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19">
  <p:sldMasterIdLst>
    <p:sldMasterId id="2147483786" r:id="rId1"/>
  </p:sldMasterIdLst>
  <p:notesMasterIdLst>
    <p:notesMasterId r:id="rId81"/>
  </p:notesMasterIdLst>
  <p:sldIdLst>
    <p:sldId id="259" r:id="rId2"/>
    <p:sldId id="257" r:id="rId3"/>
    <p:sldId id="258" r:id="rId4"/>
    <p:sldId id="261" r:id="rId5"/>
    <p:sldId id="263" r:id="rId6"/>
    <p:sldId id="262" r:id="rId7"/>
    <p:sldId id="325" r:id="rId8"/>
    <p:sldId id="318" r:id="rId9"/>
    <p:sldId id="260" r:id="rId10"/>
    <p:sldId id="264" r:id="rId11"/>
    <p:sldId id="265" r:id="rId12"/>
    <p:sldId id="266" r:id="rId13"/>
    <p:sldId id="267" r:id="rId14"/>
    <p:sldId id="292" r:id="rId15"/>
    <p:sldId id="268" r:id="rId16"/>
    <p:sldId id="302" r:id="rId17"/>
    <p:sldId id="331" r:id="rId18"/>
    <p:sldId id="332" r:id="rId19"/>
    <p:sldId id="333" r:id="rId20"/>
    <p:sldId id="344" r:id="rId21"/>
    <p:sldId id="334" r:id="rId22"/>
    <p:sldId id="336" r:id="rId23"/>
    <p:sldId id="342" r:id="rId24"/>
    <p:sldId id="340" r:id="rId25"/>
    <p:sldId id="338" r:id="rId26"/>
    <p:sldId id="339" r:id="rId27"/>
    <p:sldId id="337" r:id="rId28"/>
    <p:sldId id="341" r:id="rId29"/>
    <p:sldId id="335" r:id="rId30"/>
    <p:sldId id="343" r:id="rId31"/>
    <p:sldId id="345" r:id="rId32"/>
    <p:sldId id="347" r:id="rId33"/>
    <p:sldId id="348" r:id="rId34"/>
    <p:sldId id="269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49" r:id="rId43"/>
    <p:sldId id="346" r:id="rId44"/>
    <p:sldId id="350" r:id="rId45"/>
    <p:sldId id="293" r:id="rId46"/>
    <p:sldId id="271" r:id="rId47"/>
    <p:sldId id="295" r:id="rId48"/>
    <p:sldId id="272" r:id="rId49"/>
    <p:sldId id="296" r:id="rId50"/>
    <p:sldId id="326" r:id="rId51"/>
    <p:sldId id="327" r:id="rId52"/>
    <p:sldId id="273" r:id="rId53"/>
    <p:sldId id="274" r:id="rId54"/>
    <p:sldId id="277" r:id="rId55"/>
    <p:sldId id="278" r:id="rId56"/>
    <p:sldId id="279" r:id="rId57"/>
    <p:sldId id="280" r:id="rId58"/>
    <p:sldId id="281" r:id="rId59"/>
    <p:sldId id="297" r:id="rId60"/>
    <p:sldId id="300" r:id="rId61"/>
    <p:sldId id="299" r:id="rId62"/>
    <p:sldId id="282" r:id="rId63"/>
    <p:sldId id="283" r:id="rId64"/>
    <p:sldId id="284" r:id="rId65"/>
    <p:sldId id="286" r:id="rId66"/>
    <p:sldId id="288" r:id="rId67"/>
    <p:sldId id="290" r:id="rId68"/>
    <p:sldId id="291" r:id="rId69"/>
    <p:sldId id="304" r:id="rId70"/>
    <p:sldId id="305" r:id="rId71"/>
    <p:sldId id="306" r:id="rId72"/>
    <p:sldId id="310" r:id="rId73"/>
    <p:sldId id="312" r:id="rId74"/>
    <p:sldId id="307" r:id="rId75"/>
    <p:sldId id="308" r:id="rId76"/>
    <p:sldId id="311" r:id="rId77"/>
    <p:sldId id="313" r:id="rId78"/>
    <p:sldId id="314" r:id="rId79"/>
    <p:sldId id="316" r:id="rId8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62" autoAdjust="0"/>
  </p:normalViewPr>
  <p:slideViewPr>
    <p:cSldViewPr>
      <p:cViewPr>
        <p:scale>
          <a:sx n="77" d="100"/>
          <a:sy n="77" d="100"/>
        </p:scale>
        <p:origin x="-1622" y="-2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5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DE8CFC-C522-4707-96E7-44BADF3DBDEE}" type="datetimeFigureOut">
              <a:rPr lang="ar-SA" smtClean="0"/>
              <a:pPr/>
              <a:t>02/06/1443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21D66DD-CD78-40B7-A2A7-73F7510E430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2472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D66DD-CD78-40B7-A2A7-73F7510E4309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9430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defTabSz="457200" rtl="0"/>
            <a:fld id="{5E8AD0AF-C6E4-4EAF-B663-E61B36AD1CED}" type="datetimeFigureOut">
              <a:rPr lang="en-US" smtClean="0">
                <a:solidFill>
                  <a:prstClr val="black"/>
                </a:solidFill>
              </a:rPr>
              <a:pPr defTabSz="457200" rtl="0"/>
              <a:t>1/5/2022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defTabSz="457200" rtl="0"/>
            <a:fld id="{DAB8DC52-6CD5-43BB-9A1E-4244E2C3B15A}" type="slidenum">
              <a:rPr lang="en-US" smtClean="0">
                <a:solidFill>
                  <a:prstClr val="black"/>
                </a:solidFill>
              </a:rPr>
              <a:pPr defTabSz="457200" rtl="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16828"/>
            <a:ext cx="8824691" cy="1683053"/>
          </a:xfrm>
        </p:spPr>
        <p:txBody>
          <a:bodyPr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ar-SA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</a:t>
            </a:r>
            <a:r>
              <a:rPr lang="en-US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and Design of </a:t>
            </a:r>
            <a:r>
              <a:rPr lang="en-US" sz="27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Bidia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Commercial Center in </a:t>
            </a:r>
            <a:r>
              <a:rPr lang="en-US" sz="27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Bidia</a:t>
            </a:r>
            <a:endParaRPr lang="en-US" sz="27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3312368" cy="2931736"/>
          </a:xfrm>
        </p:spPr>
        <p:txBody>
          <a:bodyPr>
            <a:normAutofit/>
          </a:bodyPr>
          <a:lstStyle/>
          <a:p>
            <a:pPr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  <a:endParaRPr lang="en-US" sz="2000" dirty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200" i="1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</a:t>
            </a:r>
            <a:r>
              <a:rPr lang="en-US" sz="2200" i="1" dirty="0" err="1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Kharrousheh</a:t>
            </a:r>
            <a:endParaRPr lang="en-US" sz="2200" i="1" dirty="0" smtClean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spcBef>
                <a:spcPts val="0"/>
              </a:spcBef>
            </a:pPr>
            <a:r>
              <a:rPr lang="en-US" sz="2200" i="1" dirty="0" err="1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sz="2200" i="1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err="1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Salameh</a:t>
            </a:r>
            <a:endParaRPr lang="en-US" sz="2200" i="1" dirty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spcBef>
                <a:spcPts val="1200"/>
              </a:spcBef>
            </a:pPr>
            <a:r>
              <a:rPr lang="en-US" sz="2000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</a:t>
            </a:r>
            <a:r>
              <a:rPr lang="en-US" sz="2000" dirty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US" sz="2000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rtl="0">
              <a:spcBef>
                <a:spcPts val="1200"/>
              </a:spcBef>
            </a:pPr>
            <a:r>
              <a:rPr lang="en-US" sz="2000" i="1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000" i="1" dirty="0" err="1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2000" i="1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Thiab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2291"/>
            <a:ext cx="1103600" cy="145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648919"/>
            <a:ext cx="3286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rtl="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Nablus - Palestine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9125" y="658288"/>
            <a:ext cx="3284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rtl="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</p:txBody>
      </p:sp>
      <p:pic>
        <p:nvPicPr>
          <p:cNvPr id="1026" name="Picture 2" descr="Open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281338"/>
            <a:ext cx="4774670" cy="3576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2481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Steel:</a:t>
            </a:r>
          </a:p>
          <a:p>
            <a:pPr algn="l" rtl="0"/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2670335"/>
              </p:ext>
            </p:extLst>
          </p:nvPr>
        </p:nvGraphicFramePr>
        <p:xfrm>
          <a:off x="1115616" y="2564904"/>
          <a:ext cx="7128792" cy="3417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2540"/>
                <a:gridCol w="3556252"/>
              </a:tblGrid>
              <a:tr h="132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Property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Value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Yielding strength, fy ( MPa )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420</a:t>
                      </a:r>
                      <a:endParaRPr lang="en-US" sz="20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7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Modulus of elasticity, Es ( GPa )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200</a:t>
                      </a:r>
                      <a:endParaRPr lang="en-US" sz="2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621362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Materials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6451750"/>
              </p:ext>
            </p:extLst>
          </p:nvPr>
        </p:nvGraphicFramePr>
        <p:xfrm>
          <a:off x="1835696" y="1700810"/>
          <a:ext cx="4992777" cy="4536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6037"/>
                <a:gridCol w="2496740"/>
              </a:tblGrid>
              <a:tr h="570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Material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Ɣ in kN/m³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Blocks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12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Filling Materials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18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66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Tiles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26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Plaster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23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Aggregate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13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Concrete Mortar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23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0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Masonry Stone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30 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802568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</a:t>
            </a:r>
            <a:r>
              <a:rPr lang="en-US" dirty="0" smtClean="0"/>
              <a:t>and Software</a:t>
            </a:r>
            <a:r>
              <a:rPr lang="ar-SA" dirty="0" smtClean="0"/>
              <a:t> </a:t>
            </a:r>
            <a:r>
              <a:rPr lang="en-US" dirty="0" smtClean="0"/>
              <a:t>Codes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For materials →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ASTM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For design →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ACI 318-14)</a:t>
            </a:r>
          </a:p>
          <a:p>
            <a:pPr marL="64008" indent="0" algn="l" rtl="0">
              <a:buNone/>
            </a:pPr>
            <a:endParaRPr lang="en-US" dirty="0" smtClean="0"/>
          </a:p>
          <a:p>
            <a:pPr marL="64008" indent="0" algn="l" rtl="0">
              <a:buNone/>
            </a:pPr>
            <a:r>
              <a:rPr lang="en-US" dirty="0" smtClean="0"/>
              <a:t>Software Used: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ETABS 2018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1185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Types: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060848"/>
            <a:ext cx="5143500" cy="41490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4279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Tiles thickness =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cm         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Ɣ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26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/m³</a:t>
            </a:r>
          </a:p>
          <a:p>
            <a:pPr marL="64008" indent="0" algn="l" rtl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Sand thickness = 10 cm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Ɣ= 16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/m³</a:t>
            </a:r>
          </a:p>
          <a:p>
            <a:pPr marL="64008" indent="0" algn="l" rtl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Mortar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= 3 cm       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Ɣ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23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/m³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WSD = 2.84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/m2 .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WSD = 5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/m2 </a:t>
            </a:r>
          </a:p>
          <a:p>
            <a:pPr marL="64008" indent="0" algn="l" rtl="0">
              <a:buNone/>
            </a:pP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552728" cy="1599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99171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loads: </a:t>
            </a:r>
          </a:p>
          <a:p>
            <a:pPr marL="64008" indent="0" algn="l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produced from the occupancy and movable objects on 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building. For this commercial center it was taken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5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/m^2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all the floors.</a:t>
            </a:r>
          </a:p>
          <a:p>
            <a:pPr marL="64008" indent="0" algn="l" rtl="0">
              <a:buNone/>
            </a:pP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3501008"/>
            <a:ext cx="871537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سهم للأسفل 3"/>
          <p:cNvSpPr/>
          <p:nvPr/>
        </p:nvSpPr>
        <p:spPr>
          <a:xfrm>
            <a:off x="827584" y="3717032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للأسفل 5"/>
          <p:cNvSpPr/>
          <p:nvPr/>
        </p:nvSpPr>
        <p:spPr>
          <a:xfrm>
            <a:off x="1412032" y="4797152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للأسفل 6"/>
          <p:cNvSpPr/>
          <p:nvPr/>
        </p:nvSpPr>
        <p:spPr>
          <a:xfrm>
            <a:off x="5364088" y="3704390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للأسفل 7"/>
          <p:cNvSpPr/>
          <p:nvPr/>
        </p:nvSpPr>
        <p:spPr>
          <a:xfrm>
            <a:off x="7092280" y="3717032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50448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walls dead load :  </a:t>
            </a:r>
          </a:p>
          <a:p>
            <a:pPr marL="64008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for wall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 </a:t>
            </a:r>
          </a:p>
          <a:p>
            <a:pPr marL="64008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for wall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 </a:t>
            </a:r>
          </a:p>
          <a:p>
            <a:pPr marL="64008" indent="0" algn="l" rtl="0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20 </a:t>
            </a: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  for all floors (preliminary).</a:t>
            </a:r>
          </a:p>
          <a:p>
            <a:pPr marL="64008" indent="0" algn="l" rtl="0">
              <a:buNone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1847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642918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Seismic load: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00034" y="1285860"/>
            <a:ext cx="821537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The analysis and design philosophy for seismic loads depends on the site location and the codes used to evaluate the earthquake forces </a:t>
            </a:r>
            <a:endParaRPr lang="ar-SA" b="1" dirty="0" smtClean="0"/>
          </a:p>
          <a:p>
            <a:pPr algn="l"/>
            <a:r>
              <a:rPr lang="en-US" b="1" dirty="0" smtClean="0"/>
              <a:t>acting on a structure.</a:t>
            </a:r>
          </a:p>
          <a:p>
            <a:pPr algn="l"/>
            <a:r>
              <a:rPr lang="en-US" b="1" dirty="0" smtClean="0"/>
              <a:t> </a:t>
            </a:r>
          </a:p>
          <a:p>
            <a:pPr algn="l"/>
            <a:r>
              <a:rPr lang="en-US" b="1" dirty="0" smtClean="0"/>
              <a:t>The location provides both the probability for earthquakes to happen in a certain location with a percentage of </a:t>
            </a:r>
            <a:r>
              <a:rPr lang="en-US" b="1" dirty="0" err="1" smtClean="0"/>
              <a:t>exceedance</a:t>
            </a:r>
            <a:r>
              <a:rPr lang="en-US" b="1" dirty="0" smtClean="0"/>
              <a:t> and the soil physical properties and effect on land stability. </a:t>
            </a:r>
          </a:p>
          <a:p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5286388"/>
            <a:ext cx="4572000" cy="10172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89535" algn="l">
              <a:lnSpc>
                <a:spcPct val="80000"/>
              </a:lnSpc>
              <a:spcBef>
                <a:spcPts val="1395"/>
              </a:spcBef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 </a:t>
            </a:r>
            <a:r>
              <a:rPr lang="en-US" sz="3200" spc="-1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l">
              <a:lnSpc>
                <a:spcPct val="100000"/>
              </a:lnSpc>
              <a:spcBef>
                <a:spcPts val="330"/>
              </a:spcBef>
            </a:pPr>
            <a:r>
              <a:rPr lang="en-US" sz="3200" spc="-5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Open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1285860"/>
            <a:ext cx="2529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 smtClean="0"/>
              <a:t>Codes:</a:t>
            </a:r>
            <a:r>
              <a:rPr lang="en-US" sz="3600" dirty="0" err="1" smtClean="0"/>
              <a:t>IBC</a:t>
            </a:r>
            <a:endParaRPr lang="ar-SA" sz="3600" dirty="0"/>
          </a:p>
        </p:txBody>
      </p:sp>
      <p:sp>
        <p:nvSpPr>
          <p:cNvPr id="6" name="مستطيل 5"/>
          <p:cNvSpPr/>
          <p:nvPr/>
        </p:nvSpPr>
        <p:spPr>
          <a:xfrm>
            <a:off x="214282" y="2214554"/>
            <a:ext cx="4845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Dynamic</a:t>
            </a:r>
            <a:r>
              <a:rPr lang="en-US" sz="2800" b="1" spc="-160" dirty="0" smtClean="0"/>
              <a:t> </a:t>
            </a:r>
            <a:r>
              <a:rPr lang="en-US" sz="2800" b="1" spc="-5" dirty="0" smtClean="0"/>
              <a:t>Analys</a:t>
            </a:r>
            <a:r>
              <a:rPr lang="en-US" sz="2800" b="1" spc="5" dirty="0" smtClean="0"/>
              <a:t>i</a:t>
            </a:r>
            <a:r>
              <a:rPr lang="en-US" sz="2800" b="1" dirty="0" smtClean="0"/>
              <a:t>s</a:t>
            </a:r>
            <a:r>
              <a:rPr lang="en-US" sz="2800" b="1" spc="-5" dirty="0" smtClean="0"/>
              <a:t> </a:t>
            </a:r>
            <a:r>
              <a:rPr lang="en-US" sz="2800" b="1" dirty="0" smtClean="0"/>
              <a:t>Methods</a:t>
            </a:r>
            <a:endParaRPr lang="ar-SA" sz="2800" b="1" dirty="0"/>
          </a:p>
        </p:txBody>
      </p:sp>
      <p:sp>
        <p:nvSpPr>
          <p:cNvPr id="7" name="مستطيل 6"/>
          <p:cNvSpPr/>
          <p:nvPr/>
        </p:nvSpPr>
        <p:spPr>
          <a:xfrm>
            <a:off x="142844" y="2714620"/>
            <a:ext cx="4572000" cy="15773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41300" indent="-228600" algn="l">
              <a:lnSpc>
                <a:spcPct val="100000"/>
              </a:lnSpc>
              <a:spcBef>
                <a:spcPts val="1570"/>
              </a:spcBef>
              <a:buSzPct val="80357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en-US" sz="2800" spc="-10" dirty="0" smtClean="0">
                <a:latin typeface="Corbel"/>
                <a:cs typeface="Corbel"/>
              </a:rPr>
              <a:t>Equivalent</a:t>
            </a:r>
            <a:r>
              <a:rPr lang="en-US" sz="2800" spc="-85" dirty="0" smtClean="0">
                <a:latin typeface="Corbel"/>
                <a:cs typeface="Corbel"/>
              </a:rPr>
              <a:t> </a:t>
            </a:r>
            <a:r>
              <a:rPr lang="en-US" sz="2800" spc="-5" dirty="0" smtClean="0">
                <a:latin typeface="Corbel"/>
                <a:cs typeface="Corbel"/>
              </a:rPr>
              <a:t>Static</a:t>
            </a:r>
            <a:r>
              <a:rPr lang="en-US" sz="2800" spc="10" dirty="0" smtClean="0">
                <a:latin typeface="Corbel"/>
                <a:cs typeface="Corbel"/>
              </a:rPr>
              <a:t> </a:t>
            </a:r>
            <a:r>
              <a:rPr lang="en-US" sz="2800" spc="-10" dirty="0" smtClean="0">
                <a:latin typeface="Corbel"/>
                <a:cs typeface="Corbel"/>
              </a:rPr>
              <a:t>Method.</a:t>
            </a:r>
            <a:endParaRPr lang="en-US" sz="2800" dirty="0" smtClean="0">
              <a:latin typeface="Corbel"/>
              <a:cs typeface="Corbel"/>
            </a:endParaRPr>
          </a:p>
          <a:p>
            <a:pPr marL="241300" indent="-228600" algn="l">
              <a:lnSpc>
                <a:spcPct val="100000"/>
              </a:lnSpc>
              <a:spcBef>
                <a:spcPts val="1465"/>
              </a:spcBef>
              <a:buSzPct val="80357"/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en-US" sz="2800" spc="-10" dirty="0" smtClean="0">
                <a:latin typeface="Corbel"/>
                <a:cs typeface="Corbel"/>
              </a:rPr>
              <a:t>Response</a:t>
            </a:r>
            <a:r>
              <a:rPr lang="en-US" sz="2800" spc="-45" dirty="0" smtClean="0">
                <a:latin typeface="Corbel"/>
                <a:cs typeface="Corbel"/>
              </a:rPr>
              <a:t> </a:t>
            </a:r>
            <a:r>
              <a:rPr lang="en-US" sz="2800" spc="-5" dirty="0" smtClean="0">
                <a:latin typeface="Corbel"/>
                <a:cs typeface="Corbel"/>
              </a:rPr>
              <a:t>Spectrum</a:t>
            </a:r>
            <a:r>
              <a:rPr lang="en-US" sz="2800" spc="-114" dirty="0" smtClean="0">
                <a:latin typeface="Corbel"/>
                <a:cs typeface="Corbel"/>
              </a:rPr>
              <a:t> </a:t>
            </a:r>
            <a:r>
              <a:rPr lang="en-US" sz="2800" spc="-10" dirty="0" smtClean="0">
                <a:latin typeface="Corbel"/>
                <a:cs typeface="Corbel"/>
              </a:rPr>
              <a:t>Analysis</a:t>
            </a:r>
            <a:r>
              <a:rPr lang="en-US" sz="2800" spc="25" dirty="0" smtClean="0">
                <a:latin typeface="Corbel"/>
                <a:cs typeface="Corbel"/>
              </a:rPr>
              <a:t> </a:t>
            </a:r>
            <a:r>
              <a:rPr lang="en-US" sz="2800" spc="-5" dirty="0" smtClean="0">
                <a:latin typeface="Corbel"/>
                <a:cs typeface="Corbel"/>
              </a:rPr>
              <a:t>(Modal</a:t>
            </a:r>
            <a:r>
              <a:rPr lang="en-US" sz="2800" spc="-110" dirty="0" smtClean="0">
                <a:latin typeface="Corbel"/>
                <a:cs typeface="Corbel"/>
              </a:rPr>
              <a:t> </a:t>
            </a:r>
            <a:r>
              <a:rPr lang="en-US" sz="2800" spc="-10" dirty="0" smtClean="0">
                <a:latin typeface="Corbel"/>
                <a:cs typeface="Corbel"/>
              </a:rPr>
              <a:t>Analysis).</a:t>
            </a:r>
            <a:endParaRPr lang="en-US" sz="2800" dirty="0" smtClean="0">
              <a:latin typeface="Corbel"/>
              <a:cs typeface="Corbe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</a:p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</a:t>
            </a:r>
            <a:r>
              <a:rPr lang="en-US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Standards and Software</a:t>
            </a:r>
            <a:endParaRPr lang="en-US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algn="l" rtl="0"/>
            <a:r>
              <a:rPr lang="en-US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endParaRPr lang="en-US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</a:p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</a:p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  <a:p>
            <a:pPr algn="l" rtl="0"/>
            <a:r>
              <a:rPr lang="en-US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endParaRPr lang="en-US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2747242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2060"/>
                </a:solidFill>
                <a:latin typeface="Calibri Light" pitchFamily="34" charset="0"/>
                <a:ea typeface="Calibri" pitchFamily="34" charset="0"/>
                <a:cs typeface="Calibri Light" pitchFamily="34" charset="0"/>
              </a:rPr>
              <a:t>Period  calculations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Fundamental period (Ta)</a:t>
            </a:r>
            <a:endParaRPr lang="en-US" b="1" dirty="0" smtClean="0">
              <a:latin typeface="Arial" pitchFamily="34" charset="0"/>
              <a:ea typeface="Calibri" pitchFamily="34" charset="0"/>
              <a:cs typeface="Cambria Math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Calibri" pitchFamily="34" charset="0"/>
                <a:cs typeface="Cambria Math" pitchFamily="18" charset="0"/>
              </a:rPr>
              <a:t>𝑇𝑎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Arial" pitchFamily="34" charset="0"/>
                <a:ea typeface="Calibri" pitchFamily="34" charset="0"/>
                <a:cs typeface="Cambria Math" pitchFamily="18" charset="0"/>
              </a:rPr>
              <a:t>𝐶𝑡∗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ℎ</a:t>
            </a:r>
            <a:r>
              <a:rPr lang="en-US" b="1" dirty="0" smtClean="0">
                <a:latin typeface="Arial" pitchFamily="34" charset="0"/>
                <a:ea typeface="Calibri" pitchFamily="34" charset="0"/>
                <a:cs typeface="Cambria Math" pitchFamily="18" charset="0"/>
              </a:rPr>
              <a:t>𝑛</a:t>
            </a:r>
            <a:r>
              <a:rPr lang="en-US" b="1" baseline="30000" dirty="0" smtClean="0">
                <a:latin typeface="Arial" pitchFamily="34" charset="0"/>
                <a:ea typeface="Calibri" pitchFamily="34" charset="0"/>
                <a:cs typeface="Cambria Math" pitchFamily="18" charset="0"/>
              </a:rPr>
              <a:t>𝑥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0" y="1357298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i="1" dirty="0" smtClean="0"/>
              <a:t>Values Of Approximate Period Parameters Ct and X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001156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5143512"/>
            <a:ext cx="54292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S Mincho" pitchFamily="49" charset="-128"/>
              </a:rPr>
              <a:t>➔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Ct = 0.0466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S Mincho" pitchFamily="49" charset="-128"/>
              </a:rPr>
              <a:t>➔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x = 0.9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S Mincho" pitchFamily="49" charset="-128"/>
              </a:rPr>
              <a:t>➔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20.6 m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S Mincho" pitchFamily="49" charset="-128"/>
              </a:rPr>
              <a:t>➔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𝑇𝑎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0.0466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∗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(20.6)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0.9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0.71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mbria Math" pitchFamily="18" charset="0"/>
              </a:rPr>
              <a:t>𝑠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ec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2289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-30" dirty="0" smtClean="0"/>
              <a:t>Period</a:t>
            </a:r>
            <a:r>
              <a:rPr lang="en-US" b="1" spc="-20" dirty="0" smtClean="0"/>
              <a:t> </a:t>
            </a:r>
            <a:r>
              <a:rPr lang="en-US" b="1" spc="-5" dirty="0" smtClean="0"/>
              <a:t>of</a:t>
            </a:r>
            <a:r>
              <a:rPr lang="en-US" b="1" spc="-30" dirty="0" smtClean="0"/>
              <a:t> 2</a:t>
            </a:r>
            <a:r>
              <a:rPr lang="en-US" b="1" dirty="0" smtClean="0"/>
              <a:t>D</a:t>
            </a:r>
            <a:r>
              <a:rPr lang="en-US" b="1" spc="-20" dirty="0" smtClean="0"/>
              <a:t> </a:t>
            </a:r>
            <a:r>
              <a:rPr lang="en-US" b="1" spc="-5" dirty="0" smtClean="0"/>
              <a:t>Model</a:t>
            </a:r>
            <a:endParaRPr lang="ar-SA" b="1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14290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Steps</a:t>
            </a:r>
            <a:r>
              <a:rPr lang="en-US" sz="2800" b="1" spc="-30" dirty="0" smtClean="0"/>
              <a:t> </a:t>
            </a:r>
            <a:r>
              <a:rPr lang="en-US" sz="2800" b="1" spc="-5" dirty="0" smtClean="0"/>
              <a:t>to</a:t>
            </a:r>
            <a:r>
              <a:rPr lang="en-US" sz="2800" b="1" spc="-20" dirty="0" smtClean="0"/>
              <a:t> </a:t>
            </a:r>
            <a:r>
              <a:rPr lang="en-US" sz="2800" b="1" dirty="0" smtClean="0"/>
              <a:t>determine</a:t>
            </a:r>
            <a:r>
              <a:rPr lang="en-US" sz="2800" b="1" spc="-30" dirty="0" smtClean="0"/>
              <a:t> </a:t>
            </a:r>
            <a:r>
              <a:rPr lang="en-US" sz="2800" b="1" dirty="0" smtClean="0"/>
              <a:t>base</a:t>
            </a:r>
            <a:r>
              <a:rPr lang="en-US" sz="2800" b="1" spc="-10" dirty="0" smtClean="0"/>
              <a:t> shear</a:t>
            </a:r>
            <a:endParaRPr lang="ar-SA" sz="2800" b="1" dirty="0"/>
          </a:p>
        </p:txBody>
      </p:sp>
      <p:sp>
        <p:nvSpPr>
          <p:cNvPr id="3" name="مستطيل 2"/>
          <p:cNvSpPr/>
          <p:nvPr/>
        </p:nvSpPr>
        <p:spPr>
          <a:xfrm>
            <a:off x="285720" y="857232"/>
            <a:ext cx="2504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-5" dirty="0" smtClean="0"/>
              <a:t>Determine</a:t>
            </a:r>
            <a:r>
              <a:rPr lang="en-US" b="1" spc="-100" dirty="0" smtClean="0"/>
              <a:t> </a:t>
            </a:r>
            <a:r>
              <a:rPr lang="en-US" b="1" dirty="0" smtClean="0"/>
              <a:t>Ss</a:t>
            </a:r>
            <a:r>
              <a:rPr lang="en-US" b="1" spc="-15" dirty="0" smtClean="0"/>
              <a:t> </a:t>
            </a:r>
            <a:r>
              <a:rPr lang="en-US" b="1" dirty="0" smtClean="0"/>
              <a:t>and</a:t>
            </a:r>
            <a:r>
              <a:rPr lang="en-US" b="1" spc="-95" dirty="0" smtClean="0"/>
              <a:t> </a:t>
            </a:r>
            <a:r>
              <a:rPr lang="en-US" b="1" spc="-5" dirty="0" smtClean="0"/>
              <a:t>S1:</a:t>
            </a:r>
            <a:endParaRPr lang="ar-SA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صورة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0476" y="1214422"/>
            <a:ext cx="5343524" cy="441582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29124" y="5643578"/>
            <a:ext cx="451437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1" u="none" strike="noStrike" cap="none" normalizeH="0" baseline="0" dirty="0" smtClean="0">
                <a:ln>
                  <a:noFill/>
                </a:ln>
                <a:solidFill>
                  <a:srgbClr val="2E74B5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Figure 2 Values of Ss for the north of </a:t>
            </a:r>
            <a:r>
              <a:rPr kumimoji="0" lang="en-US" sz="1000" b="1" i="1" u="none" strike="noStrike" cap="none" normalizeH="0" baseline="0" dirty="0" err="1" smtClean="0">
                <a:ln>
                  <a:noFill/>
                </a:ln>
                <a:solidFill>
                  <a:srgbClr val="2E74B5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Palestineof</a:t>
            </a:r>
            <a:r>
              <a:rPr kumimoji="0" lang="en-US" sz="1000" b="1" i="1" u="none" strike="noStrike" cap="none" normalizeH="0" baseline="0" dirty="0" smtClean="0">
                <a:ln>
                  <a:noFill/>
                </a:ln>
                <a:solidFill>
                  <a:srgbClr val="2E74B5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10%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Ss=0.225                               S1=0.05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428736"/>
            <a:ext cx="3643306" cy="286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 Ss: mapped MCER, 10 percent damped, spectral response acceleration parameter at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short periods.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• S1: mapped MCER, 10 percent damped, spectral response acceleration parameter at a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period of 1 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9144000" cy="6215081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0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1" spc="-5" dirty="0" smtClean="0"/>
              <a:t>Determine</a:t>
            </a:r>
            <a:r>
              <a:rPr lang="en-US" sz="3600" b="1" spc="-25" dirty="0" smtClean="0"/>
              <a:t> </a:t>
            </a:r>
            <a:r>
              <a:rPr lang="en-US" sz="3600" b="1" dirty="0" smtClean="0"/>
              <a:t>risk</a:t>
            </a:r>
            <a:r>
              <a:rPr lang="en-US" sz="3600" b="1" spc="-15" dirty="0" smtClean="0"/>
              <a:t> </a:t>
            </a:r>
            <a:r>
              <a:rPr lang="en-US" sz="3600" b="1" spc="-5" dirty="0" smtClean="0"/>
              <a:t>category</a:t>
            </a:r>
            <a:endParaRPr lang="ar-SA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1" y="0"/>
            <a:ext cx="9144000" cy="102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Importance Factors by Risk Category of Buildings and Other Structures for Snow, Ice, and Earthquake Loads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57826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285728"/>
            <a:ext cx="6507294" cy="123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Soil physical properties are expressed in two factors,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Fv.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short-period site coefficient=1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Fv: long-period site coefficient=1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43042" y="1714488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Site Coefficient, </a:t>
            </a:r>
            <a:r>
              <a:rPr lang="en-US" b="1" i="1" dirty="0" err="1" smtClean="0"/>
              <a:t>Fa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204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357290" y="4071942"/>
            <a:ext cx="2226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Site Coefficient, Fv</a:t>
            </a:r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32"/>
            <a:ext cx="914400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0" y="0"/>
            <a:ext cx="87154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SMS: The MCER, 10 percent damped, spectral response acceleration parameter at short periods adjusted for site class effects.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SM1: The MCER, 10 percent damped, spectral response acceleration parameter at short periods adjusted for site class effects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1643050"/>
            <a:ext cx="60007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SMS =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*Ss=0.225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SM1= Fv*S1=0.05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3214686"/>
            <a:ext cx="87162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SDS: Design,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percent damped, spectral response acceleration parameter at short periods.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SD1: Design,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percent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damped, spectral response acceleration parameter at a period of 1 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Gothic" pitchFamily="49" charset="-128"/>
                <a:ea typeface="MS Gothic" pitchFamily="49" charset="-128"/>
                <a:cs typeface="Times New Roman" pitchFamily="18" charset="0"/>
              </a:rPr>
              <a:t>➔➔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Mincho" pitchFamily="49" charset="-128"/>
                <a:ea typeface="MS Mincho" pitchFamily="49" charset="-128"/>
                <a:cs typeface="Times New Roman" pitchFamily="18" charset="0"/>
              </a:rPr>
              <a:t>➔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Gothic" pitchFamily="49" charset="-128"/>
                <a:ea typeface="MS Gothic" pitchFamily="49" charset="-128"/>
                <a:cs typeface="Times New Roman" pitchFamily="18" charset="0"/>
              </a:rPr>
              <a:t>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SDS= (2/3)* SMS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Gothic" pitchFamily="49" charset="-128"/>
                <a:ea typeface="MS Gothic" pitchFamily="49" charset="-128"/>
                <a:cs typeface="Times New Roman" pitchFamily="18" charset="0"/>
              </a:rPr>
              <a:t>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SD1= (2/3)* SM1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85728"/>
            <a:ext cx="4572000" cy="628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2000" b="1" spc="-5" dirty="0" smtClean="0"/>
              <a:t>Determine</a:t>
            </a:r>
            <a:r>
              <a:rPr lang="en-US" sz="2000" b="1" spc="-90" dirty="0" smtClean="0"/>
              <a:t> </a:t>
            </a:r>
            <a:r>
              <a:rPr lang="en-US" sz="2000" b="1" dirty="0" smtClean="0"/>
              <a:t>Site</a:t>
            </a:r>
            <a:r>
              <a:rPr lang="en-US" sz="2000" b="1" spc="-85" dirty="0" smtClean="0"/>
              <a:t> </a:t>
            </a:r>
            <a:r>
              <a:rPr lang="en-US" sz="2000" b="1" dirty="0" smtClean="0"/>
              <a:t>Soil</a:t>
            </a:r>
            <a:r>
              <a:rPr lang="en-US" sz="2000" b="1" spc="-150" dirty="0" smtClean="0"/>
              <a:t> </a:t>
            </a:r>
            <a:r>
              <a:rPr lang="en-US" sz="2000" b="1" spc="-5" dirty="0" smtClean="0"/>
              <a:t>Classification:</a:t>
            </a:r>
          </a:p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1400" b="1" spc="-5" dirty="0" smtClean="0"/>
              <a:t>Rock soi</a:t>
            </a:r>
            <a:r>
              <a:rPr lang="en-US" sz="1400" b="1" dirty="0" smtClean="0"/>
              <a:t>l</a:t>
            </a:r>
            <a:r>
              <a:rPr lang="en-US" sz="1400" b="1" spc="5" dirty="0" smtClean="0"/>
              <a:t> </a:t>
            </a:r>
            <a:r>
              <a:rPr lang="en-US" sz="1400" b="1" dirty="0" smtClean="0">
                <a:latin typeface="Arial MT"/>
                <a:cs typeface="Arial MT"/>
              </a:rPr>
              <a:t>→</a:t>
            </a:r>
            <a:r>
              <a:rPr lang="en-US" sz="1400" b="1" spc="-285" dirty="0" smtClean="0">
                <a:latin typeface="Arial MT"/>
                <a:cs typeface="Arial MT"/>
              </a:rPr>
              <a:t> </a:t>
            </a:r>
            <a:r>
              <a:rPr lang="en-US" sz="1400" b="1" dirty="0" smtClean="0"/>
              <a:t>Soil</a:t>
            </a:r>
            <a:r>
              <a:rPr lang="en-US" sz="1400" b="1" spc="-15" dirty="0" smtClean="0"/>
              <a:t> </a:t>
            </a:r>
            <a:r>
              <a:rPr lang="en-US" sz="1400" b="1" spc="-5" dirty="0" smtClean="0"/>
              <a:t>ty</a:t>
            </a:r>
            <a:r>
              <a:rPr lang="en-US" sz="1400" b="1" spc="-15" dirty="0" smtClean="0"/>
              <a:t>p</a:t>
            </a:r>
            <a:r>
              <a:rPr lang="en-US" sz="1400" b="1" dirty="0" smtClean="0"/>
              <a:t>e </a:t>
            </a:r>
            <a:r>
              <a:rPr lang="en-US" sz="1400" b="1" spc="-5" dirty="0" smtClean="0"/>
              <a:t>B</a:t>
            </a:r>
            <a:endParaRPr lang="ar-SA" b="1" dirty="0"/>
          </a:p>
        </p:txBody>
      </p:sp>
      <p:pic>
        <p:nvPicPr>
          <p:cNvPr id="81923" name="صورة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39180"/>
            <a:ext cx="8572496" cy="1469343"/>
          </a:xfrm>
          <a:prstGeom prst="rect">
            <a:avLst/>
          </a:prstGeom>
          <a:noFill/>
        </p:spPr>
      </p:pic>
      <p:pic>
        <p:nvPicPr>
          <p:cNvPr id="81922" name="صورة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8715404" cy="1928826"/>
          </a:xfrm>
          <a:prstGeom prst="rect">
            <a:avLst/>
          </a:prstGeom>
          <a:noFill/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0" y="5534561"/>
            <a:ext cx="8858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Seismic design category is then determined by taking the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worst case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S Gothic" pitchFamily="49" charset="-128"/>
                <a:ea typeface="MS Gothic" pitchFamily="49" charset="-128"/>
                <a:cs typeface="Times New Roman" pitchFamily="18" charset="0"/>
              </a:rPr>
              <a:t>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Design category is taken to be B.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According to ASCE 7-10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only permitted lateral force resisting system with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seismic design category B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0" y="2714620"/>
            <a:ext cx="5786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SD1 = 0.05&lt;0.067</a:t>
            </a:r>
            <a:r>
              <a:rPr lang="en-US" b="1" dirty="0" smtClean="0">
                <a:latin typeface="MS Gothic" pitchFamily="49" charset="-128"/>
                <a:ea typeface="MS Gothic" pitchFamily="49" charset="-128"/>
                <a:cs typeface="Times New Roman" pitchFamily="18" charset="0"/>
              </a:rPr>
              <a:t>➔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Seismic design category A.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4714884"/>
            <a:ext cx="714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Seismic design category is B as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SDS =0.167&lt;0.224&lt;0.33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85728"/>
            <a:ext cx="557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spc="-5" dirty="0" smtClean="0"/>
              <a:t>Determine</a:t>
            </a:r>
            <a:r>
              <a:rPr lang="en-US" b="1" spc="5" dirty="0" smtClean="0"/>
              <a:t> </a:t>
            </a:r>
            <a:r>
              <a:rPr lang="en-US" b="1" spc="-10" dirty="0" smtClean="0"/>
              <a:t>response</a:t>
            </a:r>
            <a:r>
              <a:rPr lang="en-US" b="1" dirty="0" smtClean="0"/>
              <a:t> modification factor </a:t>
            </a:r>
            <a:r>
              <a:rPr lang="en-US" b="1" spc="-15" dirty="0" smtClean="0"/>
              <a:t>(R)</a:t>
            </a:r>
            <a:endParaRPr lang="ar-SA" b="1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714356"/>
            <a:ext cx="5715008" cy="4924044"/>
          </a:xfrm>
          <a:prstGeom prst="rect">
            <a:avLst/>
          </a:prstGeom>
        </p:spPr>
      </p:pic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1500166" y="5643578"/>
            <a:ext cx="53578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itchFamily="34" charset="0"/>
                <a:ea typeface="Calibri" pitchFamily="34" charset="0"/>
                <a:cs typeface="Calibri Light" pitchFamily="34" charset="0"/>
              </a:rPr>
              <a:t>Type of Structural system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Moment-resisting frame systems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642918"/>
            <a:ext cx="4744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/>
              <a:t>Modal</a:t>
            </a:r>
            <a:r>
              <a:rPr lang="en-US" sz="2400" b="1" spc="-20" dirty="0" smtClean="0"/>
              <a:t> </a:t>
            </a:r>
            <a:r>
              <a:rPr lang="en-US" sz="2400" b="1" dirty="0" smtClean="0"/>
              <a:t>Mass</a:t>
            </a:r>
            <a:r>
              <a:rPr lang="en-US" sz="2400" b="1" spc="-25" dirty="0" smtClean="0"/>
              <a:t> </a:t>
            </a:r>
            <a:r>
              <a:rPr lang="en-US" sz="2400" b="1" spc="-5" dirty="0" smtClean="0"/>
              <a:t>Participation</a:t>
            </a:r>
            <a:r>
              <a:rPr lang="en-US" sz="2400" b="1" spc="-30" dirty="0" smtClean="0"/>
              <a:t> </a:t>
            </a:r>
            <a:r>
              <a:rPr lang="en-US" sz="2400" b="1" dirty="0" smtClean="0"/>
              <a:t>Ratio</a:t>
            </a:r>
            <a:endParaRPr lang="ar-SA" sz="2400" b="1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11404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floors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round area of 912m2.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projects presents a commercial center being constructed 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Bidia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it's now in the construction phase. </a:t>
            </a:r>
          </a:p>
        </p:txBody>
      </p:sp>
    </p:spTree>
    <p:extLst>
      <p:ext uri="{BB962C8B-B14F-4D97-AF65-F5344CB8AC3E}">
        <p14:creationId xmlns="" xmlns:p14="http://schemas.microsoft.com/office/powerpoint/2010/main" val="15719320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" y="142852"/>
            <a:ext cx="4929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* To estimate the seismic base shear (V)</a:t>
            </a:r>
            <a:endParaRPr lang="ar-SA" b="1" dirty="0"/>
          </a:p>
        </p:txBody>
      </p:sp>
      <p:sp>
        <p:nvSpPr>
          <p:cNvPr id="3" name="مستطيل 2"/>
          <p:cNvSpPr/>
          <p:nvPr/>
        </p:nvSpPr>
        <p:spPr>
          <a:xfrm>
            <a:off x="0" y="857232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𝑉 = 𝐶𝑠*𝑊 </a:t>
            </a:r>
            <a:endParaRPr lang="ar-SA" b="1" dirty="0"/>
          </a:p>
        </p:txBody>
      </p:sp>
      <p:sp>
        <p:nvSpPr>
          <p:cNvPr id="4" name="مستطيل 3"/>
          <p:cNvSpPr/>
          <p:nvPr/>
        </p:nvSpPr>
        <p:spPr>
          <a:xfrm>
            <a:off x="5500694" y="2500306"/>
            <a:ext cx="1513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𝐶𝑠=𝑆𝐷𝑆*𝐼𝑒/R</a:t>
            </a:r>
            <a:endParaRPr lang="ar-SA" b="1" dirty="0"/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Where: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V: Base shear . 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Cs : the seismic response coefficient.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W: the effective seismic weight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estimate the seismic response coefficient (Cs);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3214686"/>
            <a:ext cx="5572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Total Weight (W) = SD + D + 0.25 L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4572008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𝑉 = Cs*W=0.014*75428.7 = 1056 KN</a:t>
            </a:r>
            <a:endParaRPr lang="ar-SA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96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" y="50006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base shear in x =1039 and y directions from equivalent static load pattern =1039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%Difference =1.6%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0" y="7699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=1.6% &lt; 15% ok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42968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214546" y="2857496"/>
            <a:ext cx="3703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Seismic loading in X - direction 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9"/>
            <a:ext cx="85725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285984" y="5857892"/>
            <a:ext cx="362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Seismic loading in Y - direction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00109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0" y="0"/>
            <a:ext cx="2460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Define Load Patterns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2714620"/>
            <a:ext cx="3676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Definition of response spectrum</a:t>
            </a: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9001156" cy="344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Combinations: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 Combinations: </a:t>
            </a:r>
          </a:p>
          <a:p>
            <a:pPr lvl="0" algn="l" rtl="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 Load: D + S.D + L.</a:t>
            </a:r>
          </a:p>
          <a:p>
            <a:pPr lvl="0" algn="l" rtl="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Load: 1.2 D + 1.2 S.D + 1.6 L</a:t>
            </a:r>
          </a:p>
          <a:p>
            <a:pPr marL="64008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359927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71472" y="1000108"/>
            <a:ext cx="835824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434"/>
              </a:spcBef>
            </a:pPr>
            <a:r>
              <a:rPr lang="fr-FR" sz="2800" b="1" spc="-5" dirty="0" err="1" smtClean="0">
                <a:latin typeface="Times New Roman"/>
                <a:cs typeface="Times New Roman"/>
              </a:rPr>
              <a:t>Load</a:t>
            </a:r>
            <a:r>
              <a:rPr lang="fr-FR" sz="2800" b="1" spc="-25" dirty="0" smtClean="0">
                <a:latin typeface="Times New Roman"/>
                <a:cs typeface="Times New Roman"/>
              </a:rPr>
              <a:t> </a:t>
            </a:r>
            <a:r>
              <a:rPr lang="fr-FR" sz="2800" b="1" spc="-5" dirty="0" err="1" smtClean="0">
                <a:latin typeface="Times New Roman"/>
                <a:cs typeface="Times New Roman"/>
              </a:rPr>
              <a:t>combinations</a:t>
            </a:r>
            <a:r>
              <a:rPr lang="fr-FR" sz="2800" b="1" spc="-2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solidFill>
                  <a:srgbClr val="404040"/>
                </a:solidFill>
                <a:latin typeface="Times New Roman"/>
                <a:cs typeface="Times New Roman"/>
              </a:rPr>
              <a:t>: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2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1.4D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40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2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1.2D+1.6L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3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 1.2D+1L+1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-x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329565" indent="-3175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329565" algn="l"/>
                <a:tab pos="3302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2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4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1.2D+1L+1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-y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40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5" dirty="0" smtClean="0">
                <a:latin typeface="Times New Roman"/>
                <a:cs typeface="Times New Roman"/>
              </a:rPr>
              <a:t> </a:t>
            </a:r>
            <a:r>
              <a:rPr lang="fr-FR" sz="2800" dirty="0" smtClean="0">
                <a:latin typeface="Times New Roman"/>
                <a:cs typeface="Times New Roman"/>
              </a:rPr>
              <a:t>5=</a:t>
            </a:r>
            <a:r>
              <a:rPr lang="fr-FR" sz="2800" spc="-2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1.2D+1L-1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-x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6 = 1.2D+1L-1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-y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2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7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0.9D+1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-x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40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2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8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=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0.9D+1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-y</a:t>
            </a:r>
            <a:endParaRPr lang="fr-FR" sz="2800" dirty="0" smtClean="0">
              <a:latin typeface="Times New Roman"/>
              <a:cs typeface="Times New Roman"/>
            </a:endParaRP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9 = 0.9D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-</a:t>
            </a:r>
            <a:r>
              <a:rPr lang="fr-FR" sz="2800" spc="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1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</a:t>
            </a:r>
          </a:p>
          <a:p>
            <a:pPr marL="241300" indent="-228600" algn="l" rtl="0">
              <a:lnSpc>
                <a:spcPct val="100000"/>
              </a:lnSpc>
              <a:spcBef>
                <a:spcPts val="335"/>
              </a:spcBef>
              <a:buClr>
                <a:srgbClr val="39527A"/>
              </a:buClr>
              <a:buSzPct val="83928"/>
              <a:buFont typeface="Arial MT"/>
              <a:buChar char="•"/>
              <a:tabLst>
                <a:tab pos="241300" algn="l"/>
              </a:tabLst>
            </a:pPr>
            <a:r>
              <a:rPr lang="fr-FR" sz="2800" spc="-5" dirty="0" err="1" smtClean="0">
                <a:latin typeface="Times New Roman"/>
                <a:cs typeface="Times New Roman"/>
              </a:rPr>
              <a:t>combination</a:t>
            </a:r>
            <a:r>
              <a:rPr lang="fr-FR" sz="2800" spc="-10" dirty="0" smtClean="0">
                <a:latin typeface="Times New Roman"/>
                <a:cs typeface="Times New Roman"/>
              </a:rPr>
              <a:t> </a:t>
            </a:r>
            <a:r>
              <a:rPr lang="fr-FR" sz="2800" dirty="0" smtClean="0">
                <a:latin typeface="Times New Roman"/>
                <a:cs typeface="Times New Roman"/>
              </a:rPr>
              <a:t>10</a:t>
            </a:r>
            <a:r>
              <a:rPr lang="fr-FR" sz="2800" spc="-5" dirty="0" smtClean="0">
                <a:latin typeface="Times New Roman"/>
                <a:cs typeface="Times New Roman"/>
              </a:rPr>
              <a:t> =</a:t>
            </a:r>
            <a:r>
              <a:rPr lang="fr-FR" sz="2800" spc="-15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0.9D</a:t>
            </a:r>
            <a:r>
              <a:rPr lang="fr-FR" sz="2800" dirty="0" smtClean="0">
                <a:latin typeface="Times New Roman"/>
                <a:cs typeface="Times New Roman"/>
              </a:rPr>
              <a:t> </a:t>
            </a:r>
            <a:r>
              <a:rPr lang="fr-FR" sz="2800" spc="-5" dirty="0" smtClean="0">
                <a:latin typeface="Times New Roman"/>
                <a:cs typeface="Times New Roman"/>
              </a:rPr>
              <a:t>- 1 </a:t>
            </a:r>
            <a:r>
              <a:rPr lang="fr-FR" sz="2800" spc="-5" dirty="0" err="1" smtClean="0">
                <a:latin typeface="Times New Roman"/>
                <a:cs typeface="Times New Roman"/>
              </a:rPr>
              <a:t>eq</a:t>
            </a:r>
            <a:r>
              <a:rPr lang="fr-FR" sz="2800" spc="-5" dirty="0" smtClean="0">
                <a:latin typeface="Times New Roman"/>
                <a:cs typeface="Times New Roman"/>
              </a:rPr>
              <a:t>-y</a:t>
            </a:r>
            <a:endParaRPr lang="fr-FR" sz="2800" dirty="0">
              <a:latin typeface="Times New Roman"/>
              <a:cs typeface="Times New Roman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2844" y="214290"/>
            <a:ext cx="8062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-5" dirty="0" smtClean="0">
                <a:cs typeface="Times New Roman"/>
              </a:rPr>
              <a:t>Clarification</a:t>
            </a:r>
            <a:r>
              <a:rPr lang="en-US" sz="2800" b="1" spc="20" dirty="0" smtClean="0">
                <a:cs typeface="Times New Roman"/>
              </a:rPr>
              <a:t> </a:t>
            </a:r>
            <a:r>
              <a:rPr lang="en-US" sz="2800" b="1" dirty="0" smtClean="0">
                <a:cs typeface="Times New Roman"/>
              </a:rPr>
              <a:t>for</a:t>
            </a:r>
            <a:r>
              <a:rPr lang="en-US" sz="2800" b="1" spc="-5" dirty="0" smtClean="0">
                <a:cs typeface="Times New Roman"/>
              </a:rPr>
              <a:t> </a:t>
            </a:r>
            <a:r>
              <a:rPr lang="en-US" sz="2800" b="1" dirty="0" smtClean="0">
                <a:cs typeface="Times New Roman"/>
              </a:rPr>
              <a:t>the</a:t>
            </a:r>
            <a:r>
              <a:rPr lang="en-US" sz="2800" b="1" spc="-5" dirty="0" smtClean="0">
                <a:cs typeface="Times New Roman"/>
              </a:rPr>
              <a:t> ETBS</a:t>
            </a:r>
            <a:r>
              <a:rPr lang="en-US" sz="2800" b="1" spc="-145" dirty="0" smtClean="0">
                <a:cs typeface="Times New Roman"/>
              </a:rPr>
              <a:t> </a:t>
            </a:r>
            <a:r>
              <a:rPr lang="en-US" sz="2800" b="1" dirty="0" smtClean="0">
                <a:cs typeface="Times New Roman"/>
              </a:rPr>
              <a:t>default </a:t>
            </a:r>
            <a:r>
              <a:rPr lang="en-US" sz="2800" b="1" spc="-5" dirty="0" smtClean="0">
                <a:cs typeface="Times New Roman"/>
              </a:rPr>
              <a:t>combinations</a:t>
            </a:r>
            <a:endParaRPr lang="ar-SA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68838" y="2786058"/>
            <a:ext cx="78213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of Seismic</a:t>
            </a:r>
            <a:endParaRPr lang="ar-SA" sz="8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686800" cy="1399032"/>
          </a:xfrm>
        </p:spPr>
        <p:txBody>
          <a:bodyPr>
            <a:normAutofit/>
          </a:bodyPr>
          <a:lstStyle/>
          <a:p>
            <a:r>
              <a:rPr lang="en-US" b="1" dirty="0" smtClean="0"/>
              <a:t>Horizontal </a:t>
            </a:r>
            <a:r>
              <a:rPr lang="en-US" b="1" dirty="0" err="1" smtClean="0"/>
              <a:t>Torsional</a:t>
            </a:r>
            <a:r>
              <a:rPr lang="en-US" b="1" dirty="0" smtClean="0"/>
              <a:t> Irregularity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237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91440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Vertical </a:t>
            </a:r>
            <a:r>
              <a:rPr lang="en-US" b="1" dirty="0" err="1" smtClean="0"/>
              <a:t>Torsional</a:t>
            </a:r>
            <a:r>
              <a:rPr lang="en-US" b="1" dirty="0" smtClean="0"/>
              <a:t> Irregularity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850112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18"/>
            <a:ext cx="85725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Drift Check</a:t>
            </a:r>
            <a:endParaRPr lang="ar-SA" dirty="0"/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001156" cy="291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عنصر نائب للمحتوى 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9001156" cy="261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The heights of each floor are given in the following table:</a:t>
            </a:r>
          </a:p>
          <a:p>
            <a:pPr algn="l" rtl="0"/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7387034"/>
              </p:ext>
            </p:extLst>
          </p:nvPr>
        </p:nvGraphicFramePr>
        <p:xfrm>
          <a:off x="1187624" y="3068960"/>
          <a:ext cx="6768752" cy="3456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3638"/>
                <a:gridCol w="3385114"/>
              </a:tblGrid>
              <a:tr h="556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Height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Ground floor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</a:rPr>
                        <a:t>4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5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F1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</a:rPr>
                        <a:t>4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5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F2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</a:rPr>
                        <a:t>3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5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F3</a:t>
                      </a:r>
                      <a:endParaRPr lang="en-US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b="1">
                          <a:effectLst/>
                        </a:rPr>
                        <a:t>3</a:t>
                      </a:r>
                      <a:endParaRPr lang="en-US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5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F4(roof)</a:t>
                      </a:r>
                      <a:endParaRPr lang="en-US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</a:rPr>
                        <a:t>3</a:t>
                      </a:r>
                      <a:endParaRPr lang="en-US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7354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Mass checks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00115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80"/>
            <a:ext cx="900115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Torsional</a:t>
            </a:r>
            <a:r>
              <a:rPr lang="en-US" b="1" dirty="0" smtClean="0"/>
              <a:t> check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4"/>
            <a:ext cx="914400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80214"/>
            <a:ext cx="4429124" cy="567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0" y="785794"/>
            <a:ext cx="4118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Response spectrum in X - direction 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5041"/>
            <a:ext cx="4286280" cy="571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786314" y="785794"/>
            <a:ext cx="4123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Response spectrum in Y – direction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3044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1" dirty="0" smtClean="0"/>
              <a:t>By ETABS</a:t>
            </a:r>
            <a:endParaRPr lang="ar-SA" sz="3600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7"/>
            <a:ext cx="45005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0" y="6215082"/>
            <a:ext cx="3709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The Load Case Data X Direction</a:t>
            </a: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714356"/>
            <a:ext cx="4643438" cy="550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5000628" y="6143644"/>
            <a:ext cx="3695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The Load Case Data Y Direction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0"/>
            <a:ext cx="84672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Values Base Reaction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from response spectrum in X &amp; Y directions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2492896"/>
            <a:ext cx="8568952" cy="2304256"/>
          </a:xfrm>
        </p:spPr>
        <p:txBody>
          <a:bodyPr>
            <a:noAutofit/>
          </a:bodyPr>
          <a:lstStyle/>
          <a:p>
            <a:pPr algn="ctr" rtl="0"/>
            <a:r>
              <a:rPr lang="en-US" sz="6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Dimensions</a:t>
            </a:r>
            <a:endParaRPr lang="ar-SA" sz="660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55477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Dimensions For slab: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/>
          <a:lstStyle/>
          <a:p>
            <a:pPr marL="64008" indent="0" algn="l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spans were taken to determine the slab thickness for each system of slabs that will be used in the building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4008" indent="0" algn="l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>
              <a:buNone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61" y="1988840"/>
            <a:ext cx="5420866" cy="259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6733130"/>
              </p:ext>
            </p:extLst>
          </p:nvPr>
        </p:nvGraphicFramePr>
        <p:xfrm>
          <a:off x="251520" y="4581130"/>
          <a:ext cx="6182047" cy="2247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0251"/>
                <a:gridCol w="2060898"/>
                <a:gridCol w="2060898"/>
              </a:tblGrid>
              <a:tr h="2247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Slab System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Thickness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Comments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Flat Slab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0.53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Rejected for its high thickness.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Flat Plate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0.48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Rejected for its high thickness.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7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Solid Slab 2m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Not the perfect solution.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Solid Slab 4m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Would be analyzed for the design.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42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Cobiax and Ribbed Slab 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Rejected for the checks of deflection.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80465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4308896"/>
          </a:xfrm>
        </p:spPr>
        <p:txBody>
          <a:bodyPr>
            <a:normAutofit/>
          </a:bodyPr>
          <a:lstStyle/>
          <a:p>
            <a:pPr algn="ctr" rtl="0"/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Slab with Drop Beams every 4m</a:t>
            </a:r>
            <a:endParaRPr lang="ar-SA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464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r>
              <a:rPr lang="en-US" sz="3600" dirty="0"/>
              <a:t>Preliminary Dimensions For </a:t>
            </a:r>
            <a:r>
              <a:rPr lang="en-US" sz="3600" dirty="0" smtClean="0"/>
              <a:t>Beams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898016"/>
          </a:xfrm>
        </p:spPr>
        <p:txBody>
          <a:bodyPr>
            <a:normAutofit/>
          </a:bodyPr>
          <a:lstStyle/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LL=SD=5KN/m^2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DL=0.2*25=5KN/m^2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Wu=1.2(DL+SD)+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1.6LL=20Kn/m^2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M=(wL^2)/8=2524.9Kn.m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M=Rbd^2 Assume b=d/2, from table R=7.19</a:t>
            </a: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d=888.8mm use d=900mm</a:t>
            </a: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Beam every 2m to be in safe side use slab thickness=0.2 instead of 0.18m</a:t>
            </a:r>
          </a:p>
          <a:p>
            <a:pPr marL="64008" indent="0" algn="l" rtl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M=1232.43Kn.m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,d=450mm</a:t>
            </a:r>
          </a:p>
          <a:p>
            <a:pPr marL="64008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898655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Thickness of Slab</a:t>
            </a:r>
            <a:endParaRPr lang="ar-S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l" rtl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final thickness of slab after the analysis using Sap is 25cm.</a:t>
            </a:r>
          </a:p>
          <a:p>
            <a:pPr marL="64008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7574016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499176" cy="78524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Basement Floor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>
            <a:spLocks noGrp="1"/>
          </p:cNvSpPr>
          <p:nvPr>
            <p:ph idx="1"/>
          </p:nvPr>
        </p:nvSpPr>
        <p:spPr>
          <a:xfrm>
            <a:off x="179512" y="1412776"/>
            <a:ext cx="8352928" cy="5328592"/>
          </a:xfrm>
          <a:prstGeom prst="rect">
            <a:avLst/>
          </a:prstGeom>
          <a:blipFill>
            <a:blip r:embed="rId2" cstate="print"/>
            <a:srcRect/>
            <a:stretch>
              <a:fillRect r="-37928"/>
            </a:stretch>
          </a:blipFill>
        </p:spPr>
        <p:txBody>
          <a:bodyPr wrap="square" lIns="0" tIns="0" rIns="0" bIns="0" rtlCol="0"/>
          <a:lstStyle/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2829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for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19453910"/>
              </p:ext>
            </p:extLst>
          </p:nvPr>
        </p:nvGraphicFramePr>
        <p:xfrm>
          <a:off x="1043608" y="2204865"/>
          <a:ext cx="7405304" cy="3348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2652"/>
                <a:gridCol w="3702652"/>
              </a:tblGrid>
              <a:tr h="5543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Column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Dimension(mm)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9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25*25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43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50*50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43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60*60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43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C4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75*75</a:t>
                      </a:r>
                      <a:endParaRPr lang="en-US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43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C5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90*90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687014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2746648" cy="85725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Layout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96384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Dimensions for Beams </a:t>
            </a:r>
            <a:endParaRPr lang="ar-S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01327735"/>
              </p:ext>
            </p:extLst>
          </p:nvPr>
        </p:nvGraphicFramePr>
        <p:xfrm>
          <a:off x="1115616" y="2492896"/>
          <a:ext cx="6531704" cy="2952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4925"/>
                <a:gridCol w="2178898"/>
                <a:gridCol w="2187881"/>
              </a:tblGrid>
              <a:tr h="5904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Beam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Depth (mm)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Width (mm)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B1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B2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B3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04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B4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43414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2746648" cy="569218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 Layout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3999" cy="607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639812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ar-S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643998" cy="502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32457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Modifiers: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970024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Modifiers:</a:t>
            </a:r>
          </a:p>
          <a:p>
            <a:pPr marL="64008" indent="0" algn="l" rtl="0">
              <a:buNone/>
            </a:pP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61631"/>
            <a:ext cx="7361907" cy="541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29703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10379" cy="553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9700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Ribbed slab and </a:t>
            </a:r>
            <a:r>
              <a:rPr lang="en-US" sz="3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Cobiax</a:t>
            </a:r>
            <a:r>
              <a:rPr lang="en-US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Slab Modifiers: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452243" cy="478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24379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8182995" cy="5043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14800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4452912"/>
          </a:xfrm>
        </p:spPr>
        <p:txBody>
          <a:bodyPr>
            <a:noAutofit/>
          </a:bodyPr>
          <a:lstStyle/>
          <a:p>
            <a:pPr algn="ctr" rtl="0"/>
            <a:r>
              <a:rPr lang="en-US" sz="1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endParaRPr lang="ar-SA" sz="1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5682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859216" cy="107327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For a floor</a:t>
            </a:r>
            <a:endParaRPr lang="ar-S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5"/>
          <p:cNvSpPr>
            <a:spLocks noGrp="1"/>
          </p:cNvSpPr>
          <p:nvPr>
            <p:ph idx="1"/>
          </p:nvPr>
        </p:nvSpPr>
        <p:spPr>
          <a:xfrm>
            <a:off x="467544" y="1484784"/>
            <a:ext cx="8217768" cy="5045518"/>
          </a:xfrm>
          <a:prstGeom prst="rect">
            <a:avLst/>
          </a:prstGeom>
          <a:blipFill>
            <a:blip r:embed="rId3" cstate="print"/>
            <a:srcRect/>
            <a:stretch>
              <a:fillRect l="-16477" t="-8112" r="-40328" b="-8524"/>
            </a:stretch>
          </a:blipFill>
        </p:spPr>
        <p:txBody>
          <a:bodyPr wrap="square" lIns="0" tIns="0" rIns="0" bIns="0" rtlCol="0"/>
          <a:lstStyle/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529713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6995120" cy="1073274"/>
          </a:xfrm>
        </p:spPr>
        <p:txBody>
          <a:bodyPr>
            <a:normAutofit/>
          </a:bodyPr>
          <a:lstStyle/>
          <a:p>
            <a:pPr rtl="0"/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Cobiax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Slab Deflection Check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6" t="-2363" r="-416" b="40318"/>
          <a:stretch/>
        </p:blipFill>
        <p:spPr bwMode="auto">
          <a:xfrm>
            <a:off x="683568" y="1196752"/>
            <a:ext cx="698477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95536" y="4221088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0.49 mm</a:t>
            </a:r>
          </a:p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= 155.3-0.49 = 154.8 mm</a:t>
            </a:r>
          </a:p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= (15.1*1000)/240 = 62.92 mm not ok</a:t>
            </a:r>
          </a:p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Cobiax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slab system was excluded as it didn't achieve the deflection check.</a:t>
            </a:r>
          </a:p>
        </p:txBody>
      </p:sp>
    </p:spTree>
    <p:extLst>
      <p:ext uri="{BB962C8B-B14F-4D97-AF65-F5344CB8AC3E}">
        <p14:creationId xmlns="" xmlns:p14="http://schemas.microsoft.com/office/powerpoint/2010/main" val="2402611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Ribbed Slab Deflection Check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418732"/>
                <a:ext cx="8229600" cy="2036076"/>
              </a:xfrm>
            </p:spPr>
            <p:txBody>
              <a:bodyPr>
                <a:normAutofit fontScale="77500" lnSpcReduction="20000"/>
              </a:bodyPr>
              <a:lstStyle/>
              <a:p>
                <a:pPr marL="64008" indent="0" algn="l" rtl="0">
                  <a:buNone/>
                </a:pP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</a:t>
                </a:r>
                <a:r>
                  <a:rPr lang="en-US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Avg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0.45 mm</a:t>
                </a:r>
              </a:p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 = 169-0.45 = 168.55mm</a:t>
                </a:r>
              </a:p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Allowable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62.92 mm not ok</a:t>
                </a:r>
              </a:p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 the ribbed slab system was excluded as it didn't achieve the deflection check.</a:t>
                </a:r>
              </a:p>
              <a:p>
                <a:pPr marL="64008" indent="0" algn="l" rtl="0">
                  <a:buNone/>
                </a:pP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418732"/>
                <a:ext cx="8229600" cy="2036076"/>
              </a:xfrm>
              <a:blipFill rotWithShape="1">
                <a:blip r:embed="rId2"/>
                <a:stretch>
                  <a:fillRect l="-222" t="-568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0" descr="C:\Users\Ahmad Kharrousheh\Desktop\G.P 1\Screenshoots Final\Ribbed slab deff check (not ok).pn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6350620" cy="29339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80982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:</a:t>
            </a:r>
            <a:r>
              <a:rPr lang="en-US" dirty="0" smtClean="0"/>
              <a:t>Compatibility Check</a:t>
            </a:r>
            <a:endParaRPr lang="ar-SA" dirty="0"/>
          </a:p>
        </p:txBody>
      </p:sp>
      <p:pic>
        <p:nvPicPr>
          <p:cNvPr id="276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939109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Equilibrium Check: </a:t>
            </a:r>
            <a:endParaRPr lang="ar-SA" dirty="0"/>
          </a:p>
        </p:txBody>
      </p:sp>
      <p:pic>
        <p:nvPicPr>
          <p:cNvPr id="4" name="Picture 40" descr="C:\Users\Ahmad Kharrousheh\Desktop\G.P 1\Screenshoots Final\Eq Check (1Floor)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29600" cy="25136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ستطيل 4"/>
          <p:cNvSpPr/>
          <p:nvPr/>
        </p:nvSpPr>
        <p:spPr>
          <a:xfrm>
            <a:off x="755576" y="450912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= 11628.54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4934.98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dead load = 4934.98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404649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Calculations: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for basement floor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4934.88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Error%=0%...ok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Dead load for basement floor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4934.88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Error%=0%...ok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4008" indent="0" algn="l" rtl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=6168.63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Beams=2589.07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Columns=1462.25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Wall=1356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Dead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Load=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11575.95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Error%= 0.4 %&lt;5%...ok</a:t>
            </a:r>
          </a:p>
          <a:p>
            <a:pPr marL="64008" indent="0" algn="l" rtl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6874146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Slab deflection check:</a:t>
            </a:r>
            <a:endParaRPr lang="ar-SA" dirty="0"/>
          </a:p>
        </p:txBody>
      </p:sp>
      <p:pic>
        <p:nvPicPr>
          <p:cNvPr id="4" name="Picture 41" descr="C:\Users\Ahmad Kharrousheh\Desktop\G.P 1\Screenshoots Final\Deff (Slab 15.1m)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47248" cy="302433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مستطيل 5"/>
              <p:cNvSpPr/>
              <p:nvPr/>
            </p:nvSpPr>
            <p:spPr>
              <a:xfrm>
                <a:off x="827584" y="4941168"/>
                <a:ext cx="4644008" cy="1043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 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Avg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2.24 mm</a:t>
                </a:r>
              </a:p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 Sap value = 44.83-2.24 = 42.59 mm</a:t>
                </a:r>
              </a:p>
              <a:p>
                <a:pPr marL="64008" indent="0" algn="l" rtl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Allowable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15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1000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62.92 mm ok</a:t>
                </a:r>
              </a:p>
            </p:txBody>
          </p:sp>
        </mc:Choice>
        <mc:Fallback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941168"/>
                <a:ext cx="4644008" cy="1043684"/>
              </a:xfrm>
              <a:prstGeom prst="rect">
                <a:avLst/>
              </a:prstGeom>
              <a:blipFill rotWithShape="1">
                <a:blip r:embed="rId3"/>
                <a:stretch>
                  <a:fillRect t="-2924" b="-233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050725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slab</a:t>
            </a: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Long term deflection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5792"/>
            <a:ext cx="7584024" cy="548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610633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Shear for Slab</a:t>
            </a:r>
            <a:endParaRPr lang="ar-SA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64008" indent="0" algn="l" rtl="0">
                  <a:buNone/>
                </a:pPr>
                <a:endParaRPr lang="en-US" dirty="0"/>
              </a:p>
              <a:p>
                <a:pPr marL="64008" indent="0" algn="l" rtl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f</a:t>
                </a:r>
                <a:r>
                  <a:rPr lang="en-US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=24 MPa, b=1000 mm, and d = 250 – 40(cover) = 210 mm.</a:t>
                </a:r>
              </a:p>
              <a:p>
                <a:pPr marL="64008" indent="0" algn="l" rtl="0">
                  <a:buNone/>
                </a:pP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ØVc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0.75 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fc</m:t>
                        </m:r>
                        <m:r>
                          <a:rPr lang="en-US" sz="2200">
                            <a:latin typeface="Cambria Math"/>
                          </a:rPr>
                          <m:t> </m:t>
                        </m:r>
                        <m:r>
                          <a:rPr lang="en-US" sz="2200">
                            <a:latin typeface="Cambria Math"/>
                          </a:rPr>
                          <m:t>`</m:t>
                        </m:r>
                      </m:e>
                    </m:rad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×b×d×10</a:t>
                </a:r>
                <a:r>
                  <a:rPr lang="en-US" sz="2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4008" indent="0" algn="l" rtl="0">
                  <a:buNone/>
                </a:pP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ØVc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design shear capacity (KN).</a:t>
                </a:r>
              </a:p>
              <a:p>
                <a:pPr marL="64008" indent="0" algn="l" rtl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d: effective depth(mm)</a:t>
                </a:r>
              </a:p>
              <a:p>
                <a:pPr marL="64008" indent="0" algn="l" rtl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b:width of the section(mm).  </a:t>
                </a:r>
              </a:p>
              <a:p>
                <a:pPr marL="64008" indent="0" algn="l" rtl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/>
                      </a:rPr>
                      <m:t>fc</m:t>
                    </m:r>
                    <m:r>
                      <a:rPr lang="en-US" sz="2200">
                        <a:latin typeface="Cambria Math"/>
                      </a:rPr>
                      <m:t> </m:t>
                    </m:r>
                    <m:r>
                      <a:rPr lang="en-US" sz="2200">
                        <a:latin typeface="Cambria Math"/>
                      </a:rPr>
                      <m:t>`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concrete compressive strength.</a:t>
                </a:r>
              </a:p>
              <a:p>
                <a:pPr marL="64008" indent="0" algn="l" rtl="0">
                  <a:buNone/>
                </a:pP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ØVc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>
                            <a:latin typeface="Cambria Math"/>
                          </a:rPr>
                          <m:t>0</m:t>
                        </m:r>
                        <m:r>
                          <a:rPr lang="en-US" sz="2200">
                            <a:latin typeface="Cambria Math"/>
                          </a:rPr>
                          <m:t>.</m:t>
                        </m:r>
                        <m:r>
                          <a:rPr lang="en-US" sz="2200">
                            <a:latin typeface="Cambria Math"/>
                          </a:rPr>
                          <m:t>75</m:t>
                        </m:r>
                        <m:rad>
                          <m:radPr>
                            <m:degHide m:val="on"/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200">
                                <a:latin typeface="Cambria Math"/>
                              </a:rPr>
                              <m:t>28</m:t>
                            </m:r>
                          </m:e>
                        </m:rad>
                        <m:r>
                          <a:rPr lang="en-US" sz="2200" i="1">
                            <a:latin typeface="Cambria Math"/>
                          </a:rPr>
                          <m:t>∗</m:t>
                        </m:r>
                        <m:r>
                          <a:rPr lang="en-US" sz="2200">
                            <a:latin typeface="Cambria Math"/>
                          </a:rPr>
                          <m:t>210</m:t>
                        </m:r>
                        <m:r>
                          <a:rPr lang="en-US" sz="2200" i="1">
                            <a:latin typeface="Cambria Math"/>
                          </a:rPr>
                          <m:t>∗</m:t>
                        </m:r>
                        <m:r>
                          <a:rPr lang="en-US" sz="2200">
                            <a:latin typeface="Cambria Math"/>
                          </a:rPr>
                          <m:t>1000</m:t>
                        </m:r>
                      </m:num>
                      <m:den>
                        <m:r>
                          <a:rPr lang="en-US" sz="2200">
                            <a:latin typeface="Cambria Math"/>
                          </a:rPr>
                          <m:t>6</m:t>
                        </m:r>
                        <m:r>
                          <a:rPr lang="en-US" sz="2200" i="1">
                            <a:latin typeface="Cambria Math"/>
                          </a:rPr>
                          <m:t>∗</m:t>
                        </m:r>
                        <m:r>
                          <a:rPr lang="en-US" sz="2200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138.9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4008" indent="0" algn="l" rtl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119.3 &lt; 138.9 …. Ok </a:t>
                </a:r>
              </a:p>
              <a:p>
                <a:pPr marL="64008" indent="0" algn="l" rtl="0">
                  <a:buNone/>
                </a:pPr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24010"/>
            <a:ext cx="2160240" cy="504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47111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Check Moment on Slab: </a:t>
            </a:r>
            <a:endParaRPr lang="ar-SA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6.06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</a:p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72.71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</a:p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12.96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4008" indent="0" algn="l" rtl="0">
                  <a:buNone/>
                </a:pP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Mavg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400">
                            <a:latin typeface="Cambria Math"/>
                          </a:rPr>
                          <m:t>+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40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</a:p>
              <a:p>
                <a:pPr marL="64008" indent="0" algn="l" rtl="0">
                  <a:buNone/>
                </a:pP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Mavg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6</m:t>
                        </m:r>
                        <m:r>
                          <a:rPr lang="en-US" sz="2400">
                            <a:latin typeface="Cambria Math"/>
                          </a:rPr>
                          <m:t>.</m:t>
                        </m:r>
                        <m:r>
                          <a:rPr lang="en-US" sz="2400">
                            <a:latin typeface="Cambria Math"/>
                          </a:rPr>
                          <m:t>06</m:t>
                        </m:r>
                        <m:r>
                          <a:rPr lang="en-US" sz="2400">
                            <a:latin typeface="Cambria Math"/>
                          </a:rPr>
                          <m:t>+</m:t>
                        </m:r>
                        <m:r>
                          <a:rPr lang="en-US" sz="2400">
                            <a:latin typeface="Cambria Math"/>
                          </a:rPr>
                          <m:t>12</m:t>
                        </m:r>
                        <m:r>
                          <a:rPr lang="en-US" sz="2400">
                            <a:latin typeface="Cambria Math"/>
                          </a:rPr>
                          <m:t>.</m:t>
                        </m:r>
                        <m:r>
                          <a:rPr lang="en-US" sz="2400">
                            <a:latin typeface="Cambria Math"/>
                          </a:rPr>
                          <m:t>96</m:t>
                        </m:r>
                      </m:num>
                      <m:den>
                        <m:r>
                          <a:rPr lang="en-US" sz="240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>
                        <a:latin typeface="Cambria Math"/>
                      </a:rPr>
                      <m:t>+</m:t>
                    </m:r>
                    <m:r>
                      <a:rPr lang="en-US" sz="2400">
                        <a:latin typeface="Cambria Math"/>
                      </a:rPr>
                      <m:t>72</m:t>
                    </m:r>
                    <m:r>
                      <a:rPr lang="en-US" sz="2400">
                        <a:latin typeface="Cambria Math"/>
                      </a:rPr>
                      <m:t>.</m:t>
                    </m:r>
                    <m:r>
                      <a:rPr lang="en-US" sz="2400">
                        <a:latin typeface="Cambria Math"/>
                      </a:rPr>
                      <m:t>71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82.22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Manual calculation </a:t>
                </a:r>
              </a:p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WLL = 5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/m2</a:t>
                </a:r>
              </a:p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5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>
                            <a:latin typeface="Cambria Math"/>
                          </a:rPr>
                          <m:t>15</m:t>
                        </m:r>
                        <m:r>
                          <a:rPr lang="en-US" sz="2400">
                            <a:latin typeface="Cambria Math"/>
                          </a:rPr>
                          <m:t>.</m:t>
                        </m:r>
                        <m:r>
                          <a:rPr lang="en-US" sz="2400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>
                                <a:latin typeface="Cambria Math"/>
                              </a:rPr>
                              <m:t>(</m:t>
                            </m:r>
                            <m:r>
                              <a:rPr lang="en-US" sz="2400">
                                <a:latin typeface="Cambria Math"/>
                              </a:rPr>
                              <m:t>3</m:t>
                            </m:r>
                            <m:r>
                              <a:rPr lang="en-US" sz="2400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>
                                <a:latin typeface="Cambria Math"/>
                              </a:rPr>
                              <m:t>0</m:t>
                            </m:r>
                            <m:r>
                              <a:rPr lang="en-US" sz="2400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>
                                <a:latin typeface="Cambria Math"/>
                              </a:rPr>
                              <m:t>7</m:t>
                            </m:r>
                            <m:r>
                              <a:rPr lang="en-US" sz="240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79.37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ok</a:t>
                </a:r>
              </a:p>
              <a:p>
                <a:pPr marL="64008" indent="0" algn="l" rtl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%Error=3.59% OK</a:t>
                </a:r>
              </a:p>
              <a:p>
                <a:pPr marL="64008" indent="0" algn="l" rtl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4008" indent="0" algn="l" rtl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1067" b="-34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873295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Moment for Beams:</a:t>
            </a:r>
            <a:endParaRPr lang="ar-SA" dirty="0"/>
          </a:p>
        </p:txBody>
      </p:sp>
      <p:pic>
        <p:nvPicPr>
          <p:cNvPr id="4" name="Picture 17" descr="C:\Users\Ahmad Kharrousheh\Desktop\G.P 1\Screenshoots Final\Beam (x-d)M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729" y="1731569"/>
            <a:ext cx="4392488" cy="50760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ستطيل 4"/>
          <p:cNvSpPr/>
          <p:nvPr/>
        </p:nvSpPr>
        <p:spPr>
          <a:xfrm>
            <a:off x="323528" y="1772816"/>
            <a:ext cx="3424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M1= 325.78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M2= 197.73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M3= 334.76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مستطيل 5"/>
              <p:cNvSpPr/>
              <p:nvPr/>
            </p:nvSpPr>
            <p:spPr>
              <a:xfrm>
                <a:off x="-33830" y="3444748"/>
                <a:ext cx="5757958" cy="2511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avg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>
                            <a:latin typeface="Cambria Math"/>
                          </a:rPr>
                          <m:t>+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</a:p>
              <a:p>
                <a:pPr algn="l" rtl="0"/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avg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</a:rPr>
                          <m:t>334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76</m:t>
                        </m:r>
                        <m:r>
                          <a:rPr lang="en-US" sz="2000">
                            <a:latin typeface="Cambria Math"/>
                          </a:rPr>
                          <m:t>+</m:t>
                        </m:r>
                        <m:r>
                          <a:rPr lang="en-US" sz="2000">
                            <a:latin typeface="Cambria Math"/>
                          </a:rPr>
                          <m:t>325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78</m:t>
                        </m:r>
                      </m:num>
                      <m:den>
                        <m:r>
                          <a:rPr lang="en-US" sz="200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/>
                      </a:rPr>
                      <m:t>+</m:t>
                    </m:r>
                    <m:r>
                      <a:rPr lang="en-US" sz="2000">
                        <a:latin typeface="Cambria Math"/>
                      </a:rPr>
                      <m:t>197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73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528 </a:t>
                </a:r>
                <a:r>
                  <a:rPr lang="en-US" sz="2000" b="1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0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Manual calculation </a:t>
                </a:r>
              </a:p>
              <a:p>
                <a:pPr algn="l" rtl="0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LL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 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</a:rPr>
                          <m:t>5</m:t>
                        </m:r>
                        <m:r>
                          <a:rPr lang="en-US" sz="2000" i="1">
                            <a:latin typeface="Cambria Math"/>
                          </a:rPr>
                          <m:t>∗</m:t>
                        </m:r>
                        <m:r>
                          <a:rPr lang="en-US" sz="2000">
                            <a:latin typeface="Cambria Math"/>
                          </a:rPr>
                          <m:t>3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675</m:t>
                        </m:r>
                        <m:r>
                          <a:rPr lang="en-US" sz="2000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/>
                              </a:rPr>
                              <m:t>(</m:t>
                            </m:r>
                            <m:r>
                              <a:rPr lang="en-US" sz="2000">
                                <a:latin typeface="Cambria Math"/>
                              </a:rPr>
                              <m:t>15</m:t>
                            </m:r>
                            <m:r>
                              <a:rPr lang="en-US" sz="2000">
                                <a:latin typeface="Cambria Math"/>
                              </a:rPr>
                              <m:t>.</m:t>
                            </m:r>
                            <m:r>
                              <a:rPr lang="en-US" sz="2000">
                                <a:latin typeface="Cambria Math"/>
                              </a:rPr>
                              <m:t>1</m:t>
                            </m:r>
                            <m:r>
                              <a:rPr lang="en-US" sz="200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523.71kN.m</a:t>
                </a:r>
              </a:p>
              <a:p>
                <a:pPr algn="l" rtl="0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</a:rPr>
                          <m:t>528</m:t>
                        </m:r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r>
                          <a:rPr lang="en-US" sz="2000">
                            <a:latin typeface="Cambria Math"/>
                          </a:rPr>
                          <m:t>523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71</m:t>
                        </m:r>
                      </m:num>
                      <m:den>
                        <m:r>
                          <a:rPr lang="en-US" sz="2000">
                            <a:latin typeface="Cambria Math"/>
                          </a:rPr>
                          <m:t>523</m:t>
                        </m:r>
                        <m:r>
                          <a:rPr lang="en-US" sz="2000">
                            <a:latin typeface="Cambria Math"/>
                          </a:rPr>
                          <m:t>.</m:t>
                        </m:r>
                        <m:r>
                          <a:rPr lang="en-US" sz="2000">
                            <a:latin typeface="Cambria Math"/>
                          </a:rPr>
                          <m:t>71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</a:t>
                </a:r>
                <a:r>
                  <a:rPr lang="en-US" sz="24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0.8% ok</a:t>
                </a:r>
              </a:p>
            </p:txBody>
          </p:sp>
        </mc:Choice>
        <mc:Fallback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830" y="3444748"/>
                <a:ext cx="5757958" cy="2511393"/>
              </a:xfrm>
              <a:prstGeom prst="rect">
                <a:avLst/>
              </a:prstGeom>
              <a:blipFill rotWithShape="1">
                <a:blip r:embed="rId3"/>
                <a:stretch>
                  <a:fillRect l="-1058" b="-218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66039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projects aims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 Identifying the earthquake loads affecting the project and seismic analysis of the project in addition to its seismic design .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9542947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Columns Checks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K10</a:t>
            </a:r>
            <a:r>
              <a:rPr lang="en-US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</a:t>
            </a:r>
          </a:p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calculation = Tributary area * LL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138.7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4008" indent="0" algn="l" rtl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 value = 145.25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%Error=4.7% OK</a:t>
            </a:r>
          </a:p>
          <a:p>
            <a:pPr marL="64008" indent="0" algn="l" rtl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04220"/>
            <a:ext cx="6884444" cy="389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49909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Checks:</a:t>
            </a:r>
            <a:endParaRPr lang="ar-SA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0" algn="l" rtl="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Beam in X-direction (F</a:t>
                </a:r>
                <a:r>
                  <a:rPr lang="en-US" baseline="-25000" dirty="0"/>
                  <a:t>12</a:t>
                </a:r>
                <a:r>
                  <a:rPr lang="en-US" dirty="0"/>
                  <a:t> – K</a:t>
                </a:r>
                <a:r>
                  <a:rPr lang="en-US" baseline="-25000" dirty="0"/>
                  <a:t>12</a:t>
                </a:r>
                <a:r>
                  <a:rPr lang="en-US" dirty="0"/>
                  <a:t>)</a:t>
                </a:r>
              </a:p>
              <a:p>
                <a:pPr algn="l" rtl="0">
                  <a:buFont typeface="Wingdings" panose="05000000000000000000" pitchFamily="2" charset="2"/>
                  <a:buChar char="Ø"/>
                </a:pPr>
                <a:r>
                  <a:rPr lang="en-US" dirty="0"/>
                  <a:t>Sap moment value = 1566.82 </a:t>
                </a:r>
                <a:r>
                  <a:rPr lang="en-US" dirty="0" err="1"/>
                  <a:t>kN.m</a:t>
                </a:r>
                <a:r>
                  <a:rPr lang="en-US" dirty="0"/>
                  <a:t/>
                </a:r>
              </a:p>
              <a:p>
                <a:pPr marL="64008" indent="0" algn="l" rtl="0">
                  <a:buNone/>
                </a:pPr>
                <a:r>
                  <a:rPr lang="en-US" dirty="0"/>
                  <a:t>Max steel area = 4817 </a:t>
                </a:r>
                <a:r>
                  <a:rPr lang="en-US" dirty="0" smtClean="0"/>
                  <a:t>mm^2</a:t>
                </a:r>
              </a:p>
              <a:p>
                <a:pPr marL="64008" indent="0" algn="l" rtl="0">
                  <a:buNone/>
                </a:pPr>
                <a:r>
                  <a:rPr lang="en-US" dirty="0"/>
                  <a:t>Manual calculations:</a:t>
                </a:r>
                <a:endParaRPr lang="en-US" dirty="0" smtClean="0"/>
              </a:p>
              <a:p>
                <a:pPr marL="64008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𝐴𝑠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4818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marL="64008" indent="0" algn="l" rtl="0">
                  <a:buNone/>
                </a:pPr>
                <a:r>
                  <a:rPr lang="en-US" dirty="0" smtClean="0"/>
                  <a:t>%Error=0.02%</a:t>
                </a:r>
                <a:endParaRPr lang="en-US" dirty="0"/>
              </a:p>
              <a:p>
                <a:pPr marL="64008" indent="0" algn="l" rtl="0">
                  <a:buNone/>
                </a:pPr>
                <a:endParaRPr lang="ar-SA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73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953617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7919888" cy="3588816"/>
          </a:xfrm>
        </p:spPr>
        <p:txBody>
          <a:bodyPr>
            <a:noAutofit/>
          </a:bodyPr>
          <a:lstStyle/>
          <a:p>
            <a:pPr algn="ctr" rtl="0"/>
            <a:r>
              <a:rPr lang="en-US" sz="6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Final Design of The </a:t>
            </a:r>
            <a:r>
              <a:rPr lang="en-US" sz="6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Structure:</a:t>
            </a:r>
            <a:endParaRPr lang="ar-SA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7709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Design:</a:t>
            </a:r>
            <a:endParaRPr lang="ar-S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326197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Design: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560840" cy="541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7389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618856" cy="1073274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Reinforcement: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640873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77177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Design:</a:t>
            </a:r>
            <a:endParaRPr lang="ar-S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01417"/>
            <a:ext cx="527675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438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900" b="0" i="1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</a:t>
            </a:r>
            <a:r>
              <a:rPr kumimoji="0" lang="en-US" altLang="ar-SA" sz="900" b="0" i="1" u="none" strike="noStrike" cap="none" normalizeH="0" baseline="0" smtClean="0" bmk="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igure </a:t>
            </a:r>
            <a:r>
              <a:rPr kumimoji="0" lang="en-US" altLang="ar-SA" sz="900" b="0" i="1" u="none" strike="noStrike" cap="none" normalizeH="0" baseline="0" smtClean="0" bmk="_Toc74040275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50:Beam Cross Section</a:t>
            </a:r>
            <a:endParaRPr kumimoji="0" lang="en-US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9462" name="صورة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289544" cy="37853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52400" y="3590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900" b="0" i="1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</a:t>
            </a:r>
            <a:r>
              <a:rPr kumimoji="0" lang="en-US" altLang="ar-SA" sz="900" b="0" i="1" u="none" strike="noStrike" cap="none" normalizeH="0" baseline="0" smtClean="0" bmk="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igure </a:t>
            </a:r>
            <a:r>
              <a:rPr kumimoji="0" lang="en-US" altLang="ar-SA" sz="900" b="0" i="1" u="none" strike="noStrike" cap="none" normalizeH="0" baseline="0" smtClean="0" bmk="_Toc74040275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50:Beam Cross Section</a:t>
            </a:r>
            <a:endParaRPr kumimoji="0" lang="en-US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58607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931224" cy="1145282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Reinforcement:</a:t>
            </a:r>
            <a:endParaRPr lang="ar-S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7143"/>
          <a:stretch/>
        </p:blipFill>
        <p:spPr bwMode="auto">
          <a:xfrm>
            <a:off x="611560" y="1458477"/>
            <a:ext cx="3712570" cy="514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4437"/>
            <a:ext cx="636951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1302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200" y="1268760"/>
            <a:ext cx="926572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94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-9850"/>
            <a:ext cx="6840760" cy="6840760"/>
          </a:xfrm>
        </p:spPr>
      </p:pic>
    </p:spTree>
    <p:extLst>
      <p:ext uri="{BB962C8B-B14F-4D97-AF65-F5344CB8AC3E}">
        <p14:creationId xmlns="" xmlns:p14="http://schemas.microsoft.com/office/powerpoint/2010/main" val="2983194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444800"/>
          </a:xfrm>
        </p:spPr>
        <p:txBody>
          <a:bodyPr>
            <a:noAutofit/>
          </a:bodyPr>
          <a:lstStyle/>
          <a:p>
            <a:pPr algn="l" rtl="0"/>
            <a:r>
              <a:rPr lang="en-US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ar-SA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0655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lnSpc>
                <a:spcPct val="120000"/>
              </a:lnSpc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for structural elements</a:t>
            </a:r>
            <a:r>
              <a:rPr lang="ar-S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rtl="0">
              <a:lnSpc>
                <a:spcPct val="120000"/>
              </a:lnSpc>
            </a:pPr>
            <a:r>
              <a:rPr lang="en-US" sz="3200" dirty="0" smtClean="0"/>
              <a:t>Concrete:</a:t>
            </a:r>
          </a:p>
          <a:p>
            <a:pPr algn="l" rtl="0">
              <a:lnSpc>
                <a:spcPct val="120000"/>
              </a:lnSpc>
            </a:pPr>
            <a:endParaRPr lang="en-US" sz="3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7104894"/>
              </p:ext>
            </p:extLst>
          </p:nvPr>
        </p:nvGraphicFramePr>
        <p:xfrm>
          <a:off x="899592" y="3284984"/>
          <a:ext cx="7056784" cy="3168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4523"/>
                <a:gridCol w="3512261"/>
              </a:tblGrid>
              <a:tr h="798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Property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Value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9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Compressive strength, fc ( MPa )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28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9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Modulus of elasticity, Ec ( GPa )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24870</a:t>
                      </a:r>
                      <a:endParaRPr lang="en-US" sz="18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9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Unit weight (kN/m3 )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</a:rPr>
                        <a:t>25</a:t>
                      </a:r>
                      <a:endParaRPr lang="en-US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10630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3451</TotalTime>
  <Words>1460</Words>
  <Application>Microsoft Office PowerPoint</Application>
  <PresentationFormat>عرض على الشاشة (3:4)‏</PresentationFormat>
  <Paragraphs>319</Paragraphs>
  <Slides>79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79</vt:i4>
      </vt:variant>
    </vt:vector>
  </HeadingPairs>
  <TitlesOfParts>
    <vt:vector size="80" baseType="lpstr">
      <vt:lpstr>حيوية</vt:lpstr>
      <vt:lpstr> Graduation Project 2 Structural Analysis and Design of Bidia Commercial Center in Bidia</vt:lpstr>
      <vt:lpstr>Outline</vt:lpstr>
      <vt:lpstr>Project Description:</vt:lpstr>
      <vt:lpstr>الشريحة 4</vt:lpstr>
      <vt:lpstr>Plan for Basement Floor</vt:lpstr>
      <vt:lpstr>Plan For a floor</vt:lpstr>
      <vt:lpstr>الشريحة 7</vt:lpstr>
      <vt:lpstr>Analysis</vt:lpstr>
      <vt:lpstr>Materials:</vt:lpstr>
      <vt:lpstr>الشريحة 10</vt:lpstr>
      <vt:lpstr>Other Materials</vt:lpstr>
      <vt:lpstr>  and Software Codes</vt:lpstr>
      <vt:lpstr>Load Types: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Load Combinations:</vt:lpstr>
      <vt:lpstr>الشريحة 35</vt:lpstr>
      <vt:lpstr>الشريحة 36</vt:lpstr>
      <vt:lpstr>Horizontal Torsional Irregularity  </vt:lpstr>
      <vt:lpstr>Vertical Torsional Irregularity</vt:lpstr>
      <vt:lpstr>Drift Check</vt:lpstr>
      <vt:lpstr>Mass checks</vt:lpstr>
      <vt:lpstr>Torsional check</vt:lpstr>
      <vt:lpstr>الشريحة 42</vt:lpstr>
      <vt:lpstr>الشريحة 43</vt:lpstr>
      <vt:lpstr>الشريحة 44</vt:lpstr>
      <vt:lpstr>الشريحة 45</vt:lpstr>
      <vt:lpstr>Preliminary Dimensions For slab:</vt:lpstr>
      <vt:lpstr>Solid Slab with Drop Beams every 4m</vt:lpstr>
      <vt:lpstr>Preliminary Dimensions For Beams</vt:lpstr>
      <vt:lpstr>Final Thickness of Slab</vt:lpstr>
      <vt:lpstr>Final Dimensions for Columns</vt:lpstr>
      <vt:lpstr>Columns Layout</vt:lpstr>
      <vt:lpstr>Final Dimensions for Beams </vt:lpstr>
      <vt:lpstr>Beams Layout</vt:lpstr>
      <vt:lpstr>Modeling</vt:lpstr>
      <vt:lpstr>Modifiers:</vt:lpstr>
      <vt:lpstr>الشريحة 56</vt:lpstr>
      <vt:lpstr>Ribbed slab and Cobiax Slab Modifiers:</vt:lpstr>
      <vt:lpstr>الشريحة 58</vt:lpstr>
      <vt:lpstr>Checks</vt:lpstr>
      <vt:lpstr>Cobiax Slab Deflection Check</vt:lpstr>
      <vt:lpstr>Ribbed Slab Deflection Check</vt:lpstr>
      <vt:lpstr>:Compatibility Check</vt:lpstr>
      <vt:lpstr>Equilibrium Check: </vt:lpstr>
      <vt:lpstr>Manual Calculations:</vt:lpstr>
      <vt:lpstr>Slab deflection check:</vt:lpstr>
      <vt:lpstr>For slab   Long term deflection</vt:lpstr>
      <vt:lpstr>Check Shear for Slab</vt:lpstr>
      <vt:lpstr>Check Moment on Slab: </vt:lpstr>
      <vt:lpstr>Check Moment for Beams:</vt:lpstr>
      <vt:lpstr>Columns Checks :</vt:lpstr>
      <vt:lpstr>Design Checks:</vt:lpstr>
      <vt:lpstr>The Final Design of The Structure:</vt:lpstr>
      <vt:lpstr>Slab Design:</vt:lpstr>
      <vt:lpstr>Slab Design:</vt:lpstr>
      <vt:lpstr>Slab Reinforcement:</vt:lpstr>
      <vt:lpstr>Beam Design:</vt:lpstr>
      <vt:lpstr>Columns Reinforcement:</vt:lpstr>
      <vt:lpstr>الشريحة 78</vt:lpstr>
      <vt:lpstr>الشريحة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nidal</dc:creator>
  <cp:lastModifiedBy>sef</cp:lastModifiedBy>
  <cp:revision>69</cp:revision>
  <dcterms:created xsi:type="dcterms:W3CDTF">2021-06-08T17:01:57Z</dcterms:created>
  <dcterms:modified xsi:type="dcterms:W3CDTF">2022-01-06T07:21:17Z</dcterms:modified>
</cp:coreProperties>
</file>