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notesMasterIdLst>
    <p:notesMasterId r:id="rId41"/>
  </p:notesMasterIdLst>
  <p:sldIdLst>
    <p:sldId id="415" r:id="rId9"/>
    <p:sldId id="340" r:id="rId10"/>
    <p:sldId id="333" r:id="rId11"/>
    <p:sldId id="441" r:id="rId12"/>
    <p:sldId id="443" r:id="rId13"/>
    <p:sldId id="444" r:id="rId14"/>
    <p:sldId id="358" r:id="rId15"/>
    <p:sldId id="416" r:id="rId16"/>
    <p:sldId id="418" r:id="rId17"/>
    <p:sldId id="343" r:id="rId18"/>
    <p:sldId id="420" r:id="rId19"/>
    <p:sldId id="421" r:id="rId20"/>
    <p:sldId id="356" r:id="rId21"/>
    <p:sldId id="422" r:id="rId22"/>
    <p:sldId id="423" r:id="rId23"/>
    <p:sldId id="424" r:id="rId24"/>
    <p:sldId id="425" r:id="rId25"/>
    <p:sldId id="426" r:id="rId26"/>
    <p:sldId id="427" r:id="rId27"/>
    <p:sldId id="428" r:id="rId28"/>
    <p:sldId id="431" r:id="rId29"/>
    <p:sldId id="429" r:id="rId30"/>
    <p:sldId id="430" r:id="rId31"/>
    <p:sldId id="432" r:id="rId32"/>
    <p:sldId id="433" r:id="rId33"/>
    <p:sldId id="445" r:id="rId34"/>
    <p:sldId id="446" r:id="rId35"/>
    <p:sldId id="447" r:id="rId36"/>
    <p:sldId id="448" r:id="rId37"/>
    <p:sldId id="449" r:id="rId38"/>
    <p:sldId id="450" r:id="rId39"/>
    <p:sldId id="451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4A8"/>
    <a:srgbClr val="F6F6EA"/>
    <a:srgbClr val="EE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9" autoAdjust="0"/>
    <p:restoredTop sz="86457" autoAdjust="0"/>
  </p:normalViewPr>
  <p:slideViewPr>
    <p:cSldViewPr snapToGrid="0">
      <p:cViewPr>
        <p:scale>
          <a:sx n="80" d="100"/>
          <a:sy n="80" d="100"/>
        </p:scale>
        <p:origin x="-158" y="-2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41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69"/>
          <c:dPt>
            <c:idx val="0"/>
            <c:bubble3D val="0"/>
            <c:explosion val="0"/>
          </c:dPt>
          <c:dPt>
            <c:idx val="1"/>
            <c:bubble3D val="0"/>
            <c:explosion val="42"/>
          </c:dPt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Israeli domination </c:v>
                </c:pt>
                <c:pt idx="1">
                  <c:v>For Palestinian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83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AB689-C70D-421D-B090-A87B6F856799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37462EB-2E0C-4EC0-9F7E-44871764437E}">
      <dgm:prSet phldrT="[Text]"/>
      <dgm:spPr/>
      <dgm:t>
        <a:bodyPr/>
        <a:lstStyle/>
        <a:p>
          <a:pPr rtl="0"/>
          <a:r>
            <a:rPr lang="en-US" dirty="0"/>
            <a:t>Equipment </a:t>
          </a:r>
        </a:p>
      </dgm:t>
    </dgm:pt>
    <dgm:pt modelId="{011B439F-DFC2-4DBD-83A4-17F1DED57683}" type="parTrans" cxnId="{7EEF9463-D582-4C89-B6F5-BE623FABBCB6}">
      <dgm:prSet/>
      <dgm:spPr/>
      <dgm:t>
        <a:bodyPr/>
        <a:lstStyle/>
        <a:p>
          <a:endParaRPr lang="en-US"/>
        </a:p>
      </dgm:t>
    </dgm:pt>
    <dgm:pt modelId="{2479E311-4BDF-4A5E-AC8E-4360CB59BAD2}" type="sibTrans" cxnId="{7EEF9463-D582-4C89-B6F5-BE623FABBCB6}">
      <dgm:prSet/>
      <dgm:spPr/>
      <dgm:t>
        <a:bodyPr/>
        <a:lstStyle/>
        <a:p>
          <a:endParaRPr lang="en-US"/>
        </a:p>
      </dgm:t>
    </dgm:pt>
    <dgm:pt modelId="{DB530992-0514-46FF-8631-CF8FAD60C8B7}">
      <dgm:prSet phldrT="[Text]"/>
      <dgm:spPr/>
      <dgm:t>
        <a:bodyPr/>
        <a:lstStyle/>
        <a:p>
          <a:pPr rtl="0"/>
          <a:r>
            <a:rPr lang="en-US" dirty="0"/>
            <a:t>Time</a:t>
          </a:r>
        </a:p>
      </dgm:t>
    </dgm:pt>
    <dgm:pt modelId="{F50F31CB-C005-4C80-8F70-5A60F1317554}" type="parTrans" cxnId="{503CB7A2-B2E9-49CC-9E89-4F9AEB8033F1}">
      <dgm:prSet/>
      <dgm:spPr/>
      <dgm:t>
        <a:bodyPr/>
        <a:lstStyle/>
        <a:p>
          <a:endParaRPr lang="en-US"/>
        </a:p>
      </dgm:t>
    </dgm:pt>
    <dgm:pt modelId="{99C1A0DD-8325-4A4A-8037-A99604FF347E}" type="sibTrans" cxnId="{503CB7A2-B2E9-49CC-9E89-4F9AEB8033F1}">
      <dgm:prSet/>
      <dgm:spPr/>
      <dgm:t>
        <a:bodyPr/>
        <a:lstStyle/>
        <a:p>
          <a:endParaRPr lang="en-US"/>
        </a:p>
      </dgm:t>
    </dgm:pt>
    <dgm:pt modelId="{6CB29A3E-09ED-4D61-AF45-15272AA3E62D}">
      <dgm:prSet phldrT="[Text]"/>
      <dgm:spPr/>
      <dgm:t>
        <a:bodyPr/>
        <a:lstStyle/>
        <a:p>
          <a:pPr rtl="0"/>
          <a:r>
            <a:rPr lang="en-US" dirty="0"/>
            <a:t>Age of Data</a:t>
          </a:r>
        </a:p>
      </dgm:t>
    </dgm:pt>
    <dgm:pt modelId="{48DD19AB-697C-470B-9F19-4F77F2B0FFB0}" type="parTrans" cxnId="{640906A5-B532-4AEB-B3BF-364C575E80BF}">
      <dgm:prSet/>
      <dgm:spPr/>
      <dgm:t>
        <a:bodyPr/>
        <a:lstStyle/>
        <a:p>
          <a:endParaRPr lang="en-US"/>
        </a:p>
      </dgm:t>
    </dgm:pt>
    <dgm:pt modelId="{E3FD2F74-BB52-4CFD-A979-4D0FF53E93DC}" type="sibTrans" cxnId="{640906A5-B532-4AEB-B3BF-364C575E80BF}">
      <dgm:prSet/>
      <dgm:spPr/>
      <dgm:t>
        <a:bodyPr/>
        <a:lstStyle/>
        <a:p>
          <a:endParaRPr lang="en-US"/>
        </a:p>
      </dgm:t>
    </dgm:pt>
    <dgm:pt modelId="{275FD5D2-B2C3-4F8F-8EE7-8BA013BD6A1F}">
      <dgm:prSet phldrT="[Text]"/>
      <dgm:spPr/>
      <dgm:t>
        <a:bodyPr/>
        <a:lstStyle/>
        <a:p>
          <a:pPr rtl="0"/>
          <a:r>
            <a:rPr lang="en-US" dirty="0"/>
            <a:t>Literature Accessibility</a:t>
          </a:r>
        </a:p>
      </dgm:t>
    </dgm:pt>
    <dgm:pt modelId="{E0403E9F-182F-417C-B10A-42CD49931115}" type="parTrans" cxnId="{E86FFA2F-78FC-4FE3-96C3-97174B2B816E}">
      <dgm:prSet/>
      <dgm:spPr/>
      <dgm:t>
        <a:bodyPr/>
        <a:lstStyle/>
        <a:p>
          <a:endParaRPr lang="en-US"/>
        </a:p>
      </dgm:t>
    </dgm:pt>
    <dgm:pt modelId="{A2BE74DD-AB7B-436E-8219-9EA5A73E6B08}" type="sibTrans" cxnId="{E86FFA2F-78FC-4FE3-96C3-97174B2B816E}">
      <dgm:prSet/>
      <dgm:spPr/>
      <dgm:t>
        <a:bodyPr/>
        <a:lstStyle/>
        <a:p>
          <a:endParaRPr lang="en-US"/>
        </a:p>
      </dgm:t>
    </dgm:pt>
    <dgm:pt modelId="{54783CDB-B5E5-45F1-A311-4E2933EABE85}" type="pres">
      <dgm:prSet presAssocID="{225AB689-C70D-421D-B090-A87B6F85679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1AEBDAD-2B11-4B14-AC89-04BD646411C0}" type="pres">
      <dgm:prSet presAssocID="{225AB689-C70D-421D-B090-A87B6F856799}" presName="Name1" presStyleCnt="0"/>
      <dgm:spPr/>
    </dgm:pt>
    <dgm:pt modelId="{B0805930-A504-4A9E-B85B-CD039D17A1E8}" type="pres">
      <dgm:prSet presAssocID="{225AB689-C70D-421D-B090-A87B6F856799}" presName="cycle" presStyleCnt="0"/>
      <dgm:spPr/>
    </dgm:pt>
    <dgm:pt modelId="{122D8E14-D47F-4914-9F28-8E430DB2CE78}" type="pres">
      <dgm:prSet presAssocID="{225AB689-C70D-421D-B090-A87B6F856799}" presName="srcNode" presStyleLbl="node1" presStyleIdx="0" presStyleCnt="4"/>
      <dgm:spPr/>
    </dgm:pt>
    <dgm:pt modelId="{04D6F0EF-3DDF-4793-B0EE-3D60A0E0F308}" type="pres">
      <dgm:prSet presAssocID="{225AB689-C70D-421D-B090-A87B6F856799}" presName="conn" presStyleLbl="parChTrans1D2" presStyleIdx="0" presStyleCnt="1"/>
      <dgm:spPr/>
      <dgm:t>
        <a:bodyPr/>
        <a:lstStyle/>
        <a:p>
          <a:endParaRPr lang="en-US"/>
        </a:p>
      </dgm:t>
    </dgm:pt>
    <dgm:pt modelId="{EC75A1BE-AB42-4DEF-A368-68FAA07A0710}" type="pres">
      <dgm:prSet presAssocID="{225AB689-C70D-421D-B090-A87B6F856799}" presName="extraNode" presStyleLbl="node1" presStyleIdx="0" presStyleCnt="4"/>
      <dgm:spPr/>
    </dgm:pt>
    <dgm:pt modelId="{46B2AD19-10F3-47AD-8F54-6F00F79CDA6A}" type="pres">
      <dgm:prSet presAssocID="{225AB689-C70D-421D-B090-A87B6F856799}" presName="dstNode" presStyleLbl="node1" presStyleIdx="0" presStyleCnt="4"/>
      <dgm:spPr/>
    </dgm:pt>
    <dgm:pt modelId="{83B3BF6B-CFC9-4589-B55F-2311AE622F52}" type="pres">
      <dgm:prSet presAssocID="{637462EB-2E0C-4EC0-9F7E-44871764437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BF0247-12D3-43AE-B708-D1F852829068}" type="pres">
      <dgm:prSet presAssocID="{637462EB-2E0C-4EC0-9F7E-44871764437E}" presName="accent_1" presStyleCnt="0"/>
      <dgm:spPr/>
    </dgm:pt>
    <dgm:pt modelId="{F57009EB-2F8E-478E-A55C-4FB047CC865D}" type="pres">
      <dgm:prSet presAssocID="{637462EB-2E0C-4EC0-9F7E-44871764437E}" presName="accentRepeatNode" presStyleLbl="solidFgAcc1" presStyleIdx="0" presStyleCnt="4"/>
      <dgm:spPr/>
    </dgm:pt>
    <dgm:pt modelId="{C2F224F4-E861-495C-8144-33FC6D45C1D4}" type="pres">
      <dgm:prSet presAssocID="{DB530992-0514-46FF-8631-CF8FAD60C8B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442006-C263-42EF-B3A8-1FA9B861B9B2}" type="pres">
      <dgm:prSet presAssocID="{DB530992-0514-46FF-8631-CF8FAD60C8B7}" presName="accent_2" presStyleCnt="0"/>
      <dgm:spPr/>
    </dgm:pt>
    <dgm:pt modelId="{D9D1D6DC-04A0-4CE5-A9AA-7BB28636A1DC}" type="pres">
      <dgm:prSet presAssocID="{DB530992-0514-46FF-8631-CF8FAD60C8B7}" presName="accentRepeatNode" presStyleLbl="solidFgAcc1" presStyleIdx="1" presStyleCnt="4"/>
      <dgm:spPr/>
    </dgm:pt>
    <dgm:pt modelId="{8F85C8F1-C6C7-454C-AF82-5DEA63A072B5}" type="pres">
      <dgm:prSet presAssocID="{6CB29A3E-09ED-4D61-AF45-15272AA3E62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86B335-27E6-449B-A96F-2D429C00E2D3}" type="pres">
      <dgm:prSet presAssocID="{6CB29A3E-09ED-4D61-AF45-15272AA3E62D}" presName="accent_3" presStyleCnt="0"/>
      <dgm:spPr/>
    </dgm:pt>
    <dgm:pt modelId="{0C2F6D3A-6CE3-4271-B129-6C88B6EA98BA}" type="pres">
      <dgm:prSet presAssocID="{6CB29A3E-09ED-4D61-AF45-15272AA3E62D}" presName="accentRepeatNode" presStyleLbl="solidFgAcc1" presStyleIdx="2" presStyleCnt="4"/>
      <dgm:spPr/>
    </dgm:pt>
    <dgm:pt modelId="{2116A9F0-B315-40B7-9857-75BCC65FF4FC}" type="pres">
      <dgm:prSet presAssocID="{275FD5D2-B2C3-4F8F-8EE7-8BA013BD6A1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B80A4B-1ABC-4B95-8738-9FD1A8A281FC}" type="pres">
      <dgm:prSet presAssocID="{275FD5D2-B2C3-4F8F-8EE7-8BA013BD6A1F}" presName="accent_4" presStyleCnt="0"/>
      <dgm:spPr/>
    </dgm:pt>
    <dgm:pt modelId="{A5D4092A-40E5-4638-8160-498FCE6EAC79}" type="pres">
      <dgm:prSet presAssocID="{275FD5D2-B2C3-4F8F-8EE7-8BA013BD6A1F}" presName="accentRepeatNode" presStyleLbl="solidFgAcc1" presStyleIdx="3" presStyleCnt="4"/>
      <dgm:spPr/>
    </dgm:pt>
  </dgm:ptLst>
  <dgm:cxnLst>
    <dgm:cxn modelId="{5E37E050-FF3E-4C14-876B-D6D4C26BBEE7}" type="presOf" srcId="{225AB689-C70D-421D-B090-A87B6F856799}" destId="{54783CDB-B5E5-45F1-A311-4E2933EABE85}" srcOrd="0" destOrd="0" presId="urn:microsoft.com/office/officeart/2008/layout/VerticalCurvedList"/>
    <dgm:cxn modelId="{7EEF9463-D582-4C89-B6F5-BE623FABBCB6}" srcId="{225AB689-C70D-421D-B090-A87B6F856799}" destId="{637462EB-2E0C-4EC0-9F7E-44871764437E}" srcOrd="0" destOrd="0" parTransId="{011B439F-DFC2-4DBD-83A4-17F1DED57683}" sibTransId="{2479E311-4BDF-4A5E-AC8E-4360CB59BAD2}"/>
    <dgm:cxn modelId="{1855198F-791B-4073-86CF-048026D272A9}" type="presOf" srcId="{2479E311-4BDF-4A5E-AC8E-4360CB59BAD2}" destId="{04D6F0EF-3DDF-4793-B0EE-3D60A0E0F308}" srcOrd="0" destOrd="0" presId="urn:microsoft.com/office/officeart/2008/layout/VerticalCurvedList"/>
    <dgm:cxn modelId="{E86FFA2F-78FC-4FE3-96C3-97174B2B816E}" srcId="{225AB689-C70D-421D-B090-A87B6F856799}" destId="{275FD5D2-B2C3-4F8F-8EE7-8BA013BD6A1F}" srcOrd="3" destOrd="0" parTransId="{E0403E9F-182F-417C-B10A-42CD49931115}" sibTransId="{A2BE74DD-AB7B-436E-8219-9EA5A73E6B08}"/>
    <dgm:cxn modelId="{7DD746B3-DE94-48D6-A68A-EEC20F6EB946}" type="presOf" srcId="{DB530992-0514-46FF-8631-CF8FAD60C8B7}" destId="{C2F224F4-E861-495C-8144-33FC6D45C1D4}" srcOrd="0" destOrd="0" presId="urn:microsoft.com/office/officeart/2008/layout/VerticalCurvedList"/>
    <dgm:cxn modelId="{75FAB1ED-CC18-4298-84E0-D0458BF49FFA}" type="presOf" srcId="{6CB29A3E-09ED-4D61-AF45-15272AA3E62D}" destId="{8F85C8F1-C6C7-454C-AF82-5DEA63A072B5}" srcOrd="0" destOrd="0" presId="urn:microsoft.com/office/officeart/2008/layout/VerticalCurvedList"/>
    <dgm:cxn modelId="{640906A5-B532-4AEB-B3BF-364C575E80BF}" srcId="{225AB689-C70D-421D-B090-A87B6F856799}" destId="{6CB29A3E-09ED-4D61-AF45-15272AA3E62D}" srcOrd="2" destOrd="0" parTransId="{48DD19AB-697C-470B-9F19-4F77F2B0FFB0}" sibTransId="{E3FD2F74-BB52-4CFD-A979-4D0FF53E93DC}"/>
    <dgm:cxn modelId="{E5931099-7930-48E6-9FED-6CA797AA29E2}" type="presOf" srcId="{275FD5D2-B2C3-4F8F-8EE7-8BA013BD6A1F}" destId="{2116A9F0-B315-40B7-9857-75BCC65FF4FC}" srcOrd="0" destOrd="0" presId="urn:microsoft.com/office/officeart/2008/layout/VerticalCurvedList"/>
    <dgm:cxn modelId="{65C89456-FEF5-407F-8BDC-1DF2025E3E98}" type="presOf" srcId="{637462EB-2E0C-4EC0-9F7E-44871764437E}" destId="{83B3BF6B-CFC9-4589-B55F-2311AE622F52}" srcOrd="0" destOrd="0" presId="urn:microsoft.com/office/officeart/2008/layout/VerticalCurvedList"/>
    <dgm:cxn modelId="{503CB7A2-B2E9-49CC-9E89-4F9AEB8033F1}" srcId="{225AB689-C70D-421D-B090-A87B6F856799}" destId="{DB530992-0514-46FF-8631-CF8FAD60C8B7}" srcOrd="1" destOrd="0" parTransId="{F50F31CB-C005-4C80-8F70-5A60F1317554}" sibTransId="{99C1A0DD-8325-4A4A-8037-A99604FF347E}"/>
    <dgm:cxn modelId="{51503625-E234-4F41-A68A-C0B09B1FFB45}" type="presParOf" srcId="{54783CDB-B5E5-45F1-A311-4E2933EABE85}" destId="{41AEBDAD-2B11-4B14-AC89-04BD646411C0}" srcOrd="0" destOrd="0" presId="urn:microsoft.com/office/officeart/2008/layout/VerticalCurvedList"/>
    <dgm:cxn modelId="{E9CF969F-851F-48BE-BDF7-6E5E1C9A0AC4}" type="presParOf" srcId="{41AEBDAD-2B11-4B14-AC89-04BD646411C0}" destId="{B0805930-A504-4A9E-B85B-CD039D17A1E8}" srcOrd="0" destOrd="0" presId="urn:microsoft.com/office/officeart/2008/layout/VerticalCurvedList"/>
    <dgm:cxn modelId="{C04D1901-8854-4F09-9AA8-994F0304108D}" type="presParOf" srcId="{B0805930-A504-4A9E-B85B-CD039D17A1E8}" destId="{122D8E14-D47F-4914-9F28-8E430DB2CE78}" srcOrd="0" destOrd="0" presId="urn:microsoft.com/office/officeart/2008/layout/VerticalCurvedList"/>
    <dgm:cxn modelId="{CBF2CDC3-20CF-4158-AB17-5335A35696CB}" type="presParOf" srcId="{B0805930-A504-4A9E-B85B-CD039D17A1E8}" destId="{04D6F0EF-3DDF-4793-B0EE-3D60A0E0F308}" srcOrd="1" destOrd="0" presId="urn:microsoft.com/office/officeart/2008/layout/VerticalCurvedList"/>
    <dgm:cxn modelId="{1B181B81-F2CC-4F3D-A31E-CD6AEDD187EA}" type="presParOf" srcId="{B0805930-A504-4A9E-B85B-CD039D17A1E8}" destId="{EC75A1BE-AB42-4DEF-A368-68FAA07A0710}" srcOrd="2" destOrd="0" presId="urn:microsoft.com/office/officeart/2008/layout/VerticalCurvedList"/>
    <dgm:cxn modelId="{822100D8-74A7-4BEC-81A5-B61D63FF36E0}" type="presParOf" srcId="{B0805930-A504-4A9E-B85B-CD039D17A1E8}" destId="{46B2AD19-10F3-47AD-8F54-6F00F79CDA6A}" srcOrd="3" destOrd="0" presId="urn:microsoft.com/office/officeart/2008/layout/VerticalCurvedList"/>
    <dgm:cxn modelId="{E1BFD898-3D0E-4BDC-8E1D-CF2F95BA9E1D}" type="presParOf" srcId="{41AEBDAD-2B11-4B14-AC89-04BD646411C0}" destId="{83B3BF6B-CFC9-4589-B55F-2311AE622F52}" srcOrd="1" destOrd="0" presId="urn:microsoft.com/office/officeart/2008/layout/VerticalCurvedList"/>
    <dgm:cxn modelId="{B1655224-CFAF-4DCB-9B4C-BCE2F4B98979}" type="presParOf" srcId="{41AEBDAD-2B11-4B14-AC89-04BD646411C0}" destId="{06BF0247-12D3-43AE-B708-D1F852829068}" srcOrd="2" destOrd="0" presId="urn:microsoft.com/office/officeart/2008/layout/VerticalCurvedList"/>
    <dgm:cxn modelId="{9C730D71-9962-40E8-9D0E-B7F24A90B0A0}" type="presParOf" srcId="{06BF0247-12D3-43AE-B708-D1F852829068}" destId="{F57009EB-2F8E-478E-A55C-4FB047CC865D}" srcOrd="0" destOrd="0" presId="urn:microsoft.com/office/officeart/2008/layout/VerticalCurvedList"/>
    <dgm:cxn modelId="{9F310D31-7BA0-482C-917F-F832475DAA9C}" type="presParOf" srcId="{41AEBDAD-2B11-4B14-AC89-04BD646411C0}" destId="{C2F224F4-E861-495C-8144-33FC6D45C1D4}" srcOrd="3" destOrd="0" presId="urn:microsoft.com/office/officeart/2008/layout/VerticalCurvedList"/>
    <dgm:cxn modelId="{4263830C-0664-4844-BD5C-644D85979CC3}" type="presParOf" srcId="{41AEBDAD-2B11-4B14-AC89-04BD646411C0}" destId="{39442006-C263-42EF-B3A8-1FA9B861B9B2}" srcOrd="4" destOrd="0" presId="urn:microsoft.com/office/officeart/2008/layout/VerticalCurvedList"/>
    <dgm:cxn modelId="{1A08D36B-68C4-4472-8B8A-0DA12138B91E}" type="presParOf" srcId="{39442006-C263-42EF-B3A8-1FA9B861B9B2}" destId="{D9D1D6DC-04A0-4CE5-A9AA-7BB28636A1DC}" srcOrd="0" destOrd="0" presId="urn:microsoft.com/office/officeart/2008/layout/VerticalCurvedList"/>
    <dgm:cxn modelId="{ACAD1AEB-86B2-4D70-B54D-2C9E407E1B20}" type="presParOf" srcId="{41AEBDAD-2B11-4B14-AC89-04BD646411C0}" destId="{8F85C8F1-C6C7-454C-AF82-5DEA63A072B5}" srcOrd="5" destOrd="0" presId="urn:microsoft.com/office/officeart/2008/layout/VerticalCurvedList"/>
    <dgm:cxn modelId="{C80AAC13-2B6B-400E-9321-EA12BC3DF456}" type="presParOf" srcId="{41AEBDAD-2B11-4B14-AC89-04BD646411C0}" destId="{C986B335-27E6-449B-A96F-2D429C00E2D3}" srcOrd="6" destOrd="0" presId="urn:microsoft.com/office/officeart/2008/layout/VerticalCurvedList"/>
    <dgm:cxn modelId="{55EE54EE-29C8-4E6B-B139-DFB51588DFD0}" type="presParOf" srcId="{C986B335-27E6-449B-A96F-2D429C00E2D3}" destId="{0C2F6D3A-6CE3-4271-B129-6C88B6EA98BA}" srcOrd="0" destOrd="0" presId="urn:microsoft.com/office/officeart/2008/layout/VerticalCurvedList"/>
    <dgm:cxn modelId="{E2F66C78-A721-4C1F-BEE7-CC39387D2CC5}" type="presParOf" srcId="{41AEBDAD-2B11-4B14-AC89-04BD646411C0}" destId="{2116A9F0-B315-40B7-9857-75BCC65FF4FC}" srcOrd="7" destOrd="0" presId="urn:microsoft.com/office/officeart/2008/layout/VerticalCurvedList"/>
    <dgm:cxn modelId="{07C4DBAC-1E27-4947-A490-44AD4D9AD386}" type="presParOf" srcId="{41AEBDAD-2B11-4B14-AC89-04BD646411C0}" destId="{3DB80A4B-1ABC-4B95-8738-9FD1A8A281FC}" srcOrd="8" destOrd="0" presId="urn:microsoft.com/office/officeart/2008/layout/VerticalCurvedList"/>
    <dgm:cxn modelId="{C848FD65-66BA-4F0B-9048-3ECF60880E2A}" type="presParOf" srcId="{3DB80A4B-1ABC-4B95-8738-9FD1A8A281FC}" destId="{A5D4092A-40E5-4638-8160-498FCE6EAC7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6F0EF-3DDF-4793-B0EE-3D60A0E0F308}">
      <dsp:nvSpPr>
        <dsp:cNvPr id="0" name=""/>
        <dsp:cNvSpPr/>
      </dsp:nvSpPr>
      <dsp:spPr>
        <a:xfrm>
          <a:off x="-5643454" y="-863901"/>
          <a:ext cx="6719093" cy="6719093"/>
        </a:xfrm>
        <a:prstGeom prst="blockArc">
          <a:avLst>
            <a:gd name="adj1" fmla="val 18900000"/>
            <a:gd name="adj2" fmla="val 2700000"/>
            <a:gd name="adj3" fmla="val 321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B3BF6B-CFC9-4589-B55F-2311AE622F52}">
      <dsp:nvSpPr>
        <dsp:cNvPr id="0" name=""/>
        <dsp:cNvSpPr/>
      </dsp:nvSpPr>
      <dsp:spPr>
        <a:xfrm>
          <a:off x="563063" y="383730"/>
          <a:ext cx="6301305" cy="7678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489" tIns="101600" rIns="101600" bIns="1016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/>
            <a:t>Equipment </a:t>
          </a:r>
        </a:p>
      </dsp:txBody>
      <dsp:txXfrm>
        <a:off x="563063" y="383730"/>
        <a:ext cx="6301305" cy="767860"/>
      </dsp:txXfrm>
    </dsp:sp>
    <dsp:sp modelId="{F57009EB-2F8E-478E-A55C-4FB047CC865D}">
      <dsp:nvSpPr>
        <dsp:cNvPr id="0" name=""/>
        <dsp:cNvSpPr/>
      </dsp:nvSpPr>
      <dsp:spPr>
        <a:xfrm>
          <a:off x="83150" y="287747"/>
          <a:ext cx="959825" cy="9598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F224F4-E861-495C-8144-33FC6D45C1D4}">
      <dsp:nvSpPr>
        <dsp:cNvPr id="0" name=""/>
        <dsp:cNvSpPr/>
      </dsp:nvSpPr>
      <dsp:spPr>
        <a:xfrm>
          <a:off x="1003295" y="1535720"/>
          <a:ext cx="5861073" cy="767860"/>
        </a:xfrm>
        <a:prstGeom prst="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489" tIns="101600" rIns="101600" bIns="1016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/>
            <a:t>Time</a:t>
          </a:r>
        </a:p>
      </dsp:txBody>
      <dsp:txXfrm>
        <a:off x="1003295" y="1535720"/>
        <a:ext cx="5861073" cy="767860"/>
      </dsp:txXfrm>
    </dsp:sp>
    <dsp:sp modelId="{D9D1D6DC-04A0-4CE5-A9AA-7BB28636A1DC}">
      <dsp:nvSpPr>
        <dsp:cNvPr id="0" name=""/>
        <dsp:cNvSpPr/>
      </dsp:nvSpPr>
      <dsp:spPr>
        <a:xfrm>
          <a:off x="523382" y="1439737"/>
          <a:ext cx="959825" cy="9598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85C8F1-C6C7-454C-AF82-5DEA63A072B5}">
      <dsp:nvSpPr>
        <dsp:cNvPr id="0" name=""/>
        <dsp:cNvSpPr/>
      </dsp:nvSpPr>
      <dsp:spPr>
        <a:xfrm>
          <a:off x="1003295" y="2687709"/>
          <a:ext cx="5861073" cy="767860"/>
        </a:xfrm>
        <a:prstGeom prst="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489" tIns="101600" rIns="101600" bIns="1016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/>
            <a:t>Age of Data</a:t>
          </a:r>
        </a:p>
      </dsp:txBody>
      <dsp:txXfrm>
        <a:off x="1003295" y="2687709"/>
        <a:ext cx="5861073" cy="767860"/>
      </dsp:txXfrm>
    </dsp:sp>
    <dsp:sp modelId="{0C2F6D3A-6CE3-4271-B129-6C88B6EA98BA}">
      <dsp:nvSpPr>
        <dsp:cNvPr id="0" name=""/>
        <dsp:cNvSpPr/>
      </dsp:nvSpPr>
      <dsp:spPr>
        <a:xfrm>
          <a:off x="523382" y="2591727"/>
          <a:ext cx="959825" cy="9598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6A9F0-B315-40B7-9857-75BCC65FF4FC}">
      <dsp:nvSpPr>
        <dsp:cNvPr id="0" name=""/>
        <dsp:cNvSpPr/>
      </dsp:nvSpPr>
      <dsp:spPr>
        <a:xfrm>
          <a:off x="563063" y="3839699"/>
          <a:ext cx="6301305" cy="767860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489" tIns="101600" rIns="101600" bIns="1016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/>
            <a:t>Literature Accessibility</a:t>
          </a:r>
        </a:p>
      </dsp:txBody>
      <dsp:txXfrm>
        <a:off x="563063" y="3839699"/>
        <a:ext cx="6301305" cy="767860"/>
      </dsp:txXfrm>
    </dsp:sp>
    <dsp:sp modelId="{A5D4092A-40E5-4638-8160-498FCE6EAC79}">
      <dsp:nvSpPr>
        <dsp:cNvPr id="0" name=""/>
        <dsp:cNvSpPr/>
      </dsp:nvSpPr>
      <dsp:spPr>
        <a:xfrm>
          <a:off x="83150" y="3743717"/>
          <a:ext cx="959825" cy="9598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68A4A-CDFF-4CEF-BA13-224A061E9E5F}" type="datetimeFigureOut">
              <a:rPr lang="en-US" smtClean="0"/>
              <a:t>1/9/2022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A4173-8F01-4F79-9F86-5C50609BB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5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C8E1D8-2D04-47F4-BC1A-FEECD632C56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92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743F71F-68E8-4D0A-8534-20E5ABEA367B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36744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008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94450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743F71F-68E8-4D0A-8534-20E5ABEA367B}" type="datetime1">
              <a:rPr lang="en-US" smtClean="0">
                <a:solidFill>
                  <a:prstClr val="black"/>
                </a:solidFill>
              </a:rPr>
              <a:pPr/>
              <a:t>1/9/2022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5478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2892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BCD1C-6B01-49D5-BAB0-A96931C61095}" type="datetime1">
              <a:rPr smtClean="0">
                <a:solidFill>
                  <a:prstClr val="black"/>
                </a:solidFill>
              </a:rPr>
              <a:pPr/>
              <a:t>1/9/2022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73578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11262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65327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1694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64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078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47354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E4A8DD-70C1-46B6-8910-0CC5F5D265E2}" type="datetime1">
              <a:rPr lang="en-US" smtClean="0"/>
              <a:pPr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1176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1468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7760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743F71F-68E8-4D0A-8534-20E5ABEA367B}" type="datetime1">
              <a:rPr lang="en-US" smtClean="0">
                <a:solidFill>
                  <a:prstClr val="black"/>
                </a:solidFill>
              </a:rPr>
              <a:pPr/>
              <a:t>1/9/2022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5210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49615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BCD1C-6B01-49D5-BAB0-A96931C61095}" type="datetime1">
              <a:rPr smtClean="0">
                <a:solidFill>
                  <a:prstClr val="black"/>
                </a:solidFill>
              </a:rPr>
              <a:pPr/>
              <a:t>1/9/2022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4099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954367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3479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83179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8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BCD1C-6B01-49D5-BAB0-A96931C61095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77825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47636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E4A8DD-70C1-46B6-8910-0CC5F5D265E2}" type="datetime1">
              <a:rPr lang="en-US" smtClean="0"/>
              <a:pPr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35290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1101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3205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743F71F-68E8-4D0A-8534-20E5ABEA367B}" type="datetime1">
              <a:rPr lang="en-US" smtClean="0">
                <a:solidFill>
                  <a:prstClr val="black"/>
                </a:solidFill>
              </a:rPr>
              <a:pPr/>
              <a:t>1/9/2022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86057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75491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BCD1C-6B01-49D5-BAB0-A96931C61095}" type="datetime1">
              <a:rPr smtClean="0">
                <a:solidFill>
                  <a:prstClr val="black"/>
                </a:solidFill>
              </a:rPr>
              <a:pPr/>
              <a:t>1/9/2022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3434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57479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23935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95974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982639"/>
      </p:ext>
    </p:extLst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593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07607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E4A8DD-70C1-46B6-8910-0CC5F5D265E2}" type="datetime1">
              <a:rPr lang="en-US" smtClean="0"/>
              <a:pPr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472711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3223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75676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743F71F-68E8-4D0A-8534-20E5ABEA367B}" type="datetime1">
              <a:rPr lang="en-US" smtClean="0">
                <a:solidFill>
                  <a:prstClr val="black"/>
                </a:solidFill>
              </a:rPr>
              <a:pPr/>
              <a:t>1/9/2022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18795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9987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BCD1C-6B01-49D5-BAB0-A96931C61095}" type="datetime1">
              <a:rPr smtClean="0">
                <a:solidFill>
                  <a:prstClr val="black"/>
                </a:solidFill>
              </a:rPr>
              <a:pPr/>
              <a:t>1/9/2022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81218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593392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1338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54551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46538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2638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843594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E4A8DD-70C1-46B6-8910-0CC5F5D265E2}" type="datetime1">
              <a:rPr lang="en-US" smtClean="0"/>
              <a:pPr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607969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9638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57859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743F71F-68E8-4D0A-8534-20E5ABEA367B}" type="datetime1">
              <a:rPr lang="en-US" smtClean="0">
                <a:solidFill>
                  <a:prstClr val="black"/>
                </a:solidFill>
              </a:rPr>
              <a:pPr/>
              <a:t>1/9/2022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6461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5925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BCD1C-6B01-49D5-BAB0-A96931C61095}" type="datetime1">
              <a:rPr smtClean="0">
                <a:solidFill>
                  <a:prstClr val="black"/>
                </a:solidFill>
              </a:rPr>
              <a:pPr/>
              <a:t>1/9/2022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7157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72793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25096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6775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2351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6326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61630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E4A8DD-70C1-46B6-8910-0CC5F5D265E2}" type="datetime1">
              <a:rPr lang="en-US" smtClean="0"/>
              <a:pPr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67379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7417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62178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743F71F-68E8-4D0A-8534-20E5ABEA367B}" type="datetime1">
              <a:rPr lang="en-US" smtClean="0">
                <a:solidFill>
                  <a:prstClr val="black"/>
                </a:solidFill>
              </a:rPr>
              <a:pPr/>
              <a:t>1/9/2022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40698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56625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BCD1C-6B01-49D5-BAB0-A96931C61095}" type="datetime1">
              <a:rPr smtClean="0">
                <a:solidFill>
                  <a:prstClr val="black"/>
                </a:solidFill>
              </a:rPr>
              <a:pPr/>
              <a:t>1/9/2022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65508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31665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778761"/>
      </p:ext>
    </p:extLst>
  </p:cSld>
  <p:clrMapOvr>
    <a:masterClrMapping/>
  </p:clrMapOvr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25991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67103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8887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8464564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E4A8DD-70C1-46B6-8910-0CC5F5D265E2}" type="datetime1">
              <a:rPr lang="en-US" smtClean="0"/>
              <a:pPr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450211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8729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3726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743F71F-68E8-4D0A-8534-20E5ABEA367B}" type="datetime1">
              <a:rPr lang="en-US" smtClean="0">
                <a:solidFill>
                  <a:prstClr val="black"/>
                </a:solidFill>
              </a:rPr>
              <a:pPr/>
              <a:t>1/9/2022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03825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C3910-D67A-414D-BAF5-83CFD0D4DC8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78870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76358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BCD1C-6B01-49D5-BAB0-A96931C61095}" type="datetime1">
              <a:rPr smtClean="0">
                <a:solidFill>
                  <a:prstClr val="black"/>
                </a:solidFill>
              </a:rPr>
              <a:pPr/>
              <a:t>1/9/2022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17388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918374"/>
      </p:ext>
    </p:extLst>
  </p:cSld>
  <p:clrMapOvr>
    <a:masterClrMapping/>
  </p:clrMapOvr>
  <p:hf sldNum="0"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F936-0ABC-43D5-8947-5F1CD1390A61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2395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EE14-13FE-47E8-9483-65B53DD36B2A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6898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1BDA-8F09-40E7-8957-DEDB86C412D4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4918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5FE2-FB5B-4347-83EA-0EFB3D1DC4B2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9456224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E4A8DD-70C1-46B6-8910-0CC5F5D265E2}" type="datetime1">
              <a:rPr lang="en-US" smtClean="0"/>
              <a:pPr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855774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BFBF-3B7F-4139-A13A-DE4BAA00985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6600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EABB-38B4-486F-8999-4FD0E4660EE0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3083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60">
          <p15:clr>
            <a:srgbClr val="FBAE40"/>
          </p15:clr>
        </p15:guide>
        <p15:guide id="4" orient="horz" pos="386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E4A8DD-70C1-46B6-8910-0CC5F5D265E2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017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/>
              <a:t>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2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72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7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94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10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72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10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1/9/2022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64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296">
          <p15:clr>
            <a:srgbClr val="F26B43"/>
          </p15:clr>
        </p15:guide>
        <p15:guide id="4" orient="horz" pos="19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FF5DF51-924C-458A-B497-FB4CC0B013FD}"/>
              </a:ext>
            </a:extLst>
          </p:cNvPr>
          <p:cNvSpPr/>
          <p:nvPr/>
        </p:nvSpPr>
        <p:spPr>
          <a:xfrm>
            <a:off x="834164" y="636639"/>
            <a:ext cx="10441858" cy="55847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FD1E80C-968C-489F-81D2-5CE403180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39" y="789341"/>
            <a:ext cx="1794707" cy="17947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121DC4B-47AE-421A-B004-81EFAA794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96152">
            <a:off x="8810340" y="-64813"/>
            <a:ext cx="3365438" cy="229685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xmlns="" id="{4C49FD44-3F8E-415B-BD46-A6EF9C63C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160" y="2412284"/>
            <a:ext cx="8963866" cy="4176865"/>
          </a:xfrm>
        </p:spPr>
        <p:txBody>
          <a:bodyPr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An-Najah National University</a:t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Faculty of Engineering</a:t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Civil Engineering Department</a:t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ar-S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Graduation Project </a:t>
            </a:r>
            <a:r>
              <a:rPr kumimoji="0" lang="ar-EG" altLang="ar-S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2021-2022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4599963" y="3862769"/>
            <a:ext cx="2338500" cy="234202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dirty="0"/>
          </a:p>
        </p:txBody>
      </p:sp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47711" y="350339"/>
            <a:ext cx="3159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Literature Review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599963" y="844865"/>
            <a:ext cx="2338500" cy="2342023"/>
            <a:chOff x="4277250" y="1542061"/>
            <a:chExt cx="2695791" cy="2726955"/>
          </a:xfrm>
        </p:grpSpPr>
        <p:sp>
          <p:nvSpPr>
            <p:cNvPr id="7" name="Oval 6"/>
            <p:cNvSpPr/>
            <p:nvPr/>
          </p:nvSpPr>
          <p:spPr>
            <a:xfrm>
              <a:off x="4277250" y="1542061"/>
              <a:ext cx="2695791" cy="272695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15079" y="1988317"/>
              <a:ext cx="2420132" cy="16126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dirty="0">
                  <a:solidFill>
                    <a:srgbClr val="000000"/>
                  </a:solidFill>
                  <a:effectLst/>
                  <a:ea typeface="Calibri" panose="020F0502020204030204" pitchFamily="34" charset="0"/>
                </a:rPr>
                <a:t>WW Treatment Method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54350" y="4094175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Oval 25"/>
          <p:cNvSpPr/>
          <p:nvPr/>
        </p:nvSpPr>
        <p:spPr>
          <a:xfrm>
            <a:off x="1804875" y="3775435"/>
            <a:ext cx="2338500" cy="234202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7488767" y="3775435"/>
            <a:ext cx="2338500" cy="234202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52096" y="4469392"/>
            <a:ext cx="20440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/>
              <a:t>Physical treatment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800600" y="4469392"/>
            <a:ext cx="20183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/>
              <a:t>Chemical </a:t>
            </a:r>
            <a:r>
              <a:rPr lang="en-US" sz="2800" dirty="0" smtClean="0"/>
              <a:t>treatment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7784042" y="4469391"/>
            <a:ext cx="2338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/>
              <a:t>Biological </a:t>
            </a:r>
            <a:endParaRPr lang="en-US" sz="2800" dirty="0" smtClean="0"/>
          </a:p>
          <a:p>
            <a:pPr lvl="0"/>
            <a:r>
              <a:rPr lang="en-US" sz="2800" dirty="0" smtClean="0"/>
              <a:t>treatment</a:t>
            </a:r>
            <a:endParaRPr lang="en-US" sz="2800" dirty="0"/>
          </a:p>
        </p:txBody>
      </p:sp>
      <p:cxnSp>
        <p:nvCxnSpPr>
          <p:cNvPr id="17" name="Curved Connector 16"/>
          <p:cNvCxnSpPr>
            <a:stCxn id="7" idx="4"/>
            <a:endCxn id="26" idx="0"/>
          </p:cNvCxnSpPr>
          <p:nvPr/>
        </p:nvCxnSpPr>
        <p:spPr>
          <a:xfrm rot="5400000">
            <a:off x="4077396" y="2083617"/>
            <a:ext cx="588547" cy="279508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7" idx="4"/>
            <a:endCxn id="29" idx="0"/>
          </p:cNvCxnSpPr>
          <p:nvPr/>
        </p:nvCxnSpPr>
        <p:spPr>
          <a:xfrm rot="5400000">
            <a:off x="5431273" y="3524828"/>
            <a:ext cx="675881" cy="1270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>
            <a:stCxn id="7" idx="4"/>
            <a:endCxn id="30" idx="0"/>
          </p:cNvCxnSpPr>
          <p:nvPr/>
        </p:nvCxnSpPr>
        <p:spPr>
          <a:xfrm rot="16200000" flipH="1">
            <a:off x="6919342" y="2036759"/>
            <a:ext cx="588547" cy="2888804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5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6" grpId="0" animBg="1"/>
      <p:bldP spid="30" grpId="0" animBg="1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8825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5606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Study Area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</a:t>
              </a:r>
            </a:p>
          </p:txBody>
        </p:sp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74ACFB31-53D1-47B4-A1FB-1F005337F1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682424"/>
              </p:ext>
            </p:extLst>
          </p:nvPr>
        </p:nvGraphicFramePr>
        <p:xfrm>
          <a:off x="2050999" y="1814194"/>
          <a:ext cx="7372351" cy="4838152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43510">
                  <a:extLst>
                    <a:ext uri="{9D8B030D-6E8A-4147-A177-3AD203B41FA5}">
                      <a16:colId xmlns:a16="http://schemas.microsoft.com/office/drawing/2014/main" xmlns="" val="1615624649"/>
                    </a:ext>
                  </a:extLst>
                </a:gridCol>
                <a:gridCol w="2017037">
                  <a:extLst>
                    <a:ext uri="{9D8B030D-6E8A-4147-A177-3AD203B41FA5}">
                      <a16:colId xmlns:a16="http://schemas.microsoft.com/office/drawing/2014/main" xmlns="" val="776220975"/>
                    </a:ext>
                  </a:extLst>
                </a:gridCol>
                <a:gridCol w="2115678">
                  <a:extLst>
                    <a:ext uri="{9D8B030D-6E8A-4147-A177-3AD203B41FA5}">
                      <a16:colId xmlns:a16="http://schemas.microsoft.com/office/drawing/2014/main" xmlns="" val="1710413426"/>
                    </a:ext>
                  </a:extLst>
                </a:gridCol>
                <a:gridCol w="1596126">
                  <a:extLst>
                    <a:ext uri="{9D8B030D-6E8A-4147-A177-3AD203B41FA5}">
                      <a16:colId xmlns:a16="http://schemas.microsoft.com/office/drawing/2014/main" xmlns="" val="2600838426"/>
                    </a:ext>
                  </a:extLst>
                </a:gridCol>
              </a:tblGrid>
              <a:tr h="53848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Regions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Total Population 2017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Total Population 2045 Estimated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Study Area %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extLst>
                  <a:ext uri="{0D108BD9-81ED-4DB2-BD59-A6C34878D82A}">
                    <a16:rowId xmlns:a16="http://schemas.microsoft.com/office/drawing/2014/main" xmlns="" val="3006777081"/>
                  </a:ext>
                </a:extLst>
              </a:tr>
              <a:tr h="932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East Nablus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Askar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and Balata Camps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81567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138163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76.22%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extLst>
                  <a:ext uri="{0D108BD9-81ED-4DB2-BD59-A6C34878D82A}">
                    <a16:rowId xmlns:a16="http://schemas.microsoft.com/office/drawing/2014/main" xmlns="" val="801678409"/>
                  </a:ext>
                </a:extLst>
              </a:tr>
              <a:tr h="5326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Azmout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3410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5776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0.98%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extLst>
                  <a:ext uri="{0D108BD9-81ED-4DB2-BD59-A6C34878D82A}">
                    <a16:rowId xmlns:a16="http://schemas.microsoft.com/office/drawing/2014/main" xmlns="" val="2973290812"/>
                  </a:ext>
                </a:extLst>
              </a:tr>
              <a:tr h="4723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Deir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al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Hatab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2813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4765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3.76%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extLst>
                  <a:ext uri="{0D108BD9-81ED-4DB2-BD59-A6C34878D82A}">
                    <a16:rowId xmlns:a16="http://schemas.microsoft.com/office/drawing/2014/main" xmlns="" val="3487974595"/>
                  </a:ext>
                </a:extLst>
              </a:tr>
              <a:tr h="4723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Salem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6212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10523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1.59%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extLst>
                  <a:ext uri="{0D108BD9-81ED-4DB2-BD59-A6C34878D82A}">
                    <a16:rowId xmlns:a16="http://schemas.microsoft.com/office/drawing/2014/main" xmlns="" val="1531242188"/>
                  </a:ext>
                </a:extLst>
              </a:tr>
              <a:tr h="4723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Beit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Furik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13360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22630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12.23%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extLst>
                  <a:ext uri="{0D108BD9-81ED-4DB2-BD59-A6C34878D82A}">
                    <a16:rowId xmlns:a16="http://schemas.microsoft.com/office/drawing/2014/main" xmlns="" val="586537997"/>
                  </a:ext>
                </a:extLst>
              </a:tr>
              <a:tr h="4723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Kufr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Qalil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3003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5087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1.24%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extLst>
                  <a:ext uri="{0D108BD9-81ED-4DB2-BD59-A6C34878D82A}">
                    <a16:rowId xmlns:a16="http://schemas.microsoft.com/office/drawing/2014/main" xmlns="" val="2896969323"/>
                  </a:ext>
                </a:extLst>
              </a:tr>
              <a:tr h="4723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Rujeib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5912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10015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3.99%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extLst>
                  <a:ext uri="{0D108BD9-81ED-4DB2-BD59-A6C34878D82A}">
                    <a16:rowId xmlns:a16="http://schemas.microsoft.com/office/drawing/2014/main" xmlns="" val="1728653667"/>
                  </a:ext>
                </a:extLst>
              </a:tr>
              <a:tr h="4723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668" marR="6766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116277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196959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02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4F2AFFA-67A0-40BA-8AD5-1F3C2FD042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8" t="1521" r="1033" b="1303"/>
          <a:stretch/>
        </p:blipFill>
        <p:spPr>
          <a:xfrm>
            <a:off x="293046" y="1078227"/>
            <a:ext cx="6280245" cy="5084448"/>
          </a:xfrm>
          <a:prstGeom prst="rect">
            <a:avLst/>
          </a:prstGeom>
          <a:ln w="38100" cap="sq">
            <a:solidFill>
              <a:schemeClr val="accent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6855883" y="1853222"/>
            <a:ext cx="4907492" cy="425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5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677653" y="2925029"/>
            <a:ext cx="1828800" cy="1828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5625" y="3524303"/>
            <a:ext cx="195285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lvl="0" algn="ctr" defTabSz="45720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2045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682598" y="3845774"/>
            <a:ext cx="898859" cy="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713053" y="3112796"/>
            <a:ext cx="5819594" cy="145326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78215" y="3595008"/>
            <a:ext cx="56249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/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 maximum flow (assuming only sewage network) </a:t>
            </a:r>
          </a:p>
          <a:p>
            <a:pPr lvl="0" defTabSz="457200"/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is </a:t>
            </a:r>
            <a:r>
              <a:rPr lang="en-US" dirty="0"/>
              <a:t>451.36 L/s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46191F5-0914-452F-A136-C37DAE974C51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17CA0DF9-90CE-4561-B6DA-D3143F8B2E99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26" name="Flowchart: Terminator 25">
                <a:extLst>
                  <a:ext uri="{FF2B5EF4-FFF2-40B4-BE49-F238E27FC236}">
                    <a16:creationId xmlns:a16="http://schemas.microsoft.com/office/drawing/2014/main" xmlns="" id="{152FBF30-3727-47F9-854A-D0611E0CABE3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xmlns="" id="{C97A2AA3-AB33-4D79-8A9F-1299043F59E8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A5F6AF26-6547-44A6-9458-EF270C49B3E7}"/>
                </a:ext>
              </a:extLst>
            </p:cNvPr>
            <p:cNvSpPr/>
            <p:nvPr/>
          </p:nvSpPr>
          <p:spPr>
            <a:xfrm>
              <a:off x="1802147" y="2426059"/>
              <a:ext cx="13548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Flow rate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272ADC8-70B2-4A3D-9265-7639A5D8ABB0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A314B9D-2A47-4119-AC20-E600651005ED}"/>
              </a:ext>
            </a:extLst>
          </p:cNvPr>
          <p:cNvSpPr txBox="1"/>
          <p:nvPr/>
        </p:nvSpPr>
        <p:spPr>
          <a:xfrm>
            <a:off x="8411593" y="306290"/>
            <a:ext cx="29361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277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rgbClr val="D094A8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rgbClr val="D094A8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21654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Water Sampling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8" name="خماسي 6">
            <a:extLst>
              <a:ext uri="{FF2B5EF4-FFF2-40B4-BE49-F238E27FC236}">
                <a16:creationId xmlns:a16="http://schemas.microsoft.com/office/drawing/2014/main" xmlns="" id="{684AEE9D-6C56-4872-852A-1D1930E595EB}"/>
              </a:ext>
            </a:extLst>
          </p:cNvPr>
          <p:cNvSpPr/>
          <p:nvPr/>
        </p:nvSpPr>
        <p:spPr>
          <a:xfrm>
            <a:off x="522381" y="1963683"/>
            <a:ext cx="9301992" cy="2475346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9" name="شارة رتبة 8">
            <a:extLst>
              <a:ext uri="{FF2B5EF4-FFF2-40B4-BE49-F238E27FC236}">
                <a16:creationId xmlns:a16="http://schemas.microsoft.com/office/drawing/2014/main" xmlns="" id="{560E4F2F-9099-4685-AE6E-83A4E5101363}"/>
              </a:ext>
            </a:extLst>
          </p:cNvPr>
          <p:cNvSpPr/>
          <p:nvPr/>
        </p:nvSpPr>
        <p:spPr>
          <a:xfrm>
            <a:off x="9824373" y="1988691"/>
            <a:ext cx="2098606" cy="2483938"/>
          </a:xfrm>
          <a:prstGeom prst="chevron">
            <a:avLst>
              <a:gd name="adj" fmla="val 59730"/>
            </a:avLst>
          </a:prstGeom>
          <a:solidFill>
            <a:srgbClr val="D094A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0" name="شارة رتبة 9">
            <a:extLst>
              <a:ext uri="{FF2B5EF4-FFF2-40B4-BE49-F238E27FC236}">
                <a16:creationId xmlns:a16="http://schemas.microsoft.com/office/drawing/2014/main" xmlns="" id="{EB066C19-552B-4FA5-8D33-BC9D41654403}"/>
              </a:ext>
            </a:extLst>
          </p:cNvPr>
          <p:cNvSpPr/>
          <p:nvPr/>
        </p:nvSpPr>
        <p:spPr>
          <a:xfrm>
            <a:off x="8775070" y="1988691"/>
            <a:ext cx="2098606" cy="2483938"/>
          </a:xfrm>
          <a:prstGeom prst="chevron">
            <a:avLst>
              <a:gd name="adj" fmla="val 59730"/>
            </a:avLst>
          </a:prstGeom>
          <a:solidFill>
            <a:srgbClr val="D094A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2803D5E-01DD-4152-AA65-D9A1C20905AD}"/>
              </a:ext>
            </a:extLst>
          </p:cNvPr>
          <p:cNvSpPr txBox="1"/>
          <p:nvPr/>
        </p:nvSpPr>
        <p:spPr>
          <a:xfrm>
            <a:off x="812475" y="2021982"/>
            <a:ext cx="71152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sample was collected from a representing manhole in east Nablus that charges in wadi al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Sajour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before the slaughterhouse of Nablus city on 21/9/2021 at nine o’clock in the morning. 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Manhole coordination globally is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32°13'38.2 North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35°15'35.7 East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982D675-22FF-425C-B0EE-0550D8781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5070" y="4649294"/>
            <a:ext cx="2746503" cy="2006043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767568F-12A0-4541-8108-7F88DD0C5E0A}"/>
              </a:ext>
            </a:extLst>
          </p:cNvPr>
          <p:cNvSpPr txBox="1"/>
          <p:nvPr/>
        </p:nvSpPr>
        <p:spPr>
          <a:xfrm>
            <a:off x="7622850" y="349089"/>
            <a:ext cx="31122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9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74712" y="308005"/>
            <a:ext cx="26725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224356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047603"/>
              </p:ext>
            </p:extLst>
          </p:nvPr>
        </p:nvGraphicFramePr>
        <p:xfrm>
          <a:off x="1291130" y="1911743"/>
          <a:ext cx="10453289" cy="473673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611897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2236406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6604986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13254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Temperature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meter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  <a:tr h="546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 meter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03472892"/>
                  </a:ext>
                </a:extLst>
              </a:tr>
            </a:tbl>
          </a:graphicData>
        </a:graphic>
      </p:graphicFrame>
      <p:pic>
        <p:nvPicPr>
          <p:cNvPr id="2051" name="Picture 9">
            <a:extLst>
              <a:ext uri="{FF2B5EF4-FFF2-40B4-BE49-F238E27FC236}">
                <a16:creationId xmlns:a16="http://schemas.microsoft.com/office/drawing/2014/main" xmlns="" id="{679B624F-D4D8-4DD3-A659-C4408B021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272" y="2504695"/>
            <a:ext cx="1489644" cy="148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1">
            <a:extLst>
              <a:ext uri="{FF2B5EF4-FFF2-40B4-BE49-F238E27FC236}">
                <a16:creationId xmlns:a16="http://schemas.microsoft.com/office/drawing/2014/main" xmlns="" id="{2711E61E-718F-4BD3-89FA-A2352071B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198" y="4512117"/>
            <a:ext cx="1489643" cy="157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1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7300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088314"/>
              </p:ext>
            </p:extLst>
          </p:nvPr>
        </p:nvGraphicFramePr>
        <p:xfrm>
          <a:off x="1277297" y="1972023"/>
          <a:ext cx="10453289" cy="325845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611897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2236406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6604986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13254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COD Vials (High and Medium range), Micro -pipette, COD Reactor,</a:t>
                      </a:r>
                    </a:p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COD reagent vial Cooling Rack, DR 900 Colorimeter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25A0D8F-1481-4085-8536-BB46BA9B6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9425" y="2701821"/>
            <a:ext cx="1694777" cy="231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1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7300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975770"/>
              </p:ext>
            </p:extLst>
          </p:nvPr>
        </p:nvGraphicFramePr>
        <p:xfrm>
          <a:off x="1277297" y="1955322"/>
          <a:ext cx="10453289" cy="325845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611897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2236406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6604986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13254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BOD bottles and sensors, Traps, Sensor, Incubator, Stirring bars, Potassium </a:t>
                      </a:r>
                    </a:p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hydroxide (KOH)</a:t>
                      </a:r>
                    </a:p>
                    <a:p>
                      <a:pPr algn="ctr"/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FC9AD35-4E31-4C94-8EC5-18DF56D98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802" y="2600859"/>
            <a:ext cx="1885134" cy="245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65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7300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714217"/>
              </p:ext>
            </p:extLst>
          </p:nvPr>
        </p:nvGraphicFramePr>
        <p:xfrm>
          <a:off x="1277297" y="1893087"/>
          <a:ext cx="10453289" cy="388329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611897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2236406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6604986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13254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Solids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Buchner Funnel, Filter Paper Pore size:1.5 µm, Crucible, Flask with arm,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Micro -Pipette, Sensitive electronic balance, Vacuum pump, Oven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</a:tbl>
          </a:graphicData>
        </a:graphic>
      </p:graphicFrame>
      <p:pic>
        <p:nvPicPr>
          <p:cNvPr id="15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769119" y="2765284"/>
            <a:ext cx="2452998" cy="254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37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7300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805357"/>
              </p:ext>
            </p:extLst>
          </p:nvPr>
        </p:nvGraphicFramePr>
        <p:xfrm>
          <a:off x="1324922" y="1854224"/>
          <a:ext cx="10453289" cy="414237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611897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2236406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6604986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13254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Nitrite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Micro -Pipette, vial, DR 900 Colorimeter, distilled water, Nitrite Reagent for 5ml sample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AABCFB7-726D-4AC3-B5EF-2306E4FA3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227" y="2400327"/>
            <a:ext cx="2350547" cy="30856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CE69A54-3188-46BC-B22E-8E3864844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8474" y="2429418"/>
            <a:ext cx="2213872" cy="302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3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3051" y="344149"/>
            <a:ext cx="8192940" cy="189844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>
              <a:defRPr/>
            </a:pP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Untreated wastewater in East Nablus: </a:t>
            </a:r>
            <a:r>
              <a:rPr lang="en-US" sz="3600" dirty="0" smtClean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and design</a:t>
            </a:r>
          </a:p>
          <a:p>
            <a:pPr lvl="0">
              <a:defRPr/>
            </a:pPr>
            <a:r>
              <a:rPr lang="en-US" sz="3600" dirty="0" smtClean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treatment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 w="1905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body" sz="half" idx="2"/>
          </p:nvPr>
        </p:nvSpPr>
        <p:spPr>
          <a:xfrm>
            <a:off x="239339" y="2493375"/>
            <a:ext cx="7538065" cy="1370025"/>
          </a:xfrm>
        </p:spPr>
        <p:txBody>
          <a:bodyPr anchor="ctr">
            <a:noAutofit/>
          </a:bodyPr>
          <a:lstStyle/>
          <a:p>
            <a:pPr lvl="1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Ameer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Draidi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Reema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Balsheh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Mays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Zakarni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Curved Connector 21"/>
          <p:cNvCxnSpPr/>
          <p:nvPr/>
        </p:nvCxnSpPr>
        <p:spPr>
          <a:xfrm>
            <a:off x="43051" y="1898864"/>
            <a:ext cx="7693925" cy="821129"/>
          </a:xfrm>
          <a:prstGeom prst="curvedConnector3">
            <a:avLst>
              <a:gd name="adj1" fmla="val 5000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cxnSpLocks/>
          </p:cNvCxnSpPr>
          <p:nvPr/>
        </p:nvCxnSpPr>
        <p:spPr>
          <a:xfrm>
            <a:off x="36911" y="5646198"/>
            <a:ext cx="6105271" cy="961068"/>
          </a:xfrm>
          <a:prstGeom prst="curvedConnector3">
            <a:avLst>
              <a:gd name="adj1" fmla="val 50000"/>
            </a:avLst>
          </a:prstGeom>
          <a:ln w="635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32046" y="4212456"/>
            <a:ext cx="5715000" cy="12311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Under Supervision of: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Dr. </a:t>
            </a:r>
            <a:r>
              <a:rPr kumimoji="0" lang="en-US" sz="2000" b="0" i="0" u="none" strike="noStrike" kern="1200" cap="none" spc="1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Abdelhaleem</a:t>
            </a:r>
            <a:r>
              <a:rPr kumimoji="0" lang="en-US" sz="20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Khader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0C3A79B-8ECF-4956-A8EA-4DA43139E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976" y="1370387"/>
            <a:ext cx="4146532" cy="1435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4356BF7-4658-45D0-8DC7-965E0419C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331" y="3042632"/>
            <a:ext cx="5799177" cy="1781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03F8332-2F4B-4F32-AE8A-F019F80E1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1805" y="5090124"/>
            <a:ext cx="6931703" cy="1612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1711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7300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030494"/>
              </p:ext>
            </p:extLst>
          </p:nvPr>
        </p:nvGraphicFramePr>
        <p:xfrm>
          <a:off x="1374236" y="1829629"/>
          <a:ext cx="10283526" cy="382233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585720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2200086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6497720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1325467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Nitrate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Micro -Pipette,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vil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DR 900 Colorimeter, distilled water, Nitrate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Reagent for 10ml sample</a:t>
                      </a:r>
                    </a:p>
                    <a:p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CE69A54-3188-46BC-B22E-8E3864844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535" y="2429418"/>
            <a:ext cx="2213872" cy="28131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3FAFCD6-245D-43E4-BCA5-A5083B654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389" y="2429418"/>
            <a:ext cx="2420656" cy="281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8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7300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361310"/>
              </p:ext>
            </p:extLst>
          </p:nvPr>
        </p:nvGraphicFramePr>
        <p:xfrm>
          <a:off x="1000273" y="2131366"/>
          <a:ext cx="10360350" cy="3886885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492239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2951555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5916556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3371629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TKN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Kjeldahl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Device and Digester, Flask,</a:t>
                      </a: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Kjeldahl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Device, Fume Hood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0D699D4-41E1-409A-BE2C-9871C9E4F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134" y="4207870"/>
            <a:ext cx="2920946" cy="16885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289E822-2C83-4492-A89A-EE13A6910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316" y="2828119"/>
            <a:ext cx="2644329" cy="160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89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7300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92483"/>
              </p:ext>
            </p:extLst>
          </p:nvPr>
        </p:nvGraphicFramePr>
        <p:xfrm>
          <a:off x="1324922" y="2013619"/>
          <a:ext cx="10283526" cy="363945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585720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2200086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6497720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1325467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Sulfate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10mm vial, DR 900 Colorimeter, Micro –pipette, distilled water, sulfate reagent for 10ml sample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CE69A54-3188-46BC-B22E-8E3864844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6071" y="2429418"/>
            <a:ext cx="2091335" cy="26574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E50CACA-F1B8-412E-9FA6-50A5A73B1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84055"/>
            <a:ext cx="2798574" cy="158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41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15445" y="493452"/>
            <a:ext cx="2396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82AB084-B260-4207-B3D8-85066F053EED}"/>
              </a:ext>
            </a:extLst>
          </p:cNvPr>
          <p:cNvGrpSpPr/>
          <p:nvPr/>
        </p:nvGrpSpPr>
        <p:grpSpPr>
          <a:xfrm>
            <a:off x="593402" y="944358"/>
            <a:ext cx="7029448" cy="868779"/>
            <a:chOff x="628650" y="2426059"/>
            <a:chExt cx="7029448" cy="8687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CBDEAC24-0A7D-4DFC-8CFE-350C35787210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0" name="Flowchart: Terminator 29">
                <a:extLst>
                  <a:ext uri="{FF2B5EF4-FFF2-40B4-BE49-F238E27FC236}">
                    <a16:creationId xmlns:a16="http://schemas.microsoft.com/office/drawing/2014/main" xmlns="" id="{449B31EB-627E-4E45-A813-0ABC52714B75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170DFB7D-D1AE-457A-88AC-3F6B9B7C7BF9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6C3362C7-CE90-41B5-A069-D5DD50E755A4}"/>
                </a:ext>
              </a:extLst>
            </p:cNvPr>
            <p:cNvSpPr/>
            <p:nvPr/>
          </p:nvSpPr>
          <p:spPr>
            <a:xfrm>
              <a:off x="1802147" y="2426059"/>
              <a:ext cx="17300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Quality Analysis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88C6B45-347A-4104-80F2-536B9E08CA4C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E67C121-3A3D-412A-8BDC-45BF580A1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934445"/>
              </p:ext>
            </p:extLst>
          </p:nvPr>
        </p:nvGraphicFramePr>
        <p:xfrm>
          <a:off x="1277297" y="2022848"/>
          <a:ext cx="10360350" cy="3060336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492239">
                  <a:extLst>
                    <a:ext uri="{9D8B030D-6E8A-4147-A177-3AD203B41FA5}">
                      <a16:colId xmlns:a16="http://schemas.microsoft.com/office/drawing/2014/main" xmlns="" val="3833729359"/>
                    </a:ext>
                  </a:extLst>
                </a:gridCol>
                <a:gridCol w="3826573">
                  <a:extLst>
                    <a:ext uri="{9D8B030D-6E8A-4147-A177-3AD203B41FA5}">
                      <a16:colId xmlns:a16="http://schemas.microsoft.com/office/drawing/2014/main" xmlns="" val="2482255283"/>
                    </a:ext>
                  </a:extLst>
                </a:gridCol>
                <a:gridCol w="5041538">
                  <a:extLst>
                    <a:ext uri="{9D8B030D-6E8A-4147-A177-3AD203B41FA5}">
                      <a16:colId xmlns:a16="http://schemas.microsoft.com/office/drawing/2014/main" xmlns="" val="1306396163"/>
                    </a:ext>
                  </a:extLst>
                </a:gridCol>
              </a:tblGrid>
              <a:tr h="515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26687456"/>
                  </a:ext>
                </a:extLst>
              </a:tr>
              <a:tr h="1325467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Phosphorus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Spectro photometer, Cuvettes, (1cm Light path), test tube holder, 50 and 100ml graduated cylinders, 100ml volumetric flasks, funnels, 2,5ml pipette bulb, 200ml Erlenmeyer flask, beakers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148180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6B37147-423B-4784-B7AD-1E74A98AC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282" y="2654268"/>
            <a:ext cx="2188654" cy="218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63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414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848179" y="305620"/>
            <a:ext cx="39307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Wastewater analysis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733584"/>
              </p:ext>
            </p:extLst>
          </p:nvPr>
        </p:nvGraphicFramePr>
        <p:xfrm>
          <a:off x="534238" y="844865"/>
          <a:ext cx="5735567" cy="585722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032319"/>
                <a:gridCol w="1912503"/>
                <a:gridCol w="1790745"/>
              </a:tblGrid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Parameter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unit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value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Temperature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aseline="30000">
                          <a:effectLst/>
                        </a:rPr>
                        <a:t>o </a:t>
                      </a:r>
                      <a:r>
                        <a:rPr lang="en-US" sz="1600">
                          <a:effectLst/>
                        </a:rPr>
                        <a:t>C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24.9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PH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---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6.2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COD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mg/L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1412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BOD</a:t>
                      </a:r>
                      <a:r>
                        <a:rPr lang="en-US" sz="1600" baseline="-25000">
                          <a:effectLst/>
                        </a:rPr>
                        <a:t>5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mg/L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746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TS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mg/L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1620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TSS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mg/L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331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TDS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mg/L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997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Nitrite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mg/L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67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Nitrate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mg/L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ar-SA" sz="1600" dirty="0">
                          <a:effectLst/>
                        </a:rPr>
                        <a:t>26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Sulfate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mg/L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35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Phosphorus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mg/L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17.6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  <a:tr h="450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TKN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mg/L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134.1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372" marR="4537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201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39904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147313" y="199354"/>
            <a:ext cx="69839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defRPr/>
            </a:pP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Wastewater Treatment Plant location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" name="Picture 9"/>
          <p:cNvPicPr/>
          <p:nvPr/>
        </p:nvPicPr>
        <p:blipFill rotWithShape="1">
          <a:blip r:embed="rId2"/>
          <a:srcRect l="1363" r="1000" b="1770"/>
          <a:stretch/>
        </p:blipFill>
        <p:spPr>
          <a:xfrm>
            <a:off x="1854199" y="1670910"/>
            <a:ext cx="7433734" cy="46158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32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136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060780" y="305620"/>
            <a:ext cx="44260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plant design</a:t>
            </a:r>
            <a:endParaRPr lang="en-US" sz="3600" dirty="0">
              <a:solidFill>
                <a:prstClr val="black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algn="ctr" defTabSz="457200">
                <a:lnSpc>
                  <a:spcPct val="150000"/>
                </a:lnSpc>
                <a:defRPr/>
              </a:pP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algn="ctr" defTabSz="457200">
                <a:lnSpc>
                  <a:spcPct val="150000"/>
                </a:lnSpc>
                <a:defRPr/>
              </a:pP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4D1864A-F84D-4AFB-BFDF-1014CAA9702B}"/>
              </a:ext>
            </a:extLst>
          </p:cNvPr>
          <p:cNvGrpSpPr/>
          <p:nvPr/>
        </p:nvGrpSpPr>
        <p:grpSpPr>
          <a:xfrm>
            <a:off x="518143" y="789283"/>
            <a:ext cx="6204241" cy="661468"/>
            <a:chOff x="733769" y="4102513"/>
            <a:chExt cx="6204241" cy="66146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88417300-0AFF-46EF-8C74-304ED68251DE}"/>
                </a:ext>
              </a:extLst>
            </p:cNvPr>
            <p:cNvGrpSpPr/>
            <p:nvPr/>
          </p:nvGrpSpPr>
          <p:grpSpPr>
            <a:xfrm>
              <a:off x="733769" y="4387712"/>
              <a:ext cx="6204241" cy="376269"/>
              <a:chOff x="1524344" y="2470007"/>
              <a:chExt cx="6204241" cy="376269"/>
            </a:xfrm>
          </p:grpSpPr>
          <p:sp>
            <p:nvSpPr>
              <p:cNvPr id="14" name="Flowchart: Terminator 13">
                <a:extLst>
                  <a:ext uri="{FF2B5EF4-FFF2-40B4-BE49-F238E27FC236}">
                    <a16:creationId xmlns:a16="http://schemas.microsoft.com/office/drawing/2014/main" xmlns="" id="{3EF0BB29-968A-41D7-83C5-BC80FB4D5249}"/>
                  </a:ext>
                </a:extLst>
              </p:cNvPr>
              <p:cNvSpPr/>
              <p:nvPr/>
            </p:nvSpPr>
            <p:spPr>
              <a:xfrm>
                <a:off x="1632585" y="2612422"/>
                <a:ext cx="6096000" cy="45719"/>
              </a:xfrm>
              <a:prstGeom prst="flowChartTerminator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sz="20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xmlns="" id="{0FB21B31-9645-4F76-8149-A7BAF5CA07B4}"/>
                  </a:ext>
                </a:extLst>
              </p:cNvPr>
              <p:cNvSpPr/>
              <p:nvPr/>
            </p:nvSpPr>
            <p:spPr>
              <a:xfrm>
                <a:off x="1524344" y="2470007"/>
                <a:ext cx="365760" cy="3762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sz="20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0587FEC6-59C2-4783-86D2-04077924A460}"/>
                </a:ext>
              </a:extLst>
            </p:cNvPr>
            <p:cNvSpPr/>
            <p:nvPr/>
          </p:nvSpPr>
          <p:spPr>
            <a:xfrm>
              <a:off x="1796432" y="4102513"/>
              <a:ext cx="393099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457200">
                <a:buClr>
                  <a:prstClr val="white">
                    <a:lumMod val="50000"/>
                  </a:prstClr>
                </a:buClr>
              </a:pPr>
              <a:r>
                <a:rPr lang="en-US" sz="20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Preliminary treatment</a:t>
              </a:r>
              <a:endPara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Rectangle: Rounded Corners 18">
            <a:extLst>
              <a:ext uri="{FF2B5EF4-FFF2-40B4-BE49-F238E27FC236}">
                <a16:creationId xmlns:a16="http://schemas.microsoft.com/office/drawing/2014/main" xmlns="" id="{1655E89D-92C6-4785-AE75-AD463EA15D52}"/>
              </a:ext>
            </a:extLst>
          </p:cNvPr>
          <p:cNvSpPr/>
          <p:nvPr/>
        </p:nvSpPr>
        <p:spPr>
          <a:xfrm>
            <a:off x="626383" y="1590195"/>
            <a:ext cx="6096000" cy="96106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20" name="Rectangle: Rounded Corners 23">
            <a:extLst>
              <a:ext uri="{FF2B5EF4-FFF2-40B4-BE49-F238E27FC236}">
                <a16:creationId xmlns:a16="http://schemas.microsoft.com/office/drawing/2014/main" xmlns="" id="{5C57BD8B-DD0F-44F7-9FE4-6B85E3F1B9AC}"/>
              </a:ext>
            </a:extLst>
          </p:cNvPr>
          <p:cNvSpPr/>
          <p:nvPr/>
        </p:nvSpPr>
        <p:spPr>
          <a:xfrm>
            <a:off x="626383" y="3903133"/>
            <a:ext cx="6096000" cy="9398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23" name="Rectangle: Rounded Corners 26">
            <a:extLst>
              <a:ext uri="{FF2B5EF4-FFF2-40B4-BE49-F238E27FC236}">
                <a16:creationId xmlns:a16="http://schemas.microsoft.com/office/drawing/2014/main" xmlns="" id="{7853EAD3-F1FE-47AF-B5EA-8B56A60FE6F6}"/>
              </a:ext>
            </a:extLst>
          </p:cNvPr>
          <p:cNvSpPr/>
          <p:nvPr/>
        </p:nvSpPr>
        <p:spPr>
          <a:xfrm>
            <a:off x="626383" y="2720111"/>
            <a:ext cx="6096000" cy="9459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26" name="Rectangle: Rounded Corners 29">
            <a:extLst>
              <a:ext uri="{FF2B5EF4-FFF2-40B4-BE49-F238E27FC236}">
                <a16:creationId xmlns:a16="http://schemas.microsoft.com/office/drawing/2014/main" xmlns="" id="{6A6992A3-FCB6-4F23-9895-D14CD20B774A}"/>
              </a:ext>
            </a:extLst>
          </p:cNvPr>
          <p:cNvSpPr/>
          <p:nvPr/>
        </p:nvSpPr>
        <p:spPr>
          <a:xfrm>
            <a:off x="617917" y="5003107"/>
            <a:ext cx="6096000" cy="1042093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8" name="Rectangle 7"/>
          <p:cNvSpPr/>
          <p:nvPr/>
        </p:nvSpPr>
        <p:spPr>
          <a:xfrm>
            <a:off x="864285" y="1596960"/>
            <a:ext cx="50754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Parshall flume device :  For   Q </a:t>
            </a:r>
            <a:r>
              <a:rPr lang="en-US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=1625m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/hr.        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W= 0.3m                  D = 0.84m</a:t>
            </a:r>
          </a:p>
          <a:p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3903" y="2823501"/>
            <a:ext cx="48141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Channel : Channel width equal flow measurement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inlet 0.84m.</a:t>
            </a:r>
          </a:p>
          <a:p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83903" y="4138201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 rack : 34 bar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64285" y="5100113"/>
            <a:ext cx="4473917" cy="873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Horizontal-flow grit chamber : Area = 1.13m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Height =1.34m , Total Depth = 2m , T=0.5min</a:t>
            </a:r>
          </a:p>
        </p:txBody>
      </p:sp>
    </p:spTree>
    <p:extLst>
      <p:ext uri="{BB962C8B-B14F-4D97-AF65-F5344CB8AC3E}">
        <p14:creationId xmlns:p14="http://schemas.microsoft.com/office/powerpoint/2010/main" val="39085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136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060780" y="305620"/>
            <a:ext cx="44260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plant design</a:t>
            </a:r>
            <a:endParaRPr lang="en-US" sz="3600" dirty="0">
              <a:solidFill>
                <a:prstClr val="black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34238" y="3978833"/>
            <a:ext cx="1935473" cy="1673483"/>
            <a:chOff x="4209337" y="4587744"/>
            <a:chExt cx="1935473" cy="1673483"/>
          </a:xfrm>
        </p:grpSpPr>
        <p:sp>
          <p:nvSpPr>
            <p:cNvPr id="44" name="Rectangle 43"/>
            <p:cNvSpPr/>
            <p:nvPr/>
          </p:nvSpPr>
          <p:spPr>
            <a:xfrm>
              <a:off x="4209337" y="4587744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algn="ctr" defTabSz="457200">
                <a:lnSpc>
                  <a:spcPct val="150000"/>
                </a:lnSpc>
                <a:defRPr/>
              </a:pP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60768" y="5803153"/>
              <a:ext cx="1884042" cy="4580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457200" algn="ctr" defTabSz="457200">
                <a:lnSpc>
                  <a:spcPct val="150000"/>
                </a:lnSpc>
                <a:defRPr/>
              </a:pP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4D1864A-F84D-4AFB-BFDF-1014CAA9702B}"/>
              </a:ext>
            </a:extLst>
          </p:cNvPr>
          <p:cNvGrpSpPr/>
          <p:nvPr/>
        </p:nvGrpSpPr>
        <p:grpSpPr>
          <a:xfrm>
            <a:off x="518143" y="824596"/>
            <a:ext cx="6204241" cy="626155"/>
            <a:chOff x="733769" y="4137826"/>
            <a:chExt cx="6204241" cy="62615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88417300-0AFF-46EF-8C74-304ED68251DE}"/>
                </a:ext>
              </a:extLst>
            </p:cNvPr>
            <p:cNvGrpSpPr/>
            <p:nvPr/>
          </p:nvGrpSpPr>
          <p:grpSpPr>
            <a:xfrm>
              <a:off x="733769" y="4387712"/>
              <a:ext cx="6204241" cy="376269"/>
              <a:chOff x="1524344" y="2470007"/>
              <a:chExt cx="6204241" cy="376269"/>
            </a:xfrm>
          </p:grpSpPr>
          <p:sp>
            <p:nvSpPr>
              <p:cNvPr id="14" name="Flowchart: Terminator 13">
                <a:extLst>
                  <a:ext uri="{FF2B5EF4-FFF2-40B4-BE49-F238E27FC236}">
                    <a16:creationId xmlns:a16="http://schemas.microsoft.com/office/drawing/2014/main" xmlns="" id="{3EF0BB29-968A-41D7-83C5-BC80FB4D5249}"/>
                  </a:ext>
                </a:extLst>
              </p:cNvPr>
              <p:cNvSpPr/>
              <p:nvPr/>
            </p:nvSpPr>
            <p:spPr>
              <a:xfrm>
                <a:off x="1632585" y="2612422"/>
                <a:ext cx="6096000" cy="45719"/>
              </a:xfrm>
              <a:prstGeom prst="flowChartTerminator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sz="20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xmlns="" id="{0FB21B31-9645-4F76-8149-A7BAF5CA07B4}"/>
                  </a:ext>
                </a:extLst>
              </p:cNvPr>
              <p:cNvSpPr/>
              <p:nvPr/>
            </p:nvSpPr>
            <p:spPr>
              <a:xfrm>
                <a:off x="1524344" y="2470007"/>
                <a:ext cx="365760" cy="3762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sz="20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0587FEC6-59C2-4783-86D2-04077924A460}"/>
                </a:ext>
              </a:extLst>
            </p:cNvPr>
            <p:cNvSpPr/>
            <p:nvPr/>
          </p:nvSpPr>
          <p:spPr>
            <a:xfrm>
              <a:off x="1550899" y="4137826"/>
              <a:ext cx="47607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457200">
                <a:buClr>
                  <a:prstClr val="white">
                    <a:lumMod val="50000"/>
                  </a:prstClr>
                </a:buClr>
              </a:pPr>
              <a:r>
                <a:rPr lang="en-US" sz="20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Primary &amp; sedimentation treatment</a:t>
              </a:r>
              <a:endPara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Rectangle: Rounded Corners 18">
            <a:extLst>
              <a:ext uri="{FF2B5EF4-FFF2-40B4-BE49-F238E27FC236}">
                <a16:creationId xmlns:a16="http://schemas.microsoft.com/office/drawing/2014/main" xmlns="" id="{1655E89D-92C6-4785-AE75-AD463EA15D52}"/>
              </a:ext>
            </a:extLst>
          </p:cNvPr>
          <p:cNvSpPr/>
          <p:nvPr/>
        </p:nvSpPr>
        <p:spPr>
          <a:xfrm>
            <a:off x="626383" y="1590195"/>
            <a:ext cx="6096000" cy="96106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20" name="Rectangle: Rounded Corners 23">
            <a:extLst>
              <a:ext uri="{FF2B5EF4-FFF2-40B4-BE49-F238E27FC236}">
                <a16:creationId xmlns:a16="http://schemas.microsoft.com/office/drawing/2014/main" xmlns="" id="{5C57BD8B-DD0F-44F7-9FE4-6B85E3F1B9AC}"/>
              </a:ext>
            </a:extLst>
          </p:cNvPr>
          <p:cNvSpPr/>
          <p:nvPr/>
        </p:nvSpPr>
        <p:spPr>
          <a:xfrm>
            <a:off x="617917" y="3863835"/>
            <a:ext cx="6104468" cy="979978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23" name="Rectangle: Rounded Corners 26">
            <a:extLst>
              <a:ext uri="{FF2B5EF4-FFF2-40B4-BE49-F238E27FC236}">
                <a16:creationId xmlns:a16="http://schemas.microsoft.com/office/drawing/2014/main" xmlns="" id="{7853EAD3-F1FE-47AF-B5EA-8B56A60FE6F6}"/>
              </a:ext>
            </a:extLst>
          </p:cNvPr>
          <p:cNvSpPr/>
          <p:nvPr/>
        </p:nvSpPr>
        <p:spPr>
          <a:xfrm>
            <a:off x="626384" y="2709333"/>
            <a:ext cx="6096000" cy="102393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26" name="Rectangle: Rounded Corners 29">
            <a:extLst>
              <a:ext uri="{FF2B5EF4-FFF2-40B4-BE49-F238E27FC236}">
                <a16:creationId xmlns:a16="http://schemas.microsoft.com/office/drawing/2014/main" xmlns="" id="{6A6992A3-FCB6-4F23-9895-D14CD20B774A}"/>
              </a:ext>
            </a:extLst>
          </p:cNvPr>
          <p:cNvSpPr/>
          <p:nvPr/>
        </p:nvSpPr>
        <p:spPr>
          <a:xfrm>
            <a:off x="626385" y="5003107"/>
            <a:ext cx="6096000" cy="1042093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8" name="Rectangle 7"/>
          <p:cNvSpPr/>
          <p:nvPr/>
        </p:nvSpPr>
        <p:spPr>
          <a:xfrm>
            <a:off x="864285" y="1596960"/>
            <a:ext cx="3308663" cy="1289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Clarifier 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Depth =</a:t>
            </a:r>
            <a:r>
              <a:rPr lang="ar-S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, Volume =3250 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3903" y="2774477"/>
            <a:ext cx="1862113" cy="873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Anoxic Tank 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Volume= 3250 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64285" y="5003107"/>
            <a:ext cx="3909788" cy="13388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Clarifier : Volume =6500 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Depth = 5.5m with 0.5m freeboard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4285" y="3920483"/>
            <a:ext cx="4644220" cy="873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Aerobic Tank :      Volume = 48488 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Depth = </a:t>
            </a:r>
            <a:r>
              <a:rPr lang="ar-S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        Internal recycling =38998m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</a:t>
            </a:r>
            <a:endParaRPr lang="en-US" baseline="30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53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136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98513" y="398753"/>
            <a:ext cx="3310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STOAT software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21" name="Pictur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916296" y="1824375"/>
            <a:ext cx="10359407" cy="4263158"/>
          </a:xfrm>
          <a:prstGeom prst="rect">
            <a:avLst/>
          </a:prstGeom>
          <a:ln w="9525" cap="sq">
            <a:solidFill>
              <a:srgbClr val="000000"/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04223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136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98513" y="398753"/>
            <a:ext cx="36343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comparison</a:t>
            </a:r>
            <a:endParaRPr lang="en-US" sz="3600" dirty="0">
              <a:solidFill>
                <a:prstClr val="black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767660"/>
              </p:ext>
            </p:extLst>
          </p:nvPr>
        </p:nvGraphicFramePr>
        <p:xfrm>
          <a:off x="1278467" y="2128274"/>
          <a:ext cx="9728200" cy="2968661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9863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83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702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37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998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337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6586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41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Parameter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Unit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Effluent -2021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PSI Guidline,2012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0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BOD5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mg/l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4.28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20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60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0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COD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mg/l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41.17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50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50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100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100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0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TSS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mg/l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13.23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30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30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50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90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4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TP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mg/l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6.64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30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30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30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0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Nitrate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mg/l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9.11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20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20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30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05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PH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-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7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6-9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6-9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6-9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6-9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6120" marR="6612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38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622076" y="199196"/>
            <a:ext cx="18774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Outline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500202" y="1246047"/>
            <a:ext cx="5570062" cy="610139"/>
            <a:chOff x="4313620" y="1283084"/>
            <a:chExt cx="5570062" cy="610139"/>
          </a:xfrm>
        </p:grpSpPr>
        <p:sp>
          <p:nvSpPr>
            <p:cNvPr id="21" name="Flowchart: Delay 20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13620" y="1314844"/>
              <a:ext cx="29357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 </a:t>
              </a:r>
              <a:r>
                <a:rPr kumimoji="0" lang="en-US" sz="2000" b="0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      </a:t>
              </a:r>
              <a:r>
                <a: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Introduction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. 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181008" y="1871682"/>
            <a:ext cx="5295130" cy="610139"/>
            <a:chOff x="5235637" y="1892946"/>
            <a:chExt cx="5295130" cy="610139"/>
          </a:xfrm>
        </p:grpSpPr>
        <p:sp>
          <p:nvSpPr>
            <p:cNvPr id="22" name="Flowchart: Delay 21"/>
            <p:cNvSpPr/>
            <p:nvPr/>
          </p:nvSpPr>
          <p:spPr>
            <a:xfrm>
              <a:off x="5390919" y="1922246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5235637" y="1892946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03817" y="1995014"/>
              <a:ext cx="363130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    </a:t>
              </a:r>
              <a:r>
                <a:rPr kumimoji="0" lang="ar-JO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Problem Statement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565223" y="2480478"/>
            <a:ext cx="5295130" cy="610139"/>
            <a:chOff x="5619852" y="2501742"/>
            <a:chExt cx="5295130" cy="610139"/>
          </a:xfrm>
        </p:grpSpPr>
        <p:sp>
          <p:nvSpPr>
            <p:cNvPr id="24" name="Flowchart: Delay 23"/>
            <p:cNvSpPr/>
            <p:nvPr/>
          </p:nvSpPr>
          <p:spPr>
            <a:xfrm>
              <a:off x="5775134" y="2531042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619852" y="2501742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98808" y="2609711"/>
              <a:ext cx="3500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3    </a:t>
              </a:r>
              <a:r>
                <a:rPr kumimoji="0" lang="ar-JO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 </a:t>
              </a:r>
              <a:r>
                <a:rPr lang="en-US" sz="18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Objectives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812801" y="3087883"/>
            <a:ext cx="5295130" cy="800585"/>
            <a:chOff x="5867430" y="3109147"/>
            <a:chExt cx="5295130" cy="800585"/>
          </a:xfrm>
        </p:grpSpPr>
        <p:sp>
          <p:nvSpPr>
            <p:cNvPr id="26" name="Flowchart: Delay 25"/>
            <p:cNvSpPr/>
            <p:nvPr/>
          </p:nvSpPr>
          <p:spPr>
            <a:xfrm>
              <a:off x="6022712" y="3138447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867430" y="3109147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11911" y="3201846"/>
              <a:ext cx="446649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 4      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Literature Review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.    </a:t>
              </a:r>
              <a:r>
                <a:rPr kumimoji="0" lang="ar-JO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939049" y="3699772"/>
            <a:ext cx="5252951" cy="610139"/>
            <a:chOff x="5951499" y="3722277"/>
            <a:chExt cx="5252951" cy="610139"/>
          </a:xfrm>
        </p:grpSpPr>
        <p:sp>
          <p:nvSpPr>
            <p:cNvPr id="28" name="Flowchart: Delay 27"/>
            <p:cNvSpPr/>
            <p:nvPr/>
          </p:nvSpPr>
          <p:spPr>
            <a:xfrm>
              <a:off x="6064602" y="3750904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951499" y="3722277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22713" y="3817573"/>
              <a:ext cx="301241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JO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5    </a:t>
              </a:r>
              <a:r>
                <a:rPr kumimoji="0" lang="ar-JO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 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Methodology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812801" y="4356938"/>
            <a:ext cx="5379199" cy="610139"/>
            <a:chOff x="5867430" y="4374221"/>
            <a:chExt cx="5379199" cy="610139"/>
          </a:xfrm>
        </p:grpSpPr>
        <p:sp>
          <p:nvSpPr>
            <p:cNvPr id="30" name="Flowchart: Delay 29"/>
            <p:cNvSpPr/>
            <p:nvPr/>
          </p:nvSpPr>
          <p:spPr>
            <a:xfrm>
              <a:off x="6106781" y="4394016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67430" y="4374221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06780" y="4462801"/>
              <a:ext cx="488831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6</a:t>
              </a:r>
              <a:r>
                <a: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   WW analysis and treatment plant design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565223" y="4955301"/>
            <a:ext cx="5295130" cy="610139"/>
            <a:chOff x="5619852" y="4976565"/>
            <a:chExt cx="5295130" cy="610139"/>
          </a:xfrm>
        </p:grpSpPr>
        <p:sp>
          <p:nvSpPr>
            <p:cNvPr id="32" name="Flowchart: Delay 31"/>
            <p:cNvSpPr/>
            <p:nvPr/>
          </p:nvSpPr>
          <p:spPr>
            <a:xfrm>
              <a:off x="5775134" y="5005865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19852" y="4976565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83137" y="5086198"/>
              <a:ext cx="194957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7</a:t>
              </a:r>
              <a:r>
                <a:rPr kumimoji="0" lang="ar-JO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    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Discussion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181008" y="5579186"/>
            <a:ext cx="5295130" cy="610139"/>
            <a:chOff x="5235637" y="5600450"/>
            <a:chExt cx="5295130" cy="610139"/>
          </a:xfrm>
        </p:grpSpPr>
        <p:sp>
          <p:nvSpPr>
            <p:cNvPr id="34" name="Flowchart: Delay 33"/>
            <p:cNvSpPr/>
            <p:nvPr/>
          </p:nvSpPr>
          <p:spPr>
            <a:xfrm>
              <a:off x="5390919" y="5629750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235637" y="5600450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03818" y="5705464"/>
              <a:ext cx="45897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8         </a:t>
              </a:r>
              <a:r>
                <a: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Conclusion and recommendations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. 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524368" y="6174696"/>
            <a:ext cx="5295130" cy="610139"/>
            <a:chOff x="4578997" y="6195960"/>
            <a:chExt cx="5295130" cy="610139"/>
          </a:xfrm>
        </p:grpSpPr>
        <p:sp>
          <p:nvSpPr>
            <p:cNvPr id="36" name="Flowchart: Delay 35"/>
            <p:cNvSpPr/>
            <p:nvPr/>
          </p:nvSpPr>
          <p:spPr>
            <a:xfrm>
              <a:off x="4734279" y="6225260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4578997" y="6195960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65526" y="6305593"/>
              <a:ext cx="293702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9       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uLnTx/>
                  <a:uFillTx/>
                  <a:latin typeface="Times New Roman" panose="02020603050405020304" pitchFamily="18" charset="0"/>
                  <a:cs typeface="Arial" panose="020B0604020202020204" pitchFamily="34" charset="0"/>
                </a:rPr>
                <a:t>Errors </a:t>
              </a:r>
              <a:r>
                <a: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and </a:t>
              </a:r>
              <a:r>
                <a:rPr lang="en-US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constrains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</p:grpSp>
      <p:cxnSp>
        <p:nvCxnSpPr>
          <p:cNvPr id="41" name="Curved Connector 40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24219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915E0CE-DD9A-4239-A899-CA5ABEA41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03" y="1308388"/>
            <a:ext cx="6471692" cy="48663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7099014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136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296913" y="391106"/>
            <a:ext cx="36215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0466" y="1384110"/>
            <a:ext cx="9160936" cy="4991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treating units inside the factories this will reduce the burden on the plant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elevated concentration of NH</a:t>
            </a:r>
            <a:r>
              <a:rPr lang="en-US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due to slaughterhouse needs to special treatment before introducing WW to the treatment plant.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Split the total design period into different phases, owing to financial constrains.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Establish a new network for storm water in order to decrease the load burden especially in winter.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Sludge handling by anaerobic digester.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 tertiary treatment (disinfection) using ultra violet radiation or chlorination to be applicable for instant use.</a:t>
            </a:r>
          </a:p>
        </p:txBody>
      </p:sp>
    </p:spTree>
    <p:extLst>
      <p:ext uri="{BB962C8B-B14F-4D97-AF65-F5344CB8AC3E}">
        <p14:creationId xmlns:p14="http://schemas.microsoft.com/office/powerpoint/2010/main" val="354302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136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9069023" y="309399"/>
            <a:ext cx="1593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36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Errors</a:t>
            </a:r>
            <a:endParaRPr lang="en-US" sz="3600" dirty="0">
              <a:solidFill>
                <a:prstClr val="black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17CA0DF9-90CE-4561-B6DA-D3143F8B2E99}"/>
              </a:ext>
            </a:extLst>
          </p:cNvPr>
          <p:cNvGrpSpPr/>
          <p:nvPr/>
        </p:nvGrpSpPr>
        <p:grpSpPr>
          <a:xfrm>
            <a:off x="812475" y="1299076"/>
            <a:ext cx="7029448" cy="731520"/>
            <a:chOff x="1419225" y="2315668"/>
            <a:chExt cx="7029448" cy="731520"/>
          </a:xfrm>
          <a:solidFill>
            <a:schemeClr val="accent6"/>
          </a:solidFill>
        </p:grpSpPr>
        <p:sp>
          <p:nvSpPr>
            <p:cNvPr id="10" name="Flowchart: Terminator 9">
              <a:extLst>
                <a:ext uri="{FF2B5EF4-FFF2-40B4-BE49-F238E27FC236}">
                  <a16:creationId xmlns:a16="http://schemas.microsoft.com/office/drawing/2014/main" xmlns="" id="{152FBF30-3727-47F9-854A-D0611E0CABE3}"/>
                </a:ext>
              </a:extLst>
            </p:cNvPr>
            <p:cNvSpPr/>
            <p:nvPr/>
          </p:nvSpPr>
          <p:spPr>
            <a:xfrm>
              <a:off x="1638298" y="2630741"/>
              <a:ext cx="6810375" cy="45719"/>
            </a:xfrm>
            <a:prstGeom prst="flowChartTerminator">
              <a:avLst/>
            </a:prstGeom>
            <a:grp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US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C97A2AA3-AB33-4D79-8A9F-1299043F59E8}"/>
                </a:ext>
              </a:extLst>
            </p:cNvPr>
            <p:cNvSpPr/>
            <p:nvPr/>
          </p:nvSpPr>
          <p:spPr>
            <a:xfrm>
              <a:off x="1419225" y="2315668"/>
              <a:ext cx="731520" cy="731520"/>
            </a:xfrm>
            <a:prstGeom prst="ellipse">
              <a:avLst/>
            </a:prstGeom>
            <a:grpFill/>
            <a:ln>
              <a:solidFill>
                <a:schemeClr val="lt1"/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US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246191F5-0914-452F-A136-C37DAE974C51}"/>
              </a:ext>
            </a:extLst>
          </p:cNvPr>
          <p:cNvGrpSpPr/>
          <p:nvPr/>
        </p:nvGrpSpPr>
        <p:grpSpPr>
          <a:xfrm>
            <a:off x="812475" y="3124315"/>
            <a:ext cx="7029448" cy="731520"/>
            <a:chOff x="628650" y="2563318"/>
            <a:chExt cx="7029448" cy="73152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17CA0DF9-90CE-4561-B6DA-D3143F8B2E99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28" name="Flowchart: Terminator 27">
                <a:extLst>
                  <a:ext uri="{FF2B5EF4-FFF2-40B4-BE49-F238E27FC236}">
                    <a16:creationId xmlns:a16="http://schemas.microsoft.com/office/drawing/2014/main" xmlns="" id="{152FBF30-3727-47F9-854A-D0611E0CABE3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sz="20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xmlns="" id="{C97A2AA3-AB33-4D79-8A9F-1299043F59E8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sz="20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272ADC8-70B2-4A3D-9265-7639A5D8ABB0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defTabSz="457200">
                <a:defRPr/>
              </a:pP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46191F5-0914-452F-A136-C37DAE974C51}"/>
              </a:ext>
            </a:extLst>
          </p:cNvPr>
          <p:cNvGrpSpPr/>
          <p:nvPr/>
        </p:nvGrpSpPr>
        <p:grpSpPr>
          <a:xfrm>
            <a:off x="812475" y="4878091"/>
            <a:ext cx="7029448" cy="731520"/>
            <a:chOff x="628650" y="2563318"/>
            <a:chExt cx="7029448" cy="73152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17CA0DF9-90CE-4561-B6DA-D3143F8B2E99}"/>
                </a:ext>
              </a:extLst>
            </p:cNvPr>
            <p:cNvGrpSpPr/>
            <p:nvPr/>
          </p:nvGrpSpPr>
          <p:grpSpPr>
            <a:xfrm>
              <a:off x="628650" y="2563318"/>
              <a:ext cx="7029448" cy="731520"/>
              <a:chOff x="1419225" y="2315668"/>
              <a:chExt cx="7029448" cy="731520"/>
            </a:xfrm>
          </p:grpSpPr>
          <p:sp>
            <p:nvSpPr>
              <p:cNvPr id="34" name="Flowchart: Terminator 33">
                <a:extLst>
                  <a:ext uri="{FF2B5EF4-FFF2-40B4-BE49-F238E27FC236}">
                    <a16:creationId xmlns:a16="http://schemas.microsoft.com/office/drawing/2014/main" xmlns="" id="{152FBF30-3727-47F9-854A-D0611E0CABE3}"/>
                  </a:ext>
                </a:extLst>
              </p:cNvPr>
              <p:cNvSpPr/>
              <p:nvPr/>
            </p:nvSpPr>
            <p:spPr>
              <a:xfrm>
                <a:off x="1638298" y="2630741"/>
                <a:ext cx="6810375" cy="45719"/>
              </a:xfrm>
              <a:prstGeom prst="flowChartTerminator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sz="20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xmlns="" id="{C97A2AA3-AB33-4D79-8A9F-1299043F59E8}"/>
                  </a:ext>
                </a:extLst>
              </p:cNvPr>
              <p:cNvSpPr/>
              <p:nvPr/>
            </p:nvSpPr>
            <p:spPr>
              <a:xfrm>
                <a:off x="1419225" y="2315668"/>
                <a:ext cx="731520" cy="73152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lt1"/>
                </a:solidFill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>
                  <a:defRPr/>
                </a:pPr>
                <a:endParaRPr lang="en-US" sz="20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E272ADC8-70B2-4A3D-9265-7639A5D8ABB0}"/>
                </a:ext>
              </a:extLst>
            </p:cNvPr>
            <p:cNvSpPr txBox="1"/>
            <p:nvPr/>
          </p:nvSpPr>
          <p:spPr>
            <a:xfrm>
              <a:off x="664845" y="2696976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defTabSz="457200">
                <a:defRPr/>
              </a:pP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968460" y="1196193"/>
            <a:ext cx="3055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Error in taking the sample.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066022" y="3043827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Human error.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082234" y="4771373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Mechanical error.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031548" y="145234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513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05620"/>
            <a:ext cx="12192000" cy="1078490"/>
          </a:xfrm>
          <a:prstGeom prst="curvedConnector3">
            <a:avLst>
              <a:gd name="adj1" fmla="val 5136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991599" y="305620"/>
            <a:ext cx="29125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440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Constrains</a:t>
            </a:r>
            <a:endParaRPr lang="en-US" sz="3600" dirty="0">
              <a:solidFill>
                <a:prstClr val="black"/>
              </a:solidFill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088079779"/>
              </p:ext>
            </p:extLst>
          </p:nvPr>
        </p:nvGraphicFramePr>
        <p:xfrm>
          <a:off x="507998" y="1274043"/>
          <a:ext cx="6934201" cy="4991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229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43203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366002" y="169598"/>
            <a:ext cx="5198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Project Introduction 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j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3967" y="5280021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In Gaza </a:t>
            </a:r>
            <a:r>
              <a:rPr lang="en-US" dirty="0"/>
              <a:t>and </a:t>
            </a:r>
            <a:r>
              <a:rPr lang="en-US" dirty="0" smtClean="0"/>
              <a:t>WB about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417.9</a:t>
            </a:r>
            <a:r>
              <a:rPr lang="en-US" dirty="0"/>
              <a:t> million </a:t>
            </a:r>
            <a:r>
              <a:rPr lang="en-US" dirty="0" smtClean="0"/>
              <a:t>cubic</a:t>
            </a:r>
          </a:p>
          <a:p>
            <a:pPr algn="ctr"/>
            <a:r>
              <a:rPr lang="en-US" dirty="0" smtClean="0"/>
              <a:t>meters of water is available annually</a:t>
            </a:r>
            <a:endParaRPr lang="ar-YE" dirty="0" smtClean="0"/>
          </a:p>
          <a:p>
            <a:endParaRPr lang="en-US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007834122"/>
              </p:ext>
            </p:extLst>
          </p:nvPr>
        </p:nvGraphicFramePr>
        <p:xfrm>
          <a:off x="-1155000" y="722796"/>
          <a:ext cx="9228668" cy="494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Flowchart: Manual Operation 14"/>
          <p:cNvSpPr/>
          <p:nvPr/>
        </p:nvSpPr>
        <p:spPr>
          <a:xfrm>
            <a:off x="6929967" y="2023533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lowchart: Manual Operation 28"/>
          <p:cNvSpPr/>
          <p:nvPr/>
        </p:nvSpPr>
        <p:spPr>
          <a:xfrm>
            <a:off x="7459133" y="2023533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Manual Operation 29"/>
          <p:cNvSpPr/>
          <p:nvPr/>
        </p:nvSpPr>
        <p:spPr>
          <a:xfrm>
            <a:off x="7996767" y="2023533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Manual Operation 30"/>
          <p:cNvSpPr/>
          <p:nvPr/>
        </p:nvSpPr>
        <p:spPr>
          <a:xfrm>
            <a:off x="8513234" y="2023533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Manual Operation 31"/>
          <p:cNvSpPr/>
          <p:nvPr/>
        </p:nvSpPr>
        <p:spPr>
          <a:xfrm>
            <a:off x="9072034" y="20193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Manual Operation 33"/>
          <p:cNvSpPr/>
          <p:nvPr/>
        </p:nvSpPr>
        <p:spPr>
          <a:xfrm>
            <a:off x="9616151" y="20193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Manual Operation 34"/>
          <p:cNvSpPr/>
          <p:nvPr/>
        </p:nvSpPr>
        <p:spPr>
          <a:xfrm>
            <a:off x="10130367" y="20193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Manual Operation 35"/>
          <p:cNvSpPr/>
          <p:nvPr/>
        </p:nvSpPr>
        <p:spPr>
          <a:xfrm>
            <a:off x="10693401" y="2023533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owchart: Manual Operation 41"/>
          <p:cNvSpPr/>
          <p:nvPr/>
        </p:nvSpPr>
        <p:spPr>
          <a:xfrm>
            <a:off x="6968068" y="38354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Manual Operation 42"/>
          <p:cNvSpPr/>
          <p:nvPr/>
        </p:nvSpPr>
        <p:spPr>
          <a:xfrm>
            <a:off x="7497234" y="38354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Manual Operation 43"/>
          <p:cNvSpPr/>
          <p:nvPr/>
        </p:nvSpPr>
        <p:spPr>
          <a:xfrm>
            <a:off x="8034868" y="38354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Manual Operation 44"/>
          <p:cNvSpPr/>
          <p:nvPr/>
        </p:nvSpPr>
        <p:spPr>
          <a:xfrm>
            <a:off x="8551335" y="38354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Manual Operation 45"/>
          <p:cNvSpPr/>
          <p:nvPr/>
        </p:nvSpPr>
        <p:spPr>
          <a:xfrm>
            <a:off x="9110135" y="3831167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Manual Operation 46"/>
          <p:cNvSpPr/>
          <p:nvPr/>
        </p:nvSpPr>
        <p:spPr>
          <a:xfrm>
            <a:off x="9654252" y="3831167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Manual Operation 47"/>
          <p:cNvSpPr/>
          <p:nvPr/>
        </p:nvSpPr>
        <p:spPr>
          <a:xfrm>
            <a:off x="10168468" y="38227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Manual Operation 48"/>
          <p:cNvSpPr/>
          <p:nvPr/>
        </p:nvSpPr>
        <p:spPr>
          <a:xfrm>
            <a:off x="10693401" y="38354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Manual Operation 49"/>
          <p:cNvSpPr/>
          <p:nvPr/>
        </p:nvSpPr>
        <p:spPr>
          <a:xfrm>
            <a:off x="8566286" y="44958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Manual Operation 50"/>
          <p:cNvSpPr/>
          <p:nvPr/>
        </p:nvSpPr>
        <p:spPr>
          <a:xfrm>
            <a:off x="9091219" y="4495800"/>
            <a:ext cx="397933" cy="4826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402502" y="2658533"/>
            <a:ext cx="54152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Palestinian per capita consumption of water is </a:t>
            </a:r>
            <a:endParaRPr lang="en-US" dirty="0" smtClean="0"/>
          </a:p>
          <a:p>
            <a:pPr algn="ctr"/>
            <a:r>
              <a:rPr lang="en-US" dirty="0" smtClean="0"/>
              <a:t>about </a:t>
            </a:r>
            <a:r>
              <a:rPr lang="ar-SA" sz="2400" dirty="0"/>
              <a:t>81.9</a:t>
            </a:r>
            <a:r>
              <a:rPr lang="en-US" dirty="0"/>
              <a:t> liters per day </a:t>
            </a:r>
            <a:endParaRPr lang="en-US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354273" y="5113866"/>
            <a:ext cx="5596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According </a:t>
            </a:r>
            <a:r>
              <a:rPr lang="en-US" dirty="0"/>
              <a:t>to the </a:t>
            </a:r>
            <a:r>
              <a:rPr lang="en-US" dirty="0" smtClean="0"/>
              <a:t>WHO, </a:t>
            </a:r>
            <a:r>
              <a:rPr lang="en-US" dirty="0"/>
              <a:t>100 liters of water </a:t>
            </a:r>
            <a:r>
              <a:rPr lang="en-US" dirty="0" smtClean="0"/>
              <a:t>is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recommended </a:t>
            </a:r>
            <a:r>
              <a:rPr lang="en-US" dirty="0" smtClean="0"/>
              <a:t>for </a:t>
            </a:r>
            <a:r>
              <a:rPr lang="en-US" dirty="0"/>
              <a:t>consumption per </a:t>
            </a:r>
            <a:r>
              <a:rPr lang="en-US" dirty="0" smtClean="0"/>
              <a:t>capita day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678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75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25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4" grpId="0">
        <p:bldAsOne/>
      </p:bldGraphic>
      <p:bldP spid="15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16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EEC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46484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553326" y="169598"/>
            <a:ext cx="5010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Project Introduction 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www.maan-ctr.org/magazine/files/image/photos/issue121/mtopics/4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25403"/>
            <a:ext cx="5741213" cy="382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maan-ctr.org/magazine/files/image/photos/issue121/mtopics/4/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09" y="1022540"/>
            <a:ext cx="5664066" cy="4248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24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6F6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urved Connector 3"/>
          <p:cNvCxnSpPr/>
          <p:nvPr/>
        </p:nvCxnSpPr>
        <p:spPr>
          <a:xfrm>
            <a:off x="0" y="380138"/>
            <a:ext cx="12192000" cy="1078490"/>
          </a:xfrm>
          <a:prstGeom prst="curvedConnector3">
            <a:avLst>
              <a:gd name="adj1" fmla="val 4539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310439" y="318140"/>
            <a:ext cx="5034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Project Introduction 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3" y="1333500"/>
            <a:ext cx="3514725" cy="2606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27496" y="3461906"/>
            <a:ext cx="432682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/>
              <a:t>94% </a:t>
            </a:r>
            <a:endParaRPr lang="en-US" sz="3600" b="1" dirty="0" smtClean="0"/>
          </a:p>
          <a:p>
            <a:pPr algn="ctr"/>
            <a:r>
              <a:rPr lang="en-US" sz="2000" dirty="0" smtClean="0"/>
              <a:t>of </a:t>
            </a:r>
            <a:r>
              <a:rPr lang="en-US" sz="2000" dirty="0"/>
              <a:t>untreated sewage is </a:t>
            </a:r>
            <a:r>
              <a:rPr lang="en-US" sz="2000" dirty="0" smtClean="0"/>
              <a:t>released</a:t>
            </a:r>
          </a:p>
          <a:p>
            <a:pPr algn="ctr"/>
            <a:r>
              <a:rPr lang="en-US" sz="2000" dirty="0" smtClean="0"/>
              <a:t> </a:t>
            </a:r>
            <a:r>
              <a:rPr lang="en-US" sz="2000" dirty="0"/>
              <a:t>to the ground and surface water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13" y="1921147"/>
            <a:ext cx="3214687" cy="258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96000" y="4222911"/>
            <a:ext cx="609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/>
              <a:t>50% </a:t>
            </a:r>
            <a:endParaRPr lang="en-US" sz="3600" b="1" dirty="0" smtClean="0"/>
          </a:p>
          <a:p>
            <a:pPr algn="ctr"/>
            <a:r>
              <a:rPr lang="en-US" sz="2000" dirty="0" smtClean="0"/>
              <a:t>of </a:t>
            </a:r>
            <a:r>
              <a:rPr lang="en-US" sz="2000" dirty="0"/>
              <a:t>total groundwater that recharged from </a:t>
            </a:r>
            <a:r>
              <a:rPr lang="en-US" sz="2000" dirty="0" smtClean="0"/>
              <a:t>precipitation is wastewater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636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317029"/>
            <a:ext cx="12192000" cy="1078490"/>
          </a:xfrm>
          <a:prstGeom prst="curvedConnector3">
            <a:avLst>
              <a:gd name="adj1" fmla="val 45280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617861" y="355522"/>
            <a:ext cx="44983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en-US" sz="3600" b="1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cs typeface="Times New Roman" panose="02020603050405020304" pitchFamily="18" charset="0"/>
              </a:rPr>
              <a:t>Problem Statement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" name="شكل حر 12"/>
          <p:cNvSpPr/>
          <p:nvPr/>
        </p:nvSpPr>
        <p:spPr>
          <a:xfrm>
            <a:off x="7795002" y="2566860"/>
            <a:ext cx="4054098" cy="1724280"/>
          </a:xfrm>
          <a:custGeom>
            <a:avLst/>
            <a:gdLst>
              <a:gd name="connsiteX0" fmla="*/ 0 w 4300304"/>
              <a:gd name="connsiteY0" fmla="*/ 0 h 1300841"/>
              <a:gd name="connsiteX1" fmla="*/ 3649884 w 4300304"/>
              <a:gd name="connsiteY1" fmla="*/ 0 h 1300841"/>
              <a:gd name="connsiteX2" fmla="*/ 4300304 w 4300304"/>
              <a:gd name="connsiteY2" fmla="*/ 650421 h 1300841"/>
              <a:gd name="connsiteX3" fmla="*/ 3649884 w 4300304"/>
              <a:gd name="connsiteY3" fmla="*/ 1300841 h 1300841"/>
              <a:gd name="connsiteX4" fmla="*/ 0 w 4300304"/>
              <a:gd name="connsiteY4" fmla="*/ 1300841 h 1300841"/>
              <a:gd name="connsiteX5" fmla="*/ 650421 w 4300304"/>
              <a:gd name="connsiteY5" fmla="*/ 650421 h 1300841"/>
              <a:gd name="connsiteX6" fmla="*/ 0 w 4300304"/>
              <a:gd name="connsiteY6" fmla="*/ 0 h 130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0304" h="1300841">
                <a:moveTo>
                  <a:pt x="0" y="0"/>
                </a:moveTo>
                <a:lnTo>
                  <a:pt x="3649884" y="0"/>
                </a:lnTo>
                <a:lnTo>
                  <a:pt x="4300304" y="650421"/>
                </a:lnTo>
                <a:lnTo>
                  <a:pt x="3649884" y="1300841"/>
                </a:lnTo>
                <a:lnTo>
                  <a:pt x="0" y="1300841"/>
                </a:lnTo>
                <a:lnTo>
                  <a:pt x="650421" y="6504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11730229"/>
              <a:satOff val="-26725"/>
              <a:lumOff val="1072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0431" tIns="26670" rIns="677090" bIns="26670" numCol="1" spcCol="1270" anchor="ctr" anchorCtr="0">
            <a:noAutofit/>
          </a:bodyPr>
          <a:lstStyle/>
          <a:p>
            <a:pPr lvl="0" algn="ctr" defTabSz="889000"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</a:rPr>
              <a:t>the lack of exploitation of treated WW has become a political and social problem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sp>
        <p:nvSpPr>
          <p:cNvPr id="21" name="شكل حر 12">
            <a:extLst>
              <a:ext uri="{FF2B5EF4-FFF2-40B4-BE49-F238E27FC236}">
                <a16:creationId xmlns:a16="http://schemas.microsoft.com/office/drawing/2014/main" xmlns="" id="{F68B0AF6-997D-46CB-A908-70AAA910F0C0}"/>
              </a:ext>
            </a:extLst>
          </p:cNvPr>
          <p:cNvSpPr/>
          <p:nvPr/>
        </p:nvSpPr>
        <p:spPr>
          <a:xfrm>
            <a:off x="4010025" y="2566860"/>
            <a:ext cx="4087816" cy="1724280"/>
          </a:xfrm>
          <a:custGeom>
            <a:avLst/>
            <a:gdLst>
              <a:gd name="connsiteX0" fmla="*/ 0 w 4300304"/>
              <a:gd name="connsiteY0" fmla="*/ 0 h 1300841"/>
              <a:gd name="connsiteX1" fmla="*/ 3649884 w 4300304"/>
              <a:gd name="connsiteY1" fmla="*/ 0 h 1300841"/>
              <a:gd name="connsiteX2" fmla="*/ 4300304 w 4300304"/>
              <a:gd name="connsiteY2" fmla="*/ 650421 h 1300841"/>
              <a:gd name="connsiteX3" fmla="*/ 3649884 w 4300304"/>
              <a:gd name="connsiteY3" fmla="*/ 1300841 h 1300841"/>
              <a:gd name="connsiteX4" fmla="*/ 0 w 4300304"/>
              <a:gd name="connsiteY4" fmla="*/ 1300841 h 1300841"/>
              <a:gd name="connsiteX5" fmla="*/ 650421 w 4300304"/>
              <a:gd name="connsiteY5" fmla="*/ 650421 h 1300841"/>
              <a:gd name="connsiteX6" fmla="*/ 0 w 4300304"/>
              <a:gd name="connsiteY6" fmla="*/ 0 h 130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0304" h="1300841">
                <a:moveTo>
                  <a:pt x="0" y="0"/>
                </a:moveTo>
                <a:lnTo>
                  <a:pt x="3649884" y="0"/>
                </a:lnTo>
                <a:lnTo>
                  <a:pt x="4300304" y="650421"/>
                </a:lnTo>
                <a:lnTo>
                  <a:pt x="3649884" y="1300841"/>
                </a:lnTo>
                <a:lnTo>
                  <a:pt x="0" y="1300841"/>
                </a:lnTo>
                <a:lnTo>
                  <a:pt x="650421" y="6504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11730229"/>
              <a:satOff val="-26725"/>
              <a:lumOff val="1072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0431" tIns="26670" rIns="677090" bIns="26670" numCol="1" spcCol="1270" anchor="ctr" anchorCtr="0">
            <a:noAutofit/>
          </a:bodyPr>
          <a:lstStyle/>
          <a:p>
            <a:pPr lvl="0" algn="ctr" defTabSz="889000">
              <a:spcBef>
                <a:spcPct val="0"/>
              </a:spcBef>
              <a:spcAft>
                <a:spcPct val="35000"/>
              </a:spcAft>
              <a:defRPr/>
            </a:pPr>
            <a:endParaRPr lang="en-US" sz="20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defTabSz="889000"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mix 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 rainfall then </a:t>
            </a:r>
            <a:r>
              <a:rPr lang="en-US" sz="20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infiltrate 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into  groundwater aquifers</a:t>
            </a:r>
            <a:endParaRPr lang="en-US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sp>
        <p:nvSpPr>
          <p:cNvPr id="23" name="شكل حر 12">
            <a:extLst>
              <a:ext uri="{FF2B5EF4-FFF2-40B4-BE49-F238E27FC236}">
                <a16:creationId xmlns:a16="http://schemas.microsoft.com/office/drawing/2014/main" xmlns="" id="{5E141C20-F9DB-4207-AEA7-7734A05C4DBD}"/>
              </a:ext>
            </a:extLst>
          </p:cNvPr>
          <p:cNvSpPr/>
          <p:nvPr/>
        </p:nvSpPr>
        <p:spPr>
          <a:xfrm>
            <a:off x="309182" y="2566860"/>
            <a:ext cx="4003682" cy="1724280"/>
          </a:xfrm>
          <a:custGeom>
            <a:avLst/>
            <a:gdLst>
              <a:gd name="connsiteX0" fmla="*/ 0 w 4300304"/>
              <a:gd name="connsiteY0" fmla="*/ 0 h 1300841"/>
              <a:gd name="connsiteX1" fmla="*/ 3649884 w 4300304"/>
              <a:gd name="connsiteY1" fmla="*/ 0 h 1300841"/>
              <a:gd name="connsiteX2" fmla="*/ 4300304 w 4300304"/>
              <a:gd name="connsiteY2" fmla="*/ 650421 h 1300841"/>
              <a:gd name="connsiteX3" fmla="*/ 3649884 w 4300304"/>
              <a:gd name="connsiteY3" fmla="*/ 1300841 h 1300841"/>
              <a:gd name="connsiteX4" fmla="*/ 0 w 4300304"/>
              <a:gd name="connsiteY4" fmla="*/ 1300841 h 1300841"/>
              <a:gd name="connsiteX5" fmla="*/ 650421 w 4300304"/>
              <a:gd name="connsiteY5" fmla="*/ 650421 h 1300841"/>
              <a:gd name="connsiteX6" fmla="*/ 0 w 4300304"/>
              <a:gd name="connsiteY6" fmla="*/ 0 h 130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0304" h="1300841">
                <a:moveTo>
                  <a:pt x="0" y="0"/>
                </a:moveTo>
                <a:lnTo>
                  <a:pt x="3649884" y="0"/>
                </a:lnTo>
                <a:lnTo>
                  <a:pt x="4300304" y="650421"/>
                </a:lnTo>
                <a:lnTo>
                  <a:pt x="3649884" y="1300841"/>
                </a:lnTo>
                <a:lnTo>
                  <a:pt x="0" y="1300841"/>
                </a:lnTo>
                <a:lnTo>
                  <a:pt x="650421" y="6504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11730229"/>
              <a:satOff val="-26725"/>
              <a:lumOff val="1072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0431" tIns="26670" rIns="677090" bIns="26670" numCol="1" spcCol="1270" anchor="ctr" anchorCtr="0">
            <a:noAutofit/>
          </a:bodyPr>
          <a:lstStyle/>
          <a:p>
            <a:pPr lvl="0" algn="ctr" defTabSz="457200"/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</a:rPr>
              <a:t>A significant amount of </a:t>
            </a:r>
          </a:p>
          <a:p>
            <a:pPr lvl="0" algn="ctr" defTabSz="457200"/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</a:rPr>
              <a:t>     untreated WW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34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86166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713922" y="226876"/>
            <a:ext cx="28408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Objectives</a:t>
            </a:r>
            <a:endParaRPr kumimoji="0" lang="en-US" sz="3600" b="1" i="0" u="none" strike="noStrike" kern="1200" cap="none" spc="0" normalizeH="0" baseline="0" noProof="0" dirty="0"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1655E89D-92C6-4785-AE75-AD463EA15D52}"/>
              </a:ext>
            </a:extLst>
          </p:cNvPr>
          <p:cNvSpPr/>
          <p:nvPr/>
        </p:nvSpPr>
        <p:spPr>
          <a:xfrm>
            <a:off x="1108869" y="1641667"/>
            <a:ext cx="6096000" cy="8953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297" y="1409009"/>
            <a:ext cx="1202466" cy="1152363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95A24A3A-DBD1-402F-92CF-A6734C846ED7}"/>
              </a:ext>
            </a:extLst>
          </p:cNvPr>
          <p:cNvGrpSpPr/>
          <p:nvPr/>
        </p:nvGrpSpPr>
        <p:grpSpPr>
          <a:xfrm>
            <a:off x="2624483" y="4969905"/>
            <a:ext cx="6096000" cy="968502"/>
            <a:chOff x="0" y="242430"/>
            <a:chExt cx="6096000" cy="74428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6" name="Rectangle: Rounded Corners 18">
              <a:extLst>
                <a:ext uri="{FF2B5EF4-FFF2-40B4-BE49-F238E27FC236}">
                  <a16:creationId xmlns:a16="http://schemas.microsoft.com/office/drawing/2014/main" xmlns="" id="{1655E89D-92C6-4785-AE75-AD463EA15D52}"/>
                </a:ext>
              </a:extLst>
            </p:cNvPr>
            <p:cNvSpPr/>
            <p:nvPr/>
          </p:nvSpPr>
          <p:spPr>
            <a:xfrm>
              <a:off x="0" y="242430"/>
              <a:ext cx="6096000" cy="688069"/>
            </a:xfrm>
            <a:prstGeom prst="roundRect">
              <a:avLst/>
            </a:prstGeom>
            <a:grpFill/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37" name="Rectangle: Rounded Corners 4">
              <a:extLst>
                <a:ext uri="{FF2B5EF4-FFF2-40B4-BE49-F238E27FC236}">
                  <a16:creationId xmlns:a16="http://schemas.microsoft.com/office/drawing/2014/main" xmlns="" id="{EB25434B-D285-4D5D-86F1-2913047DD512}"/>
                </a:ext>
              </a:extLst>
            </p:cNvPr>
            <p:cNvSpPr txBox="1"/>
            <p:nvPr/>
          </p:nvSpPr>
          <p:spPr>
            <a:xfrm>
              <a:off x="543474" y="371846"/>
              <a:ext cx="5354983" cy="6148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l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9" name="Rectangle: Rounded Corners 18">
            <a:extLst>
              <a:ext uri="{FF2B5EF4-FFF2-40B4-BE49-F238E27FC236}">
                <a16:creationId xmlns:a16="http://schemas.microsoft.com/office/drawing/2014/main" xmlns="" id="{1655E89D-92C6-4785-AE75-AD463EA15D52}"/>
              </a:ext>
            </a:extLst>
          </p:cNvPr>
          <p:cNvSpPr/>
          <p:nvPr/>
        </p:nvSpPr>
        <p:spPr>
          <a:xfrm>
            <a:off x="1748482" y="2764319"/>
            <a:ext cx="6096000" cy="8953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42" name="Rectangle: Rounded Corners 18">
            <a:extLst>
              <a:ext uri="{FF2B5EF4-FFF2-40B4-BE49-F238E27FC236}">
                <a16:creationId xmlns:a16="http://schemas.microsoft.com/office/drawing/2014/main" xmlns="" id="{1655E89D-92C6-4785-AE75-AD463EA15D52}"/>
              </a:ext>
            </a:extLst>
          </p:cNvPr>
          <p:cNvSpPr/>
          <p:nvPr/>
        </p:nvSpPr>
        <p:spPr>
          <a:xfrm>
            <a:off x="2208355" y="3886990"/>
            <a:ext cx="6096000" cy="8953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5" t="35598" r="35300" b="35394"/>
          <a:stretch/>
        </p:blipFill>
        <p:spPr>
          <a:xfrm>
            <a:off x="1965491" y="4815083"/>
            <a:ext cx="1202466" cy="115236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5" t="35598" r="35300" b="35394"/>
          <a:stretch/>
        </p:blipFill>
        <p:spPr>
          <a:xfrm>
            <a:off x="1030467" y="2575112"/>
            <a:ext cx="1202466" cy="115236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5" t="35598" r="35300" b="35394"/>
          <a:stretch/>
        </p:blipFill>
        <p:spPr>
          <a:xfrm>
            <a:off x="1451173" y="3727475"/>
            <a:ext cx="1202466" cy="115236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049181" y="5235342"/>
            <a:ext cx="5657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/>
              <a:t>Suggest a proper solution for high pollutants rate.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78791" y="3027326"/>
            <a:ext cx="3756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/>
              <a:t>Preliminary design for the plant.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84660" y="4149998"/>
            <a:ext cx="5575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/>
              <a:t>Conduct a software model (STOAT) for the plant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85293" y="182526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dirty="0"/>
              <a:t>Analysis of the WW sample with clarification of pollutant values. </a:t>
            </a:r>
          </a:p>
        </p:txBody>
      </p:sp>
    </p:spTree>
    <p:extLst>
      <p:ext uri="{BB962C8B-B14F-4D97-AF65-F5344CB8AC3E}">
        <p14:creationId xmlns:p14="http://schemas.microsoft.com/office/powerpoint/2010/main" val="251541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urved Connector 1"/>
          <p:cNvCxnSpPr/>
          <p:nvPr/>
        </p:nvCxnSpPr>
        <p:spPr>
          <a:xfrm>
            <a:off x="0" y="75338"/>
            <a:ext cx="12192000" cy="1078490"/>
          </a:xfrm>
          <a:prstGeom prst="curvedConnector3">
            <a:avLst>
              <a:gd name="adj1" fmla="val 34655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963110" y="195518"/>
            <a:ext cx="4020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 w="1905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Literature Review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  <p:sp>
        <p:nvSpPr>
          <p:cNvPr id="23" name="خماسي 6">
            <a:extLst>
              <a:ext uri="{FF2B5EF4-FFF2-40B4-BE49-F238E27FC236}">
                <a16:creationId xmlns:a16="http://schemas.microsoft.com/office/drawing/2014/main" xmlns="" id="{12F89124-517B-44FA-A4FB-13610EED2563}"/>
              </a:ext>
            </a:extLst>
          </p:cNvPr>
          <p:cNvSpPr/>
          <p:nvPr/>
        </p:nvSpPr>
        <p:spPr>
          <a:xfrm>
            <a:off x="407309" y="2191327"/>
            <a:ext cx="9301992" cy="2475346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457200"/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6" name="شارة رتبة 8">
            <a:extLst>
              <a:ext uri="{FF2B5EF4-FFF2-40B4-BE49-F238E27FC236}">
                <a16:creationId xmlns:a16="http://schemas.microsoft.com/office/drawing/2014/main" xmlns="" id="{9D2692B9-698C-469A-A25D-96C17D70F2DE}"/>
              </a:ext>
            </a:extLst>
          </p:cNvPr>
          <p:cNvSpPr/>
          <p:nvPr/>
        </p:nvSpPr>
        <p:spPr>
          <a:xfrm>
            <a:off x="8588977" y="2182735"/>
            <a:ext cx="2098606" cy="2483938"/>
          </a:xfrm>
          <a:prstGeom prst="chevron">
            <a:avLst>
              <a:gd name="adj" fmla="val 59730"/>
            </a:avLst>
          </a:prstGeom>
          <a:solidFill>
            <a:srgbClr val="D094A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7" name="شارة رتبة 9">
            <a:extLst>
              <a:ext uri="{FF2B5EF4-FFF2-40B4-BE49-F238E27FC236}">
                <a16:creationId xmlns:a16="http://schemas.microsoft.com/office/drawing/2014/main" xmlns="" id="{D391DAFE-6935-4D13-B758-A8C8E054FA21}"/>
              </a:ext>
            </a:extLst>
          </p:cNvPr>
          <p:cNvSpPr/>
          <p:nvPr/>
        </p:nvSpPr>
        <p:spPr>
          <a:xfrm>
            <a:off x="9518207" y="2182735"/>
            <a:ext cx="2098606" cy="2483938"/>
          </a:xfrm>
          <a:prstGeom prst="chevron">
            <a:avLst>
              <a:gd name="adj" fmla="val 59730"/>
            </a:avLst>
          </a:prstGeom>
          <a:solidFill>
            <a:srgbClr val="D094A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B4D1864A-F84D-4AFB-BFDF-1014CAA9702B}"/>
              </a:ext>
            </a:extLst>
          </p:cNvPr>
          <p:cNvGrpSpPr/>
          <p:nvPr/>
        </p:nvGrpSpPr>
        <p:grpSpPr>
          <a:xfrm>
            <a:off x="531133" y="1062899"/>
            <a:ext cx="7029449" cy="849603"/>
            <a:chOff x="622935" y="4102513"/>
            <a:chExt cx="7029449" cy="849603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88417300-0AFF-46EF-8C74-304ED68251DE}"/>
                </a:ext>
              </a:extLst>
            </p:cNvPr>
            <p:cNvGrpSpPr/>
            <p:nvPr/>
          </p:nvGrpSpPr>
          <p:grpSpPr>
            <a:xfrm>
              <a:off x="622935" y="4220596"/>
              <a:ext cx="7029449" cy="731520"/>
              <a:chOff x="1413510" y="2302891"/>
              <a:chExt cx="7029449" cy="731520"/>
            </a:xfrm>
          </p:grpSpPr>
          <p:sp>
            <p:nvSpPr>
              <p:cNvPr id="42" name="Flowchart: Terminator 41">
                <a:extLst>
                  <a:ext uri="{FF2B5EF4-FFF2-40B4-BE49-F238E27FC236}">
                    <a16:creationId xmlns:a16="http://schemas.microsoft.com/office/drawing/2014/main" xmlns="" id="{3EF0BB29-968A-41D7-83C5-BC80FB4D5249}"/>
                  </a:ext>
                </a:extLst>
              </p:cNvPr>
              <p:cNvSpPr/>
              <p:nvPr/>
            </p:nvSpPr>
            <p:spPr>
              <a:xfrm>
                <a:off x="1632584" y="2612422"/>
                <a:ext cx="6810375" cy="45720"/>
              </a:xfrm>
              <a:prstGeom prst="flowChartTerminator">
                <a:avLst/>
              </a:prstGeom>
              <a:solidFill>
                <a:srgbClr val="D094A8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xmlns="" id="{0FB21B31-9645-4F76-8149-A7BAF5CA07B4}"/>
                  </a:ext>
                </a:extLst>
              </p:cNvPr>
              <p:cNvSpPr/>
              <p:nvPr/>
            </p:nvSpPr>
            <p:spPr>
              <a:xfrm>
                <a:off x="1413510" y="2302891"/>
                <a:ext cx="731520" cy="731520"/>
              </a:xfrm>
              <a:prstGeom prst="ellipse">
                <a:avLst/>
              </a:prstGeom>
              <a:solidFill>
                <a:srgbClr val="D094A8"/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0587FEC6-59C2-4783-86D2-04077924A460}"/>
                </a:ext>
              </a:extLst>
            </p:cNvPr>
            <p:cNvSpPr/>
            <p:nvPr/>
          </p:nvSpPr>
          <p:spPr>
            <a:xfrm>
              <a:off x="1796431" y="4102513"/>
              <a:ext cx="34774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457200">
                <a:buClr>
                  <a:prstClr val="white">
                    <a:lumMod val="50000"/>
                  </a:prstClr>
                </a:buClr>
              </a:pPr>
              <a:r>
                <a:rPr lang="en-US" sz="28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WW characteristic </a:t>
              </a:r>
              <a:endParaRPr lang="en-US" sz="2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white">
                    <a:lumMod val="50000"/>
                  </a:prstClr>
                </a:buClr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1C9DF8D1-4CA0-4D36-B5FB-BF0ACE90362C}"/>
                </a:ext>
              </a:extLst>
            </p:cNvPr>
            <p:cNvSpPr txBox="1"/>
            <p:nvPr/>
          </p:nvSpPr>
          <p:spPr>
            <a:xfrm>
              <a:off x="659130" y="4352932"/>
              <a:ext cx="6477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EG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7664BF8-FC5E-4F9E-B195-63F8C51D2199}"/>
              </a:ext>
            </a:extLst>
          </p:cNvPr>
          <p:cNvSpPr txBox="1"/>
          <p:nvPr/>
        </p:nvSpPr>
        <p:spPr>
          <a:xfrm>
            <a:off x="626383" y="2263400"/>
            <a:ext cx="857179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effectLst/>
                <a:ea typeface="Calibri" panose="020F0502020204030204" pitchFamily="34" charset="0"/>
              </a:rPr>
              <a:t>Many pollutants expected to be in the selected sample: Temperature, PH, Chemical oxygen demand (COD), Biochemical Oxygen Demand (BOD), Solids Measurements (Gravimetric Method), Nitrite, Nitrate, Sulfate, </a:t>
            </a:r>
            <a:r>
              <a:rPr lang="en-US" sz="2000" dirty="0" smtClean="0">
                <a:effectLst/>
                <a:ea typeface="Calibri" panose="020F0502020204030204" pitchFamily="34" charset="0"/>
              </a:rPr>
              <a:t>phosphorous and </a:t>
            </a:r>
            <a:r>
              <a:rPr lang="en-US" sz="2000" dirty="0">
                <a:effectLst/>
                <a:ea typeface="Calibri" panose="020F0502020204030204" pitchFamily="34" charset="0"/>
              </a:rPr>
              <a:t>Total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Kjeldahl</a:t>
            </a:r>
            <a:r>
              <a:rPr lang="en-US" sz="2000" dirty="0">
                <a:effectLst/>
                <a:ea typeface="Calibri" panose="020F0502020204030204" pitchFamily="34" charset="0"/>
              </a:rPr>
              <a:t> Nitrogen (TKN)</a:t>
            </a:r>
            <a:r>
              <a:rPr lang="en-US" sz="2000" dirty="0">
                <a:ea typeface="Calibri" panose="020F0502020204030204" pitchFamily="34" charset="0"/>
              </a:rPr>
              <a:t> </a:t>
            </a:r>
            <a:r>
              <a:rPr lang="en-US" sz="2000" dirty="0">
                <a:effectLst/>
                <a:ea typeface="Calibri" panose="020F0502020204030204" pitchFamily="34" charset="0"/>
              </a:rPr>
              <a:t>which </a:t>
            </a:r>
            <a:r>
              <a:rPr lang="en-US" sz="2000" dirty="0" smtClean="0">
                <a:effectLst/>
                <a:ea typeface="Calibri" panose="020F0502020204030204" pitchFamily="34" charset="0"/>
              </a:rPr>
              <a:t>are a </a:t>
            </a:r>
            <a:r>
              <a:rPr lang="en-US" sz="2000" dirty="0">
                <a:effectLst/>
                <a:ea typeface="Calibri" panose="020F0502020204030204" pitchFamily="34" charset="0"/>
              </a:rPr>
              <a:t>part of WW characterization.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4101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6" grpId="0" animBg="1"/>
      <p:bldP spid="37" grpId="0" animBg="1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1_Sav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3.xml><?xml version="1.0" encoding="utf-8"?>
<a:theme xmlns:a="http://schemas.openxmlformats.org/drawingml/2006/main" name="2_Sav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4.xml><?xml version="1.0" encoding="utf-8"?>
<a:theme xmlns:a="http://schemas.openxmlformats.org/drawingml/2006/main" name="3_Sav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5.xml><?xml version="1.0" encoding="utf-8"?>
<a:theme xmlns:a="http://schemas.openxmlformats.org/drawingml/2006/main" name="4_Sav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6.xml><?xml version="1.0" encoding="utf-8"?>
<a:theme xmlns:a="http://schemas.openxmlformats.org/drawingml/2006/main" name="5_Sav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7.xml><?xml version="1.0" encoding="utf-8"?>
<a:theme xmlns:a="http://schemas.openxmlformats.org/drawingml/2006/main" name="6_Sav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8.xml><?xml version="1.0" encoding="utf-8"?>
<a:theme xmlns:a="http://schemas.openxmlformats.org/drawingml/2006/main" name="7_Sav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928</Words>
  <Application>Microsoft Office PowerPoint</Application>
  <PresentationFormat>Custom</PresentationFormat>
  <Paragraphs>332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Savon</vt:lpstr>
      <vt:lpstr>1_Savon</vt:lpstr>
      <vt:lpstr>2_Savon</vt:lpstr>
      <vt:lpstr>3_Savon</vt:lpstr>
      <vt:lpstr>4_Savon</vt:lpstr>
      <vt:lpstr>5_Savon</vt:lpstr>
      <vt:lpstr>6_Savon</vt:lpstr>
      <vt:lpstr>7_Savon</vt:lpstr>
      <vt:lpstr>   An-Najah National University    Faculty of Engineering  Civil Engineering Department  Graduation Project 2  2021-2022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HITECH</cp:lastModifiedBy>
  <cp:revision>82</cp:revision>
  <dcterms:created xsi:type="dcterms:W3CDTF">2022-01-06T12:32:40Z</dcterms:created>
  <dcterms:modified xsi:type="dcterms:W3CDTF">2022-01-09T20:59:25Z</dcterms:modified>
</cp:coreProperties>
</file>