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87" r:id="rId11"/>
    <p:sldId id="289" r:id="rId12"/>
    <p:sldId id="288"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80" r:id="rId28"/>
    <p:sldId id="279" r:id="rId29"/>
    <p:sldId id="281" r:id="rId30"/>
    <p:sldId id="282" r:id="rId31"/>
    <p:sldId id="283" r:id="rId32"/>
    <p:sldId id="284" r:id="rId33"/>
    <p:sldId id="290" r:id="rId34"/>
    <p:sldId id="285" r:id="rId35"/>
    <p:sldId id="286" r:id="rId36"/>
  </p:sldIdLst>
  <p:sldSz cx="12192000" cy="6858000"/>
  <p:notesSz cx="6858000" cy="9144000"/>
  <p:embeddedFontLst>
    <p:embeddedFont>
      <p:font typeface="Merriweather Sans" panose="020B0604020202020204" charset="0"/>
      <p:regular r:id="rId38"/>
      <p:bold r:id="rId39"/>
      <p:italic r:id="rId40"/>
      <p:boldItalic r:id="rId41"/>
    </p:embeddedFont>
    <p:embeddedFont>
      <p:font typeface="Roboto Light" panose="020B0604020202020204" charset="0"/>
      <p:regular r:id="rId42"/>
      <p:bold r:id="rId43"/>
      <p:italic r:id="rId44"/>
      <p:boldItalic r:id="rId45"/>
    </p:embeddedFont>
    <p:embeddedFont>
      <p:font typeface="Cairo" panose="020B0604020202020204" charset="-78"/>
      <p:regular r:id="rId46"/>
      <p:bold r:id="rId47"/>
    </p:embeddedFont>
    <p:embeddedFont>
      <p:font typeface="Cairo Light" panose="00000400000000000000" charset="-78"/>
      <p:regular r:id="rId48"/>
      <p:bold r:id="rId49"/>
    </p:embeddedFont>
    <p:embeddedFont>
      <p:font typeface="Calibri" panose="020F0502020204030204" pitchFamily="34"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764DE2C-50AE-4404-9D71-249B87888CE5}">
  <a:tblStyle styleId="{A764DE2C-50AE-4404-9D71-249B87888CE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730"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2.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font" Target="fonts/font1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86" name="Shape 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1">
              <a:spcBef>
                <a:spcPts val="0"/>
              </a:spcBef>
              <a:spcAft>
                <a:spcPts val="0"/>
              </a:spcAft>
              <a:buNone/>
            </a:pPr>
            <a:endParaRPr/>
          </a:p>
        </p:txBody>
      </p:sp>
      <p:sp>
        <p:nvSpPr>
          <p:cNvPr id="151" name="Shape 15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90495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1">
              <a:spcBef>
                <a:spcPts val="0"/>
              </a:spcBef>
              <a:spcAft>
                <a:spcPts val="0"/>
              </a:spcAft>
              <a:buNone/>
            </a:pPr>
            <a:endParaRPr/>
          </a:p>
        </p:txBody>
      </p:sp>
      <p:sp>
        <p:nvSpPr>
          <p:cNvPr id="151" name="Shape 15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26540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1">
              <a:spcBef>
                <a:spcPts val="0"/>
              </a:spcBef>
              <a:spcAft>
                <a:spcPts val="0"/>
              </a:spcAft>
              <a:buNone/>
            </a:pPr>
            <a:endParaRPr/>
          </a:p>
        </p:txBody>
      </p:sp>
      <p:sp>
        <p:nvSpPr>
          <p:cNvPr id="151" name="Shape 15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3590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61" name="Shape 1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67" name="Shape 1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75" name="Shape 17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85" name="Shape 18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92" name="Shape 19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199" name="Shape 19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r>
              <a:rPr lang="en-US"/>
              <a:t>simp;efy&gt;&gt;add labels</a:t>
            </a:r>
            <a:endParaRPr/>
          </a:p>
        </p:txBody>
      </p:sp>
      <p:sp>
        <p:nvSpPr>
          <p:cNvPr id="206" name="Shape 2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rtl="1">
              <a:spcBef>
                <a:spcPts val="0"/>
              </a:spcBef>
              <a:spcAft>
                <a:spcPts val="0"/>
              </a:spcAft>
              <a:buNone/>
            </a:pPr>
            <a:r>
              <a:rPr lang="en-US"/>
              <a:t>ا</a:t>
            </a:r>
            <a:endParaRPr/>
          </a:p>
        </p:txBody>
      </p:sp>
      <p:sp>
        <p:nvSpPr>
          <p:cNvPr id="93" name="Shape 9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13" name="Shape 21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remove VM</a:t>
            </a:r>
            <a:endParaRPr/>
          </a:p>
        </p:txBody>
      </p:sp>
      <p:sp>
        <p:nvSpPr>
          <p:cNvPr id="219" name="Shape 21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26" name="Shape 22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32" name="Shape 23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239" name="Shape 2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47" name="Shape 24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55" name="Shape 2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270" name="Shape 27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63" name="Shape 26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None/>
            </a:pPr>
            <a:endParaRPr/>
          </a:p>
        </p:txBody>
      </p:sp>
      <p:sp>
        <p:nvSpPr>
          <p:cNvPr id="277" name="Shape 27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03" name="Shape 103"/>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286" name="Shape 286"/>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0">
              <a:spcBef>
                <a:spcPts val="0"/>
              </a:spcBef>
              <a:spcAft>
                <a:spcPts val="0"/>
              </a:spcAft>
              <a:buClr>
                <a:schemeClr val="dk1"/>
              </a:buClr>
              <a:buSzPts val="1100"/>
              <a:buFont typeface="Arial"/>
              <a:buNone/>
            </a:pPr>
            <a:endParaRPr sz="1400">
              <a:latin typeface="Arial"/>
              <a:ea typeface="Arial"/>
              <a:cs typeface="Arial"/>
              <a:sym typeface="Arial"/>
            </a:endParaRPr>
          </a:p>
        </p:txBody>
      </p:sp>
      <p:sp>
        <p:nvSpPr>
          <p:cNvPr id="294" name="Shape 294"/>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2" name="Shape 302"/>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03" name="Shape 303"/>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1" name="Shape 311"/>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12" name="Shape 312"/>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34</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317" name="Shape 31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11" name="Shape 111"/>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endParaRPr/>
          </a:p>
        </p:txBody>
      </p:sp>
      <p:sp>
        <p:nvSpPr>
          <p:cNvPr id="120" name="Shape 12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Shape 126"/>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200"/>
              <a:buFont typeface="Calibri"/>
              <a:buNone/>
            </a:pPr>
            <a:endParaRPr/>
          </a:p>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SDN, often referred to as a “radical new idea in networking”, promises to dramatically simplify network management and enable innovation through network programmability. </a:t>
            </a: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Computer networks are typically built from a large number of network devices such as routers, switches and numerous types of middleboxes with many complex protocols implemented on them. Network operators are responsible for configuring policies to respond to a wide range of network events and applications. They have to manually transform these high level-policies into low- level configuration commands while adapting to changing network conditions. And often they need to accomplish these very complex tasks with access to very limited tools. As a result, network management and performance tuning is quite challenging and thus error-prone </a:t>
            </a:r>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The layer cake model, in essence, divides up networking activity into a number of layers: the physical level, the link level, the network level, the transport level, the applications level etc. The purpose of this model is to clarify the fact that each layer exists on different kinds of network, and that (within reason) the different kinds of network can be mixed and matched. </a:t>
            </a:r>
            <a:endParaRPr/>
          </a:p>
          <a:p>
            <a:pPr marL="171450" marR="0" lvl="0" indent="-171450" algn="l" rtl="0">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optical control plane is software that controls all aspects of configuring connections between optical switches across a network.</a:t>
            </a:r>
            <a:endParaRPr/>
          </a:p>
          <a:p>
            <a:pPr marL="628650" marR="0" lvl="1" indent="-17145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optical network control plane is responsible for tracking the network topology and the state of network resources, and for establishing, removing and maintaining connections </a:t>
            </a:r>
            <a:endParaRPr sz="1200" b="0" i="0" u="none" strike="noStrike" cap="none">
              <a:solidFill>
                <a:schemeClr val="dk1"/>
              </a:solidFill>
              <a:latin typeface="Calibri"/>
              <a:ea typeface="Calibri"/>
              <a:cs typeface="Calibri"/>
              <a:sym typeface="Calibri"/>
            </a:endParaRPr>
          </a:p>
          <a:p>
            <a:pPr marL="171450" marR="0" lvl="0" indent="-17145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MPLS supports the forwarding of data packets based on a “label” that is prepended to each IP packet. </a:t>
            </a:r>
            <a:endParaRPr/>
          </a:p>
          <a:p>
            <a:pPr marL="628650" marR="0" lvl="1" indent="-17145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Label Switched Routers (LSR) forward packets according to the attached labels along a Label Switched Path (LSP). The LSPs are established using one of several signaling protocols.</a:t>
            </a:r>
            <a:endParaRPr/>
          </a:p>
          <a:p>
            <a:pPr marL="628650" marR="0" lvl="1" indent="-9525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Software Defined Networking (SDN) is a new networking paradigm in which the forwarding hardware is decoupled from control decisions.</a:t>
            </a:r>
            <a:endParaRPr sz="1200" b="0" i="0" u="none" strike="noStrike" cap="none">
              <a:solidFill>
                <a:schemeClr val="dk1"/>
              </a:solidFill>
              <a:latin typeface="Calibri"/>
              <a:ea typeface="Calibri"/>
              <a:cs typeface="Calibri"/>
              <a:sym typeface="Calibri"/>
            </a:endParaRPr>
          </a:p>
          <a:p>
            <a:pPr marL="171450" marR="0" lvl="0" indent="-17145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It promises to dramatically simplify network management and enable innovation and evolution. The main idea is to allow software developers to rely on network resources in the same easy manner as they do on storage and computing resources. </a:t>
            </a:r>
            <a:endParaRPr sz="1200" b="0" i="0" u="none" strike="noStrike" cap="none">
              <a:solidFill>
                <a:schemeClr val="dk1"/>
              </a:solidFill>
              <a:latin typeface="Calibri"/>
              <a:ea typeface="Calibri"/>
              <a:cs typeface="Calibri"/>
              <a:sym typeface="Calibri"/>
            </a:endParaRPr>
          </a:p>
          <a:p>
            <a:pPr marL="171450" marR="0" lvl="0" indent="-9525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7" name="Shape 127"/>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6</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spcBef>
                <a:spcPts val="0"/>
              </a:spcBef>
              <a:spcAft>
                <a:spcPts val="0"/>
              </a:spcAft>
              <a:buNone/>
            </a:pPr>
            <a:r>
              <a:rPr lang="en-US"/>
              <a:t>remove red</a:t>
            </a:r>
            <a:endParaRPr/>
          </a:p>
        </p:txBody>
      </p:sp>
      <p:sp>
        <p:nvSpPr>
          <p:cNvPr id="134" name="Shape 13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rtl="1">
              <a:spcBef>
                <a:spcPts val="0"/>
              </a:spcBef>
              <a:spcAft>
                <a:spcPts val="0"/>
              </a:spcAft>
              <a:buNone/>
            </a:pPr>
            <a:endParaRPr/>
          </a:p>
        </p:txBody>
      </p:sp>
      <p:sp>
        <p:nvSpPr>
          <p:cNvPr id="142" name="Shape 14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rtl="1">
              <a:spcBef>
                <a:spcPts val="0"/>
              </a:spcBef>
              <a:spcAft>
                <a:spcPts val="0"/>
              </a:spcAft>
              <a:buNone/>
            </a:pPr>
            <a:endParaRPr/>
          </a:p>
        </p:txBody>
      </p:sp>
      <p:sp>
        <p:nvSpPr>
          <p:cNvPr id="151" name="Shape 15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Shape 1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Shape 7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Shape 8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 name="Shape 2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
        <p:nvSpPr>
          <p:cNvPr id="28" name="Shape 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 name="Shape 3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4" name="Shape 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Shape 3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Shape 4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5" name="Shape 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Shape 6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Shape 67"/>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1252604" y="1841326"/>
            <a:ext cx="9895559" cy="2830882"/>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548135"/>
              </a:buClr>
              <a:buSzPts val="6000"/>
              <a:buFont typeface="Ultra"/>
              <a:buNone/>
            </a:pPr>
            <a:r>
              <a:rPr lang="en-US" sz="6000" i="0" u="none" strike="noStrike" cap="none">
                <a:solidFill>
                  <a:srgbClr val="548135"/>
                </a:solidFill>
                <a:latin typeface="Cairo Light"/>
                <a:ea typeface="Cairo Light"/>
                <a:cs typeface="Cairo Light"/>
                <a:sym typeface="Cairo Light"/>
              </a:rPr>
              <a:t>On Demand</a:t>
            </a:r>
            <a:br>
              <a:rPr lang="en-US" sz="6000" i="0" u="none" strike="noStrike" cap="none">
                <a:solidFill>
                  <a:srgbClr val="548135"/>
                </a:solidFill>
                <a:latin typeface="Cairo Light"/>
                <a:ea typeface="Cairo Light"/>
                <a:cs typeface="Cairo Light"/>
                <a:sym typeface="Cairo Light"/>
              </a:rPr>
            </a:br>
            <a:r>
              <a:rPr lang="en-US" sz="6000" i="0" u="none" strike="noStrike" cap="none">
                <a:solidFill>
                  <a:srgbClr val="548135"/>
                </a:solidFill>
                <a:latin typeface="Cairo Light"/>
                <a:ea typeface="Cairo Light"/>
                <a:cs typeface="Cairo Light"/>
                <a:sym typeface="Cairo Light"/>
              </a:rPr>
              <a:t> Virtual Circuit-Network </a:t>
            </a:r>
            <a:br>
              <a:rPr lang="en-US" sz="6000" i="0" u="none" strike="noStrike" cap="none">
                <a:solidFill>
                  <a:srgbClr val="548135"/>
                </a:solidFill>
                <a:latin typeface="Cairo Light"/>
                <a:ea typeface="Cairo Light"/>
                <a:cs typeface="Cairo Light"/>
                <a:sym typeface="Cairo Light"/>
              </a:rPr>
            </a:br>
            <a:r>
              <a:rPr lang="en-US" sz="6000" i="0" u="none" strike="noStrike" cap="none">
                <a:solidFill>
                  <a:srgbClr val="548135"/>
                </a:solidFill>
                <a:latin typeface="Cairo Light"/>
                <a:ea typeface="Cairo Light"/>
                <a:cs typeface="Cairo Light"/>
                <a:sym typeface="Cairo Light"/>
              </a:rPr>
              <a:t>for QoS using SDN</a:t>
            </a:r>
            <a:endParaRPr>
              <a:latin typeface="Cairo Light"/>
              <a:ea typeface="Cairo Light"/>
              <a:cs typeface="Cairo Light"/>
              <a:sym typeface="Cairo Light"/>
            </a:endParaRPr>
          </a:p>
        </p:txBody>
      </p:sp>
      <p:cxnSp>
        <p:nvCxnSpPr>
          <p:cNvPr id="89" name="Shape 89"/>
          <p:cNvCxnSpPr/>
          <p:nvPr/>
        </p:nvCxnSpPr>
        <p:spPr>
          <a:xfrm>
            <a:off x="1252604" y="4772417"/>
            <a:ext cx="9895559" cy="0"/>
          </a:xfrm>
          <a:prstGeom prst="straightConnector1">
            <a:avLst/>
          </a:prstGeom>
          <a:noFill/>
          <a:ln w="38100" cap="flat" cmpd="sng">
            <a:solidFill>
              <a:srgbClr val="38761D"/>
            </a:solidFill>
            <a:prstDash val="solid"/>
            <a:miter lim="800000"/>
            <a:headEnd type="none" w="sm" len="sm"/>
            <a:tailEnd type="none" w="sm" len="sm"/>
          </a:ln>
        </p:spPr>
      </p:cxnSp>
      <p:sp>
        <p:nvSpPr>
          <p:cNvPr id="90" name="Shape 90"/>
          <p:cNvSpPr txBox="1"/>
          <p:nvPr/>
        </p:nvSpPr>
        <p:spPr>
          <a:xfrm>
            <a:off x="1548075" y="5160125"/>
            <a:ext cx="9487800" cy="12816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2400">
                <a:solidFill>
                  <a:srgbClr val="548135"/>
                </a:solidFill>
                <a:latin typeface="Cairo"/>
                <a:ea typeface="Cairo"/>
                <a:cs typeface="Cairo"/>
                <a:sym typeface="Cairo"/>
              </a:rPr>
              <a:t>                 </a:t>
            </a:r>
            <a:r>
              <a:rPr lang="en-US" sz="2400">
                <a:solidFill>
                  <a:srgbClr val="999999"/>
                </a:solidFill>
                <a:latin typeface="Cairo"/>
                <a:ea typeface="Cairo"/>
                <a:cs typeface="Cairo"/>
                <a:sym typeface="Cairo"/>
              </a:rPr>
              <a:t>Yaffa Albzour    Khadijah Kazamel    Dana Shamasnh</a:t>
            </a:r>
            <a:endParaRPr sz="2400">
              <a:solidFill>
                <a:srgbClr val="999999"/>
              </a:solidFill>
              <a:latin typeface="Cairo"/>
              <a:ea typeface="Cairo"/>
              <a:cs typeface="Cairo"/>
              <a:sym typeface="Cairo"/>
            </a:endParaRPr>
          </a:p>
          <a:p>
            <a:pPr marL="0" lvl="0" indent="0">
              <a:spcBef>
                <a:spcPts val="0"/>
              </a:spcBef>
              <a:spcAft>
                <a:spcPts val="0"/>
              </a:spcAft>
              <a:buNone/>
            </a:pPr>
            <a:r>
              <a:rPr lang="en-US" sz="2400">
                <a:solidFill>
                  <a:srgbClr val="999999"/>
                </a:solidFill>
                <a:latin typeface="Cairo"/>
                <a:ea typeface="Cairo"/>
                <a:cs typeface="Cairo"/>
                <a:sym typeface="Cairo"/>
              </a:rPr>
              <a:t>                              </a:t>
            </a:r>
            <a:endParaRPr sz="2400">
              <a:solidFill>
                <a:srgbClr val="999999"/>
              </a:solidFill>
              <a:latin typeface="Cairo"/>
              <a:ea typeface="Cairo"/>
              <a:cs typeface="Cairo"/>
              <a:sym typeface="Cairo"/>
            </a:endParaRPr>
          </a:p>
          <a:p>
            <a:pPr marL="0" lvl="0" indent="0">
              <a:spcBef>
                <a:spcPts val="0"/>
              </a:spcBef>
              <a:spcAft>
                <a:spcPts val="0"/>
              </a:spcAft>
              <a:buNone/>
            </a:pPr>
            <a:r>
              <a:rPr lang="en-US" sz="2400">
                <a:solidFill>
                  <a:srgbClr val="999999"/>
                </a:solidFill>
                <a:latin typeface="Cairo"/>
                <a:ea typeface="Cairo"/>
                <a:cs typeface="Cairo"/>
                <a:sym typeface="Cairo"/>
              </a:rPr>
              <a:t>                                   supervisor : Dr.Othman Othman </a:t>
            </a:r>
            <a:endParaRPr sz="2400">
              <a:solidFill>
                <a:srgbClr val="999999"/>
              </a:solidFill>
              <a:latin typeface="Cairo"/>
              <a:ea typeface="Cairo"/>
              <a:cs typeface="Cairo"/>
              <a:sym typeface="Cairo"/>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Shape 153"/>
          <p:cNvPicPr preferRelativeResize="0">
            <a:picLocks noGrp="1"/>
          </p:cNvPicPr>
          <p:nvPr>
            <p:ph type="body" idx="1"/>
          </p:nvPr>
        </p:nvPicPr>
        <p:blipFill rotWithShape="1">
          <a:blip r:embed="rId3">
            <a:alphaModFix/>
          </a:blip>
          <a:srcRect/>
          <a:stretch/>
        </p:blipFill>
        <p:spPr>
          <a:xfrm>
            <a:off x="0" y="8666"/>
            <a:ext cx="12192000" cy="6849300"/>
          </a:xfrm>
          <a:prstGeom prst="rect">
            <a:avLst/>
          </a:prstGeom>
          <a:noFill/>
          <a:ln>
            <a:noFill/>
          </a:ln>
        </p:spPr>
      </p:pic>
      <p:sp>
        <p:nvSpPr>
          <p:cNvPr id="154" name="Shape 154"/>
          <p:cNvSpPr txBox="1"/>
          <p:nvPr/>
        </p:nvSpPr>
        <p:spPr>
          <a:xfrm>
            <a:off x="4935255" y="8666"/>
            <a:ext cx="7256700" cy="58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00A9F0"/>
                </a:solidFill>
                <a:latin typeface="Calibri"/>
                <a:ea typeface="Calibri"/>
                <a:cs typeface="Calibri"/>
                <a:sym typeface="Calibri"/>
              </a:rPr>
              <a:t>Software Defined Network Configuration </a:t>
            </a:r>
            <a:endParaRPr sz="3200">
              <a:solidFill>
                <a:srgbClr val="00A9F0"/>
              </a:solidFill>
              <a:latin typeface="Calibri"/>
              <a:ea typeface="Calibri"/>
              <a:cs typeface="Calibri"/>
              <a:sym typeface="Calibri"/>
            </a:endParaRPr>
          </a:p>
        </p:txBody>
      </p:sp>
      <p:sp>
        <p:nvSpPr>
          <p:cNvPr id="155" name="Shape 15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10</a:t>
            </a:fld>
            <a:endParaRPr/>
          </a:p>
        </p:txBody>
      </p:sp>
      <p:pic>
        <p:nvPicPr>
          <p:cNvPr id="156" name="Shape 156"/>
          <p:cNvPicPr preferRelativeResize="0"/>
          <p:nvPr/>
        </p:nvPicPr>
        <p:blipFill>
          <a:blip r:embed="rId4">
            <a:alphaModFix/>
          </a:blip>
          <a:stretch>
            <a:fillRect/>
          </a:stretch>
        </p:blipFill>
        <p:spPr>
          <a:xfrm>
            <a:off x="2448100" y="935500"/>
            <a:ext cx="9743900" cy="5845475"/>
          </a:xfrm>
          <a:prstGeom prst="rect">
            <a:avLst/>
          </a:prstGeom>
          <a:noFill/>
          <a:ln>
            <a:noFill/>
          </a:ln>
        </p:spPr>
      </p:pic>
      <p:sp>
        <p:nvSpPr>
          <p:cNvPr id="157" name="Shape 157"/>
          <p:cNvSpPr/>
          <p:nvPr/>
        </p:nvSpPr>
        <p:spPr>
          <a:xfrm>
            <a:off x="9653882" y="2786406"/>
            <a:ext cx="476100" cy="446100"/>
          </a:xfrm>
          <a:prstGeom prst="ellipse">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cxnSp>
        <p:nvCxnSpPr>
          <p:cNvPr id="5" name="Straight Arrow Connector 4"/>
          <p:cNvCxnSpPr/>
          <p:nvPr/>
        </p:nvCxnSpPr>
        <p:spPr>
          <a:xfrm>
            <a:off x="7629236" y="3786909"/>
            <a:ext cx="18473" cy="757382"/>
          </a:xfrm>
          <a:prstGeom prst="straightConnector1">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908139" y="3873212"/>
            <a:ext cx="2823822" cy="584775"/>
          </a:xfrm>
          <a:prstGeom prst="rect">
            <a:avLst/>
          </a:prstGeom>
          <a:noFill/>
        </p:spPr>
        <p:txBody>
          <a:bodyPr wrap="square" rtlCol="0">
            <a:spAutoFit/>
          </a:bodyPr>
          <a:lstStyle/>
          <a:p>
            <a:r>
              <a:rPr lang="en-US" sz="1600" b="1" dirty="0" smtClean="0">
                <a:solidFill>
                  <a:schemeClr val="accent6">
                    <a:lumMod val="75000"/>
                  </a:schemeClr>
                </a:solidFill>
              </a:rPr>
              <a:t>Insert new entry</a:t>
            </a:r>
          </a:p>
          <a:p>
            <a:r>
              <a:rPr lang="en-US" sz="1600" b="1" dirty="0" smtClean="0">
                <a:solidFill>
                  <a:schemeClr val="accent6">
                    <a:lumMod val="75000"/>
                  </a:schemeClr>
                </a:solidFill>
              </a:rPr>
              <a:t> in Flow table</a:t>
            </a:r>
            <a:endParaRPr lang="en-US" sz="1600" b="1" dirty="0">
              <a:solidFill>
                <a:schemeClr val="accent6">
                  <a:lumMod val="75000"/>
                </a:schemeClr>
              </a:solidFill>
            </a:endParaRPr>
          </a:p>
        </p:txBody>
      </p:sp>
    </p:spTree>
    <p:extLst>
      <p:ext uri="{BB962C8B-B14F-4D97-AF65-F5344CB8AC3E}">
        <p14:creationId xmlns:p14="http://schemas.microsoft.com/office/powerpoint/2010/main" val="344844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9" presetID="42" presetClass="path" presetSubtype="0" accel="50000" decel="50000" fill="hold" grpId="0" nodeType="withEffect">
                                  <p:stCondLst>
                                    <p:cond delay="0"/>
                                  </p:stCondLst>
                                  <p:childTnLst>
                                    <p:animMotion origin="layout" path="M -6.25E-7 3.7037E-6 L -0.56289 0.00856 " pathEditMode="relative" rAng="0" ptsTypes="AA">
                                      <p:cBhvr>
                                        <p:cTn id="10" dur="2000" fill="hold"/>
                                        <p:tgtEl>
                                          <p:spTgt spid="157"/>
                                        </p:tgtEl>
                                        <p:attrNameLst>
                                          <p:attrName>ppt_x</p:attrName>
                                          <p:attrName>ppt_y</p:attrName>
                                        </p:attrNameLst>
                                      </p:cBhvr>
                                      <p:rCtr x="-28229" y="-2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Shape 153"/>
          <p:cNvPicPr preferRelativeResize="0">
            <a:picLocks noGrp="1"/>
          </p:cNvPicPr>
          <p:nvPr>
            <p:ph type="body" idx="1"/>
          </p:nvPr>
        </p:nvPicPr>
        <p:blipFill rotWithShape="1">
          <a:blip r:embed="rId3">
            <a:alphaModFix/>
          </a:blip>
          <a:srcRect/>
          <a:stretch/>
        </p:blipFill>
        <p:spPr>
          <a:xfrm>
            <a:off x="0" y="8666"/>
            <a:ext cx="12192000" cy="6849300"/>
          </a:xfrm>
          <a:prstGeom prst="rect">
            <a:avLst/>
          </a:prstGeom>
          <a:noFill/>
          <a:ln>
            <a:noFill/>
          </a:ln>
        </p:spPr>
      </p:pic>
      <p:sp>
        <p:nvSpPr>
          <p:cNvPr id="154" name="Shape 154"/>
          <p:cNvSpPr txBox="1"/>
          <p:nvPr/>
        </p:nvSpPr>
        <p:spPr>
          <a:xfrm>
            <a:off x="4935255" y="8666"/>
            <a:ext cx="7256700" cy="58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00A9F0"/>
                </a:solidFill>
                <a:latin typeface="Calibri"/>
                <a:ea typeface="Calibri"/>
                <a:cs typeface="Calibri"/>
                <a:sym typeface="Calibri"/>
              </a:rPr>
              <a:t>Software Defined Network Configuration </a:t>
            </a:r>
            <a:endParaRPr sz="3200">
              <a:solidFill>
                <a:srgbClr val="00A9F0"/>
              </a:solidFill>
              <a:latin typeface="Calibri"/>
              <a:ea typeface="Calibri"/>
              <a:cs typeface="Calibri"/>
              <a:sym typeface="Calibri"/>
            </a:endParaRPr>
          </a:p>
        </p:txBody>
      </p:sp>
      <p:sp>
        <p:nvSpPr>
          <p:cNvPr id="155" name="Shape 15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11</a:t>
            </a:fld>
            <a:endParaRPr/>
          </a:p>
        </p:txBody>
      </p:sp>
      <p:pic>
        <p:nvPicPr>
          <p:cNvPr id="156" name="Shape 156"/>
          <p:cNvPicPr preferRelativeResize="0"/>
          <p:nvPr/>
        </p:nvPicPr>
        <p:blipFill>
          <a:blip r:embed="rId4">
            <a:alphaModFix/>
          </a:blip>
          <a:stretch>
            <a:fillRect/>
          </a:stretch>
        </p:blipFill>
        <p:spPr>
          <a:xfrm>
            <a:off x="2448100" y="847984"/>
            <a:ext cx="9743900" cy="5845475"/>
          </a:xfrm>
          <a:prstGeom prst="rect">
            <a:avLst/>
          </a:prstGeom>
          <a:noFill/>
          <a:ln>
            <a:noFill/>
          </a:ln>
        </p:spPr>
      </p:pic>
      <p:sp>
        <p:nvSpPr>
          <p:cNvPr id="157" name="Shape 157"/>
          <p:cNvSpPr/>
          <p:nvPr/>
        </p:nvSpPr>
        <p:spPr>
          <a:xfrm>
            <a:off x="12192000" y="2547282"/>
            <a:ext cx="476100" cy="446100"/>
          </a:xfrm>
          <a:prstGeom prst="ellipse">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 name="TextBox 2"/>
          <p:cNvSpPr txBox="1"/>
          <p:nvPr/>
        </p:nvSpPr>
        <p:spPr>
          <a:xfrm>
            <a:off x="5838469" y="3984478"/>
            <a:ext cx="1656223" cy="338554"/>
          </a:xfrm>
          <a:prstGeom prst="rect">
            <a:avLst/>
          </a:prstGeom>
          <a:noFill/>
        </p:spPr>
        <p:txBody>
          <a:bodyPr wrap="none" rtlCol="0">
            <a:spAutoFit/>
          </a:bodyPr>
          <a:lstStyle/>
          <a:p>
            <a:r>
              <a:rPr lang="en-US" sz="1600" b="1" dirty="0" smtClean="0">
                <a:solidFill>
                  <a:schemeClr val="bg2"/>
                </a:solidFill>
              </a:rPr>
              <a:t>matching entry</a:t>
            </a:r>
            <a:endParaRPr lang="en-US" sz="1600" b="1" dirty="0">
              <a:solidFill>
                <a:schemeClr val="bg2"/>
              </a:solidFill>
            </a:endParaRPr>
          </a:p>
        </p:txBody>
      </p:sp>
      <p:cxnSp>
        <p:nvCxnSpPr>
          <p:cNvPr id="7" name="Straight Arrow Connector 6"/>
          <p:cNvCxnSpPr/>
          <p:nvPr/>
        </p:nvCxnSpPr>
        <p:spPr>
          <a:xfrm>
            <a:off x="8964891" y="3770722"/>
            <a:ext cx="0" cy="735290"/>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53427" y="3940404"/>
            <a:ext cx="1282045" cy="584775"/>
          </a:xfrm>
          <a:prstGeom prst="rect">
            <a:avLst/>
          </a:prstGeom>
          <a:noFill/>
        </p:spPr>
        <p:txBody>
          <a:bodyPr wrap="square" rtlCol="0">
            <a:spAutoFit/>
          </a:bodyPr>
          <a:lstStyle/>
          <a:p>
            <a:r>
              <a:rPr lang="en-US" sz="1600" b="1" dirty="0" smtClean="0">
                <a:solidFill>
                  <a:schemeClr val="bg2"/>
                </a:solidFill>
              </a:rPr>
              <a:t>Check flow Table</a:t>
            </a:r>
            <a:endParaRPr lang="en-US" sz="1600" b="1" dirty="0">
              <a:solidFill>
                <a:schemeClr val="bg2"/>
              </a:solidFill>
            </a:endParaRPr>
          </a:p>
        </p:txBody>
      </p:sp>
      <p:cxnSp>
        <p:nvCxnSpPr>
          <p:cNvPr id="11" name="Straight Arrow Connector 10"/>
          <p:cNvCxnSpPr/>
          <p:nvPr/>
        </p:nvCxnSpPr>
        <p:spPr>
          <a:xfrm flipH="1" flipV="1">
            <a:off x="7466029" y="3770722"/>
            <a:ext cx="9427" cy="735290"/>
          </a:xfrm>
          <a:prstGeom prst="straightConnector1">
            <a:avLst/>
          </a:prstGeom>
          <a:ln>
            <a:solidFill>
              <a:schemeClr val="accent1">
                <a:lumMod val="50000"/>
              </a:schemeClr>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5884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25E-6 4.81481E-6 L -0.20846 0.00023 " pathEditMode="relative" rAng="0" ptsTypes="AA">
                                      <p:cBhvr>
                                        <p:cTn id="6" dur="2000" fill="hold"/>
                                        <p:tgtEl>
                                          <p:spTgt spid="157"/>
                                        </p:tgtEl>
                                        <p:attrNameLst>
                                          <p:attrName>ppt_x</p:attrName>
                                          <p:attrName>ppt_y</p:attrName>
                                        </p:attrNameLst>
                                      </p:cBhvr>
                                      <p:rCtr x="-10430" y="0"/>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3"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Shape 153"/>
          <p:cNvPicPr preferRelativeResize="0">
            <a:picLocks noGrp="1"/>
          </p:cNvPicPr>
          <p:nvPr>
            <p:ph type="body" idx="1"/>
          </p:nvPr>
        </p:nvPicPr>
        <p:blipFill rotWithShape="1">
          <a:blip r:embed="rId3">
            <a:alphaModFix/>
          </a:blip>
          <a:srcRect/>
          <a:stretch/>
        </p:blipFill>
        <p:spPr>
          <a:xfrm>
            <a:off x="0" y="8666"/>
            <a:ext cx="12192000" cy="6849300"/>
          </a:xfrm>
          <a:prstGeom prst="rect">
            <a:avLst/>
          </a:prstGeom>
          <a:noFill/>
          <a:ln>
            <a:noFill/>
          </a:ln>
        </p:spPr>
      </p:pic>
      <p:sp>
        <p:nvSpPr>
          <p:cNvPr id="154" name="Shape 154"/>
          <p:cNvSpPr txBox="1"/>
          <p:nvPr/>
        </p:nvSpPr>
        <p:spPr>
          <a:xfrm>
            <a:off x="4935255" y="8666"/>
            <a:ext cx="7256700" cy="58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00A9F0"/>
                </a:solidFill>
                <a:latin typeface="Calibri"/>
                <a:ea typeface="Calibri"/>
                <a:cs typeface="Calibri"/>
                <a:sym typeface="Calibri"/>
              </a:rPr>
              <a:t>Software Defined Network Configuration </a:t>
            </a:r>
            <a:endParaRPr sz="3200">
              <a:solidFill>
                <a:srgbClr val="00A9F0"/>
              </a:solidFill>
              <a:latin typeface="Calibri"/>
              <a:ea typeface="Calibri"/>
              <a:cs typeface="Calibri"/>
              <a:sym typeface="Calibri"/>
            </a:endParaRPr>
          </a:p>
        </p:txBody>
      </p:sp>
      <p:sp>
        <p:nvSpPr>
          <p:cNvPr id="155" name="Shape 15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12</a:t>
            </a:fld>
            <a:endParaRPr/>
          </a:p>
        </p:txBody>
      </p:sp>
      <p:pic>
        <p:nvPicPr>
          <p:cNvPr id="156" name="Shape 156"/>
          <p:cNvPicPr preferRelativeResize="0"/>
          <p:nvPr/>
        </p:nvPicPr>
        <p:blipFill>
          <a:blip r:embed="rId4">
            <a:alphaModFix/>
          </a:blip>
          <a:stretch>
            <a:fillRect/>
          </a:stretch>
        </p:blipFill>
        <p:spPr>
          <a:xfrm>
            <a:off x="2448100" y="847984"/>
            <a:ext cx="9743900" cy="5845475"/>
          </a:xfrm>
          <a:prstGeom prst="rect">
            <a:avLst/>
          </a:prstGeom>
          <a:noFill/>
          <a:ln>
            <a:noFill/>
          </a:ln>
        </p:spPr>
      </p:pic>
      <p:sp>
        <p:nvSpPr>
          <p:cNvPr id="157" name="Shape 157"/>
          <p:cNvSpPr/>
          <p:nvPr/>
        </p:nvSpPr>
        <p:spPr>
          <a:xfrm>
            <a:off x="9744150" y="2641550"/>
            <a:ext cx="476100" cy="446100"/>
          </a:xfrm>
          <a:prstGeom prst="ellipse">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 name="TextBox 1"/>
          <p:cNvSpPr txBox="1"/>
          <p:nvPr/>
        </p:nvSpPr>
        <p:spPr>
          <a:xfrm>
            <a:off x="5557030" y="1832799"/>
            <a:ext cx="3134388" cy="400110"/>
          </a:xfrm>
          <a:prstGeom prst="rect">
            <a:avLst/>
          </a:prstGeom>
          <a:noFill/>
        </p:spPr>
        <p:txBody>
          <a:bodyPr wrap="square" rtlCol="0">
            <a:spAutoFit/>
          </a:bodyPr>
          <a:lstStyle/>
          <a:p>
            <a:r>
              <a:rPr lang="en-US" sz="2000" b="1" dirty="0" smtClean="0">
                <a:solidFill>
                  <a:schemeClr val="accent6">
                    <a:lumMod val="75000"/>
                  </a:schemeClr>
                </a:solidFill>
              </a:rPr>
              <a:t>Forward the packet</a:t>
            </a:r>
            <a:endParaRPr lang="en-US" sz="2000" b="1" dirty="0">
              <a:solidFill>
                <a:schemeClr val="accent6">
                  <a:lumMod val="75000"/>
                </a:schemeClr>
              </a:solidFill>
            </a:endParaRPr>
          </a:p>
        </p:txBody>
      </p:sp>
    </p:spTree>
    <p:extLst>
      <p:ext uri="{BB962C8B-B14F-4D97-AF65-F5344CB8AC3E}">
        <p14:creationId xmlns:p14="http://schemas.microsoft.com/office/powerpoint/2010/main" val="351782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0.00078 0.01667 L -0.55586 0.01551 " pathEditMode="relative" rAng="0" ptsTypes="AA">
                                      <p:cBhvr>
                                        <p:cTn id="6" dur="2000" fill="hold"/>
                                        <p:tgtEl>
                                          <p:spTgt spid="157"/>
                                        </p:tgtEl>
                                        <p:attrNameLst>
                                          <p:attrName>ppt_x</p:attrName>
                                          <p:attrName>ppt_y</p:attrName>
                                        </p:attrNameLst>
                                      </p:cBhvr>
                                      <p:rCtr x="-27839"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Shape 163"/>
          <p:cNvPicPr preferRelativeResize="0">
            <a:picLocks noGrp="1"/>
          </p:cNvPicPr>
          <p:nvPr>
            <p:ph type="body" idx="1"/>
          </p:nvPr>
        </p:nvPicPr>
        <p:blipFill rotWithShape="1">
          <a:blip r:embed="rId3">
            <a:alphaModFix/>
          </a:blip>
          <a:srcRect/>
          <a:stretch/>
        </p:blipFill>
        <p:spPr>
          <a:xfrm>
            <a:off x="0" y="0"/>
            <a:ext cx="12192000" cy="6858000"/>
          </a:xfrm>
          <a:prstGeom prst="rect">
            <a:avLst/>
          </a:prstGeom>
          <a:noFill/>
          <a:ln>
            <a:noFill/>
          </a:ln>
        </p:spPr>
      </p:pic>
      <p:sp>
        <p:nvSpPr>
          <p:cNvPr id="164" name="Shape 164"/>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Shape 169"/>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70" name="Shape 170"/>
          <p:cNvSpPr txBox="1"/>
          <p:nvPr/>
        </p:nvSpPr>
        <p:spPr>
          <a:xfrm>
            <a:off x="926925" y="874450"/>
            <a:ext cx="10426800" cy="5481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dirty="0"/>
          </a:p>
          <a:p>
            <a:pPr marL="457200" lvl="0" indent="-457200" rtl="0">
              <a:spcBef>
                <a:spcPts val="0"/>
              </a:spcBef>
              <a:spcAft>
                <a:spcPts val="0"/>
              </a:spcAft>
              <a:buClr>
                <a:srgbClr val="1065C1"/>
              </a:buClr>
              <a:buSzPts val="2800"/>
              <a:buFont typeface="Noto Sans Symbols"/>
              <a:buChar char="▵"/>
            </a:pPr>
            <a:r>
              <a:rPr lang="en-US" sz="2800" dirty="0">
                <a:solidFill>
                  <a:srgbClr val="2F5496"/>
                </a:solidFill>
                <a:latin typeface="Calibri"/>
                <a:ea typeface="Calibri"/>
                <a:cs typeface="Calibri"/>
                <a:sym typeface="Calibri"/>
              </a:rPr>
              <a:t>Best effort (Internet) network not suitable for transferring video streaming </a:t>
            </a:r>
            <a:endParaRPr sz="2800" dirty="0">
              <a:solidFill>
                <a:srgbClr val="2F5496"/>
              </a:solidFill>
              <a:latin typeface="Calibri"/>
              <a:ea typeface="Calibri"/>
              <a:cs typeface="Calibri"/>
              <a:sym typeface="Calibri"/>
            </a:endParaRPr>
          </a:p>
          <a:p>
            <a:pPr marL="914400" lvl="1" indent="-457200" rtl="0">
              <a:spcBef>
                <a:spcPts val="0"/>
              </a:spcBef>
              <a:spcAft>
                <a:spcPts val="0"/>
              </a:spcAft>
              <a:buClr>
                <a:srgbClr val="1065C1"/>
              </a:buClr>
              <a:buSzPts val="2800"/>
              <a:buFont typeface="Noto Sans Symbols"/>
              <a:buChar char="▵"/>
            </a:pPr>
            <a:r>
              <a:rPr lang="en-US" sz="2800" dirty="0">
                <a:solidFill>
                  <a:srgbClr val="2F5496"/>
                </a:solidFill>
                <a:latin typeface="Calibri"/>
                <a:ea typeface="Calibri"/>
                <a:cs typeface="Calibri"/>
                <a:sym typeface="Calibri"/>
              </a:rPr>
              <a:t>High delay </a:t>
            </a:r>
            <a:endParaRPr sz="2800" dirty="0">
              <a:solidFill>
                <a:srgbClr val="2F5496"/>
              </a:solidFill>
              <a:latin typeface="Calibri"/>
              <a:ea typeface="Calibri"/>
              <a:cs typeface="Calibri"/>
              <a:sym typeface="Calibri"/>
            </a:endParaRPr>
          </a:p>
          <a:p>
            <a:pPr marL="457200" lvl="0" indent="-457200" rtl="0">
              <a:spcBef>
                <a:spcPts val="0"/>
              </a:spcBef>
              <a:spcAft>
                <a:spcPts val="0"/>
              </a:spcAft>
              <a:buClr>
                <a:srgbClr val="1065C1"/>
              </a:buClr>
              <a:buSzPts val="2800"/>
              <a:buFont typeface="Noto Sans Symbols"/>
              <a:buChar char="▵"/>
            </a:pPr>
            <a:r>
              <a:rPr lang="en-US" sz="2800" dirty="0">
                <a:solidFill>
                  <a:srgbClr val="2F5496"/>
                </a:solidFill>
                <a:latin typeface="Calibri"/>
                <a:ea typeface="Calibri"/>
                <a:cs typeface="Calibri"/>
                <a:sym typeface="Calibri"/>
              </a:rPr>
              <a:t>Current solutions based on labeling the packets, but</a:t>
            </a:r>
            <a:endParaRPr sz="2800" dirty="0">
              <a:solidFill>
                <a:srgbClr val="2F5496"/>
              </a:solidFill>
              <a:latin typeface="Calibri"/>
              <a:ea typeface="Calibri"/>
              <a:cs typeface="Calibri"/>
              <a:sym typeface="Calibri"/>
            </a:endParaRPr>
          </a:p>
          <a:p>
            <a:pPr marL="914400" lvl="1" indent="-457200" rtl="0">
              <a:spcBef>
                <a:spcPts val="0"/>
              </a:spcBef>
              <a:spcAft>
                <a:spcPts val="0"/>
              </a:spcAft>
              <a:buClr>
                <a:srgbClr val="1065C1"/>
              </a:buClr>
              <a:buSzPts val="2800"/>
              <a:buFont typeface="Noto Sans Symbols"/>
              <a:buChar char="▵"/>
            </a:pPr>
            <a:r>
              <a:rPr lang="en-US" sz="2800" dirty="0">
                <a:solidFill>
                  <a:srgbClr val="2F5496"/>
                </a:solidFill>
                <a:latin typeface="Calibri"/>
                <a:ea typeface="Calibri"/>
                <a:cs typeface="Calibri"/>
                <a:sym typeface="Calibri"/>
              </a:rPr>
              <a:t>Per packet </a:t>
            </a:r>
            <a:r>
              <a:rPr lang="en-US" sz="2800" dirty="0" smtClean="0">
                <a:solidFill>
                  <a:srgbClr val="2F5496"/>
                </a:solidFill>
                <a:latin typeface="Calibri"/>
                <a:ea typeface="Calibri"/>
                <a:cs typeface="Calibri"/>
                <a:sym typeface="Calibri"/>
              </a:rPr>
              <a:t>processing </a:t>
            </a:r>
            <a:r>
              <a:rPr lang="en-US" sz="2000" dirty="0" smtClean="0">
                <a:solidFill>
                  <a:srgbClr val="2F5496"/>
                </a:solidFill>
                <a:latin typeface="Calibri"/>
                <a:ea typeface="Calibri"/>
                <a:cs typeface="Calibri"/>
                <a:sym typeface="Calibri"/>
              </a:rPr>
              <a:t>[A.R. </a:t>
            </a:r>
            <a:r>
              <a:rPr lang="en-US" sz="2000" dirty="0" err="1" smtClean="0">
                <a:solidFill>
                  <a:srgbClr val="2F5496"/>
                </a:solidFill>
                <a:latin typeface="Calibri"/>
                <a:ea typeface="Calibri"/>
                <a:cs typeface="Calibri"/>
                <a:sym typeface="Calibri"/>
              </a:rPr>
              <a:t>Sharafat</a:t>
            </a:r>
            <a:r>
              <a:rPr lang="en-US" sz="2000" dirty="0" smtClean="0">
                <a:solidFill>
                  <a:srgbClr val="2F5496"/>
                </a:solidFill>
                <a:latin typeface="Calibri"/>
                <a:ea typeface="Calibri"/>
                <a:cs typeface="Calibri"/>
                <a:sym typeface="Calibri"/>
              </a:rPr>
              <a:t>, MPLS-TE and MPLS VPNS with </a:t>
            </a:r>
            <a:r>
              <a:rPr lang="en-US" sz="2000" dirty="0" err="1" smtClean="0">
                <a:solidFill>
                  <a:srgbClr val="2F5496"/>
                </a:solidFill>
                <a:latin typeface="Calibri"/>
                <a:ea typeface="Calibri"/>
                <a:cs typeface="Calibri"/>
                <a:sym typeface="Calibri"/>
              </a:rPr>
              <a:t>openflow</a:t>
            </a:r>
            <a:r>
              <a:rPr lang="en-US" sz="2000" dirty="0" smtClean="0">
                <a:solidFill>
                  <a:srgbClr val="2F5496"/>
                </a:solidFill>
                <a:latin typeface="Calibri"/>
                <a:ea typeface="Calibri"/>
                <a:cs typeface="Calibri"/>
                <a:sym typeface="Calibri"/>
              </a:rPr>
              <a:t>]</a:t>
            </a:r>
            <a:endParaRPr sz="2800" dirty="0">
              <a:solidFill>
                <a:srgbClr val="2F5496"/>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
        <p:nvSpPr>
          <p:cNvPr id="171" name="Shape 171"/>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14</a:t>
            </a:fld>
            <a:endParaRPr/>
          </a:p>
        </p:txBody>
      </p:sp>
      <p:sp>
        <p:nvSpPr>
          <p:cNvPr id="172" name="Shape 172"/>
          <p:cNvSpPr txBox="1"/>
          <p:nvPr/>
        </p:nvSpPr>
        <p:spPr>
          <a:xfrm>
            <a:off x="5128725" y="0"/>
            <a:ext cx="12382200" cy="1261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US" sz="3600" b="1">
                <a:solidFill>
                  <a:srgbClr val="1155CC"/>
                </a:solidFill>
                <a:latin typeface="Calibri"/>
                <a:ea typeface="Calibri"/>
                <a:cs typeface="Calibri"/>
                <a:sym typeface="Calibri"/>
              </a:rPr>
              <a:t>Current QoS Solution </a:t>
            </a:r>
            <a:endParaRPr sz="3600" b="1">
              <a:solidFill>
                <a:srgbClr val="1155CC"/>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Shape 177"/>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78" name="Shape 178"/>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15</a:t>
            </a:fld>
            <a:endParaRPr/>
          </a:p>
        </p:txBody>
      </p:sp>
      <p:pic>
        <p:nvPicPr>
          <p:cNvPr id="179" name="Shape 179"/>
          <p:cNvPicPr preferRelativeResize="0"/>
          <p:nvPr/>
        </p:nvPicPr>
        <p:blipFill>
          <a:blip r:embed="rId4">
            <a:alphaModFix/>
          </a:blip>
          <a:stretch>
            <a:fillRect/>
          </a:stretch>
        </p:blipFill>
        <p:spPr>
          <a:xfrm>
            <a:off x="1026350" y="1028400"/>
            <a:ext cx="10139275" cy="5693050"/>
          </a:xfrm>
          <a:prstGeom prst="rect">
            <a:avLst/>
          </a:prstGeom>
          <a:noFill/>
          <a:ln>
            <a:noFill/>
          </a:ln>
        </p:spPr>
      </p:pic>
      <p:sp>
        <p:nvSpPr>
          <p:cNvPr id="180" name="Shape 180"/>
          <p:cNvSpPr txBox="1"/>
          <p:nvPr/>
        </p:nvSpPr>
        <p:spPr>
          <a:xfrm>
            <a:off x="5437913" y="106900"/>
            <a:ext cx="5613900" cy="4665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US" sz="3600" b="1">
                <a:solidFill>
                  <a:srgbClr val="1155CC"/>
                </a:solidFill>
                <a:latin typeface="Calibri"/>
                <a:ea typeface="Calibri"/>
                <a:cs typeface="Calibri"/>
                <a:sym typeface="Calibri"/>
              </a:rPr>
              <a:t>Overall Network Topology</a:t>
            </a:r>
            <a:endParaRPr sz="3600" b="1">
              <a:solidFill>
                <a:srgbClr val="1155CC"/>
              </a:solidFill>
              <a:latin typeface="Calibri"/>
              <a:ea typeface="Calibri"/>
              <a:cs typeface="Calibri"/>
              <a:sym typeface="Calibri"/>
            </a:endParaRPr>
          </a:p>
        </p:txBody>
      </p:sp>
      <p:sp>
        <p:nvSpPr>
          <p:cNvPr id="181" name="Shape 181"/>
          <p:cNvSpPr txBox="1"/>
          <p:nvPr/>
        </p:nvSpPr>
        <p:spPr>
          <a:xfrm>
            <a:off x="4677075" y="1230500"/>
            <a:ext cx="3408900" cy="4665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b="1"/>
              <a:t>SDN Controller (FloodLight) </a:t>
            </a:r>
            <a:endParaRPr sz="1800" b="1"/>
          </a:p>
        </p:txBody>
      </p:sp>
      <p:sp>
        <p:nvSpPr>
          <p:cNvPr id="182" name="Shape 182"/>
          <p:cNvSpPr txBox="1"/>
          <p:nvPr/>
        </p:nvSpPr>
        <p:spPr>
          <a:xfrm>
            <a:off x="1396700" y="2856200"/>
            <a:ext cx="1758300" cy="695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1800" b="1"/>
              <a:t>Application</a:t>
            </a:r>
            <a:endParaRPr sz="1800" b="1"/>
          </a:p>
          <a:p>
            <a:pPr marL="0" lvl="0" indent="0">
              <a:spcBef>
                <a:spcPts val="0"/>
              </a:spcBef>
              <a:spcAft>
                <a:spcPts val="0"/>
              </a:spcAft>
              <a:buNone/>
            </a:pPr>
            <a:r>
              <a:rPr lang="en-US" sz="1800" b="1"/>
              <a:t>(TE &amp; QoS)</a:t>
            </a:r>
            <a:endParaRPr sz="1800" b="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Shape 187"/>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88" name="Shape 188"/>
          <p:cNvSpPr txBox="1"/>
          <p:nvPr/>
        </p:nvSpPr>
        <p:spPr>
          <a:xfrm>
            <a:off x="926925" y="874450"/>
            <a:ext cx="10426800" cy="5481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dirty="0">
                <a:solidFill>
                  <a:srgbClr val="2F5496"/>
                </a:solidFill>
                <a:latin typeface="Calibri"/>
                <a:ea typeface="Calibri"/>
                <a:cs typeface="Calibri"/>
                <a:sym typeface="Calibri"/>
              </a:rPr>
              <a:t>Multiple flows between multiple hosts, but</a:t>
            </a:r>
            <a:endParaRPr sz="2800" dirty="0">
              <a:solidFill>
                <a:srgbClr val="2F5496"/>
              </a:solidFill>
              <a:latin typeface="Calibri"/>
              <a:ea typeface="Calibri"/>
              <a:cs typeface="Calibri"/>
              <a:sym typeface="Calibri"/>
            </a:endParaRPr>
          </a:p>
          <a:p>
            <a:pPr marL="0" marR="0" lvl="0" indent="0" algn="l" rtl="0">
              <a:spcBef>
                <a:spcPts val="0"/>
              </a:spcBef>
              <a:spcAft>
                <a:spcPts val="0"/>
              </a:spcAft>
              <a:buNone/>
            </a:pPr>
            <a:endParaRPr sz="2800" dirty="0">
              <a:solidFill>
                <a:srgbClr val="2F5496"/>
              </a:solidFill>
              <a:latin typeface="Calibri"/>
              <a:ea typeface="Calibri"/>
              <a:cs typeface="Calibri"/>
              <a:sym typeface="Calibri"/>
            </a:endParaRPr>
          </a:p>
          <a:p>
            <a:pPr marL="457200" marR="0" lvl="0" indent="-457200" algn="l" rtl="0">
              <a:spcBef>
                <a:spcPts val="0"/>
              </a:spcBef>
              <a:spcAft>
                <a:spcPts val="0"/>
              </a:spcAft>
              <a:buClr>
                <a:srgbClr val="1065C1"/>
              </a:buClr>
              <a:buSzPts val="2800"/>
              <a:buFont typeface="Noto Sans Symbols"/>
              <a:buChar char="▵"/>
            </a:pPr>
            <a:r>
              <a:rPr lang="en-US" sz="2800" dirty="0">
                <a:solidFill>
                  <a:srgbClr val="2F5496"/>
                </a:solidFill>
                <a:latin typeface="Calibri"/>
                <a:ea typeface="Calibri"/>
                <a:cs typeface="Calibri"/>
                <a:sym typeface="Calibri"/>
              </a:rPr>
              <a:t>One flow with high priority</a:t>
            </a:r>
            <a:endParaRPr sz="2800" dirty="0">
              <a:solidFill>
                <a:srgbClr val="2F5496"/>
              </a:solidFill>
              <a:latin typeface="Calibri"/>
              <a:ea typeface="Calibri"/>
              <a:cs typeface="Calibri"/>
              <a:sym typeface="Calibri"/>
            </a:endParaRPr>
          </a:p>
          <a:p>
            <a:pPr marL="914400" lvl="1" indent="-457200" rtl="0">
              <a:spcBef>
                <a:spcPts val="0"/>
              </a:spcBef>
              <a:spcAft>
                <a:spcPts val="0"/>
              </a:spcAft>
              <a:buClr>
                <a:srgbClr val="1065C1"/>
              </a:buClr>
              <a:buSzPts val="2800"/>
              <a:buFont typeface="Noto Sans Symbols"/>
              <a:buChar char="▵"/>
            </a:pPr>
            <a:r>
              <a:rPr lang="en-US" sz="2800" dirty="0">
                <a:solidFill>
                  <a:srgbClr val="2F5496"/>
                </a:solidFill>
                <a:latin typeface="Calibri"/>
                <a:ea typeface="Calibri"/>
                <a:cs typeface="Calibri"/>
                <a:sym typeface="Calibri"/>
              </a:rPr>
              <a:t>Delay is critical (Latency is a major metric)</a:t>
            </a:r>
            <a:endParaRPr sz="2800" dirty="0">
              <a:solidFill>
                <a:srgbClr val="2F5496"/>
              </a:solidFill>
              <a:latin typeface="Calibri"/>
              <a:ea typeface="Calibri"/>
              <a:cs typeface="Calibri"/>
              <a:sym typeface="Calibri"/>
            </a:endParaRPr>
          </a:p>
          <a:p>
            <a:pPr marL="914400" lvl="1" indent="-457200" rtl="0">
              <a:spcBef>
                <a:spcPts val="0"/>
              </a:spcBef>
              <a:spcAft>
                <a:spcPts val="0"/>
              </a:spcAft>
              <a:buClr>
                <a:srgbClr val="2F5496"/>
              </a:buClr>
              <a:buSzPts val="2800"/>
              <a:buFont typeface="Calibri"/>
              <a:buChar char="▵"/>
            </a:pPr>
            <a:r>
              <a:rPr lang="en-US" sz="2800" dirty="0">
                <a:solidFill>
                  <a:srgbClr val="2F5496"/>
                </a:solidFill>
                <a:latin typeface="Calibri"/>
                <a:ea typeface="Calibri"/>
                <a:cs typeface="Calibri"/>
                <a:sym typeface="Calibri"/>
              </a:rPr>
              <a:t>Jitter </a:t>
            </a:r>
            <a:r>
              <a:rPr lang="en-US" sz="2800" dirty="0" smtClean="0">
                <a:solidFill>
                  <a:srgbClr val="2F5496"/>
                </a:solidFill>
                <a:latin typeface="Calibri"/>
                <a:ea typeface="Calibri"/>
                <a:cs typeface="Calibri"/>
                <a:sym typeface="Calibri"/>
              </a:rPr>
              <a:t>(variation </a:t>
            </a:r>
            <a:r>
              <a:rPr lang="en-US" sz="2800" dirty="0">
                <a:solidFill>
                  <a:srgbClr val="2F5496"/>
                </a:solidFill>
                <a:latin typeface="Calibri"/>
                <a:ea typeface="Calibri"/>
                <a:cs typeface="Calibri"/>
                <a:sym typeface="Calibri"/>
              </a:rPr>
              <a:t>of </a:t>
            </a:r>
            <a:r>
              <a:rPr lang="en-US" sz="2800" dirty="0" smtClean="0">
                <a:solidFill>
                  <a:srgbClr val="2F5496"/>
                </a:solidFill>
                <a:latin typeface="Calibri"/>
                <a:ea typeface="Calibri"/>
                <a:cs typeface="Calibri"/>
                <a:sym typeface="Calibri"/>
              </a:rPr>
              <a:t>delays)</a:t>
            </a:r>
            <a:endParaRPr sz="2800" dirty="0">
              <a:solidFill>
                <a:srgbClr val="2F5496"/>
              </a:solidFill>
              <a:latin typeface="Calibri"/>
              <a:ea typeface="Calibri"/>
              <a:cs typeface="Calibri"/>
              <a:sym typeface="Calibri"/>
            </a:endParaRPr>
          </a:p>
          <a:p>
            <a:pPr marL="457200" lvl="0" indent="0" rtl="0">
              <a:spcBef>
                <a:spcPts val="0"/>
              </a:spcBef>
              <a:spcAft>
                <a:spcPts val="0"/>
              </a:spcAft>
              <a:buNone/>
            </a:pPr>
            <a:endParaRPr sz="2800" dirty="0">
              <a:solidFill>
                <a:srgbClr val="2F5496"/>
              </a:solidFill>
              <a:latin typeface="Calibri"/>
              <a:ea typeface="Calibri"/>
              <a:cs typeface="Calibri"/>
              <a:sym typeface="Calibri"/>
            </a:endParaRPr>
          </a:p>
          <a:p>
            <a:pPr marL="457200" marR="0" lvl="0" indent="-457200" algn="l" rtl="0">
              <a:spcBef>
                <a:spcPts val="0"/>
              </a:spcBef>
              <a:spcAft>
                <a:spcPts val="0"/>
              </a:spcAft>
              <a:buClr>
                <a:srgbClr val="1065C1"/>
              </a:buClr>
              <a:buSzPts val="2800"/>
              <a:buFont typeface="Noto Sans Symbols"/>
              <a:buChar char="▵"/>
            </a:pPr>
            <a:r>
              <a:rPr lang="en-US" sz="2800" dirty="0">
                <a:solidFill>
                  <a:srgbClr val="2F5496"/>
                </a:solidFill>
                <a:latin typeface="Calibri"/>
                <a:ea typeface="Calibri"/>
                <a:cs typeface="Calibri"/>
                <a:sym typeface="Calibri"/>
              </a:rPr>
              <a:t>Other flows with low priority</a:t>
            </a:r>
            <a:endParaRPr sz="2800" dirty="0">
              <a:solidFill>
                <a:srgbClr val="2F5496"/>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
        <p:nvSpPr>
          <p:cNvPr id="189" name="Shape 189"/>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Shape 19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95" name="Shape 195"/>
          <p:cNvSpPr txBox="1"/>
          <p:nvPr/>
        </p:nvSpPr>
        <p:spPr>
          <a:xfrm>
            <a:off x="926925" y="874450"/>
            <a:ext cx="10426800" cy="5481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a:p>
          <a:p>
            <a:pPr marL="457200" marR="0" lvl="0" indent="-457200" algn="l" rtl="0">
              <a:spcBef>
                <a:spcPts val="0"/>
              </a:spcBef>
              <a:spcAft>
                <a:spcPts val="0"/>
              </a:spcAft>
              <a:buClr>
                <a:srgbClr val="1065C1"/>
              </a:buClr>
              <a:buSzPts val="2800"/>
              <a:buFont typeface="Noto Sans Symbols"/>
              <a:buChar char="▵"/>
            </a:pPr>
            <a:r>
              <a:rPr lang="en-US" sz="2800">
                <a:solidFill>
                  <a:srgbClr val="2F5496"/>
                </a:solidFill>
                <a:latin typeface="Calibri"/>
                <a:ea typeface="Calibri"/>
                <a:cs typeface="Calibri"/>
                <a:sym typeface="Calibri"/>
              </a:rPr>
              <a:t>high priority flow </a:t>
            </a:r>
            <a:endParaRPr sz="2800">
              <a:solidFill>
                <a:srgbClr val="2F5496"/>
              </a:solidFill>
              <a:latin typeface="Calibri"/>
              <a:ea typeface="Calibri"/>
              <a:cs typeface="Calibri"/>
              <a:sym typeface="Calibri"/>
            </a:endParaRPr>
          </a:p>
          <a:p>
            <a:pPr marL="914400" marR="0" lvl="1" indent="-457200" algn="l" rtl="0">
              <a:lnSpc>
                <a:spcPct val="100000"/>
              </a:lnSpc>
              <a:spcBef>
                <a:spcPts val="0"/>
              </a:spcBef>
              <a:spcAft>
                <a:spcPts val="0"/>
              </a:spcAft>
              <a:buClr>
                <a:srgbClr val="1065C1"/>
              </a:buClr>
              <a:buSzPts val="2800"/>
              <a:buFont typeface="Noto Sans Symbols"/>
              <a:buChar char="▵"/>
            </a:pPr>
            <a:r>
              <a:rPr lang="en-US" sz="2800">
                <a:solidFill>
                  <a:srgbClr val="2F5496"/>
                </a:solidFill>
                <a:latin typeface="Calibri"/>
                <a:ea typeface="Calibri"/>
                <a:cs typeface="Calibri"/>
                <a:sym typeface="Calibri"/>
              </a:rPr>
              <a:t>Flow Definition:</a:t>
            </a:r>
            <a:endParaRPr sz="2800">
              <a:solidFill>
                <a:srgbClr val="2F5496"/>
              </a:solidFill>
              <a:latin typeface="Calibri"/>
              <a:ea typeface="Calibri"/>
              <a:cs typeface="Calibri"/>
              <a:sym typeface="Calibri"/>
            </a:endParaRPr>
          </a:p>
          <a:p>
            <a:pPr marL="1371600" marR="0" lvl="2" indent="-406400" algn="l" rtl="0">
              <a:spcBef>
                <a:spcPts val="0"/>
              </a:spcBef>
              <a:spcAft>
                <a:spcPts val="0"/>
              </a:spcAft>
              <a:buClr>
                <a:srgbClr val="1065C1"/>
              </a:buClr>
              <a:buSzPts val="2800"/>
              <a:buFont typeface="Noto Sans Symbols"/>
              <a:buChar char="■"/>
            </a:pPr>
            <a:r>
              <a:rPr lang="en-US" sz="2800" b="0" i="0" u="none" strike="noStrike" cap="none">
                <a:solidFill>
                  <a:srgbClr val="2F5496"/>
                </a:solidFill>
                <a:latin typeface="Calibri"/>
                <a:ea typeface="Calibri"/>
                <a:cs typeface="Calibri"/>
                <a:sym typeface="Calibri"/>
              </a:rPr>
              <a:t>Source IP = 10.0.0.1/32		</a:t>
            </a:r>
            <a:r>
              <a:rPr lang="en-US" sz="2800" b="0" i="1" u="none" strike="noStrike" cap="none">
                <a:solidFill>
                  <a:srgbClr val="0070C0"/>
                </a:solidFill>
                <a:latin typeface="Calibri"/>
                <a:ea typeface="Calibri"/>
                <a:cs typeface="Calibri"/>
                <a:sym typeface="Calibri"/>
              </a:rPr>
              <a:t>#</a:t>
            </a:r>
            <a:r>
              <a:rPr lang="en-US" sz="2800" b="1" i="1" u="none" strike="noStrike" cap="none">
                <a:solidFill>
                  <a:srgbClr val="0070C0"/>
                </a:solidFill>
                <a:latin typeface="Calibri"/>
                <a:ea typeface="Calibri"/>
                <a:cs typeface="Calibri"/>
                <a:sym typeface="Calibri"/>
              </a:rPr>
              <a:t>host 1</a:t>
            </a:r>
            <a:endParaRPr/>
          </a:p>
          <a:p>
            <a:pPr marL="1371600" marR="0" lvl="2" indent="-406400" algn="l" rtl="0">
              <a:spcBef>
                <a:spcPts val="0"/>
              </a:spcBef>
              <a:spcAft>
                <a:spcPts val="0"/>
              </a:spcAft>
              <a:buClr>
                <a:srgbClr val="1065C1"/>
              </a:buClr>
              <a:buSzPts val="2800"/>
              <a:buFont typeface="Noto Sans Symbols"/>
              <a:buChar char="■"/>
            </a:pPr>
            <a:r>
              <a:rPr lang="en-US" sz="2800" b="0" i="0" u="none" strike="noStrike" cap="none">
                <a:solidFill>
                  <a:srgbClr val="2F5496"/>
                </a:solidFill>
                <a:latin typeface="Calibri"/>
                <a:ea typeface="Calibri"/>
                <a:cs typeface="Calibri"/>
                <a:sym typeface="Calibri"/>
              </a:rPr>
              <a:t> Destination IP =  10.0.0.6/32	</a:t>
            </a:r>
            <a:r>
              <a:rPr lang="en-US" sz="2800" b="0" i="1" u="none" strike="noStrike" cap="none">
                <a:solidFill>
                  <a:srgbClr val="0070C0"/>
                </a:solidFill>
                <a:latin typeface="Calibri"/>
                <a:ea typeface="Calibri"/>
                <a:cs typeface="Calibri"/>
                <a:sym typeface="Calibri"/>
              </a:rPr>
              <a:t>#</a:t>
            </a:r>
            <a:r>
              <a:rPr lang="en-US" sz="2800" b="1" i="1" u="none" strike="noStrike" cap="none">
                <a:solidFill>
                  <a:srgbClr val="0070C0"/>
                </a:solidFill>
                <a:latin typeface="Calibri"/>
                <a:ea typeface="Calibri"/>
                <a:cs typeface="Calibri"/>
                <a:sym typeface="Calibri"/>
              </a:rPr>
              <a:t>host 6</a:t>
            </a:r>
            <a:endParaRPr sz="2800" b="1" i="1" u="none" strike="noStrike" cap="none">
              <a:solidFill>
                <a:srgbClr val="0070C0"/>
              </a:solidFill>
              <a:latin typeface="Calibri"/>
              <a:ea typeface="Calibri"/>
              <a:cs typeface="Calibri"/>
              <a:sym typeface="Calibri"/>
            </a:endParaRPr>
          </a:p>
          <a:p>
            <a:pPr marL="914400" marR="0" lvl="1" indent="-457200" algn="l" rtl="0">
              <a:spcBef>
                <a:spcPts val="0"/>
              </a:spcBef>
              <a:spcAft>
                <a:spcPts val="0"/>
              </a:spcAft>
              <a:buClr>
                <a:srgbClr val="0070C0"/>
              </a:buClr>
              <a:buSzPts val="2800"/>
              <a:buFont typeface="Calibri"/>
              <a:buChar char="▵"/>
            </a:pPr>
            <a:r>
              <a:rPr lang="en-US" sz="2800">
                <a:solidFill>
                  <a:srgbClr val="2F5496"/>
                </a:solidFill>
                <a:latin typeface="Calibri"/>
                <a:ea typeface="Calibri"/>
                <a:cs typeface="Calibri"/>
                <a:sym typeface="Calibri"/>
              </a:rPr>
              <a:t>Actions:</a:t>
            </a:r>
            <a:endParaRPr sz="2800">
              <a:solidFill>
                <a:srgbClr val="2F5496"/>
              </a:solidFill>
              <a:latin typeface="Calibri"/>
              <a:ea typeface="Calibri"/>
              <a:cs typeface="Calibri"/>
              <a:sym typeface="Calibri"/>
            </a:endParaRPr>
          </a:p>
          <a:p>
            <a:pPr marL="1371600" marR="0" lvl="2" indent="-406400" algn="l" rtl="0">
              <a:spcBef>
                <a:spcPts val="0"/>
              </a:spcBef>
              <a:spcAft>
                <a:spcPts val="0"/>
              </a:spcAft>
              <a:buClr>
                <a:srgbClr val="0070C0"/>
              </a:buClr>
              <a:buSzPts val="2800"/>
              <a:buFont typeface="Calibri"/>
              <a:buChar char="■"/>
            </a:pPr>
            <a:r>
              <a:rPr lang="en-US" sz="2800">
                <a:solidFill>
                  <a:srgbClr val="2F5496"/>
                </a:solidFill>
                <a:latin typeface="Calibri"/>
                <a:ea typeface="Calibri"/>
                <a:cs typeface="Calibri"/>
                <a:sym typeface="Calibri"/>
              </a:rPr>
              <a:t>Route through minimum latency path</a:t>
            </a:r>
            <a:endParaRPr sz="2800">
              <a:solidFill>
                <a:srgbClr val="2F5496"/>
              </a:solidFill>
              <a:latin typeface="Calibri"/>
              <a:ea typeface="Calibri"/>
              <a:cs typeface="Calibri"/>
              <a:sym typeface="Calibri"/>
            </a:endParaRPr>
          </a:p>
          <a:p>
            <a:pPr marL="1371600" marR="0" lvl="2" indent="-406400" algn="l" rtl="0">
              <a:spcBef>
                <a:spcPts val="0"/>
              </a:spcBef>
              <a:spcAft>
                <a:spcPts val="0"/>
              </a:spcAft>
              <a:buClr>
                <a:srgbClr val="0070C0"/>
              </a:buClr>
              <a:buSzPts val="2800"/>
              <a:buFont typeface="Calibri"/>
              <a:buChar char="■"/>
            </a:pPr>
            <a:r>
              <a:rPr lang="en-US" sz="2800">
                <a:solidFill>
                  <a:srgbClr val="2F5496"/>
                </a:solidFill>
                <a:latin typeface="Calibri"/>
                <a:ea typeface="Calibri"/>
                <a:cs typeface="Calibri"/>
                <a:sym typeface="Calibri"/>
              </a:rPr>
              <a:t>Put into high priority queue</a:t>
            </a:r>
            <a:endParaRPr sz="2800">
              <a:solidFill>
                <a:srgbClr val="2F5496"/>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96" name="Shape 196"/>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Shape 20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02" name="Shape 202"/>
          <p:cNvSpPr txBox="1"/>
          <p:nvPr/>
        </p:nvSpPr>
        <p:spPr>
          <a:xfrm>
            <a:off x="882600" y="1187125"/>
            <a:ext cx="10426800" cy="5347800"/>
          </a:xfrm>
          <a:prstGeom prst="rect">
            <a:avLst/>
          </a:prstGeom>
          <a:noFill/>
          <a:ln>
            <a:noFill/>
          </a:ln>
        </p:spPr>
        <p:txBody>
          <a:bodyPr spcFirstLastPara="1" wrap="square" lIns="91425" tIns="45700" rIns="91425" bIns="45700" anchor="t" anchorCtr="0">
            <a:noAutofit/>
          </a:bodyPr>
          <a:lstStyle/>
          <a:p>
            <a:pPr marL="457200" lvl="0" indent="-457200" rtl="0">
              <a:spcBef>
                <a:spcPts val="0"/>
              </a:spcBef>
              <a:spcAft>
                <a:spcPts val="0"/>
              </a:spcAft>
              <a:buClr>
                <a:srgbClr val="2F5496"/>
              </a:buClr>
              <a:buSzPts val="2800"/>
              <a:buFont typeface="Calibri"/>
              <a:buChar char="▵"/>
            </a:pPr>
            <a:r>
              <a:rPr lang="en-US" sz="2800">
                <a:solidFill>
                  <a:srgbClr val="2F5496"/>
                </a:solidFill>
                <a:latin typeface="Calibri"/>
                <a:ea typeface="Calibri"/>
                <a:cs typeface="Calibri"/>
                <a:sym typeface="Calibri"/>
              </a:rPr>
              <a:t>Other flows with low priority</a:t>
            </a:r>
            <a:endParaRPr sz="2800">
              <a:solidFill>
                <a:srgbClr val="2F5496"/>
              </a:solidFill>
              <a:latin typeface="Calibri"/>
              <a:ea typeface="Calibri"/>
              <a:cs typeface="Calibri"/>
              <a:sym typeface="Calibri"/>
            </a:endParaRPr>
          </a:p>
          <a:p>
            <a:pPr marL="914400" lvl="1" indent="-457200" rtl="0">
              <a:spcBef>
                <a:spcPts val="0"/>
              </a:spcBef>
              <a:spcAft>
                <a:spcPts val="0"/>
              </a:spcAft>
              <a:buClr>
                <a:srgbClr val="2F5496"/>
              </a:buClr>
              <a:buSzPts val="2800"/>
              <a:buFont typeface="Calibri"/>
              <a:buChar char="▵"/>
            </a:pPr>
            <a:r>
              <a:rPr lang="en-US" sz="2800">
                <a:solidFill>
                  <a:srgbClr val="2F5496"/>
                </a:solidFill>
                <a:latin typeface="Calibri"/>
                <a:ea typeface="Calibri"/>
                <a:cs typeface="Calibri"/>
                <a:sym typeface="Calibri"/>
              </a:rPr>
              <a:t>Action: Routing based on controller dissensions </a:t>
            </a:r>
            <a:endParaRPr sz="2800">
              <a:solidFill>
                <a:srgbClr val="2F5496"/>
              </a:solidFill>
              <a:latin typeface="Calibri"/>
              <a:ea typeface="Calibri"/>
              <a:cs typeface="Calibri"/>
              <a:sym typeface="Calibri"/>
            </a:endParaRPr>
          </a:p>
          <a:p>
            <a:pPr marL="1828800" lvl="0" indent="0" rtl="0">
              <a:spcBef>
                <a:spcPts val="0"/>
              </a:spcBef>
              <a:spcAft>
                <a:spcPts val="0"/>
              </a:spcAft>
              <a:buClr>
                <a:schemeClr val="dk1"/>
              </a:buClr>
              <a:buSzPts val="1100"/>
              <a:buFont typeface="Arial"/>
              <a:buNone/>
            </a:pPr>
            <a:r>
              <a:rPr lang="en-US" sz="2800">
                <a:solidFill>
                  <a:srgbClr val="2F5496"/>
                </a:solidFill>
                <a:latin typeface="Calibri"/>
                <a:ea typeface="Calibri"/>
                <a:cs typeface="Calibri"/>
                <a:sym typeface="Calibri"/>
              </a:rPr>
              <a:t>   Added to a default queue</a:t>
            </a:r>
            <a:endParaRPr sz="2800">
              <a:solidFill>
                <a:srgbClr val="2F5496"/>
              </a:solidFill>
              <a:latin typeface="Calibri"/>
              <a:ea typeface="Calibri"/>
              <a:cs typeface="Calibri"/>
              <a:sym typeface="Calibri"/>
            </a:endParaRPr>
          </a:p>
          <a:p>
            <a:pPr marL="0" lvl="0" indent="0" rtl="0">
              <a:spcBef>
                <a:spcPts val="0"/>
              </a:spcBef>
              <a:spcAft>
                <a:spcPts val="0"/>
              </a:spcAft>
              <a:buClr>
                <a:schemeClr val="dk1"/>
              </a:buClr>
              <a:buFont typeface="Arial"/>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a:p>
        </p:txBody>
      </p:sp>
      <p:sp>
        <p:nvSpPr>
          <p:cNvPr id="203" name="Shape 20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18</a:t>
            </a:fld>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Shape 208"/>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10" name="Shape 210"/>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19</a:t>
            </a:fld>
            <a:endParaRPr/>
          </a:p>
        </p:txBody>
      </p:sp>
      <p:pic>
        <p:nvPicPr>
          <p:cNvPr id="2" name="Picture 2" descr="https://lh6.googleusercontent.com/blCSPEfXl83DS2LLxT6N8BQXwyPirZlSbxedx6hASW9lX7CjuDRmcIB2dqqZLFOSxqA_suuTvkc1JnV9Ye2p26vDnzcybSBM-cGIZrm0-wDNVO3P81-ITDItS46zEMq2qZLyrcZ5flc"/>
          <p:cNvPicPr>
            <a:picLocks noChangeAspect="1" noChangeArrowheads="1"/>
          </p:cNvPicPr>
          <p:nvPr/>
        </p:nvPicPr>
        <p:blipFill rotWithShape="1">
          <a:blip r:embed="rId4">
            <a:extLst>
              <a:ext uri="{28A0092B-C50C-407E-A947-70E740481C1C}">
                <a14:useLocalDpi xmlns:a14="http://schemas.microsoft.com/office/drawing/2010/main" val="0"/>
              </a:ext>
            </a:extLst>
          </a:blip>
          <a:srcRect l="352" t="9063" r="1257" b="8904"/>
          <a:stretch/>
        </p:blipFill>
        <p:spPr bwMode="auto">
          <a:xfrm>
            <a:off x="170900" y="801569"/>
            <a:ext cx="11850199" cy="55547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a:t>
            </a:fld>
            <a:endParaRPr/>
          </a:p>
        </p:txBody>
      </p:sp>
      <p:pic>
        <p:nvPicPr>
          <p:cNvPr id="96" name="Shape 96"/>
          <p:cNvPicPr preferRelativeResize="0"/>
          <p:nvPr/>
        </p:nvPicPr>
        <p:blipFill rotWithShape="1">
          <a:blip r:embed="rId3">
            <a:alphaModFix/>
          </a:blip>
          <a:srcRect t="81249"/>
          <a:stretch/>
        </p:blipFill>
        <p:spPr>
          <a:xfrm>
            <a:off x="0" y="5346602"/>
            <a:ext cx="12192000" cy="1204076"/>
          </a:xfrm>
          <a:prstGeom prst="rect">
            <a:avLst/>
          </a:prstGeom>
          <a:noFill/>
          <a:ln>
            <a:noFill/>
          </a:ln>
        </p:spPr>
      </p:pic>
      <p:sp>
        <p:nvSpPr>
          <p:cNvPr id="97" name="Shape 97"/>
          <p:cNvSpPr txBox="1"/>
          <p:nvPr/>
        </p:nvSpPr>
        <p:spPr>
          <a:xfrm>
            <a:off x="4395375" y="5435750"/>
            <a:ext cx="6958500" cy="547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3700">
                <a:solidFill>
                  <a:schemeClr val="accent4"/>
                </a:solidFill>
                <a:latin typeface="Roboto Light"/>
                <a:ea typeface="Roboto Light"/>
                <a:cs typeface="Roboto Light"/>
                <a:sym typeface="Roboto Light"/>
              </a:rPr>
              <a:t>CONCLUSION &amp; FUTURE WORK</a:t>
            </a:r>
            <a:endParaRPr sz="3700">
              <a:solidFill>
                <a:schemeClr val="accent4"/>
              </a:solidFill>
              <a:latin typeface="Roboto Light"/>
              <a:ea typeface="Roboto Light"/>
              <a:cs typeface="Roboto Light"/>
              <a:sym typeface="Roboto Light"/>
            </a:endParaRPr>
          </a:p>
        </p:txBody>
      </p:sp>
      <p:pic>
        <p:nvPicPr>
          <p:cNvPr id="98" name="Shape 98"/>
          <p:cNvPicPr preferRelativeResize="0"/>
          <p:nvPr/>
        </p:nvPicPr>
        <p:blipFill rotWithShape="1">
          <a:blip r:embed="rId4">
            <a:alphaModFix/>
          </a:blip>
          <a:srcRect t="16914" b="18281"/>
          <a:stretch/>
        </p:blipFill>
        <p:spPr>
          <a:xfrm>
            <a:off x="0" y="964650"/>
            <a:ext cx="12192000" cy="4381948"/>
          </a:xfrm>
          <a:prstGeom prst="rect">
            <a:avLst/>
          </a:prstGeom>
          <a:noFill/>
          <a:ln>
            <a:noFill/>
          </a:ln>
        </p:spPr>
      </p:pic>
      <p:sp>
        <p:nvSpPr>
          <p:cNvPr id="99" name="Shape 99"/>
          <p:cNvSpPr txBox="1"/>
          <p:nvPr/>
        </p:nvSpPr>
        <p:spPr>
          <a:xfrm>
            <a:off x="1870350" y="1057975"/>
            <a:ext cx="9778800" cy="1140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3600" dirty="0">
                <a:solidFill>
                  <a:srgbClr val="9B66D6"/>
                </a:solidFill>
                <a:latin typeface="Roboto Light"/>
                <a:ea typeface="Roboto Light"/>
                <a:cs typeface="Roboto Light"/>
                <a:sym typeface="Roboto Light"/>
              </a:rPr>
              <a:t>PROJECT GOALS</a:t>
            </a:r>
            <a:r>
              <a:rPr lang="en-US" sz="3600" dirty="0">
                <a:latin typeface="Roboto Light"/>
                <a:ea typeface="Roboto Light"/>
                <a:cs typeface="Roboto Light"/>
                <a:sym typeface="Roboto Light"/>
              </a:rPr>
              <a:t> </a:t>
            </a:r>
            <a:endParaRPr sz="3600" dirty="0">
              <a:latin typeface="Roboto Light"/>
              <a:ea typeface="Roboto Light"/>
              <a:cs typeface="Roboto Light"/>
              <a:sym typeface="Roboto Ligh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pic>
        <p:nvPicPr>
          <p:cNvPr id="215" name="Shape 21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16" name="Shape 216"/>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20</a:t>
            </a:fld>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Shape 22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22" name="Shape 222"/>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21</a:t>
            </a:fld>
            <a:endParaRPr/>
          </a:p>
        </p:txBody>
      </p:sp>
      <p:pic>
        <p:nvPicPr>
          <p:cNvPr id="223" name="Shape 223"/>
          <p:cNvPicPr preferRelativeResize="0"/>
          <p:nvPr/>
        </p:nvPicPr>
        <p:blipFill rotWithShape="1">
          <a:blip r:embed="rId4">
            <a:alphaModFix/>
          </a:blip>
          <a:srcRect t="10321"/>
          <a:stretch/>
        </p:blipFill>
        <p:spPr>
          <a:xfrm>
            <a:off x="0" y="708025"/>
            <a:ext cx="12192000" cy="6149976"/>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Shape 228"/>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29" name="Shape 229"/>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234" name="Shape 23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35" name="Shape 23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23</a:t>
            </a:fld>
            <a:endParaRPr/>
          </a:p>
        </p:txBody>
      </p:sp>
      <p:sp>
        <p:nvSpPr>
          <p:cNvPr id="236" name="Shape 236"/>
          <p:cNvSpPr txBox="1"/>
          <p:nvPr/>
        </p:nvSpPr>
        <p:spPr>
          <a:xfrm>
            <a:off x="342150" y="1305300"/>
            <a:ext cx="11386200" cy="42474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US" sz="2800">
                <a:solidFill>
                  <a:srgbClr val="B45F06"/>
                </a:solidFill>
                <a:latin typeface="Calibri"/>
                <a:ea typeface="Calibri"/>
                <a:cs typeface="Calibri"/>
                <a:sym typeface="Calibri"/>
              </a:rPr>
              <a:t>	Three scenarios in each scenario</a:t>
            </a:r>
            <a:endParaRPr sz="2800">
              <a:solidFill>
                <a:srgbClr val="B45F06"/>
              </a:solidFill>
              <a:latin typeface="Calibri"/>
              <a:ea typeface="Calibri"/>
              <a:cs typeface="Calibri"/>
              <a:sym typeface="Calibri"/>
            </a:endParaRPr>
          </a:p>
          <a:p>
            <a:pPr marL="914400" marR="0" lvl="0" indent="-457200" algn="l" rtl="0">
              <a:lnSpc>
                <a:spcPct val="150000"/>
              </a:lnSpc>
              <a:spcBef>
                <a:spcPts val="0"/>
              </a:spcBef>
              <a:spcAft>
                <a:spcPts val="0"/>
              </a:spcAft>
              <a:buClr>
                <a:srgbClr val="B45F06"/>
              </a:buClr>
              <a:buSzPts val="2800"/>
              <a:buFont typeface="Merriweather Sans"/>
              <a:buChar char="▴"/>
            </a:pPr>
            <a:r>
              <a:rPr lang="en-US" sz="2800" b="0" i="0" u="none" strike="noStrike" cap="none">
                <a:solidFill>
                  <a:srgbClr val="B45F06"/>
                </a:solidFill>
                <a:latin typeface="Calibri"/>
                <a:ea typeface="Calibri"/>
                <a:cs typeface="Calibri"/>
                <a:sym typeface="Calibri"/>
              </a:rPr>
              <a:t>Measure Round Trip Time (RTT) for traffic from </a:t>
            </a:r>
            <a:r>
              <a:rPr lang="en-US" sz="2800" b="1" i="0" u="none" strike="noStrike" cap="none">
                <a:solidFill>
                  <a:srgbClr val="B45F06"/>
                </a:solidFill>
                <a:latin typeface="Calibri"/>
                <a:ea typeface="Calibri"/>
                <a:cs typeface="Calibri"/>
                <a:sym typeface="Calibri"/>
              </a:rPr>
              <a:t>host 1</a:t>
            </a:r>
            <a:r>
              <a:rPr lang="en-US" sz="2800" b="0" i="0" u="none" strike="noStrike" cap="none">
                <a:solidFill>
                  <a:srgbClr val="B45F06"/>
                </a:solidFill>
                <a:latin typeface="Calibri"/>
                <a:ea typeface="Calibri"/>
                <a:cs typeface="Calibri"/>
                <a:sym typeface="Calibri"/>
              </a:rPr>
              <a:t> to </a:t>
            </a:r>
            <a:r>
              <a:rPr lang="en-US" sz="2800" b="1" i="0" u="none" strike="noStrike" cap="none">
                <a:solidFill>
                  <a:srgbClr val="B45F06"/>
                </a:solidFill>
                <a:latin typeface="Calibri"/>
                <a:ea typeface="Calibri"/>
                <a:cs typeface="Calibri"/>
                <a:sym typeface="Calibri"/>
              </a:rPr>
              <a:t>host 6</a:t>
            </a:r>
            <a:endParaRPr>
              <a:solidFill>
                <a:srgbClr val="B45F06"/>
              </a:solidFill>
            </a:endParaRPr>
          </a:p>
          <a:p>
            <a:pPr marL="914400" marR="0" lvl="0" indent="-457200" algn="l" rtl="0">
              <a:lnSpc>
                <a:spcPct val="150000"/>
              </a:lnSpc>
              <a:spcBef>
                <a:spcPts val="0"/>
              </a:spcBef>
              <a:spcAft>
                <a:spcPts val="0"/>
              </a:spcAft>
              <a:buClr>
                <a:srgbClr val="B45F06"/>
              </a:buClr>
              <a:buSzPts val="2800"/>
              <a:buFont typeface="Merriweather Sans"/>
              <a:buChar char="▴"/>
            </a:pPr>
            <a:r>
              <a:rPr lang="en-US" sz="2800" b="0" i="0" u="none" strike="noStrike" cap="none">
                <a:solidFill>
                  <a:srgbClr val="B45F06"/>
                </a:solidFill>
                <a:latin typeface="Calibri"/>
                <a:ea typeface="Calibri"/>
                <a:cs typeface="Calibri"/>
                <a:sym typeface="Calibri"/>
              </a:rPr>
              <a:t>Increase network load and measure changes</a:t>
            </a:r>
            <a:endParaRPr>
              <a:solidFill>
                <a:srgbClr val="B45F06"/>
              </a:solidFill>
            </a:endParaRPr>
          </a:p>
          <a:p>
            <a:pPr marL="0" marR="0" lvl="0" indent="0" algn="l" rtl="0">
              <a:spcBef>
                <a:spcPts val="0"/>
              </a:spcBef>
              <a:spcAft>
                <a:spcPts val="0"/>
              </a:spcAft>
              <a:buNone/>
            </a:pPr>
            <a:endParaRPr sz="1800">
              <a:solidFill>
                <a:srgbClr val="B45F0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pic>
        <p:nvPicPr>
          <p:cNvPr id="241" name="Shape 24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42" name="Shape 242"/>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24</a:t>
            </a:fld>
            <a:endParaRPr/>
          </a:p>
        </p:txBody>
      </p:sp>
      <p:sp>
        <p:nvSpPr>
          <p:cNvPr id="243" name="Shape 243"/>
          <p:cNvSpPr txBox="1"/>
          <p:nvPr/>
        </p:nvSpPr>
        <p:spPr>
          <a:xfrm>
            <a:off x="5160725" y="8675"/>
            <a:ext cx="6070800" cy="10773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E69138"/>
                </a:solidFill>
                <a:latin typeface="Calibri"/>
                <a:ea typeface="Calibri"/>
                <a:cs typeface="Calibri"/>
                <a:sym typeface="Calibri"/>
              </a:rPr>
              <a:t>Scenario 1: SDN acts as traditional Switched Network</a:t>
            </a:r>
            <a:endParaRPr sz="3200">
              <a:solidFill>
                <a:srgbClr val="E69138"/>
              </a:solidFill>
              <a:latin typeface="Calibri"/>
              <a:ea typeface="Calibri"/>
              <a:cs typeface="Calibri"/>
              <a:sym typeface="Calibri"/>
            </a:endParaRPr>
          </a:p>
        </p:txBody>
      </p:sp>
      <p:sp>
        <p:nvSpPr>
          <p:cNvPr id="244" name="Shape 244"/>
          <p:cNvSpPr txBox="1"/>
          <p:nvPr/>
        </p:nvSpPr>
        <p:spPr>
          <a:xfrm>
            <a:off x="463488" y="1439181"/>
            <a:ext cx="11265000" cy="4247400"/>
          </a:xfrm>
          <a:prstGeom prst="rect">
            <a:avLst/>
          </a:prstGeom>
          <a:noFill/>
          <a:ln>
            <a:noFill/>
          </a:ln>
        </p:spPr>
        <p:txBody>
          <a:bodyPr spcFirstLastPara="1" wrap="square" lIns="91425" tIns="45700" rIns="91425" bIns="45700" anchor="t" anchorCtr="0">
            <a:noAutofit/>
          </a:bodyPr>
          <a:lstStyle/>
          <a:p>
            <a:pPr marL="457200" marR="0" lvl="0" indent="-457200" algn="l" rtl="0">
              <a:lnSpc>
                <a:spcPct val="150000"/>
              </a:lnSpc>
              <a:spcBef>
                <a:spcPts val="0"/>
              </a:spcBef>
              <a:spcAft>
                <a:spcPts val="0"/>
              </a:spcAft>
              <a:buClr>
                <a:srgbClr val="B45F06"/>
              </a:buClr>
              <a:buSzPts val="2800"/>
              <a:buFont typeface="Merriweather Sans"/>
              <a:buChar char="▴"/>
            </a:pPr>
            <a:r>
              <a:rPr lang="en-US" sz="2800">
                <a:solidFill>
                  <a:srgbClr val="B45F06"/>
                </a:solidFill>
                <a:latin typeface="Calibri"/>
                <a:ea typeface="Calibri"/>
                <a:cs typeface="Calibri"/>
                <a:sym typeface="Calibri"/>
              </a:rPr>
              <a:t>Convert SDN functionality to be as Traditional Network</a:t>
            </a:r>
            <a:endParaRPr>
              <a:solidFill>
                <a:srgbClr val="B45F06"/>
              </a:solidFill>
            </a:endParaRPr>
          </a:p>
          <a:p>
            <a:pPr marL="914400" marR="0" lvl="1" indent="-457200" algn="l" rtl="0">
              <a:lnSpc>
                <a:spcPct val="150000"/>
              </a:lnSpc>
              <a:spcBef>
                <a:spcPts val="0"/>
              </a:spcBef>
              <a:spcAft>
                <a:spcPts val="0"/>
              </a:spcAft>
              <a:buClr>
                <a:srgbClr val="B45F06"/>
              </a:buClr>
              <a:buSzPts val="2800"/>
              <a:buFont typeface="Merriweather Sans"/>
              <a:buChar char="▴"/>
            </a:pPr>
            <a:r>
              <a:rPr lang="en-US" sz="2800" b="0" i="0" u="none" strike="noStrike" cap="none">
                <a:solidFill>
                  <a:srgbClr val="B45F06"/>
                </a:solidFill>
                <a:latin typeface="Calibri"/>
                <a:ea typeface="Calibri"/>
                <a:cs typeface="Calibri"/>
                <a:sym typeface="Calibri"/>
              </a:rPr>
              <a:t>O</a:t>
            </a:r>
            <a:r>
              <a:rPr lang="en-US" sz="2800">
                <a:solidFill>
                  <a:srgbClr val="B45F06"/>
                </a:solidFill>
                <a:latin typeface="Calibri"/>
                <a:ea typeface="Calibri"/>
                <a:cs typeface="Calibri"/>
                <a:sym typeface="Calibri"/>
              </a:rPr>
              <a:t>pen Virtual </a:t>
            </a:r>
            <a:r>
              <a:rPr lang="en-US" sz="2800" b="0" i="0" u="none" strike="noStrike" cap="none">
                <a:solidFill>
                  <a:srgbClr val="B45F06"/>
                </a:solidFill>
                <a:latin typeface="Calibri"/>
                <a:ea typeface="Calibri"/>
                <a:cs typeface="Calibri"/>
                <a:sym typeface="Calibri"/>
              </a:rPr>
              <a:t>Switches (OVS) act as Normal Standalone Switches</a:t>
            </a:r>
            <a:endParaRPr>
              <a:solidFill>
                <a:srgbClr val="B45F06"/>
              </a:solidFill>
            </a:endParaRPr>
          </a:p>
          <a:p>
            <a:pPr marL="1371600" marR="0" lvl="2" indent="-457200" algn="l" rtl="0">
              <a:lnSpc>
                <a:spcPct val="150000"/>
              </a:lnSpc>
              <a:spcBef>
                <a:spcPts val="0"/>
              </a:spcBef>
              <a:spcAft>
                <a:spcPts val="0"/>
              </a:spcAft>
              <a:buClr>
                <a:srgbClr val="B45F06"/>
              </a:buClr>
              <a:buSzPts val="2800"/>
              <a:buFont typeface="Merriweather Sans"/>
              <a:buChar char="▴"/>
            </a:pPr>
            <a:r>
              <a:rPr lang="en-US" sz="2800" b="0" i="0" u="none" strike="noStrike" cap="none">
                <a:solidFill>
                  <a:srgbClr val="B45F06"/>
                </a:solidFill>
                <a:latin typeface="Calibri"/>
                <a:ea typeface="Calibri"/>
                <a:cs typeface="Calibri"/>
                <a:sym typeface="Calibri"/>
              </a:rPr>
              <a:t>All flows are treated equally</a:t>
            </a:r>
            <a:endParaRPr>
              <a:solidFill>
                <a:srgbClr val="B45F06"/>
              </a:solidFill>
            </a:endParaRPr>
          </a:p>
          <a:p>
            <a:pPr marL="1371600" marR="0" lvl="2" indent="-457200" algn="l" rtl="0">
              <a:lnSpc>
                <a:spcPct val="150000"/>
              </a:lnSpc>
              <a:spcBef>
                <a:spcPts val="0"/>
              </a:spcBef>
              <a:spcAft>
                <a:spcPts val="0"/>
              </a:spcAft>
              <a:buClr>
                <a:srgbClr val="B45F06"/>
              </a:buClr>
              <a:buSzPts val="2800"/>
              <a:buFont typeface="Merriweather Sans"/>
              <a:buChar char="▴"/>
            </a:pPr>
            <a:r>
              <a:rPr lang="en-US" sz="2800" b="0" i="0" u="none" strike="noStrike" cap="none">
                <a:solidFill>
                  <a:srgbClr val="B45F06"/>
                </a:solidFill>
                <a:latin typeface="Calibri"/>
                <a:ea typeface="Calibri"/>
                <a:cs typeface="Calibri"/>
                <a:sym typeface="Calibri"/>
              </a:rPr>
              <a:t>Each flow packet is processed independently</a:t>
            </a:r>
            <a:endParaRPr sz="1800">
              <a:solidFill>
                <a:srgbClr val="B45F0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Shape 249"/>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50" name="Shape 250"/>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25</a:t>
            </a:fld>
            <a:endParaRPr/>
          </a:p>
        </p:txBody>
      </p:sp>
      <p:sp>
        <p:nvSpPr>
          <p:cNvPr id="251" name="Shape 251"/>
          <p:cNvSpPr txBox="1"/>
          <p:nvPr/>
        </p:nvSpPr>
        <p:spPr>
          <a:xfrm>
            <a:off x="5173249" y="8666"/>
            <a:ext cx="7018800" cy="58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E69138"/>
                </a:solidFill>
                <a:latin typeface="Calibri"/>
                <a:ea typeface="Calibri"/>
                <a:cs typeface="Calibri"/>
                <a:sym typeface="Calibri"/>
              </a:rPr>
              <a:t>Scenario 2: Software Defined Network </a:t>
            </a:r>
            <a:endParaRPr sz="3200">
              <a:solidFill>
                <a:srgbClr val="E69138"/>
              </a:solidFill>
              <a:latin typeface="Calibri"/>
              <a:ea typeface="Calibri"/>
              <a:cs typeface="Calibri"/>
              <a:sym typeface="Calibri"/>
            </a:endParaRPr>
          </a:p>
        </p:txBody>
      </p:sp>
      <p:sp>
        <p:nvSpPr>
          <p:cNvPr id="252" name="Shape 252"/>
          <p:cNvSpPr txBox="1"/>
          <p:nvPr/>
        </p:nvSpPr>
        <p:spPr>
          <a:xfrm>
            <a:off x="526100" y="1261525"/>
            <a:ext cx="10935300" cy="5583000"/>
          </a:xfrm>
          <a:prstGeom prst="rect">
            <a:avLst/>
          </a:prstGeom>
          <a:noFill/>
          <a:ln>
            <a:noFill/>
          </a:ln>
        </p:spPr>
        <p:txBody>
          <a:bodyPr spcFirstLastPara="1" wrap="square" lIns="91425" tIns="45700" rIns="91425" bIns="45700" anchor="t" anchorCtr="0">
            <a:noAutofit/>
          </a:bodyPr>
          <a:lstStyle/>
          <a:p>
            <a:pPr marL="914400" marR="0" lvl="1" indent="-457200" algn="l" rtl="0">
              <a:lnSpc>
                <a:spcPct val="150000"/>
              </a:lnSpc>
              <a:spcBef>
                <a:spcPts val="0"/>
              </a:spcBef>
              <a:spcAft>
                <a:spcPts val="0"/>
              </a:spcAft>
              <a:buClr>
                <a:srgbClr val="B45F06"/>
              </a:buClr>
              <a:buSzPts val="2800"/>
              <a:buFont typeface="Merriweather Sans"/>
              <a:buChar char="▴"/>
            </a:pPr>
            <a:r>
              <a:rPr lang="en-US" sz="2800" b="0" i="0" u="none" strike="noStrike" cap="none" dirty="0">
                <a:solidFill>
                  <a:srgbClr val="B45F06"/>
                </a:solidFill>
                <a:latin typeface="Calibri"/>
                <a:ea typeface="Calibri"/>
                <a:cs typeface="Calibri"/>
                <a:sym typeface="Calibri"/>
              </a:rPr>
              <a:t>Controller &amp; </a:t>
            </a:r>
            <a:r>
              <a:rPr lang="en-US" sz="2800" dirty="0">
                <a:solidFill>
                  <a:srgbClr val="B45F06"/>
                </a:solidFill>
                <a:latin typeface="Calibri"/>
                <a:ea typeface="Calibri"/>
                <a:cs typeface="Calibri"/>
                <a:sym typeface="Calibri"/>
              </a:rPr>
              <a:t>OV-Switches</a:t>
            </a:r>
            <a:endParaRPr dirty="0">
              <a:solidFill>
                <a:srgbClr val="B45F06"/>
              </a:solidFill>
            </a:endParaRPr>
          </a:p>
          <a:p>
            <a:pPr marL="914400" marR="0" lvl="1" indent="-457200" algn="l" rtl="0">
              <a:lnSpc>
                <a:spcPct val="150000"/>
              </a:lnSpc>
              <a:spcBef>
                <a:spcPts val="0"/>
              </a:spcBef>
              <a:spcAft>
                <a:spcPts val="0"/>
              </a:spcAft>
              <a:buClr>
                <a:srgbClr val="B45F06"/>
              </a:buClr>
              <a:buSzPts val="2800"/>
              <a:buFont typeface="Merriweather Sans"/>
              <a:buChar char="▴"/>
            </a:pPr>
            <a:r>
              <a:rPr lang="en-US" sz="2800" b="0" i="0" u="none" strike="noStrike" cap="none" dirty="0">
                <a:solidFill>
                  <a:srgbClr val="B45F06"/>
                </a:solidFill>
                <a:latin typeface="Calibri"/>
                <a:ea typeface="Calibri"/>
                <a:cs typeface="Calibri"/>
                <a:sym typeface="Calibri"/>
              </a:rPr>
              <a:t>Processing only for first packet of each flow</a:t>
            </a:r>
            <a:endParaRPr dirty="0">
              <a:solidFill>
                <a:srgbClr val="B45F06"/>
              </a:solidFill>
            </a:endParaRPr>
          </a:p>
          <a:p>
            <a:pPr marL="1371600" marR="0" lvl="2" indent="-457200" algn="l" rtl="0">
              <a:lnSpc>
                <a:spcPct val="150000"/>
              </a:lnSpc>
              <a:spcBef>
                <a:spcPts val="0"/>
              </a:spcBef>
              <a:spcAft>
                <a:spcPts val="0"/>
              </a:spcAft>
              <a:buClr>
                <a:srgbClr val="B45F06"/>
              </a:buClr>
              <a:buSzPts val="2800"/>
              <a:buFont typeface="Merriweather Sans"/>
              <a:buChar char="▴"/>
            </a:pPr>
            <a:r>
              <a:rPr lang="en-US" sz="2800" dirty="0">
                <a:solidFill>
                  <a:srgbClr val="B45F06"/>
                </a:solidFill>
                <a:latin typeface="Calibri"/>
                <a:ea typeface="Calibri"/>
                <a:cs typeface="Calibri"/>
                <a:sym typeface="Calibri"/>
              </a:rPr>
              <a:t>next</a:t>
            </a:r>
            <a:r>
              <a:rPr lang="en-US" sz="2800" b="0" i="0" u="none" strike="noStrike" cap="none" dirty="0">
                <a:solidFill>
                  <a:srgbClr val="B45F06"/>
                </a:solidFill>
                <a:latin typeface="Calibri"/>
                <a:ea typeface="Calibri"/>
                <a:cs typeface="Calibri"/>
                <a:sym typeface="Calibri"/>
              </a:rPr>
              <a:t> packets of the flow forwarded according to flow table</a:t>
            </a:r>
            <a:endParaRPr dirty="0">
              <a:solidFill>
                <a:srgbClr val="B45F06"/>
              </a:solidFill>
            </a:endParaRPr>
          </a:p>
          <a:p>
            <a:pPr marL="1828800" marR="0" lvl="3" indent="-406400" algn="l" rtl="0">
              <a:lnSpc>
                <a:spcPct val="150000"/>
              </a:lnSpc>
              <a:spcBef>
                <a:spcPts val="0"/>
              </a:spcBef>
              <a:spcAft>
                <a:spcPts val="0"/>
              </a:spcAft>
              <a:buClr>
                <a:srgbClr val="B45F06"/>
              </a:buClr>
              <a:buSzPts val="2800"/>
              <a:buFont typeface="Merriweather Sans"/>
              <a:buChar char="●"/>
            </a:pPr>
            <a:r>
              <a:rPr lang="en-US" sz="2800" b="0" i="0" u="none" strike="noStrike" cap="none" dirty="0">
                <a:solidFill>
                  <a:srgbClr val="B45F06"/>
                </a:solidFill>
                <a:latin typeface="Calibri"/>
                <a:ea typeface="Calibri"/>
                <a:cs typeface="Calibri"/>
                <a:sym typeface="Calibri"/>
              </a:rPr>
              <a:t>Reduce processing </a:t>
            </a:r>
            <a:endParaRPr dirty="0" smtClean="0">
              <a:solidFill>
                <a:srgbClr val="B45F06"/>
              </a:solidFill>
            </a:endParaRPr>
          </a:p>
          <a:p>
            <a:pPr marL="914400" marR="0" lvl="1" indent="-457200" algn="l" rtl="0">
              <a:lnSpc>
                <a:spcPct val="150000"/>
              </a:lnSpc>
              <a:spcBef>
                <a:spcPts val="0"/>
              </a:spcBef>
              <a:spcAft>
                <a:spcPts val="0"/>
              </a:spcAft>
              <a:buClr>
                <a:srgbClr val="B45F06"/>
              </a:buClr>
              <a:buSzPts val="2800"/>
              <a:buFont typeface="Merriweather Sans"/>
              <a:buChar char="▴"/>
            </a:pPr>
            <a:r>
              <a:rPr lang="en-US" sz="2800" b="0" i="0" u="none" strike="noStrike" cap="none" dirty="0" smtClean="0">
                <a:solidFill>
                  <a:srgbClr val="B45F06"/>
                </a:solidFill>
                <a:latin typeface="Calibri"/>
                <a:ea typeface="Calibri"/>
                <a:cs typeface="Calibri"/>
                <a:sym typeface="Calibri"/>
              </a:rPr>
              <a:t>Paths decision by controller</a:t>
            </a:r>
            <a:endParaRPr sz="2800" dirty="0" smtClean="0">
              <a:solidFill>
                <a:srgbClr val="B45F06"/>
              </a:solidFill>
              <a:latin typeface="Calibri"/>
              <a:ea typeface="Calibri"/>
              <a:cs typeface="Calibri"/>
              <a:sym typeface="Calibri"/>
            </a:endParaRPr>
          </a:p>
          <a:p>
            <a:pPr marL="914400" marR="0" lvl="0" indent="457200" algn="l" rtl="0">
              <a:lnSpc>
                <a:spcPct val="150000"/>
              </a:lnSpc>
              <a:spcBef>
                <a:spcPts val="0"/>
              </a:spcBef>
              <a:spcAft>
                <a:spcPts val="0"/>
              </a:spcAft>
              <a:buNone/>
            </a:pPr>
            <a:r>
              <a:rPr lang="en-US" sz="2800" b="0" i="0" u="none" strike="noStrike" cap="none" dirty="0" smtClean="0">
                <a:solidFill>
                  <a:srgbClr val="B45F06"/>
                </a:solidFill>
                <a:latin typeface="Calibri"/>
                <a:ea typeface="Calibri"/>
                <a:cs typeface="Calibri"/>
                <a:sym typeface="Calibri"/>
              </a:rPr>
              <a:t>Shortest </a:t>
            </a:r>
            <a:r>
              <a:rPr lang="en-US" sz="2800" b="0" i="0" u="none" strike="noStrike" cap="none" dirty="0">
                <a:solidFill>
                  <a:srgbClr val="B45F06"/>
                </a:solidFill>
                <a:latin typeface="Calibri"/>
                <a:ea typeface="Calibri"/>
                <a:cs typeface="Calibri"/>
                <a:sym typeface="Calibri"/>
              </a:rPr>
              <a:t>Path</a:t>
            </a:r>
            <a:endParaRPr dirty="0">
              <a:solidFill>
                <a:srgbClr val="B45F06"/>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Shape 257"/>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58" name="Shape 258"/>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26</a:t>
            </a:fld>
            <a:endParaRPr/>
          </a:p>
        </p:txBody>
      </p:sp>
      <p:sp>
        <p:nvSpPr>
          <p:cNvPr id="259" name="Shape 259"/>
          <p:cNvSpPr txBox="1"/>
          <p:nvPr/>
        </p:nvSpPr>
        <p:spPr>
          <a:xfrm>
            <a:off x="5160725" y="8683"/>
            <a:ext cx="7031400" cy="1074300"/>
          </a:xfrm>
          <a:prstGeom prst="rect">
            <a:avLst/>
          </a:prstGeom>
          <a:noFill/>
          <a:ln>
            <a:noFill/>
          </a:ln>
        </p:spPr>
        <p:txBody>
          <a:bodyPr spcFirstLastPara="1" wrap="square" lIns="91425" tIns="45700" rIns="91425" bIns="45700" anchor="t" anchorCtr="0">
            <a:noAutofit/>
          </a:bodyPr>
          <a:lstStyle/>
          <a:p>
            <a:pPr marL="0" lvl="0" indent="0" rtl="0">
              <a:lnSpc>
                <a:spcPct val="115000"/>
              </a:lnSpc>
              <a:spcBef>
                <a:spcPts val="0"/>
              </a:spcBef>
              <a:spcAft>
                <a:spcPts val="0"/>
              </a:spcAft>
              <a:buClr>
                <a:schemeClr val="dk1"/>
              </a:buClr>
              <a:buSzPts val="1100"/>
              <a:buFont typeface="Arial"/>
              <a:buNone/>
            </a:pPr>
            <a:r>
              <a:rPr lang="en-US" sz="3200" b="1">
                <a:solidFill>
                  <a:srgbClr val="E69138"/>
                </a:solidFill>
                <a:latin typeface="Calibri"/>
                <a:ea typeface="Calibri"/>
                <a:cs typeface="Calibri"/>
                <a:sym typeface="Calibri"/>
              </a:rPr>
              <a:t>Scenario 3: SDN with TE and Quality of   Service</a:t>
            </a:r>
            <a:endParaRPr sz="3200" b="1">
              <a:solidFill>
                <a:srgbClr val="E69138"/>
              </a:solidFill>
              <a:latin typeface="Calibri"/>
              <a:ea typeface="Calibri"/>
              <a:cs typeface="Calibri"/>
              <a:sym typeface="Calibri"/>
            </a:endParaRPr>
          </a:p>
          <a:p>
            <a:pPr marL="0" marR="0" lvl="0" indent="0" algn="l" rtl="0">
              <a:spcBef>
                <a:spcPts val="0"/>
              </a:spcBef>
              <a:spcAft>
                <a:spcPts val="0"/>
              </a:spcAft>
              <a:buNone/>
            </a:pPr>
            <a:endParaRPr sz="3200" b="1">
              <a:solidFill>
                <a:srgbClr val="E69138"/>
              </a:solidFill>
              <a:latin typeface="Calibri"/>
              <a:ea typeface="Calibri"/>
              <a:cs typeface="Calibri"/>
              <a:sym typeface="Calibri"/>
            </a:endParaRPr>
          </a:p>
        </p:txBody>
      </p:sp>
      <p:sp>
        <p:nvSpPr>
          <p:cNvPr id="260" name="Shape 260"/>
          <p:cNvSpPr txBox="1"/>
          <p:nvPr/>
        </p:nvSpPr>
        <p:spPr>
          <a:xfrm>
            <a:off x="601250" y="1722675"/>
            <a:ext cx="8693100" cy="440310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Clr>
                <a:schemeClr val="dk1"/>
              </a:buClr>
              <a:buSzPts val="1100"/>
              <a:buFont typeface="Arial"/>
              <a:buNone/>
            </a:pPr>
            <a:r>
              <a:rPr lang="en-US" sz="2800">
                <a:solidFill>
                  <a:srgbClr val="B45F06"/>
                </a:solidFill>
                <a:latin typeface="Merriweather Sans"/>
                <a:ea typeface="Merriweather Sans"/>
                <a:cs typeface="Merriweather Sans"/>
                <a:sym typeface="Merriweather Sans"/>
              </a:rPr>
              <a:t>▴</a:t>
            </a:r>
            <a:r>
              <a:rPr lang="en-US" sz="2800">
                <a:solidFill>
                  <a:srgbClr val="B45F06"/>
                </a:solidFill>
                <a:latin typeface="Calibri"/>
                <a:ea typeface="Calibri"/>
                <a:cs typeface="Calibri"/>
                <a:sym typeface="Calibri"/>
              </a:rPr>
              <a:t>SDN with TE and Quality of Service (QoS)</a:t>
            </a:r>
            <a:endParaRPr sz="2800">
              <a:solidFill>
                <a:srgbClr val="B45F06"/>
              </a:solidFill>
              <a:latin typeface="Calibri"/>
              <a:ea typeface="Calibri"/>
              <a:cs typeface="Calibri"/>
              <a:sym typeface="Calibri"/>
            </a:endParaRPr>
          </a:p>
          <a:p>
            <a:pPr marL="0" lvl="0" indent="0" rtl="0">
              <a:lnSpc>
                <a:spcPct val="150000"/>
              </a:lnSpc>
              <a:spcBef>
                <a:spcPts val="0"/>
              </a:spcBef>
              <a:spcAft>
                <a:spcPts val="0"/>
              </a:spcAft>
              <a:buClr>
                <a:schemeClr val="dk1"/>
              </a:buClr>
              <a:buSzPts val="1100"/>
              <a:buFont typeface="Arial"/>
              <a:buNone/>
            </a:pPr>
            <a:r>
              <a:rPr lang="en-US" sz="2800">
                <a:solidFill>
                  <a:srgbClr val="B45F06"/>
                </a:solidFill>
                <a:latin typeface="Merriweather Sans"/>
                <a:ea typeface="Merriweather Sans"/>
                <a:cs typeface="Merriweather Sans"/>
                <a:sym typeface="Merriweather Sans"/>
              </a:rPr>
              <a:t>▴</a:t>
            </a:r>
            <a:r>
              <a:rPr lang="en-US" sz="2800">
                <a:solidFill>
                  <a:srgbClr val="B45F06"/>
                </a:solidFill>
                <a:latin typeface="Calibri"/>
                <a:ea typeface="Calibri"/>
                <a:cs typeface="Calibri"/>
                <a:sym typeface="Calibri"/>
              </a:rPr>
              <a:t>Adding Queues to the OV-Switches</a:t>
            </a:r>
            <a:endParaRPr sz="2800">
              <a:solidFill>
                <a:srgbClr val="B45F06"/>
              </a:solidFill>
              <a:latin typeface="Calibri"/>
              <a:ea typeface="Calibri"/>
              <a:cs typeface="Calibri"/>
              <a:sym typeface="Calibri"/>
            </a:endParaRPr>
          </a:p>
          <a:p>
            <a:pPr marL="0" lvl="0" indent="0" rtl="0">
              <a:lnSpc>
                <a:spcPct val="150000"/>
              </a:lnSpc>
              <a:spcBef>
                <a:spcPts val="0"/>
              </a:spcBef>
              <a:spcAft>
                <a:spcPts val="0"/>
              </a:spcAft>
              <a:buSzPts val="1100"/>
              <a:buNone/>
            </a:pPr>
            <a:r>
              <a:rPr lang="en-US" sz="2800">
                <a:solidFill>
                  <a:srgbClr val="B45F06"/>
                </a:solidFill>
                <a:latin typeface="Merriweather Sans"/>
                <a:ea typeface="Merriweather Sans"/>
                <a:cs typeface="Merriweather Sans"/>
                <a:sym typeface="Merriweather Sans"/>
              </a:rPr>
              <a:t>▴</a:t>
            </a:r>
            <a:r>
              <a:rPr lang="en-US" sz="2800">
                <a:solidFill>
                  <a:srgbClr val="B45F06"/>
                </a:solidFill>
                <a:latin typeface="Calibri"/>
                <a:ea typeface="Calibri"/>
                <a:cs typeface="Calibri"/>
                <a:sym typeface="Calibri"/>
              </a:rPr>
              <a:t>Push static flows into controller</a:t>
            </a:r>
            <a:endParaRPr sz="2800">
              <a:solidFill>
                <a:srgbClr val="B45F06"/>
              </a:solidFill>
              <a:latin typeface="Calibri"/>
              <a:ea typeface="Calibri"/>
              <a:cs typeface="Calibri"/>
              <a:sym typeface="Calibri"/>
            </a:endParaRPr>
          </a:p>
          <a:p>
            <a:pPr marL="457200" lvl="0" indent="0" rtl="0">
              <a:lnSpc>
                <a:spcPct val="150000"/>
              </a:lnSpc>
              <a:spcBef>
                <a:spcPts val="0"/>
              </a:spcBef>
              <a:spcAft>
                <a:spcPts val="0"/>
              </a:spcAft>
              <a:buClr>
                <a:schemeClr val="dk1"/>
              </a:buClr>
              <a:buSzPts val="1100"/>
              <a:buFont typeface="Arial"/>
              <a:buNone/>
            </a:pPr>
            <a:r>
              <a:rPr lang="en-US" sz="2800">
                <a:solidFill>
                  <a:srgbClr val="B45F06"/>
                </a:solidFill>
                <a:latin typeface="Merriweather Sans"/>
                <a:ea typeface="Merriweather Sans"/>
                <a:cs typeface="Merriweather Sans"/>
                <a:sym typeface="Merriweather Sans"/>
              </a:rPr>
              <a:t>▴ </a:t>
            </a:r>
            <a:r>
              <a:rPr lang="en-US" sz="2800">
                <a:solidFill>
                  <a:srgbClr val="B45F06"/>
                </a:solidFill>
                <a:latin typeface="Calibri"/>
                <a:ea typeface="Calibri"/>
                <a:cs typeface="Calibri"/>
                <a:sym typeface="Calibri"/>
              </a:rPr>
              <a:t>Forward through least latency path and,</a:t>
            </a:r>
            <a:endParaRPr sz="2800">
              <a:solidFill>
                <a:srgbClr val="B45F06"/>
              </a:solidFill>
              <a:latin typeface="Calibri"/>
              <a:ea typeface="Calibri"/>
              <a:cs typeface="Calibri"/>
              <a:sym typeface="Calibri"/>
            </a:endParaRPr>
          </a:p>
          <a:p>
            <a:pPr marL="457200" lvl="0" indent="0" rtl="0">
              <a:lnSpc>
                <a:spcPct val="150000"/>
              </a:lnSpc>
              <a:spcBef>
                <a:spcPts val="0"/>
              </a:spcBef>
              <a:spcAft>
                <a:spcPts val="0"/>
              </a:spcAft>
              <a:buClr>
                <a:schemeClr val="dk1"/>
              </a:buClr>
              <a:buSzPts val="1100"/>
              <a:buFont typeface="Arial"/>
              <a:buNone/>
            </a:pPr>
            <a:r>
              <a:rPr lang="en-US" sz="2800">
                <a:solidFill>
                  <a:srgbClr val="B45F06"/>
                </a:solidFill>
                <a:latin typeface="Merriweather Sans"/>
                <a:ea typeface="Merriweather Sans"/>
                <a:cs typeface="Merriweather Sans"/>
                <a:sym typeface="Merriweather Sans"/>
              </a:rPr>
              <a:t>▴ </a:t>
            </a:r>
            <a:r>
              <a:rPr lang="en-US" sz="2800">
                <a:solidFill>
                  <a:srgbClr val="B45F06"/>
                </a:solidFill>
                <a:latin typeface="Calibri"/>
                <a:ea typeface="Calibri"/>
                <a:cs typeface="Calibri"/>
                <a:sym typeface="Calibri"/>
              </a:rPr>
              <a:t>Put flow into the highest priority queue</a:t>
            </a:r>
            <a:endParaRPr sz="2800">
              <a:solidFill>
                <a:srgbClr val="B45F06"/>
              </a:solidFill>
              <a:latin typeface="Calibri"/>
              <a:ea typeface="Calibri"/>
              <a:cs typeface="Calibri"/>
              <a:sym typeface="Calibri"/>
            </a:endParaRPr>
          </a:p>
          <a:p>
            <a:pPr marL="457200" marR="0" lvl="1" indent="0" algn="l" rtl="0">
              <a:spcBef>
                <a:spcPts val="0"/>
              </a:spcBef>
              <a:spcAft>
                <a:spcPts val="0"/>
              </a:spcAft>
              <a:buNone/>
            </a:pPr>
            <a:endParaRPr sz="2800">
              <a:solidFill>
                <a:srgbClr val="B45F06"/>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272" name="Shape 272"/>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73" name="Shape 27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27</a:t>
            </a:fld>
            <a:endParaRPr/>
          </a:p>
        </p:txBody>
      </p:sp>
      <p:graphicFrame>
        <p:nvGraphicFramePr>
          <p:cNvPr id="274" name="Shape 274"/>
          <p:cNvGraphicFramePr/>
          <p:nvPr/>
        </p:nvGraphicFramePr>
        <p:xfrm>
          <a:off x="714900" y="991188"/>
          <a:ext cx="10546500" cy="5216675"/>
        </p:xfrm>
        <a:graphic>
          <a:graphicData uri="http://schemas.openxmlformats.org/drawingml/2006/table">
            <a:tbl>
              <a:tblPr>
                <a:noFill/>
                <a:tableStyleId>{A764DE2C-50AE-4404-9D71-249B87888CE5}</a:tableStyleId>
              </a:tblPr>
              <a:tblGrid>
                <a:gridCol w="2636625">
                  <a:extLst>
                    <a:ext uri="{9D8B030D-6E8A-4147-A177-3AD203B41FA5}">
                      <a16:colId xmlns:a16="http://schemas.microsoft.com/office/drawing/2014/main" val="20000"/>
                    </a:ext>
                  </a:extLst>
                </a:gridCol>
                <a:gridCol w="2636625">
                  <a:extLst>
                    <a:ext uri="{9D8B030D-6E8A-4147-A177-3AD203B41FA5}">
                      <a16:colId xmlns:a16="http://schemas.microsoft.com/office/drawing/2014/main" val="20001"/>
                    </a:ext>
                  </a:extLst>
                </a:gridCol>
                <a:gridCol w="2636625">
                  <a:extLst>
                    <a:ext uri="{9D8B030D-6E8A-4147-A177-3AD203B41FA5}">
                      <a16:colId xmlns:a16="http://schemas.microsoft.com/office/drawing/2014/main" val="20002"/>
                    </a:ext>
                  </a:extLst>
                </a:gridCol>
                <a:gridCol w="2636625">
                  <a:extLst>
                    <a:ext uri="{9D8B030D-6E8A-4147-A177-3AD203B41FA5}">
                      <a16:colId xmlns:a16="http://schemas.microsoft.com/office/drawing/2014/main" val="20003"/>
                    </a:ext>
                  </a:extLst>
                </a:gridCol>
              </a:tblGrid>
              <a:tr h="615475">
                <a:tc>
                  <a:txBody>
                    <a:bodyPr/>
                    <a:lstStyle/>
                    <a:p>
                      <a:pPr marL="0" lvl="0" indent="0" algn="ctr" rtl="0">
                        <a:spcBef>
                          <a:spcPts val="0"/>
                        </a:spcBef>
                        <a:spcAft>
                          <a:spcPts val="0"/>
                        </a:spcAft>
                        <a:buNone/>
                      </a:pPr>
                      <a:r>
                        <a:rPr lang="en-US">
                          <a:solidFill>
                            <a:schemeClr val="dk1"/>
                          </a:solidFill>
                        </a:rPr>
                        <a:t>Amount of background traffic</a:t>
                      </a:r>
                      <a:endParaRPr>
                        <a:solidFill>
                          <a:schemeClr val="dk1"/>
                        </a:solidFill>
                      </a:endParaRPr>
                    </a:p>
                    <a:p>
                      <a:pPr marL="0" lvl="0" indent="0" algn="ctr" rtl="0">
                        <a:spcBef>
                          <a:spcPts val="0"/>
                        </a:spcBef>
                        <a:spcAft>
                          <a:spcPts val="0"/>
                        </a:spcAft>
                        <a:buNone/>
                      </a:pPr>
                      <a:r>
                        <a:rPr lang="en-US">
                          <a:solidFill>
                            <a:schemeClr val="dk1"/>
                          </a:solidFill>
                        </a:rPr>
                        <a:t> ( Number of flows</a:t>
                      </a:r>
                      <a:r>
                        <a:rPr lang="en-US" sz="1200">
                          <a:solidFill>
                            <a:schemeClr val="dk1"/>
                          </a:solidFill>
                        </a:rPr>
                        <a:t> )</a:t>
                      </a:r>
                      <a:endParaRPr sz="120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Traditional RTT</a:t>
                      </a:r>
                      <a:endParaRPr/>
                    </a:p>
                  </a:txBody>
                  <a:tcPr marL="91425" marR="91425" marT="91425" marB="91425">
                    <a:lnL w="9525" cap="flat" cmpd="sng">
                      <a:solidFill>
                        <a:srgbClr val="9E9E9E"/>
                      </a:solidFill>
                      <a:prstDash val="solid"/>
                      <a:round/>
                      <a:headEnd type="none" w="sm" len="sm"/>
                      <a:tailEnd type="none" w="sm" len="sm"/>
                    </a:lnL>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SDN RTT</a:t>
                      </a:r>
                      <a:endParaRPr/>
                    </a:p>
                  </a:txBody>
                  <a:tcPr marL="91425" marR="91425" marT="91425" marB="91425">
                    <a:lnR w="9525" cap="flat" cmpd="sng">
                      <a:solidFill>
                        <a:srgbClr val="9E9E9E"/>
                      </a:solidFill>
                      <a:prstDash val="solid"/>
                      <a:round/>
                      <a:headEnd type="none" w="sm" len="sm"/>
                      <a:tailEnd type="none" w="sm" len="sm"/>
                    </a:lnR>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QoS RTT</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575150">
                <a:tc>
                  <a:txBody>
                    <a:bodyPr/>
                    <a:lstStyle/>
                    <a:p>
                      <a:pPr marL="0" lvl="0" indent="0" algn="ctr" rtl="0">
                        <a:spcBef>
                          <a:spcPts val="0"/>
                        </a:spcBef>
                        <a:spcAft>
                          <a:spcPts val="0"/>
                        </a:spcAft>
                        <a:buNone/>
                      </a:pPr>
                      <a:r>
                        <a:rPr lang="en-US"/>
                        <a:t>0</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0.076</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0.227</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0.151</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575150">
                <a:tc>
                  <a:txBody>
                    <a:bodyPr/>
                    <a:lstStyle/>
                    <a:p>
                      <a:pPr marL="0" lvl="0" indent="0" algn="ctr" rtl="0">
                        <a:spcBef>
                          <a:spcPts val="0"/>
                        </a:spcBef>
                        <a:spcAft>
                          <a:spcPts val="0"/>
                        </a:spcAft>
                        <a:buNone/>
                      </a:pPr>
                      <a:r>
                        <a:rPr lang="en-US"/>
                        <a:t>2</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0.077</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0.291</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0.235</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575150">
                <a:tc>
                  <a:txBody>
                    <a:bodyPr/>
                    <a:lstStyle/>
                    <a:p>
                      <a:pPr marL="0" lvl="0" indent="0" algn="ctr" rtl="0">
                        <a:spcBef>
                          <a:spcPts val="0"/>
                        </a:spcBef>
                        <a:spcAft>
                          <a:spcPts val="0"/>
                        </a:spcAft>
                        <a:buNone/>
                      </a:pPr>
                      <a:r>
                        <a:rPr lang="en-US"/>
                        <a:t>4</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0.294</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0.484</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0.333</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575150">
                <a:tc>
                  <a:txBody>
                    <a:bodyPr/>
                    <a:lstStyle/>
                    <a:p>
                      <a:pPr marL="0" lvl="0" indent="0" algn="ctr" rtl="0">
                        <a:spcBef>
                          <a:spcPts val="0"/>
                        </a:spcBef>
                        <a:spcAft>
                          <a:spcPts val="0"/>
                        </a:spcAft>
                        <a:buNone/>
                      </a:pPr>
                      <a:r>
                        <a:rPr lang="en-US"/>
                        <a:t>8</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1.874</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0.726</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0.565</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575150">
                <a:tc>
                  <a:txBody>
                    <a:bodyPr/>
                    <a:lstStyle/>
                    <a:p>
                      <a:pPr marL="0" lvl="0" indent="0" algn="ctr" rtl="0">
                        <a:spcBef>
                          <a:spcPts val="0"/>
                        </a:spcBef>
                        <a:spcAft>
                          <a:spcPts val="0"/>
                        </a:spcAft>
                        <a:buNone/>
                      </a:pPr>
                      <a:r>
                        <a:rPr lang="en-US"/>
                        <a:t>16</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1211</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1.261</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0.874</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575150">
                <a:tc>
                  <a:txBody>
                    <a:bodyPr/>
                    <a:lstStyle/>
                    <a:p>
                      <a:pPr marL="0" lvl="0" indent="0" algn="ctr" rtl="0">
                        <a:spcBef>
                          <a:spcPts val="0"/>
                        </a:spcBef>
                        <a:spcAft>
                          <a:spcPts val="0"/>
                        </a:spcAft>
                        <a:buNone/>
                      </a:pPr>
                      <a:r>
                        <a:rPr lang="en-US"/>
                        <a:t>32</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very high congestion</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tcPr>
                </a:tc>
                <a:tc>
                  <a:txBody>
                    <a:bodyPr/>
                    <a:lstStyle/>
                    <a:p>
                      <a:pPr marL="0" lvl="0" indent="0" algn="ctr" rtl="0">
                        <a:spcBef>
                          <a:spcPts val="0"/>
                        </a:spcBef>
                        <a:spcAft>
                          <a:spcPts val="0"/>
                        </a:spcAft>
                        <a:buNone/>
                      </a:pPr>
                      <a:r>
                        <a:rPr lang="en-US"/>
                        <a:t>6.432</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3.937</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r h="575150">
                <a:tc>
                  <a:txBody>
                    <a:bodyPr/>
                    <a:lstStyle/>
                    <a:p>
                      <a:pPr marL="0" lvl="0" indent="0" algn="ctr" rtl="0">
                        <a:spcBef>
                          <a:spcPts val="0"/>
                        </a:spcBef>
                        <a:spcAft>
                          <a:spcPts val="0"/>
                        </a:spcAft>
                        <a:buNone/>
                      </a:pPr>
                      <a:r>
                        <a:rPr lang="en-US"/>
                        <a:t>64</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r>
                        <a:rPr lang="en-US">
                          <a:solidFill>
                            <a:schemeClr val="dk1"/>
                          </a:solidFill>
                        </a:rPr>
                        <a:t>very high congestion</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15.068</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5.356</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7"/>
                  </a:ext>
                </a:extLst>
              </a:tr>
              <a:tr h="575150">
                <a:tc>
                  <a:txBody>
                    <a:bodyPr/>
                    <a:lstStyle/>
                    <a:p>
                      <a:pPr marL="0" lvl="0" indent="0" algn="ctr" rtl="0">
                        <a:spcBef>
                          <a:spcPts val="0"/>
                        </a:spcBef>
                        <a:spcAft>
                          <a:spcPts val="0"/>
                        </a:spcAft>
                        <a:buNone/>
                      </a:pPr>
                      <a:r>
                        <a:rPr lang="en-US"/>
                        <a:t>128</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Clr>
                          <a:schemeClr val="dk1"/>
                        </a:buClr>
                        <a:buSzPts val="1100"/>
                        <a:buFont typeface="Arial"/>
                        <a:buNone/>
                      </a:pPr>
                      <a:r>
                        <a:rPr lang="en-US">
                          <a:solidFill>
                            <a:schemeClr val="dk1"/>
                          </a:solidFill>
                        </a:rPr>
                        <a:t>very high congestion</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164.203</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a:t>7.96</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pic>
        <p:nvPicPr>
          <p:cNvPr id="265" name="Shape 26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66" name="Shape 266"/>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28</a:t>
            </a:fld>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0800" y="720582"/>
            <a:ext cx="9432395" cy="579105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Shape 279"/>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80" name="Shape 280"/>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29</a:t>
            </a:fld>
            <a:endParaRPr/>
          </a:p>
        </p:txBody>
      </p:sp>
      <p:graphicFrame>
        <p:nvGraphicFramePr>
          <p:cNvPr id="281" name="Shape 281"/>
          <p:cNvGraphicFramePr/>
          <p:nvPr/>
        </p:nvGraphicFramePr>
        <p:xfrm>
          <a:off x="7541475" y="768813"/>
          <a:ext cx="4317725" cy="5331805"/>
        </p:xfrm>
        <a:graphic>
          <a:graphicData uri="http://schemas.openxmlformats.org/drawingml/2006/table">
            <a:tbl>
              <a:tblPr>
                <a:noFill/>
                <a:tableStyleId>{A764DE2C-50AE-4404-9D71-249B87888CE5}</a:tableStyleId>
              </a:tblPr>
              <a:tblGrid>
                <a:gridCol w="1634450">
                  <a:extLst>
                    <a:ext uri="{9D8B030D-6E8A-4147-A177-3AD203B41FA5}">
                      <a16:colId xmlns:a16="http://schemas.microsoft.com/office/drawing/2014/main" val="20000"/>
                    </a:ext>
                  </a:extLst>
                </a:gridCol>
                <a:gridCol w="1126925">
                  <a:extLst>
                    <a:ext uri="{9D8B030D-6E8A-4147-A177-3AD203B41FA5}">
                      <a16:colId xmlns:a16="http://schemas.microsoft.com/office/drawing/2014/main" val="20001"/>
                    </a:ext>
                  </a:extLst>
                </a:gridCol>
                <a:gridCol w="812950">
                  <a:extLst>
                    <a:ext uri="{9D8B030D-6E8A-4147-A177-3AD203B41FA5}">
                      <a16:colId xmlns:a16="http://schemas.microsoft.com/office/drawing/2014/main" val="20002"/>
                    </a:ext>
                  </a:extLst>
                </a:gridCol>
                <a:gridCol w="743400">
                  <a:extLst>
                    <a:ext uri="{9D8B030D-6E8A-4147-A177-3AD203B41FA5}">
                      <a16:colId xmlns:a16="http://schemas.microsoft.com/office/drawing/2014/main" val="20003"/>
                    </a:ext>
                  </a:extLst>
                </a:gridCol>
              </a:tblGrid>
              <a:tr h="644125">
                <a:tc>
                  <a:txBody>
                    <a:bodyPr/>
                    <a:lstStyle/>
                    <a:p>
                      <a:pPr marL="0" lvl="0" indent="0" algn="ctr" rtl="0">
                        <a:spcBef>
                          <a:spcPts val="0"/>
                        </a:spcBef>
                        <a:spcAft>
                          <a:spcPts val="0"/>
                        </a:spcAft>
                        <a:buClr>
                          <a:schemeClr val="dk1"/>
                        </a:buClr>
                        <a:buSzPts val="1100"/>
                        <a:buFont typeface="Arial"/>
                        <a:buNone/>
                      </a:pPr>
                      <a:r>
                        <a:rPr lang="en-US">
                          <a:solidFill>
                            <a:schemeClr val="dk1"/>
                          </a:solidFill>
                        </a:rPr>
                        <a:t>Amount of background traffic</a:t>
                      </a:r>
                      <a:endParaRPr>
                        <a:solidFill>
                          <a:schemeClr val="dk1"/>
                        </a:solidFill>
                      </a:endParaRPr>
                    </a:p>
                    <a:p>
                      <a:pPr marL="0" lvl="0" indent="0" algn="ctr">
                        <a:spcBef>
                          <a:spcPts val="0"/>
                        </a:spcBef>
                        <a:spcAft>
                          <a:spcPts val="0"/>
                        </a:spcAft>
                        <a:buClr>
                          <a:schemeClr val="dk1"/>
                        </a:buClr>
                        <a:buSzPts val="1100"/>
                        <a:buFont typeface="Arial"/>
                        <a:buNone/>
                      </a:pPr>
                      <a:r>
                        <a:rPr lang="en-US">
                          <a:solidFill>
                            <a:schemeClr val="dk1"/>
                          </a:solidFill>
                        </a:rPr>
                        <a:t> (Number of flows</a:t>
                      </a:r>
                      <a:r>
                        <a:rPr lang="en-US" sz="1200">
                          <a:solidFill>
                            <a:schemeClr val="dk1"/>
                          </a:solidFill>
                        </a:rPr>
                        <a:t>)</a:t>
                      </a:r>
                      <a:endParaRPr/>
                    </a:p>
                  </a:txBody>
                  <a:tcPr marL="91425" marR="91425" marT="91425" marB="91425"/>
                </a:tc>
                <a:tc>
                  <a:txBody>
                    <a:bodyPr/>
                    <a:lstStyle/>
                    <a:p>
                      <a:pPr marL="0" lvl="0" indent="0" algn="ctr" rtl="0">
                        <a:spcBef>
                          <a:spcPts val="0"/>
                        </a:spcBef>
                        <a:spcAft>
                          <a:spcPts val="0"/>
                        </a:spcAft>
                        <a:buNone/>
                      </a:pPr>
                      <a:r>
                        <a:rPr lang="en-US"/>
                        <a:t>Traditional</a:t>
                      </a:r>
                      <a:endParaRPr/>
                    </a:p>
                  </a:txBody>
                  <a:tcPr marL="91425" marR="91425" marT="91425" marB="91425"/>
                </a:tc>
                <a:tc>
                  <a:txBody>
                    <a:bodyPr/>
                    <a:lstStyle/>
                    <a:p>
                      <a:pPr marL="0" lvl="0" indent="0" algn="ctr">
                        <a:spcBef>
                          <a:spcPts val="0"/>
                        </a:spcBef>
                        <a:spcAft>
                          <a:spcPts val="0"/>
                        </a:spcAft>
                        <a:buNone/>
                      </a:pPr>
                      <a:r>
                        <a:rPr lang="en-US"/>
                        <a:t>SDN</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QoS</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644125">
                <a:tc>
                  <a:txBody>
                    <a:bodyPr/>
                    <a:lstStyle/>
                    <a:p>
                      <a:pPr marL="0" lvl="0" indent="0" algn="ctr">
                        <a:spcBef>
                          <a:spcPts val="0"/>
                        </a:spcBef>
                        <a:spcAft>
                          <a:spcPts val="0"/>
                        </a:spcAft>
                        <a:buNone/>
                      </a:pPr>
                      <a:r>
                        <a:rPr lang="en-US"/>
                        <a:t>1</a:t>
                      </a:r>
                      <a:endParaRPr/>
                    </a:p>
                  </a:txBody>
                  <a:tcPr marL="91425" marR="91425" marT="91425" marB="91425"/>
                </a:tc>
                <a:tc>
                  <a:txBody>
                    <a:bodyPr/>
                    <a:lstStyle/>
                    <a:p>
                      <a:pPr marL="0" lvl="0" indent="0" algn="ctr" rtl="0">
                        <a:spcBef>
                          <a:spcPts val="0"/>
                        </a:spcBef>
                        <a:spcAft>
                          <a:spcPts val="0"/>
                        </a:spcAft>
                        <a:buNone/>
                      </a:pPr>
                      <a:r>
                        <a:rPr lang="en-US"/>
                        <a:t>0.001</a:t>
                      </a:r>
                      <a:endParaRPr/>
                    </a:p>
                  </a:txBody>
                  <a:tcPr marL="91425" marR="91425" marT="91425" marB="91425"/>
                </a:tc>
                <a:tc>
                  <a:txBody>
                    <a:bodyPr/>
                    <a:lstStyle/>
                    <a:p>
                      <a:pPr marL="0" lvl="0" indent="0" algn="ctr">
                        <a:spcBef>
                          <a:spcPts val="0"/>
                        </a:spcBef>
                        <a:spcAft>
                          <a:spcPts val="0"/>
                        </a:spcAft>
                        <a:buNone/>
                      </a:pPr>
                      <a:r>
                        <a:rPr lang="en-US"/>
                        <a:t>0.032</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0.042</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644125">
                <a:tc>
                  <a:txBody>
                    <a:bodyPr/>
                    <a:lstStyle/>
                    <a:p>
                      <a:pPr marL="0" lvl="0" indent="0" algn="ctr">
                        <a:spcBef>
                          <a:spcPts val="0"/>
                        </a:spcBef>
                        <a:spcAft>
                          <a:spcPts val="0"/>
                        </a:spcAft>
                        <a:buNone/>
                      </a:pPr>
                      <a:r>
                        <a:rPr lang="en-US"/>
                        <a:t>3</a:t>
                      </a:r>
                      <a:endParaRPr/>
                    </a:p>
                  </a:txBody>
                  <a:tcPr marL="91425" marR="91425" marT="91425" marB="91425"/>
                </a:tc>
                <a:tc>
                  <a:txBody>
                    <a:bodyPr/>
                    <a:lstStyle/>
                    <a:p>
                      <a:pPr marL="0" lvl="0" indent="0" algn="ctr" rtl="0">
                        <a:spcBef>
                          <a:spcPts val="0"/>
                        </a:spcBef>
                        <a:spcAft>
                          <a:spcPts val="0"/>
                        </a:spcAft>
                        <a:buNone/>
                      </a:pPr>
                      <a:r>
                        <a:rPr lang="en-US"/>
                        <a:t>0.108</a:t>
                      </a:r>
                      <a:endParaRPr/>
                    </a:p>
                  </a:txBody>
                  <a:tcPr marL="91425" marR="91425" marT="91425" marB="91425"/>
                </a:tc>
                <a:tc>
                  <a:txBody>
                    <a:bodyPr/>
                    <a:lstStyle/>
                    <a:p>
                      <a:pPr marL="0" lvl="0" indent="0" algn="ctr">
                        <a:spcBef>
                          <a:spcPts val="0"/>
                        </a:spcBef>
                        <a:spcAft>
                          <a:spcPts val="0"/>
                        </a:spcAft>
                        <a:buNone/>
                      </a:pPr>
                      <a:r>
                        <a:rPr lang="en-US"/>
                        <a:t>0.096</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0.049</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644125">
                <a:tc>
                  <a:txBody>
                    <a:bodyPr/>
                    <a:lstStyle/>
                    <a:p>
                      <a:pPr marL="0" lvl="0" indent="0" algn="ctr">
                        <a:spcBef>
                          <a:spcPts val="0"/>
                        </a:spcBef>
                        <a:spcAft>
                          <a:spcPts val="0"/>
                        </a:spcAft>
                        <a:buNone/>
                      </a:pPr>
                      <a:r>
                        <a:rPr lang="en-US"/>
                        <a:t>6</a:t>
                      </a:r>
                      <a:endParaRPr/>
                    </a:p>
                  </a:txBody>
                  <a:tcPr marL="91425" marR="91425" marT="91425" marB="91425"/>
                </a:tc>
                <a:tc>
                  <a:txBody>
                    <a:bodyPr/>
                    <a:lstStyle/>
                    <a:p>
                      <a:pPr marL="0" lvl="0" indent="0" algn="ctr" rtl="0">
                        <a:spcBef>
                          <a:spcPts val="0"/>
                        </a:spcBef>
                        <a:spcAft>
                          <a:spcPts val="0"/>
                        </a:spcAft>
                        <a:buNone/>
                      </a:pPr>
                      <a:r>
                        <a:rPr lang="en-US"/>
                        <a:t>0.79</a:t>
                      </a:r>
                      <a:endParaRPr/>
                    </a:p>
                  </a:txBody>
                  <a:tcPr marL="91425" marR="91425" marT="91425" marB="91425"/>
                </a:tc>
                <a:tc>
                  <a:txBody>
                    <a:bodyPr/>
                    <a:lstStyle/>
                    <a:p>
                      <a:pPr marL="0" lvl="0" indent="0" algn="ctr">
                        <a:spcBef>
                          <a:spcPts val="0"/>
                        </a:spcBef>
                        <a:spcAft>
                          <a:spcPts val="0"/>
                        </a:spcAft>
                        <a:buNone/>
                      </a:pPr>
                      <a:r>
                        <a:rPr lang="en-US"/>
                        <a:t>0.121</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0.116</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644125">
                <a:tc>
                  <a:txBody>
                    <a:bodyPr/>
                    <a:lstStyle/>
                    <a:p>
                      <a:pPr marL="0" lvl="0" indent="0" algn="ctr">
                        <a:spcBef>
                          <a:spcPts val="0"/>
                        </a:spcBef>
                        <a:spcAft>
                          <a:spcPts val="0"/>
                        </a:spcAft>
                        <a:buNone/>
                      </a:pPr>
                      <a:r>
                        <a:rPr lang="en-US"/>
                        <a:t>12</a:t>
                      </a:r>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US">
                          <a:solidFill>
                            <a:schemeClr val="dk1"/>
                          </a:solidFill>
                        </a:rPr>
                        <a:t>604.563</a:t>
                      </a:r>
                      <a:endParaRPr/>
                    </a:p>
                  </a:txBody>
                  <a:tcPr marL="91425" marR="91425" marT="91425" marB="91425"/>
                </a:tc>
                <a:tc>
                  <a:txBody>
                    <a:bodyPr/>
                    <a:lstStyle/>
                    <a:p>
                      <a:pPr marL="0" lvl="0" indent="0" algn="ctr">
                        <a:spcBef>
                          <a:spcPts val="0"/>
                        </a:spcBef>
                        <a:spcAft>
                          <a:spcPts val="0"/>
                        </a:spcAft>
                        <a:buNone/>
                      </a:pPr>
                      <a:r>
                        <a:rPr lang="en-US"/>
                        <a:t>0.267</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0.154</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644125">
                <a:tc>
                  <a:txBody>
                    <a:bodyPr/>
                    <a:lstStyle/>
                    <a:p>
                      <a:pPr marL="0" lvl="0" indent="0" algn="ctr">
                        <a:spcBef>
                          <a:spcPts val="0"/>
                        </a:spcBef>
                        <a:spcAft>
                          <a:spcPts val="0"/>
                        </a:spcAft>
                        <a:buNone/>
                      </a:pPr>
                      <a:r>
                        <a:rPr lang="en-US"/>
                        <a:t>24</a:t>
                      </a:r>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US">
                          <a:solidFill>
                            <a:schemeClr val="dk1"/>
                          </a:solidFill>
                        </a:rPr>
                        <a:t>very high congestion</a:t>
                      </a:r>
                      <a:endParaRPr/>
                    </a:p>
                  </a:txBody>
                  <a:tcPr marL="91425" marR="91425" marT="91425" marB="91425"/>
                </a:tc>
                <a:tc>
                  <a:txBody>
                    <a:bodyPr/>
                    <a:lstStyle/>
                    <a:p>
                      <a:pPr marL="0" lvl="0" indent="0" algn="ctr">
                        <a:spcBef>
                          <a:spcPts val="0"/>
                        </a:spcBef>
                        <a:spcAft>
                          <a:spcPts val="0"/>
                        </a:spcAft>
                        <a:buNone/>
                      </a:pPr>
                      <a:r>
                        <a:rPr lang="en-US"/>
                        <a:t>2.585</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1.531</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644125">
                <a:tc>
                  <a:txBody>
                    <a:bodyPr/>
                    <a:lstStyle/>
                    <a:p>
                      <a:pPr marL="0" lvl="0" indent="0" algn="ctr">
                        <a:spcBef>
                          <a:spcPts val="0"/>
                        </a:spcBef>
                        <a:spcAft>
                          <a:spcPts val="0"/>
                        </a:spcAft>
                        <a:buNone/>
                      </a:pPr>
                      <a:r>
                        <a:rPr lang="en-US"/>
                        <a:t>48</a:t>
                      </a:r>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US">
                          <a:solidFill>
                            <a:schemeClr val="dk1"/>
                          </a:solidFill>
                        </a:rPr>
                        <a:t>very high congestion</a:t>
                      </a:r>
                      <a:endParaRPr/>
                    </a:p>
                  </a:txBody>
                  <a:tcPr marL="91425" marR="91425" marT="91425" marB="91425"/>
                </a:tc>
                <a:tc>
                  <a:txBody>
                    <a:bodyPr/>
                    <a:lstStyle/>
                    <a:p>
                      <a:pPr marL="0" lvl="0" indent="0" algn="ctr">
                        <a:spcBef>
                          <a:spcPts val="0"/>
                        </a:spcBef>
                        <a:spcAft>
                          <a:spcPts val="0"/>
                        </a:spcAft>
                        <a:buNone/>
                      </a:pPr>
                      <a:r>
                        <a:rPr lang="en-US"/>
                        <a:t>4.318</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0.209</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6"/>
                  </a:ext>
                </a:extLst>
              </a:tr>
              <a:tr h="644125">
                <a:tc>
                  <a:txBody>
                    <a:bodyPr/>
                    <a:lstStyle/>
                    <a:p>
                      <a:pPr marL="0" lvl="0" indent="0" algn="ctr">
                        <a:spcBef>
                          <a:spcPts val="0"/>
                        </a:spcBef>
                        <a:spcAft>
                          <a:spcPts val="0"/>
                        </a:spcAft>
                        <a:buNone/>
                      </a:pPr>
                      <a:r>
                        <a:rPr lang="en-US"/>
                        <a:t>96</a:t>
                      </a:r>
                      <a:endParaRPr/>
                    </a:p>
                  </a:txBody>
                  <a:tcPr marL="91425" marR="91425" marT="91425" marB="91425"/>
                </a:tc>
                <a:tc>
                  <a:txBody>
                    <a:bodyPr/>
                    <a:lstStyle/>
                    <a:p>
                      <a:pPr marL="0" lvl="0" indent="0" algn="ctr" rtl="0">
                        <a:spcBef>
                          <a:spcPts val="0"/>
                        </a:spcBef>
                        <a:spcAft>
                          <a:spcPts val="0"/>
                        </a:spcAft>
                        <a:buClr>
                          <a:schemeClr val="dk1"/>
                        </a:buClr>
                        <a:buSzPts val="1100"/>
                        <a:buFont typeface="Arial"/>
                        <a:buNone/>
                      </a:pPr>
                      <a:r>
                        <a:rPr lang="en-US">
                          <a:solidFill>
                            <a:schemeClr val="dk1"/>
                          </a:solidFill>
                        </a:rPr>
                        <a:t>very high congestion</a:t>
                      </a:r>
                      <a:endParaRPr/>
                    </a:p>
                  </a:txBody>
                  <a:tcPr marL="91425" marR="91425" marT="91425" marB="91425"/>
                </a:tc>
                <a:tc>
                  <a:txBody>
                    <a:bodyPr/>
                    <a:lstStyle/>
                    <a:p>
                      <a:pPr marL="0" lvl="0" indent="0" algn="ctr">
                        <a:spcBef>
                          <a:spcPts val="0"/>
                        </a:spcBef>
                        <a:spcAft>
                          <a:spcPts val="0"/>
                        </a:spcAft>
                        <a:buNone/>
                      </a:pPr>
                      <a:r>
                        <a:rPr lang="en-US"/>
                        <a:t>74.567</a:t>
                      </a:r>
                      <a:endParaRPr/>
                    </a:p>
                  </a:txBody>
                  <a:tcPr marL="91425" marR="91425" marT="91425" marB="91425">
                    <a:lnR w="9525" cap="flat" cmpd="sng">
                      <a:solidFill>
                        <a:srgbClr val="9E9E9E"/>
                      </a:solidFill>
                      <a:prstDash val="solid"/>
                      <a:round/>
                      <a:headEnd type="none" w="sm" len="sm"/>
                      <a:tailEnd type="none" w="sm" len="sm"/>
                    </a:lnR>
                  </a:tcPr>
                </a:tc>
                <a:tc>
                  <a:txBody>
                    <a:bodyPr/>
                    <a:lstStyle/>
                    <a:p>
                      <a:pPr marL="0" lvl="0" indent="0" algn="ctr" rtl="0">
                        <a:spcBef>
                          <a:spcPts val="0"/>
                        </a:spcBef>
                        <a:spcAft>
                          <a:spcPts val="0"/>
                        </a:spcAft>
                        <a:buNone/>
                      </a:pPr>
                      <a:r>
                        <a:rPr lang="en-US"/>
                        <a:t>1.302</a:t>
                      </a:r>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pic>
        <p:nvPicPr>
          <p:cNvPr id="282" name="Shape 282"/>
          <p:cNvPicPr preferRelativeResize="0"/>
          <p:nvPr/>
        </p:nvPicPr>
        <p:blipFill rotWithShape="1">
          <a:blip r:embed="rId4">
            <a:alphaModFix/>
          </a:blip>
          <a:srcRect t="1941" r="1941"/>
          <a:stretch/>
        </p:blipFill>
        <p:spPr>
          <a:xfrm>
            <a:off x="0" y="1432476"/>
            <a:ext cx="7438175" cy="4458949"/>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3</a:t>
            </a:fld>
            <a:endParaRPr/>
          </a:p>
        </p:txBody>
      </p:sp>
      <p:pic>
        <p:nvPicPr>
          <p:cNvPr id="106" name="Shape 106"/>
          <p:cNvPicPr preferRelativeResize="0"/>
          <p:nvPr/>
        </p:nvPicPr>
        <p:blipFill rotWithShape="1">
          <a:blip r:embed="rId3">
            <a:alphaModFix/>
          </a:blip>
          <a:srcRect t="14107" b="69967"/>
          <a:stretch/>
        </p:blipFill>
        <p:spPr>
          <a:xfrm>
            <a:off x="0" y="4949850"/>
            <a:ext cx="12192000" cy="1076872"/>
          </a:xfrm>
          <a:prstGeom prst="rect">
            <a:avLst/>
          </a:prstGeom>
          <a:noFill/>
          <a:ln>
            <a:noFill/>
          </a:ln>
        </p:spPr>
      </p:pic>
      <p:sp>
        <p:nvSpPr>
          <p:cNvPr id="107" name="Shape 107"/>
          <p:cNvSpPr txBox="1"/>
          <p:nvPr/>
        </p:nvSpPr>
        <p:spPr>
          <a:xfrm>
            <a:off x="1568075" y="5138725"/>
            <a:ext cx="4307400" cy="8880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3800">
                <a:solidFill>
                  <a:srgbClr val="9B66D6"/>
                </a:solidFill>
                <a:latin typeface="Roboto Light"/>
                <a:ea typeface="Roboto Light"/>
                <a:cs typeface="Roboto Light"/>
                <a:sym typeface="Roboto Light"/>
              </a:rPr>
              <a:t>PROJECT GOALS</a:t>
            </a:r>
            <a:r>
              <a:rPr lang="en-US" sz="3700">
                <a:solidFill>
                  <a:schemeClr val="dk1"/>
                </a:solidFill>
                <a:latin typeface="Roboto Light"/>
                <a:ea typeface="Roboto Light"/>
                <a:cs typeface="Roboto Light"/>
                <a:sym typeface="Roboto Light"/>
              </a:rPr>
              <a:t> </a:t>
            </a:r>
            <a:endParaRPr sz="3700">
              <a:solidFill>
                <a:schemeClr val="dk1"/>
              </a:solidFill>
              <a:latin typeface="Roboto Light"/>
              <a:ea typeface="Roboto Light"/>
              <a:cs typeface="Roboto Light"/>
              <a:sym typeface="Roboto Ligh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30</a:t>
            </a:fld>
            <a:endParaRPr/>
          </a:p>
        </p:txBody>
      </p:sp>
      <p:pic>
        <p:nvPicPr>
          <p:cNvPr id="289" name="Shape 289"/>
          <p:cNvPicPr preferRelativeResize="0"/>
          <p:nvPr/>
        </p:nvPicPr>
        <p:blipFill rotWithShape="1">
          <a:blip r:embed="rId3">
            <a:alphaModFix/>
          </a:blip>
          <a:srcRect t="81404"/>
          <a:stretch/>
        </p:blipFill>
        <p:spPr>
          <a:xfrm>
            <a:off x="0" y="5527325"/>
            <a:ext cx="12192000" cy="1194126"/>
          </a:xfrm>
          <a:prstGeom prst="rect">
            <a:avLst/>
          </a:prstGeom>
          <a:noFill/>
          <a:ln>
            <a:noFill/>
          </a:ln>
        </p:spPr>
      </p:pic>
      <p:sp>
        <p:nvSpPr>
          <p:cNvPr id="290" name="Shape 290"/>
          <p:cNvSpPr txBox="1"/>
          <p:nvPr/>
        </p:nvSpPr>
        <p:spPr>
          <a:xfrm>
            <a:off x="3769500" y="5527325"/>
            <a:ext cx="7301700" cy="5472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US" sz="3700">
                <a:solidFill>
                  <a:schemeClr val="accent4"/>
                </a:solidFill>
                <a:latin typeface="Roboto Light"/>
                <a:ea typeface="Roboto Light"/>
                <a:cs typeface="Roboto Light"/>
                <a:sym typeface="Roboto Light"/>
              </a:rPr>
              <a:t>CONCLUSION &amp; FUTURE WORK</a:t>
            </a:r>
            <a:endParaRPr sz="3700">
              <a:solidFill>
                <a:schemeClr val="accent4"/>
              </a:solidFill>
              <a:latin typeface="Roboto Light"/>
              <a:ea typeface="Roboto Light"/>
              <a:cs typeface="Roboto Light"/>
              <a:sym typeface="Roboto Light"/>
            </a:endParaRPr>
          </a:p>
          <a:p>
            <a:pPr marL="0" lvl="0" indent="0" rtl="0">
              <a:spcBef>
                <a:spcPts val="0"/>
              </a:spcBef>
              <a:spcAft>
                <a:spcPts val="0"/>
              </a:spcAft>
              <a:buNone/>
            </a:pPr>
            <a:endParaRPr sz="3700">
              <a:solidFill>
                <a:schemeClr val="accent4"/>
              </a:solidFill>
              <a:latin typeface="Roboto Light"/>
              <a:ea typeface="Roboto Light"/>
              <a:cs typeface="Roboto Light"/>
              <a:sym typeface="Roboto Ligh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pic>
        <p:nvPicPr>
          <p:cNvPr id="296" name="Shape 296"/>
          <p:cNvPicPr preferRelativeResize="0"/>
          <p:nvPr/>
        </p:nvPicPr>
        <p:blipFill rotWithShape="1">
          <a:blip r:embed="rId3">
            <a:alphaModFix/>
          </a:blip>
          <a:srcRect t="465" b="465"/>
          <a:stretch/>
        </p:blipFill>
        <p:spPr>
          <a:xfrm>
            <a:off x="0" y="0"/>
            <a:ext cx="12192000" cy="6858000"/>
          </a:xfrm>
          <a:prstGeom prst="rect">
            <a:avLst/>
          </a:prstGeom>
          <a:noFill/>
          <a:ln>
            <a:noFill/>
          </a:ln>
        </p:spPr>
      </p:pic>
      <p:sp>
        <p:nvSpPr>
          <p:cNvPr id="297" name="Shape 297"/>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31</a:t>
            </a:fld>
            <a:endParaRPr/>
          </a:p>
        </p:txBody>
      </p:sp>
      <p:sp>
        <p:nvSpPr>
          <p:cNvPr id="298" name="Shape 298"/>
          <p:cNvSpPr txBox="1"/>
          <p:nvPr/>
        </p:nvSpPr>
        <p:spPr>
          <a:xfrm>
            <a:off x="488850" y="1559050"/>
            <a:ext cx="11214300" cy="51624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50000"/>
              </a:lnSpc>
              <a:spcBef>
                <a:spcPts val="0"/>
              </a:spcBef>
              <a:spcAft>
                <a:spcPts val="0"/>
              </a:spcAft>
              <a:buClr>
                <a:srgbClr val="7F6000"/>
              </a:buClr>
              <a:buSzPts val="2800"/>
              <a:buFont typeface="Merriweather Sans"/>
              <a:buChar char="▴"/>
            </a:pPr>
            <a:r>
              <a:rPr lang="en-US" sz="2400">
                <a:solidFill>
                  <a:srgbClr val="7F6000"/>
                </a:solidFill>
                <a:latin typeface="Calibri"/>
                <a:ea typeface="Calibri"/>
                <a:cs typeface="Calibri"/>
                <a:sym typeface="Calibri"/>
              </a:rPr>
              <a:t>SDN promises to transform today static network into flexible, scalable, programmable platforms with the intelligence to locate resources dynamically.</a:t>
            </a:r>
            <a:endParaRPr sz="2400">
              <a:solidFill>
                <a:srgbClr val="7F6000"/>
              </a:solidFill>
              <a:latin typeface="Calibri"/>
              <a:ea typeface="Calibri"/>
              <a:cs typeface="Calibri"/>
              <a:sym typeface="Calibri"/>
            </a:endParaRPr>
          </a:p>
          <a:p>
            <a:pPr marL="457200" marR="0" lvl="0" indent="-431800" algn="l" rtl="0">
              <a:lnSpc>
                <a:spcPct val="150000"/>
              </a:lnSpc>
              <a:spcBef>
                <a:spcPts val="0"/>
              </a:spcBef>
              <a:spcAft>
                <a:spcPts val="0"/>
              </a:spcAft>
              <a:buClr>
                <a:srgbClr val="7F6000"/>
              </a:buClr>
              <a:buSzPts val="2400"/>
              <a:buFont typeface="Calibri"/>
              <a:buChar char="▴"/>
            </a:pPr>
            <a:r>
              <a:rPr lang="en-US" sz="2400">
                <a:solidFill>
                  <a:srgbClr val="7F6000"/>
                </a:solidFill>
                <a:latin typeface="Calibri"/>
                <a:ea typeface="Calibri"/>
                <a:cs typeface="Calibri"/>
                <a:sym typeface="Calibri"/>
              </a:rPr>
              <a:t>Adding TE and QoS to manage the flows in the network passed on the latency to minimize the delay and also the jitter.</a:t>
            </a:r>
            <a:endParaRPr sz="2400">
              <a:solidFill>
                <a:srgbClr val="7F6000"/>
              </a:solidFill>
              <a:latin typeface="Calibri"/>
              <a:ea typeface="Calibri"/>
              <a:cs typeface="Calibri"/>
              <a:sym typeface="Calibri"/>
            </a:endParaRPr>
          </a:p>
          <a:p>
            <a:pPr marL="0" marR="0" lvl="0" indent="0" algn="l" rtl="0">
              <a:lnSpc>
                <a:spcPct val="150000"/>
              </a:lnSpc>
              <a:spcBef>
                <a:spcPts val="0"/>
              </a:spcBef>
              <a:spcAft>
                <a:spcPts val="0"/>
              </a:spcAft>
              <a:buNone/>
            </a:pPr>
            <a:endParaRPr sz="2400">
              <a:solidFill>
                <a:srgbClr val="7F6000"/>
              </a:solidFill>
              <a:latin typeface="Calibri"/>
              <a:ea typeface="Calibri"/>
              <a:cs typeface="Calibri"/>
              <a:sym typeface="Calibri"/>
            </a:endParaRPr>
          </a:p>
        </p:txBody>
      </p:sp>
      <p:sp>
        <p:nvSpPr>
          <p:cNvPr id="299" name="Shape 299"/>
          <p:cNvSpPr txBox="1"/>
          <p:nvPr/>
        </p:nvSpPr>
        <p:spPr>
          <a:xfrm>
            <a:off x="264500" y="0"/>
            <a:ext cx="9948900" cy="1140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US" sz="3000">
                <a:solidFill>
                  <a:srgbClr val="FFFFFF"/>
                </a:solidFill>
                <a:latin typeface="Calibri"/>
                <a:ea typeface="Calibri"/>
                <a:cs typeface="Calibri"/>
                <a:sym typeface="Calibri"/>
              </a:rPr>
              <a:t>Conclusion &amp; Future Work</a:t>
            </a:r>
            <a:endParaRPr sz="3000">
              <a:solidFill>
                <a:srgbClr val="FFFFFF"/>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32</a:t>
            </a:fld>
            <a:endParaRPr/>
          </a:p>
        </p:txBody>
      </p:sp>
      <p:pic>
        <p:nvPicPr>
          <p:cNvPr id="306" name="Shape 306"/>
          <p:cNvPicPr preferRelativeResize="0"/>
          <p:nvPr/>
        </p:nvPicPr>
        <p:blipFill rotWithShape="1">
          <a:blip r:embed="rId3">
            <a:alphaModFix/>
          </a:blip>
          <a:srcRect t="465" b="465"/>
          <a:stretch/>
        </p:blipFill>
        <p:spPr>
          <a:xfrm>
            <a:off x="0" y="0"/>
            <a:ext cx="12192000" cy="6858000"/>
          </a:xfrm>
          <a:prstGeom prst="rect">
            <a:avLst/>
          </a:prstGeom>
          <a:noFill/>
          <a:ln>
            <a:noFill/>
          </a:ln>
        </p:spPr>
      </p:pic>
      <p:sp>
        <p:nvSpPr>
          <p:cNvPr id="307" name="Shape 307"/>
          <p:cNvSpPr txBox="1"/>
          <p:nvPr/>
        </p:nvSpPr>
        <p:spPr>
          <a:xfrm>
            <a:off x="488850" y="821950"/>
            <a:ext cx="11214300" cy="58995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None/>
            </a:pPr>
            <a:endParaRPr sz="2400">
              <a:solidFill>
                <a:srgbClr val="7F6000"/>
              </a:solidFill>
              <a:latin typeface="Calibri"/>
              <a:ea typeface="Calibri"/>
              <a:cs typeface="Calibri"/>
              <a:sym typeface="Calibri"/>
            </a:endParaRPr>
          </a:p>
          <a:p>
            <a:pPr marL="914400" marR="0" lvl="1" indent="-419100" algn="l" rtl="0">
              <a:lnSpc>
                <a:spcPct val="150000"/>
              </a:lnSpc>
              <a:spcBef>
                <a:spcPts val="0"/>
              </a:spcBef>
              <a:spcAft>
                <a:spcPts val="0"/>
              </a:spcAft>
              <a:buClr>
                <a:srgbClr val="7F6000"/>
              </a:buClr>
              <a:buSzPts val="2200"/>
              <a:buFont typeface="Calibri"/>
              <a:buChar char="▴"/>
            </a:pPr>
            <a:r>
              <a:rPr lang="en-US" sz="2200">
                <a:solidFill>
                  <a:srgbClr val="7F6000"/>
                </a:solidFill>
                <a:latin typeface="Calibri"/>
                <a:ea typeface="Calibri"/>
                <a:cs typeface="Calibri"/>
                <a:sym typeface="Calibri"/>
              </a:rPr>
              <a:t>Take another flows performance into account by adding thresholds for the load at the network links.</a:t>
            </a:r>
            <a:endParaRPr sz="2200">
              <a:solidFill>
                <a:srgbClr val="7F6000"/>
              </a:solidFill>
              <a:latin typeface="Calibri"/>
              <a:ea typeface="Calibri"/>
              <a:cs typeface="Calibri"/>
              <a:sym typeface="Calibri"/>
            </a:endParaRPr>
          </a:p>
          <a:p>
            <a:pPr marL="914400" marR="0" lvl="1" indent="-419100" algn="l" rtl="0">
              <a:lnSpc>
                <a:spcPct val="150000"/>
              </a:lnSpc>
              <a:spcBef>
                <a:spcPts val="0"/>
              </a:spcBef>
              <a:spcAft>
                <a:spcPts val="0"/>
              </a:spcAft>
              <a:buClr>
                <a:srgbClr val="7F6000"/>
              </a:buClr>
              <a:buSzPts val="2200"/>
              <a:buFont typeface="Calibri"/>
              <a:buChar char="▴"/>
            </a:pPr>
            <a:r>
              <a:rPr lang="en-US" sz="2200">
                <a:solidFill>
                  <a:srgbClr val="7F6000"/>
                </a:solidFill>
                <a:latin typeface="Calibri"/>
                <a:ea typeface="Calibri"/>
                <a:cs typeface="Calibri"/>
                <a:sym typeface="Calibri"/>
              </a:rPr>
              <a:t>Take SDN security issues into account in terms of the communication between controller and the forwarding elements.</a:t>
            </a:r>
            <a:endParaRPr sz="2200">
              <a:solidFill>
                <a:srgbClr val="7F6000"/>
              </a:solidFill>
              <a:latin typeface="Calibri"/>
              <a:ea typeface="Calibri"/>
              <a:cs typeface="Calibri"/>
              <a:sym typeface="Calibri"/>
            </a:endParaRPr>
          </a:p>
        </p:txBody>
      </p:sp>
      <p:sp>
        <p:nvSpPr>
          <p:cNvPr id="308" name="Shape 308"/>
          <p:cNvSpPr txBox="1"/>
          <p:nvPr/>
        </p:nvSpPr>
        <p:spPr>
          <a:xfrm>
            <a:off x="264500" y="-113450"/>
            <a:ext cx="4761000" cy="935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3000">
                <a:solidFill>
                  <a:srgbClr val="FFFFFF"/>
                </a:solidFill>
                <a:latin typeface="Calibri"/>
                <a:ea typeface="Calibri"/>
                <a:cs typeface="Calibri"/>
                <a:sym typeface="Calibri"/>
              </a:rPr>
              <a:t>Conclusion &amp; Future Work</a:t>
            </a:r>
            <a:endParaRPr sz="3000">
              <a:solidFill>
                <a:srgbClr val="FFFFFF"/>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spcBef>
                <a:spcPts val="0"/>
              </a:spcBef>
              <a:spcAft>
                <a:spcPts val="0"/>
              </a:spcAft>
              <a:buNone/>
            </a:pPr>
            <a:fld id="{00000000-1234-1234-1234-123412341234}" type="slidenum">
              <a:rPr lang="en-US" smtClean="0"/>
              <a:t>33</a:t>
            </a:fld>
            <a:endParaRPr lang="en-US"/>
          </a:p>
        </p:txBody>
      </p:sp>
      <p:pic>
        <p:nvPicPr>
          <p:cNvPr id="3" name="FINA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293091" y="-655782"/>
            <a:ext cx="13497873" cy="7513782"/>
          </a:xfrm>
          <a:prstGeom prst="rect">
            <a:avLst/>
          </a:prstGeom>
        </p:spPr>
      </p:pic>
    </p:spTree>
    <p:extLst>
      <p:ext uri="{BB962C8B-B14F-4D97-AF65-F5344CB8AC3E}">
        <p14:creationId xmlns:p14="http://schemas.microsoft.com/office/powerpoint/2010/main" val="334032213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pic>
        <p:nvPicPr>
          <p:cNvPr id="314" name="Shape 314"/>
          <p:cNvPicPr preferRelativeResize="0"/>
          <p:nvPr/>
        </p:nvPicPr>
        <p:blipFill>
          <a:blip r:embed="rId3">
            <a:alphaModFix/>
          </a:blip>
          <a:stretch>
            <a:fillRect/>
          </a:stretch>
        </p:blipFill>
        <p:spPr>
          <a:xfrm>
            <a:off x="3613263" y="1491650"/>
            <a:ext cx="4965475" cy="3874700"/>
          </a:xfrm>
          <a:prstGeom prst="rect">
            <a:avLst/>
          </a:prstGeom>
          <a:noFill/>
          <a:ln>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pic>
        <p:nvPicPr>
          <p:cNvPr id="319" name="Shape 319"/>
          <p:cNvPicPr preferRelativeResize="0"/>
          <p:nvPr/>
        </p:nvPicPr>
        <p:blipFill>
          <a:blip r:embed="rId3">
            <a:alphaModFix/>
          </a:blip>
          <a:stretch>
            <a:fillRect/>
          </a:stretch>
        </p:blipFill>
        <p:spPr>
          <a:xfrm>
            <a:off x="2493738" y="2501850"/>
            <a:ext cx="7204525" cy="39972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4</a:t>
            </a:fld>
            <a:endParaRPr/>
          </a:p>
        </p:txBody>
      </p:sp>
      <p:sp>
        <p:nvSpPr>
          <p:cNvPr id="114" name="Shape 114"/>
          <p:cNvSpPr txBox="1"/>
          <p:nvPr/>
        </p:nvSpPr>
        <p:spPr>
          <a:xfrm>
            <a:off x="1026400" y="1073000"/>
            <a:ext cx="9501600" cy="45252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pPr>
            <a:endParaRPr sz="2800">
              <a:solidFill>
                <a:srgbClr val="351C75"/>
              </a:solidFill>
              <a:latin typeface="Calibri"/>
              <a:ea typeface="Calibri"/>
              <a:cs typeface="Calibri"/>
              <a:sym typeface="Calibri"/>
            </a:endParaRPr>
          </a:p>
        </p:txBody>
      </p:sp>
      <p:pic>
        <p:nvPicPr>
          <p:cNvPr id="115" name="Shape 115"/>
          <p:cNvPicPr preferRelativeResize="0"/>
          <p:nvPr/>
        </p:nvPicPr>
        <p:blipFill>
          <a:blip r:embed="rId3">
            <a:alphaModFix/>
          </a:blip>
          <a:stretch>
            <a:fillRect/>
          </a:stretch>
        </p:blipFill>
        <p:spPr>
          <a:xfrm>
            <a:off x="0" y="0"/>
            <a:ext cx="9805250" cy="5515476"/>
          </a:xfrm>
          <a:prstGeom prst="rect">
            <a:avLst/>
          </a:prstGeom>
          <a:noFill/>
          <a:ln>
            <a:noFill/>
          </a:ln>
        </p:spPr>
      </p:pic>
      <p:sp>
        <p:nvSpPr>
          <p:cNvPr id="116" name="Shape 116"/>
          <p:cNvSpPr txBox="1"/>
          <p:nvPr/>
        </p:nvSpPr>
        <p:spPr>
          <a:xfrm>
            <a:off x="316200" y="1166400"/>
            <a:ext cx="11875800" cy="4525200"/>
          </a:xfrm>
          <a:prstGeom prst="rect">
            <a:avLst/>
          </a:prstGeom>
          <a:noFill/>
          <a:ln>
            <a:noFill/>
          </a:ln>
        </p:spPr>
        <p:txBody>
          <a:bodyPr spcFirstLastPara="1" wrap="square" lIns="91425" tIns="91425" rIns="91425" bIns="91425" anchor="t" anchorCtr="0">
            <a:noAutofit/>
          </a:bodyPr>
          <a:lstStyle/>
          <a:p>
            <a:pPr marL="457200" lvl="0" indent="-406400" rtl="0">
              <a:spcBef>
                <a:spcPts val="0"/>
              </a:spcBef>
              <a:spcAft>
                <a:spcPts val="0"/>
              </a:spcAft>
              <a:buClr>
                <a:srgbClr val="663983"/>
              </a:buClr>
              <a:buSzPts val="2800"/>
              <a:buFont typeface="Calibri"/>
              <a:buChar char="-"/>
            </a:pPr>
            <a:r>
              <a:rPr lang="en-US" sz="2800">
                <a:solidFill>
                  <a:srgbClr val="663983"/>
                </a:solidFill>
                <a:latin typeface="Calibri"/>
                <a:ea typeface="Calibri"/>
                <a:cs typeface="Calibri"/>
                <a:sym typeface="Calibri"/>
              </a:rPr>
              <a:t>Transfer video stream between predefined source and destination with low delay using traffic engineering (TE) and quality of service (QoS) in a software defined network (SDN) environment.</a:t>
            </a:r>
            <a:endParaRPr sz="2800">
              <a:solidFill>
                <a:srgbClr val="663983"/>
              </a:solidFill>
              <a:latin typeface="Calibri"/>
              <a:ea typeface="Calibri"/>
              <a:cs typeface="Calibri"/>
              <a:sym typeface="Calibri"/>
            </a:endParaRPr>
          </a:p>
          <a:p>
            <a:pPr marL="914400" lvl="1" indent="-406400" rtl="0">
              <a:spcBef>
                <a:spcPts val="0"/>
              </a:spcBef>
              <a:spcAft>
                <a:spcPts val="0"/>
              </a:spcAft>
              <a:buClr>
                <a:srgbClr val="663983"/>
              </a:buClr>
              <a:buSzPts val="2800"/>
              <a:buFont typeface="Calibri"/>
              <a:buChar char="-"/>
            </a:pPr>
            <a:r>
              <a:rPr lang="en-US" sz="2800">
                <a:solidFill>
                  <a:srgbClr val="663983"/>
                </a:solidFill>
                <a:latin typeface="Calibri"/>
                <a:ea typeface="Calibri"/>
                <a:cs typeface="Calibri"/>
                <a:sym typeface="Calibri"/>
              </a:rPr>
              <a:t>TE : traffic management.</a:t>
            </a:r>
            <a:endParaRPr sz="2800">
              <a:solidFill>
                <a:srgbClr val="663983"/>
              </a:solidFill>
              <a:latin typeface="Calibri"/>
              <a:ea typeface="Calibri"/>
              <a:cs typeface="Calibri"/>
              <a:sym typeface="Calibri"/>
            </a:endParaRPr>
          </a:p>
          <a:p>
            <a:pPr marL="914400" lvl="1" indent="-406400" rtl="0">
              <a:spcBef>
                <a:spcPts val="0"/>
              </a:spcBef>
              <a:spcAft>
                <a:spcPts val="0"/>
              </a:spcAft>
              <a:buClr>
                <a:srgbClr val="663983"/>
              </a:buClr>
              <a:buSzPts val="2800"/>
              <a:buFont typeface="Calibri"/>
              <a:buChar char="-"/>
            </a:pPr>
            <a:r>
              <a:rPr lang="en-US" sz="2800">
                <a:solidFill>
                  <a:srgbClr val="663983"/>
                </a:solidFill>
                <a:latin typeface="Calibri"/>
                <a:ea typeface="Calibri"/>
                <a:cs typeface="Calibri"/>
                <a:sym typeface="Calibri"/>
              </a:rPr>
              <a:t>QoS: to give priority to specific flows.</a:t>
            </a:r>
            <a:endParaRPr sz="2800">
              <a:solidFill>
                <a:srgbClr val="663983"/>
              </a:solidFill>
              <a:latin typeface="Calibri"/>
              <a:ea typeface="Calibri"/>
              <a:cs typeface="Calibri"/>
              <a:sym typeface="Calibri"/>
            </a:endParaRPr>
          </a:p>
          <a:p>
            <a:pPr marL="457200" lvl="0" indent="0" rtl="0">
              <a:spcBef>
                <a:spcPts val="0"/>
              </a:spcBef>
              <a:spcAft>
                <a:spcPts val="0"/>
              </a:spcAft>
              <a:buNone/>
            </a:pPr>
            <a:endParaRPr sz="2800">
              <a:solidFill>
                <a:srgbClr val="351C75"/>
              </a:solidFill>
              <a:latin typeface="Calibri"/>
              <a:ea typeface="Calibri"/>
              <a:cs typeface="Calibri"/>
              <a:sym typeface="Calibri"/>
            </a:endParaRPr>
          </a:p>
          <a:p>
            <a:pPr marL="457200" lvl="0" indent="0" rtl="0">
              <a:spcBef>
                <a:spcPts val="0"/>
              </a:spcBef>
              <a:spcAft>
                <a:spcPts val="0"/>
              </a:spcAft>
              <a:buNone/>
            </a:pPr>
            <a:endParaRPr sz="2800">
              <a:solidFill>
                <a:srgbClr val="351C75"/>
              </a:solidFill>
              <a:latin typeface="Calibri"/>
              <a:ea typeface="Calibri"/>
              <a:cs typeface="Calibri"/>
              <a:sym typeface="Calibri"/>
            </a:endParaRPr>
          </a:p>
          <a:p>
            <a:pPr marL="0" lvl="0" indent="0">
              <a:spcBef>
                <a:spcPts val="0"/>
              </a:spcBef>
              <a:spcAft>
                <a:spcPts val="0"/>
              </a:spcAft>
              <a:buNone/>
            </a:pPr>
            <a:endParaRPr/>
          </a:p>
        </p:txBody>
      </p:sp>
      <p:sp>
        <p:nvSpPr>
          <p:cNvPr id="117" name="Shape 117"/>
          <p:cNvSpPr txBox="1"/>
          <p:nvPr/>
        </p:nvSpPr>
        <p:spPr>
          <a:xfrm>
            <a:off x="316200" y="25500"/>
            <a:ext cx="9778800" cy="1140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r>
              <a:rPr lang="en-US" sz="3000">
                <a:solidFill>
                  <a:srgbClr val="FFFFFF"/>
                </a:solidFill>
                <a:latin typeface="Roboto Light"/>
                <a:ea typeface="Roboto Light"/>
                <a:cs typeface="Roboto Light"/>
                <a:sym typeface="Roboto Light"/>
              </a:rPr>
              <a:t>Project Goals </a:t>
            </a:r>
            <a:endParaRPr sz="3000">
              <a:solidFill>
                <a:srgbClr val="FFFFFF"/>
              </a:solidFill>
              <a:latin typeface="Roboto Light"/>
              <a:ea typeface="Roboto Light"/>
              <a:cs typeface="Roboto Light"/>
              <a:sym typeface="Roboto Light"/>
            </a:endParaRPr>
          </a:p>
          <a:p>
            <a:pPr marL="0" lvl="0" indent="0">
              <a:spcBef>
                <a:spcPts val="0"/>
              </a:spcBef>
              <a:spcAft>
                <a:spcPts val="0"/>
              </a:spcAft>
              <a:buNone/>
            </a:pP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Shape 122"/>
          <p:cNvPicPr preferRelativeResize="0">
            <a:picLocks noGrp="1"/>
          </p:cNvPicPr>
          <p:nvPr>
            <p:ph type="body" idx="1"/>
          </p:nvPr>
        </p:nvPicPr>
        <p:blipFill rotWithShape="1">
          <a:blip r:embed="rId3">
            <a:alphaModFix/>
          </a:blip>
          <a:srcRect/>
          <a:stretch/>
        </p:blipFill>
        <p:spPr>
          <a:xfrm>
            <a:off x="0" y="0"/>
            <a:ext cx="12192000" cy="6857999"/>
          </a:xfrm>
          <a:prstGeom prst="rect">
            <a:avLst/>
          </a:prstGeom>
          <a:noFill/>
          <a:ln>
            <a:noFill/>
          </a:ln>
        </p:spPr>
      </p:pic>
      <p:sp>
        <p:nvSpPr>
          <p:cNvPr id="123" name="Shape 123"/>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Shape 129"/>
          <p:cNvPicPr preferRelativeResize="0">
            <a:picLocks noGrp="1"/>
          </p:cNvPicPr>
          <p:nvPr>
            <p:ph type="body" idx="1"/>
          </p:nvPr>
        </p:nvPicPr>
        <p:blipFill rotWithShape="1">
          <a:blip r:embed="rId3">
            <a:alphaModFix/>
          </a:blip>
          <a:srcRect/>
          <a:stretch/>
        </p:blipFill>
        <p:spPr>
          <a:xfrm>
            <a:off x="0" y="8666"/>
            <a:ext cx="12191999" cy="6849334"/>
          </a:xfrm>
          <a:prstGeom prst="rect">
            <a:avLst/>
          </a:prstGeom>
          <a:noFill/>
          <a:ln>
            <a:noFill/>
          </a:ln>
        </p:spPr>
      </p:pic>
      <p:sp>
        <p:nvSpPr>
          <p:cNvPr id="130" name="Shape 130"/>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6</a:t>
            </a:fld>
            <a:endParaRPr/>
          </a:p>
        </p:txBody>
      </p:sp>
      <p:pic>
        <p:nvPicPr>
          <p:cNvPr id="131" name="Shape 131"/>
          <p:cNvPicPr preferRelativeResize="0"/>
          <p:nvPr/>
        </p:nvPicPr>
        <p:blipFill>
          <a:blip r:embed="rId4">
            <a:alphaModFix/>
          </a:blip>
          <a:stretch>
            <a:fillRect/>
          </a:stretch>
        </p:blipFill>
        <p:spPr>
          <a:xfrm>
            <a:off x="861100" y="1543025"/>
            <a:ext cx="10469799" cy="434765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Shape 136"/>
          <p:cNvPicPr preferRelativeResize="0">
            <a:picLocks noGrp="1"/>
          </p:cNvPicPr>
          <p:nvPr>
            <p:ph type="body" idx="1"/>
          </p:nvPr>
        </p:nvPicPr>
        <p:blipFill rotWithShape="1">
          <a:blip r:embed="rId3">
            <a:alphaModFix/>
          </a:blip>
          <a:srcRect/>
          <a:stretch/>
        </p:blipFill>
        <p:spPr>
          <a:xfrm>
            <a:off x="0" y="8666"/>
            <a:ext cx="12191999" cy="6849334"/>
          </a:xfrm>
          <a:prstGeom prst="rect">
            <a:avLst/>
          </a:prstGeom>
          <a:noFill/>
          <a:ln>
            <a:noFill/>
          </a:ln>
        </p:spPr>
      </p:pic>
      <p:pic>
        <p:nvPicPr>
          <p:cNvPr id="137" name="Shape 137"/>
          <p:cNvPicPr preferRelativeResize="0"/>
          <p:nvPr/>
        </p:nvPicPr>
        <p:blipFill rotWithShape="1">
          <a:blip r:embed="rId4">
            <a:alphaModFix/>
          </a:blip>
          <a:srcRect t="11881" b="9067"/>
          <a:stretch/>
        </p:blipFill>
        <p:spPr>
          <a:xfrm>
            <a:off x="0" y="940050"/>
            <a:ext cx="12192000" cy="5416300"/>
          </a:xfrm>
          <a:prstGeom prst="rect">
            <a:avLst/>
          </a:prstGeom>
          <a:noFill/>
          <a:ln>
            <a:noFill/>
          </a:ln>
        </p:spPr>
      </p:pic>
      <p:sp>
        <p:nvSpPr>
          <p:cNvPr id="138" name="Shape 138"/>
          <p:cNvSpPr txBox="1"/>
          <p:nvPr/>
        </p:nvSpPr>
        <p:spPr>
          <a:xfrm>
            <a:off x="4935255" y="8666"/>
            <a:ext cx="7256745" cy="5847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00A9F0"/>
                </a:solidFill>
                <a:latin typeface="Calibri"/>
                <a:ea typeface="Calibri"/>
                <a:cs typeface="Calibri"/>
                <a:sym typeface="Calibri"/>
              </a:rPr>
              <a:t>Anatomy of a Software Defined Network </a:t>
            </a:r>
            <a:endParaRPr sz="3200">
              <a:solidFill>
                <a:srgbClr val="00A9F0"/>
              </a:solidFill>
              <a:latin typeface="Calibri"/>
              <a:ea typeface="Calibri"/>
              <a:cs typeface="Calibri"/>
              <a:sym typeface="Calibri"/>
            </a:endParaRPr>
          </a:p>
        </p:txBody>
      </p:sp>
      <p:sp>
        <p:nvSpPr>
          <p:cNvPr id="139" name="Shape 139"/>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Shape 144"/>
          <p:cNvPicPr preferRelativeResize="0">
            <a:picLocks noGrp="1"/>
          </p:cNvPicPr>
          <p:nvPr>
            <p:ph type="body" idx="1"/>
          </p:nvPr>
        </p:nvPicPr>
        <p:blipFill rotWithShape="1">
          <a:blip r:embed="rId3">
            <a:alphaModFix/>
          </a:blip>
          <a:srcRect/>
          <a:stretch/>
        </p:blipFill>
        <p:spPr>
          <a:xfrm>
            <a:off x="0" y="8666"/>
            <a:ext cx="12191999" cy="6849334"/>
          </a:xfrm>
          <a:prstGeom prst="rect">
            <a:avLst/>
          </a:prstGeom>
          <a:noFill/>
          <a:ln>
            <a:noFill/>
          </a:ln>
        </p:spPr>
      </p:pic>
      <p:sp>
        <p:nvSpPr>
          <p:cNvPr id="145" name="Shape 145"/>
          <p:cNvSpPr txBox="1"/>
          <p:nvPr/>
        </p:nvSpPr>
        <p:spPr>
          <a:xfrm>
            <a:off x="4935255" y="8666"/>
            <a:ext cx="7256745" cy="58477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00A9F0"/>
                </a:solidFill>
                <a:latin typeface="Calibri"/>
                <a:ea typeface="Calibri"/>
                <a:cs typeface="Calibri"/>
                <a:sym typeface="Calibri"/>
              </a:rPr>
              <a:t>Software Defined Network Configuration </a:t>
            </a:r>
            <a:endParaRPr sz="3200">
              <a:solidFill>
                <a:srgbClr val="00A9F0"/>
              </a:solidFill>
              <a:latin typeface="Calibri"/>
              <a:ea typeface="Calibri"/>
              <a:cs typeface="Calibri"/>
              <a:sym typeface="Calibri"/>
            </a:endParaRPr>
          </a:p>
        </p:txBody>
      </p:sp>
      <p:sp>
        <p:nvSpPr>
          <p:cNvPr id="146" name="Shape 146"/>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a:spcBef>
                <a:spcPts val="0"/>
              </a:spcBef>
              <a:spcAft>
                <a:spcPts val="0"/>
              </a:spcAft>
              <a:buClr>
                <a:srgbClr val="000000"/>
              </a:buClr>
              <a:buFont typeface="Arial"/>
              <a:buNone/>
            </a:pPr>
            <a:fld id="{00000000-1234-1234-1234-123412341234}" type="slidenum">
              <a:rPr lang="en-US"/>
              <a:t>8</a:t>
            </a:fld>
            <a:endParaRPr/>
          </a:p>
        </p:txBody>
      </p:sp>
      <p:pic>
        <p:nvPicPr>
          <p:cNvPr id="147" name="Shape 147"/>
          <p:cNvPicPr preferRelativeResize="0"/>
          <p:nvPr/>
        </p:nvPicPr>
        <p:blipFill>
          <a:blip r:embed="rId4">
            <a:alphaModFix/>
          </a:blip>
          <a:stretch>
            <a:fillRect/>
          </a:stretch>
        </p:blipFill>
        <p:spPr>
          <a:xfrm>
            <a:off x="511150" y="1290625"/>
            <a:ext cx="4911600" cy="4285425"/>
          </a:xfrm>
          <a:prstGeom prst="rect">
            <a:avLst/>
          </a:prstGeom>
          <a:noFill/>
          <a:ln>
            <a:noFill/>
          </a:ln>
        </p:spPr>
      </p:pic>
      <p:pic>
        <p:nvPicPr>
          <p:cNvPr id="148" name="Shape 148"/>
          <p:cNvPicPr preferRelativeResize="0"/>
          <p:nvPr/>
        </p:nvPicPr>
        <p:blipFill>
          <a:blip r:embed="rId5">
            <a:alphaModFix/>
          </a:blip>
          <a:stretch>
            <a:fillRect/>
          </a:stretch>
        </p:blipFill>
        <p:spPr>
          <a:xfrm>
            <a:off x="6389850" y="2118650"/>
            <a:ext cx="5406800" cy="312650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Shape 153"/>
          <p:cNvPicPr preferRelativeResize="0">
            <a:picLocks noGrp="1"/>
          </p:cNvPicPr>
          <p:nvPr>
            <p:ph type="body" idx="1"/>
          </p:nvPr>
        </p:nvPicPr>
        <p:blipFill rotWithShape="1">
          <a:blip r:embed="rId3">
            <a:alphaModFix/>
          </a:blip>
          <a:srcRect/>
          <a:stretch/>
        </p:blipFill>
        <p:spPr>
          <a:xfrm>
            <a:off x="0" y="8666"/>
            <a:ext cx="12192000" cy="6849300"/>
          </a:xfrm>
          <a:prstGeom prst="rect">
            <a:avLst/>
          </a:prstGeom>
          <a:noFill/>
          <a:ln>
            <a:noFill/>
          </a:ln>
        </p:spPr>
      </p:pic>
      <p:sp>
        <p:nvSpPr>
          <p:cNvPr id="154" name="Shape 154"/>
          <p:cNvSpPr txBox="1"/>
          <p:nvPr/>
        </p:nvSpPr>
        <p:spPr>
          <a:xfrm>
            <a:off x="4935255" y="8666"/>
            <a:ext cx="7256700" cy="58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200" b="1">
                <a:solidFill>
                  <a:srgbClr val="00A9F0"/>
                </a:solidFill>
                <a:latin typeface="Calibri"/>
                <a:ea typeface="Calibri"/>
                <a:cs typeface="Calibri"/>
                <a:sym typeface="Calibri"/>
              </a:rPr>
              <a:t>Software Defined Network Configuration </a:t>
            </a:r>
            <a:endParaRPr sz="3200">
              <a:solidFill>
                <a:srgbClr val="00A9F0"/>
              </a:solidFill>
              <a:latin typeface="Calibri"/>
              <a:ea typeface="Calibri"/>
              <a:cs typeface="Calibri"/>
              <a:sym typeface="Calibri"/>
            </a:endParaRPr>
          </a:p>
        </p:txBody>
      </p:sp>
      <p:sp>
        <p:nvSpPr>
          <p:cNvPr id="155" name="Shape 155"/>
          <p:cNvSpPr txBox="1">
            <a:spLocks noGrp="1"/>
          </p:cNvSpPr>
          <p:nvPr>
            <p:ph type="sldNum" idx="12"/>
          </p:nvPr>
        </p:nvSpPr>
        <p:spPr>
          <a:xfrm>
            <a:off x="8610600" y="6356350"/>
            <a:ext cx="2743200" cy="365100"/>
          </a:xfrm>
          <a:prstGeom prst="rect">
            <a:avLst/>
          </a:prstGeom>
        </p:spPr>
        <p:txBody>
          <a:bodyPr spcFirstLastPara="1" wrap="square" lIns="91425" tIns="45700" rIns="91425" bIns="45700" anchor="ctr" anchorCtr="0">
            <a:noAutofit/>
          </a:bodyPr>
          <a:lstStyle/>
          <a:p>
            <a:pPr marL="0" lvl="0" indent="0" rtl="0">
              <a:spcBef>
                <a:spcPts val="0"/>
              </a:spcBef>
              <a:spcAft>
                <a:spcPts val="0"/>
              </a:spcAft>
              <a:buClr>
                <a:srgbClr val="000000"/>
              </a:buClr>
              <a:buFont typeface="Arial"/>
              <a:buNone/>
            </a:pPr>
            <a:fld id="{00000000-1234-1234-1234-123412341234}" type="slidenum">
              <a:rPr lang="en-US"/>
              <a:t>9</a:t>
            </a:fld>
            <a:endParaRPr/>
          </a:p>
        </p:txBody>
      </p:sp>
      <p:pic>
        <p:nvPicPr>
          <p:cNvPr id="156" name="Shape 156"/>
          <p:cNvPicPr preferRelativeResize="0"/>
          <p:nvPr/>
        </p:nvPicPr>
        <p:blipFill>
          <a:blip r:embed="rId4">
            <a:alphaModFix/>
          </a:blip>
          <a:stretch>
            <a:fillRect/>
          </a:stretch>
        </p:blipFill>
        <p:spPr>
          <a:xfrm>
            <a:off x="2448100" y="847984"/>
            <a:ext cx="9743900" cy="5845475"/>
          </a:xfrm>
          <a:prstGeom prst="rect">
            <a:avLst/>
          </a:prstGeom>
          <a:noFill/>
          <a:ln>
            <a:noFill/>
          </a:ln>
        </p:spPr>
      </p:pic>
      <p:sp>
        <p:nvSpPr>
          <p:cNvPr id="157" name="Shape 157"/>
          <p:cNvSpPr/>
          <p:nvPr/>
        </p:nvSpPr>
        <p:spPr>
          <a:xfrm>
            <a:off x="12191955" y="2160783"/>
            <a:ext cx="476100" cy="446100"/>
          </a:xfrm>
          <a:prstGeom prst="ellipse">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8" name="Shape 158"/>
          <p:cNvSpPr/>
          <p:nvPr/>
        </p:nvSpPr>
        <p:spPr>
          <a:xfrm>
            <a:off x="12430005" y="2722393"/>
            <a:ext cx="476100" cy="446100"/>
          </a:xfrm>
          <a:prstGeom prst="ellipse">
            <a:avLst/>
          </a:prstGeom>
          <a:solidFill>
            <a:srgbClr val="3D85C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 name="TextBox 2"/>
          <p:cNvSpPr txBox="1"/>
          <p:nvPr/>
        </p:nvSpPr>
        <p:spPr>
          <a:xfrm>
            <a:off x="5153891" y="3984478"/>
            <a:ext cx="2440187" cy="369332"/>
          </a:xfrm>
          <a:prstGeom prst="rect">
            <a:avLst/>
          </a:prstGeom>
          <a:noFill/>
        </p:spPr>
        <p:txBody>
          <a:bodyPr wrap="square" rtlCol="0">
            <a:spAutoFit/>
          </a:bodyPr>
          <a:lstStyle/>
          <a:p>
            <a:r>
              <a:rPr lang="en-US" sz="1800" b="1" dirty="0" smtClean="0">
                <a:solidFill>
                  <a:srgbClr val="C00000"/>
                </a:solidFill>
              </a:rPr>
              <a:t>No matching entry</a:t>
            </a:r>
            <a:endParaRPr lang="en-US" sz="1800" b="1" dirty="0">
              <a:solidFill>
                <a:srgbClr val="C00000"/>
              </a:solidFill>
            </a:endParaRPr>
          </a:p>
        </p:txBody>
      </p:sp>
      <p:cxnSp>
        <p:nvCxnSpPr>
          <p:cNvPr id="7" name="Straight Arrow Connector 6"/>
          <p:cNvCxnSpPr/>
          <p:nvPr/>
        </p:nvCxnSpPr>
        <p:spPr>
          <a:xfrm>
            <a:off x="8964891" y="3770722"/>
            <a:ext cx="0" cy="735290"/>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153427" y="3940404"/>
            <a:ext cx="1282045" cy="584775"/>
          </a:xfrm>
          <a:prstGeom prst="rect">
            <a:avLst/>
          </a:prstGeom>
          <a:noFill/>
        </p:spPr>
        <p:txBody>
          <a:bodyPr wrap="square" rtlCol="0">
            <a:spAutoFit/>
          </a:bodyPr>
          <a:lstStyle/>
          <a:p>
            <a:r>
              <a:rPr lang="en-US" sz="1600" dirty="0" smtClean="0">
                <a:solidFill>
                  <a:schemeClr val="bg2"/>
                </a:solidFill>
              </a:rPr>
              <a:t>Check flow Table</a:t>
            </a:r>
            <a:endParaRPr lang="en-US" sz="1600" dirty="0">
              <a:solidFill>
                <a:schemeClr val="bg2"/>
              </a:solidFill>
            </a:endParaRPr>
          </a:p>
        </p:txBody>
      </p:sp>
      <p:cxnSp>
        <p:nvCxnSpPr>
          <p:cNvPr id="11" name="Straight Arrow Connector 10"/>
          <p:cNvCxnSpPr/>
          <p:nvPr/>
        </p:nvCxnSpPr>
        <p:spPr>
          <a:xfrm flipH="1" flipV="1">
            <a:off x="7466029" y="3770722"/>
            <a:ext cx="9427" cy="735290"/>
          </a:xfrm>
          <a:prstGeom prst="straightConnector1">
            <a:avLst/>
          </a:prstGeom>
          <a:ln>
            <a:solidFill>
              <a:schemeClr val="accent1">
                <a:lumMod val="50000"/>
              </a:schemeClr>
            </a:solidFill>
            <a:tailEnd type="triangle"/>
          </a:ln>
        </p:spPr>
        <p:style>
          <a:lnRef idx="3">
            <a:schemeClr val="accent1"/>
          </a:lnRef>
          <a:fillRef idx="0">
            <a:schemeClr val="accent1"/>
          </a:fillRef>
          <a:effectRef idx="2">
            <a:schemeClr val="accent1"/>
          </a:effectRef>
          <a:fontRef idx="minor">
            <a:schemeClr val="tx1"/>
          </a:fontRef>
        </p:style>
      </p:cxnSp>
      <p:cxnSp>
        <p:nvCxnSpPr>
          <p:cNvPr id="13" name="Straight Arrow Connector 12"/>
          <p:cNvCxnSpPr/>
          <p:nvPr/>
        </p:nvCxnSpPr>
        <p:spPr>
          <a:xfrm flipH="1" flipV="1">
            <a:off x="3799002" y="2026763"/>
            <a:ext cx="3676454" cy="918680"/>
          </a:xfrm>
          <a:prstGeom prst="straightConnector1">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905456">
            <a:off x="4788816" y="2058509"/>
            <a:ext cx="1857081" cy="338554"/>
          </a:xfrm>
          <a:prstGeom prst="rect">
            <a:avLst/>
          </a:prstGeom>
          <a:noFill/>
        </p:spPr>
        <p:txBody>
          <a:bodyPr wrap="square" rtlCol="0">
            <a:spAutoFit/>
          </a:bodyPr>
          <a:lstStyle/>
          <a:p>
            <a:r>
              <a:rPr lang="en-US" sz="1600" dirty="0" smtClean="0">
                <a:solidFill>
                  <a:schemeClr val="bg2"/>
                </a:solidFill>
              </a:rPr>
              <a:t>Ask the controller</a:t>
            </a:r>
            <a:endParaRPr lang="en-US" sz="1600" dirty="0">
              <a:solidFill>
                <a:schemeClr val="bg2"/>
              </a:solidFill>
            </a:endParaRPr>
          </a:p>
        </p:txBody>
      </p:sp>
      <p:cxnSp>
        <p:nvCxnSpPr>
          <p:cNvPr id="16" name="Straight Arrow Connector 15"/>
          <p:cNvCxnSpPr/>
          <p:nvPr/>
        </p:nvCxnSpPr>
        <p:spPr>
          <a:xfrm>
            <a:off x="3799002" y="2535810"/>
            <a:ext cx="3233394" cy="735291"/>
          </a:xfrm>
          <a:prstGeom prst="straightConnector1">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696572">
            <a:off x="4455309" y="2776167"/>
            <a:ext cx="936726" cy="338554"/>
          </a:xfrm>
          <a:prstGeom prst="rect">
            <a:avLst/>
          </a:prstGeom>
          <a:noFill/>
        </p:spPr>
        <p:txBody>
          <a:bodyPr wrap="square" rtlCol="0">
            <a:spAutoFit/>
          </a:bodyPr>
          <a:lstStyle/>
          <a:p>
            <a:r>
              <a:rPr lang="en-US" sz="1600" dirty="0" smtClean="0">
                <a:solidFill>
                  <a:schemeClr val="bg2"/>
                </a:solidFill>
              </a:rPr>
              <a:t>Replay</a:t>
            </a:r>
            <a:endParaRPr lang="en-US" sz="1600" dirty="0">
              <a:solidFill>
                <a:schemeClr val="bg2"/>
              </a:solidFill>
            </a:endParaRPr>
          </a:p>
        </p:txBody>
      </p:sp>
      <p:sp>
        <p:nvSpPr>
          <p:cNvPr id="20" name="TextBox 19"/>
          <p:cNvSpPr txBox="1"/>
          <p:nvPr/>
        </p:nvSpPr>
        <p:spPr>
          <a:xfrm>
            <a:off x="9400573" y="1924567"/>
            <a:ext cx="2069797" cy="369332"/>
          </a:xfrm>
          <a:prstGeom prst="rect">
            <a:avLst/>
          </a:prstGeom>
          <a:noFill/>
        </p:spPr>
        <p:txBody>
          <a:bodyPr wrap="none" rtlCol="0">
            <a:spAutoFit/>
          </a:bodyPr>
          <a:lstStyle/>
          <a:p>
            <a:r>
              <a:rPr lang="en-US" sz="1800" b="1" dirty="0" smtClean="0">
                <a:solidFill>
                  <a:srgbClr val="C00000"/>
                </a:solidFill>
              </a:rPr>
              <a:t>Buffer the packet</a:t>
            </a:r>
            <a:endParaRPr lang="en-US" sz="1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2.5E-6 1.85185E-6 L -0.25 1.85185E-6 " pathEditMode="relative" rAng="0" ptsTypes="AA">
                                      <p:cBhvr>
                                        <p:cTn id="6" dur="2000" fill="hold"/>
                                        <p:tgtEl>
                                          <p:spTgt spid="158"/>
                                        </p:tgtEl>
                                        <p:attrNameLst>
                                          <p:attrName>ppt_x</p:attrName>
                                          <p:attrName>ppt_y</p:attrName>
                                        </p:attrNameLst>
                                      </p:cBhvr>
                                      <p:rCtr x="-12500" y="0"/>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3" grpId="0"/>
      <p:bldP spid="9" grpId="0"/>
      <p:bldP spid="14" grpId="0"/>
      <p:bldP spid="19" grpId="0"/>
      <p:bldP spid="20" grpId="0"/>
    </p:bld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TotalTime>
  <Words>972</Words>
  <Application>Microsoft Office PowerPoint</Application>
  <PresentationFormat>Widescreen</PresentationFormat>
  <Paragraphs>210</Paragraphs>
  <Slides>35</Slides>
  <Notes>34</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Merriweather Sans</vt:lpstr>
      <vt:lpstr>Roboto Light</vt:lpstr>
      <vt:lpstr>Cairo</vt:lpstr>
      <vt:lpstr>Cairo Light</vt:lpstr>
      <vt:lpstr>Noto Sans Symbols</vt:lpstr>
      <vt:lpstr>Ultra</vt:lpstr>
      <vt:lpstr>Calibri</vt:lpstr>
      <vt:lpstr>Arial</vt:lpstr>
      <vt:lpstr>Office Theme</vt:lpstr>
      <vt:lpstr>On Demand  Virtual Circuit-Network  for QoS using SDN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Demand  Virtual Circuit-Network  for QoS using SDN</dc:title>
  <cp:lastModifiedBy>khadijah kazamel</cp:lastModifiedBy>
  <cp:revision>18</cp:revision>
  <dcterms:modified xsi:type="dcterms:W3CDTF">2018-05-23T07:51:45Z</dcterms:modified>
</cp:coreProperties>
</file>