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53" r:id="rId3"/>
  </p:sldMasterIdLst>
  <p:sldIdLst>
    <p:sldId id="256" r:id="rId4"/>
    <p:sldId id="261" r:id="rId5"/>
    <p:sldId id="264" r:id="rId6"/>
    <p:sldId id="268" r:id="rId7"/>
    <p:sldId id="299" r:id="rId8"/>
    <p:sldId id="269" r:id="rId9"/>
    <p:sldId id="270" r:id="rId10"/>
    <p:sldId id="279" r:id="rId11"/>
    <p:sldId id="301" r:id="rId12"/>
    <p:sldId id="304" r:id="rId13"/>
    <p:sldId id="303" r:id="rId14"/>
    <p:sldId id="308" r:id="rId15"/>
    <p:sldId id="309" r:id="rId16"/>
    <p:sldId id="311" r:id="rId17"/>
    <p:sldId id="312" r:id="rId18"/>
    <p:sldId id="315" r:id="rId19"/>
    <p:sldId id="320" r:id="rId20"/>
    <p:sldId id="321" r:id="rId21"/>
    <p:sldId id="323" r:id="rId22"/>
    <p:sldId id="334" r:id="rId23"/>
    <p:sldId id="335" r:id="rId24"/>
    <p:sldId id="276" r:id="rId25"/>
    <p:sldId id="328" r:id="rId26"/>
    <p:sldId id="262" r:id="rId27"/>
    <p:sldId id="332" r:id="rId28"/>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393">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2A40D"/>
    <a:srgbClr val="32AE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26" autoAdjust="0"/>
    <p:restoredTop sz="94628" autoAdjust="0"/>
  </p:normalViewPr>
  <p:slideViewPr>
    <p:cSldViewPr>
      <p:cViewPr>
        <p:scale>
          <a:sx n="73" d="100"/>
          <a:sy n="73" d="100"/>
        </p:scale>
        <p:origin x="-1362" y="-414"/>
      </p:cViewPr>
      <p:guideLst>
        <p:guide orient="horz" pos="1393"/>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____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ورقة1!$B$1</c:f>
              <c:strCache>
                <c:ptCount val="1"/>
                <c:pt idx="0">
                  <c:v>Percentage</c:v>
                </c:pt>
              </c:strCache>
            </c:strRef>
          </c:tx>
          <c:spPr>
            <a:solidFill>
              <a:schemeClr val="accent1"/>
            </a:solidFill>
            <a:ln>
              <a:noFill/>
            </a:ln>
            <a:effectLst/>
          </c:spPr>
          <c:invertIfNegative val="0"/>
          <c:cat>
            <c:strRef>
              <c:f>ورقة1!$A$2:$A$5</c:f>
              <c:strCache>
                <c:ptCount val="4"/>
                <c:pt idx="0">
                  <c:v>Domestic Sector</c:v>
                </c:pt>
                <c:pt idx="1">
                  <c:v>Industrial Sector</c:v>
                </c:pt>
                <c:pt idx="2">
                  <c:v>Commercial &amp; Service Sector</c:v>
                </c:pt>
                <c:pt idx="3">
                  <c:v>Agricultural Sector</c:v>
                </c:pt>
              </c:strCache>
            </c:strRef>
          </c:cat>
          <c:val>
            <c:numRef>
              <c:f>ورقة1!$B$2:$B$5</c:f>
              <c:numCache>
                <c:formatCode>General</c:formatCode>
                <c:ptCount val="4"/>
                <c:pt idx="0">
                  <c:v>60</c:v>
                </c:pt>
                <c:pt idx="1">
                  <c:v>13</c:v>
                </c:pt>
                <c:pt idx="2">
                  <c:v>26</c:v>
                </c:pt>
                <c:pt idx="3">
                  <c:v>1</c:v>
                </c:pt>
              </c:numCache>
            </c:numRef>
          </c:val>
          <c:extLst xmlns:c16r2="http://schemas.microsoft.com/office/drawing/2015/06/chart">
            <c:ext xmlns:c16="http://schemas.microsoft.com/office/drawing/2014/chart" uri="{C3380CC4-5D6E-409C-BE32-E72D297353CC}">
              <c16:uniqueId val="{00000000-DC24-4193-AC1E-E57757313C2C}"/>
            </c:ext>
          </c:extLst>
        </c:ser>
        <c:dLbls>
          <c:showLegendKey val="0"/>
          <c:showVal val="0"/>
          <c:showCatName val="0"/>
          <c:showSerName val="0"/>
          <c:showPercent val="0"/>
          <c:showBubbleSize val="0"/>
        </c:dLbls>
        <c:gapWidth val="150"/>
        <c:axId val="206643968"/>
        <c:axId val="207369728"/>
      </c:barChart>
      <c:catAx>
        <c:axId val="20664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7369728"/>
        <c:crosses val="autoZero"/>
        <c:auto val="1"/>
        <c:lblAlgn val="ctr"/>
        <c:lblOffset val="100"/>
        <c:noMultiLvlLbl val="0"/>
      </c:catAx>
      <c:valAx>
        <c:axId val="2073697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664396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3F2613-4332-4416-A297-5AD452C407EB}"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pPr rtl="1"/>
          <a:endParaRPr lang="ar-SA"/>
        </a:p>
      </dgm:t>
    </dgm:pt>
    <dgm:pt modelId="{FA5D10C5-EA8D-4FD2-B079-CBFF600ECCE9}" type="pres">
      <dgm:prSet presAssocID="{B23F2613-4332-4416-A297-5AD452C407EB}" presName="Name0" presStyleCnt="0">
        <dgm:presLayoutVars>
          <dgm:chPref val="1"/>
          <dgm:dir/>
          <dgm:animOne val="branch"/>
          <dgm:animLvl val="lvl"/>
          <dgm:resizeHandles/>
        </dgm:presLayoutVars>
      </dgm:prSet>
      <dgm:spPr/>
      <dgm:t>
        <a:bodyPr/>
        <a:lstStyle/>
        <a:p>
          <a:pPr rtl="1"/>
          <a:endParaRPr lang="ar-SA"/>
        </a:p>
      </dgm:t>
    </dgm:pt>
  </dgm:ptLst>
  <dgm:cxnLst>
    <dgm:cxn modelId="{232DA7F9-5B6D-41B0-98C9-7B370D7EF985}" type="presOf" srcId="{B23F2613-4332-4416-A297-5AD452C407EB}" destId="{FA5D10C5-EA8D-4FD2-B079-CBFF600ECCE9}" srcOrd="0"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239931-3477-4220-8F94-BB197D49CBAF}" type="doc">
      <dgm:prSet loTypeId="urn:microsoft.com/office/officeart/2005/8/layout/vProcess5" loCatId="process" qsTypeId="urn:microsoft.com/office/officeart/2005/8/quickstyle/simple1" qsCatId="simple" csTypeId="urn:microsoft.com/office/officeart/2005/8/colors/accent3_1" csCatId="accent3" phldr="1"/>
      <dgm:spPr/>
      <dgm:t>
        <a:bodyPr/>
        <a:lstStyle/>
        <a:p>
          <a:pPr rtl="1"/>
          <a:endParaRPr lang="ar-SA"/>
        </a:p>
      </dgm:t>
    </dgm:pt>
    <dgm:pt modelId="{0A75D39E-F3FD-4992-86D8-334DC1C3F213}">
      <dgm:prSet/>
      <dgm:spPr/>
      <dgm:t>
        <a:bodyPr/>
        <a:lstStyle/>
        <a:p>
          <a:pPr rtl="0"/>
          <a:r>
            <a:rPr lang="en-US" b="1" dirty="0" smtClean="0"/>
            <a:t>Chemical methods of cleaning polluted air</a:t>
          </a:r>
        </a:p>
        <a:p>
          <a:pPr rtl="0"/>
          <a:r>
            <a:rPr lang="en-US" b="1" dirty="0" smtClean="0"/>
            <a:t>(catalytic and adsorptive cleaning methods).</a:t>
          </a:r>
        </a:p>
      </dgm:t>
    </dgm:pt>
    <dgm:pt modelId="{26EDC6F4-D2CC-4C73-8194-9FF6D8DB3507}" type="parTrans" cxnId="{D12DC17D-F64C-418E-8117-283C49BBD8FC}">
      <dgm:prSet/>
      <dgm:spPr/>
      <dgm:t>
        <a:bodyPr/>
        <a:lstStyle/>
        <a:p>
          <a:pPr rtl="1"/>
          <a:endParaRPr lang="ar-SA" b="1"/>
        </a:p>
      </dgm:t>
    </dgm:pt>
    <dgm:pt modelId="{96EF2E18-5B79-46EC-9D02-515B115709FD}" type="sibTrans" cxnId="{D12DC17D-F64C-418E-8117-283C49BBD8FC}">
      <dgm:prSet/>
      <dgm:spPr/>
      <dgm:t>
        <a:bodyPr/>
        <a:lstStyle/>
        <a:p>
          <a:pPr rtl="1"/>
          <a:endParaRPr lang="ar-SA" b="1"/>
        </a:p>
      </dgm:t>
    </dgm:pt>
    <dgm:pt modelId="{008C84DA-EC64-4AED-99E3-F0E367A74C7D}">
      <dgm:prSet/>
      <dgm:spPr/>
      <dgm:t>
        <a:bodyPr/>
        <a:lstStyle/>
        <a:p>
          <a:pPr rtl="0"/>
          <a:r>
            <a:rPr lang="en-US" b="1" dirty="0" smtClean="0"/>
            <a:t>Mechanical air cleaning methods</a:t>
          </a:r>
        </a:p>
        <a:p>
          <a:pPr rtl="0"/>
          <a:r>
            <a:rPr lang="en-US" b="1" dirty="0" smtClean="0"/>
            <a:t>(centrifugal cleaning, water cleaning, wet cleaning)</a:t>
          </a:r>
          <a:r>
            <a:rPr lang="ar-SA" b="1" dirty="0" smtClean="0"/>
            <a:t>.</a:t>
          </a:r>
          <a:endParaRPr lang="en-US" b="1" dirty="0"/>
        </a:p>
      </dgm:t>
    </dgm:pt>
    <dgm:pt modelId="{740728EA-98D2-490F-9E04-D2C21AD700C6}" type="parTrans" cxnId="{A228AA4B-5E90-4BB6-834C-C70443268F0D}">
      <dgm:prSet/>
      <dgm:spPr/>
      <dgm:t>
        <a:bodyPr/>
        <a:lstStyle/>
        <a:p>
          <a:pPr rtl="1"/>
          <a:endParaRPr lang="ar-SA" b="1"/>
        </a:p>
      </dgm:t>
    </dgm:pt>
    <dgm:pt modelId="{D530E908-7F36-4A64-A9D6-9C72DA6ED3D9}" type="sibTrans" cxnId="{A228AA4B-5E90-4BB6-834C-C70443268F0D}">
      <dgm:prSet/>
      <dgm:spPr/>
      <dgm:t>
        <a:bodyPr/>
        <a:lstStyle/>
        <a:p>
          <a:pPr rtl="1"/>
          <a:endParaRPr lang="ar-SA" b="1"/>
        </a:p>
      </dgm:t>
    </dgm:pt>
    <dgm:pt modelId="{AE6901CC-559F-4E71-8DFE-AF2CC7A8EB18}">
      <dgm:prSet/>
      <dgm:spPr/>
      <dgm:t>
        <a:bodyPr/>
        <a:lstStyle/>
        <a:p>
          <a:pPr rtl="0"/>
          <a:r>
            <a:rPr lang="en-US" b="1" dirty="0" smtClean="0"/>
            <a:t>Physical and chemical methods of air purification</a:t>
          </a:r>
        </a:p>
        <a:p>
          <a:pPr rtl="0"/>
          <a:r>
            <a:rPr lang="en-US" b="1" dirty="0" smtClean="0"/>
            <a:t>(condensation, filtration, precipitation).</a:t>
          </a:r>
          <a:endParaRPr lang="en-US" b="1" dirty="0"/>
        </a:p>
      </dgm:t>
    </dgm:pt>
    <dgm:pt modelId="{BEF3C5DD-7245-42FC-B7A4-462D5008769E}" type="parTrans" cxnId="{802D0ADB-32E0-4357-A6C3-D3CF88E44A4B}">
      <dgm:prSet/>
      <dgm:spPr/>
      <dgm:t>
        <a:bodyPr/>
        <a:lstStyle/>
        <a:p>
          <a:pPr rtl="1"/>
          <a:endParaRPr lang="ar-SA" b="1"/>
        </a:p>
      </dgm:t>
    </dgm:pt>
    <dgm:pt modelId="{0B9BD908-68F3-4D5A-9E23-2BBE19CEB34C}" type="sibTrans" cxnId="{802D0ADB-32E0-4357-A6C3-D3CF88E44A4B}">
      <dgm:prSet/>
      <dgm:spPr/>
      <dgm:t>
        <a:bodyPr/>
        <a:lstStyle/>
        <a:p>
          <a:pPr rtl="1"/>
          <a:endParaRPr lang="ar-SA" b="1"/>
        </a:p>
      </dgm:t>
    </dgm:pt>
    <dgm:pt modelId="{E6E3F12C-B563-4290-8931-002F9D4F69C5}" type="pres">
      <dgm:prSet presAssocID="{F3239931-3477-4220-8F94-BB197D49CBAF}" presName="outerComposite" presStyleCnt="0">
        <dgm:presLayoutVars>
          <dgm:chMax val="5"/>
          <dgm:dir/>
          <dgm:resizeHandles val="exact"/>
        </dgm:presLayoutVars>
      </dgm:prSet>
      <dgm:spPr/>
      <dgm:t>
        <a:bodyPr/>
        <a:lstStyle/>
        <a:p>
          <a:pPr rtl="1"/>
          <a:endParaRPr lang="ar-SA"/>
        </a:p>
      </dgm:t>
    </dgm:pt>
    <dgm:pt modelId="{DF53C9C0-85A6-47A8-A655-472775640E9B}" type="pres">
      <dgm:prSet presAssocID="{F3239931-3477-4220-8F94-BB197D49CBAF}" presName="dummyMaxCanvas" presStyleCnt="0">
        <dgm:presLayoutVars/>
      </dgm:prSet>
      <dgm:spPr/>
    </dgm:pt>
    <dgm:pt modelId="{D396D8E2-7B0A-4093-9CEE-55A6ED30E0B8}" type="pres">
      <dgm:prSet presAssocID="{F3239931-3477-4220-8F94-BB197D49CBAF}" presName="ThreeNodes_1" presStyleLbl="node1" presStyleIdx="0" presStyleCnt="3">
        <dgm:presLayoutVars>
          <dgm:bulletEnabled val="1"/>
        </dgm:presLayoutVars>
      </dgm:prSet>
      <dgm:spPr/>
      <dgm:t>
        <a:bodyPr/>
        <a:lstStyle/>
        <a:p>
          <a:pPr rtl="1"/>
          <a:endParaRPr lang="ar-SA"/>
        </a:p>
      </dgm:t>
    </dgm:pt>
    <dgm:pt modelId="{5BCDD742-9EDA-49CE-87C7-71B98B86D77E}" type="pres">
      <dgm:prSet presAssocID="{F3239931-3477-4220-8F94-BB197D49CBAF}" presName="ThreeNodes_2" presStyleLbl="node1" presStyleIdx="1" presStyleCnt="3">
        <dgm:presLayoutVars>
          <dgm:bulletEnabled val="1"/>
        </dgm:presLayoutVars>
      </dgm:prSet>
      <dgm:spPr/>
      <dgm:t>
        <a:bodyPr/>
        <a:lstStyle/>
        <a:p>
          <a:pPr rtl="1"/>
          <a:endParaRPr lang="ar-SA"/>
        </a:p>
      </dgm:t>
    </dgm:pt>
    <dgm:pt modelId="{FE9FB899-045F-4997-855D-64881B7168B4}" type="pres">
      <dgm:prSet presAssocID="{F3239931-3477-4220-8F94-BB197D49CBAF}" presName="ThreeNodes_3" presStyleLbl="node1" presStyleIdx="2" presStyleCnt="3">
        <dgm:presLayoutVars>
          <dgm:bulletEnabled val="1"/>
        </dgm:presLayoutVars>
      </dgm:prSet>
      <dgm:spPr/>
      <dgm:t>
        <a:bodyPr/>
        <a:lstStyle/>
        <a:p>
          <a:pPr rtl="1"/>
          <a:endParaRPr lang="ar-SA"/>
        </a:p>
      </dgm:t>
    </dgm:pt>
    <dgm:pt modelId="{F7AA9E6D-0E64-4195-B60B-2292BA1EDC2B}" type="pres">
      <dgm:prSet presAssocID="{F3239931-3477-4220-8F94-BB197D49CBAF}" presName="ThreeConn_1-2" presStyleLbl="fgAccFollowNode1" presStyleIdx="0" presStyleCnt="2">
        <dgm:presLayoutVars>
          <dgm:bulletEnabled val="1"/>
        </dgm:presLayoutVars>
      </dgm:prSet>
      <dgm:spPr/>
      <dgm:t>
        <a:bodyPr/>
        <a:lstStyle/>
        <a:p>
          <a:pPr rtl="1"/>
          <a:endParaRPr lang="ar-SA"/>
        </a:p>
      </dgm:t>
    </dgm:pt>
    <dgm:pt modelId="{BDE445E8-03F2-4B7D-B651-F2F61CF0A485}" type="pres">
      <dgm:prSet presAssocID="{F3239931-3477-4220-8F94-BB197D49CBAF}" presName="ThreeConn_2-3" presStyleLbl="fgAccFollowNode1" presStyleIdx="1" presStyleCnt="2">
        <dgm:presLayoutVars>
          <dgm:bulletEnabled val="1"/>
        </dgm:presLayoutVars>
      </dgm:prSet>
      <dgm:spPr/>
      <dgm:t>
        <a:bodyPr/>
        <a:lstStyle/>
        <a:p>
          <a:pPr rtl="1"/>
          <a:endParaRPr lang="ar-SA"/>
        </a:p>
      </dgm:t>
    </dgm:pt>
    <dgm:pt modelId="{C28FFADD-DF7F-4526-9FAC-ACBF8B155EF3}" type="pres">
      <dgm:prSet presAssocID="{F3239931-3477-4220-8F94-BB197D49CBAF}" presName="ThreeNodes_1_text" presStyleLbl="node1" presStyleIdx="2" presStyleCnt="3">
        <dgm:presLayoutVars>
          <dgm:bulletEnabled val="1"/>
        </dgm:presLayoutVars>
      </dgm:prSet>
      <dgm:spPr/>
      <dgm:t>
        <a:bodyPr/>
        <a:lstStyle/>
        <a:p>
          <a:pPr rtl="1"/>
          <a:endParaRPr lang="ar-SA"/>
        </a:p>
      </dgm:t>
    </dgm:pt>
    <dgm:pt modelId="{930A913B-4FFE-4C74-9761-0E05E6058566}" type="pres">
      <dgm:prSet presAssocID="{F3239931-3477-4220-8F94-BB197D49CBAF}" presName="ThreeNodes_2_text" presStyleLbl="node1" presStyleIdx="2" presStyleCnt="3">
        <dgm:presLayoutVars>
          <dgm:bulletEnabled val="1"/>
        </dgm:presLayoutVars>
      </dgm:prSet>
      <dgm:spPr/>
      <dgm:t>
        <a:bodyPr/>
        <a:lstStyle/>
        <a:p>
          <a:pPr rtl="1"/>
          <a:endParaRPr lang="ar-SA"/>
        </a:p>
      </dgm:t>
    </dgm:pt>
    <dgm:pt modelId="{6464A534-11C5-4BFB-BFB3-34EF7AFFA22B}" type="pres">
      <dgm:prSet presAssocID="{F3239931-3477-4220-8F94-BB197D49CBAF}" presName="ThreeNodes_3_text" presStyleLbl="node1" presStyleIdx="2" presStyleCnt="3">
        <dgm:presLayoutVars>
          <dgm:bulletEnabled val="1"/>
        </dgm:presLayoutVars>
      </dgm:prSet>
      <dgm:spPr/>
      <dgm:t>
        <a:bodyPr/>
        <a:lstStyle/>
        <a:p>
          <a:pPr rtl="1"/>
          <a:endParaRPr lang="ar-SA"/>
        </a:p>
      </dgm:t>
    </dgm:pt>
  </dgm:ptLst>
  <dgm:cxnLst>
    <dgm:cxn modelId="{61A677B2-F57F-4BD5-8C90-71783CFB5A6D}" type="presOf" srcId="{008C84DA-EC64-4AED-99E3-F0E367A74C7D}" destId="{930A913B-4FFE-4C74-9761-0E05E6058566}" srcOrd="1" destOrd="0" presId="urn:microsoft.com/office/officeart/2005/8/layout/vProcess5"/>
    <dgm:cxn modelId="{802D0ADB-32E0-4357-A6C3-D3CF88E44A4B}" srcId="{F3239931-3477-4220-8F94-BB197D49CBAF}" destId="{AE6901CC-559F-4E71-8DFE-AF2CC7A8EB18}" srcOrd="2" destOrd="0" parTransId="{BEF3C5DD-7245-42FC-B7A4-462D5008769E}" sibTransId="{0B9BD908-68F3-4D5A-9E23-2BBE19CEB34C}"/>
    <dgm:cxn modelId="{D12DC17D-F64C-418E-8117-283C49BBD8FC}" srcId="{F3239931-3477-4220-8F94-BB197D49CBAF}" destId="{0A75D39E-F3FD-4992-86D8-334DC1C3F213}" srcOrd="0" destOrd="0" parTransId="{26EDC6F4-D2CC-4C73-8194-9FF6D8DB3507}" sibTransId="{96EF2E18-5B79-46EC-9D02-515B115709FD}"/>
    <dgm:cxn modelId="{64EFAFF8-D6CC-45DB-A0B0-139F341BDAAE}" type="presOf" srcId="{AE6901CC-559F-4E71-8DFE-AF2CC7A8EB18}" destId="{FE9FB899-045F-4997-855D-64881B7168B4}" srcOrd="0" destOrd="0" presId="urn:microsoft.com/office/officeart/2005/8/layout/vProcess5"/>
    <dgm:cxn modelId="{45CB3F31-03E1-48FE-9806-5EF0FE3F2301}" type="presOf" srcId="{0A75D39E-F3FD-4992-86D8-334DC1C3F213}" destId="{D396D8E2-7B0A-4093-9CEE-55A6ED30E0B8}" srcOrd="0" destOrd="0" presId="urn:microsoft.com/office/officeart/2005/8/layout/vProcess5"/>
    <dgm:cxn modelId="{36BF59F6-E22A-4E9D-9BA6-946E84C58151}" type="presOf" srcId="{F3239931-3477-4220-8F94-BB197D49CBAF}" destId="{E6E3F12C-B563-4290-8931-002F9D4F69C5}" srcOrd="0" destOrd="0" presId="urn:microsoft.com/office/officeart/2005/8/layout/vProcess5"/>
    <dgm:cxn modelId="{DE20C903-0425-487D-9289-A1444D562103}" type="presOf" srcId="{008C84DA-EC64-4AED-99E3-F0E367A74C7D}" destId="{5BCDD742-9EDA-49CE-87C7-71B98B86D77E}" srcOrd="0" destOrd="0" presId="urn:microsoft.com/office/officeart/2005/8/layout/vProcess5"/>
    <dgm:cxn modelId="{A228AA4B-5E90-4BB6-834C-C70443268F0D}" srcId="{F3239931-3477-4220-8F94-BB197D49CBAF}" destId="{008C84DA-EC64-4AED-99E3-F0E367A74C7D}" srcOrd="1" destOrd="0" parTransId="{740728EA-98D2-490F-9E04-D2C21AD700C6}" sibTransId="{D530E908-7F36-4A64-A9D6-9C72DA6ED3D9}"/>
    <dgm:cxn modelId="{DDCA22BB-6893-49A5-8BCB-E7B9708EAE30}" type="presOf" srcId="{0A75D39E-F3FD-4992-86D8-334DC1C3F213}" destId="{C28FFADD-DF7F-4526-9FAC-ACBF8B155EF3}" srcOrd="1" destOrd="0" presId="urn:microsoft.com/office/officeart/2005/8/layout/vProcess5"/>
    <dgm:cxn modelId="{C79A3548-5388-4EBE-8101-208B39BE9B9B}" type="presOf" srcId="{96EF2E18-5B79-46EC-9D02-515B115709FD}" destId="{F7AA9E6D-0E64-4195-B60B-2292BA1EDC2B}" srcOrd="0" destOrd="0" presId="urn:microsoft.com/office/officeart/2005/8/layout/vProcess5"/>
    <dgm:cxn modelId="{58825120-CE35-47DA-9086-EB03E93E9885}" type="presOf" srcId="{D530E908-7F36-4A64-A9D6-9C72DA6ED3D9}" destId="{BDE445E8-03F2-4B7D-B651-F2F61CF0A485}" srcOrd="0" destOrd="0" presId="urn:microsoft.com/office/officeart/2005/8/layout/vProcess5"/>
    <dgm:cxn modelId="{144F3620-F84C-4961-990E-CCAE334B6EEF}" type="presOf" srcId="{AE6901CC-559F-4E71-8DFE-AF2CC7A8EB18}" destId="{6464A534-11C5-4BFB-BFB3-34EF7AFFA22B}" srcOrd="1" destOrd="0" presId="urn:microsoft.com/office/officeart/2005/8/layout/vProcess5"/>
    <dgm:cxn modelId="{87B87170-3E54-4DC4-A286-7847BAA5ABCE}" type="presParOf" srcId="{E6E3F12C-B563-4290-8931-002F9D4F69C5}" destId="{DF53C9C0-85A6-47A8-A655-472775640E9B}" srcOrd="0" destOrd="0" presId="urn:microsoft.com/office/officeart/2005/8/layout/vProcess5"/>
    <dgm:cxn modelId="{85DE082A-D95C-438C-90DB-A7D15714D701}" type="presParOf" srcId="{E6E3F12C-B563-4290-8931-002F9D4F69C5}" destId="{D396D8E2-7B0A-4093-9CEE-55A6ED30E0B8}" srcOrd="1" destOrd="0" presId="urn:microsoft.com/office/officeart/2005/8/layout/vProcess5"/>
    <dgm:cxn modelId="{C9B9048C-0C55-4478-B1E4-BF092A2BCFBE}" type="presParOf" srcId="{E6E3F12C-B563-4290-8931-002F9D4F69C5}" destId="{5BCDD742-9EDA-49CE-87C7-71B98B86D77E}" srcOrd="2" destOrd="0" presId="urn:microsoft.com/office/officeart/2005/8/layout/vProcess5"/>
    <dgm:cxn modelId="{327405BC-6C06-4FE8-9ED5-0C9B1B8685C9}" type="presParOf" srcId="{E6E3F12C-B563-4290-8931-002F9D4F69C5}" destId="{FE9FB899-045F-4997-855D-64881B7168B4}" srcOrd="3" destOrd="0" presId="urn:microsoft.com/office/officeart/2005/8/layout/vProcess5"/>
    <dgm:cxn modelId="{0653EDCE-EE8E-4B88-83EF-B693F80673A2}" type="presParOf" srcId="{E6E3F12C-B563-4290-8931-002F9D4F69C5}" destId="{F7AA9E6D-0E64-4195-B60B-2292BA1EDC2B}" srcOrd="4" destOrd="0" presId="urn:microsoft.com/office/officeart/2005/8/layout/vProcess5"/>
    <dgm:cxn modelId="{EF7A0A90-2110-4926-A7AF-7F7993F9BCDB}" type="presParOf" srcId="{E6E3F12C-B563-4290-8931-002F9D4F69C5}" destId="{BDE445E8-03F2-4B7D-B651-F2F61CF0A485}" srcOrd="5" destOrd="0" presId="urn:microsoft.com/office/officeart/2005/8/layout/vProcess5"/>
    <dgm:cxn modelId="{284C1273-85F5-4725-81A9-3C8C2FA0D0A9}" type="presParOf" srcId="{E6E3F12C-B563-4290-8931-002F9D4F69C5}" destId="{C28FFADD-DF7F-4526-9FAC-ACBF8B155EF3}" srcOrd="6" destOrd="0" presId="urn:microsoft.com/office/officeart/2005/8/layout/vProcess5"/>
    <dgm:cxn modelId="{2140A864-6797-4A00-B5A0-0510BA389369}" type="presParOf" srcId="{E6E3F12C-B563-4290-8931-002F9D4F69C5}" destId="{930A913B-4FFE-4C74-9761-0E05E6058566}" srcOrd="7" destOrd="0" presId="urn:microsoft.com/office/officeart/2005/8/layout/vProcess5"/>
    <dgm:cxn modelId="{296359A2-75A6-4706-A09D-4DBD5FB3A697}" type="presParOf" srcId="{E6E3F12C-B563-4290-8931-002F9D4F69C5}" destId="{6464A534-11C5-4BFB-BFB3-34EF7AFFA22B}"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96D8E2-7B0A-4093-9CEE-55A6ED30E0B8}">
      <dsp:nvSpPr>
        <dsp:cNvPr id="0" name=""/>
        <dsp:cNvSpPr/>
      </dsp:nvSpPr>
      <dsp:spPr>
        <a:xfrm>
          <a:off x="0" y="0"/>
          <a:ext cx="6916368" cy="945073"/>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US" sz="1700" b="1" kern="1200" dirty="0" smtClean="0"/>
            <a:t>Chemical methods of cleaning polluted air</a:t>
          </a:r>
        </a:p>
        <a:p>
          <a:pPr lvl="0" algn="l" defTabSz="755650" rtl="0">
            <a:lnSpc>
              <a:spcPct val="90000"/>
            </a:lnSpc>
            <a:spcBef>
              <a:spcPct val="0"/>
            </a:spcBef>
            <a:spcAft>
              <a:spcPct val="35000"/>
            </a:spcAft>
          </a:pPr>
          <a:r>
            <a:rPr lang="en-US" sz="1700" b="1" kern="1200" dirty="0" smtClean="0"/>
            <a:t>(catalytic and adsorptive cleaning methods).</a:t>
          </a:r>
        </a:p>
      </dsp:txBody>
      <dsp:txXfrm>
        <a:off x="27680" y="27680"/>
        <a:ext cx="5896561" cy="889713"/>
      </dsp:txXfrm>
    </dsp:sp>
    <dsp:sp modelId="{5BCDD742-9EDA-49CE-87C7-71B98B86D77E}">
      <dsp:nvSpPr>
        <dsp:cNvPr id="0" name=""/>
        <dsp:cNvSpPr/>
      </dsp:nvSpPr>
      <dsp:spPr>
        <a:xfrm>
          <a:off x="610267" y="1102585"/>
          <a:ext cx="6916368" cy="945073"/>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US" sz="1700" b="1" kern="1200" dirty="0" smtClean="0"/>
            <a:t>Mechanical air cleaning methods</a:t>
          </a:r>
        </a:p>
        <a:p>
          <a:pPr lvl="0" algn="l" defTabSz="755650" rtl="0">
            <a:lnSpc>
              <a:spcPct val="90000"/>
            </a:lnSpc>
            <a:spcBef>
              <a:spcPct val="0"/>
            </a:spcBef>
            <a:spcAft>
              <a:spcPct val="35000"/>
            </a:spcAft>
          </a:pPr>
          <a:r>
            <a:rPr lang="en-US" sz="1700" b="1" kern="1200" dirty="0" smtClean="0"/>
            <a:t>(centrifugal cleaning, water cleaning, wet cleaning)</a:t>
          </a:r>
          <a:r>
            <a:rPr lang="ar-SA" sz="1700" b="1" kern="1200" dirty="0" smtClean="0"/>
            <a:t>.</a:t>
          </a:r>
          <a:endParaRPr lang="en-US" sz="1700" b="1" kern="1200" dirty="0"/>
        </a:p>
      </dsp:txBody>
      <dsp:txXfrm>
        <a:off x="637947" y="1130265"/>
        <a:ext cx="5636443" cy="889713"/>
      </dsp:txXfrm>
    </dsp:sp>
    <dsp:sp modelId="{FE9FB899-045F-4997-855D-64881B7168B4}">
      <dsp:nvSpPr>
        <dsp:cNvPr id="0" name=""/>
        <dsp:cNvSpPr/>
      </dsp:nvSpPr>
      <dsp:spPr>
        <a:xfrm>
          <a:off x="1220535" y="2205170"/>
          <a:ext cx="6916368" cy="945073"/>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n-US" sz="1700" b="1" kern="1200" dirty="0" smtClean="0"/>
            <a:t>Physical and chemical methods of air purification</a:t>
          </a:r>
        </a:p>
        <a:p>
          <a:pPr lvl="0" algn="l" defTabSz="755650" rtl="0">
            <a:lnSpc>
              <a:spcPct val="90000"/>
            </a:lnSpc>
            <a:spcBef>
              <a:spcPct val="0"/>
            </a:spcBef>
            <a:spcAft>
              <a:spcPct val="35000"/>
            </a:spcAft>
          </a:pPr>
          <a:r>
            <a:rPr lang="en-US" sz="1700" b="1" kern="1200" dirty="0" smtClean="0"/>
            <a:t>(condensation, filtration, precipitation).</a:t>
          </a:r>
          <a:endParaRPr lang="en-US" sz="1700" b="1" kern="1200" dirty="0"/>
        </a:p>
      </dsp:txBody>
      <dsp:txXfrm>
        <a:off x="1248215" y="2232850"/>
        <a:ext cx="5636443" cy="889713"/>
      </dsp:txXfrm>
    </dsp:sp>
    <dsp:sp modelId="{F7AA9E6D-0E64-4195-B60B-2292BA1EDC2B}">
      <dsp:nvSpPr>
        <dsp:cNvPr id="0" name=""/>
        <dsp:cNvSpPr/>
      </dsp:nvSpPr>
      <dsp:spPr>
        <a:xfrm>
          <a:off x="6302070" y="716680"/>
          <a:ext cx="614297" cy="614297"/>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rtl="1">
            <a:lnSpc>
              <a:spcPct val="90000"/>
            </a:lnSpc>
            <a:spcBef>
              <a:spcPct val="0"/>
            </a:spcBef>
            <a:spcAft>
              <a:spcPct val="35000"/>
            </a:spcAft>
          </a:pPr>
          <a:endParaRPr lang="ar-SA" sz="2900" b="1" kern="1200"/>
        </a:p>
      </dsp:txBody>
      <dsp:txXfrm>
        <a:off x="6440287" y="716680"/>
        <a:ext cx="337863" cy="462258"/>
      </dsp:txXfrm>
    </dsp:sp>
    <dsp:sp modelId="{BDE445E8-03F2-4B7D-B651-F2F61CF0A485}">
      <dsp:nvSpPr>
        <dsp:cNvPr id="0" name=""/>
        <dsp:cNvSpPr/>
      </dsp:nvSpPr>
      <dsp:spPr>
        <a:xfrm>
          <a:off x="6912338" y="1812965"/>
          <a:ext cx="614297" cy="614297"/>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rtl="1">
            <a:lnSpc>
              <a:spcPct val="90000"/>
            </a:lnSpc>
            <a:spcBef>
              <a:spcPct val="0"/>
            </a:spcBef>
            <a:spcAft>
              <a:spcPct val="35000"/>
            </a:spcAft>
          </a:pPr>
          <a:endParaRPr lang="ar-SA" sz="2900" b="1" kern="1200"/>
        </a:p>
      </dsp:txBody>
      <dsp:txXfrm>
        <a:off x="7050555" y="1812965"/>
        <a:ext cx="337863" cy="46225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solidFill>
          <a:schemeClr val="accent1"/>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851920" y="1794902"/>
            <a:ext cx="5292080" cy="1080121"/>
          </a:xfrm>
          <a:prstGeom prst="rect">
            <a:avLst/>
          </a:prstGeom>
        </p:spPr>
        <p:txBody>
          <a:bodyPr anchor="ctr"/>
          <a:lstStyle>
            <a:lvl1pPr marL="0" indent="0" algn="l">
              <a:lnSpc>
                <a:spcPct val="100000"/>
              </a:lnSpc>
              <a:buNone/>
              <a:defRPr b="0" baseline="0">
                <a:solidFill>
                  <a:schemeClr val="bg1"/>
                </a:solidFill>
                <a:latin typeface="+mj-lt"/>
                <a:cs typeface="Arial" pitchFamily="34" charset="0"/>
              </a:defRPr>
            </a:lvl1pPr>
          </a:lstStyle>
          <a:p>
            <a:r>
              <a:rPr lang="en-US" altLang="ko-KR" dirty="0">
                <a:ea typeface="맑은 고딕" pitchFamily="50" charset="-127"/>
              </a:rPr>
              <a:t>FREE </a:t>
            </a:r>
          </a:p>
          <a:p>
            <a:r>
              <a:rPr lang="en-US" altLang="ko-KR" dirty="0">
                <a:ea typeface="맑은 고딕" pitchFamily="50" charset="-127"/>
              </a:rPr>
              <a:t>PPT TEMPLATES</a:t>
            </a:r>
            <a:endParaRPr lang="en-US" altLang="ko-KR" dirty="0"/>
          </a:p>
        </p:txBody>
      </p:sp>
      <p:sp>
        <p:nvSpPr>
          <p:cNvPr id="11" name="Text Placeholder 9"/>
          <p:cNvSpPr>
            <a:spLocks noGrp="1"/>
          </p:cNvSpPr>
          <p:nvPr>
            <p:ph type="body" sz="quarter" idx="11" hasCustomPrompt="1"/>
          </p:nvPr>
        </p:nvSpPr>
        <p:spPr>
          <a:xfrm>
            <a:off x="3851772" y="2947030"/>
            <a:ext cx="5292080" cy="488816"/>
          </a:xfrm>
          <a:prstGeom prst="rect">
            <a:avLst/>
          </a:prstGeom>
        </p:spPr>
        <p:txBody>
          <a:bodyPr anchor="ctr"/>
          <a:lstStyle>
            <a:lvl1pPr marL="0" indent="0" algn="l">
              <a:buNone/>
              <a:defRPr sz="1400" b="0" baseline="0">
                <a:solidFill>
                  <a:schemeClr val="bg1"/>
                </a:solidFill>
                <a:latin typeface="+mn-lt"/>
                <a:cs typeface="Arial" pitchFamily="34" charset="0"/>
              </a:defRPr>
            </a:lvl1pPr>
          </a:lstStyle>
          <a:p>
            <a:pPr>
              <a:spcBef>
                <a:spcPts val="0"/>
              </a:spcBef>
              <a:defRPr/>
            </a:pPr>
            <a:r>
              <a:rPr lang="en-US" altLang="ko-KR" b="1" dirty="0"/>
              <a:t>INSERT THE TITLE </a:t>
            </a:r>
          </a:p>
          <a:p>
            <a:pPr>
              <a:spcBef>
                <a:spcPts val="0"/>
              </a:spcBef>
              <a:defRPr/>
            </a:pPr>
            <a:r>
              <a:rPr lang="en-US" altLang="ko-KR" b="1" dirty="0"/>
              <a:t>OF YOUR PRESENTATION HERE</a:t>
            </a:r>
            <a:endParaRPr lang="en-US" altLang="ko-KR" dirty="0"/>
          </a:p>
        </p:txBody>
      </p:sp>
      <p:pic>
        <p:nvPicPr>
          <p:cNvPr id="1026" name="Picture 2" descr="E:\002-KIMS BUSINESS\007-02-Fullslidesppt-Contents\20161228\02-edu\bulb-item.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52640" y="657349"/>
            <a:ext cx="1765300" cy="3917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736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Rectangle 4"/>
          <p:cNvSpPr/>
          <p:nvPr userDrawn="1"/>
        </p:nvSpPr>
        <p:spPr>
          <a:xfrm>
            <a:off x="0" y="1759754"/>
            <a:ext cx="9144000" cy="22113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pic>
        <p:nvPicPr>
          <p:cNvPr id="6" name="Picture 2" descr="D:\Fullppt\PNG이미지\핸드폰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23208" y="1042230"/>
            <a:ext cx="2869272" cy="3474631"/>
          </a:xfrm>
          <a:prstGeom prst="rect">
            <a:avLst/>
          </a:prstGeom>
          <a:noFill/>
          <a:extLst>
            <a:ext uri="{909E8E84-426E-40DD-AFC4-6F175D3DCCD1}">
              <a14:hiddenFill xmlns:a14="http://schemas.microsoft.com/office/drawing/2010/main">
                <a:solidFill>
                  <a:srgbClr val="FFFFFF"/>
                </a:solidFill>
              </a14:hiddenFill>
            </a:ext>
          </a:extLst>
        </p:spPr>
      </p:pic>
      <p:sp>
        <p:nvSpPr>
          <p:cNvPr id="7" name="Picture Placeholder 2"/>
          <p:cNvSpPr>
            <a:spLocks noGrp="1"/>
          </p:cNvSpPr>
          <p:nvPr>
            <p:ph type="pic" idx="1" hasCustomPrompt="1"/>
          </p:nvPr>
        </p:nvSpPr>
        <p:spPr>
          <a:xfrm>
            <a:off x="7380312" y="1175233"/>
            <a:ext cx="1008112" cy="255610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2" hasCustomPrompt="1"/>
          </p:nvPr>
        </p:nvSpPr>
        <p:spPr>
          <a:xfrm>
            <a:off x="5643269" y="1261134"/>
            <a:ext cx="1654766" cy="255610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700137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3059832" cy="5143501"/>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2" name="Rectangle 1"/>
          <p:cNvSpPr/>
          <p:nvPr userDrawn="1"/>
        </p:nvSpPr>
        <p:spPr>
          <a:xfrm>
            <a:off x="4860032" y="0"/>
            <a:ext cx="36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Rectangle 2"/>
          <p:cNvSpPr/>
          <p:nvPr userDrawn="1"/>
        </p:nvSpPr>
        <p:spPr>
          <a:xfrm>
            <a:off x="4896032" y="1311750"/>
            <a:ext cx="180000" cy="25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93440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Images and Contents Layout">
    <p:bg>
      <p:bgPr>
        <a:solidFill>
          <a:schemeClr val="accent1"/>
        </a:solidFill>
        <a:effectLst/>
      </p:bgPr>
    </p:bg>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9144000" cy="3076575"/>
          </a:xfrm>
          <a:prstGeom prst="rect">
            <a:avLst/>
          </a:prstGeom>
          <a:solidFill>
            <a:schemeClr val="bg1">
              <a:lumMod val="95000"/>
            </a:schemeClr>
          </a:solidFill>
        </p:spPr>
        <p:txBody>
          <a:bodyPr anchor="ctr"/>
          <a:lstStyle>
            <a:lvl1pPr marL="0" indent="0" algn="ctr">
              <a:buNone/>
              <a:defRPr sz="16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395063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131840" y="181632"/>
            <a:ext cx="6012160"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3131840" y="757696"/>
            <a:ext cx="6012160"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Picture Placeholder 2"/>
          <p:cNvSpPr>
            <a:spLocks noGrp="1"/>
          </p:cNvSpPr>
          <p:nvPr>
            <p:ph type="pic" idx="1" hasCustomPrompt="1"/>
          </p:nvPr>
        </p:nvSpPr>
        <p:spPr>
          <a:xfrm>
            <a:off x="0" y="-1"/>
            <a:ext cx="3059832" cy="514350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2" hasCustomPrompt="1"/>
          </p:nvPr>
        </p:nvSpPr>
        <p:spPr>
          <a:xfrm>
            <a:off x="3146470" y="1131590"/>
            <a:ext cx="3059832" cy="401191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29888771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Images and Contents Layout">
    <p:spTree>
      <p:nvGrpSpPr>
        <p:cNvPr id="1" name=""/>
        <p:cNvGrpSpPr/>
        <p:nvPr/>
      </p:nvGrpSpPr>
      <p:grpSpPr>
        <a:xfrm>
          <a:off x="0" y="0"/>
          <a:ext cx="0" cy="0"/>
          <a:chOff x="0" y="0"/>
          <a:chExt cx="0" cy="0"/>
        </a:xfrm>
      </p:grpSpPr>
      <p:sp>
        <p:nvSpPr>
          <p:cNvPr id="5" name="Rectangle 4"/>
          <p:cNvSpPr/>
          <p:nvPr userDrawn="1"/>
        </p:nvSpPr>
        <p:spPr>
          <a:xfrm>
            <a:off x="0" y="411510"/>
            <a:ext cx="6444208" cy="43204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6" name="Picture Placeholder 2"/>
          <p:cNvSpPr>
            <a:spLocks noGrp="1"/>
          </p:cNvSpPr>
          <p:nvPr>
            <p:ph type="pic" idx="1" hasCustomPrompt="1"/>
          </p:nvPr>
        </p:nvSpPr>
        <p:spPr>
          <a:xfrm>
            <a:off x="135622" y="195487"/>
            <a:ext cx="1944216" cy="475252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0" hasCustomPrompt="1"/>
          </p:nvPr>
        </p:nvSpPr>
        <p:spPr>
          <a:xfrm>
            <a:off x="2223854" y="195487"/>
            <a:ext cx="1944216" cy="475252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1" hasCustomPrompt="1"/>
          </p:nvPr>
        </p:nvSpPr>
        <p:spPr>
          <a:xfrm>
            <a:off x="4312086" y="195487"/>
            <a:ext cx="1944216" cy="475252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742137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Images and Contents Layout">
    <p:bg>
      <p:bgPr>
        <a:solidFill>
          <a:schemeClr val="accent1"/>
        </a:solidFill>
        <a:effectLst/>
      </p:bgPr>
    </p:bg>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6444208" y="267494"/>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6" name="Picture Placeholder 2"/>
          <p:cNvSpPr>
            <a:spLocks noGrp="1"/>
          </p:cNvSpPr>
          <p:nvPr>
            <p:ph type="pic" idx="10" hasCustomPrompt="1"/>
          </p:nvPr>
        </p:nvSpPr>
        <p:spPr>
          <a:xfrm>
            <a:off x="6444208" y="2715766"/>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1" hasCustomPrompt="1"/>
          </p:nvPr>
        </p:nvSpPr>
        <p:spPr>
          <a:xfrm>
            <a:off x="3986213" y="267494"/>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2" hasCustomPrompt="1"/>
          </p:nvPr>
        </p:nvSpPr>
        <p:spPr>
          <a:xfrm>
            <a:off x="3986213" y="2715766"/>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1209397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95536" y="3291830"/>
            <a:ext cx="8748464"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395536" y="3867894"/>
            <a:ext cx="8748464"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Rectangle 4"/>
          <p:cNvSpPr/>
          <p:nvPr userDrawn="1"/>
        </p:nvSpPr>
        <p:spPr>
          <a:xfrm>
            <a:off x="0" y="4963500"/>
            <a:ext cx="9144000"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userDrawn="1"/>
        </p:nvSpPr>
        <p:spPr>
          <a:xfrm>
            <a:off x="0" y="0"/>
            <a:ext cx="9144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Picture Placeholder 2"/>
          <p:cNvSpPr>
            <a:spLocks noGrp="1"/>
          </p:cNvSpPr>
          <p:nvPr>
            <p:ph type="pic" idx="12" hasCustomPrompt="1"/>
          </p:nvPr>
        </p:nvSpPr>
        <p:spPr>
          <a:xfrm>
            <a:off x="467544" y="339502"/>
            <a:ext cx="3312128" cy="2808072"/>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3" hasCustomPrompt="1"/>
          </p:nvPr>
        </p:nvSpPr>
        <p:spPr>
          <a:xfrm>
            <a:off x="3995936" y="339502"/>
            <a:ext cx="468052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4" hasCustomPrompt="1"/>
          </p:nvPr>
        </p:nvSpPr>
        <p:spPr>
          <a:xfrm>
            <a:off x="399593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2" name="Picture Placeholder 2"/>
          <p:cNvSpPr>
            <a:spLocks noGrp="1"/>
          </p:cNvSpPr>
          <p:nvPr>
            <p:ph type="pic" idx="15" hasCustomPrompt="1"/>
          </p:nvPr>
        </p:nvSpPr>
        <p:spPr>
          <a:xfrm>
            <a:off x="561619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13" name="Picture Placeholder 2"/>
          <p:cNvSpPr>
            <a:spLocks noGrp="1"/>
          </p:cNvSpPr>
          <p:nvPr>
            <p:ph type="pic" idx="16" hasCustomPrompt="1"/>
          </p:nvPr>
        </p:nvSpPr>
        <p:spPr>
          <a:xfrm>
            <a:off x="723645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extLst>
      <p:ext uri="{BB962C8B-B14F-4D97-AF65-F5344CB8AC3E}">
        <p14:creationId xmlns:p14="http://schemas.microsoft.com/office/powerpoint/2010/main" val="3652426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ICON SETS LAYOUT</a:t>
            </a:r>
          </a:p>
        </p:txBody>
      </p:sp>
      <p:sp>
        <p:nvSpPr>
          <p:cNvPr id="11" name="Rounded Rectangle 10"/>
          <p:cNvSpPr/>
          <p:nvPr userDrawn="1"/>
        </p:nvSpPr>
        <p:spPr>
          <a:xfrm>
            <a:off x="354008" y="1131589"/>
            <a:ext cx="2849840" cy="364917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7" name="Rounded Rectangle 16"/>
          <p:cNvSpPr/>
          <p:nvPr userDrawn="1"/>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8" name="Half Frame 17"/>
          <p:cNvSpPr/>
          <p:nvPr userDrawn="1"/>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Tree>
    <p:extLst>
      <p:ext uri="{BB962C8B-B14F-4D97-AF65-F5344CB8AC3E}">
        <p14:creationId xmlns:p14="http://schemas.microsoft.com/office/powerpoint/2010/main" val="7381822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Break Layout">
    <p:spTree>
      <p:nvGrpSpPr>
        <p:cNvPr id="1" name=""/>
        <p:cNvGrpSpPr/>
        <p:nvPr/>
      </p:nvGrpSpPr>
      <p:grpSpPr>
        <a:xfrm>
          <a:off x="0" y="0"/>
          <a:ext cx="0" cy="0"/>
          <a:chOff x="0" y="0"/>
          <a:chExt cx="0" cy="0"/>
        </a:xfrm>
      </p:grpSpPr>
      <p:sp>
        <p:nvSpPr>
          <p:cNvPr id="3" name="Rectangle 2"/>
          <p:cNvSpPr/>
          <p:nvPr userDrawn="1"/>
        </p:nvSpPr>
        <p:spPr>
          <a:xfrm>
            <a:off x="0" y="2571750"/>
            <a:ext cx="9144000" cy="2571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Rectangle 1"/>
          <p:cNvSpPr/>
          <p:nvPr userDrawn="1"/>
        </p:nvSpPr>
        <p:spPr>
          <a:xfrm>
            <a:off x="2116108" y="843558"/>
            <a:ext cx="4896544" cy="34563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5" name="Rectangle 4"/>
          <p:cNvSpPr/>
          <p:nvPr userDrawn="1"/>
        </p:nvSpPr>
        <p:spPr>
          <a:xfrm>
            <a:off x="2116108" y="0"/>
            <a:ext cx="4896544" cy="1954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userDrawn="1"/>
        </p:nvSpPr>
        <p:spPr>
          <a:xfrm>
            <a:off x="2116108" y="4948014"/>
            <a:ext cx="4896544" cy="1954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2116108" y="3049518"/>
            <a:ext cx="4896544"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2116108" y="3625582"/>
            <a:ext cx="4896544"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pic>
        <p:nvPicPr>
          <p:cNvPr id="2050"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flipH="1">
            <a:off x="4155985" y="1156325"/>
            <a:ext cx="816788" cy="1812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8235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3572242"/>
            <a:ext cx="9144000" cy="576063"/>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48" y="414830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Oval 3"/>
          <p:cNvSpPr/>
          <p:nvPr userDrawn="1"/>
        </p:nvSpPr>
        <p:spPr>
          <a:xfrm>
            <a:off x="3311860" y="737642"/>
            <a:ext cx="2520280" cy="25202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162351" y="1139211"/>
            <a:ext cx="819298" cy="1818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477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ayout">
    <p:spTree>
      <p:nvGrpSpPr>
        <p:cNvPr id="1" name=""/>
        <p:cNvGrpSpPr/>
        <p:nvPr/>
      </p:nvGrpSpPr>
      <p:grpSpPr>
        <a:xfrm>
          <a:off x="0" y="0"/>
          <a:ext cx="0" cy="0"/>
          <a:chOff x="0" y="0"/>
          <a:chExt cx="0" cy="0"/>
        </a:xfrm>
      </p:grpSpPr>
      <p:sp>
        <p:nvSpPr>
          <p:cNvPr id="6" name="Rectangle 5"/>
          <p:cNvSpPr/>
          <p:nvPr userDrawn="1"/>
        </p:nvSpPr>
        <p:spPr>
          <a:xfrm>
            <a:off x="-2604" y="0"/>
            <a:ext cx="158417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074" name="Picture 2" descr="E:\002-KIMS BUSINESS\007-02-Fullslidesppt-Contents\20161228\02-edu\bulb-item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9484" y="938231"/>
            <a:ext cx="1584176" cy="351595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002-KIMS BUSINESS\007-02-Fullslidesppt-Contents\20161228\02-edu\bulb-item.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50000"/>
          <a:stretch/>
        </p:blipFill>
        <p:spPr bwMode="auto">
          <a:xfrm>
            <a:off x="789484" y="938231"/>
            <a:ext cx="792088" cy="3515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712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Agenda Layout">
    <p:spTree>
      <p:nvGrpSpPr>
        <p:cNvPr id="1" name=""/>
        <p:cNvGrpSpPr/>
        <p:nvPr/>
      </p:nvGrpSpPr>
      <p:grpSpPr>
        <a:xfrm>
          <a:off x="0" y="0"/>
          <a:ext cx="0" cy="0"/>
          <a:chOff x="0" y="0"/>
          <a:chExt cx="0" cy="0"/>
        </a:xfrm>
      </p:grpSpPr>
      <p:sp>
        <p:nvSpPr>
          <p:cNvPr id="6" name="Rectangle 5"/>
          <p:cNvSpPr/>
          <p:nvPr userDrawn="1"/>
        </p:nvSpPr>
        <p:spPr>
          <a:xfrm>
            <a:off x="-2604" y="0"/>
            <a:ext cx="158417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074" name="Picture 2" descr="E:\002-KIMS BUSINESS\007-02-Fullslidesppt-Contents\20161228\02-edu\bulb-item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6735" y="2931790"/>
            <a:ext cx="945499" cy="2098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998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Basic Layout">
    <p:spTree>
      <p:nvGrpSpPr>
        <p:cNvPr id="1" name=""/>
        <p:cNvGrpSpPr/>
        <p:nvPr/>
      </p:nvGrpSpPr>
      <p:grpSpPr>
        <a:xfrm>
          <a:off x="0" y="0"/>
          <a:ext cx="0" cy="0"/>
          <a:chOff x="0" y="0"/>
          <a:chExt cx="0" cy="0"/>
        </a:xfrm>
      </p:grpSpPr>
      <p:sp>
        <p:nvSpPr>
          <p:cNvPr id="2" name="Rectangle 1"/>
          <p:cNvSpPr/>
          <p:nvPr userDrawn="1"/>
        </p:nvSpPr>
        <p:spPr>
          <a:xfrm>
            <a:off x="0" y="3399842"/>
            <a:ext cx="9144000" cy="174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Oval 3"/>
          <p:cNvSpPr/>
          <p:nvPr userDrawn="1"/>
        </p:nvSpPr>
        <p:spPr>
          <a:xfrm>
            <a:off x="4043561" y="2859782"/>
            <a:ext cx="1080120" cy="1080120"/>
          </a:xfrm>
          <a:prstGeom prst="ellipse">
            <a:avLst/>
          </a:prstGeom>
          <a:solidFill>
            <a:schemeClr val="accent1"/>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08057" y="3010192"/>
            <a:ext cx="351128" cy="77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867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4963500"/>
            <a:ext cx="9144000"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Rectangle 4"/>
          <p:cNvSpPr/>
          <p:nvPr userDrawn="1"/>
        </p:nvSpPr>
        <p:spPr>
          <a:xfrm>
            <a:off x="0" y="0"/>
            <a:ext cx="9144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12904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960850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s and Contents Layout">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143508" y="92609"/>
            <a:ext cx="8856984" cy="49582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sp>
        <p:nvSpPr>
          <p:cNvPr id="6" name="Picture Placeholder 2"/>
          <p:cNvSpPr>
            <a:spLocks noGrp="1"/>
          </p:cNvSpPr>
          <p:nvPr>
            <p:ph type="pic" idx="12" hasCustomPrompt="1"/>
          </p:nvPr>
        </p:nvSpPr>
        <p:spPr>
          <a:xfrm>
            <a:off x="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7" name="Picture Placeholder 2"/>
          <p:cNvSpPr>
            <a:spLocks noGrp="1"/>
          </p:cNvSpPr>
          <p:nvPr>
            <p:ph type="pic" idx="13" hasCustomPrompt="1"/>
          </p:nvPr>
        </p:nvSpPr>
        <p:spPr>
          <a:xfrm>
            <a:off x="232792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8" name="Picture Placeholder 2"/>
          <p:cNvSpPr>
            <a:spLocks noGrp="1"/>
          </p:cNvSpPr>
          <p:nvPr>
            <p:ph type="pic" idx="14" hasCustomPrompt="1"/>
          </p:nvPr>
        </p:nvSpPr>
        <p:spPr>
          <a:xfrm>
            <a:off x="465584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9" name="Picture Placeholder 2"/>
          <p:cNvSpPr>
            <a:spLocks noGrp="1"/>
          </p:cNvSpPr>
          <p:nvPr>
            <p:ph type="pic" idx="15" hasCustomPrompt="1"/>
          </p:nvPr>
        </p:nvSpPr>
        <p:spPr>
          <a:xfrm>
            <a:off x="698376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3" name="Rectangle 2"/>
          <p:cNvSpPr/>
          <p:nvPr userDrawn="1"/>
        </p:nvSpPr>
        <p:spPr>
          <a:xfrm>
            <a:off x="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Rectangle 11"/>
          <p:cNvSpPr/>
          <p:nvPr userDrawn="1"/>
        </p:nvSpPr>
        <p:spPr>
          <a:xfrm>
            <a:off x="2328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Rectangle 12"/>
          <p:cNvSpPr/>
          <p:nvPr userDrawn="1"/>
        </p:nvSpPr>
        <p:spPr>
          <a:xfrm>
            <a:off x="4656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Rectangle 13"/>
          <p:cNvSpPr/>
          <p:nvPr userDrawn="1"/>
        </p:nvSpPr>
        <p:spPr>
          <a:xfrm>
            <a:off x="6984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615967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s and Contents Layout">
    <p:spTree>
      <p:nvGrpSpPr>
        <p:cNvPr id="1" name=""/>
        <p:cNvGrpSpPr/>
        <p:nvPr/>
      </p:nvGrpSpPr>
      <p:grpSpPr>
        <a:xfrm>
          <a:off x="0" y="0"/>
          <a:ext cx="0" cy="0"/>
          <a:chOff x="0" y="0"/>
          <a:chExt cx="0" cy="0"/>
        </a:xfrm>
      </p:grpSpPr>
      <p:sp>
        <p:nvSpPr>
          <p:cNvPr id="7" name="Rectangle 6"/>
          <p:cNvSpPr/>
          <p:nvPr userDrawn="1"/>
        </p:nvSpPr>
        <p:spPr>
          <a:xfrm>
            <a:off x="0" y="2932113"/>
            <a:ext cx="9144000" cy="22113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 name="Picture 3" descr="D:\Fullppt\005-PNG이미지\노트북.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55776" y="1131590"/>
            <a:ext cx="7230270" cy="3677432"/>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4513480" y="1626257"/>
            <a:ext cx="3465217" cy="256260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
        <p:nvSpPr>
          <p:cNvPr id="3" name="Rectangle 2"/>
          <p:cNvSpPr/>
          <p:nvPr userDrawn="1"/>
        </p:nvSpPr>
        <p:spPr>
          <a:xfrm>
            <a:off x="467544" y="3363838"/>
            <a:ext cx="3024336"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3260588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6"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683050"/>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7555548"/>
      </p:ext>
    </p:extLst>
  </p:cSld>
  <p:clrMap bg1="lt1" tx1="dk1" bg2="lt2" tx2="dk2" accent1="accent1" accent2="accent2" accent3="accent3" accent4="accent4" accent5="accent5" accent6="accent6" hlink="hlink" folHlink="folHlink"/>
  <p:sldLayoutIdLst>
    <p:sldLayoutId id="2147483659" r:id="rId1"/>
    <p:sldLayoutId id="2147483672" r:id="rId2"/>
    <p:sldLayoutId id="2147483670" r:id="rId3"/>
    <p:sldLayoutId id="2147483652" r:id="rId4"/>
    <p:sldLayoutId id="2147483671" r:id="rId5"/>
    <p:sldLayoutId id="2147483655" r:id="rId6"/>
    <p:sldLayoutId id="2147483662" r:id="rId7"/>
    <p:sldLayoutId id="2147483663" r:id="rId8"/>
    <p:sldLayoutId id="2147483665" r:id="rId9"/>
    <p:sldLayoutId id="2147483666" r:id="rId10"/>
    <p:sldLayoutId id="2147483667" r:id="rId11"/>
    <p:sldLayoutId id="2147483664" r:id="rId12"/>
    <p:sldLayoutId id="2147483668" r:id="rId13"/>
    <p:sldLayoutId id="2147483669" r:id="rId14"/>
    <p:sldLayoutId id="2147483656" r:id="rId15"/>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4710703"/>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2.png"/><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71800" y="1794902"/>
            <a:ext cx="6372200" cy="1080121"/>
          </a:xfrm>
        </p:spPr>
        <p:txBody>
          <a:bodyPr/>
          <a:lstStyle/>
          <a:p>
            <a:pPr algn="ctr"/>
            <a:r>
              <a:rPr lang="en-US" altLang="ko-KR" sz="3600" dirty="0">
                <a:ea typeface="맑은 고딕" pitchFamily="50" charset="-127"/>
              </a:rPr>
              <a:t>Analysis of Thermal Energy </a:t>
            </a:r>
            <a:r>
              <a:rPr lang="en-US" altLang="ko-KR" sz="3600" dirty="0" smtClean="0">
                <a:ea typeface="맑은 고딕" pitchFamily="50" charset="-127"/>
              </a:rPr>
              <a:t>systems at </a:t>
            </a:r>
            <a:r>
              <a:rPr lang="en-US" altLang="ko-KR" sz="3600" dirty="0">
                <a:ea typeface="맑은 고딕" pitchFamily="50" charset="-127"/>
              </a:rPr>
              <a:t>Al-Hijaz Company</a:t>
            </a:r>
            <a:endParaRPr lang="en-US" altLang="ko-KR" sz="3600" dirty="0"/>
          </a:p>
        </p:txBody>
      </p:sp>
      <p:sp>
        <p:nvSpPr>
          <p:cNvPr id="4" name="Text Placeholder 3"/>
          <p:cNvSpPr>
            <a:spLocks noGrp="1"/>
          </p:cNvSpPr>
          <p:nvPr>
            <p:ph type="body" sz="quarter" idx="11"/>
          </p:nvPr>
        </p:nvSpPr>
        <p:spPr>
          <a:xfrm>
            <a:off x="3851772" y="2947030"/>
            <a:ext cx="5292080" cy="1856968"/>
          </a:xfrm>
        </p:spPr>
        <p:txBody>
          <a:bodyPr/>
          <a:lstStyle/>
          <a:p>
            <a:pPr algn="ctr">
              <a:spcBef>
                <a:spcPts val="0"/>
              </a:spcBef>
              <a:defRPr/>
            </a:pPr>
            <a:r>
              <a:rPr lang="en-US" altLang="ko-KR" b="1" dirty="0"/>
              <a:t>Prepared by:</a:t>
            </a:r>
          </a:p>
          <a:p>
            <a:pPr algn="ctr">
              <a:spcBef>
                <a:spcPts val="0"/>
              </a:spcBef>
              <a:defRPr/>
            </a:pPr>
            <a:r>
              <a:rPr lang="en-US" altLang="ko-KR" b="1" dirty="0"/>
              <a:t>Mohammad </a:t>
            </a:r>
            <a:r>
              <a:rPr lang="en-US" altLang="ko-KR" b="1" dirty="0" err="1"/>
              <a:t>Abdelhalim</a:t>
            </a:r>
            <a:endParaRPr lang="en-US" altLang="ko-KR" b="1" dirty="0"/>
          </a:p>
          <a:p>
            <a:pPr algn="ctr">
              <a:spcBef>
                <a:spcPts val="0"/>
              </a:spcBef>
              <a:defRPr/>
            </a:pPr>
            <a:r>
              <a:rPr lang="en-US" altLang="ko-KR" b="1" dirty="0" err="1"/>
              <a:t>Monther</a:t>
            </a:r>
            <a:r>
              <a:rPr lang="en-US" altLang="ko-KR" b="1" dirty="0"/>
              <a:t> </a:t>
            </a:r>
            <a:r>
              <a:rPr lang="en-US" altLang="ko-KR" b="1" dirty="0" err="1"/>
              <a:t>Qararia</a:t>
            </a:r>
            <a:endParaRPr lang="en-US" altLang="ko-KR" b="1" dirty="0"/>
          </a:p>
          <a:p>
            <a:pPr algn="ctr">
              <a:spcBef>
                <a:spcPts val="0"/>
              </a:spcBef>
              <a:defRPr/>
            </a:pPr>
            <a:endParaRPr lang="en-US" altLang="ko-KR" b="1" dirty="0"/>
          </a:p>
          <a:p>
            <a:pPr algn="ctr">
              <a:spcBef>
                <a:spcPts val="0"/>
              </a:spcBef>
              <a:defRPr/>
            </a:pPr>
            <a:r>
              <a:rPr lang="en-US" altLang="ko-KR" b="1" dirty="0" err="1"/>
              <a:t>Superviser</a:t>
            </a:r>
            <a:r>
              <a:rPr lang="en-US" altLang="ko-KR" b="1" dirty="0"/>
              <a:t>:</a:t>
            </a:r>
          </a:p>
          <a:p>
            <a:pPr algn="ctr">
              <a:spcBef>
                <a:spcPts val="0"/>
              </a:spcBef>
              <a:defRPr/>
            </a:pPr>
            <a:r>
              <a:rPr lang="en-US" altLang="ko-KR" b="1" dirty="0"/>
              <a:t>Dr. </a:t>
            </a:r>
            <a:r>
              <a:rPr lang="en-US" altLang="ko-KR" b="1" dirty="0" err="1"/>
              <a:t>Abdelrahim</a:t>
            </a:r>
            <a:r>
              <a:rPr lang="en-US" altLang="ko-KR" b="1" dirty="0"/>
              <a:t> </a:t>
            </a:r>
            <a:r>
              <a:rPr lang="en-US" altLang="ko-KR" b="1" dirty="0" err="1"/>
              <a:t>Abusafa</a:t>
            </a:r>
            <a:endParaRPr lang="en-US" altLang="ko-KR" b="1" dirty="0"/>
          </a:p>
        </p:txBody>
      </p:sp>
      <p:sp>
        <p:nvSpPr>
          <p:cNvPr id="5" name="TextBox 4"/>
          <p:cNvSpPr txBox="1"/>
          <p:nvPr/>
        </p:nvSpPr>
        <p:spPr>
          <a:xfrm>
            <a:off x="1013" y="195486"/>
            <a:ext cx="8820472" cy="338554"/>
          </a:xfrm>
          <a:prstGeom prst="rect">
            <a:avLst/>
          </a:prstGeom>
          <a:noFill/>
        </p:spPr>
        <p:txBody>
          <a:bodyPr wrap="square" rtlCol="0">
            <a:spAutoFit/>
          </a:bodyPr>
          <a:lstStyle/>
          <a:p>
            <a:pPr algn="ctr"/>
            <a:r>
              <a:rPr lang="en-US" altLang="ko-KR" sz="1600" dirty="0">
                <a:solidFill>
                  <a:schemeClr val="bg1"/>
                </a:solidFill>
                <a:cs typeface="Arial" pitchFamily="34" charset="0"/>
              </a:rPr>
              <a:t>Energy Engineering and Environment </a:t>
            </a:r>
            <a:r>
              <a:rPr lang="en-US" altLang="ko-KR" sz="1600" dirty="0" smtClean="0">
                <a:solidFill>
                  <a:schemeClr val="bg1"/>
                </a:solidFill>
                <a:cs typeface="Arial" pitchFamily="34" charset="0"/>
              </a:rPr>
              <a:t>Department - An-</a:t>
            </a:r>
            <a:r>
              <a:rPr lang="en-US" altLang="ko-KR" sz="1600" dirty="0" err="1" smtClean="0">
                <a:solidFill>
                  <a:schemeClr val="bg1"/>
                </a:solidFill>
                <a:cs typeface="Arial" pitchFamily="34" charset="0"/>
              </a:rPr>
              <a:t>Najah</a:t>
            </a:r>
            <a:r>
              <a:rPr lang="en-US" altLang="ko-KR" sz="1600" dirty="0" smtClean="0">
                <a:solidFill>
                  <a:schemeClr val="bg1"/>
                </a:solidFill>
                <a:cs typeface="Arial" pitchFamily="34" charset="0"/>
              </a:rPr>
              <a:t> </a:t>
            </a:r>
            <a:r>
              <a:rPr lang="en-US" altLang="ko-KR" sz="1600" dirty="0">
                <a:solidFill>
                  <a:schemeClr val="bg1"/>
                </a:solidFill>
                <a:cs typeface="Arial" pitchFamily="34" charset="0"/>
              </a:rPr>
              <a:t>National University</a:t>
            </a:r>
          </a:p>
        </p:txBody>
      </p:sp>
    </p:spTree>
    <p:extLst>
      <p:ext uri="{BB962C8B-B14F-4D97-AF65-F5344CB8AC3E}">
        <p14:creationId xmlns:p14="http://schemas.microsoft.com/office/powerpoint/2010/main" val="2971841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rotWithShape="1">
          <a:blip r:embed="rId2">
            <a:extLst>
              <a:ext uri="{28A0092B-C50C-407E-A947-70E740481C1C}">
                <a14:useLocalDpi xmlns:a14="http://schemas.microsoft.com/office/drawing/2010/main" val="0"/>
              </a:ext>
            </a:extLst>
          </a:blip>
          <a:srcRect l="42440"/>
          <a:stretch/>
        </p:blipFill>
        <p:spPr>
          <a:xfrm>
            <a:off x="0" y="-6021"/>
            <a:ext cx="4031432" cy="3441868"/>
          </a:xfrm>
          <a:prstGeom prst="rect">
            <a:avLst/>
          </a:prstGeom>
          <a:ln>
            <a:noFill/>
          </a:ln>
          <a:effectLst>
            <a:softEdge rad="112500"/>
          </a:effectLst>
        </p:spPr>
      </p:pic>
      <p:sp>
        <p:nvSpPr>
          <p:cNvPr id="5" name="TextBox 4"/>
          <p:cNvSpPr txBox="1"/>
          <p:nvPr/>
        </p:nvSpPr>
        <p:spPr>
          <a:xfrm>
            <a:off x="4716016" y="259942"/>
            <a:ext cx="3672408" cy="2554545"/>
          </a:xfrm>
          <a:prstGeom prst="rect">
            <a:avLst/>
          </a:prstGeom>
          <a:noFill/>
        </p:spPr>
        <p:txBody>
          <a:bodyPr wrap="square" rtlCol="0">
            <a:spAutoFit/>
          </a:bodyPr>
          <a:lstStyle/>
          <a:p>
            <a:pPr algn="ctr"/>
            <a:r>
              <a:rPr lang="en-US" altLang="ko-KR" sz="1600" dirty="0">
                <a:solidFill>
                  <a:schemeClr val="tx1">
                    <a:lumMod val="75000"/>
                    <a:lumOff val="25000"/>
                  </a:schemeClr>
                </a:solidFill>
                <a:cs typeface="Arial" pitchFamily="34" charset="0"/>
              </a:rPr>
              <a:t>is a behavior that leads to reducing the amount of energy consumed of all kinds, preserving the environment, saving on fuel consumption expenses, and raising the responsibility of individuals and communities towards the environment. it also reduces energy generation expenses by moving towards efficient use of energy and the use of clean energy resources.</a:t>
            </a:r>
          </a:p>
        </p:txBody>
      </p:sp>
      <p:sp>
        <p:nvSpPr>
          <p:cNvPr id="6" name="TextBox 5"/>
          <p:cNvSpPr txBox="1"/>
          <p:nvPr/>
        </p:nvSpPr>
        <p:spPr>
          <a:xfrm>
            <a:off x="4104762" y="-6021"/>
            <a:ext cx="745399" cy="1569660"/>
          </a:xfrm>
          <a:prstGeom prst="rect">
            <a:avLst/>
          </a:prstGeom>
          <a:noFill/>
        </p:spPr>
        <p:txBody>
          <a:bodyPr wrap="square" rtlCol="0">
            <a:spAutoFit/>
          </a:bodyPr>
          <a:lstStyle/>
          <a:p>
            <a:pPr algn="ctr"/>
            <a:r>
              <a:rPr lang="en-US" altLang="ko-KR" sz="9600" b="1" dirty="0">
                <a:solidFill>
                  <a:schemeClr val="accent1"/>
                </a:solidFill>
                <a:latin typeface="Arial" pitchFamily="34" charset="0"/>
                <a:cs typeface="Arial" pitchFamily="34" charset="0"/>
              </a:rPr>
              <a:t>“</a:t>
            </a:r>
            <a:endParaRPr lang="ko-KR" altLang="en-US" sz="9600" b="1" dirty="0">
              <a:solidFill>
                <a:schemeClr val="accent1"/>
              </a:solidFill>
              <a:latin typeface="Arial" pitchFamily="34" charset="0"/>
              <a:cs typeface="Arial" pitchFamily="34" charset="0"/>
            </a:endParaRPr>
          </a:p>
        </p:txBody>
      </p:sp>
      <p:sp>
        <p:nvSpPr>
          <p:cNvPr id="7" name="TextBox 6"/>
          <p:cNvSpPr txBox="1"/>
          <p:nvPr/>
        </p:nvSpPr>
        <p:spPr>
          <a:xfrm rot="10800000">
            <a:off x="8258884" y="1686652"/>
            <a:ext cx="745399" cy="1569660"/>
          </a:xfrm>
          <a:prstGeom prst="rect">
            <a:avLst/>
          </a:prstGeom>
          <a:noFill/>
        </p:spPr>
        <p:txBody>
          <a:bodyPr wrap="square" rtlCol="0">
            <a:spAutoFit/>
          </a:bodyPr>
          <a:lstStyle/>
          <a:p>
            <a:pPr algn="ctr"/>
            <a:r>
              <a:rPr lang="en-US" altLang="ko-KR" sz="9600" b="1" dirty="0">
                <a:solidFill>
                  <a:schemeClr val="accent1"/>
                </a:solidFill>
                <a:latin typeface="Arial" pitchFamily="34" charset="0"/>
                <a:cs typeface="Arial" pitchFamily="34" charset="0"/>
              </a:rPr>
              <a:t>“</a:t>
            </a:r>
            <a:endParaRPr lang="ko-KR" altLang="en-US" sz="9600" b="1" dirty="0">
              <a:solidFill>
                <a:schemeClr val="accent1"/>
              </a:solidFill>
              <a:latin typeface="Arial" pitchFamily="34" charset="0"/>
              <a:cs typeface="Arial" pitchFamily="34" charset="0"/>
            </a:endParaRPr>
          </a:p>
        </p:txBody>
      </p:sp>
      <p:sp>
        <p:nvSpPr>
          <p:cNvPr id="9" name="TextBox 8"/>
          <p:cNvSpPr txBox="1"/>
          <p:nvPr/>
        </p:nvSpPr>
        <p:spPr>
          <a:xfrm>
            <a:off x="0" y="4447357"/>
            <a:ext cx="9144000" cy="523220"/>
          </a:xfrm>
          <a:prstGeom prst="rect">
            <a:avLst/>
          </a:prstGeom>
          <a:noFill/>
        </p:spPr>
        <p:txBody>
          <a:bodyPr wrap="square" rtlCol="0">
            <a:spAutoFit/>
          </a:bodyPr>
          <a:lstStyle/>
          <a:p>
            <a:pPr algn="ctr"/>
            <a:r>
              <a:rPr lang="en-US" altLang="ko-KR" sz="2800" b="1" dirty="0" smtClean="0">
                <a:solidFill>
                  <a:schemeClr val="bg1"/>
                </a:solidFill>
                <a:cs typeface="Arial" pitchFamily="34" charset="0"/>
              </a:rPr>
              <a:t>ENERGY </a:t>
            </a:r>
            <a:r>
              <a:rPr lang="en-US" altLang="ko-KR" sz="2800" b="1" dirty="0">
                <a:solidFill>
                  <a:schemeClr val="bg1"/>
                </a:solidFill>
                <a:cs typeface="Arial" pitchFamily="34" charset="0"/>
              </a:rPr>
              <a:t>REDUCING OR ENERGY SAVING </a:t>
            </a:r>
            <a:endParaRPr lang="ko-KR" altLang="en-US" sz="2800" b="1" dirty="0">
              <a:solidFill>
                <a:schemeClr val="bg1"/>
              </a:solidFill>
              <a:cs typeface="Arial" pitchFamily="34" charset="0"/>
            </a:endParaRPr>
          </a:p>
        </p:txBody>
      </p:sp>
    </p:spTree>
    <p:extLst>
      <p:ext uri="{BB962C8B-B14F-4D97-AF65-F5344CB8AC3E}">
        <p14:creationId xmlns:p14="http://schemas.microsoft.com/office/powerpoint/2010/main" val="1741315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rapezoid 18"/>
          <p:cNvSpPr/>
          <p:nvPr/>
        </p:nvSpPr>
        <p:spPr>
          <a:xfrm rot="5400000">
            <a:off x="2588576" y="2172250"/>
            <a:ext cx="2736052" cy="1518828"/>
          </a:xfrm>
          <a:prstGeom prst="trapezoid">
            <a:avLst>
              <a:gd name="adj" fmla="val 72234"/>
            </a:avLst>
          </a:prstGeom>
          <a:gradFill>
            <a:gsLst>
              <a:gs pos="0">
                <a:schemeClr val="accent1">
                  <a:lumMod val="50000"/>
                  <a:lumOff val="50000"/>
                </a:schemeClr>
              </a:gs>
              <a:gs pos="50000">
                <a:schemeClr val="accent1">
                  <a:lumMod val="40000"/>
                  <a:lumOff val="6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Text Placeholder 1"/>
          <p:cNvSpPr>
            <a:spLocks noGrp="1"/>
          </p:cNvSpPr>
          <p:nvPr>
            <p:ph type="body" sz="quarter" idx="10"/>
          </p:nvPr>
        </p:nvSpPr>
        <p:spPr/>
        <p:txBody>
          <a:bodyPr/>
          <a:lstStyle/>
          <a:p>
            <a:r>
              <a:rPr lang="en-US" altLang="ko-KR" dirty="0"/>
              <a:t>BENEFITS OF ENERGY REDUCING</a:t>
            </a:r>
            <a:endParaRPr lang="ko-KR" altLang="en-US" dirty="0"/>
          </a:p>
        </p:txBody>
      </p:sp>
      <p:sp>
        <p:nvSpPr>
          <p:cNvPr id="4" name="Rounded Rectangle 3"/>
          <p:cNvSpPr/>
          <p:nvPr/>
        </p:nvSpPr>
        <p:spPr>
          <a:xfrm>
            <a:off x="651681" y="1399883"/>
            <a:ext cx="540000" cy="306001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ounded Rectangle 5"/>
          <p:cNvSpPr/>
          <p:nvPr/>
        </p:nvSpPr>
        <p:spPr>
          <a:xfrm>
            <a:off x="1403648" y="1399883"/>
            <a:ext cx="540000" cy="30600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Rounded Rectangle 6"/>
          <p:cNvSpPr/>
          <p:nvPr/>
        </p:nvSpPr>
        <p:spPr>
          <a:xfrm>
            <a:off x="2155615" y="1399883"/>
            <a:ext cx="540000" cy="306001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Oval 9"/>
          <p:cNvSpPr/>
          <p:nvPr/>
        </p:nvSpPr>
        <p:spPr>
          <a:xfrm>
            <a:off x="690633" y="1445644"/>
            <a:ext cx="462096" cy="4620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Oval 19"/>
          <p:cNvSpPr/>
          <p:nvPr/>
        </p:nvSpPr>
        <p:spPr>
          <a:xfrm>
            <a:off x="1442600" y="1445644"/>
            <a:ext cx="462096" cy="4620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Oval 20"/>
          <p:cNvSpPr/>
          <p:nvPr/>
        </p:nvSpPr>
        <p:spPr>
          <a:xfrm>
            <a:off x="2194567" y="1445644"/>
            <a:ext cx="462096" cy="4620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 name="TextBox 23"/>
          <p:cNvSpPr txBox="1"/>
          <p:nvPr/>
        </p:nvSpPr>
        <p:spPr>
          <a:xfrm>
            <a:off x="658962" y="1475862"/>
            <a:ext cx="533522" cy="400110"/>
          </a:xfrm>
          <a:prstGeom prst="rect">
            <a:avLst/>
          </a:prstGeom>
          <a:noFill/>
        </p:spPr>
        <p:txBody>
          <a:bodyPr wrap="square" rtlCol="0">
            <a:spAutoFit/>
          </a:bodyPr>
          <a:lstStyle/>
          <a:p>
            <a:pPr algn="ctr"/>
            <a:r>
              <a:rPr lang="en-US" altLang="ko-KR" sz="2000" b="1" dirty="0">
                <a:solidFill>
                  <a:schemeClr val="accent1"/>
                </a:solidFill>
                <a:cs typeface="Arial" pitchFamily="34" charset="0"/>
              </a:rPr>
              <a:t>01</a:t>
            </a:r>
            <a:endParaRPr lang="ko-KR" altLang="en-US" sz="2000" b="1" dirty="0">
              <a:solidFill>
                <a:schemeClr val="accent1"/>
              </a:solidFill>
              <a:cs typeface="Arial" pitchFamily="34" charset="0"/>
            </a:endParaRPr>
          </a:p>
        </p:txBody>
      </p:sp>
      <p:sp>
        <p:nvSpPr>
          <p:cNvPr id="25" name="TextBox 24"/>
          <p:cNvSpPr txBox="1"/>
          <p:nvPr/>
        </p:nvSpPr>
        <p:spPr>
          <a:xfrm>
            <a:off x="1410126" y="1474107"/>
            <a:ext cx="533522" cy="400110"/>
          </a:xfrm>
          <a:prstGeom prst="rect">
            <a:avLst/>
          </a:prstGeom>
          <a:noFill/>
        </p:spPr>
        <p:txBody>
          <a:bodyPr wrap="square" rtlCol="0">
            <a:spAutoFit/>
          </a:bodyPr>
          <a:lstStyle/>
          <a:p>
            <a:pPr algn="ctr"/>
            <a:r>
              <a:rPr lang="en-US" altLang="ko-KR" sz="2000" b="1" dirty="0">
                <a:solidFill>
                  <a:schemeClr val="accent2"/>
                </a:solidFill>
                <a:cs typeface="Arial" pitchFamily="34" charset="0"/>
              </a:rPr>
              <a:t>02</a:t>
            </a:r>
            <a:endParaRPr lang="ko-KR" altLang="en-US" sz="2000" b="1" dirty="0">
              <a:solidFill>
                <a:schemeClr val="accent2"/>
              </a:solidFill>
              <a:cs typeface="Arial" pitchFamily="34" charset="0"/>
            </a:endParaRPr>
          </a:p>
        </p:txBody>
      </p:sp>
      <p:sp>
        <p:nvSpPr>
          <p:cNvPr id="26" name="TextBox 25"/>
          <p:cNvSpPr txBox="1"/>
          <p:nvPr/>
        </p:nvSpPr>
        <p:spPr>
          <a:xfrm>
            <a:off x="2161290" y="1472352"/>
            <a:ext cx="533522" cy="400110"/>
          </a:xfrm>
          <a:prstGeom prst="rect">
            <a:avLst/>
          </a:prstGeom>
          <a:noFill/>
        </p:spPr>
        <p:txBody>
          <a:bodyPr wrap="square" rtlCol="0">
            <a:spAutoFit/>
          </a:bodyPr>
          <a:lstStyle/>
          <a:p>
            <a:pPr algn="ctr"/>
            <a:r>
              <a:rPr lang="en-US" altLang="ko-KR" sz="2000" b="1" dirty="0">
                <a:solidFill>
                  <a:schemeClr val="accent1"/>
                </a:solidFill>
                <a:cs typeface="Arial" pitchFamily="34" charset="0"/>
              </a:rPr>
              <a:t>03</a:t>
            </a:r>
            <a:endParaRPr lang="ko-KR" altLang="en-US" sz="2000" b="1" dirty="0">
              <a:solidFill>
                <a:schemeClr val="accent1"/>
              </a:solidFill>
              <a:cs typeface="Arial" pitchFamily="34" charset="0"/>
            </a:endParaRPr>
          </a:p>
        </p:txBody>
      </p:sp>
      <p:sp>
        <p:nvSpPr>
          <p:cNvPr id="29" name="TextBox 28"/>
          <p:cNvSpPr txBox="1"/>
          <p:nvPr/>
        </p:nvSpPr>
        <p:spPr>
          <a:xfrm rot="16200000">
            <a:off x="-264216" y="2903586"/>
            <a:ext cx="2371794" cy="523220"/>
          </a:xfrm>
          <a:prstGeom prst="rect">
            <a:avLst/>
          </a:prstGeom>
          <a:noFill/>
        </p:spPr>
        <p:txBody>
          <a:bodyPr wrap="square" rtlCol="0">
            <a:spAutoFit/>
          </a:bodyPr>
          <a:lstStyle/>
          <a:p>
            <a:pPr algn="ctr"/>
            <a:r>
              <a:rPr lang="en-US" altLang="ko-KR" sz="1400" b="1" dirty="0">
                <a:solidFill>
                  <a:schemeClr val="bg1"/>
                </a:solidFill>
                <a:cs typeface="Arial" pitchFamily="34" charset="0"/>
              </a:rPr>
              <a:t>Gradual Depletion of Energy</a:t>
            </a:r>
            <a:endParaRPr lang="ko-KR" altLang="en-US" sz="1400" b="1" dirty="0">
              <a:solidFill>
                <a:schemeClr val="bg1"/>
              </a:solidFill>
              <a:cs typeface="Arial" pitchFamily="34" charset="0"/>
            </a:endParaRPr>
          </a:p>
        </p:txBody>
      </p:sp>
      <p:sp>
        <p:nvSpPr>
          <p:cNvPr id="30" name="TextBox 29"/>
          <p:cNvSpPr txBox="1"/>
          <p:nvPr/>
        </p:nvSpPr>
        <p:spPr>
          <a:xfrm rot="16200000">
            <a:off x="487751" y="2903586"/>
            <a:ext cx="2371794" cy="523220"/>
          </a:xfrm>
          <a:prstGeom prst="rect">
            <a:avLst/>
          </a:prstGeom>
          <a:noFill/>
        </p:spPr>
        <p:txBody>
          <a:bodyPr wrap="square" rtlCol="0">
            <a:spAutoFit/>
          </a:bodyPr>
          <a:lstStyle/>
          <a:p>
            <a:pPr algn="ctr"/>
            <a:r>
              <a:rPr lang="en-US" altLang="ko-KR" sz="1400" b="1" dirty="0">
                <a:solidFill>
                  <a:schemeClr val="bg1"/>
                </a:solidFill>
                <a:cs typeface="Arial" pitchFamily="34" charset="0"/>
              </a:rPr>
              <a:t>Improving Business and Industrial</a:t>
            </a:r>
            <a:endParaRPr lang="ko-KR" altLang="en-US" sz="1400" b="1" dirty="0">
              <a:solidFill>
                <a:schemeClr val="bg1"/>
              </a:solidFill>
              <a:cs typeface="Arial" pitchFamily="34" charset="0"/>
            </a:endParaRPr>
          </a:p>
        </p:txBody>
      </p:sp>
      <p:sp>
        <p:nvSpPr>
          <p:cNvPr id="31" name="TextBox 30"/>
          <p:cNvSpPr txBox="1"/>
          <p:nvPr/>
        </p:nvSpPr>
        <p:spPr>
          <a:xfrm rot="16200000">
            <a:off x="1239718" y="2903588"/>
            <a:ext cx="2371794" cy="523220"/>
          </a:xfrm>
          <a:prstGeom prst="rect">
            <a:avLst/>
          </a:prstGeom>
          <a:noFill/>
        </p:spPr>
        <p:txBody>
          <a:bodyPr wrap="square" rtlCol="0">
            <a:spAutoFit/>
          </a:bodyPr>
          <a:lstStyle/>
          <a:p>
            <a:pPr algn="ctr"/>
            <a:r>
              <a:rPr lang="en-US" altLang="ko-KR" sz="1400" b="1" dirty="0">
                <a:solidFill>
                  <a:schemeClr val="bg1"/>
                </a:solidFill>
                <a:cs typeface="Arial" pitchFamily="34" charset="0"/>
              </a:rPr>
              <a:t>Competitiveness of the Enterprise</a:t>
            </a:r>
            <a:endParaRPr lang="ko-KR" altLang="en-US" sz="1400" b="1" dirty="0">
              <a:solidFill>
                <a:schemeClr val="bg1"/>
              </a:solidFill>
              <a:cs typeface="Arial" pitchFamily="34" charset="0"/>
            </a:endParaRPr>
          </a:p>
        </p:txBody>
      </p:sp>
      <p:pic>
        <p:nvPicPr>
          <p:cNvPr id="35" name="صورة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872491"/>
            <a:ext cx="4239752" cy="4114800"/>
          </a:xfrm>
          <a:prstGeom prst="ellipse">
            <a:avLst/>
          </a:prstGeom>
          <a:ln>
            <a:noFill/>
          </a:ln>
          <a:effectLst>
            <a:softEdge rad="112500"/>
          </a:effectLst>
        </p:spPr>
      </p:pic>
    </p:spTree>
    <p:extLst>
      <p:ext uri="{BB962C8B-B14F-4D97-AF65-F5344CB8AC3E}">
        <p14:creationId xmlns:p14="http://schemas.microsoft.com/office/powerpoint/2010/main" val="32488131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051720" y="3049518"/>
            <a:ext cx="4960932" cy="576064"/>
          </a:xfrm>
        </p:spPr>
        <p:txBody>
          <a:bodyPr/>
          <a:lstStyle/>
          <a:p>
            <a:r>
              <a:rPr lang="en-US" altLang="ko-KR" dirty="0" smtClean="0"/>
              <a:t>METHODOLOGY</a:t>
            </a:r>
            <a:endParaRPr lang="ko-KR" altLang="en-US" dirty="0"/>
          </a:p>
        </p:txBody>
      </p:sp>
    </p:spTree>
    <p:extLst>
      <p:ext uri="{BB962C8B-B14F-4D97-AF65-F5344CB8AC3E}">
        <p14:creationId xmlns:p14="http://schemas.microsoft.com/office/powerpoint/2010/main" val="2402774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ame 16"/>
          <p:cNvSpPr/>
          <p:nvPr/>
        </p:nvSpPr>
        <p:spPr>
          <a:xfrm>
            <a:off x="215516" y="177378"/>
            <a:ext cx="8712968" cy="4788744"/>
          </a:xfrm>
          <a:prstGeom prst="frame">
            <a:avLst>
              <a:gd name="adj1" fmla="val 8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4" name="Rectangle 13"/>
          <p:cNvSpPr/>
          <p:nvPr/>
        </p:nvSpPr>
        <p:spPr>
          <a:xfrm>
            <a:off x="467544" y="0"/>
            <a:ext cx="2016224"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Text Placeholder 1"/>
          <p:cNvSpPr txBox="1">
            <a:spLocks/>
          </p:cNvSpPr>
          <p:nvPr/>
        </p:nvSpPr>
        <p:spPr>
          <a:xfrm>
            <a:off x="611560" y="771302"/>
            <a:ext cx="1800200" cy="1440408"/>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950" b="1" dirty="0">
                <a:solidFill>
                  <a:schemeClr val="bg1"/>
                </a:solidFill>
                <a:latin typeface="+mj-lt"/>
                <a:cs typeface="Arial" pitchFamily="34" charset="0"/>
              </a:rPr>
              <a:t>The </a:t>
            </a:r>
            <a:r>
              <a:rPr lang="en-US" altLang="ko-KR" sz="1950" b="1" dirty="0" smtClean="0">
                <a:solidFill>
                  <a:schemeClr val="bg1"/>
                </a:solidFill>
                <a:latin typeface="+mj-lt"/>
                <a:cs typeface="Arial" pitchFamily="34" charset="0"/>
              </a:rPr>
              <a:t>measurement </a:t>
            </a:r>
            <a:r>
              <a:rPr lang="en-US" altLang="ko-KR" sz="1950" b="1" dirty="0">
                <a:solidFill>
                  <a:schemeClr val="bg1"/>
                </a:solidFill>
                <a:latin typeface="+mj-lt"/>
                <a:cs typeface="Arial" pitchFamily="34" charset="0"/>
              </a:rPr>
              <a:t>was applied to 163 pieces of equipment and the final statistics were as </a:t>
            </a:r>
            <a:r>
              <a:rPr lang="en-US" altLang="ko-KR" sz="1950" b="1" dirty="0" smtClean="0">
                <a:solidFill>
                  <a:schemeClr val="bg1"/>
                </a:solidFill>
                <a:latin typeface="+mj-lt"/>
                <a:cs typeface="Arial" pitchFamily="34" charset="0"/>
              </a:rPr>
              <a:t>follows </a:t>
            </a:r>
            <a:endParaRPr lang="ko-KR" altLang="en-US" sz="1950" b="1" dirty="0">
              <a:solidFill>
                <a:schemeClr val="bg1"/>
              </a:solidFill>
              <a:latin typeface="+mj-lt"/>
              <a:cs typeface="Arial" pitchFamily="34" charset="0"/>
            </a:endParaRPr>
          </a:p>
        </p:txBody>
      </p:sp>
      <p:graphicFrame>
        <p:nvGraphicFramePr>
          <p:cNvPr id="2" name="جدول 1"/>
          <p:cNvGraphicFramePr>
            <a:graphicFrameLocks noGrp="1"/>
          </p:cNvGraphicFramePr>
          <p:nvPr>
            <p:extLst>
              <p:ext uri="{D42A27DB-BD31-4B8C-83A1-F6EECF244321}">
                <p14:modId xmlns:p14="http://schemas.microsoft.com/office/powerpoint/2010/main" val="3634303200"/>
              </p:ext>
            </p:extLst>
          </p:nvPr>
        </p:nvGraphicFramePr>
        <p:xfrm>
          <a:off x="2555776" y="241627"/>
          <a:ext cx="6264696" cy="4634376"/>
        </p:xfrm>
        <a:graphic>
          <a:graphicData uri="http://schemas.openxmlformats.org/drawingml/2006/table">
            <a:tbl>
              <a:tblPr firstRow="1" firstCol="1" bandRow="1">
                <a:tableStyleId>{5C22544A-7EE6-4342-B048-85BDC9FD1C3A}</a:tableStyleId>
              </a:tblPr>
              <a:tblGrid>
                <a:gridCol w="4360582">
                  <a:extLst>
                    <a:ext uri="{9D8B030D-6E8A-4147-A177-3AD203B41FA5}">
                      <a16:colId xmlns="" xmlns:a16="http://schemas.microsoft.com/office/drawing/2014/main" val="1698489130"/>
                    </a:ext>
                  </a:extLst>
                </a:gridCol>
                <a:gridCol w="1227866">
                  <a:extLst>
                    <a:ext uri="{9D8B030D-6E8A-4147-A177-3AD203B41FA5}">
                      <a16:colId xmlns="" xmlns:a16="http://schemas.microsoft.com/office/drawing/2014/main" val="3606690226"/>
                    </a:ext>
                  </a:extLst>
                </a:gridCol>
                <a:gridCol w="676248">
                  <a:extLst>
                    <a:ext uri="{9D8B030D-6E8A-4147-A177-3AD203B41FA5}">
                      <a16:colId xmlns="" xmlns:a16="http://schemas.microsoft.com/office/drawing/2014/main" val="2594056806"/>
                    </a:ext>
                  </a:extLst>
                </a:gridCol>
              </a:tblGrid>
              <a:tr h="438968">
                <a:tc>
                  <a:txBody>
                    <a:bodyPr/>
                    <a:lstStyle/>
                    <a:p>
                      <a:pPr algn="ctr" rtl="0">
                        <a:lnSpc>
                          <a:spcPct val="107000"/>
                        </a:lnSpc>
                        <a:spcAft>
                          <a:spcPts val="1200"/>
                        </a:spcAft>
                        <a:tabLst>
                          <a:tab pos="4544695" algn="l"/>
                        </a:tabLst>
                      </a:pPr>
                      <a:r>
                        <a:rPr lang="en-US" sz="1200" dirty="0">
                          <a:effectLst/>
                        </a:rPr>
                        <a:t>ITEM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tabLst>
                          <a:tab pos="4544695" algn="l"/>
                        </a:tabLst>
                      </a:pPr>
                      <a:r>
                        <a:rPr lang="en-US" sz="1200">
                          <a:effectLst/>
                        </a:rPr>
                        <a:t>VALUE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tabLst>
                          <a:tab pos="4544695" algn="l"/>
                        </a:tabLst>
                      </a:pPr>
                      <a:r>
                        <a:rPr lang="en-US" sz="1200">
                          <a:effectLst/>
                        </a:rPr>
                        <a:t>UNIT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1019180425"/>
                  </a:ext>
                </a:extLst>
              </a:tr>
              <a:tr h="1219768">
                <a:tc>
                  <a:txBody>
                    <a:bodyPr/>
                    <a:lstStyle/>
                    <a:p>
                      <a:pPr algn="just" rtl="0">
                        <a:lnSpc>
                          <a:spcPct val="107000"/>
                        </a:lnSpc>
                        <a:spcAft>
                          <a:spcPts val="1200"/>
                        </a:spcAft>
                        <a:tabLst>
                          <a:tab pos="4544695" algn="l"/>
                        </a:tabLst>
                      </a:pPr>
                      <a:r>
                        <a:rPr lang="en-US" sz="1400" dirty="0">
                          <a:effectLst/>
                        </a:rPr>
                        <a:t>The total capacity of the equipment (kW)</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pPr>
                      <a:r>
                        <a:rPr lang="en-US" sz="1800" b="1" dirty="0">
                          <a:solidFill>
                            <a:schemeClr val="tx1"/>
                          </a:solidFill>
                          <a:effectLst/>
                        </a:rPr>
                        <a:t>513</a:t>
                      </a:r>
                      <a:endParaRPr lang="en-US" sz="1600" b="1" dirty="0">
                        <a:solidFill>
                          <a:schemeClr val="tx1"/>
                        </a:solidFill>
                        <a:effectLst/>
                      </a:endParaRPr>
                    </a:p>
                    <a:p>
                      <a:pPr algn="ctr" rtl="0">
                        <a:lnSpc>
                          <a:spcPct val="107000"/>
                        </a:lnSpc>
                        <a:spcAft>
                          <a:spcPts val="1200"/>
                        </a:spcAft>
                        <a:tabLst>
                          <a:tab pos="4544695" algn="l"/>
                        </a:tabLst>
                      </a:pPr>
                      <a:r>
                        <a:rPr lang="en-US" sz="1800" b="1" dirty="0">
                          <a:solidFill>
                            <a:schemeClr val="tx1"/>
                          </a:solidFill>
                          <a:effectLst/>
                        </a:rPr>
                        <a:t> </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tabLst>
                          <a:tab pos="4544695" algn="l"/>
                        </a:tabLst>
                      </a:pPr>
                      <a:r>
                        <a:rPr lang="en-US" sz="1800" b="1" dirty="0">
                          <a:solidFill>
                            <a:schemeClr val="tx1"/>
                          </a:solidFill>
                          <a:effectLst/>
                        </a:rPr>
                        <a:t>kW</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056240190"/>
                  </a:ext>
                </a:extLst>
              </a:tr>
              <a:tr h="438968">
                <a:tc>
                  <a:txBody>
                    <a:bodyPr/>
                    <a:lstStyle/>
                    <a:p>
                      <a:pPr algn="just" rtl="0">
                        <a:lnSpc>
                          <a:spcPct val="107000"/>
                        </a:lnSpc>
                        <a:spcAft>
                          <a:spcPts val="1200"/>
                        </a:spcAft>
                        <a:tabLst>
                          <a:tab pos="4544695" algn="l"/>
                        </a:tabLst>
                      </a:pPr>
                      <a:r>
                        <a:rPr lang="en-US" sz="1400" dirty="0">
                          <a:effectLst/>
                        </a:rPr>
                        <a:t>The total capacity of the Chillers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pPr>
                      <a:r>
                        <a:rPr lang="en-US" sz="1800" b="1" dirty="0" smtClean="0">
                          <a:solidFill>
                            <a:schemeClr val="tx1"/>
                          </a:solidFill>
                          <a:effectLst/>
                          <a:latin typeface="+mn-lt"/>
                          <a:ea typeface="+mn-ea"/>
                          <a:cs typeface="+mn-cs"/>
                        </a:rPr>
                        <a:t>78</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tabLst>
                          <a:tab pos="4544695" algn="l"/>
                        </a:tabLst>
                      </a:pPr>
                      <a:r>
                        <a:rPr lang="en-US" sz="1800" b="1" dirty="0">
                          <a:solidFill>
                            <a:schemeClr val="tx1"/>
                          </a:solidFill>
                          <a:effectLst/>
                        </a:rPr>
                        <a:t>kW</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3312921753"/>
                  </a:ext>
                </a:extLst>
              </a:tr>
              <a:tr h="438968">
                <a:tc>
                  <a:txBody>
                    <a:bodyPr/>
                    <a:lstStyle/>
                    <a:p>
                      <a:pPr algn="just" rtl="0">
                        <a:lnSpc>
                          <a:spcPct val="107000"/>
                        </a:lnSpc>
                        <a:spcAft>
                          <a:spcPts val="1200"/>
                        </a:spcAft>
                        <a:tabLst>
                          <a:tab pos="4544695" algn="l"/>
                        </a:tabLst>
                      </a:pPr>
                      <a:r>
                        <a:rPr lang="en-US" sz="1400" dirty="0">
                          <a:effectLst/>
                        </a:rPr>
                        <a:t>The total capacity of the Split unit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pPr>
                      <a:r>
                        <a:rPr lang="en-US" sz="1800" b="1">
                          <a:solidFill>
                            <a:schemeClr val="tx1"/>
                          </a:solidFill>
                          <a:effectLst/>
                        </a:rPr>
                        <a:t>95</a:t>
                      </a:r>
                      <a:endParaRPr lang="en-US" sz="16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tabLst>
                          <a:tab pos="4544695" algn="l"/>
                        </a:tabLst>
                      </a:pPr>
                      <a:r>
                        <a:rPr lang="en-US" sz="1800" b="1" dirty="0">
                          <a:solidFill>
                            <a:schemeClr val="tx1"/>
                          </a:solidFill>
                          <a:effectLst/>
                        </a:rPr>
                        <a:t>kW</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661818587"/>
                  </a:ext>
                </a:extLst>
              </a:tr>
              <a:tr h="1219768">
                <a:tc>
                  <a:txBody>
                    <a:bodyPr/>
                    <a:lstStyle/>
                    <a:p>
                      <a:pPr algn="just" rtl="0">
                        <a:lnSpc>
                          <a:spcPct val="107000"/>
                        </a:lnSpc>
                        <a:spcAft>
                          <a:spcPts val="1200"/>
                        </a:spcAft>
                        <a:tabLst>
                          <a:tab pos="4544695" algn="l"/>
                        </a:tabLst>
                      </a:pPr>
                      <a:r>
                        <a:rPr lang="en-US" sz="1400" dirty="0">
                          <a:effectLst/>
                        </a:rPr>
                        <a:t>The total of the estimated energy </a:t>
                      </a:r>
                      <a:r>
                        <a:rPr lang="en-US" sz="1400" dirty="0" smtClean="0">
                          <a:effectLst/>
                        </a:rPr>
                        <a:t>consumed</a:t>
                      </a:r>
                      <a:r>
                        <a:rPr lang="en-US" sz="1400" baseline="0" dirty="0" smtClean="0">
                          <a:effectLst/>
                        </a:rPr>
                        <a:t>         </a:t>
                      </a:r>
                      <a:r>
                        <a:rPr lang="en-US" sz="1400" dirty="0" smtClean="0">
                          <a:effectLst/>
                        </a:rPr>
                        <a:t>during </a:t>
                      </a:r>
                      <a:r>
                        <a:rPr lang="en-US" sz="1400" dirty="0">
                          <a:effectLst/>
                        </a:rPr>
                        <a:t>the estimated operating hours</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tabLst>
                          <a:tab pos="4544695" algn="l"/>
                        </a:tabLst>
                      </a:pPr>
                      <a:r>
                        <a:rPr lang="en-US" sz="1800" b="1" dirty="0" smtClean="0">
                          <a:solidFill>
                            <a:schemeClr val="tx1"/>
                          </a:solidFill>
                          <a:effectLst/>
                        </a:rPr>
                        <a:t>1,405,928</a:t>
                      </a:r>
                      <a:endParaRPr lang="en-US" sz="1600" b="1" dirty="0">
                        <a:solidFill>
                          <a:schemeClr val="tx1"/>
                        </a:solidFill>
                        <a:effectLst/>
                      </a:endParaRPr>
                    </a:p>
                    <a:p>
                      <a:pPr algn="ctr" rtl="0">
                        <a:lnSpc>
                          <a:spcPct val="107000"/>
                        </a:lnSpc>
                        <a:spcAft>
                          <a:spcPts val="1200"/>
                        </a:spcAft>
                        <a:tabLst>
                          <a:tab pos="4544695" algn="l"/>
                        </a:tabLst>
                      </a:pPr>
                      <a:r>
                        <a:rPr lang="en-US" sz="1800" b="1" dirty="0">
                          <a:solidFill>
                            <a:schemeClr val="tx1"/>
                          </a:solidFill>
                          <a:effectLst/>
                        </a:rPr>
                        <a:t> </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tabLst>
                          <a:tab pos="4544695" algn="l"/>
                        </a:tabLst>
                      </a:pPr>
                      <a:r>
                        <a:rPr lang="en-US" sz="1800" b="1" dirty="0" smtClean="0">
                          <a:solidFill>
                            <a:schemeClr val="tx1"/>
                          </a:solidFill>
                          <a:effectLst/>
                        </a:rPr>
                        <a:t>kWh</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24058068"/>
                  </a:ext>
                </a:extLst>
              </a:tr>
              <a:tr h="438968">
                <a:tc>
                  <a:txBody>
                    <a:bodyPr/>
                    <a:lstStyle/>
                    <a:p>
                      <a:pPr algn="just" rtl="0">
                        <a:lnSpc>
                          <a:spcPct val="107000"/>
                        </a:lnSpc>
                        <a:spcAft>
                          <a:spcPts val="1200"/>
                        </a:spcAft>
                        <a:tabLst>
                          <a:tab pos="4544695" algn="l"/>
                        </a:tabLst>
                      </a:pPr>
                      <a:r>
                        <a:rPr lang="en-US" sz="1400" dirty="0">
                          <a:effectLst/>
                        </a:rPr>
                        <a:t>The total capacity of the equipment (A)</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pPr>
                      <a:r>
                        <a:rPr lang="en-US" sz="1800" b="1" dirty="0" smtClean="0">
                          <a:solidFill>
                            <a:schemeClr val="tx1"/>
                          </a:solidFill>
                          <a:effectLst/>
                        </a:rPr>
                        <a:t>2,204</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tabLst>
                          <a:tab pos="4544695" algn="l"/>
                        </a:tabLst>
                      </a:pPr>
                      <a:r>
                        <a:rPr lang="en-US" sz="1800" b="1" dirty="0">
                          <a:solidFill>
                            <a:schemeClr val="tx1"/>
                          </a:solidFill>
                          <a:effectLst/>
                        </a:rPr>
                        <a:t>A</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09352310"/>
                  </a:ext>
                </a:extLst>
              </a:tr>
              <a:tr h="438968">
                <a:tc>
                  <a:txBody>
                    <a:bodyPr/>
                    <a:lstStyle/>
                    <a:p>
                      <a:pPr algn="just" rtl="0">
                        <a:lnSpc>
                          <a:spcPct val="107000"/>
                        </a:lnSpc>
                        <a:spcAft>
                          <a:spcPts val="1200"/>
                        </a:spcAft>
                        <a:tabLst>
                          <a:tab pos="4544695" algn="l"/>
                        </a:tabLst>
                      </a:pPr>
                      <a:r>
                        <a:rPr lang="en-US" sz="1400" dirty="0">
                          <a:effectLst/>
                        </a:rPr>
                        <a:t>The requirement for electrical power/220 (V)</a:t>
                      </a:r>
                      <a:endParaRPr lang="en-US" sz="12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pPr>
                      <a:r>
                        <a:rPr lang="en-US" sz="1800" b="1" dirty="0">
                          <a:solidFill>
                            <a:schemeClr val="tx1"/>
                          </a:solidFill>
                          <a:effectLst/>
                        </a:rPr>
                        <a:t>484</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rtl="0">
                        <a:lnSpc>
                          <a:spcPct val="107000"/>
                        </a:lnSpc>
                        <a:spcAft>
                          <a:spcPts val="1200"/>
                        </a:spcAft>
                        <a:tabLst>
                          <a:tab pos="4544695" algn="l"/>
                        </a:tabLst>
                      </a:pPr>
                      <a:r>
                        <a:rPr lang="en-US" sz="1800" b="1" dirty="0">
                          <a:solidFill>
                            <a:schemeClr val="tx1"/>
                          </a:solidFill>
                          <a:effectLst/>
                        </a:rPr>
                        <a:t>kVA</a:t>
                      </a:r>
                      <a:endParaRPr lang="en-US" sz="16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 xmlns:a16="http://schemas.microsoft.com/office/drawing/2014/main" val="2519742072"/>
                  </a:ext>
                </a:extLst>
              </a:tr>
            </a:tbl>
          </a:graphicData>
        </a:graphic>
      </p:graphicFrame>
    </p:spTree>
    <p:extLst>
      <p:ext uri="{BB962C8B-B14F-4D97-AF65-F5344CB8AC3E}">
        <p14:creationId xmlns:p14="http://schemas.microsoft.com/office/powerpoint/2010/main" val="39521793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ame 16"/>
          <p:cNvSpPr/>
          <p:nvPr/>
        </p:nvSpPr>
        <p:spPr>
          <a:xfrm>
            <a:off x="215516" y="177378"/>
            <a:ext cx="8712968" cy="4788744"/>
          </a:xfrm>
          <a:prstGeom prst="frame">
            <a:avLst>
              <a:gd name="adj1" fmla="val 8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pic>
        <p:nvPicPr>
          <p:cNvPr id="6" name="Picture 1147557770"/>
          <p:cNvPicPr/>
          <p:nvPr/>
        </p:nvPicPr>
        <p:blipFill>
          <a:blip r:embed="rId2">
            <a:extLst>
              <a:ext uri="{28A0092B-C50C-407E-A947-70E740481C1C}">
                <a14:useLocalDpi xmlns:a14="http://schemas.microsoft.com/office/drawing/2010/main" val="0"/>
              </a:ext>
            </a:extLst>
          </a:blip>
          <a:stretch>
            <a:fillRect/>
          </a:stretch>
        </p:blipFill>
        <p:spPr>
          <a:xfrm>
            <a:off x="1810686" y="771550"/>
            <a:ext cx="6894512" cy="4021799"/>
          </a:xfrm>
          <a:prstGeom prst="rect">
            <a:avLst/>
          </a:prstGeom>
          <a:ln>
            <a:noFill/>
          </a:ln>
          <a:effectLst>
            <a:softEdge rad="112500"/>
          </a:effectLst>
        </p:spPr>
      </p:pic>
      <p:sp>
        <p:nvSpPr>
          <p:cNvPr id="14" name="Rectangle 13"/>
          <p:cNvSpPr/>
          <p:nvPr/>
        </p:nvSpPr>
        <p:spPr>
          <a:xfrm>
            <a:off x="467544" y="0"/>
            <a:ext cx="2016224" cy="19956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Text Placeholder 1"/>
          <p:cNvSpPr txBox="1">
            <a:spLocks/>
          </p:cNvSpPr>
          <p:nvPr/>
        </p:nvSpPr>
        <p:spPr>
          <a:xfrm>
            <a:off x="611560" y="483270"/>
            <a:ext cx="1800200" cy="1440408"/>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400" b="1" dirty="0">
                <a:solidFill>
                  <a:schemeClr val="bg1"/>
                </a:solidFill>
                <a:latin typeface="+mj-lt"/>
                <a:cs typeface="Arial" pitchFamily="34" charset="0"/>
              </a:rPr>
              <a:t>Analysis of consumption within the </a:t>
            </a:r>
            <a:r>
              <a:rPr lang="en-US" altLang="ko-KR" sz="1400" b="1" dirty="0" err="1">
                <a:solidFill>
                  <a:schemeClr val="bg1"/>
                </a:solidFill>
                <a:latin typeface="+mj-lt"/>
                <a:cs typeface="Arial" pitchFamily="34" charset="0"/>
              </a:rPr>
              <a:t>AlHijaz.company</a:t>
            </a:r>
            <a:endParaRPr lang="ko-KR" altLang="en-US" sz="1400" b="1" dirty="0">
              <a:solidFill>
                <a:schemeClr val="bg1"/>
              </a:solidFill>
              <a:latin typeface="+mj-lt"/>
              <a:cs typeface="Arial" pitchFamily="34" charset="0"/>
            </a:endParaRPr>
          </a:p>
        </p:txBody>
      </p:sp>
    </p:spTree>
    <p:extLst>
      <p:ext uri="{BB962C8B-B14F-4D97-AF65-F5344CB8AC3E}">
        <p14:creationId xmlns:p14="http://schemas.microsoft.com/office/powerpoint/2010/main" val="4004807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051720" y="3049518"/>
            <a:ext cx="4960932" cy="576064"/>
          </a:xfrm>
        </p:spPr>
        <p:txBody>
          <a:bodyPr/>
          <a:lstStyle/>
          <a:p>
            <a:r>
              <a:rPr lang="en-US" altLang="ko-KR" sz="1400" b="1" dirty="0"/>
              <a:t>REDUCTION OF ENERGY CONSUMPTION IN CHILLERS</a:t>
            </a:r>
            <a:endParaRPr lang="ko-KR" altLang="en-US" sz="1400" b="1" dirty="0"/>
          </a:p>
        </p:txBody>
      </p:sp>
    </p:spTree>
    <p:extLst>
      <p:ext uri="{BB962C8B-B14F-4D97-AF65-F5344CB8AC3E}">
        <p14:creationId xmlns:p14="http://schemas.microsoft.com/office/powerpoint/2010/main" val="256536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4872859" y="1059582"/>
            <a:ext cx="3705951" cy="5760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 name="Text Placeholder 1"/>
          <p:cNvSpPr>
            <a:spLocks noGrp="1"/>
          </p:cNvSpPr>
          <p:nvPr>
            <p:ph type="body" sz="quarter" idx="10"/>
          </p:nvPr>
        </p:nvSpPr>
        <p:spPr>
          <a:xfrm>
            <a:off x="0" y="195486"/>
            <a:ext cx="4872858" cy="4608512"/>
          </a:xfrm>
        </p:spPr>
        <p:txBody>
          <a:bodyPr/>
          <a:lstStyle/>
          <a:p>
            <a:r>
              <a:rPr lang="en-US" altLang="ko-KR" dirty="0" smtClean="0"/>
              <a:t>VFD</a:t>
            </a:r>
            <a:endParaRPr lang="en-US" sz="1600" dirty="0"/>
          </a:p>
        </p:txBody>
      </p:sp>
      <p:sp>
        <p:nvSpPr>
          <p:cNvPr id="27" name="TextBox 26"/>
          <p:cNvSpPr txBox="1"/>
          <p:nvPr/>
        </p:nvSpPr>
        <p:spPr>
          <a:xfrm>
            <a:off x="4872858" y="915566"/>
            <a:ext cx="3705952" cy="615553"/>
          </a:xfrm>
          <a:prstGeom prst="rect">
            <a:avLst/>
          </a:prstGeom>
          <a:noFill/>
        </p:spPr>
        <p:txBody>
          <a:bodyPr wrap="square" rtlCol="0">
            <a:spAutoFit/>
          </a:bodyPr>
          <a:lstStyle/>
          <a:p>
            <a:pPr algn="ctr"/>
            <a:endParaRPr lang="en-US" altLang="ko-KR" sz="1400" b="1" dirty="0">
              <a:solidFill>
                <a:schemeClr val="bg1"/>
              </a:solidFill>
              <a:cs typeface="Arial" pitchFamily="34" charset="0"/>
            </a:endParaRPr>
          </a:p>
          <a:p>
            <a:pPr algn="ctr"/>
            <a:r>
              <a:rPr lang="en-US" altLang="ko-KR" sz="2000" b="1" dirty="0">
                <a:cs typeface="Arial" pitchFamily="34" charset="0"/>
              </a:rPr>
              <a:t>V</a:t>
            </a:r>
            <a:r>
              <a:rPr lang="en-US" altLang="ko-KR" sz="2000" b="1" dirty="0">
                <a:solidFill>
                  <a:schemeClr val="bg1"/>
                </a:solidFill>
                <a:cs typeface="Arial" pitchFamily="34" charset="0"/>
              </a:rPr>
              <a:t>ariable </a:t>
            </a:r>
            <a:r>
              <a:rPr lang="en-US" altLang="ko-KR" sz="2000" b="1" dirty="0">
                <a:cs typeface="Arial" pitchFamily="34" charset="0"/>
              </a:rPr>
              <a:t>F</a:t>
            </a:r>
            <a:r>
              <a:rPr lang="en-US" altLang="ko-KR" sz="2000" b="1" dirty="0">
                <a:solidFill>
                  <a:schemeClr val="bg1"/>
                </a:solidFill>
                <a:cs typeface="Arial" pitchFamily="34" charset="0"/>
              </a:rPr>
              <a:t>requency </a:t>
            </a:r>
            <a:r>
              <a:rPr lang="en-US" altLang="ko-KR" sz="2000" b="1" dirty="0">
                <a:cs typeface="Arial" pitchFamily="34" charset="0"/>
              </a:rPr>
              <a:t>D</a:t>
            </a:r>
            <a:r>
              <a:rPr lang="en-US" altLang="ko-KR" sz="2000" b="1" dirty="0">
                <a:solidFill>
                  <a:schemeClr val="bg1"/>
                </a:solidFill>
                <a:cs typeface="Arial" pitchFamily="34" charset="0"/>
              </a:rPr>
              <a:t>rive</a:t>
            </a: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2858" y="1779662"/>
            <a:ext cx="3705952" cy="2895600"/>
          </a:xfrm>
          <a:prstGeom prst="rect">
            <a:avLst/>
          </a:prstGeom>
          <a:ln>
            <a:noFill/>
          </a:ln>
          <a:effectLst>
            <a:softEdge rad="112500"/>
          </a:effectLst>
        </p:spPr>
      </p:pic>
    </p:spTree>
    <p:extLst>
      <p:ext uri="{BB962C8B-B14F-4D97-AF65-F5344CB8AC3E}">
        <p14:creationId xmlns:p14="http://schemas.microsoft.com/office/powerpoint/2010/main" val="3266226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987332" y="3049518"/>
            <a:ext cx="5104948" cy="576064"/>
          </a:xfrm>
        </p:spPr>
        <p:txBody>
          <a:bodyPr/>
          <a:lstStyle/>
          <a:p>
            <a:r>
              <a:rPr lang="en-US" altLang="ko-KR" sz="1300" b="1" dirty="0"/>
              <a:t>REDUCTION OF ENERGY CONSUMPTION IN </a:t>
            </a:r>
            <a:r>
              <a:rPr lang="en-US" altLang="ko-KR" sz="1300" b="1" dirty="0" smtClean="0"/>
              <a:t>HVAC SYSTEM</a:t>
            </a:r>
            <a:endParaRPr lang="ko-KR" altLang="en-US" sz="1300" b="1" dirty="0"/>
          </a:p>
        </p:txBody>
      </p:sp>
    </p:spTree>
    <p:extLst>
      <p:ext uri="{BB962C8B-B14F-4D97-AF65-F5344CB8AC3E}">
        <p14:creationId xmlns:p14="http://schemas.microsoft.com/office/powerpoint/2010/main" val="1956936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그림 개체 틀 2">
            <a:extLst>
              <a:ext uri="{FF2B5EF4-FFF2-40B4-BE49-F238E27FC236}">
                <a16:creationId xmlns="" xmlns:a16="http://schemas.microsoft.com/office/drawing/2014/main" id="{F5429189-085F-4EDC-9B77-ABA4899AEE39}"/>
              </a:ext>
            </a:extLst>
          </p:cNvPr>
          <p:cNvSpPr>
            <a:spLocks noGrp="1"/>
          </p:cNvSpPr>
          <p:nvPr>
            <p:ph type="pic" idx="1"/>
          </p:nvPr>
        </p:nvSpPr>
        <p:spPr/>
      </p:sp>
      <p:sp>
        <p:nvSpPr>
          <p:cNvPr id="5" name="Rectangle 4"/>
          <p:cNvSpPr/>
          <p:nvPr/>
        </p:nvSpPr>
        <p:spPr>
          <a:xfrm>
            <a:off x="-180527" y="3507854"/>
            <a:ext cx="3240360" cy="11521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Text Placeholder 1"/>
          <p:cNvSpPr txBox="1">
            <a:spLocks/>
          </p:cNvSpPr>
          <p:nvPr/>
        </p:nvSpPr>
        <p:spPr>
          <a:xfrm>
            <a:off x="-36512" y="3597802"/>
            <a:ext cx="3456384" cy="486116"/>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800" b="1" dirty="0">
                <a:solidFill>
                  <a:schemeClr val="bg1"/>
                </a:solidFill>
                <a:cs typeface="Arial" pitchFamily="34" charset="0"/>
              </a:rPr>
              <a:t>BASIC ELECTRICAL ENGINEERING FOR HVAC ENGINEERS</a:t>
            </a:r>
            <a:endParaRPr lang="ko-KR" altLang="en-US" sz="1800" b="1" dirty="0">
              <a:solidFill>
                <a:schemeClr val="bg1"/>
              </a:solidFill>
              <a:cs typeface="Arial" pitchFamily="34" charset="0"/>
            </a:endParaRPr>
          </a:p>
        </p:txBody>
      </p:sp>
      <p:pic>
        <p:nvPicPr>
          <p:cNvPr id="7" name="صورة 6"/>
          <p:cNvPicPr/>
          <p:nvPr/>
        </p:nvPicPr>
        <p:blipFill rotWithShape="1">
          <a:blip r:embed="rId2"/>
          <a:srcRect l="12875" t="21330" r="14638" b="8093"/>
          <a:stretch/>
        </p:blipFill>
        <p:spPr bwMode="auto">
          <a:xfrm>
            <a:off x="0" y="-21297"/>
            <a:ext cx="9144000" cy="3043035"/>
          </a:xfrm>
          <a:prstGeom prst="rect">
            <a:avLst/>
          </a:prstGeom>
          <a:ln>
            <a:noFill/>
          </a:ln>
          <a:extLst>
            <a:ext uri="{53640926-AAD7-44D8-BBD7-CCE9431645EC}">
              <a14:shadowObscured xmlns:a14="http://schemas.microsoft.com/office/drawing/2010/main"/>
            </a:ext>
          </a:extLst>
        </p:spPr>
      </p:pic>
      <p:graphicFrame>
        <p:nvGraphicFramePr>
          <p:cNvPr id="2" name="رسم تخطيطي 1"/>
          <p:cNvGraphicFramePr/>
          <p:nvPr>
            <p:extLst>
              <p:ext uri="{D42A27DB-BD31-4B8C-83A1-F6EECF244321}">
                <p14:modId xmlns:p14="http://schemas.microsoft.com/office/powerpoint/2010/main" val="1168118161"/>
              </p:ext>
            </p:extLst>
          </p:nvPr>
        </p:nvGraphicFramePr>
        <p:xfrm>
          <a:off x="3214562" y="3097870"/>
          <a:ext cx="5929437" cy="20110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3904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ame 16"/>
          <p:cNvSpPr/>
          <p:nvPr/>
        </p:nvSpPr>
        <p:spPr>
          <a:xfrm>
            <a:off x="215516" y="177378"/>
            <a:ext cx="8712968" cy="4788744"/>
          </a:xfrm>
          <a:prstGeom prst="frame">
            <a:avLst>
              <a:gd name="adj1" fmla="val 8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4" name="Rectangle 13"/>
          <p:cNvSpPr/>
          <p:nvPr/>
        </p:nvSpPr>
        <p:spPr>
          <a:xfrm>
            <a:off x="467544" y="0"/>
            <a:ext cx="8136904" cy="12035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Text Placeholder 1"/>
          <p:cNvSpPr txBox="1">
            <a:spLocks/>
          </p:cNvSpPr>
          <p:nvPr/>
        </p:nvSpPr>
        <p:spPr>
          <a:xfrm>
            <a:off x="611560" y="339502"/>
            <a:ext cx="7920880" cy="720328"/>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2400" b="1" dirty="0">
                <a:solidFill>
                  <a:schemeClr val="bg1"/>
                </a:solidFill>
                <a:latin typeface="+mj-lt"/>
                <a:cs typeface="Arial" pitchFamily="34" charset="0"/>
              </a:rPr>
              <a:t>CLASSIFICATION OF THE MAIN METHODS OF AIR PURIFICATION</a:t>
            </a:r>
            <a:endParaRPr lang="ko-KR" altLang="en-US" sz="2400" b="1" dirty="0">
              <a:solidFill>
                <a:schemeClr val="bg1"/>
              </a:solidFill>
              <a:latin typeface="+mj-lt"/>
              <a:cs typeface="Arial" pitchFamily="34" charset="0"/>
            </a:endParaRPr>
          </a:p>
        </p:txBody>
      </p:sp>
      <p:graphicFrame>
        <p:nvGraphicFramePr>
          <p:cNvPr id="11" name="رسم تخطيطي 10"/>
          <p:cNvGraphicFramePr/>
          <p:nvPr>
            <p:extLst>
              <p:ext uri="{D42A27DB-BD31-4B8C-83A1-F6EECF244321}">
                <p14:modId xmlns:p14="http://schemas.microsoft.com/office/powerpoint/2010/main" val="3227214945"/>
              </p:ext>
            </p:extLst>
          </p:nvPr>
        </p:nvGraphicFramePr>
        <p:xfrm>
          <a:off x="467544" y="1365722"/>
          <a:ext cx="8136904" cy="3150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9181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2555776" y="339502"/>
            <a:ext cx="6588224" cy="576064"/>
          </a:xfrm>
          <a:prstGeom prst="rect">
            <a:avLst/>
          </a:prstGeom>
        </p:spPr>
        <p:txBody>
          <a:bodyPr anchor="ct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a:r>
              <a:rPr lang="en-US" sz="3600" dirty="0">
                <a:cs typeface="Arial" pitchFamily="34" charset="0"/>
              </a:rPr>
              <a:t>Agenda Style</a:t>
            </a:r>
          </a:p>
        </p:txBody>
      </p:sp>
      <p:grpSp>
        <p:nvGrpSpPr>
          <p:cNvPr id="6" name="Group 5"/>
          <p:cNvGrpSpPr/>
          <p:nvPr/>
        </p:nvGrpSpPr>
        <p:grpSpPr>
          <a:xfrm>
            <a:off x="3131840" y="1275606"/>
            <a:ext cx="5256584" cy="720000"/>
            <a:chOff x="3131840" y="1491630"/>
            <a:chExt cx="5256584" cy="576064"/>
          </a:xfrm>
        </p:grpSpPr>
        <p:sp>
          <p:nvSpPr>
            <p:cNvPr id="2" name="Rectangle 1"/>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5" name="Right Triangle 4"/>
            <p:cNvSpPr/>
            <p:nvPr/>
          </p:nvSpPr>
          <p:spPr>
            <a:xfrm rot="5400000">
              <a:off x="3203840" y="1419630"/>
              <a:ext cx="576000" cy="720000"/>
            </a:xfrm>
            <a:prstGeom prst="rtTriangl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p>
          </p:txBody>
        </p:sp>
      </p:grpSp>
      <p:grpSp>
        <p:nvGrpSpPr>
          <p:cNvPr id="17" name="Group 16"/>
          <p:cNvGrpSpPr/>
          <p:nvPr/>
        </p:nvGrpSpPr>
        <p:grpSpPr>
          <a:xfrm>
            <a:off x="3126085" y="2163705"/>
            <a:ext cx="5256584" cy="720000"/>
            <a:chOff x="3131840" y="1491630"/>
            <a:chExt cx="5256584" cy="576064"/>
          </a:xfrm>
        </p:grpSpPr>
        <p:sp>
          <p:nvSpPr>
            <p:cNvPr id="18" name="Rectangle 17"/>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9" name="Right Triangle 18"/>
            <p:cNvSpPr/>
            <p:nvPr/>
          </p:nvSpPr>
          <p:spPr>
            <a:xfrm rot="5400000">
              <a:off x="3203840" y="1419630"/>
              <a:ext cx="576000" cy="720000"/>
            </a:xfrm>
            <a:prstGeom prst="rtTriangle">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nvGrpSpPr>
          <p:cNvPr id="20" name="Group 19"/>
          <p:cNvGrpSpPr/>
          <p:nvPr/>
        </p:nvGrpSpPr>
        <p:grpSpPr>
          <a:xfrm>
            <a:off x="3120330" y="3051804"/>
            <a:ext cx="5256584" cy="720000"/>
            <a:chOff x="3131840" y="1491630"/>
            <a:chExt cx="5256584" cy="576064"/>
          </a:xfrm>
        </p:grpSpPr>
        <p:sp>
          <p:nvSpPr>
            <p:cNvPr id="21" name="Rectangle 20"/>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2" name="Right Triangle 21"/>
            <p:cNvSpPr/>
            <p:nvPr/>
          </p:nvSpPr>
          <p:spPr>
            <a:xfrm rot="5400000">
              <a:off x="3203840" y="1419630"/>
              <a:ext cx="576000" cy="720000"/>
            </a:xfrm>
            <a:prstGeom prst="rtTriangl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26" name="TextBox 25"/>
          <p:cNvSpPr txBox="1"/>
          <p:nvPr/>
        </p:nvSpPr>
        <p:spPr>
          <a:xfrm>
            <a:off x="3131840" y="1275606"/>
            <a:ext cx="533164" cy="400110"/>
          </a:xfrm>
          <a:prstGeom prst="rect">
            <a:avLst/>
          </a:prstGeom>
          <a:noFill/>
        </p:spPr>
        <p:txBody>
          <a:bodyPr wrap="square" rtlCol="0">
            <a:spAutoFit/>
          </a:bodyPr>
          <a:lstStyle/>
          <a:p>
            <a:r>
              <a:rPr lang="en-US" altLang="ko-KR" sz="2000" b="1" dirty="0">
                <a:solidFill>
                  <a:schemeClr val="bg1"/>
                </a:solidFill>
                <a:cs typeface="Arial" pitchFamily="34" charset="0"/>
              </a:rPr>
              <a:t>01</a:t>
            </a:r>
            <a:endParaRPr lang="ko-KR" altLang="en-US" sz="2000" b="1" dirty="0">
              <a:solidFill>
                <a:schemeClr val="bg1"/>
              </a:solidFill>
              <a:cs typeface="Arial" pitchFamily="34" charset="0"/>
            </a:endParaRPr>
          </a:p>
        </p:txBody>
      </p:sp>
      <p:sp>
        <p:nvSpPr>
          <p:cNvPr id="27" name="TextBox 26"/>
          <p:cNvSpPr txBox="1"/>
          <p:nvPr/>
        </p:nvSpPr>
        <p:spPr>
          <a:xfrm>
            <a:off x="3120330" y="2163705"/>
            <a:ext cx="533164" cy="400110"/>
          </a:xfrm>
          <a:prstGeom prst="rect">
            <a:avLst/>
          </a:prstGeom>
          <a:noFill/>
        </p:spPr>
        <p:txBody>
          <a:bodyPr wrap="square" rtlCol="0">
            <a:spAutoFit/>
          </a:bodyPr>
          <a:lstStyle/>
          <a:p>
            <a:r>
              <a:rPr lang="en-US" altLang="ko-KR" sz="2000" b="1" dirty="0">
                <a:solidFill>
                  <a:schemeClr val="bg1"/>
                </a:solidFill>
                <a:cs typeface="Arial" pitchFamily="34" charset="0"/>
              </a:rPr>
              <a:t>02</a:t>
            </a:r>
            <a:endParaRPr lang="ko-KR" altLang="en-US" sz="2000" b="1" dirty="0">
              <a:solidFill>
                <a:schemeClr val="bg1"/>
              </a:solidFill>
              <a:cs typeface="Arial" pitchFamily="34" charset="0"/>
            </a:endParaRPr>
          </a:p>
        </p:txBody>
      </p:sp>
      <p:sp>
        <p:nvSpPr>
          <p:cNvPr id="28" name="TextBox 27"/>
          <p:cNvSpPr txBox="1"/>
          <p:nvPr/>
        </p:nvSpPr>
        <p:spPr>
          <a:xfrm>
            <a:off x="3108820" y="3051804"/>
            <a:ext cx="533164" cy="400110"/>
          </a:xfrm>
          <a:prstGeom prst="rect">
            <a:avLst/>
          </a:prstGeom>
          <a:noFill/>
        </p:spPr>
        <p:txBody>
          <a:bodyPr wrap="square" rtlCol="0">
            <a:spAutoFit/>
          </a:bodyPr>
          <a:lstStyle/>
          <a:p>
            <a:r>
              <a:rPr lang="en-US" altLang="ko-KR" sz="2000" b="1" dirty="0" smtClean="0">
                <a:solidFill>
                  <a:schemeClr val="bg1"/>
                </a:solidFill>
                <a:cs typeface="Arial" pitchFamily="34" charset="0"/>
              </a:rPr>
              <a:t>04</a:t>
            </a:r>
            <a:endParaRPr lang="ko-KR" altLang="en-US" sz="2000" b="1" dirty="0">
              <a:solidFill>
                <a:schemeClr val="bg1"/>
              </a:solidFill>
              <a:cs typeface="Arial" pitchFamily="34" charset="0"/>
            </a:endParaRPr>
          </a:p>
        </p:txBody>
      </p:sp>
      <p:sp>
        <p:nvSpPr>
          <p:cNvPr id="29" name="TextBox 28"/>
          <p:cNvSpPr txBox="1"/>
          <p:nvPr/>
        </p:nvSpPr>
        <p:spPr>
          <a:xfrm>
            <a:off x="3097310" y="3939903"/>
            <a:ext cx="533164" cy="400110"/>
          </a:xfrm>
          <a:prstGeom prst="rect">
            <a:avLst/>
          </a:prstGeom>
          <a:noFill/>
        </p:spPr>
        <p:txBody>
          <a:bodyPr wrap="square" rtlCol="0">
            <a:spAutoFit/>
          </a:bodyPr>
          <a:lstStyle/>
          <a:p>
            <a:r>
              <a:rPr lang="en-US" altLang="ko-KR" sz="2000" b="1" dirty="0">
                <a:solidFill>
                  <a:schemeClr val="bg1"/>
                </a:solidFill>
                <a:cs typeface="Arial" pitchFamily="34" charset="0"/>
              </a:rPr>
              <a:t>04</a:t>
            </a:r>
            <a:endParaRPr lang="ko-KR" altLang="en-US" sz="2000" b="1" dirty="0">
              <a:solidFill>
                <a:schemeClr val="bg1"/>
              </a:solidFill>
              <a:cs typeface="Arial" pitchFamily="34" charset="0"/>
            </a:endParaRPr>
          </a:p>
        </p:txBody>
      </p:sp>
      <p:sp>
        <p:nvSpPr>
          <p:cNvPr id="30" name="TextBox 29"/>
          <p:cNvSpPr txBox="1"/>
          <p:nvPr/>
        </p:nvSpPr>
        <p:spPr>
          <a:xfrm>
            <a:off x="3851840" y="1356248"/>
            <a:ext cx="4392567" cy="307777"/>
          </a:xfrm>
          <a:prstGeom prst="rect">
            <a:avLst/>
          </a:prstGeom>
          <a:noFill/>
        </p:spPr>
        <p:txBody>
          <a:bodyPr wrap="square" rtlCol="0">
            <a:spAutoFit/>
          </a:bodyPr>
          <a:lstStyle/>
          <a:p>
            <a:r>
              <a:rPr lang="en-US" altLang="ko-KR" sz="1400" b="1" dirty="0">
                <a:solidFill>
                  <a:schemeClr val="tx1">
                    <a:lumMod val="75000"/>
                    <a:lumOff val="25000"/>
                  </a:schemeClr>
                </a:solidFill>
                <a:cs typeface="Arial" pitchFamily="34" charset="0"/>
              </a:rPr>
              <a:t>INTRODUCTION</a:t>
            </a:r>
            <a:endParaRPr lang="ko-KR" altLang="en-US" sz="1400" b="1" dirty="0">
              <a:solidFill>
                <a:schemeClr val="tx1">
                  <a:lumMod val="75000"/>
                  <a:lumOff val="25000"/>
                </a:schemeClr>
              </a:solidFill>
              <a:cs typeface="Arial" pitchFamily="34" charset="0"/>
            </a:endParaRPr>
          </a:p>
        </p:txBody>
      </p:sp>
      <p:sp>
        <p:nvSpPr>
          <p:cNvPr id="37" name="TextBox 36"/>
          <p:cNvSpPr txBox="1"/>
          <p:nvPr/>
        </p:nvSpPr>
        <p:spPr>
          <a:xfrm>
            <a:off x="3851840" y="2250553"/>
            <a:ext cx="4392567" cy="307777"/>
          </a:xfrm>
          <a:prstGeom prst="rect">
            <a:avLst/>
          </a:prstGeom>
          <a:noFill/>
        </p:spPr>
        <p:txBody>
          <a:bodyPr wrap="square" rtlCol="0">
            <a:spAutoFit/>
          </a:bodyPr>
          <a:lstStyle/>
          <a:p>
            <a:r>
              <a:rPr lang="en-US" altLang="ko-KR" sz="1400" b="1" dirty="0" smtClean="0">
                <a:solidFill>
                  <a:schemeClr val="tx1">
                    <a:lumMod val="75000"/>
                    <a:lumOff val="25000"/>
                  </a:schemeClr>
                </a:solidFill>
                <a:cs typeface="Arial" pitchFamily="34" charset="0"/>
              </a:rPr>
              <a:t>METHODOLOGY</a:t>
            </a:r>
            <a:endParaRPr lang="ko-KR" altLang="en-US" sz="1400" b="1" dirty="0">
              <a:solidFill>
                <a:schemeClr val="tx1">
                  <a:lumMod val="75000"/>
                  <a:lumOff val="25000"/>
                </a:schemeClr>
              </a:solidFill>
              <a:cs typeface="Arial" pitchFamily="34" charset="0"/>
            </a:endParaRPr>
          </a:p>
        </p:txBody>
      </p:sp>
      <p:sp>
        <p:nvSpPr>
          <p:cNvPr id="40" name="TextBox 39"/>
          <p:cNvSpPr txBox="1"/>
          <p:nvPr/>
        </p:nvSpPr>
        <p:spPr>
          <a:xfrm>
            <a:off x="3851840" y="3144858"/>
            <a:ext cx="4392567" cy="307777"/>
          </a:xfrm>
          <a:prstGeom prst="rect">
            <a:avLst/>
          </a:prstGeom>
          <a:noFill/>
        </p:spPr>
        <p:txBody>
          <a:bodyPr wrap="square" rtlCol="0">
            <a:spAutoFit/>
          </a:bodyPr>
          <a:lstStyle/>
          <a:p>
            <a:r>
              <a:rPr lang="en-US" altLang="ko-KR" sz="1400" b="1" dirty="0" smtClean="0">
                <a:solidFill>
                  <a:schemeClr val="tx1">
                    <a:lumMod val="75000"/>
                    <a:lumOff val="25000"/>
                  </a:schemeClr>
                </a:solidFill>
                <a:cs typeface="Arial" pitchFamily="34" charset="0"/>
              </a:rPr>
              <a:t>RESULTS</a:t>
            </a:r>
            <a:endParaRPr lang="ko-KR" altLang="en-US" sz="1400" b="1" dirty="0">
              <a:solidFill>
                <a:schemeClr val="tx1">
                  <a:lumMod val="75000"/>
                  <a:lumOff val="25000"/>
                </a:schemeClr>
              </a:solidFill>
              <a:cs typeface="Arial" pitchFamily="34" charset="0"/>
            </a:endParaRPr>
          </a:p>
        </p:txBody>
      </p:sp>
      <p:grpSp>
        <p:nvGrpSpPr>
          <p:cNvPr id="23" name="Group 22"/>
          <p:cNvGrpSpPr/>
          <p:nvPr/>
        </p:nvGrpSpPr>
        <p:grpSpPr>
          <a:xfrm>
            <a:off x="3112976" y="3951808"/>
            <a:ext cx="5256584" cy="720000"/>
            <a:chOff x="3131840" y="1491630"/>
            <a:chExt cx="5256584" cy="576064"/>
          </a:xfrm>
        </p:grpSpPr>
        <p:sp>
          <p:nvSpPr>
            <p:cNvPr id="24" name="Rectangle 23"/>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5" name="Right Triangle 24"/>
            <p:cNvSpPr/>
            <p:nvPr/>
          </p:nvSpPr>
          <p:spPr>
            <a:xfrm rot="5400000">
              <a:off x="3203840" y="1419630"/>
              <a:ext cx="576000" cy="720000"/>
            </a:xfrm>
            <a:prstGeom prst="rtTriangl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31" name="TextBox 30"/>
          <p:cNvSpPr txBox="1"/>
          <p:nvPr/>
        </p:nvSpPr>
        <p:spPr>
          <a:xfrm>
            <a:off x="3097310" y="3968337"/>
            <a:ext cx="533164" cy="400110"/>
          </a:xfrm>
          <a:prstGeom prst="rect">
            <a:avLst/>
          </a:prstGeom>
          <a:noFill/>
        </p:spPr>
        <p:txBody>
          <a:bodyPr wrap="square" rtlCol="0">
            <a:spAutoFit/>
          </a:bodyPr>
          <a:lstStyle/>
          <a:p>
            <a:r>
              <a:rPr lang="en-US" altLang="ko-KR" sz="2000" b="1" dirty="0">
                <a:solidFill>
                  <a:schemeClr val="bg1"/>
                </a:solidFill>
                <a:cs typeface="Arial" pitchFamily="34" charset="0"/>
              </a:rPr>
              <a:t>03</a:t>
            </a:r>
            <a:endParaRPr lang="ko-KR" altLang="en-US" sz="2000" b="1" dirty="0">
              <a:solidFill>
                <a:schemeClr val="bg1"/>
              </a:solidFill>
              <a:cs typeface="Arial" pitchFamily="34" charset="0"/>
            </a:endParaRPr>
          </a:p>
        </p:txBody>
      </p:sp>
      <p:sp>
        <p:nvSpPr>
          <p:cNvPr id="32" name="TextBox 31"/>
          <p:cNvSpPr txBox="1"/>
          <p:nvPr/>
        </p:nvSpPr>
        <p:spPr>
          <a:xfrm>
            <a:off x="3840330" y="4061391"/>
            <a:ext cx="4392567" cy="307777"/>
          </a:xfrm>
          <a:prstGeom prst="rect">
            <a:avLst/>
          </a:prstGeom>
          <a:noFill/>
        </p:spPr>
        <p:txBody>
          <a:bodyPr wrap="square" rtlCol="0">
            <a:spAutoFit/>
          </a:bodyPr>
          <a:lstStyle/>
          <a:p>
            <a:r>
              <a:rPr lang="en-US" altLang="ko-KR" sz="1400" b="1" dirty="0">
                <a:solidFill>
                  <a:schemeClr val="tx1">
                    <a:lumMod val="75000"/>
                    <a:lumOff val="25000"/>
                  </a:schemeClr>
                </a:solidFill>
                <a:cs typeface="Arial" pitchFamily="34" charset="0"/>
              </a:rPr>
              <a:t>CONCLUSION</a:t>
            </a:r>
            <a:endParaRPr lang="ko-KR" altLang="en-US" sz="1400" b="1" dirty="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10950559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987332" y="3049518"/>
            <a:ext cx="5104948" cy="576064"/>
          </a:xfrm>
        </p:spPr>
        <p:txBody>
          <a:bodyPr/>
          <a:lstStyle/>
          <a:p>
            <a:r>
              <a:rPr lang="en-US" altLang="ko-KR" sz="3200" b="1" dirty="0" smtClean="0"/>
              <a:t>RESULTS</a:t>
            </a:r>
          </a:p>
        </p:txBody>
      </p:sp>
    </p:spTree>
    <p:extLst>
      <p:ext uri="{BB962C8B-B14F-4D97-AF65-F5344CB8AC3E}">
        <p14:creationId xmlns:p14="http://schemas.microsoft.com/office/powerpoint/2010/main" val="3634296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ame 16"/>
          <p:cNvSpPr/>
          <p:nvPr/>
        </p:nvSpPr>
        <p:spPr>
          <a:xfrm>
            <a:off x="215516" y="177378"/>
            <a:ext cx="8712968" cy="4788744"/>
          </a:xfrm>
          <a:prstGeom prst="frame">
            <a:avLst>
              <a:gd name="adj1" fmla="val 8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20" name="Text Placeholder 1"/>
          <p:cNvSpPr txBox="1">
            <a:spLocks/>
          </p:cNvSpPr>
          <p:nvPr/>
        </p:nvSpPr>
        <p:spPr>
          <a:xfrm>
            <a:off x="611560" y="771302"/>
            <a:ext cx="1800200" cy="1440408"/>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ko-KR" sz="1950" b="1" dirty="0">
                <a:solidFill>
                  <a:schemeClr val="bg1"/>
                </a:solidFill>
                <a:latin typeface="+mj-lt"/>
                <a:cs typeface="Arial" pitchFamily="34" charset="0"/>
              </a:rPr>
              <a:t>The </a:t>
            </a:r>
            <a:r>
              <a:rPr lang="en-US" altLang="ko-KR" sz="1950" b="1" dirty="0" smtClean="0">
                <a:solidFill>
                  <a:schemeClr val="bg1"/>
                </a:solidFill>
                <a:latin typeface="+mj-lt"/>
                <a:cs typeface="Arial" pitchFamily="34" charset="0"/>
              </a:rPr>
              <a:t>measurement </a:t>
            </a:r>
            <a:r>
              <a:rPr lang="en-US" altLang="ko-KR" sz="1950" b="1" dirty="0">
                <a:solidFill>
                  <a:schemeClr val="bg1"/>
                </a:solidFill>
                <a:latin typeface="+mj-lt"/>
                <a:cs typeface="Arial" pitchFamily="34" charset="0"/>
              </a:rPr>
              <a:t>was applied to 163 pieces of equipment and the final statistics were as </a:t>
            </a:r>
            <a:r>
              <a:rPr lang="en-US" altLang="ko-KR" sz="1950" b="1" dirty="0" smtClean="0">
                <a:solidFill>
                  <a:schemeClr val="bg1"/>
                </a:solidFill>
                <a:latin typeface="+mj-lt"/>
                <a:cs typeface="Arial" pitchFamily="34" charset="0"/>
              </a:rPr>
              <a:t>follows </a:t>
            </a:r>
            <a:endParaRPr lang="ko-KR" altLang="en-US" sz="1950" b="1" dirty="0">
              <a:solidFill>
                <a:schemeClr val="bg1"/>
              </a:solidFill>
              <a:latin typeface="+mj-lt"/>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143711827"/>
              </p:ext>
            </p:extLst>
          </p:nvPr>
        </p:nvGraphicFramePr>
        <p:xfrm>
          <a:off x="755574" y="1491506"/>
          <a:ext cx="7632849" cy="3168476"/>
        </p:xfrm>
        <a:graphic>
          <a:graphicData uri="http://schemas.openxmlformats.org/drawingml/2006/table">
            <a:tbl>
              <a:tblPr firstRow="1" bandRow="1">
                <a:tableStyleId>{5C22544A-7EE6-4342-B048-85BDC9FD1C3A}</a:tableStyleId>
              </a:tblPr>
              <a:tblGrid>
                <a:gridCol w="1224138"/>
                <a:gridCol w="1656184"/>
                <a:gridCol w="1080120"/>
                <a:gridCol w="936104"/>
                <a:gridCol w="936104"/>
                <a:gridCol w="936104"/>
                <a:gridCol w="864095"/>
              </a:tblGrid>
              <a:tr h="792119">
                <a:tc>
                  <a:txBody>
                    <a:bodyPr/>
                    <a:lstStyle/>
                    <a:p>
                      <a:pPr algn="ctr"/>
                      <a:r>
                        <a:rPr lang="en-US" dirty="0" smtClean="0"/>
                        <a:t>SYSTEM</a:t>
                      </a:r>
                      <a:endParaRPr lang="en-US" dirty="0"/>
                    </a:p>
                  </a:txBody>
                  <a:tcPr/>
                </a:tc>
                <a:tc>
                  <a:txBody>
                    <a:bodyPr/>
                    <a:lstStyle/>
                    <a:p>
                      <a:pPr algn="ctr"/>
                      <a:r>
                        <a:rPr lang="en-US" dirty="0" smtClean="0"/>
                        <a:t>INVESTMENT</a:t>
                      </a:r>
                      <a:endParaRPr lang="en-US" dirty="0"/>
                    </a:p>
                  </a:txBody>
                  <a:tcPr/>
                </a:tc>
                <a:tc>
                  <a:txBody>
                    <a:bodyPr/>
                    <a:lstStyle/>
                    <a:p>
                      <a:pPr algn="ctr"/>
                      <a:r>
                        <a:rPr lang="en-US" dirty="0" smtClean="0"/>
                        <a:t>SAVING</a:t>
                      </a:r>
                      <a:endParaRPr lang="en-US" dirty="0"/>
                    </a:p>
                  </a:txBody>
                  <a:tcPr/>
                </a:tc>
                <a:tc>
                  <a:txBody>
                    <a:bodyPr/>
                    <a:lstStyle/>
                    <a:p>
                      <a:pPr algn="ctr"/>
                      <a:r>
                        <a:rPr lang="en-US" dirty="0" smtClean="0"/>
                        <a:t>SPP</a:t>
                      </a:r>
                      <a:endParaRPr lang="en-US" dirty="0"/>
                    </a:p>
                  </a:txBody>
                  <a:tcPr/>
                </a:tc>
                <a:tc>
                  <a:txBody>
                    <a:bodyPr/>
                    <a:lstStyle/>
                    <a:p>
                      <a:pPr algn="ctr"/>
                      <a:r>
                        <a:rPr lang="en-US" dirty="0" smtClean="0"/>
                        <a:t>PV</a:t>
                      </a:r>
                      <a:endParaRPr lang="en-US" dirty="0"/>
                    </a:p>
                  </a:txBody>
                  <a:tcPr/>
                </a:tc>
                <a:tc>
                  <a:txBody>
                    <a:bodyPr/>
                    <a:lstStyle/>
                    <a:p>
                      <a:pPr algn="ctr"/>
                      <a:r>
                        <a:rPr lang="en-US" dirty="0" smtClean="0"/>
                        <a:t>SIR</a:t>
                      </a:r>
                      <a:endParaRPr lang="en-US" dirty="0"/>
                    </a:p>
                  </a:txBody>
                  <a:tcPr/>
                </a:tc>
                <a:tc>
                  <a:txBody>
                    <a:bodyPr/>
                    <a:lstStyle/>
                    <a:p>
                      <a:pPr algn="ctr"/>
                      <a:r>
                        <a:rPr lang="en-US" dirty="0" smtClean="0"/>
                        <a:t>ROR</a:t>
                      </a:r>
                      <a:endParaRPr lang="en-US" dirty="0"/>
                    </a:p>
                  </a:txBody>
                  <a:tcPr/>
                </a:tc>
              </a:tr>
              <a:tr h="792119">
                <a:tc>
                  <a:txBody>
                    <a:bodyPr/>
                    <a:lstStyle/>
                    <a:p>
                      <a:pPr algn="ctr"/>
                      <a:r>
                        <a:rPr lang="en-US" b="1" dirty="0" smtClean="0"/>
                        <a:t>HRU</a:t>
                      </a:r>
                      <a:endParaRPr lang="en-US" b="1" dirty="0"/>
                    </a:p>
                  </a:txBody>
                  <a:tcPr/>
                </a:tc>
                <a:tc>
                  <a:txBody>
                    <a:bodyPr/>
                    <a:lstStyle/>
                    <a:p>
                      <a:pPr algn="ctr"/>
                      <a:r>
                        <a:rPr lang="en-US" dirty="0" smtClean="0"/>
                        <a:t>8000</a:t>
                      </a:r>
                      <a:endParaRPr lang="en-US" dirty="0"/>
                    </a:p>
                  </a:txBody>
                  <a:tcPr/>
                </a:tc>
                <a:tc>
                  <a:txBody>
                    <a:bodyPr/>
                    <a:lstStyle/>
                    <a:p>
                      <a:pPr algn="ctr"/>
                      <a:r>
                        <a:rPr lang="en-US" dirty="0" smtClean="0"/>
                        <a:t>2750</a:t>
                      </a:r>
                      <a:endParaRPr lang="en-US" dirty="0"/>
                    </a:p>
                  </a:txBody>
                  <a:tcPr/>
                </a:tc>
                <a:tc>
                  <a:txBody>
                    <a:bodyPr/>
                    <a:lstStyle/>
                    <a:p>
                      <a:pPr algn="ctr"/>
                      <a:r>
                        <a:rPr lang="en-US" dirty="0" smtClean="0"/>
                        <a:t>2.9</a:t>
                      </a:r>
                      <a:endParaRPr lang="en-US" dirty="0"/>
                    </a:p>
                  </a:txBody>
                  <a:tcPr/>
                </a:tc>
                <a:tc>
                  <a:txBody>
                    <a:bodyPr/>
                    <a:lstStyle/>
                    <a:p>
                      <a:pPr algn="ctr"/>
                      <a:r>
                        <a:rPr lang="en-US" dirty="0" smtClean="0"/>
                        <a:t>16960</a:t>
                      </a:r>
                      <a:endParaRPr lang="en-US" dirty="0"/>
                    </a:p>
                  </a:txBody>
                  <a:tcPr/>
                </a:tc>
                <a:tc>
                  <a:txBody>
                    <a:bodyPr/>
                    <a:lstStyle/>
                    <a:p>
                      <a:pPr algn="ctr"/>
                      <a:r>
                        <a:rPr lang="en-US" dirty="0" smtClean="0"/>
                        <a:t>3.1</a:t>
                      </a:r>
                      <a:endParaRPr lang="en-US" dirty="0"/>
                    </a:p>
                  </a:txBody>
                  <a:tcPr/>
                </a:tc>
                <a:tc>
                  <a:txBody>
                    <a:bodyPr/>
                    <a:lstStyle/>
                    <a:p>
                      <a:pPr algn="ctr"/>
                      <a:r>
                        <a:rPr lang="en-US" dirty="0" smtClean="0"/>
                        <a:t>34%</a:t>
                      </a:r>
                      <a:endParaRPr lang="en-US" dirty="0"/>
                    </a:p>
                  </a:txBody>
                  <a:tcPr/>
                </a:tc>
              </a:tr>
              <a:tr h="792119">
                <a:tc>
                  <a:txBody>
                    <a:bodyPr/>
                    <a:lstStyle/>
                    <a:p>
                      <a:pPr algn="ctr"/>
                      <a:r>
                        <a:rPr lang="en-US" b="1" dirty="0" smtClean="0"/>
                        <a:t>VRF</a:t>
                      </a:r>
                      <a:endParaRPr lang="en-US" b="1" dirty="0"/>
                    </a:p>
                  </a:txBody>
                  <a:tcPr/>
                </a:tc>
                <a:tc>
                  <a:txBody>
                    <a:bodyPr/>
                    <a:lstStyle/>
                    <a:p>
                      <a:pPr algn="ctr"/>
                      <a:r>
                        <a:rPr lang="en-US" dirty="0" smtClean="0"/>
                        <a:t>150000</a:t>
                      </a:r>
                      <a:endParaRPr lang="en-US" dirty="0"/>
                    </a:p>
                  </a:txBody>
                  <a:tcPr/>
                </a:tc>
                <a:tc>
                  <a:txBody>
                    <a:bodyPr/>
                    <a:lstStyle/>
                    <a:p>
                      <a:pPr algn="ctr"/>
                      <a:r>
                        <a:rPr lang="en-US" dirty="0" smtClean="0"/>
                        <a:t>25100</a:t>
                      </a:r>
                      <a:endParaRPr lang="en-US" dirty="0"/>
                    </a:p>
                  </a:txBody>
                  <a:tcPr/>
                </a:tc>
                <a:tc>
                  <a:txBody>
                    <a:bodyPr/>
                    <a:lstStyle/>
                    <a:p>
                      <a:pPr algn="ctr"/>
                      <a:r>
                        <a:rPr lang="en-US" dirty="0" smtClean="0"/>
                        <a:t>6</a:t>
                      </a:r>
                      <a:endParaRPr lang="en-US" dirty="0"/>
                    </a:p>
                  </a:txBody>
                  <a:tcPr/>
                </a:tc>
                <a:tc>
                  <a:txBody>
                    <a:bodyPr/>
                    <a:lstStyle/>
                    <a:p>
                      <a:pPr algn="ctr"/>
                      <a:r>
                        <a:rPr lang="en-US" dirty="0" smtClean="0"/>
                        <a:t>77833</a:t>
                      </a:r>
                      <a:endParaRPr lang="en-US" dirty="0"/>
                    </a:p>
                  </a:txBody>
                  <a:tcPr/>
                </a:tc>
                <a:tc>
                  <a:txBody>
                    <a:bodyPr/>
                    <a:lstStyle/>
                    <a:p>
                      <a:pPr algn="ctr"/>
                      <a:r>
                        <a:rPr lang="en-US" dirty="0" smtClean="0"/>
                        <a:t>1.5</a:t>
                      </a:r>
                      <a:endParaRPr lang="en-US" dirty="0"/>
                    </a:p>
                  </a:txBody>
                  <a:tcPr/>
                </a:tc>
                <a:tc>
                  <a:txBody>
                    <a:bodyPr/>
                    <a:lstStyle/>
                    <a:p>
                      <a:pPr algn="ctr"/>
                      <a:r>
                        <a:rPr lang="en-US" dirty="0" smtClean="0"/>
                        <a:t>16%</a:t>
                      </a:r>
                      <a:endParaRPr lang="en-US" dirty="0"/>
                    </a:p>
                  </a:txBody>
                  <a:tcPr/>
                </a:tc>
              </a:tr>
              <a:tr h="792119">
                <a:tc>
                  <a:txBody>
                    <a:bodyPr/>
                    <a:lstStyle/>
                    <a:p>
                      <a:pPr algn="ctr"/>
                      <a:r>
                        <a:rPr lang="en-US" b="1" dirty="0" smtClean="0"/>
                        <a:t>VFD</a:t>
                      </a:r>
                      <a:endParaRPr lang="en-US" b="1" dirty="0"/>
                    </a:p>
                  </a:txBody>
                  <a:tcPr/>
                </a:tc>
                <a:tc>
                  <a:txBody>
                    <a:bodyPr/>
                    <a:lstStyle/>
                    <a:p>
                      <a:pPr algn="ctr"/>
                      <a:r>
                        <a:rPr lang="en-US" dirty="0" smtClean="0"/>
                        <a:t>7000</a:t>
                      </a:r>
                      <a:endParaRPr lang="en-US" dirty="0"/>
                    </a:p>
                  </a:txBody>
                  <a:tcPr/>
                </a:tc>
                <a:tc>
                  <a:txBody>
                    <a:bodyPr/>
                    <a:lstStyle/>
                    <a:p>
                      <a:pPr algn="ctr"/>
                      <a:r>
                        <a:rPr lang="en-US" dirty="0" smtClean="0"/>
                        <a:t>1860</a:t>
                      </a:r>
                      <a:endParaRPr lang="en-US" dirty="0"/>
                    </a:p>
                  </a:txBody>
                  <a:tcPr/>
                </a:tc>
                <a:tc>
                  <a:txBody>
                    <a:bodyPr/>
                    <a:lstStyle/>
                    <a:p>
                      <a:pPr algn="ctr"/>
                      <a:r>
                        <a:rPr lang="en-US" dirty="0" smtClean="0"/>
                        <a:t>3.7</a:t>
                      </a:r>
                      <a:endParaRPr lang="en-US" dirty="0"/>
                    </a:p>
                  </a:txBody>
                  <a:tcPr/>
                </a:tc>
                <a:tc>
                  <a:txBody>
                    <a:bodyPr/>
                    <a:lstStyle/>
                    <a:p>
                      <a:pPr algn="ctr"/>
                      <a:r>
                        <a:rPr lang="en-US" dirty="0" smtClean="0"/>
                        <a:t>7147</a:t>
                      </a:r>
                      <a:endParaRPr lang="en-US" dirty="0"/>
                    </a:p>
                  </a:txBody>
                  <a:tcPr/>
                </a:tc>
                <a:tc>
                  <a:txBody>
                    <a:bodyPr/>
                    <a:lstStyle/>
                    <a:p>
                      <a:pPr algn="ctr"/>
                      <a:r>
                        <a:rPr lang="en-US" dirty="0" smtClean="0"/>
                        <a:t>2</a:t>
                      </a:r>
                      <a:endParaRPr lang="en-US" dirty="0"/>
                    </a:p>
                  </a:txBody>
                  <a:tcPr/>
                </a:tc>
                <a:tc>
                  <a:txBody>
                    <a:bodyPr/>
                    <a:lstStyle/>
                    <a:p>
                      <a:pPr algn="ctr"/>
                      <a:r>
                        <a:rPr lang="en-US" dirty="0" smtClean="0"/>
                        <a:t>25%</a:t>
                      </a:r>
                      <a:endParaRPr lang="en-US" dirty="0"/>
                    </a:p>
                  </a:txBody>
                  <a:tcPr/>
                </a:tc>
              </a:tr>
            </a:tbl>
          </a:graphicData>
        </a:graphic>
      </p:graphicFrame>
      <p:sp>
        <p:nvSpPr>
          <p:cNvPr id="8" name="Rectangle 7"/>
          <p:cNvSpPr/>
          <p:nvPr/>
        </p:nvSpPr>
        <p:spPr>
          <a:xfrm>
            <a:off x="467544" y="0"/>
            <a:ext cx="8136904" cy="12035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TextBox 4"/>
          <p:cNvSpPr txBox="1"/>
          <p:nvPr/>
        </p:nvSpPr>
        <p:spPr>
          <a:xfrm>
            <a:off x="467544" y="417133"/>
            <a:ext cx="8136904" cy="461665"/>
          </a:xfrm>
          <a:prstGeom prst="rect">
            <a:avLst/>
          </a:prstGeom>
          <a:noFill/>
        </p:spPr>
        <p:txBody>
          <a:bodyPr wrap="square" rtlCol="0">
            <a:spAutoFit/>
          </a:bodyPr>
          <a:lstStyle/>
          <a:p>
            <a:pPr algn="ctr"/>
            <a:r>
              <a:rPr lang="en-US" sz="2400" b="1" dirty="0">
                <a:solidFill>
                  <a:srgbClr val="FFFFFF"/>
                </a:solidFill>
              </a:rPr>
              <a:t>FEASIBILITY </a:t>
            </a:r>
            <a:r>
              <a:rPr lang="en-US" sz="2400" b="1" dirty="0" smtClean="0">
                <a:solidFill>
                  <a:srgbClr val="FFFFFF"/>
                </a:solidFill>
              </a:rPr>
              <a:t>STUDY</a:t>
            </a:r>
            <a:endParaRPr lang="en-US" sz="2400" b="1" dirty="0">
              <a:solidFill>
                <a:srgbClr val="FFFFFF"/>
              </a:solidFill>
            </a:endParaRPr>
          </a:p>
        </p:txBody>
      </p:sp>
    </p:spTree>
    <p:extLst>
      <p:ext uri="{BB962C8B-B14F-4D97-AF65-F5344CB8AC3E}">
        <p14:creationId xmlns:p14="http://schemas.microsoft.com/office/powerpoint/2010/main" val="11505204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Action </a:t>
            </a:r>
            <a:r>
              <a:rPr lang="en-US" altLang="ko-KR" dirty="0" smtClean="0"/>
              <a:t>Plan</a:t>
            </a:r>
            <a:endParaRPr lang="ko-KR" altLang="en-US" dirty="0"/>
          </a:p>
        </p:txBody>
      </p:sp>
      <p:grpSp>
        <p:nvGrpSpPr>
          <p:cNvPr id="5" name="Group 4"/>
          <p:cNvGrpSpPr/>
          <p:nvPr/>
        </p:nvGrpSpPr>
        <p:grpSpPr>
          <a:xfrm>
            <a:off x="2555776" y="1477065"/>
            <a:ext cx="4150516" cy="2606853"/>
            <a:chOff x="3995936" y="1275606"/>
            <a:chExt cx="4150516" cy="2606853"/>
          </a:xfrm>
          <a:solidFill>
            <a:schemeClr val="accent1"/>
          </a:solidFill>
        </p:grpSpPr>
        <p:grpSp>
          <p:nvGrpSpPr>
            <p:cNvPr id="6" name="Group 5"/>
            <p:cNvGrpSpPr/>
            <p:nvPr/>
          </p:nvGrpSpPr>
          <p:grpSpPr>
            <a:xfrm>
              <a:off x="4978100" y="1481914"/>
              <a:ext cx="3168352" cy="2400545"/>
              <a:chOff x="4978100" y="1481914"/>
              <a:chExt cx="3168352" cy="2400545"/>
            </a:xfrm>
            <a:grpFill/>
          </p:grpSpPr>
          <p:grpSp>
            <p:nvGrpSpPr>
              <p:cNvPr id="12" name="Group 11"/>
              <p:cNvGrpSpPr/>
              <p:nvPr/>
            </p:nvGrpSpPr>
            <p:grpSpPr>
              <a:xfrm>
                <a:off x="4978100" y="1481914"/>
                <a:ext cx="3168352" cy="2400545"/>
                <a:chOff x="9439072" y="-1788781"/>
                <a:chExt cx="7101775" cy="5380758"/>
              </a:xfrm>
              <a:grpFill/>
            </p:grpSpPr>
            <p:sp>
              <p:nvSpPr>
                <p:cNvPr id="14" name="Donut 13"/>
                <p:cNvSpPr/>
                <p:nvPr/>
              </p:nvSpPr>
              <p:spPr>
                <a:xfrm>
                  <a:off x="9439072" y="-1788781"/>
                  <a:ext cx="4896545" cy="4896546"/>
                </a:xfrm>
                <a:prstGeom prst="donut">
                  <a:avLst>
                    <a:gd name="adj" fmla="val 1752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5" name="Right Arrow 14"/>
                <p:cNvSpPr/>
                <p:nvPr/>
              </p:nvSpPr>
              <p:spPr>
                <a:xfrm>
                  <a:off x="12103367" y="1740791"/>
                  <a:ext cx="4437480" cy="1851186"/>
                </a:xfrm>
                <a:prstGeom prst="rightArrow">
                  <a:avLst>
                    <a:gd name="adj1" fmla="val 45464"/>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13" name="Oval 12"/>
              <p:cNvSpPr/>
              <p:nvPr/>
            </p:nvSpPr>
            <p:spPr>
              <a:xfrm>
                <a:off x="5719569" y="2223383"/>
                <a:ext cx="701581" cy="701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nvGrpSpPr>
            <p:cNvPr id="7" name="Group 6"/>
            <p:cNvGrpSpPr/>
            <p:nvPr/>
          </p:nvGrpSpPr>
          <p:grpSpPr>
            <a:xfrm>
              <a:off x="3995936" y="1275606"/>
              <a:ext cx="3168352" cy="2406036"/>
              <a:chOff x="3851920" y="1401130"/>
              <a:chExt cx="3168352" cy="2406036"/>
            </a:xfrm>
            <a:grpFill/>
          </p:grpSpPr>
          <p:grpSp>
            <p:nvGrpSpPr>
              <p:cNvPr id="8" name="Group 7"/>
              <p:cNvGrpSpPr/>
              <p:nvPr/>
            </p:nvGrpSpPr>
            <p:grpSpPr>
              <a:xfrm rot="10800000">
                <a:off x="3851920" y="1401130"/>
                <a:ext cx="3168352" cy="2406036"/>
                <a:chOff x="1691680" y="-1532706"/>
                <a:chExt cx="7101775" cy="5393065"/>
              </a:xfrm>
              <a:grpFill/>
            </p:grpSpPr>
            <p:sp>
              <p:nvSpPr>
                <p:cNvPr id="10" name="Donut 9"/>
                <p:cNvSpPr/>
                <p:nvPr/>
              </p:nvSpPr>
              <p:spPr>
                <a:xfrm>
                  <a:off x="1691680" y="-1532706"/>
                  <a:ext cx="4896544" cy="4896544"/>
                </a:xfrm>
                <a:prstGeom prst="donut">
                  <a:avLst>
                    <a:gd name="adj" fmla="val 1752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1" name="Right Arrow 10"/>
                <p:cNvSpPr/>
                <p:nvPr/>
              </p:nvSpPr>
              <p:spPr>
                <a:xfrm>
                  <a:off x="4355976" y="2009174"/>
                  <a:ext cx="4437479" cy="1851185"/>
                </a:xfrm>
                <a:prstGeom prst="rightArrow">
                  <a:avLst>
                    <a:gd name="adj1" fmla="val 45464"/>
                    <a:gd name="adj2"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sp>
            <p:nvSpPr>
              <p:cNvPr id="9" name="Oval 8"/>
              <p:cNvSpPr/>
              <p:nvPr/>
            </p:nvSpPr>
            <p:spPr>
              <a:xfrm>
                <a:off x="5577220" y="2364114"/>
                <a:ext cx="701581" cy="701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grpSp>
      </p:grpSp>
      <p:sp>
        <p:nvSpPr>
          <p:cNvPr id="25" name="TextBox 24"/>
          <p:cNvSpPr txBox="1"/>
          <p:nvPr/>
        </p:nvSpPr>
        <p:spPr>
          <a:xfrm>
            <a:off x="2988377" y="1430655"/>
            <a:ext cx="4031895"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A</a:t>
            </a:r>
            <a:r>
              <a:rPr lang="en-US" altLang="ko-KR" sz="1200" b="1" dirty="0" smtClean="0">
                <a:solidFill>
                  <a:schemeClr val="tx1">
                    <a:lumMod val="75000"/>
                    <a:lumOff val="25000"/>
                  </a:schemeClr>
                </a:solidFill>
                <a:cs typeface="Arial" pitchFamily="34" charset="0"/>
              </a:rPr>
              <a:t>nd </a:t>
            </a:r>
            <a:r>
              <a:rPr lang="en-US" altLang="ko-KR" sz="1200" b="1" dirty="0">
                <a:solidFill>
                  <a:schemeClr val="tx1">
                    <a:lumMod val="75000"/>
                    <a:lumOff val="25000"/>
                  </a:schemeClr>
                </a:solidFill>
                <a:cs typeface="Arial" pitchFamily="34" charset="0"/>
              </a:rPr>
              <a:t>ventilation systems within the facility.</a:t>
            </a:r>
          </a:p>
        </p:txBody>
      </p:sp>
      <p:sp>
        <p:nvSpPr>
          <p:cNvPr id="26" name="TextBox 25"/>
          <p:cNvSpPr txBox="1"/>
          <p:nvPr/>
        </p:nvSpPr>
        <p:spPr>
          <a:xfrm>
            <a:off x="2268297" y="3869635"/>
            <a:ext cx="4031895" cy="646331"/>
          </a:xfrm>
          <a:prstGeom prst="rect">
            <a:avLst/>
          </a:prstGeom>
          <a:noFill/>
        </p:spPr>
        <p:txBody>
          <a:bodyPr wrap="square" rtlCol="0">
            <a:spAutoFit/>
          </a:bodyPr>
          <a:lstStyle/>
          <a:p>
            <a:pPr algn="ctr"/>
            <a:r>
              <a:rPr lang="en-US" altLang="ko-KR" sz="1200" b="1" dirty="0" smtClean="0">
                <a:solidFill>
                  <a:schemeClr val="tx1">
                    <a:lumMod val="75000"/>
                    <a:lumOff val="25000"/>
                  </a:schemeClr>
                </a:solidFill>
                <a:cs typeface="Arial" pitchFamily="34" charset="0"/>
              </a:rPr>
              <a:t>which </a:t>
            </a:r>
            <a:r>
              <a:rPr lang="en-US" altLang="ko-KR" sz="1200" b="1" dirty="0">
                <a:solidFill>
                  <a:schemeClr val="tx1">
                    <a:lumMod val="75000"/>
                    <a:lumOff val="25000"/>
                  </a:schemeClr>
                </a:solidFill>
                <a:cs typeface="Arial" pitchFamily="34" charset="0"/>
              </a:rPr>
              <a:t>cool the chocolate after it comes out of the mixing and melting machines and put it inside the </a:t>
            </a:r>
            <a:r>
              <a:rPr lang="en-US" altLang="ko-KR" sz="1200" b="1" dirty="0" smtClean="0">
                <a:solidFill>
                  <a:schemeClr val="tx1">
                    <a:lumMod val="75000"/>
                    <a:lumOff val="25000"/>
                  </a:schemeClr>
                </a:solidFill>
                <a:cs typeface="Arial" pitchFamily="34" charset="0"/>
              </a:rPr>
              <a:t>molds</a:t>
            </a:r>
            <a:endParaRPr lang="en-US" altLang="ko-KR" sz="1200" b="1" dirty="0">
              <a:solidFill>
                <a:schemeClr val="tx1">
                  <a:lumMod val="75000"/>
                  <a:lumOff val="25000"/>
                </a:schemeClr>
              </a:solidFill>
              <a:cs typeface="Arial" pitchFamily="34" charset="0"/>
            </a:endParaRPr>
          </a:p>
        </p:txBody>
      </p:sp>
      <p:sp>
        <p:nvSpPr>
          <p:cNvPr id="27" name="TextBox 26"/>
          <p:cNvSpPr txBox="1"/>
          <p:nvPr/>
        </p:nvSpPr>
        <p:spPr>
          <a:xfrm>
            <a:off x="4035234" y="3467784"/>
            <a:ext cx="2336966" cy="400110"/>
          </a:xfrm>
          <a:prstGeom prst="rect">
            <a:avLst/>
          </a:prstGeom>
          <a:noFill/>
        </p:spPr>
        <p:txBody>
          <a:bodyPr wrap="square" rtlCol="0">
            <a:spAutoFit/>
          </a:bodyPr>
          <a:lstStyle/>
          <a:p>
            <a:pPr algn="r"/>
            <a:r>
              <a:rPr lang="en-US" altLang="ko-KR" sz="2000" b="1" dirty="0">
                <a:solidFill>
                  <a:schemeClr val="bg1"/>
                </a:solidFill>
                <a:cs typeface="Arial" pitchFamily="34" charset="0"/>
              </a:rPr>
              <a:t>Chillers</a:t>
            </a:r>
            <a:endParaRPr lang="ko-KR" altLang="en-US" sz="2000" b="1" dirty="0">
              <a:solidFill>
                <a:schemeClr val="bg1"/>
              </a:solidFill>
              <a:cs typeface="Arial" pitchFamily="34" charset="0"/>
            </a:endParaRPr>
          </a:p>
        </p:txBody>
      </p:sp>
      <p:sp>
        <p:nvSpPr>
          <p:cNvPr id="28" name="TextBox 27"/>
          <p:cNvSpPr txBox="1"/>
          <p:nvPr/>
        </p:nvSpPr>
        <p:spPr>
          <a:xfrm>
            <a:off x="2992646" y="1667584"/>
            <a:ext cx="2336966" cy="400110"/>
          </a:xfrm>
          <a:prstGeom prst="rect">
            <a:avLst/>
          </a:prstGeom>
          <a:noFill/>
        </p:spPr>
        <p:txBody>
          <a:bodyPr wrap="square" rtlCol="0">
            <a:spAutoFit/>
          </a:bodyPr>
          <a:lstStyle/>
          <a:p>
            <a:r>
              <a:rPr lang="en-US" altLang="ko-KR" sz="2000" b="1" dirty="0" smtClean="0">
                <a:solidFill>
                  <a:schemeClr val="bg1"/>
                </a:solidFill>
                <a:cs typeface="Arial" pitchFamily="34" charset="0"/>
              </a:rPr>
              <a:t>HVAC system</a:t>
            </a:r>
            <a:endParaRPr lang="ko-KR" altLang="en-US" sz="2000" b="1" dirty="0">
              <a:solidFill>
                <a:schemeClr val="bg1"/>
              </a:solidFill>
              <a:cs typeface="Arial" pitchFamily="34" charset="0"/>
            </a:endParaRPr>
          </a:p>
        </p:txBody>
      </p:sp>
      <p:pic>
        <p:nvPicPr>
          <p:cNvPr id="29" name="صورة 2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2901727"/>
            <a:ext cx="2423783" cy="1614239"/>
          </a:xfrm>
          <a:prstGeom prst="rect">
            <a:avLst/>
          </a:prstGeom>
          <a:ln>
            <a:noFill/>
          </a:ln>
          <a:effectLst>
            <a:softEdge rad="112500"/>
          </a:effectLst>
        </p:spPr>
      </p:pic>
      <p:pic>
        <p:nvPicPr>
          <p:cNvPr id="30" name="صورة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669" y="601327"/>
            <a:ext cx="2105325" cy="2577352"/>
          </a:xfrm>
          <a:prstGeom prst="rect">
            <a:avLst/>
          </a:prstGeom>
          <a:ln>
            <a:noFill/>
          </a:ln>
          <a:effectLst>
            <a:softEdge rad="112500"/>
          </a:effectLst>
        </p:spPr>
      </p:pic>
    </p:spTree>
    <p:extLst>
      <p:ext uri="{BB962C8B-B14F-4D97-AF65-F5344CB8AC3E}">
        <p14:creationId xmlns:p14="http://schemas.microsoft.com/office/powerpoint/2010/main" val="1884765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987332" y="3049518"/>
            <a:ext cx="5104948" cy="576064"/>
          </a:xfrm>
        </p:spPr>
        <p:txBody>
          <a:bodyPr/>
          <a:lstStyle/>
          <a:p>
            <a:r>
              <a:rPr lang="en-US" altLang="ko-KR" sz="3200" b="1" dirty="0"/>
              <a:t>CONCLUSION</a:t>
            </a:r>
            <a:endParaRPr lang="ko-KR" altLang="en-US" sz="1300" b="1" dirty="0"/>
          </a:p>
        </p:txBody>
      </p:sp>
    </p:spTree>
    <p:extLst>
      <p:ext uri="{BB962C8B-B14F-4D97-AF65-F5344CB8AC3E}">
        <p14:creationId xmlns:p14="http://schemas.microsoft.com/office/powerpoint/2010/main" val="2156171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3561194"/>
            <a:ext cx="9144000" cy="576063"/>
          </a:xfrm>
        </p:spPr>
        <p:txBody>
          <a:bodyPr/>
          <a:lstStyle/>
          <a:p>
            <a:r>
              <a:rPr lang="en-US" altLang="ko-KR" sz="3600" dirty="0"/>
              <a:t>Thank you</a:t>
            </a:r>
            <a:endParaRPr lang="ko-KR" altLang="en-US" sz="3600" dirty="0"/>
          </a:p>
        </p:txBody>
      </p:sp>
    </p:spTree>
    <p:extLst>
      <p:ext uri="{BB962C8B-B14F-4D97-AF65-F5344CB8AC3E}">
        <p14:creationId xmlns:p14="http://schemas.microsoft.com/office/powerpoint/2010/main" val="61455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71800" y="1794902"/>
            <a:ext cx="6372200" cy="1080121"/>
          </a:xfrm>
        </p:spPr>
        <p:txBody>
          <a:bodyPr/>
          <a:lstStyle/>
          <a:p>
            <a:pPr algn="ctr"/>
            <a:r>
              <a:rPr lang="en-US" altLang="ko-KR" sz="3600" dirty="0">
                <a:ea typeface="맑은 고딕" pitchFamily="50" charset="-127"/>
              </a:rPr>
              <a:t>Analysis of Thermal Energy </a:t>
            </a:r>
            <a:r>
              <a:rPr lang="en-US" altLang="ko-KR" sz="3600" dirty="0" smtClean="0">
                <a:ea typeface="맑은 고딕" pitchFamily="50" charset="-127"/>
              </a:rPr>
              <a:t>systems at </a:t>
            </a:r>
            <a:r>
              <a:rPr lang="en-US" altLang="ko-KR" sz="3600" dirty="0">
                <a:ea typeface="맑은 고딕" pitchFamily="50" charset="-127"/>
              </a:rPr>
              <a:t>Al-Hijaz Company</a:t>
            </a:r>
            <a:endParaRPr lang="en-US" altLang="ko-KR" sz="3600" dirty="0"/>
          </a:p>
        </p:txBody>
      </p:sp>
      <p:sp>
        <p:nvSpPr>
          <p:cNvPr id="4" name="Text Placeholder 3"/>
          <p:cNvSpPr>
            <a:spLocks noGrp="1"/>
          </p:cNvSpPr>
          <p:nvPr>
            <p:ph type="body" sz="quarter" idx="11"/>
          </p:nvPr>
        </p:nvSpPr>
        <p:spPr>
          <a:xfrm>
            <a:off x="3851772" y="2947030"/>
            <a:ext cx="5292080" cy="1856968"/>
          </a:xfrm>
        </p:spPr>
        <p:txBody>
          <a:bodyPr/>
          <a:lstStyle/>
          <a:p>
            <a:pPr algn="ctr">
              <a:spcBef>
                <a:spcPts val="0"/>
              </a:spcBef>
              <a:defRPr/>
            </a:pPr>
            <a:r>
              <a:rPr lang="en-US" altLang="ko-KR" b="1" dirty="0"/>
              <a:t>Prepared by:</a:t>
            </a:r>
          </a:p>
          <a:p>
            <a:pPr algn="ctr">
              <a:spcBef>
                <a:spcPts val="0"/>
              </a:spcBef>
              <a:defRPr/>
            </a:pPr>
            <a:r>
              <a:rPr lang="en-US" altLang="ko-KR" b="1" dirty="0"/>
              <a:t>Mohammad </a:t>
            </a:r>
            <a:r>
              <a:rPr lang="en-US" altLang="ko-KR" b="1" dirty="0" err="1"/>
              <a:t>Abdelhalim</a:t>
            </a:r>
            <a:endParaRPr lang="en-US" altLang="ko-KR" b="1" dirty="0"/>
          </a:p>
          <a:p>
            <a:pPr algn="ctr">
              <a:spcBef>
                <a:spcPts val="0"/>
              </a:spcBef>
              <a:defRPr/>
            </a:pPr>
            <a:r>
              <a:rPr lang="en-US" altLang="ko-KR" b="1" dirty="0" err="1"/>
              <a:t>Monther</a:t>
            </a:r>
            <a:r>
              <a:rPr lang="en-US" altLang="ko-KR" b="1" dirty="0"/>
              <a:t> </a:t>
            </a:r>
            <a:r>
              <a:rPr lang="en-US" altLang="ko-KR" b="1" dirty="0" err="1"/>
              <a:t>Qararia</a:t>
            </a:r>
            <a:endParaRPr lang="en-US" altLang="ko-KR" b="1" dirty="0"/>
          </a:p>
          <a:p>
            <a:pPr algn="ctr">
              <a:spcBef>
                <a:spcPts val="0"/>
              </a:spcBef>
              <a:defRPr/>
            </a:pPr>
            <a:endParaRPr lang="en-US" altLang="ko-KR" b="1" dirty="0"/>
          </a:p>
          <a:p>
            <a:pPr algn="ctr">
              <a:spcBef>
                <a:spcPts val="0"/>
              </a:spcBef>
              <a:defRPr/>
            </a:pPr>
            <a:r>
              <a:rPr lang="en-US" altLang="ko-KR" b="1" dirty="0" err="1"/>
              <a:t>Superviser</a:t>
            </a:r>
            <a:r>
              <a:rPr lang="en-US" altLang="ko-KR" b="1" dirty="0"/>
              <a:t>:</a:t>
            </a:r>
          </a:p>
          <a:p>
            <a:pPr algn="ctr">
              <a:spcBef>
                <a:spcPts val="0"/>
              </a:spcBef>
              <a:defRPr/>
            </a:pPr>
            <a:r>
              <a:rPr lang="en-US" altLang="ko-KR" b="1" dirty="0"/>
              <a:t>Dr. </a:t>
            </a:r>
            <a:r>
              <a:rPr lang="en-US" altLang="ko-KR" b="1" dirty="0" err="1"/>
              <a:t>Abdelrahim</a:t>
            </a:r>
            <a:r>
              <a:rPr lang="en-US" altLang="ko-KR" b="1" dirty="0"/>
              <a:t> </a:t>
            </a:r>
            <a:r>
              <a:rPr lang="en-US" altLang="ko-KR" b="1" dirty="0" err="1"/>
              <a:t>Abusafa</a:t>
            </a:r>
            <a:endParaRPr lang="en-US" altLang="ko-KR" b="1" dirty="0"/>
          </a:p>
        </p:txBody>
      </p:sp>
      <p:sp>
        <p:nvSpPr>
          <p:cNvPr id="5" name="TextBox 4"/>
          <p:cNvSpPr txBox="1"/>
          <p:nvPr/>
        </p:nvSpPr>
        <p:spPr>
          <a:xfrm>
            <a:off x="0" y="195486"/>
            <a:ext cx="8820472" cy="338554"/>
          </a:xfrm>
          <a:prstGeom prst="rect">
            <a:avLst/>
          </a:prstGeom>
          <a:noFill/>
        </p:spPr>
        <p:txBody>
          <a:bodyPr wrap="square" rtlCol="0">
            <a:spAutoFit/>
          </a:bodyPr>
          <a:lstStyle/>
          <a:p>
            <a:pPr algn="ctr"/>
            <a:r>
              <a:rPr lang="en-US" altLang="ko-KR" sz="1600" dirty="0">
                <a:solidFill>
                  <a:schemeClr val="bg1"/>
                </a:solidFill>
                <a:cs typeface="Arial" pitchFamily="34" charset="0"/>
              </a:rPr>
              <a:t>Energy Engineering and Environment </a:t>
            </a:r>
            <a:r>
              <a:rPr lang="en-US" altLang="ko-KR" sz="1600" dirty="0" smtClean="0">
                <a:solidFill>
                  <a:schemeClr val="bg1"/>
                </a:solidFill>
                <a:cs typeface="Arial" pitchFamily="34" charset="0"/>
              </a:rPr>
              <a:t>Department - An-</a:t>
            </a:r>
            <a:r>
              <a:rPr lang="en-US" altLang="ko-KR" sz="1600" dirty="0" err="1" smtClean="0">
                <a:solidFill>
                  <a:schemeClr val="bg1"/>
                </a:solidFill>
                <a:cs typeface="Arial" pitchFamily="34" charset="0"/>
              </a:rPr>
              <a:t>Najah</a:t>
            </a:r>
            <a:r>
              <a:rPr lang="en-US" altLang="ko-KR" sz="1600" dirty="0" smtClean="0">
                <a:solidFill>
                  <a:schemeClr val="bg1"/>
                </a:solidFill>
                <a:cs typeface="Arial" pitchFamily="34" charset="0"/>
              </a:rPr>
              <a:t> </a:t>
            </a:r>
            <a:r>
              <a:rPr lang="en-US" altLang="ko-KR" sz="1600" dirty="0">
                <a:solidFill>
                  <a:schemeClr val="bg1"/>
                </a:solidFill>
                <a:cs typeface="Arial" pitchFamily="34" charset="0"/>
              </a:rPr>
              <a:t>National University</a:t>
            </a:r>
          </a:p>
        </p:txBody>
      </p:sp>
    </p:spTree>
    <p:extLst>
      <p:ext uri="{BB962C8B-B14F-4D97-AF65-F5344CB8AC3E}">
        <p14:creationId xmlns:p14="http://schemas.microsoft.com/office/powerpoint/2010/main" val="71034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INTRODUCTION</a:t>
            </a:r>
            <a:endParaRPr lang="ko-KR" altLang="en-US" dirty="0"/>
          </a:p>
        </p:txBody>
      </p:sp>
    </p:spTree>
    <p:extLst>
      <p:ext uri="{BB962C8B-B14F-4D97-AF65-F5344CB8AC3E}">
        <p14:creationId xmlns:p14="http://schemas.microsoft.com/office/powerpoint/2010/main" val="31012342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75656" y="259943"/>
            <a:ext cx="6192688" cy="461665"/>
          </a:xfrm>
          <a:prstGeom prst="rect">
            <a:avLst/>
          </a:prstGeom>
          <a:noFill/>
        </p:spPr>
        <p:txBody>
          <a:bodyPr wrap="square" rtlCol="0">
            <a:spAutoFit/>
          </a:bodyPr>
          <a:lstStyle/>
          <a:p>
            <a:pPr algn="ctr"/>
            <a:r>
              <a:rPr lang="en-US" altLang="ko-KR" sz="1200" dirty="0">
                <a:solidFill>
                  <a:schemeClr val="tx1">
                    <a:lumMod val="75000"/>
                    <a:lumOff val="25000"/>
                  </a:schemeClr>
                </a:solidFill>
                <a:cs typeface="Arial" pitchFamily="34" charset="0"/>
              </a:rPr>
              <a:t>Electricity is the most important factor that has helped in the development of mankind and on which all sectors depend to continue their work</a:t>
            </a:r>
          </a:p>
        </p:txBody>
      </p:sp>
      <p:sp>
        <p:nvSpPr>
          <p:cNvPr id="6" name="TextBox 5"/>
          <p:cNvSpPr txBox="1"/>
          <p:nvPr/>
        </p:nvSpPr>
        <p:spPr>
          <a:xfrm>
            <a:off x="899592" y="-236562"/>
            <a:ext cx="745399" cy="1569660"/>
          </a:xfrm>
          <a:prstGeom prst="rect">
            <a:avLst/>
          </a:prstGeom>
          <a:noFill/>
        </p:spPr>
        <p:txBody>
          <a:bodyPr wrap="square" rtlCol="0">
            <a:spAutoFit/>
          </a:bodyPr>
          <a:lstStyle/>
          <a:p>
            <a:pPr algn="ctr"/>
            <a:r>
              <a:rPr lang="en-US" altLang="ko-KR" sz="9600" b="1" dirty="0">
                <a:solidFill>
                  <a:schemeClr val="accent1"/>
                </a:solidFill>
                <a:latin typeface="Arial" pitchFamily="34" charset="0"/>
                <a:cs typeface="Arial" pitchFamily="34" charset="0"/>
              </a:rPr>
              <a:t>“</a:t>
            </a:r>
            <a:endParaRPr lang="ko-KR" altLang="en-US" sz="9600" b="1" dirty="0">
              <a:solidFill>
                <a:schemeClr val="accent1"/>
              </a:solidFill>
              <a:latin typeface="Arial" pitchFamily="34" charset="0"/>
              <a:cs typeface="Arial" pitchFamily="34" charset="0"/>
            </a:endParaRPr>
          </a:p>
        </p:txBody>
      </p:sp>
      <p:sp>
        <p:nvSpPr>
          <p:cNvPr id="7" name="TextBox 6"/>
          <p:cNvSpPr txBox="1"/>
          <p:nvPr/>
        </p:nvSpPr>
        <p:spPr>
          <a:xfrm rot="10800000">
            <a:off x="7452320" y="-6022"/>
            <a:ext cx="745399" cy="1569660"/>
          </a:xfrm>
          <a:prstGeom prst="rect">
            <a:avLst/>
          </a:prstGeom>
          <a:noFill/>
        </p:spPr>
        <p:txBody>
          <a:bodyPr wrap="square" rtlCol="0">
            <a:spAutoFit/>
          </a:bodyPr>
          <a:lstStyle/>
          <a:p>
            <a:pPr algn="ctr"/>
            <a:r>
              <a:rPr lang="en-US" altLang="ko-KR" sz="9600" b="1" dirty="0">
                <a:solidFill>
                  <a:schemeClr val="accent1"/>
                </a:solidFill>
                <a:latin typeface="Arial" pitchFamily="34" charset="0"/>
                <a:cs typeface="Arial" pitchFamily="34" charset="0"/>
              </a:rPr>
              <a:t>“</a:t>
            </a:r>
            <a:endParaRPr lang="ko-KR" altLang="en-US" sz="9600" b="1" dirty="0">
              <a:solidFill>
                <a:schemeClr val="accent1"/>
              </a:solidFill>
              <a:latin typeface="Arial" pitchFamily="34" charset="0"/>
              <a:cs typeface="Arial" pitchFamily="34" charset="0"/>
            </a:endParaRPr>
          </a:p>
        </p:txBody>
      </p:sp>
      <p:sp>
        <p:nvSpPr>
          <p:cNvPr id="9" name="TextBox 8"/>
          <p:cNvSpPr txBox="1"/>
          <p:nvPr/>
        </p:nvSpPr>
        <p:spPr>
          <a:xfrm>
            <a:off x="0" y="4447357"/>
            <a:ext cx="9144000" cy="307777"/>
          </a:xfrm>
          <a:prstGeom prst="rect">
            <a:avLst/>
          </a:prstGeom>
          <a:noFill/>
        </p:spPr>
        <p:txBody>
          <a:bodyPr wrap="square" rtlCol="0">
            <a:spAutoFit/>
          </a:bodyPr>
          <a:lstStyle/>
          <a:p>
            <a:pPr algn="ctr"/>
            <a:r>
              <a:rPr lang="en-US" altLang="ko-KR" sz="1400" b="1" dirty="0">
                <a:solidFill>
                  <a:schemeClr val="bg1"/>
                </a:solidFill>
                <a:cs typeface="Arial" pitchFamily="34" charset="0"/>
              </a:rPr>
              <a:t>The previous diagram shows the electrical consumption depending on the sectors</a:t>
            </a:r>
            <a:endParaRPr lang="ko-KR" altLang="en-US" sz="1400" b="1" dirty="0">
              <a:solidFill>
                <a:schemeClr val="bg1"/>
              </a:solidFill>
              <a:cs typeface="Arial" pitchFamily="34" charset="0"/>
            </a:endParaRPr>
          </a:p>
        </p:txBody>
      </p:sp>
      <p:graphicFrame>
        <p:nvGraphicFramePr>
          <p:cNvPr id="11" name="مخطط 10"/>
          <p:cNvGraphicFramePr/>
          <p:nvPr>
            <p:extLst>
              <p:ext uri="{D42A27DB-BD31-4B8C-83A1-F6EECF244321}">
                <p14:modId xmlns:p14="http://schemas.microsoft.com/office/powerpoint/2010/main" val="667530210"/>
              </p:ext>
            </p:extLst>
          </p:nvPr>
        </p:nvGraphicFramePr>
        <p:xfrm>
          <a:off x="2905125" y="781131"/>
          <a:ext cx="3352800" cy="2095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667286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smtClean="0"/>
              <a:t>AL-HIJAZ </a:t>
            </a:r>
            <a:r>
              <a:rPr lang="en-US" altLang="ko-KR" dirty="0"/>
              <a:t>CHOCOLATE COMPANY </a:t>
            </a:r>
            <a:endParaRPr lang="ko-KR" altLang="en-US" dirty="0"/>
          </a:p>
        </p:txBody>
      </p:sp>
      <p:sp>
        <p:nvSpPr>
          <p:cNvPr id="6" name="Freeform 5"/>
          <p:cNvSpPr/>
          <p:nvPr/>
        </p:nvSpPr>
        <p:spPr>
          <a:xfrm>
            <a:off x="4061224" y="1203598"/>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7" name="Freeform 6"/>
          <p:cNvSpPr/>
          <p:nvPr/>
        </p:nvSpPr>
        <p:spPr>
          <a:xfrm rot="2160000">
            <a:off x="5020924" y="1965135"/>
            <a:ext cx="264268" cy="334396"/>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0" y="82778"/>
                </a:moveTo>
                <a:lnTo>
                  <a:pt x="163546" y="82778"/>
                </a:lnTo>
                <a:lnTo>
                  <a:pt x="163546" y="0"/>
                </a:lnTo>
                <a:lnTo>
                  <a:pt x="327092" y="206946"/>
                </a:lnTo>
                <a:lnTo>
                  <a:pt x="163546" y="413891"/>
                </a:lnTo>
                <a:lnTo>
                  <a:pt x="163546" y="331113"/>
                </a:lnTo>
                <a:lnTo>
                  <a:pt x="0" y="331113"/>
                </a:lnTo>
                <a:lnTo>
                  <a:pt x="0" y="82778"/>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2778" rIns="98127" bIns="82777" numCol="1" spcCol="1270" anchor="ctr" anchorCtr="0">
            <a:noAutofit/>
          </a:bodyPr>
          <a:lstStyle/>
          <a:p>
            <a:pPr lvl="0" algn="ctr" defTabSz="533400" latinLnBrk="1">
              <a:lnSpc>
                <a:spcPct val="90000"/>
              </a:lnSpc>
              <a:spcBef>
                <a:spcPct val="0"/>
              </a:spcBef>
              <a:spcAft>
                <a:spcPct val="35000"/>
              </a:spcAft>
            </a:pPr>
            <a:endParaRPr lang="ko-KR" altLang="en-US" sz="1200" kern="1200"/>
          </a:p>
        </p:txBody>
      </p:sp>
      <p:sp>
        <p:nvSpPr>
          <p:cNvPr id="8" name="Freeform 7"/>
          <p:cNvSpPr/>
          <p:nvPr/>
        </p:nvSpPr>
        <p:spPr>
          <a:xfrm>
            <a:off x="5266192" y="2079058"/>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9" name="Freeform 8"/>
          <p:cNvSpPr/>
          <p:nvPr/>
        </p:nvSpPr>
        <p:spPr>
          <a:xfrm rot="17280000">
            <a:off x="5401642" y="3108411"/>
            <a:ext cx="264268" cy="334397"/>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327092" y="331113"/>
                </a:moveTo>
                <a:lnTo>
                  <a:pt x="163546" y="331113"/>
                </a:lnTo>
                <a:lnTo>
                  <a:pt x="163546" y="413891"/>
                </a:lnTo>
                <a:lnTo>
                  <a:pt x="0" y="206945"/>
                </a:lnTo>
                <a:lnTo>
                  <a:pt x="163546" y="0"/>
                </a:lnTo>
                <a:lnTo>
                  <a:pt x="163546" y="82778"/>
                </a:lnTo>
                <a:lnTo>
                  <a:pt x="327092" y="82778"/>
                </a:lnTo>
                <a:lnTo>
                  <a:pt x="327092" y="331113"/>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98127" tIns="82778" rIns="0" bIns="82778" numCol="1" spcCol="1270" anchor="ctr" anchorCtr="0">
            <a:noAutofit/>
          </a:bodyPr>
          <a:lstStyle/>
          <a:p>
            <a:pPr lvl="0" algn="ctr" defTabSz="533400" latinLnBrk="1">
              <a:lnSpc>
                <a:spcPct val="90000"/>
              </a:lnSpc>
              <a:spcBef>
                <a:spcPct val="0"/>
              </a:spcBef>
              <a:spcAft>
                <a:spcPct val="35000"/>
              </a:spcAft>
            </a:pPr>
            <a:endParaRPr lang="ko-KR" altLang="en-US" sz="1200" kern="1200"/>
          </a:p>
        </p:txBody>
      </p:sp>
      <p:sp>
        <p:nvSpPr>
          <p:cNvPr id="10" name="Freeform 9"/>
          <p:cNvSpPr/>
          <p:nvPr/>
        </p:nvSpPr>
        <p:spPr>
          <a:xfrm>
            <a:off x="4805935" y="3495584"/>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11" name="Freeform 10"/>
          <p:cNvSpPr/>
          <p:nvPr/>
        </p:nvSpPr>
        <p:spPr>
          <a:xfrm>
            <a:off x="4431970" y="3823786"/>
            <a:ext cx="264269" cy="334397"/>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327092" y="331113"/>
                </a:moveTo>
                <a:lnTo>
                  <a:pt x="163546" y="331113"/>
                </a:lnTo>
                <a:lnTo>
                  <a:pt x="163546" y="413891"/>
                </a:lnTo>
                <a:lnTo>
                  <a:pt x="0" y="206945"/>
                </a:lnTo>
                <a:lnTo>
                  <a:pt x="163546" y="0"/>
                </a:lnTo>
                <a:lnTo>
                  <a:pt x="163546" y="82778"/>
                </a:lnTo>
                <a:lnTo>
                  <a:pt x="327092" y="82778"/>
                </a:lnTo>
                <a:lnTo>
                  <a:pt x="327092" y="331113"/>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98128" tIns="82779" rIns="1" bIns="82778" numCol="1" spcCol="1270" anchor="ctr" anchorCtr="0">
            <a:noAutofit/>
          </a:bodyPr>
          <a:lstStyle/>
          <a:p>
            <a:pPr lvl="0" algn="ctr" defTabSz="533400" latinLnBrk="1">
              <a:lnSpc>
                <a:spcPct val="90000"/>
              </a:lnSpc>
              <a:spcBef>
                <a:spcPct val="0"/>
              </a:spcBef>
              <a:spcAft>
                <a:spcPct val="35000"/>
              </a:spcAft>
            </a:pPr>
            <a:endParaRPr lang="ko-KR" altLang="en-US" sz="1200" kern="1200"/>
          </a:p>
        </p:txBody>
      </p:sp>
      <p:sp>
        <p:nvSpPr>
          <p:cNvPr id="12" name="Freeform 11"/>
          <p:cNvSpPr/>
          <p:nvPr/>
        </p:nvSpPr>
        <p:spPr>
          <a:xfrm>
            <a:off x="3316512" y="3495584"/>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13" name="Freeform 12"/>
          <p:cNvSpPr/>
          <p:nvPr/>
        </p:nvSpPr>
        <p:spPr>
          <a:xfrm rot="4320000">
            <a:off x="3451962" y="3122637"/>
            <a:ext cx="264269" cy="334397"/>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327092" y="331113"/>
                </a:moveTo>
                <a:lnTo>
                  <a:pt x="163546" y="331113"/>
                </a:lnTo>
                <a:lnTo>
                  <a:pt x="163546" y="413891"/>
                </a:lnTo>
                <a:lnTo>
                  <a:pt x="0" y="206945"/>
                </a:lnTo>
                <a:lnTo>
                  <a:pt x="163546" y="0"/>
                </a:lnTo>
                <a:lnTo>
                  <a:pt x="163546" y="82778"/>
                </a:lnTo>
                <a:lnTo>
                  <a:pt x="327092" y="82778"/>
                </a:lnTo>
                <a:lnTo>
                  <a:pt x="327092" y="331113"/>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98128" tIns="82778" rIns="0" bIns="82778" numCol="1" spcCol="1270" anchor="ctr" anchorCtr="0">
            <a:noAutofit/>
          </a:bodyPr>
          <a:lstStyle/>
          <a:p>
            <a:pPr lvl="0" algn="ctr" defTabSz="533400" latinLnBrk="1">
              <a:lnSpc>
                <a:spcPct val="90000"/>
              </a:lnSpc>
              <a:spcBef>
                <a:spcPct val="0"/>
              </a:spcBef>
              <a:spcAft>
                <a:spcPct val="35000"/>
              </a:spcAft>
            </a:pPr>
            <a:endParaRPr lang="ko-KR" altLang="en-US" sz="1200" kern="1200"/>
          </a:p>
        </p:txBody>
      </p:sp>
      <p:sp>
        <p:nvSpPr>
          <p:cNvPr id="14" name="Freeform 13"/>
          <p:cNvSpPr/>
          <p:nvPr/>
        </p:nvSpPr>
        <p:spPr>
          <a:xfrm>
            <a:off x="2856255" y="2079058"/>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15" name="Freeform 14"/>
          <p:cNvSpPr/>
          <p:nvPr/>
        </p:nvSpPr>
        <p:spPr>
          <a:xfrm rot="19440000">
            <a:off x="3815956" y="1973927"/>
            <a:ext cx="264268" cy="334396"/>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0" y="82778"/>
                </a:moveTo>
                <a:lnTo>
                  <a:pt x="163546" y="82778"/>
                </a:lnTo>
                <a:lnTo>
                  <a:pt x="163546" y="0"/>
                </a:lnTo>
                <a:lnTo>
                  <a:pt x="327092" y="206946"/>
                </a:lnTo>
                <a:lnTo>
                  <a:pt x="163546" y="413891"/>
                </a:lnTo>
                <a:lnTo>
                  <a:pt x="163546" y="331113"/>
                </a:lnTo>
                <a:lnTo>
                  <a:pt x="0" y="331113"/>
                </a:lnTo>
                <a:lnTo>
                  <a:pt x="0" y="82778"/>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82777" rIns="98128" bIns="82778" numCol="1" spcCol="1270" anchor="ctr" anchorCtr="0">
            <a:noAutofit/>
          </a:bodyPr>
          <a:lstStyle/>
          <a:p>
            <a:pPr lvl="0" algn="ctr" defTabSz="533400" latinLnBrk="1">
              <a:lnSpc>
                <a:spcPct val="90000"/>
              </a:lnSpc>
              <a:spcBef>
                <a:spcPct val="0"/>
              </a:spcBef>
              <a:spcAft>
                <a:spcPct val="35000"/>
              </a:spcAft>
            </a:pPr>
            <a:endParaRPr lang="ko-KR" altLang="en-US" sz="1200" kern="1200"/>
          </a:p>
        </p:txBody>
      </p:sp>
      <p:sp>
        <p:nvSpPr>
          <p:cNvPr id="25" name="TextBox 24"/>
          <p:cNvSpPr txBox="1"/>
          <p:nvPr/>
        </p:nvSpPr>
        <p:spPr>
          <a:xfrm>
            <a:off x="467544" y="2326109"/>
            <a:ext cx="2323459" cy="461665"/>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Prepare for and qualify for ISO 22000 </a:t>
            </a:r>
            <a:r>
              <a:rPr lang="en-US" altLang="ko-KR" sz="1200" b="1" dirty="0" smtClean="0">
                <a:solidFill>
                  <a:schemeClr val="tx1">
                    <a:lumMod val="75000"/>
                    <a:lumOff val="25000"/>
                  </a:schemeClr>
                </a:solidFill>
                <a:cs typeface="Arial" pitchFamily="34" charset="0"/>
              </a:rPr>
              <a:t>specifications</a:t>
            </a:r>
            <a:endParaRPr lang="en-US" altLang="ko-KR" sz="1200" b="1" dirty="0">
              <a:solidFill>
                <a:schemeClr val="tx1">
                  <a:lumMod val="75000"/>
                  <a:lumOff val="25000"/>
                </a:schemeClr>
              </a:solidFill>
              <a:cs typeface="Arial" pitchFamily="34" charset="0"/>
            </a:endParaRPr>
          </a:p>
        </p:txBody>
      </p:sp>
      <p:sp>
        <p:nvSpPr>
          <p:cNvPr id="28" name="TextBox 27"/>
          <p:cNvSpPr txBox="1"/>
          <p:nvPr/>
        </p:nvSpPr>
        <p:spPr>
          <a:xfrm>
            <a:off x="5297074" y="1338233"/>
            <a:ext cx="3379382" cy="276999"/>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Founded in </a:t>
            </a:r>
            <a:r>
              <a:rPr lang="en-US" altLang="ko-KR" sz="1200" b="1" dirty="0" smtClean="0">
                <a:solidFill>
                  <a:schemeClr val="tx1">
                    <a:lumMod val="75000"/>
                    <a:lumOff val="25000"/>
                  </a:schemeClr>
                </a:solidFill>
                <a:cs typeface="Arial" pitchFamily="34" charset="0"/>
              </a:rPr>
              <a:t>2005</a:t>
            </a:r>
            <a:endParaRPr lang="ko-KR" altLang="en-US" sz="1200" b="1" dirty="0">
              <a:solidFill>
                <a:schemeClr val="tx1">
                  <a:lumMod val="75000"/>
                  <a:lumOff val="25000"/>
                </a:schemeClr>
              </a:solidFill>
              <a:cs typeface="Arial" pitchFamily="34" charset="0"/>
            </a:endParaRPr>
          </a:p>
        </p:txBody>
      </p:sp>
      <p:sp>
        <p:nvSpPr>
          <p:cNvPr id="31" name="TextBox 30"/>
          <p:cNvSpPr txBox="1"/>
          <p:nvPr/>
        </p:nvSpPr>
        <p:spPr>
          <a:xfrm>
            <a:off x="6368899" y="2326109"/>
            <a:ext cx="2323459" cy="461665"/>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Produces many chocolate and confectionery </a:t>
            </a:r>
            <a:r>
              <a:rPr lang="en-US" altLang="ko-KR" sz="1200" b="1" dirty="0" smtClean="0">
                <a:solidFill>
                  <a:schemeClr val="tx1">
                    <a:lumMod val="75000"/>
                    <a:lumOff val="25000"/>
                  </a:schemeClr>
                </a:solidFill>
                <a:cs typeface="Arial" pitchFamily="34" charset="0"/>
              </a:rPr>
              <a:t>products</a:t>
            </a:r>
            <a:endParaRPr lang="ko-KR" altLang="en-US" sz="1200" b="1" dirty="0">
              <a:solidFill>
                <a:schemeClr val="tx1">
                  <a:lumMod val="75000"/>
                  <a:lumOff val="25000"/>
                </a:schemeClr>
              </a:solidFill>
              <a:cs typeface="Arial" pitchFamily="34" charset="0"/>
            </a:endParaRPr>
          </a:p>
        </p:txBody>
      </p:sp>
      <p:sp>
        <p:nvSpPr>
          <p:cNvPr id="34" name="TextBox 33"/>
          <p:cNvSpPr txBox="1"/>
          <p:nvPr/>
        </p:nvSpPr>
        <p:spPr>
          <a:xfrm>
            <a:off x="5868144" y="3766269"/>
            <a:ext cx="2824214" cy="461665"/>
          </a:xfrm>
          <a:prstGeom prst="rect">
            <a:avLst/>
          </a:prstGeom>
          <a:noFill/>
        </p:spPr>
        <p:txBody>
          <a:bodyPr wrap="square" rtlCol="0">
            <a:spAutoFit/>
          </a:bodyPr>
          <a:lstStyle/>
          <a:p>
            <a:r>
              <a:rPr lang="en-US" altLang="ko-KR" sz="1200" b="1" dirty="0">
                <a:solidFill>
                  <a:schemeClr val="tx1">
                    <a:lumMod val="75000"/>
                    <a:lumOff val="25000"/>
                  </a:schemeClr>
                </a:solidFill>
                <a:cs typeface="Arial" pitchFamily="34" charset="0"/>
              </a:rPr>
              <a:t>Number of employees is 100-150 </a:t>
            </a:r>
            <a:r>
              <a:rPr lang="en-US" altLang="ko-KR" sz="1200" b="1" dirty="0" smtClean="0">
                <a:solidFill>
                  <a:schemeClr val="tx1">
                    <a:lumMod val="75000"/>
                    <a:lumOff val="25000"/>
                  </a:schemeClr>
                </a:solidFill>
                <a:cs typeface="Arial" pitchFamily="34" charset="0"/>
              </a:rPr>
              <a:t>employees</a:t>
            </a:r>
            <a:endParaRPr lang="ko-KR" altLang="en-US" sz="1200" b="1" dirty="0">
              <a:solidFill>
                <a:schemeClr val="tx1">
                  <a:lumMod val="75000"/>
                  <a:lumOff val="25000"/>
                </a:schemeClr>
              </a:solidFill>
              <a:cs typeface="Arial" pitchFamily="34" charset="0"/>
            </a:endParaRPr>
          </a:p>
        </p:txBody>
      </p:sp>
      <p:sp>
        <p:nvSpPr>
          <p:cNvPr id="37" name="TextBox 36"/>
          <p:cNvSpPr txBox="1"/>
          <p:nvPr/>
        </p:nvSpPr>
        <p:spPr>
          <a:xfrm>
            <a:off x="611561" y="3806919"/>
            <a:ext cx="2603540" cy="369332"/>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Located in the </a:t>
            </a:r>
            <a:r>
              <a:rPr lang="en-US" sz="1200" b="1" dirty="0" err="1">
                <a:solidFill>
                  <a:schemeClr val="tx1">
                    <a:lumMod val="75000"/>
                    <a:lumOff val="25000"/>
                  </a:schemeClr>
                </a:solidFill>
                <a:cs typeface="Arial" pitchFamily="34" charset="0"/>
              </a:rPr>
              <a:t>Anabta</a:t>
            </a:r>
            <a:r>
              <a:rPr lang="en-US" dirty="0"/>
              <a:t> </a:t>
            </a:r>
            <a:r>
              <a:rPr lang="en-US" altLang="ko-KR" sz="1200" b="1" dirty="0" smtClean="0">
                <a:solidFill>
                  <a:schemeClr val="tx1">
                    <a:lumMod val="75000"/>
                    <a:lumOff val="25000"/>
                  </a:schemeClr>
                </a:solidFill>
                <a:cs typeface="Arial" pitchFamily="34" charset="0"/>
              </a:rPr>
              <a:t> region</a:t>
            </a:r>
            <a:endParaRPr lang="ko-KR" altLang="en-US" sz="1200" b="1" dirty="0">
              <a:solidFill>
                <a:schemeClr val="tx1">
                  <a:lumMod val="75000"/>
                  <a:lumOff val="25000"/>
                </a:schemeClr>
              </a:solidFill>
              <a:cs typeface="Arial" pitchFamily="34" charset="0"/>
            </a:endParaRPr>
          </a:p>
        </p:txBody>
      </p:sp>
      <p:sp>
        <p:nvSpPr>
          <p:cNvPr id="44" name="Freeform 7"/>
          <p:cNvSpPr/>
          <p:nvPr/>
        </p:nvSpPr>
        <p:spPr>
          <a:xfrm>
            <a:off x="4052584" y="1193922"/>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46" name="Freeform 7"/>
          <p:cNvSpPr/>
          <p:nvPr/>
        </p:nvSpPr>
        <p:spPr>
          <a:xfrm>
            <a:off x="2862738" y="2075684"/>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48" name="Freeform 7"/>
          <p:cNvSpPr/>
          <p:nvPr/>
        </p:nvSpPr>
        <p:spPr>
          <a:xfrm>
            <a:off x="3339756" y="3509811"/>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50" name="Freeform 7"/>
          <p:cNvSpPr/>
          <p:nvPr/>
        </p:nvSpPr>
        <p:spPr>
          <a:xfrm>
            <a:off x="4806772" y="3522475"/>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
        <p:nvSpPr>
          <p:cNvPr id="52" name="TextBox 24"/>
          <p:cNvSpPr txBox="1"/>
          <p:nvPr/>
        </p:nvSpPr>
        <p:spPr>
          <a:xfrm>
            <a:off x="1504858" y="1286939"/>
            <a:ext cx="2323459" cy="461665"/>
          </a:xfrm>
          <a:prstGeom prst="rect">
            <a:avLst/>
          </a:prstGeom>
          <a:noFill/>
        </p:spPr>
        <p:txBody>
          <a:bodyPr wrap="square" rtlCol="0">
            <a:spAutoFit/>
          </a:bodyPr>
          <a:lstStyle/>
          <a:p>
            <a:pPr algn="r"/>
            <a:r>
              <a:rPr lang="en-US" altLang="ko-KR" sz="1200" b="1" dirty="0">
                <a:solidFill>
                  <a:schemeClr val="tx1">
                    <a:lumMod val="75000"/>
                    <a:lumOff val="25000"/>
                  </a:schemeClr>
                </a:solidFill>
                <a:cs typeface="Arial" pitchFamily="34" charset="0"/>
              </a:rPr>
              <a:t>Main market is within Palestine and the </a:t>
            </a:r>
            <a:r>
              <a:rPr lang="en-US" altLang="ko-KR" sz="1200" b="1" dirty="0" smtClean="0">
                <a:solidFill>
                  <a:schemeClr val="tx1">
                    <a:lumMod val="75000"/>
                    <a:lumOff val="25000"/>
                  </a:schemeClr>
                </a:solidFill>
                <a:cs typeface="Arial" pitchFamily="34" charset="0"/>
              </a:rPr>
              <a:t>UK</a:t>
            </a:r>
            <a:endParaRPr lang="ko-KR" altLang="en-US" sz="1200" b="1" dirty="0">
              <a:solidFill>
                <a:schemeClr val="tx1">
                  <a:lumMod val="75000"/>
                  <a:lumOff val="25000"/>
                </a:schemeClr>
              </a:solidFill>
              <a:cs typeface="Arial" pitchFamily="34" charset="0"/>
            </a:endParaRPr>
          </a:p>
        </p:txBody>
      </p:sp>
      <p:sp>
        <p:nvSpPr>
          <p:cNvPr id="17" name="Freeform 16"/>
          <p:cNvSpPr/>
          <p:nvPr/>
        </p:nvSpPr>
        <p:spPr>
          <a:xfrm>
            <a:off x="3245830" y="1585664"/>
            <a:ext cx="2689957" cy="2689957"/>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blipFill>
            <a:blip r:embed="rId2"/>
            <a:stretch>
              <a:fillRect/>
            </a:stretch>
          </a:bli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ko-KR" altLang="en-US" sz="3000" kern="1200"/>
          </a:p>
        </p:txBody>
      </p:sp>
    </p:spTree>
    <p:extLst>
      <p:ext uri="{BB962C8B-B14F-4D97-AF65-F5344CB8AC3E}">
        <p14:creationId xmlns:p14="http://schemas.microsoft.com/office/powerpoint/2010/main" val="15179508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a:t>Company </a:t>
            </a:r>
            <a:r>
              <a:rPr lang="en-US" altLang="ko-KR" dirty="0" smtClean="0"/>
              <a:t>Photos</a:t>
            </a:r>
            <a:endParaRPr lang="ko-KR" altLang="en-US" dirty="0"/>
          </a:p>
        </p:txBody>
      </p:sp>
      <p:sp>
        <p:nvSpPr>
          <p:cNvPr id="5" name="그림 개체 틀 4">
            <a:extLst>
              <a:ext uri="{FF2B5EF4-FFF2-40B4-BE49-F238E27FC236}">
                <a16:creationId xmlns="" xmlns:a16="http://schemas.microsoft.com/office/drawing/2014/main" id="{FAA1FFAC-8A5E-4861-B2EB-A6AF910D812B}"/>
              </a:ext>
            </a:extLst>
          </p:cNvPr>
          <p:cNvSpPr>
            <a:spLocks noGrp="1"/>
          </p:cNvSpPr>
          <p:nvPr>
            <p:ph type="pic" idx="12"/>
          </p:nvPr>
        </p:nvSpPr>
        <p:spPr/>
      </p:sp>
      <p:sp>
        <p:nvSpPr>
          <p:cNvPr id="7" name="그림 개체 틀 6">
            <a:extLst>
              <a:ext uri="{FF2B5EF4-FFF2-40B4-BE49-F238E27FC236}">
                <a16:creationId xmlns="" xmlns:a16="http://schemas.microsoft.com/office/drawing/2014/main" id="{C0B4DD5D-B73F-4666-BE21-2315F8FC7326}"/>
              </a:ext>
            </a:extLst>
          </p:cNvPr>
          <p:cNvSpPr>
            <a:spLocks noGrp="1"/>
          </p:cNvSpPr>
          <p:nvPr>
            <p:ph type="pic" idx="13"/>
          </p:nvPr>
        </p:nvSpPr>
        <p:spPr/>
      </p:sp>
      <p:sp>
        <p:nvSpPr>
          <p:cNvPr id="33" name="그림 개체 틀 32">
            <a:extLst>
              <a:ext uri="{FF2B5EF4-FFF2-40B4-BE49-F238E27FC236}">
                <a16:creationId xmlns="" xmlns:a16="http://schemas.microsoft.com/office/drawing/2014/main" id="{CFB25688-C888-4CA6-AE8F-2F52BFC5C424}"/>
              </a:ext>
            </a:extLst>
          </p:cNvPr>
          <p:cNvSpPr>
            <a:spLocks noGrp="1"/>
          </p:cNvSpPr>
          <p:nvPr>
            <p:ph type="pic" idx="14"/>
          </p:nvPr>
        </p:nvSpPr>
        <p:spPr/>
      </p:sp>
      <p:sp>
        <p:nvSpPr>
          <p:cNvPr id="35" name="그림 개체 틀 34">
            <a:extLst>
              <a:ext uri="{FF2B5EF4-FFF2-40B4-BE49-F238E27FC236}">
                <a16:creationId xmlns="" xmlns:a16="http://schemas.microsoft.com/office/drawing/2014/main" id="{AEEE8D86-FA7D-4763-912A-AED509067FB1}"/>
              </a:ext>
            </a:extLst>
          </p:cNvPr>
          <p:cNvSpPr>
            <a:spLocks noGrp="1"/>
          </p:cNvSpPr>
          <p:nvPr>
            <p:ph type="pic" idx="15"/>
          </p:nvPr>
        </p:nvSpPr>
        <p:spPr/>
      </p:sp>
      <p:pic>
        <p:nvPicPr>
          <p:cNvPr id="8" name="صورة 7"/>
          <p:cNvPicPr>
            <a:picLocks noChangeAspect="1"/>
          </p:cNvPicPr>
          <p:nvPr/>
        </p:nvPicPr>
        <p:blipFill>
          <a:blip r:embed="rId2"/>
          <a:stretch>
            <a:fillRect/>
          </a:stretch>
        </p:blipFill>
        <p:spPr>
          <a:xfrm>
            <a:off x="0" y="1131590"/>
            <a:ext cx="4488160" cy="18720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7" name="صورة 36"/>
          <p:cNvPicPr/>
          <p:nvPr/>
        </p:nvPicPr>
        <p:blipFill>
          <a:blip r:embed="rId3" cstate="print">
            <a:extLst>
              <a:ext uri="{28A0092B-C50C-407E-A947-70E740481C1C}">
                <a14:useLocalDpi xmlns:a14="http://schemas.microsoft.com/office/drawing/2010/main" val="0"/>
              </a:ext>
            </a:extLst>
          </a:blip>
          <a:stretch>
            <a:fillRect/>
          </a:stretch>
        </p:blipFill>
        <p:spPr>
          <a:xfrm>
            <a:off x="4655838" y="1155700"/>
            <a:ext cx="4488161" cy="18479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8" name="صورة 37"/>
          <p:cNvPicPr/>
          <p:nvPr/>
        </p:nvPicPr>
        <p:blipFill rotWithShape="1">
          <a:blip r:embed="rId4"/>
          <a:srcRect l="19332" t="19327" r="20386" b="9421"/>
          <a:stretch/>
        </p:blipFill>
        <p:spPr bwMode="auto">
          <a:xfrm>
            <a:off x="-3449" y="3227040"/>
            <a:ext cx="2160240" cy="1584176"/>
          </a:xfrm>
          <a:prstGeom prst="rect">
            <a:avLst/>
          </a:prstGeom>
          <a:ln>
            <a:noFill/>
          </a:ln>
          <a:extLst>
            <a:ext uri="{53640926-AAD7-44D8-BBD7-CCE9431645EC}">
              <a14:shadowObscured xmlns:a14="http://schemas.microsoft.com/office/drawing/2010/main"/>
            </a:ext>
          </a:extLst>
        </p:spPr>
      </p:pic>
      <p:pic>
        <p:nvPicPr>
          <p:cNvPr id="39" name="صورة 38"/>
          <p:cNvPicPr/>
          <p:nvPr/>
        </p:nvPicPr>
        <p:blipFill rotWithShape="1">
          <a:blip r:embed="rId5"/>
          <a:srcRect l="19079" t="22697" r="20640" b="9649"/>
          <a:stretch/>
        </p:blipFill>
        <p:spPr bwMode="auto">
          <a:xfrm>
            <a:off x="2327921" y="3243932"/>
            <a:ext cx="2160240" cy="1567284"/>
          </a:xfrm>
          <a:prstGeom prst="rect">
            <a:avLst/>
          </a:prstGeom>
          <a:ln>
            <a:noFill/>
          </a:ln>
          <a:extLst>
            <a:ext uri="{53640926-AAD7-44D8-BBD7-CCE9431645EC}">
              <a14:shadowObscured xmlns:a14="http://schemas.microsoft.com/office/drawing/2010/main"/>
            </a:ext>
          </a:extLst>
        </p:spPr>
      </p:pic>
      <p:pic>
        <p:nvPicPr>
          <p:cNvPr id="40" name="صورة 39"/>
          <p:cNvPicPr/>
          <p:nvPr/>
        </p:nvPicPr>
        <p:blipFill rotWithShape="1">
          <a:blip r:embed="rId6"/>
          <a:srcRect l="19837" t="27198" r="24176" b="7863"/>
          <a:stretch/>
        </p:blipFill>
        <p:spPr bwMode="auto">
          <a:xfrm>
            <a:off x="4655838" y="3243932"/>
            <a:ext cx="2160242" cy="1567284"/>
          </a:xfrm>
          <a:prstGeom prst="rect">
            <a:avLst/>
          </a:prstGeom>
          <a:ln>
            <a:noFill/>
          </a:ln>
          <a:extLst>
            <a:ext uri="{53640926-AAD7-44D8-BBD7-CCE9431645EC}">
              <a14:shadowObscured xmlns:a14="http://schemas.microsoft.com/office/drawing/2010/main"/>
            </a:ext>
          </a:extLst>
        </p:spPr>
      </p:pic>
      <p:pic>
        <p:nvPicPr>
          <p:cNvPr id="41" name="صورة 40"/>
          <p:cNvPicPr/>
          <p:nvPr/>
        </p:nvPicPr>
        <p:blipFill rotWithShape="1">
          <a:blip r:embed="rId7"/>
          <a:srcRect l="10108" t="39335" r="55397" b="28009"/>
          <a:stretch/>
        </p:blipFill>
        <p:spPr bwMode="auto">
          <a:xfrm>
            <a:off x="6983756" y="3320851"/>
            <a:ext cx="2164311" cy="15144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60310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smtClean="0"/>
              <a:t>OBJECTIVES</a:t>
            </a:r>
            <a:endParaRPr lang="ko-KR" altLang="en-US" dirty="0"/>
          </a:p>
        </p:txBody>
      </p:sp>
      <p:sp>
        <p:nvSpPr>
          <p:cNvPr id="6" name="TextBox 5"/>
          <p:cNvSpPr txBox="1"/>
          <p:nvPr/>
        </p:nvSpPr>
        <p:spPr>
          <a:xfrm>
            <a:off x="827584" y="2696881"/>
            <a:ext cx="922945" cy="461665"/>
          </a:xfrm>
          <a:prstGeom prst="rect">
            <a:avLst/>
          </a:prstGeom>
          <a:noFill/>
        </p:spPr>
        <p:txBody>
          <a:bodyPr wrap="square" rtlCol="0">
            <a:spAutoFit/>
          </a:bodyPr>
          <a:lstStyle/>
          <a:p>
            <a:pPr algn="ctr"/>
            <a:r>
              <a:rPr lang="en-US" altLang="ko-KR" sz="2400" b="1" dirty="0" smtClean="0">
                <a:solidFill>
                  <a:schemeClr val="accent1"/>
                </a:solidFill>
                <a:cs typeface="Arial" pitchFamily="34" charset="0"/>
              </a:rPr>
              <a:t>1</a:t>
            </a:r>
            <a:endParaRPr lang="ko-KR" altLang="en-US" sz="2400" b="1" dirty="0">
              <a:solidFill>
                <a:schemeClr val="accent1"/>
              </a:solidFill>
              <a:cs typeface="Arial" pitchFamily="34" charset="0"/>
            </a:endParaRPr>
          </a:p>
        </p:txBody>
      </p:sp>
      <p:sp>
        <p:nvSpPr>
          <p:cNvPr id="7" name="TextBox 6"/>
          <p:cNvSpPr txBox="1"/>
          <p:nvPr/>
        </p:nvSpPr>
        <p:spPr>
          <a:xfrm>
            <a:off x="2469055" y="2696881"/>
            <a:ext cx="922945" cy="461665"/>
          </a:xfrm>
          <a:prstGeom prst="rect">
            <a:avLst/>
          </a:prstGeom>
          <a:noFill/>
        </p:spPr>
        <p:txBody>
          <a:bodyPr wrap="square" rtlCol="0">
            <a:spAutoFit/>
          </a:bodyPr>
          <a:lstStyle/>
          <a:p>
            <a:pPr algn="ctr"/>
            <a:r>
              <a:rPr lang="en-US" altLang="ko-KR" sz="2400" b="1" dirty="0" smtClean="0">
                <a:solidFill>
                  <a:schemeClr val="accent1"/>
                </a:solidFill>
                <a:cs typeface="Arial" pitchFamily="34" charset="0"/>
              </a:rPr>
              <a:t>2</a:t>
            </a:r>
            <a:endParaRPr lang="ko-KR" altLang="en-US" sz="2400" b="1" dirty="0">
              <a:solidFill>
                <a:schemeClr val="accent1"/>
              </a:solidFill>
              <a:cs typeface="Arial" pitchFamily="34" charset="0"/>
            </a:endParaRPr>
          </a:p>
        </p:txBody>
      </p:sp>
      <p:sp>
        <p:nvSpPr>
          <p:cNvPr id="8" name="TextBox 7"/>
          <p:cNvSpPr txBox="1"/>
          <p:nvPr/>
        </p:nvSpPr>
        <p:spPr>
          <a:xfrm>
            <a:off x="4110526" y="2696881"/>
            <a:ext cx="922945" cy="461665"/>
          </a:xfrm>
          <a:prstGeom prst="rect">
            <a:avLst/>
          </a:prstGeom>
          <a:noFill/>
        </p:spPr>
        <p:txBody>
          <a:bodyPr wrap="square" rtlCol="0">
            <a:spAutoFit/>
          </a:bodyPr>
          <a:lstStyle/>
          <a:p>
            <a:pPr algn="ctr"/>
            <a:r>
              <a:rPr lang="en-US" altLang="ko-KR" sz="2400" b="1" dirty="0" smtClean="0">
                <a:solidFill>
                  <a:schemeClr val="accent1"/>
                </a:solidFill>
                <a:cs typeface="Arial" pitchFamily="34" charset="0"/>
              </a:rPr>
              <a:t>3</a:t>
            </a:r>
            <a:endParaRPr lang="ko-KR" altLang="en-US" sz="2400" b="1" dirty="0">
              <a:solidFill>
                <a:schemeClr val="accent1"/>
              </a:solidFill>
              <a:cs typeface="Arial" pitchFamily="34" charset="0"/>
            </a:endParaRPr>
          </a:p>
        </p:txBody>
      </p:sp>
      <p:sp>
        <p:nvSpPr>
          <p:cNvPr id="9" name="TextBox 8"/>
          <p:cNvSpPr txBox="1"/>
          <p:nvPr/>
        </p:nvSpPr>
        <p:spPr>
          <a:xfrm>
            <a:off x="5751997" y="2696881"/>
            <a:ext cx="922945" cy="461665"/>
          </a:xfrm>
          <a:prstGeom prst="rect">
            <a:avLst/>
          </a:prstGeom>
          <a:noFill/>
        </p:spPr>
        <p:txBody>
          <a:bodyPr wrap="square" rtlCol="0">
            <a:spAutoFit/>
          </a:bodyPr>
          <a:lstStyle/>
          <a:p>
            <a:pPr algn="ctr"/>
            <a:r>
              <a:rPr lang="en-US" altLang="ko-KR" sz="2400" b="1" dirty="0" smtClean="0">
                <a:solidFill>
                  <a:srgbClr val="00B050"/>
                </a:solidFill>
                <a:cs typeface="Arial" pitchFamily="34" charset="0"/>
              </a:rPr>
              <a:t>4</a:t>
            </a:r>
            <a:endParaRPr lang="ko-KR" altLang="en-US" sz="2400" b="1" dirty="0">
              <a:solidFill>
                <a:srgbClr val="00B050"/>
              </a:solidFill>
              <a:cs typeface="Arial" pitchFamily="34" charset="0"/>
            </a:endParaRPr>
          </a:p>
        </p:txBody>
      </p:sp>
      <p:sp>
        <p:nvSpPr>
          <p:cNvPr id="10" name="TextBox 9"/>
          <p:cNvSpPr txBox="1"/>
          <p:nvPr/>
        </p:nvSpPr>
        <p:spPr>
          <a:xfrm>
            <a:off x="7393471" y="2696881"/>
            <a:ext cx="922945" cy="461665"/>
          </a:xfrm>
          <a:prstGeom prst="rect">
            <a:avLst/>
          </a:prstGeom>
          <a:noFill/>
        </p:spPr>
        <p:txBody>
          <a:bodyPr wrap="square" rtlCol="0">
            <a:spAutoFit/>
          </a:bodyPr>
          <a:lstStyle/>
          <a:p>
            <a:pPr algn="ctr"/>
            <a:r>
              <a:rPr lang="en-US" altLang="ko-KR" sz="2400" b="1" dirty="0" smtClean="0">
                <a:solidFill>
                  <a:srgbClr val="00B050"/>
                </a:solidFill>
                <a:cs typeface="Arial" pitchFamily="34" charset="0"/>
              </a:rPr>
              <a:t>5</a:t>
            </a:r>
            <a:endParaRPr lang="ko-KR" altLang="en-US" sz="2400" b="1" dirty="0">
              <a:solidFill>
                <a:srgbClr val="00B050"/>
              </a:solidFill>
              <a:cs typeface="Arial" pitchFamily="34" charset="0"/>
            </a:endParaRPr>
          </a:p>
        </p:txBody>
      </p:sp>
      <p:sp>
        <p:nvSpPr>
          <p:cNvPr id="4" name="Rectangle 3"/>
          <p:cNvSpPr/>
          <p:nvPr/>
        </p:nvSpPr>
        <p:spPr>
          <a:xfrm>
            <a:off x="1713792" y="2891713"/>
            <a:ext cx="792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2" name="Rectangle 11"/>
          <p:cNvSpPr/>
          <p:nvPr/>
        </p:nvSpPr>
        <p:spPr>
          <a:xfrm>
            <a:off x="3355263" y="2891713"/>
            <a:ext cx="792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3" name="Rectangle 12"/>
          <p:cNvSpPr/>
          <p:nvPr/>
        </p:nvSpPr>
        <p:spPr>
          <a:xfrm>
            <a:off x="4996734" y="2891713"/>
            <a:ext cx="792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4" name="Rectangle 13"/>
          <p:cNvSpPr/>
          <p:nvPr/>
        </p:nvSpPr>
        <p:spPr>
          <a:xfrm>
            <a:off x="6638205" y="2891713"/>
            <a:ext cx="792000" cy="72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11" name="Group 10"/>
          <p:cNvGrpSpPr/>
          <p:nvPr/>
        </p:nvGrpSpPr>
        <p:grpSpPr>
          <a:xfrm>
            <a:off x="421670" y="3195125"/>
            <a:ext cx="1734772" cy="1248833"/>
            <a:chOff x="421670" y="2818111"/>
            <a:chExt cx="1734772" cy="1248833"/>
          </a:xfrm>
        </p:grpSpPr>
        <p:sp>
          <p:nvSpPr>
            <p:cNvPr id="15" name="TextBox 14"/>
            <p:cNvSpPr txBox="1"/>
            <p:nvPr/>
          </p:nvSpPr>
          <p:spPr>
            <a:xfrm>
              <a:off x="421670" y="2818111"/>
              <a:ext cx="1734772" cy="1015663"/>
            </a:xfrm>
            <a:prstGeom prst="rect">
              <a:avLst/>
            </a:prstGeom>
            <a:noFill/>
          </p:spPr>
          <p:txBody>
            <a:bodyPr wrap="square" rtlCol="0">
              <a:spAutoFit/>
            </a:bodyPr>
            <a:lstStyle/>
            <a:p>
              <a:pPr lvl="0" algn="ctr"/>
              <a:r>
                <a:rPr lang="en-US" sz="1200" dirty="0">
                  <a:solidFill>
                    <a:schemeClr val="tx1">
                      <a:lumMod val="75000"/>
                      <a:lumOff val="25000"/>
                    </a:schemeClr>
                  </a:solidFill>
                  <a:cs typeface="Arial" pitchFamily="34" charset="0"/>
                </a:rPr>
                <a:t>Analyze  the thermal </a:t>
              </a:r>
              <a:r>
                <a:rPr lang="en-US" sz="1200" dirty="0">
                  <a:solidFill>
                    <a:schemeClr val="tx1">
                      <a:lumMod val="75000"/>
                      <a:lumOff val="25000"/>
                    </a:schemeClr>
                  </a:solidFill>
                  <a:cs typeface="Arial" pitchFamily="34" charset="0"/>
                </a:rPr>
                <a:t> energy </a:t>
              </a:r>
              <a:r>
                <a:rPr lang="en-US" sz="1200" dirty="0">
                  <a:solidFill>
                    <a:schemeClr val="tx1">
                      <a:lumMod val="75000"/>
                      <a:lumOff val="25000"/>
                    </a:schemeClr>
                  </a:solidFill>
                  <a:cs typeface="Arial" pitchFamily="34" charset="0"/>
                </a:rPr>
                <a:t>consumption </a:t>
              </a:r>
              <a:r>
                <a:rPr lang="en-US" sz="1200" dirty="0">
                  <a:solidFill>
                    <a:schemeClr val="tx1">
                      <a:lumMod val="75000"/>
                      <a:lumOff val="25000"/>
                    </a:schemeClr>
                  </a:solidFill>
                  <a:cs typeface="Arial" pitchFamily="34" charset="0"/>
                </a:rPr>
                <a:t>  and </a:t>
              </a:r>
              <a:r>
                <a:rPr lang="en-US" sz="1200" dirty="0">
                  <a:solidFill>
                    <a:schemeClr val="tx1">
                      <a:lumMod val="75000"/>
                      <a:lumOff val="25000"/>
                    </a:schemeClr>
                  </a:solidFill>
                  <a:cs typeface="Arial" pitchFamily="34" charset="0"/>
                </a:rPr>
                <a:t>energy used in Al-Hijaz company.</a:t>
              </a:r>
            </a:p>
            <a:p>
              <a:pPr algn="ctr"/>
              <a:endParaRPr lang="en-US" sz="1200" dirty="0"/>
            </a:p>
          </p:txBody>
        </p:sp>
        <p:sp>
          <p:nvSpPr>
            <p:cNvPr id="17" name="Rectangle 16"/>
            <p:cNvSpPr/>
            <p:nvPr/>
          </p:nvSpPr>
          <p:spPr>
            <a:xfrm>
              <a:off x="421670" y="3886944"/>
              <a:ext cx="1734772"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lumMod val="75000"/>
                    <a:lumOff val="25000"/>
                  </a:schemeClr>
                </a:solidFill>
              </a:endParaRPr>
            </a:p>
          </p:txBody>
        </p:sp>
      </p:grpSp>
      <p:grpSp>
        <p:nvGrpSpPr>
          <p:cNvPr id="19" name="Group 18"/>
          <p:cNvGrpSpPr/>
          <p:nvPr/>
        </p:nvGrpSpPr>
        <p:grpSpPr>
          <a:xfrm>
            <a:off x="1475656" y="1429033"/>
            <a:ext cx="3009259" cy="516484"/>
            <a:chOff x="1475656" y="1065139"/>
            <a:chExt cx="3009259" cy="516484"/>
          </a:xfrm>
        </p:grpSpPr>
        <p:sp>
          <p:nvSpPr>
            <p:cNvPr id="16" name="TextBox 15"/>
            <p:cNvSpPr txBox="1"/>
            <p:nvPr/>
          </p:nvSpPr>
          <p:spPr>
            <a:xfrm>
              <a:off x="1475656" y="1304624"/>
              <a:ext cx="3009259" cy="276999"/>
            </a:xfrm>
            <a:prstGeom prst="rect">
              <a:avLst/>
            </a:prstGeom>
            <a:noFill/>
          </p:spPr>
          <p:txBody>
            <a:bodyPr wrap="square" rtlCol="0">
              <a:spAutoFit/>
            </a:bodyPr>
            <a:lstStyle/>
            <a:p>
              <a:pPr algn="ctr"/>
              <a:endParaRPr lang="ko-KR" altLang="en-US" sz="1200" dirty="0">
                <a:solidFill>
                  <a:schemeClr val="tx1">
                    <a:lumMod val="75000"/>
                    <a:lumOff val="25000"/>
                  </a:schemeClr>
                </a:solidFill>
                <a:cs typeface="Arial" pitchFamily="34" charset="0"/>
              </a:endParaRPr>
            </a:p>
          </p:txBody>
        </p:sp>
        <p:sp>
          <p:nvSpPr>
            <p:cNvPr id="18" name="Rectangle 17"/>
            <p:cNvSpPr/>
            <p:nvPr/>
          </p:nvSpPr>
          <p:spPr>
            <a:xfrm>
              <a:off x="2063141" y="1065139"/>
              <a:ext cx="1734772"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lumMod val="75000"/>
                    <a:lumOff val="25000"/>
                  </a:schemeClr>
                </a:solidFill>
              </a:endParaRPr>
            </a:p>
          </p:txBody>
        </p:sp>
      </p:grpSp>
      <p:grpSp>
        <p:nvGrpSpPr>
          <p:cNvPr id="20" name="Group 19"/>
          <p:cNvGrpSpPr/>
          <p:nvPr/>
        </p:nvGrpSpPr>
        <p:grpSpPr>
          <a:xfrm>
            <a:off x="3636354" y="3195125"/>
            <a:ext cx="1734772" cy="1248833"/>
            <a:chOff x="421670" y="2818111"/>
            <a:chExt cx="1734772" cy="1248833"/>
          </a:xfrm>
        </p:grpSpPr>
        <p:sp>
          <p:nvSpPr>
            <p:cNvPr id="21" name="TextBox 20"/>
            <p:cNvSpPr txBox="1"/>
            <p:nvPr/>
          </p:nvSpPr>
          <p:spPr>
            <a:xfrm>
              <a:off x="421670" y="2818111"/>
              <a:ext cx="1734772" cy="276999"/>
            </a:xfrm>
            <a:prstGeom prst="rect">
              <a:avLst/>
            </a:prstGeom>
            <a:noFill/>
          </p:spPr>
          <p:txBody>
            <a:bodyPr wrap="square" rtlCol="0">
              <a:spAutoFit/>
            </a:bodyPr>
            <a:lstStyle/>
            <a:p>
              <a:pPr algn="ctr"/>
              <a:endParaRPr lang="ko-KR" altLang="en-US" sz="1200" dirty="0">
                <a:solidFill>
                  <a:schemeClr val="tx1">
                    <a:lumMod val="75000"/>
                    <a:lumOff val="25000"/>
                  </a:schemeClr>
                </a:solidFill>
                <a:cs typeface="Arial" pitchFamily="34" charset="0"/>
              </a:endParaRPr>
            </a:p>
          </p:txBody>
        </p:sp>
        <p:sp>
          <p:nvSpPr>
            <p:cNvPr id="22" name="Rectangle 21"/>
            <p:cNvSpPr/>
            <p:nvPr/>
          </p:nvSpPr>
          <p:spPr>
            <a:xfrm>
              <a:off x="421670" y="3886944"/>
              <a:ext cx="1734772"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lumMod val="75000"/>
                    <a:lumOff val="25000"/>
                  </a:schemeClr>
                </a:solidFill>
              </a:endParaRPr>
            </a:p>
          </p:txBody>
        </p:sp>
      </p:grpSp>
      <p:grpSp>
        <p:nvGrpSpPr>
          <p:cNvPr id="23" name="Group 22"/>
          <p:cNvGrpSpPr/>
          <p:nvPr/>
        </p:nvGrpSpPr>
        <p:grpSpPr>
          <a:xfrm>
            <a:off x="6987557" y="3195125"/>
            <a:ext cx="1734772" cy="1248833"/>
            <a:chOff x="421670" y="2818111"/>
            <a:chExt cx="1734772" cy="1248833"/>
          </a:xfrm>
        </p:grpSpPr>
        <p:sp>
          <p:nvSpPr>
            <p:cNvPr id="24" name="TextBox 23"/>
            <p:cNvSpPr txBox="1"/>
            <p:nvPr/>
          </p:nvSpPr>
          <p:spPr>
            <a:xfrm>
              <a:off x="421670" y="2818111"/>
              <a:ext cx="1734772" cy="646331"/>
            </a:xfrm>
            <a:prstGeom prst="rect">
              <a:avLst/>
            </a:prstGeom>
            <a:noFill/>
          </p:spPr>
          <p:txBody>
            <a:bodyPr wrap="square" rtlCol="0">
              <a:spAutoFit/>
            </a:bodyPr>
            <a:lstStyle/>
            <a:p>
              <a:pPr algn="ctr"/>
              <a:r>
                <a:rPr lang="en-US" altLang="ko-KR" sz="1200" dirty="0" smtClean="0">
                  <a:solidFill>
                    <a:schemeClr val="tx1">
                      <a:lumMod val="75000"/>
                      <a:lumOff val="25000"/>
                    </a:schemeClr>
                  </a:solidFill>
                  <a:cs typeface="Arial" pitchFamily="34" charset="0"/>
                </a:rPr>
                <a:t>Feasibility </a:t>
              </a:r>
              <a:r>
                <a:rPr lang="en-US" altLang="ko-KR" sz="1200" dirty="0">
                  <a:solidFill>
                    <a:schemeClr val="tx1">
                      <a:lumMod val="75000"/>
                      <a:lumOff val="25000"/>
                    </a:schemeClr>
                  </a:solidFill>
                  <a:cs typeface="Arial" pitchFamily="34" charset="0"/>
                </a:rPr>
                <a:t>study of the proposed new strategies.</a:t>
              </a:r>
              <a:endParaRPr lang="ko-KR" altLang="en-US" sz="1200" dirty="0">
                <a:solidFill>
                  <a:schemeClr val="tx1">
                    <a:lumMod val="75000"/>
                    <a:lumOff val="25000"/>
                  </a:schemeClr>
                </a:solidFill>
                <a:cs typeface="Arial" pitchFamily="34" charset="0"/>
              </a:endParaRPr>
            </a:p>
          </p:txBody>
        </p:sp>
        <p:sp>
          <p:nvSpPr>
            <p:cNvPr id="25" name="Rectangle 24"/>
            <p:cNvSpPr/>
            <p:nvPr/>
          </p:nvSpPr>
          <p:spPr>
            <a:xfrm>
              <a:off x="421670" y="3886944"/>
              <a:ext cx="1734772" cy="180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lumMod val="75000"/>
                    <a:lumOff val="25000"/>
                  </a:schemeClr>
                </a:solidFill>
              </a:endParaRPr>
            </a:p>
          </p:txBody>
        </p:sp>
      </p:grpSp>
      <p:grpSp>
        <p:nvGrpSpPr>
          <p:cNvPr id="27" name="Group 26"/>
          <p:cNvGrpSpPr/>
          <p:nvPr/>
        </p:nvGrpSpPr>
        <p:grpSpPr>
          <a:xfrm>
            <a:off x="5148065" y="1419622"/>
            <a:ext cx="2245406" cy="885816"/>
            <a:chOff x="1840080" y="1065139"/>
            <a:chExt cx="2245406" cy="885816"/>
          </a:xfrm>
        </p:grpSpPr>
        <p:sp>
          <p:nvSpPr>
            <p:cNvPr id="28" name="TextBox 27"/>
            <p:cNvSpPr txBox="1"/>
            <p:nvPr/>
          </p:nvSpPr>
          <p:spPr>
            <a:xfrm>
              <a:off x="1840080" y="1304624"/>
              <a:ext cx="2245406" cy="646331"/>
            </a:xfrm>
            <a:prstGeom prst="rect">
              <a:avLst/>
            </a:prstGeom>
            <a:noFill/>
          </p:spPr>
          <p:txBody>
            <a:bodyPr wrap="square" rtlCol="0">
              <a:spAutoFit/>
            </a:bodyPr>
            <a:lstStyle/>
            <a:p>
              <a:pPr algn="ctr"/>
              <a:r>
                <a:rPr lang="en-US" altLang="ko-KR" sz="1200" dirty="0" smtClean="0">
                  <a:solidFill>
                    <a:schemeClr val="tx1">
                      <a:lumMod val="75000"/>
                      <a:lumOff val="25000"/>
                    </a:schemeClr>
                  </a:solidFill>
                  <a:cs typeface="Arial" pitchFamily="34" charset="0"/>
                </a:rPr>
                <a:t>Calculate </a:t>
              </a:r>
              <a:r>
                <a:rPr lang="en-US" altLang="ko-KR" sz="1200" dirty="0">
                  <a:solidFill>
                    <a:schemeClr val="tx1">
                      <a:lumMod val="75000"/>
                      <a:lumOff val="25000"/>
                    </a:schemeClr>
                  </a:solidFill>
                  <a:cs typeface="Arial" pitchFamily="34" charset="0"/>
                </a:rPr>
                <a:t>each system if retrofitting or equipment replacement has been applied</a:t>
              </a:r>
              <a:endParaRPr lang="ko-KR" altLang="en-US" sz="1200" dirty="0">
                <a:solidFill>
                  <a:schemeClr val="tx1">
                    <a:lumMod val="75000"/>
                    <a:lumOff val="25000"/>
                  </a:schemeClr>
                </a:solidFill>
                <a:cs typeface="Arial" pitchFamily="34" charset="0"/>
              </a:endParaRPr>
            </a:p>
          </p:txBody>
        </p:sp>
        <p:sp>
          <p:nvSpPr>
            <p:cNvPr id="29" name="Rectangle 28"/>
            <p:cNvSpPr/>
            <p:nvPr/>
          </p:nvSpPr>
          <p:spPr>
            <a:xfrm>
              <a:off x="2063141" y="1065139"/>
              <a:ext cx="1734772" cy="180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00B050"/>
                </a:solidFill>
              </a:endParaRPr>
            </a:p>
          </p:txBody>
        </p:sp>
      </p:grpSp>
      <p:sp>
        <p:nvSpPr>
          <p:cNvPr id="1025" name="Rectangle 1024"/>
          <p:cNvSpPr/>
          <p:nvPr/>
        </p:nvSpPr>
        <p:spPr>
          <a:xfrm>
            <a:off x="1750529" y="1609033"/>
            <a:ext cx="2358008" cy="830997"/>
          </a:xfrm>
          <a:prstGeom prst="rect">
            <a:avLst/>
          </a:prstGeom>
        </p:spPr>
        <p:txBody>
          <a:bodyPr wrap="square">
            <a:spAutoFit/>
          </a:bodyPr>
          <a:lstStyle/>
          <a:p>
            <a:pPr algn="ctr"/>
            <a:r>
              <a:rPr lang="en-US" sz="1200" dirty="0">
                <a:solidFill>
                  <a:schemeClr val="tx1">
                    <a:lumMod val="75000"/>
                    <a:lumOff val="25000"/>
                  </a:schemeClr>
                </a:solidFill>
                <a:cs typeface="Arial" pitchFamily="34" charset="0"/>
              </a:rPr>
              <a:t>Investigate the opportunities </a:t>
            </a:r>
            <a:r>
              <a:rPr lang="en-US" sz="1200" dirty="0">
                <a:solidFill>
                  <a:schemeClr val="tx1">
                    <a:lumMod val="75000"/>
                    <a:lumOff val="25000"/>
                  </a:schemeClr>
                </a:solidFill>
                <a:cs typeface="Arial" pitchFamily="34" charset="0"/>
              </a:rPr>
              <a:t>to  </a:t>
            </a:r>
            <a:r>
              <a:rPr lang="en-US" sz="1200" dirty="0">
                <a:solidFill>
                  <a:schemeClr val="tx1">
                    <a:lumMod val="75000"/>
                    <a:lumOff val="25000"/>
                  </a:schemeClr>
                </a:solidFill>
                <a:cs typeface="Arial" pitchFamily="34" charset="0"/>
              </a:rPr>
              <a:t>reduce electrical consumption </a:t>
            </a:r>
            <a:r>
              <a:rPr lang="en-US" sz="1200" dirty="0">
                <a:solidFill>
                  <a:schemeClr val="tx1">
                    <a:lumMod val="75000"/>
                    <a:lumOff val="25000"/>
                  </a:schemeClr>
                </a:solidFill>
                <a:cs typeface="Arial" pitchFamily="34" charset="0"/>
              </a:rPr>
              <a:t>  chillers </a:t>
            </a:r>
            <a:r>
              <a:rPr lang="en-US" sz="1200" dirty="0">
                <a:solidFill>
                  <a:schemeClr val="tx1">
                    <a:lumMod val="75000"/>
                    <a:lumOff val="25000"/>
                  </a:schemeClr>
                </a:solidFill>
                <a:cs typeface="Arial" pitchFamily="34" charset="0"/>
              </a:rPr>
              <a:t>and Split units air </a:t>
            </a:r>
            <a:r>
              <a:rPr lang="en-US" sz="1200" dirty="0">
                <a:solidFill>
                  <a:schemeClr val="tx1">
                    <a:lumMod val="75000"/>
                    <a:lumOff val="25000"/>
                  </a:schemeClr>
                </a:solidFill>
                <a:cs typeface="Arial" pitchFamily="34" charset="0"/>
              </a:rPr>
              <a:t>         conditioning </a:t>
            </a:r>
            <a:r>
              <a:rPr lang="en-US" sz="1200" dirty="0">
                <a:solidFill>
                  <a:schemeClr val="tx1">
                    <a:lumMod val="75000"/>
                    <a:lumOff val="25000"/>
                  </a:schemeClr>
                </a:solidFill>
                <a:cs typeface="Arial" pitchFamily="34" charset="0"/>
              </a:rPr>
              <a:t>system.</a:t>
            </a:r>
          </a:p>
        </p:txBody>
      </p:sp>
      <p:sp>
        <p:nvSpPr>
          <p:cNvPr id="1027" name="Rectangle 1026"/>
          <p:cNvSpPr/>
          <p:nvPr/>
        </p:nvSpPr>
        <p:spPr>
          <a:xfrm>
            <a:off x="3415999" y="3223846"/>
            <a:ext cx="2359997" cy="646331"/>
          </a:xfrm>
          <a:prstGeom prst="rect">
            <a:avLst/>
          </a:prstGeom>
        </p:spPr>
        <p:txBody>
          <a:bodyPr wrap="square">
            <a:spAutoFit/>
          </a:bodyPr>
          <a:lstStyle/>
          <a:p>
            <a:pPr lvl="0" algn="ctr"/>
            <a:r>
              <a:rPr lang="en-US" sz="1200" dirty="0">
                <a:solidFill>
                  <a:schemeClr val="tx1">
                    <a:lumMod val="75000"/>
                    <a:lumOff val="25000"/>
                  </a:schemeClr>
                </a:solidFill>
                <a:cs typeface="Arial" pitchFamily="34" charset="0"/>
              </a:rPr>
              <a:t>Explore the opportunities for </a:t>
            </a:r>
            <a:r>
              <a:rPr lang="en-US" sz="1200" dirty="0">
                <a:solidFill>
                  <a:schemeClr val="tx1">
                    <a:lumMod val="75000"/>
                    <a:lumOff val="25000"/>
                  </a:schemeClr>
                </a:solidFill>
                <a:cs typeface="Arial" pitchFamily="34" charset="0"/>
              </a:rPr>
              <a:t>    energy </a:t>
            </a:r>
            <a:r>
              <a:rPr lang="en-US" sz="1200" dirty="0">
                <a:solidFill>
                  <a:schemeClr val="tx1">
                    <a:lumMod val="75000"/>
                    <a:lumOff val="25000"/>
                  </a:schemeClr>
                </a:solidFill>
                <a:cs typeface="Arial" pitchFamily="34" charset="0"/>
              </a:rPr>
              <a:t>conservation in the </a:t>
            </a:r>
            <a:r>
              <a:rPr lang="en-US" sz="1200" dirty="0">
                <a:solidFill>
                  <a:schemeClr val="tx1">
                    <a:lumMod val="75000"/>
                    <a:lumOff val="25000"/>
                  </a:schemeClr>
                </a:solidFill>
                <a:cs typeface="Arial" pitchFamily="34" charset="0"/>
              </a:rPr>
              <a:t>        thermal </a:t>
            </a:r>
            <a:r>
              <a:rPr lang="en-US" sz="1200" dirty="0">
                <a:solidFill>
                  <a:schemeClr val="tx1">
                    <a:lumMod val="75000"/>
                    <a:lumOff val="25000"/>
                  </a:schemeClr>
                </a:solidFill>
                <a:cs typeface="Arial" pitchFamily="34" charset="0"/>
              </a:rPr>
              <a:t>system.</a:t>
            </a:r>
          </a:p>
        </p:txBody>
      </p:sp>
    </p:spTree>
    <p:extLst>
      <p:ext uri="{BB962C8B-B14F-4D97-AF65-F5344CB8AC3E}">
        <p14:creationId xmlns:p14="http://schemas.microsoft.com/office/powerpoint/2010/main" val="1090366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عنصر نائب للصورة 9"/>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11491" r="11491"/>
          <a:stretch>
            <a:fillRect/>
          </a:stretch>
        </p:blipFill>
        <p:spPr/>
      </p:pic>
      <p:sp>
        <p:nvSpPr>
          <p:cNvPr id="2" name="Text Placeholder 1"/>
          <p:cNvSpPr>
            <a:spLocks noGrp="1"/>
          </p:cNvSpPr>
          <p:nvPr>
            <p:ph type="body" sz="quarter" idx="10"/>
          </p:nvPr>
        </p:nvSpPr>
        <p:spPr/>
        <p:txBody>
          <a:bodyPr/>
          <a:lstStyle/>
          <a:p>
            <a:r>
              <a:rPr lang="en-US" altLang="ko-KR" dirty="0"/>
              <a:t>CHILLERS</a:t>
            </a:r>
            <a:endParaRPr lang="ko-KR" altLang="en-US" dirty="0"/>
          </a:p>
        </p:txBody>
      </p:sp>
      <p:sp>
        <p:nvSpPr>
          <p:cNvPr id="9" name="مستطيل 8"/>
          <p:cNvSpPr/>
          <p:nvPr/>
        </p:nvSpPr>
        <p:spPr>
          <a:xfrm>
            <a:off x="107504" y="1142752"/>
            <a:ext cx="3707904" cy="4011910"/>
          </a:xfrm>
          <a:prstGeom prst="rect">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Y"/>
          </a:p>
        </p:txBody>
      </p:sp>
      <p:sp>
        <p:nvSpPr>
          <p:cNvPr id="11" name="TextBox 10"/>
          <p:cNvSpPr txBox="1"/>
          <p:nvPr/>
        </p:nvSpPr>
        <p:spPr>
          <a:xfrm>
            <a:off x="202028" y="1282807"/>
            <a:ext cx="3505876" cy="3416320"/>
          </a:xfrm>
          <a:prstGeom prst="rect">
            <a:avLst/>
          </a:prstGeom>
          <a:noFill/>
        </p:spPr>
        <p:txBody>
          <a:bodyPr wrap="square" rtlCol="0">
            <a:spAutoFit/>
          </a:bodyPr>
          <a:lstStyle/>
          <a:p>
            <a:pPr algn="just"/>
            <a:r>
              <a:rPr lang="en-US" altLang="ko-KR" sz="3600" dirty="0">
                <a:solidFill>
                  <a:srgbClr val="32AEB8"/>
                </a:solidFill>
                <a:cs typeface="Arial" pitchFamily="34" charset="0"/>
              </a:rPr>
              <a:t>The chillers </a:t>
            </a:r>
            <a:r>
              <a:rPr lang="en-US" altLang="ko-KR" sz="2000" dirty="0">
                <a:cs typeface="Arial" pitchFamily="34" charset="0"/>
              </a:rPr>
              <a:t>are an essential element within the facility, which relies in its working system on passing chocolate through main channels and pipes surrounded by secondary pipes containing a coolant (the liquid used is distilled water).</a:t>
            </a:r>
          </a:p>
        </p:txBody>
      </p:sp>
    </p:spTree>
    <p:extLst>
      <p:ext uri="{BB962C8B-B14F-4D97-AF65-F5344CB8AC3E}">
        <p14:creationId xmlns:p14="http://schemas.microsoft.com/office/powerpoint/2010/main" val="23117123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107504" y="1142752"/>
            <a:ext cx="3707904" cy="4011910"/>
          </a:xfrm>
          <a:prstGeom prst="rect">
            <a:avLst/>
          </a:prstGeom>
          <a:solidFill>
            <a:schemeClr val="bg1"/>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SY"/>
          </a:p>
        </p:txBody>
      </p:sp>
      <p:pic>
        <p:nvPicPr>
          <p:cNvPr id="9" name="عنصر نائب للصورة 8"/>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4143" r="4143"/>
          <a:stretch>
            <a:fillRect/>
          </a:stretch>
        </p:blipFill>
        <p:spPr/>
      </p:pic>
      <p:sp>
        <p:nvSpPr>
          <p:cNvPr id="2" name="Text Placeholder 1"/>
          <p:cNvSpPr>
            <a:spLocks noGrp="1"/>
          </p:cNvSpPr>
          <p:nvPr>
            <p:ph type="body" sz="quarter" idx="10"/>
          </p:nvPr>
        </p:nvSpPr>
        <p:spPr/>
        <p:txBody>
          <a:bodyPr/>
          <a:lstStyle/>
          <a:p>
            <a:r>
              <a:rPr lang="en-US" altLang="ko-KR" dirty="0"/>
              <a:t>SPLIT UNITS</a:t>
            </a:r>
            <a:endParaRPr lang="ko-KR" altLang="en-US" dirty="0"/>
          </a:p>
        </p:txBody>
      </p:sp>
      <p:sp>
        <p:nvSpPr>
          <p:cNvPr id="12" name="TextBox 11"/>
          <p:cNvSpPr txBox="1"/>
          <p:nvPr/>
        </p:nvSpPr>
        <p:spPr>
          <a:xfrm>
            <a:off x="251520" y="1419622"/>
            <a:ext cx="3563888" cy="2492990"/>
          </a:xfrm>
          <a:prstGeom prst="rect">
            <a:avLst/>
          </a:prstGeom>
          <a:noFill/>
        </p:spPr>
        <p:txBody>
          <a:bodyPr wrap="square" rtlCol="0">
            <a:spAutoFit/>
          </a:bodyPr>
          <a:lstStyle/>
          <a:p>
            <a:pPr algn="just"/>
            <a:r>
              <a:rPr lang="en-US" altLang="ko-KR" sz="2800" b="1" dirty="0">
                <a:solidFill>
                  <a:srgbClr val="32AEB8"/>
                </a:solidFill>
                <a:cs typeface="Arial" pitchFamily="34" charset="0"/>
              </a:rPr>
              <a:t>The </a:t>
            </a:r>
            <a:r>
              <a:rPr lang="en-US" altLang="ko-KR" sz="2800" b="1" dirty="0" smtClean="0">
                <a:solidFill>
                  <a:srgbClr val="32AEB8"/>
                </a:solidFill>
                <a:cs typeface="Arial" pitchFamily="34" charset="0"/>
              </a:rPr>
              <a:t>SPLIT system </a:t>
            </a:r>
            <a:r>
              <a:rPr lang="en-US" altLang="ko-KR" sz="1600" dirty="0">
                <a:solidFill>
                  <a:schemeClr val="tx1">
                    <a:lumMod val="75000"/>
                    <a:lumOff val="25000"/>
                  </a:schemeClr>
                </a:solidFill>
                <a:cs typeface="Arial" pitchFamily="34" charset="0"/>
              </a:rPr>
              <a:t>is a very important part of the infrastructure . It takes a significant share of industrial production and the total daily energy consumption of buildings. In industry, the energy consumption of central air conditioning accounts for more than 40% of the total energy consumption. </a:t>
            </a:r>
          </a:p>
        </p:txBody>
      </p:sp>
    </p:spTree>
    <p:extLst>
      <p:ext uri="{BB962C8B-B14F-4D97-AF65-F5344CB8AC3E}">
        <p14:creationId xmlns:p14="http://schemas.microsoft.com/office/powerpoint/2010/main" val="2783801784"/>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COLOR-A19">
      <a:dk1>
        <a:sysClr val="windowText" lastClr="000000"/>
      </a:dk1>
      <a:lt1>
        <a:sysClr val="window" lastClr="FFFFFF"/>
      </a:lt1>
      <a:dk2>
        <a:srgbClr val="1F497D"/>
      </a:dk2>
      <a:lt2>
        <a:srgbClr val="EEECE1"/>
      </a:lt2>
      <a:accent1>
        <a:srgbClr val="32AEB8"/>
      </a:accent1>
      <a:accent2>
        <a:srgbClr val="F2A40D"/>
      </a:accent2>
      <a:accent3>
        <a:srgbClr val="32AEB8"/>
      </a:accent3>
      <a:accent4>
        <a:srgbClr val="F2A40D"/>
      </a:accent4>
      <a:accent5>
        <a:srgbClr val="32AEB8"/>
      </a:accent5>
      <a:accent6>
        <a:srgbClr val="F2A40D"/>
      </a:accent6>
      <a:hlink>
        <a:srgbClr val="0000FF"/>
      </a:hlink>
      <a:folHlink>
        <a:srgbClr val="800080"/>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Slide Master">
  <a:themeElements>
    <a:clrScheme name="ALLPPT-COLOR-A19">
      <a:dk1>
        <a:sysClr val="windowText" lastClr="000000"/>
      </a:dk1>
      <a:lt1>
        <a:sysClr val="window" lastClr="FFFFFF"/>
      </a:lt1>
      <a:dk2>
        <a:srgbClr val="1F497D"/>
      </a:dk2>
      <a:lt2>
        <a:srgbClr val="EEECE1"/>
      </a:lt2>
      <a:accent1>
        <a:srgbClr val="32AEB8"/>
      </a:accent1>
      <a:accent2>
        <a:srgbClr val="F2A40D"/>
      </a:accent2>
      <a:accent3>
        <a:srgbClr val="32AEB8"/>
      </a:accent3>
      <a:accent4>
        <a:srgbClr val="F2A40D"/>
      </a:accent4>
      <a:accent5>
        <a:srgbClr val="32AEB8"/>
      </a:accent5>
      <a:accent6>
        <a:srgbClr val="F2A40D"/>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2AEB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Section Break Slide Master">
  <a:themeElements>
    <a:clrScheme name="ALLPPT-COLOR-A19">
      <a:dk1>
        <a:sysClr val="windowText" lastClr="000000"/>
      </a:dk1>
      <a:lt1>
        <a:sysClr val="window" lastClr="FFFFFF"/>
      </a:lt1>
      <a:dk2>
        <a:srgbClr val="1F497D"/>
      </a:dk2>
      <a:lt2>
        <a:srgbClr val="EEECE1"/>
      </a:lt2>
      <a:accent1>
        <a:srgbClr val="32AEB8"/>
      </a:accent1>
      <a:accent2>
        <a:srgbClr val="F2A40D"/>
      </a:accent2>
      <a:accent3>
        <a:srgbClr val="32AEB8"/>
      </a:accent3>
      <a:accent4>
        <a:srgbClr val="F2A40D"/>
      </a:accent4>
      <a:accent5>
        <a:srgbClr val="32AEB8"/>
      </a:accent5>
      <a:accent6>
        <a:srgbClr val="F2A40D"/>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4964</TotalTime>
  <Words>638</Words>
  <Application>Microsoft Office PowerPoint</Application>
  <PresentationFormat>On-screen Show (16:9)</PresentationFormat>
  <Paragraphs>142</Paragraphs>
  <Slides>25</Slides>
  <Notes>0</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googleslidesppt.com;allppt.com</dc:creator>
  <cp:lastModifiedBy>Mohammad Abdelhalim</cp:lastModifiedBy>
  <cp:revision>123</cp:revision>
  <dcterms:created xsi:type="dcterms:W3CDTF">2016-12-05T23:26:54Z</dcterms:created>
  <dcterms:modified xsi:type="dcterms:W3CDTF">2023-06-09T21:28:34Z</dcterms:modified>
</cp:coreProperties>
</file>