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8"/>
  </p:notesMasterIdLst>
  <p:sldIdLst>
    <p:sldId id="256" r:id="rId2"/>
    <p:sldId id="257" r:id="rId3"/>
    <p:sldId id="260" r:id="rId4"/>
    <p:sldId id="259" r:id="rId5"/>
    <p:sldId id="262" r:id="rId6"/>
    <p:sldId id="263" r:id="rId7"/>
    <p:sldId id="261" r:id="rId8"/>
    <p:sldId id="357" r:id="rId9"/>
    <p:sldId id="358" r:id="rId10"/>
    <p:sldId id="359" r:id="rId11"/>
    <p:sldId id="360" r:id="rId12"/>
    <p:sldId id="264" r:id="rId13"/>
    <p:sldId id="278" r:id="rId14"/>
    <p:sldId id="265" r:id="rId15"/>
    <p:sldId id="266" r:id="rId16"/>
    <p:sldId id="268" r:id="rId17"/>
    <p:sldId id="269" r:id="rId18"/>
    <p:sldId id="270" r:id="rId19"/>
    <p:sldId id="271" r:id="rId20"/>
    <p:sldId id="272" r:id="rId21"/>
    <p:sldId id="275" r:id="rId22"/>
    <p:sldId id="279" r:id="rId23"/>
    <p:sldId id="267" r:id="rId24"/>
    <p:sldId id="281" r:id="rId25"/>
    <p:sldId id="282" r:id="rId26"/>
    <p:sldId id="283" r:id="rId27"/>
    <p:sldId id="284" r:id="rId28"/>
    <p:sldId id="285" r:id="rId29"/>
    <p:sldId id="286" r:id="rId30"/>
    <p:sldId id="288" r:id="rId31"/>
    <p:sldId id="289" r:id="rId32"/>
    <p:sldId id="290" r:id="rId33"/>
    <p:sldId id="291" r:id="rId34"/>
    <p:sldId id="292" r:id="rId35"/>
    <p:sldId id="293" r:id="rId36"/>
    <p:sldId id="294" r:id="rId37"/>
    <p:sldId id="346" r:id="rId38"/>
    <p:sldId id="299" r:id="rId39"/>
    <p:sldId id="347" r:id="rId40"/>
    <p:sldId id="301" r:id="rId41"/>
    <p:sldId id="296" r:id="rId42"/>
    <p:sldId id="302" r:id="rId43"/>
    <p:sldId id="307" r:id="rId44"/>
    <p:sldId id="303" r:id="rId45"/>
    <p:sldId id="304" r:id="rId46"/>
    <p:sldId id="306" r:id="rId47"/>
    <p:sldId id="305" r:id="rId48"/>
    <p:sldId id="308" r:id="rId49"/>
    <p:sldId id="309" r:id="rId50"/>
    <p:sldId id="310" r:id="rId51"/>
    <p:sldId id="311" r:id="rId52"/>
    <p:sldId id="312" r:id="rId53"/>
    <p:sldId id="313" r:id="rId54"/>
    <p:sldId id="314" r:id="rId55"/>
    <p:sldId id="315" r:id="rId56"/>
    <p:sldId id="316" r:id="rId57"/>
    <p:sldId id="343" r:id="rId58"/>
    <p:sldId id="317" r:id="rId59"/>
    <p:sldId id="318" r:id="rId60"/>
    <p:sldId id="319" r:id="rId61"/>
    <p:sldId id="320" r:id="rId62"/>
    <p:sldId id="321" r:id="rId63"/>
    <p:sldId id="348" r:id="rId64"/>
    <p:sldId id="322" r:id="rId65"/>
    <p:sldId id="349" r:id="rId66"/>
    <p:sldId id="323" r:id="rId67"/>
    <p:sldId id="361" r:id="rId68"/>
    <p:sldId id="362" r:id="rId69"/>
    <p:sldId id="363" r:id="rId70"/>
    <p:sldId id="325" r:id="rId71"/>
    <p:sldId id="365" r:id="rId72"/>
    <p:sldId id="366" r:id="rId73"/>
    <p:sldId id="367" r:id="rId74"/>
    <p:sldId id="368" r:id="rId75"/>
    <p:sldId id="393" r:id="rId76"/>
    <p:sldId id="370" r:id="rId77"/>
    <p:sldId id="371" r:id="rId78"/>
    <p:sldId id="372" r:id="rId79"/>
    <p:sldId id="373" r:id="rId80"/>
    <p:sldId id="374" r:id="rId81"/>
    <p:sldId id="375" r:id="rId82"/>
    <p:sldId id="376" r:id="rId83"/>
    <p:sldId id="377" r:id="rId84"/>
    <p:sldId id="378" r:id="rId85"/>
    <p:sldId id="381" r:id="rId86"/>
    <p:sldId id="382" r:id="rId87"/>
    <p:sldId id="383" r:id="rId88"/>
    <p:sldId id="384" r:id="rId89"/>
    <p:sldId id="394" r:id="rId90"/>
    <p:sldId id="386" r:id="rId91"/>
    <p:sldId id="387" r:id="rId92"/>
    <p:sldId id="388" r:id="rId93"/>
    <p:sldId id="389" r:id="rId94"/>
    <p:sldId id="390" r:id="rId95"/>
    <p:sldId id="391" r:id="rId96"/>
    <p:sldId id="392" r:id="rId97"/>
  </p:sldIdLst>
  <p:sldSz cx="9144000" cy="5143500" type="screen16x9"/>
  <p:notesSz cx="6858000" cy="9144000"/>
  <p:defaultTex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7" d="100"/>
          <a:sy n="97" d="100"/>
        </p:scale>
        <p:origin x="-378" y="-9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136A724-FCFB-41A8-A9F0-8AA1E848178B}" type="datetimeFigureOut">
              <a:rPr lang="ar-SA" smtClean="0"/>
              <a:pPr/>
              <a:t>25/02/1434</a:t>
            </a:fld>
            <a:endParaRPr lang="ar-SA"/>
          </a:p>
        </p:txBody>
      </p:sp>
      <p:sp>
        <p:nvSpPr>
          <p:cNvPr id="4" name="عنصر نائب لصورة الشريحة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6AFAE02-BD22-4379-8505-80C77E05E0B5}"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6AFAE02-BD22-4379-8505-80C77E05E0B5}" type="slidenum">
              <a:rPr lang="ar-SA" smtClean="0"/>
              <a:pPr/>
              <a:t>37</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6AFAE02-BD22-4379-8505-80C77E05E0B5}" type="slidenum">
              <a:rPr lang="ar-SA" smtClean="0"/>
              <a:pPr/>
              <a:t>48</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6AFAE02-BD22-4379-8505-80C77E05E0B5}" type="slidenum">
              <a:rPr lang="ar-SA" smtClean="0"/>
              <a:pPr/>
              <a:t>59</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fr-CA"/>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A"/>
          </a:p>
        </p:txBody>
      </p:sp>
      <p:sp>
        <p:nvSpPr>
          <p:cNvPr id="4" name="Date Placeholder 3"/>
          <p:cNvSpPr>
            <a:spLocks noGrp="1"/>
          </p:cNvSpPr>
          <p:nvPr>
            <p:ph type="dt" sz="half" idx="10"/>
          </p:nvPr>
        </p:nvSpPr>
        <p:spPr/>
        <p:txBody>
          <a:bodyPr/>
          <a:lstStyle>
            <a:lvl1pPr>
              <a:defRPr/>
            </a:lvl1pPr>
          </a:lstStyle>
          <a:p>
            <a:pPr>
              <a:defRPr/>
            </a:pPr>
            <a:fld id="{DCCAAA43-083B-4B5E-8F88-628D606E4E46}" type="datetimeFigureOut">
              <a:rPr lang="fr-CA"/>
              <a:pPr>
                <a:defRPr/>
              </a:pPr>
              <a:t>2013-01-07</a:t>
            </a:fld>
            <a:endParaRPr lang="fr-CA"/>
          </a:p>
        </p:txBody>
      </p:sp>
      <p:sp>
        <p:nvSpPr>
          <p:cNvPr id="5" name="Footer Placeholder 4"/>
          <p:cNvSpPr>
            <a:spLocks noGrp="1"/>
          </p:cNvSpPr>
          <p:nvPr>
            <p:ph type="ftr" sz="quarter" idx="11"/>
          </p:nvPr>
        </p:nvSpPr>
        <p:spPr/>
        <p:txBody>
          <a:bodyPr/>
          <a:lstStyle>
            <a:lvl1pPr>
              <a:defRPr/>
            </a:lvl1pPr>
          </a:lstStyle>
          <a:p>
            <a:pPr>
              <a:defRPr/>
            </a:pPr>
            <a:endParaRPr lang="fr-CA"/>
          </a:p>
        </p:txBody>
      </p:sp>
      <p:sp>
        <p:nvSpPr>
          <p:cNvPr id="6" name="Slide Number Placeholder 5"/>
          <p:cNvSpPr>
            <a:spLocks noGrp="1"/>
          </p:cNvSpPr>
          <p:nvPr>
            <p:ph type="sldNum" sz="quarter" idx="12"/>
          </p:nvPr>
        </p:nvSpPr>
        <p:spPr/>
        <p:txBody>
          <a:bodyPr/>
          <a:lstStyle>
            <a:lvl1pPr>
              <a:defRPr/>
            </a:lvl1pPr>
          </a:lstStyle>
          <a:p>
            <a:pPr>
              <a:defRPr/>
            </a:pPr>
            <a:fld id="{F3C0B268-C8A3-4AD5-8A0D-F15D84A4DA6F}" type="slidenum">
              <a:rPr lang="fr-CA"/>
              <a:pPr>
                <a:defRPr/>
              </a:pPr>
              <a:t>‹#›</a:t>
            </a:fld>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Date Placeholder 3"/>
          <p:cNvSpPr>
            <a:spLocks noGrp="1"/>
          </p:cNvSpPr>
          <p:nvPr>
            <p:ph type="dt" sz="half" idx="10"/>
          </p:nvPr>
        </p:nvSpPr>
        <p:spPr/>
        <p:txBody>
          <a:bodyPr/>
          <a:lstStyle>
            <a:lvl1pPr>
              <a:defRPr/>
            </a:lvl1pPr>
          </a:lstStyle>
          <a:p>
            <a:pPr>
              <a:defRPr/>
            </a:pPr>
            <a:fld id="{7E1F35B0-4E6E-4031-B830-A2C0BD35396F}" type="datetimeFigureOut">
              <a:rPr lang="fr-CA"/>
              <a:pPr>
                <a:defRPr/>
              </a:pPr>
              <a:t>2013-01-07</a:t>
            </a:fld>
            <a:endParaRPr lang="fr-CA"/>
          </a:p>
        </p:txBody>
      </p:sp>
      <p:sp>
        <p:nvSpPr>
          <p:cNvPr id="5" name="Footer Placeholder 4"/>
          <p:cNvSpPr>
            <a:spLocks noGrp="1"/>
          </p:cNvSpPr>
          <p:nvPr>
            <p:ph type="ftr" sz="quarter" idx="11"/>
          </p:nvPr>
        </p:nvSpPr>
        <p:spPr/>
        <p:txBody>
          <a:bodyPr/>
          <a:lstStyle>
            <a:lvl1pPr>
              <a:defRPr/>
            </a:lvl1pPr>
          </a:lstStyle>
          <a:p>
            <a:pPr>
              <a:defRPr/>
            </a:pPr>
            <a:endParaRPr lang="fr-CA"/>
          </a:p>
        </p:txBody>
      </p:sp>
      <p:sp>
        <p:nvSpPr>
          <p:cNvPr id="6" name="Slide Number Placeholder 5"/>
          <p:cNvSpPr>
            <a:spLocks noGrp="1"/>
          </p:cNvSpPr>
          <p:nvPr>
            <p:ph type="sldNum" sz="quarter" idx="12"/>
          </p:nvPr>
        </p:nvSpPr>
        <p:spPr/>
        <p:txBody>
          <a:bodyPr/>
          <a:lstStyle>
            <a:lvl1pPr>
              <a:defRPr/>
            </a:lvl1pPr>
          </a:lstStyle>
          <a:p>
            <a:pPr>
              <a:defRPr/>
            </a:pPr>
            <a:fld id="{E6C4F23E-D3AD-49B4-9E15-95F5F6B863F1}" type="slidenum">
              <a:rPr lang="fr-CA"/>
              <a:pPr>
                <a:defRPr/>
              </a:pPr>
              <a:t>‹#›</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fr-CA"/>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Date Placeholder 3"/>
          <p:cNvSpPr>
            <a:spLocks noGrp="1"/>
          </p:cNvSpPr>
          <p:nvPr>
            <p:ph type="dt" sz="half" idx="10"/>
          </p:nvPr>
        </p:nvSpPr>
        <p:spPr/>
        <p:txBody>
          <a:bodyPr/>
          <a:lstStyle>
            <a:lvl1pPr>
              <a:defRPr/>
            </a:lvl1pPr>
          </a:lstStyle>
          <a:p>
            <a:pPr>
              <a:defRPr/>
            </a:pPr>
            <a:fld id="{E9A2D0B7-8339-4D55-910D-A6A51F06544B}" type="datetimeFigureOut">
              <a:rPr lang="fr-CA"/>
              <a:pPr>
                <a:defRPr/>
              </a:pPr>
              <a:t>2013-01-07</a:t>
            </a:fld>
            <a:endParaRPr lang="fr-CA"/>
          </a:p>
        </p:txBody>
      </p:sp>
      <p:sp>
        <p:nvSpPr>
          <p:cNvPr id="5" name="Footer Placeholder 4"/>
          <p:cNvSpPr>
            <a:spLocks noGrp="1"/>
          </p:cNvSpPr>
          <p:nvPr>
            <p:ph type="ftr" sz="quarter" idx="11"/>
          </p:nvPr>
        </p:nvSpPr>
        <p:spPr/>
        <p:txBody>
          <a:bodyPr/>
          <a:lstStyle>
            <a:lvl1pPr>
              <a:defRPr/>
            </a:lvl1pPr>
          </a:lstStyle>
          <a:p>
            <a:pPr>
              <a:defRPr/>
            </a:pPr>
            <a:endParaRPr lang="fr-CA"/>
          </a:p>
        </p:txBody>
      </p:sp>
      <p:sp>
        <p:nvSpPr>
          <p:cNvPr id="6" name="Slide Number Placeholder 5"/>
          <p:cNvSpPr>
            <a:spLocks noGrp="1"/>
          </p:cNvSpPr>
          <p:nvPr>
            <p:ph type="sldNum" sz="quarter" idx="12"/>
          </p:nvPr>
        </p:nvSpPr>
        <p:spPr/>
        <p:txBody>
          <a:bodyPr/>
          <a:lstStyle>
            <a:lvl1pPr>
              <a:defRPr/>
            </a:lvl1pPr>
          </a:lstStyle>
          <a:p>
            <a:pPr>
              <a:defRPr/>
            </a:pPr>
            <a:fld id="{83A820C6-E521-406E-9A50-23AE6E7399BD}" type="slidenum">
              <a:rPr lang="fr-CA"/>
              <a:pPr>
                <a:defRPr/>
              </a:pPr>
              <a:t>‹#›</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Date Placeholder 3"/>
          <p:cNvSpPr>
            <a:spLocks noGrp="1"/>
          </p:cNvSpPr>
          <p:nvPr>
            <p:ph type="dt" sz="half" idx="10"/>
          </p:nvPr>
        </p:nvSpPr>
        <p:spPr/>
        <p:txBody>
          <a:bodyPr/>
          <a:lstStyle>
            <a:lvl1pPr>
              <a:defRPr/>
            </a:lvl1pPr>
          </a:lstStyle>
          <a:p>
            <a:pPr>
              <a:defRPr/>
            </a:pPr>
            <a:fld id="{793F1B13-9C89-403A-8356-F1AD2E173074}" type="datetimeFigureOut">
              <a:rPr lang="fr-CA"/>
              <a:pPr>
                <a:defRPr/>
              </a:pPr>
              <a:t>2013-01-07</a:t>
            </a:fld>
            <a:endParaRPr lang="fr-CA"/>
          </a:p>
        </p:txBody>
      </p:sp>
      <p:sp>
        <p:nvSpPr>
          <p:cNvPr id="5" name="Footer Placeholder 4"/>
          <p:cNvSpPr>
            <a:spLocks noGrp="1"/>
          </p:cNvSpPr>
          <p:nvPr>
            <p:ph type="ftr" sz="quarter" idx="11"/>
          </p:nvPr>
        </p:nvSpPr>
        <p:spPr/>
        <p:txBody>
          <a:bodyPr/>
          <a:lstStyle>
            <a:lvl1pPr>
              <a:defRPr/>
            </a:lvl1pPr>
          </a:lstStyle>
          <a:p>
            <a:pPr>
              <a:defRPr/>
            </a:pPr>
            <a:endParaRPr lang="fr-CA"/>
          </a:p>
        </p:txBody>
      </p:sp>
      <p:sp>
        <p:nvSpPr>
          <p:cNvPr id="6" name="Slide Number Placeholder 5"/>
          <p:cNvSpPr>
            <a:spLocks noGrp="1"/>
          </p:cNvSpPr>
          <p:nvPr>
            <p:ph type="sldNum" sz="quarter" idx="12"/>
          </p:nvPr>
        </p:nvSpPr>
        <p:spPr/>
        <p:txBody>
          <a:bodyPr/>
          <a:lstStyle>
            <a:lvl1pPr>
              <a:defRPr/>
            </a:lvl1pPr>
          </a:lstStyle>
          <a:p>
            <a:pPr>
              <a:defRPr/>
            </a:pPr>
            <a:fld id="{5BA2F0FE-E598-4DE6-8DB1-BA7AB0973F5F}" type="slidenum">
              <a:rPr lang="fr-CA"/>
              <a:pPr>
                <a:defRPr/>
              </a:pPr>
              <a:t>‹#›</a:t>
            </a:fld>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fr-CA"/>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D35F935-A849-45AA-8DB5-4F7456B4C15D}" type="datetimeFigureOut">
              <a:rPr lang="fr-CA"/>
              <a:pPr>
                <a:defRPr/>
              </a:pPr>
              <a:t>2013-01-07</a:t>
            </a:fld>
            <a:endParaRPr lang="fr-CA"/>
          </a:p>
        </p:txBody>
      </p:sp>
      <p:sp>
        <p:nvSpPr>
          <p:cNvPr id="5" name="Footer Placeholder 4"/>
          <p:cNvSpPr>
            <a:spLocks noGrp="1"/>
          </p:cNvSpPr>
          <p:nvPr>
            <p:ph type="ftr" sz="quarter" idx="11"/>
          </p:nvPr>
        </p:nvSpPr>
        <p:spPr/>
        <p:txBody>
          <a:bodyPr/>
          <a:lstStyle>
            <a:lvl1pPr>
              <a:defRPr/>
            </a:lvl1pPr>
          </a:lstStyle>
          <a:p>
            <a:pPr>
              <a:defRPr/>
            </a:pPr>
            <a:endParaRPr lang="fr-CA"/>
          </a:p>
        </p:txBody>
      </p:sp>
      <p:sp>
        <p:nvSpPr>
          <p:cNvPr id="6" name="Slide Number Placeholder 5"/>
          <p:cNvSpPr>
            <a:spLocks noGrp="1"/>
          </p:cNvSpPr>
          <p:nvPr>
            <p:ph type="sldNum" sz="quarter" idx="12"/>
          </p:nvPr>
        </p:nvSpPr>
        <p:spPr/>
        <p:txBody>
          <a:bodyPr/>
          <a:lstStyle>
            <a:lvl1pPr>
              <a:defRPr/>
            </a:lvl1pPr>
          </a:lstStyle>
          <a:p>
            <a:pPr>
              <a:defRPr/>
            </a:pPr>
            <a:fld id="{DD10B9FC-148B-4355-B50F-36D78957BA24}" type="slidenum">
              <a:rPr lang="fr-CA"/>
              <a:pPr>
                <a:defRPr/>
              </a:pPr>
              <a:t>‹#›</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A"/>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Date Placeholder 3"/>
          <p:cNvSpPr>
            <a:spLocks noGrp="1"/>
          </p:cNvSpPr>
          <p:nvPr>
            <p:ph type="dt" sz="half" idx="10"/>
          </p:nvPr>
        </p:nvSpPr>
        <p:spPr/>
        <p:txBody>
          <a:bodyPr/>
          <a:lstStyle>
            <a:lvl1pPr>
              <a:defRPr/>
            </a:lvl1pPr>
          </a:lstStyle>
          <a:p>
            <a:pPr>
              <a:defRPr/>
            </a:pPr>
            <a:fld id="{C4A3E365-F957-45B2-956C-90962EF43FD5}" type="datetimeFigureOut">
              <a:rPr lang="fr-CA"/>
              <a:pPr>
                <a:defRPr/>
              </a:pPr>
              <a:t>2013-01-07</a:t>
            </a:fld>
            <a:endParaRPr lang="fr-CA"/>
          </a:p>
        </p:txBody>
      </p:sp>
      <p:sp>
        <p:nvSpPr>
          <p:cNvPr id="6" name="Footer Placeholder 4"/>
          <p:cNvSpPr>
            <a:spLocks noGrp="1"/>
          </p:cNvSpPr>
          <p:nvPr>
            <p:ph type="ftr" sz="quarter" idx="11"/>
          </p:nvPr>
        </p:nvSpPr>
        <p:spPr/>
        <p:txBody>
          <a:bodyPr/>
          <a:lstStyle>
            <a:lvl1pPr>
              <a:defRPr/>
            </a:lvl1pPr>
          </a:lstStyle>
          <a:p>
            <a:pPr>
              <a:defRPr/>
            </a:pPr>
            <a:endParaRPr lang="fr-CA"/>
          </a:p>
        </p:txBody>
      </p:sp>
      <p:sp>
        <p:nvSpPr>
          <p:cNvPr id="7" name="Slide Number Placeholder 5"/>
          <p:cNvSpPr>
            <a:spLocks noGrp="1"/>
          </p:cNvSpPr>
          <p:nvPr>
            <p:ph type="sldNum" sz="quarter" idx="12"/>
          </p:nvPr>
        </p:nvSpPr>
        <p:spPr/>
        <p:txBody>
          <a:bodyPr/>
          <a:lstStyle>
            <a:lvl1pPr>
              <a:defRPr/>
            </a:lvl1pPr>
          </a:lstStyle>
          <a:p>
            <a:pPr>
              <a:defRPr/>
            </a:pPr>
            <a:fld id="{9B21E7C0-4945-4228-9BD8-9AB6F2C7503C}" type="slidenum">
              <a:rPr lang="fr-CA"/>
              <a:pPr>
                <a:defRPr/>
              </a:pPr>
              <a:t>‹#›</a:t>
            </a:fld>
            <a:endParaRPr lang="fr-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CA"/>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7" name="Date Placeholder 3"/>
          <p:cNvSpPr>
            <a:spLocks noGrp="1"/>
          </p:cNvSpPr>
          <p:nvPr>
            <p:ph type="dt" sz="half" idx="10"/>
          </p:nvPr>
        </p:nvSpPr>
        <p:spPr/>
        <p:txBody>
          <a:bodyPr/>
          <a:lstStyle>
            <a:lvl1pPr>
              <a:defRPr/>
            </a:lvl1pPr>
          </a:lstStyle>
          <a:p>
            <a:pPr>
              <a:defRPr/>
            </a:pPr>
            <a:fld id="{C63658C4-58EF-4EDF-BB00-765AEE4786EB}" type="datetimeFigureOut">
              <a:rPr lang="fr-CA"/>
              <a:pPr>
                <a:defRPr/>
              </a:pPr>
              <a:t>2013-01-07</a:t>
            </a:fld>
            <a:endParaRPr lang="fr-CA"/>
          </a:p>
        </p:txBody>
      </p:sp>
      <p:sp>
        <p:nvSpPr>
          <p:cNvPr id="8" name="Footer Placeholder 4"/>
          <p:cNvSpPr>
            <a:spLocks noGrp="1"/>
          </p:cNvSpPr>
          <p:nvPr>
            <p:ph type="ftr" sz="quarter" idx="11"/>
          </p:nvPr>
        </p:nvSpPr>
        <p:spPr/>
        <p:txBody>
          <a:bodyPr/>
          <a:lstStyle>
            <a:lvl1pPr>
              <a:defRPr/>
            </a:lvl1pPr>
          </a:lstStyle>
          <a:p>
            <a:pPr>
              <a:defRPr/>
            </a:pPr>
            <a:endParaRPr lang="fr-CA"/>
          </a:p>
        </p:txBody>
      </p:sp>
      <p:sp>
        <p:nvSpPr>
          <p:cNvPr id="9" name="Slide Number Placeholder 5"/>
          <p:cNvSpPr>
            <a:spLocks noGrp="1"/>
          </p:cNvSpPr>
          <p:nvPr>
            <p:ph type="sldNum" sz="quarter" idx="12"/>
          </p:nvPr>
        </p:nvSpPr>
        <p:spPr/>
        <p:txBody>
          <a:bodyPr/>
          <a:lstStyle>
            <a:lvl1pPr>
              <a:defRPr/>
            </a:lvl1pPr>
          </a:lstStyle>
          <a:p>
            <a:pPr>
              <a:defRPr/>
            </a:pPr>
            <a:fld id="{4D590CC7-9B28-4A52-90E7-18BFC3799835}" type="slidenum">
              <a:rPr lang="fr-CA"/>
              <a:pPr>
                <a:defRPr/>
              </a:pPr>
              <a:t>‹#›</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A"/>
          </a:p>
        </p:txBody>
      </p:sp>
      <p:sp>
        <p:nvSpPr>
          <p:cNvPr id="3" name="Date Placeholder 3"/>
          <p:cNvSpPr>
            <a:spLocks noGrp="1"/>
          </p:cNvSpPr>
          <p:nvPr>
            <p:ph type="dt" sz="half" idx="10"/>
          </p:nvPr>
        </p:nvSpPr>
        <p:spPr/>
        <p:txBody>
          <a:bodyPr/>
          <a:lstStyle>
            <a:lvl1pPr>
              <a:defRPr/>
            </a:lvl1pPr>
          </a:lstStyle>
          <a:p>
            <a:pPr>
              <a:defRPr/>
            </a:pPr>
            <a:fld id="{8CDA5F40-1548-46A8-B2BD-AAF0F089555A}" type="datetimeFigureOut">
              <a:rPr lang="fr-CA"/>
              <a:pPr>
                <a:defRPr/>
              </a:pPr>
              <a:t>2013-01-07</a:t>
            </a:fld>
            <a:endParaRPr lang="fr-CA"/>
          </a:p>
        </p:txBody>
      </p:sp>
      <p:sp>
        <p:nvSpPr>
          <p:cNvPr id="4" name="Footer Placeholder 4"/>
          <p:cNvSpPr>
            <a:spLocks noGrp="1"/>
          </p:cNvSpPr>
          <p:nvPr>
            <p:ph type="ftr" sz="quarter" idx="11"/>
          </p:nvPr>
        </p:nvSpPr>
        <p:spPr/>
        <p:txBody>
          <a:bodyPr/>
          <a:lstStyle>
            <a:lvl1pPr>
              <a:defRPr/>
            </a:lvl1pPr>
          </a:lstStyle>
          <a:p>
            <a:pPr>
              <a:defRPr/>
            </a:pPr>
            <a:endParaRPr lang="fr-CA"/>
          </a:p>
        </p:txBody>
      </p:sp>
      <p:sp>
        <p:nvSpPr>
          <p:cNvPr id="5" name="Slide Number Placeholder 5"/>
          <p:cNvSpPr>
            <a:spLocks noGrp="1"/>
          </p:cNvSpPr>
          <p:nvPr>
            <p:ph type="sldNum" sz="quarter" idx="12"/>
          </p:nvPr>
        </p:nvSpPr>
        <p:spPr/>
        <p:txBody>
          <a:bodyPr/>
          <a:lstStyle>
            <a:lvl1pPr>
              <a:defRPr/>
            </a:lvl1pPr>
          </a:lstStyle>
          <a:p>
            <a:pPr>
              <a:defRPr/>
            </a:pPr>
            <a:fld id="{8B00AD21-F41D-44D0-B18E-1C1F8B56CF81}" type="slidenum">
              <a:rPr lang="fr-CA"/>
              <a:pPr>
                <a:defRPr/>
              </a:pPr>
              <a:t>‹#›</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9407EFF-CAC0-4CE1-99E5-A8019133F3AE}" type="datetimeFigureOut">
              <a:rPr lang="fr-CA"/>
              <a:pPr>
                <a:defRPr/>
              </a:pPr>
              <a:t>2013-01-07</a:t>
            </a:fld>
            <a:endParaRPr lang="fr-CA"/>
          </a:p>
        </p:txBody>
      </p:sp>
      <p:sp>
        <p:nvSpPr>
          <p:cNvPr id="3" name="Footer Placeholder 4"/>
          <p:cNvSpPr>
            <a:spLocks noGrp="1"/>
          </p:cNvSpPr>
          <p:nvPr>
            <p:ph type="ftr" sz="quarter" idx="11"/>
          </p:nvPr>
        </p:nvSpPr>
        <p:spPr/>
        <p:txBody>
          <a:bodyPr/>
          <a:lstStyle>
            <a:lvl1pPr>
              <a:defRPr/>
            </a:lvl1pPr>
          </a:lstStyle>
          <a:p>
            <a:pPr>
              <a:defRPr/>
            </a:pPr>
            <a:endParaRPr lang="fr-CA"/>
          </a:p>
        </p:txBody>
      </p:sp>
      <p:sp>
        <p:nvSpPr>
          <p:cNvPr id="4" name="Slide Number Placeholder 5"/>
          <p:cNvSpPr>
            <a:spLocks noGrp="1"/>
          </p:cNvSpPr>
          <p:nvPr>
            <p:ph type="sldNum" sz="quarter" idx="12"/>
          </p:nvPr>
        </p:nvSpPr>
        <p:spPr/>
        <p:txBody>
          <a:bodyPr/>
          <a:lstStyle>
            <a:lvl1pPr>
              <a:defRPr/>
            </a:lvl1pPr>
          </a:lstStyle>
          <a:p>
            <a:pPr>
              <a:defRPr/>
            </a:pPr>
            <a:fld id="{BACD4E8E-201D-4317-BDC2-398FDA1D07D2}" type="slidenum">
              <a:rPr lang="fr-CA"/>
              <a:pPr>
                <a:defRPr/>
              </a:pPr>
              <a:t>‹#›</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fr-CA"/>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A965683-424A-475A-800B-C5DF5227DB1C}" type="datetimeFigureOut">
              <a:rPr lang="fr-CA"/>
              <a:pPr>
                <a:defRPr/>
              </a:pPr>
              <a:t>2013-01-07</a:t>
            </a:fld>
            <a:endParaRPr lang="fr-CA"/>
          </a:p>
        </p:txBody>
      </p:sp>
      <p:sp>
        <p:nvSpPr>
          <p:cNvPr id="6" name="Footer Placeholder 4"/>
          <p:cNvSpPr>
            <a:spLocks noGrp="1"/>
          </p:cNvSpPr>
          <p:nvPr>
            <p:ph type="ftr" sz="quarter" idx="11"/>
          </p:nvPr>
        </p:nvSpPr>
        <p:spPr/>
        <p:txBody>
          <a:bodyPr/>
          <a:lstStyle>
            <a:lvl1pPr>
              <a:defRPr/>
            </a:lvl1pPr>
          </a:lstStyle>
          <a:p>
            <a:pPr>
              <a:defRPr/>
            </a:pPr>
            <a:endParaRPr lang="fr-CA"/>
          </a:p>
        </p:txBody>
      </p:sp>
      <p:sp>
        <p:nvSpPr>
          <p:cNvPr id="7" name="Slide Number Placeholder 5"/>
          <p:cNvSpPr>
            <a:spLocks noGrp="1"/>
          </p:cNvSpPr>
          <p:nvPr>
            <p:ph type="sldNum" sz="quarter" idx="12"/>
          </p:nvPr>
        </p:nvSpPr>
        <p:spPr/>
        <p:txBody>
          <a:bodyPr/>
          <a:lstStyle>
            <a:lvl1pPr>
              <a:defRPr/>
            </a:lvl1pPr>
          </a:lstStyle>
          <a:p>
            <a:pPr>
              <a:defRPr/>
            </a:pPr>
            <a:fld id="{5272A834-EDDC-4263-B69D-776CB19EA43C}" type="slidenum">
              <a:rPr lang="fr-CA"/>
              <a:pPr>
                <a:defRPr/>
              </a:pPr>
              <a:t>‹#›</a:t>
            </a:fld>
            <a:endParaRPr lang="fr-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fr-CA"/>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fr-CA" noProof="0" smtClean="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C4F4222-1F28-4B4E-9CCD-9D057DC061CC}" type="datetimeFigureOut">
              <a:rPr lang="fr-CA"/>
              <a:pPr>
                <a:defRPr/>
              </a:pPr>
              <a:t>2013-01-07</a:t>
            </a:fld>
            <a:endParaRPr lang="fr-CA"/>
          </a:p>
        </p:txBody>
      </p:sp>
      <p:sp>
        <p:nvSpPr>
          <p:cNvPr id="6" name="Footer Placeholder 4"/>
          <p:cNvSpPr>
            <a:spLocks noGrp="1"/>
          </p:cNvSpPr>
          <p:nvPr>
            <p:ph type="ftr" sz="quarter" idx="11"/>
          </p:nvPr>
        </p:nvSpPr>
        <p:spPr/>
        <p:txBody>
          <a:bodyPr/>
          <a:lstStyle>
            <a:lvl1pPr>
              <a:defRPr/>
            </a:lvl1pPr>
          </a:lstStyle>
          <a:p>
            <a:pPr>
              <a:defRPr/>
            </a:pPr>
            <a:endParaRPr lang="fr-CA"/>
          </a:p>
        </p:txBody>
      </p:sp>
      <p:sp>
        <p:nvSpPr>
          <p:cNvPr id="7" name="Slide Number Placeholder 5"/>
          <p:cNvSpPr>
            <a:spLocks noGrp="1"/>
          </p:cNvSpPr>
          <p:nvPr>
            <p:ph type="sldNum" sz="quarter" idx="12"/>
          </p:nvPr>
        </p:nvSpPr>
        <p:spPr/>
        <p:txBody>
          <a:bodyPr/>
          <a:lstStyle>
            <a:lvl1pPr>
              <a:defRPr/>
            </a:lvl1pPr>
          </a:lstStyle>
          <a:p>
            <a:pPr>
              <a:defRPr/>
            </a:pPr>
            <a:fld id="{AEF605CB-B471-4032-B54F-562D8B48AFEC}" type="slidenum">
              <a:rPr lang="fr-CA"/>
              <a:pPr>
                <a:defRPr/>
              </a:pPr>
              <a:t>‹#›</a:t>
            </a:fld>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fr-CA" smtClean="0"/>
          </a:p>
        </p:txBody>
      </p:sp>
      <p:sp>
        <p:nvSpPr>
          <p:cNvPr id="1027" name="Text Placeholder 2"/>
          <p:cNvSpPr>
            <a:spLocks noGrp="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smtClean="0"/>
          </a:p>
        </p:txBody>
      </p:sp>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BC02D1FE-0BE7-48B2-8525-242AE553678C}" type="datetimeFigureOut">
              <a:rPr lang="fr-CA"/>
              <a:pPr>
                <a:defRPr/>
              </a:pPr>
              <a:t>2013-01-07</a:t>
            </a:fld>
            <a:endParaRPr lang="fr-CA"/>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fr-CA"/>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D8F469B9-3298-4385-9226-77603B762F91}" type="slidenum">
              <a:rPr lang="fr-CA"/>
              <a:pPr>
                <a:defRPr/>
              </a:pPr>
              <a:t>‹#›</a:t>
            </a:fld>
            <a:endParaRPr lang="fr-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6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png"/><Relationship Id="rId1" Type="http://schemas.openxmlformats.org/officeDocument/2006/relationships/slideLayout" Target="../slideLayouts/slideLayout2.xml"/><Relationship Id="rId5" Type="http://schemas.openxmlformats.org/officeDocument/2006/relationships/image" Target="../media/image88.jpeg"/><Relationship Id="rId4" Type="http://schemas.openxmlformats.org/officeDocument/2006/relationships/image" Target="../media/image87.jpeg"/></Relationships>
</file>

<file path=ppt/slides/_rels/slide95.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71550"/>
            <a:ext cx="7772400" cy="1524000"/>
          </a:xfrm>
        </p:spPr>
        <p:txBody>
          <a:bodyPr rtlCol="0">
            <a:normAutofit fontScale="90000"/>
          </a:bodyPr>
          <a:lstStyle/>
          <a:p>
            <a:pPr fontAlgn="auto">
              <a:spcAft>
                <a:spcPts val="0"/>
              </a:spcAft>
              <a:defRPr/>
            </a:pPr>
            <a:r>
              <a:rPr lang="fr-CA" dirty="0" smtClean="0"/>
              <a:t/>
            </a:r>
            <a:br>
              <a:rPr lang="fr-CA" dirty="0" smtClean="0"/>
            </a:br>
            <a:r>
              <a:rPr lang="ar-SA" b="1" cap="all" dirty="0" smtClean="0">
                <a:ln w="0"/>
                <a:solidFill>
                  <a:srgbClr val="00B050"/>
                </a:solidFill>
                <a:effectLst>
                  <a:reflection blurRad="12700" stA="50000" endPos="50000" dist="5000" dir="5400000" sy="-100000" rotWithShape="0"/>
                </a:effectLst>
              </a:rPr>
              <a:t>بسم الله الرحمن الرحيم</a:t>
            </a:r>
            <a:br>
              <a:rPr lang="ar-SA" b="1" cap="all" dirty="0" smtClean="0">
                <a:ln w="0"/>
                <a:solidFill>
                  <a:srgbClr val="00B050"/>
                </a:solidFill>
                <a:effectLst>
                  <a:reflection blurRad="12700" stA="50000" endPos="50000" dist="5000" dir="5400000" sy="-100000" rotWithShape="0"/>
                </a:effectLst>
              </a:rPr>
            </a:br>
            <a:r>
              <a:rPr lang="ar-SA" b="1" cap="all" dirty="0" smtClean="0">
                <a:ln w="0"/>
                <a:solidFill>
                  <a:srgbClr val="00B050"/>
                </a:solidFill>
                <a:effectLst>
                  <a:reflection blurRad="12700" stA="50000" endPos="50000" dist="5000" dir="5400000" sy="-100000" rotWithShape="0"/>
                </a:effectLst>
              </a:rPr>
              <a:t/>
            </a:r>
            <a:br>
              <a:rPr lang="ar-SA" b="1" cap="all" dirty="0" smtClean="0">
                <a:ln w="0"/>
                <a:solidFill>
                  <a:srgbClr val="00B050"/>
                </a:solidFill>
                <a:effectLst>
                  <a:reflection blurRad="12700" stA="50000" endPos="50000" dist="5000" dir="5400000" sy="-100000" rotWithShape="0"/>
                </a:effectLst>
              </a:rPr>
            </a:br>
            <a:r>
              <a:rPr lang="fr-CA" dirty="0" smtClean="0"/>
              <a:t/>
            </a:r>
            <a:br>
              <a:rPr lang="fr-CA" dirty="0" smtClean="0"/>
            </a:br>
            <a:endParaRPr lang="fr-CA" sz="5300" dirty="0" smtClean="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
            </a:r>
            <a:br>
              <a:rPr lang="en-US" sz="3600" b="1" dirty="0" smtClean="0"/>
            </a:br>
            <a:r>
              <a:rPr lang="en-US" sz="3600" b="1" dirty="0" smtClean="0">
                <a:solidFill>
                  <a:schemeClr val="accent3">
                    <a:lumMod val="50000"/>
                  </a:schemeClr>
                </a:solidFill>
              </a:rPr>
              <a:t>Comments on original project</a:t>
            </a:r>
            <a:br>
              <a:rPr lang="en-US" sz="3600" b="1" dirty="0" smtClean="0">
                <a:solidFill>
                  <a:schemeClr val="accent3">
                    <a:lumMod val="50000"/>
                  </a:schemeClr>
                </a:solidFill>
              </a:rPr>
            </a:br>
            <a:endParaRPr lang="en-US" sz="3600" b="1" dirty="0">
              <a:solidFill>
                <a:schemeClr val="accent3">
                  <a:lumMod val="50000"/>
                </a:schemeClr>
              </a:solidFill>
            </a:endParaRPr>
          </a:p>
        </p:txBody>
      </p:sp>
      <p:sp>
        <p:nvSpPr>
          <p:cNvPr id="3" name="Content Placeholder 2"/>
          <p:cNvSpPr>
            <a:spLocks noGrp="1"/>
          </p:cNvSpPr>
          <p:nvPr>
            <p:ph idx="1"/>
          </p:nvPr>
        </p:nvSpPr>
        <p:spPr/>
        <p:txBody>
          <a:bodyPr/>
          <a:lstStyle/>
          <a:p>
            <a:pPr lvl="0"/>
            <a:r>
              <a:rPr lang="en-US" sz="2000" dirty="0" smtClean="0"/>
              <a:t>The parking was outside the building which wastes lots of area.</a:t>
            </a:r>
          </a:p>
          <a:p>
            <a:pPr lvl="0"/>
            <a:r>
              <a:rPr lang="en-US" sz="2000" dirty="0" smtClean="0"/>
              <a:t>The special needs facilities were not taken in consideration such as ramps and WC’s.</a:t>
            </a:r>
          </a:p>
          <a:p>
            <a:pPr lvl="0"/>
            <a:r>
              <a:rPr lang="en-US" sz="2000" dirty="0" smtClean="0"/>
              <a:t>The number of elevators is not enough and there is only one panoramic elevator and there is no services elevator.</a:t>
            </a:r>
          </a:p>
          <a:p>
            <a:pPr lvl="0"/>
            <a:r>
              <a:rPr lang="en-US" sz="2000" dirty="0" smtClean="0"/>
              <a:t>There is no emergency exit.</a:t>
            </a:r>
          </a:p>
          <a:p>
            <a:pPr lvl="0"/>
            <a:r>
              <a:rPr lang="en-US" sz="2000" dirty="0" smtClean="0"/>
              <a:t>The numbers of WC’s are not enough and there is only one WC unit in the basement floor.</a:t>
            </a:r>
          </a:p>
          <a:p>
            <a:pPr>
              <a:buNone/>
            </a:pPr>
            <a:r>
              <a:rPr lang="en-US" sz="2000" dirty="0" smtClean="0"/>
              <a:t> </a:t>
            </a:r>
          </a:p>
          <a:p>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chemeClr val="accent3">
                    <a:lumMod val="50000"/>
                  </a:schemeClr>
                </a:solidFill>
              </a:rPr>
              <a:t/>
            </a:r>
            <a:br>
              <a:rPr lang="en-US" sz="3600" b="1" dirty="0" smtClean="0">
                <a:solidFill>
                  <a:schemeClr val="accent3">
                    <a:lumMod val="50000"/>
                  </a:schemeClr>
                </a:solidFill>
              </a:rPr>
            </a:br>
            <a:r>
              <a:rPr lang="en-US" sz="3600" b="1" dirty="0" smtClean="0">
                <a:solidFill>
                  <a:schemeClr val="accent3">
                    <a:lumMod val="50000"/>
                  </a:schemeClr>
                </a:solidFill>
              </a:rPr>
              <a:t>Proposed Project</a:t>
            </a:r>
            <a:br>
              <a:rPr lang="en-US" sz="3600" b="1" dirty="0" smtClean="0">
                <a:solidFill>
                  <a:schemeClr val="accent3">
                    <a:lumMod val="50000"/>
                  </a:schemeClr>
                </a:solidFill>
              </a:rPr>
            </a:br>
            <a:endParaRPr lang="en-US" sz="3600" b="1" dirty="0">
              <a:solidFill>
                <a:schemeClr val="accent3">
                  <a:lumMod val="50000"/>
                </a:schemeClr>
              </a:solidFill>
            </a:endParaRPr>
          </a:p>
        </p:txBody>
      </p:sp>
      <p:sp>
        <p:nvSpPr>
          <p:cNvPr id="3" name="Content Placeholder 2"/>
          <p:cNvSpPr>
            <a:spLocks noGrp="1"/>
          </p:cNvSpPr>
          <p:nvPr>
            <p:ph idx="1"/>
          </p:nvPr>
        </p:nvSpPr>
        <p:spPr/>
        <p:txBody>
          <a:bodyPr/>
          <a:lstStyle/>
          <a:p>
            <a:pPr>
              <a:buNone/>
            </a:pPr>
            <a:r>
              <a:rPr lang="en-US" sz="2400" dirty="0" smtClean="0"/>
              <a:t>The project is (4132 m2) </a:t>
            </a:r>
            <a:r>
              <a:rPr lang="en-US" sz="2400" dirty="0" smtClean="0"/>
              <a:t>, </a:t>
            </a:r>
            <a:r>
              <a:rPr lang="en-US" sz="2400" dirty="0" smtClean="0"/>
              <a:t>consists of four floors and many departments</a:t>
            </a:r>
            <a:r>
              <a:rPr lang="ar-SA" sz="2400" dirty="0" smtClean="0"/>
              <a:t>.</a:t>
            </a:r>
            <a:endParaRPr lang="en-US" sz="2400" dirty="0" smtClean="0"/>
          </a:p>
          <a:p>
            <a:pPr>
              <a:buNone/>
            </a:pPr>
            <a:r>
              <a:rPr lang="en-US" sz="2400" dirty="0" smtClean="0"/>
              <a:t>The floors are:</a:t>
            </a:r>
          </a:p>
          <a:p>
            <a:pPr lvl="0"/>
            <a:r>
              <a:rPr lang="en-US" sz="2400" dirty="0" smtClean="0"/>
              <a:t>Basement floor for Parking.</a:t>
            </a:r>
          </a:p>
          <a:p>
            <a:pPr lvl="0"/>
            <a:r>
              <a:rPr lang="en-US" sz="2400" dirty="0" smtClean="0"/>
              <a:t>Ground floor consists of Shops, Super store, Reception and Administration area</a:t>
            </a:r>
            <a:r>
              <a:rPr lang="ar-SA" sz="2400" dirty="0" smtClean="0"/>
              <a:t>.</a:t>
            </a:r>
            <a:endParaRPr lang="en-US" sz="2400" dirty="0" smtClean="0"/>
          </a:p>
          <a:p>
            <a:pPr lvl="0"/>
            <a:r>
              <a:rPr lang="en-US" sz="2400" dirty="0" smtClean="0"/>
              <a:t>First floor consists of Shops</a:t>
            </a:r>
            <a:r>
              <a:rPr lang="ar-SA" sz="2400" dirty="0" smtClean="0"/>
              <a:t>.</a:t>
            </a:r>
            <a:endParaRPr lang="en-US" sz="2400" dirty="0" smtClean="0"/>
          </a:p>
          <a:p>
            <a:pPr lvl="0"/>
            <a:r>
              <a:rPr lang="en-US" sz="2400" dirty="0" smtClean="0"/>
              <a:t>Second floor consists of Restaurant and Shops.</a:t>
            </a:r>
          </a:p>
          <a:p>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612775"/>
          </a:xfrm>
        </p:spPr>
        <p:txBody>
          <a:bodyPr/>
          <a:lstStyle/>
          <a:p>
            <a:r>
              <a:rPr lang="en-US" sz="3600" b="1" dirty="0" smtClean="0">
                <a:solidFill>
                  <a:schemeClr val="accent3">
                    <a:lumMod val="50000"/>
                  </a:schemeClr>
                </a:solidFill>
                <a:cs typeface="Arial" pitchFamily="34" charset="0"/>
              </a:rPr>
              <a:t>Site plan</a:t>
            </a:r>
            <a:endParaRPr lang="en-US" sz="3600" dirty="0"/>
          </a:p>
        </p:txBody>
      </p:sp>
      <p:pic>
        <p:nvPicPr>
          <p:cNvPr id="4" name="Content Placeholder 3" descr="C:\Users\HamoDy\Desktop\Capture.JPG"/>
          <p:cNvPicPr>
            <a:picLocks noGrp="1"/>
          </p:cNvPicPr>
          <p:nvPr>
            <p:ph idx="1"/>
          </p:nvPr>
        </p:nvPicPr>
        <p:blipFill>
          <a:blip r:embed="rId2" cstate="print"/>
          <a:srcRect/>
          <a:stretch>
            <a:fillRect/>
          </a:stretch>
        </p:blipFill>
        <p:spPr bwMode="auto">
          <a:xfrm>
            <a:off x="1600200" y="895350"/>
            <a:ext cx="6019800" cy="4114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612775"/>
          </a:xfrm>
        </p:spPr>
        <p:txBody>
          <a:bodyPr/>
          <a:lstStyle/>
          <a:p>
            <a:r>
              <a:rPr lang="en-US" dirty="0" smtClean="0"/>
              <a:t> </a:t>
            </a:r>
            <a:br>
              <a:rPr lang="en-US" dirty="0" smtClean="0"/>
            </a:br>
            <a:r>
              <a:rPr lang="en-US" sz="3200" b="1" dirty="0" smtClean="0">
                <a:solidFill>
                  <a:schemeClr val="accent3">
                    <a:lumMod val="50000"/>
                  </a:schemeClr>
                </a:solidFill>
              </a:rPr>
              <a:t>3D view for the project</a:t>
            </a:r>
            <a:r>
              <a:rPr lang="en-US" dirty="0" smtClean="0"/>
              <a:t/>
            </a:r>
            <a:br>
              <a:rPr lang="en-US" dirty="0" smtClean="0"/>
            </a:br>
            <a:endParaRPr lang="en-US" dirty="0"/>
          </a:p>
        </p:txBody>
      </p:sp>
      <p:pic>
        <p:nvPicPr>
          <p:cNvPr id="11266" name="Picture 2" descr="C:\Users\HamoDy\Desktop\my graduation project\graduation project 2\3D\5.jpg"/>
          <p:cNvPicPr>
            <a:picLocks noGrp="1" noChangeAspect="1" noChangeArrowheads="1"/>
          </p:cNvPicPr>
          <p:nvPr>
            <p:ph idx="1"/>
          </p:nvPr>
        </p:nvPicPr>
        <p:blipFill>
          <a:blip r:embed="rId2" cstate="print"/>
          <a:srcRect/>
          <a:stretch>
            <a:fillRect/>
          </a:stretch>
        </p:blipFill>
        <p:spPr bwMode="auto">
          <a:xfrm>
            <a:off x="1048894" y="895350"/>
            <a:ext cx="7046212" cy="4038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
            <a:ext cx="8229600" cy="762000"/>
          </a:xfrm>
        </p:spPr>
        <p:txBody>
          <a:bodyPr/>
          <a:lstStyle/>
          <a:p>
            <a:r>
              <a:rPr lang="en-US" sz="3600" b="1" dirty="0" smtClean="0">
                <a:solidFill>
                  <a:schemeClr val="accent3">
                    <a:lumMod val="50000"/>
                  </a:schemeClr>
                </a:solidFill>
              </a:rPr>
              <a:t/>
            </a:r>
            <a:br>
              <a:rPr lang="en-US" sz="3600" b="1" dirty="0" smtClean="0">
                <a:solidFill>
                  <a:schemeClr val="accent3">
                    <a:lumMod val="50000"/>
                  </a:schemeClr>
                </a:solidFill>
              </a:rPr>
            </a:br>
            <a:r>
              <a:rPr lang="en-US" sz="3600" b="1" dirty="0" smtClean="0">
                <a:solidFill>
                  <a:schemeClr val="accent3">
                    <a:lumMod val="50000"/>
                  </a:schemeClr>
                </a:solidFill>
              </a:rPr>
              <a:t>Facilities that added to plans</a:t>
            </a:r>
            <a:br>
              <a:rPr lang="en-US" sz="3600" b="1" dirty="0" smtClean="0">
                <a:solidFill>
                  <a:schemeClr val="accent3">
                    <a:lumMod val="50000"/>
                  </a:schemeClr>
                </a:solidFill>
              </a:rPr>
            </a:br>
            <a:endParaRPr lang="en-US" sz="3600" b="1" dirty="0">
              <a:solidFill>
                <a:schemeClr val="accent3">
                  <a:lumMod val="50000"/>
                </a:schemeClr>
              </a:solidFill>
            </a:endParaRPr>
          </a:p>
        </p:txBody>
      </p:sp>
      <p:sp>
        <p:nvSpPr>
          <p:cNvPr id="3" name="Content Placeholder 2"/>
          <p:cNvSpPr>
            <a:spLocks noGrp="1"/>
          </p:cNvSpPr>
          <p:nvPr>
            <p:ph idx="1"/>
          </p:nvPr>
        </p:nvSpPr>
        <p:spPr>
          <a:xfrm>
            <a:off x="457200" y="1276350"/>
            <a:ext cx="8229600" cy="3657600"/>
          </a:xfrm>
        </p:spPr>
        <p:txBody>
          <a:bodyPr/>
          <a:lstStyle/>
          <a:p>
            <a:pPr lvl="0"/>
            <a:r>
              <a:rPr lang="en-US" sz="2000" dirty="0" smtClean="0"/>
              <a:t>Design a parking in the basement floor with a capacity for 29 cars.</a:t>
            </a:r>
          </a:p>
          <a:p>
            <a:r>
              <a:rPr lang="en-US" sz="2000" dirty="0" smtClean="0"/>
              <a:t>Add ramps in main entrance .</a:t>
            </a:r>
          </a:p>
          <a:p>
            <a:r>
              <a:rPr lang="en-US" sz="2000" dirty="0" smtClean="0"/>
              <a:t>Design W.C's as requirements by code dimension and standards.</a:t>
            </a:r>
          </a:p>
          <a:p>
            <a:r>
              <a:rPr lang="en-US" sz="2000" dirty="0" smtClean="0"/>
              <a:t>Add two elevators for people and one for services.</a:t>
            </a:r>
          </a:p>
          <a:p>
            <a:pPr lvl="0"/>
            <a:r>
              <a:rPr lang="en-US" sz="2000" dirty="0" smtClean="0"/>
              <a:t>Add emergency exits for the building. </a:t>
            </a:r>
          </a:p>
          <a:p>
            <a:r>
              <a:rPr lang="en-US" sz="2000" dirty="0" smtClean="0"/>
              <a:t>Redesign Floors departments to achieve the requirements for facilities we proposed for shopping center in Nablus City.</a:t>
            </a:r>
          </a:p>
          <a:p>
            <a:endParaRPr lang="en-US"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3349"/>
            <a:ext cx="8229600" cy="609601"/>
          </a:xfrm>
        </p:spPr>
        <p:txBody>
          <a:bodyPr/>
          <a:lstStyle/>
          <a:p>
            <a:r>
              <a:rPr lang="en-US" sz="3200" b="1" dirty="0" smtClean="0">
                <a:solidFill>
                  <a:schemeClr val="accent3">
                    <a:lumMod val="50000"/>
                  </a:schemeClr>
                </a:solidFill>
                <a:cs typeface="Arial" pitchFamily="34" charset="0"/>
              </a:rPr>
              <a:t>Basement Floor Redesign</a:t>
            </a:r>
            <a:endParaRPr lang="en-US" sz="3200" dirty="0"/>
          </a:p>
        </p:txBody>
      </p:sp>
      <p:sp>
        <p:nvSpPr>
          <p:cNvPr id="3" name="Content Placeholder 2"/>
          <p:cNvSpPr>
            <a:spLocks noGrp="1"/>
          </p:cNvSpPr>
          <p:nvPr>
            <p:ph idx="1"/>
          </p:nvPr>
        </p:nvSpPr>
        <p:spPr>
          <a:xfrm>
            <a:off x="457200" y="819150"/>
            <a:ext cx="8229600" cy="4038600"/>
          </a:xfrm>
        </p:spPr>
        <p:txBody>
          <a:bodyPr/>
          <a:lstStyle/>
          <a:p>
            <a:pPr>
              <a:buNone/>
            </a:pPr>
            <a:r>
              <a:rPr lang="en-US" dirty="0" smtClean="0"/>
              <a:t>                 Old                                        New</a:t>
            </a:r>
          </a:p>
          <a:p>
            <a:pPr>
              <a:buNone/>
            </a:pPr>
            <a:endParaRPr lang="en-US" dirty="0" smtClean="0"/>
          </a:p>
        </p:txBody>
      </p:sp>
      <p:pic>
        <p:nvPicPr>
          <p:cNvPr id="7170" name="Picture 2" descr="C:\Users\HamoDy\Desktop\basement old.JPG"/>
          <p:cNvPicPr>
            <a:picLocks noChangeAspect="1" noChangeArrowheads="1"/>
          </p:cNvPicPr>
          <p:nvPr/>
        </p:nvPicPr>
        <p:blipFill>
          <a:blip r:embed="rId2" cstate="print"/>
          <a:srcRect/>
          <a:stretch>
            <a:fillRect/>
          </a:stretch>
        </p:blipFill>
        <p:spPr bwMode="auto">
          <a:xfrm>
            <a:off x="152399" y="1428750"/>
            <a:ext cx="4267201" cy="3581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صورة 3" descr="beasment.png"/>
          <p:cNvPicPr/>
          <p:nvPr/>
        </p:nvPicPr>
        <p:blipFill>
          <a:blip r:embed="rId3" cstate="print"/>
          <a:stretch>
            <a:fillRect/>
          </a:stretch>
        </p:blipFill>
        <p:spPr>
          <a:xfrm>
            <a:off x="4724400" y="1428750"/>
            <a:ext cx="4267200" cy="35623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536575"/>
          </a:xfrm>
        </p:spPr>
        <p:txBody>
          <a:bodyPr/>
          <a:lstStyle/>
          <a:p>
            <a:r>
              <a:rPr lang="en-US" sz="3200" b="1" dirty="0" smtClean="0">
                <a:solidFill>
                  <a:schemeClr val="accent3">
                    <a:lumMod val="50000"/>
                  </a:schemeClr>
                </a:solidFill>
                <a:cs typeface="Arial" pitchFamily="34" charset="0"/>
              </a:rPr>
              <a:t>Ground Floor Redesign</a:t>
            </a:r>
            <a:endParaRPr lang="en-US" sz="3200" dirty="0"/>
          </a:p>
        </p:txBody>
      </p:sp>
      <p:sp>
        <p:nvSpPr>
          <p:cNvPr id="3" name="Content Placeholder 2"/>
          <p:cNvSpPr>
            <a:spLocks noGrp="1"/>
          </p:cNvSpPr>
          <p:nvPr>
            <p:ph idx="1"/>
          </p:nvPr>
        </p:nvSpPr>
        <p:spPr>
          <a:xfrm>
            <a:off x="457200" y="819150"/>
            <a:ext cx="8229600" cy="4038600"/>
          </a:xfrm>
        </p:spPr>
        <p:txBody>
          <a:bodyPr/>
          <a:lstStyle/>
          <a:p>
            <a:pPr>
              <a:buNone/>
            </a:pPr>
            <a:r>
              <a:rPr lang="en-US" dirty="0" smtClean="0"/>
              <a:t>                 Old                                        New</a:t>
            </a:r>
          </a:p>
          <a:p>
            <a:pPr>
              <a:buNone/>
            </a:pPr>
            <a:endParaRPr lang="en-US" dirty="0" smtClean="0"/>
          </a:p>
        </p:txBody>
      </p:sp>
      <p:pic>
        <p:nvPicPr>
          <p:cNvPr id="8" name="Picture 2" descr="C:\Users\HamoDy\Desktop\ground old.JPG"/>
          <p:cNvPicPr>
            <a:picLocks noChangeAspect="1" noChangeArrowheads="1"/>
          </p:cNvPicPr>
          <p:nvPr/>
        </p:nvPicPr>
        <p:blipFill>
          <a:blip r:embed="rId2" cstate="print"/>
          <a:srcRect/>
          <a:stretch>
            <a:fillRect/>
          </a:stretch>
        </p:blipFill>
        <p:spPr bwMode="auto">
          <a:xfrm>
            <a:off x="152400" y="1428750"/>
            <a:ext cx="4343400" cy="3581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3" descr="C:\Users\HamoDy\Desktop\ground new.JPG"/>
          <p:cNvPicPr>
            <a:picLocks noChangeAspect="1" noChangeArrowheads="1"/>
          </p:cNvPicPr>
          <p:nvPr/>
        </p:nvPicPr>
        <p:blipFill>
          <a:blip r:embed="rId3" cstate="print"/>
          <a:srcRect/>
          <a:stretch>
            <a:fillRect/>
          </a:stretch>
        </p:blipFill>
        <p:spPr bwMode="auto">
          <a:xfrm>
            <a:off x="4704443" y="1428750"/>
            <a:ext cx="4210957" cy="3581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612775"/>
          </a:xfrm>
        </p:spPr>
        <p:txBody>
          <a:bodyPr/>
          <a:lstStyle/>
          <a:p>
            <a:r>
              <a:rPr lang="en-US" sz="3200" b="1" dirty="0" smtClean="0">
                <a:solidFill>
                  <a:schemeClr val="accent3">
                    <a:lumMod val="50000"/>
                  </a:schemeClr>
                </a:solidFill>
                <a:cs typeface="Arial" pitchFamily="34" charset="0"/>
              </a:rPr>
              <a:t>First Floor Redesign</a:t>
            </a:r>
            <a:endParaRPr lang="en-US" sz="3200" dirty="0"/>
          </a:p>
        </p:txBody>
      </p:sp>
      <p:sp>
        <p:nvSpPr>
          <p:cNvPr id="3" name="Content Placeholder 2"/>
          <p:cNvSpPr>
            <a:spLocks noGrp="1"/>
          </p:cNvSpPr>
          <p:nvPr>
            <p:ph idx="1"/>
          </p:nvPr>
        </p:nvSpPr>
        <p:spPr>
          <a:xfrm>
            <a:off x="457200" y="742950"/>
            <a:ext cx="8229600" cy="4114800"/>
          </a:xfrm>
        </p:spPr>
        <p:txBody>
          <a:bodyPr/>
          <a:lstStyle/>
          <a:p>
            <a:pPr>
              <a:buNone/>
            </a:pPr>
            <a:r>
              <a:rPr lang="en-US" dirty="0" smtClean="0"/>
              <a:t>                 Old                                        New</a:t>
            </a:r>
          </a:p>
          <a:p>
            <a:pPr>
              <a:buNone/>
            </a:pPr>
            <a:endParaRPr lang="en-US" dirty="0" smtClean="0"/>
          </a:p>
        </p:txBody>
      </p:sp>
      <p:pic>
        <p:nvPicPr>
          <p:cNvPr id="6" name="Picture 4" descr="C:\Users\HamoDy\Desktop\first old.JPG"/>
          <p:cNvPicPr>
            <a:picLocks noChangeAspect="1" noChangeArrowheads="1"/>
          </p:cNvPicPr>
          <p:nvPr/>
        </p:nvPicPr>
        <p:blipFill>
          <a:blip r:embed="rId2" cstate="print"/>
          <a:srcRect/>
          <a:stretch>
            <a:fillRect/>
          </a:stretch>
        </p:blipFill>
        <p:spPr bwMode="auto">
          <a:xfrm>
            <a:off x="228600" y="1428750"/>
            <a:ext cx="4214591" cy="35812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5" descr="C:\Users\HamoDy\Desktop\first new.JPG"/>
          <p:cNvPicPr>
            <a:picLocks noChangeAspect="1" noChangeArrowheads="1"/>
          </p:cNvPicPr>
          <p:nvPr/>
        </p:nvPicPr>
        <p:blipFill>
          <a:blip r:embed="rId3" cstate="print"/>
          <a:srcRect/>
          <a:stretch>
            <a:fillRect/>
          </a:stretch>
        </p:blipFill>
        <p:spPr bwMode="auto">
          <a:xfrm>
            <a:off x="4710140" y="1428750"/>
            <a:ext cx="4205260" cy="35814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612775"/>
          </a:xfrm>
        </p:spPr>
        <p:txBody>
          <a:bodyPr/>
          <a:lstStyle/>
          <a:p>
            <a:r>
              <a:rPr lang="en-US" sz="3200" b="1" dirty="0" smtClean="0">
                <a:solidFill>
                  <a:schemeClr val="accent3">
                    <a:lumMod val="50000"/>
                  </a:schemeClr>
                </a:solidFill>
                <a:cs typeface="Arial" pitchFamily="34" charset="0"/>
              </a:rPr>
              <a:t>Second Floor Redesign</a:t>
            </a:r>
            <a:endParaRPr lang="en-US" sz="3200" dirty="0"/>
          </a:p>
        </p:txBody>
      </p:sp>
      <p:sp>
        <p:nvSpPr>
          <p:cNvPr id="3" name="Content Placeholder 2"/>
          <p:cNvSpPr>
            <a:spLocks noGrp="1"/>
          </p:cNvSpPr>
          <p:nvPr>
            <p:ph idx="1"/>
          </p:nvPr>
        </p:nvSpPr>
        <p:spPr>
          <a:xfrm>
            <a:off x="457200" y="742950"/>
            <a:ext cx="8229600" cy="4114800"/>
          </a:xfrm>
        </p:spPr>
        <p:txBody>
          <a:bodyPr/>
          <a:lstStyle/>
          <a:p>
            <a:pPr>
              <a:buNone/>
            </a:pPr>
            <a:r>
              <a:rPr lang="en-US" dirty="0" smtClean="0"/>
              <a:t>                 Old                                        New</a:t>
            </a:r>
          </a:p>
          <a:p>
            <a:pPr>
              <a:buNone/>
            </a:pPr>
            <a:endParaRPr lang="en-US" dirty="0" smtClean="0"/>
          </a:p>
        </p:txBody>
      </p:sp>
      <p:pic>
        <p:nvPicPr>
          <p:cNvPr id="8" name="Picture 6" descr="C:\Users\HamoDy\Desktop\second old.JPG"/>
          <p:cNvPicPr>
            <a:picLocks noChangeAspect="1" noChangeArrowheads="1"/>
          </p:cNvPicPr>
          <p:nvPr/>
        </p:nvPicPr>
        <p:blipFill>
          <a:blip r:embed="rId2" cstate="print"/>
          <a:srcRect/>
          <a:stretch>
            <a:fillRect/>
          </a:stretch>
        </p:blipFill>
        <p:spPr bwMode="auto">
          <a:xfrm>
            <a:off x="228600" y="1352550"/>
            <a:ext cx="4343400" cy="3581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7" descr="C:\Users\HamoDy\Desktop\second new.JPG"/>
          <p:cNvPicPr>
            <a:picLocks noChangeAspect="1" noChangeArrowheads="1"/>
          </p:cNvPicPr>
          <p:nvPr/>
        </p:nvPicPr>
        <p:blipFill>
          <a:blip r:embed="rId3" cstate="print"/>
          <a:srcRect/>
          <a:stretch>
            <a:fillRect/>
          </a:stretch>
        </p:blipFill>
        <p:spPr bwMode="auto">
          <a:xfrm>
            <a:off x="4724400" y="1352550"/>
            <a:ext cx="4191000" cy="35703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688975"/>
          </a:xfrm>
        </p:spPr>
        <p:txBody>
          <a:bodyPr/>
          <a:lstStyle/>
          <a:p>
            <a:r>
              <a:rPr lang="en-US" sz="3200" b="1" dirty="0" smtClean="0">
                <a:solidFill>
                  <a:schemeClr val="accent3">
                    <a:lumMod val="50000"/>
                  </a:schemeClr>
                </a:solidFill>
                <a:cs typeface="Arial" pitchFamily="34" charset="0"/>
              </a:rPr>
              <a:t>South Elevation</a:t>
            </a:r>
            <a:endParaRPr lang="en-US" sz="3200" dirty="0"/>
          </a:p>
        </p:txBody>
      </p:sp>
      <p:sp>
        <p:nvSpPr>
          <p:cNvPr id="3" name="Content Placeholder 2"/>
          <p:cNvSpPr>
            <a:spLocks noGrp="1"/>
          </p:cNvSpPr>
          <p:nvPr>
            <p:ph idx="1"/>
          </p:nvPr>
        </p:nvSpPr>
        <p:spPr>
          <a:xfrm>
            <a:off x="457200" y="819150"/>
            <a:ext cx="8229600" cy="4038600"/>
          </a:xfrm>
        </p:spPr>
        <p:txBody>
          <a:bodyPr/>
          <a:lstStyle/>
          <a:p>
            <a:pPr>
              <a:buNone/>
            </a:pPr>
            <a:r>
              <a:rPr lang="en-US" dirty="0" smtClean="0"/>
              <a:t>                 Old                                        New</a:t>
            </a:r>
          </a:p>
          <a:p>
            <a:pPr>
              <a:buNone/>
            </a:pPr>
            <a:endParaRPr lang="en-US" dirty="0" smtClean="0"/>
          </a:p>
        </p:txBody>
      </p:sp>
      <p:pic>
        <p:nvPicPr>
          <p:cNvPr id="6" name="Picture 8" descr="C:\Users\HamoDy\Desktop\noth befor.JPG"/>
          <p:cNvPicPr>
            <a:picLocks noChangeAspect="1" noChangeArrowheads="1"/>
          </p:cNvPicPr>
          <p:nvPr/>
        </p:nvPicPr>
        <p:blipFill>
          <a:blip r:embed="rId2" cstate="print"/>
          <a:srcRect/>
          <a:stretch>
            <a:fillRect/>
          </a:stretch>
        </p:blipFill>
        <p:spPr bwMode="auto">
          <a:xfrm>
            <a:off x="152400" y="1428750"/>
            <a:ext cx="4343400" cy="3581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9" descr="C:\Users\HamoDy\Desktop\north after.JPG"/>
          <p:cNvPicPr>
            <a:picLocks noChangeAspect="1" noChangeArrowheads="1"/>
          </p:cNvPicPr>
          <p:nvPr/>
        </p:nvPicPr>
        <p:blipFill>
          <a:blip r:embed="rId3" cstate="print"/>
          <a:srcRect/>
          <a:stretch>
            <a:fillRect/>
          </a:stretch>
        </p:blipFill>
        <p:spPr bwMode="auto">
          <a:xfrm>
            <a:off x="4648200" y="1428750"/>
            <a:ext cx="4295664" cy="3581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57200" y="133350"/>
            <a:ext cx="8229600" cy="4800600"/>
          </a:xfrm>
        </p:spPr>
        <p:txBody>
          <a:bodyPr/>
          <a:lstStyle/>
          <a:p>
            <a:pPr algn="ctr">
              <a:buNone/>
            </a:pPr>
            <a:r>
              <a:rPr lang="en-US" sz="2800" dirty="0" smtClean="0">
                <a:solidFill>
                  <a:srgbClr val="002060"/>
                </a:solidFill>
              </a:rPr>
              <a:t>An-</a:t>
            </a:r>
            <a:r>
              <a:rPr lang="en-US" sz="2800" dirty="0" err="1" smtClean="0">
                <a:solidFill>
                  <a:srgbClr val="002060"/>
                </a:solidFill>
              </a:rPr>
              <a:t>Najah</a:t>
            </a:r>
            <a:r>
              <a:rPr lang="en-US" sz="2800" dirty="0" smtClean="0">
                <a:solidFill>
                  <a:srgbClr val="002060"/>
                </a:solidFill>
              </a:rPr>
              <a:t> National University</a:t>
            </a:r>
          </a:p>
          <a:p>
            <a:pPr algn="ctr">
              <a:buNone/>
            </a:pPr>
            <a:r>
              <a:rPr lang="en-US" sz="2800" dirty="0" smtClean="0">
                <a:solidFill>
                  <a:srgbClr val="002060"/>
                </a:solidFill>
              </a:rPr>
              <a:t>Building Engineering Department</a:t>
            </a:r>
          </a:p>
          <a:p>
            <a:pPr algn="ctr">
              <a:buNone/>
            </a:pPr>
            <a:endParaRPr lang="en-US" sz="2800" dirty="0" smtClean="0">
              <a:solidFill>
                <a:schemeClr val="tx2">
                  <a:lumMod val="75000"/>
                </a:schemeClr>
              </a:solidFill>
            </a:endParaRPr>
          </a:p>
          <a:p>
            <a:pPr algn="ctr">
              <a:buNone/>
            </a:pPr>
            <a:endParaRPr lang="en-US" sz="2800" dirty="0" smtClean="0">
              <a:solidFill>
                <a:schemeClr val="tx2">
                  <a:lumMod val="75000"/>
                </a:schemeClr>
              </a:solidFill>
            </a:endParaRPr>
          </a:p>
          <a:p>
            <a:pPr algn="ctr">
              <a:buNone/>
            </a:pPr>
            <a:endParaRPr lang="en-US" sz="2800" dirty="0" smtClean="0">
              <a:solidFill>
                <a:schemeClr val="tx2">
                  <a:lumMod val="75000"/>
                </a:schemeClr>
              </a:solidFill>
            </a:endParaRPr>
          </a:p>
          <a:p>
            <a:pPr algn="ctr">
              <a:buNone/>
            </a:pPr>
            <a:r>
              <a:rPr lang="en-US" b="1" dirty="0" smtClean="0">
                <a:solidFill>
                  <a:srgbClr val="C00000"/>
                </a:solidFill>
              </a:rPr>
              <a:t>Design of Shopping Center -Nablus</a:t>
            </a:r>
          </a:p>
          <a:p>
            <a:pPr algn="ctr">
              <a:buNone/>
            </a:pPr>
            <a:endParaRPr lang="en-US" b="1" dirty="0" smtClean="0"/>
          </a:p>
          <a:p>
            <a:pPr>
              <a:buNone/>
            </a:pPr>
            <a:r>
              <a:rPr lang="en-US" sz="2400" b="1" dirty="0" smtClean="0">
                <a:solidFill>
                  <a:srgbClr val="002060"/>
                </a:solidFill>
              </a:rPr>
              <a:t>Prepared By: </a:t>
            </a:r>
            <a:r>
              <a:rPr lang="en-US" sz="2400" dirty="0" smtClean="0">
                <a:solidFill>
                  <a:srgbClr val="002060"/>
                </a:solidFill>
              </a:rPr>
              <a:t>Mohammad Khader , Israa Qadomi , Yousef Adnan</a:t>
            </a:r>
          </a:p>
          <a:p>
            <a:pPr algn="ctr">
              <a:buNone/>
            </a:pPr>
            <a:r>
              <a:rPr lang="en-US" sz="2400" b="1" dirty="0" smtClean="0">
                <a:solidFill>
                  <a:srgbClr val="002060"/>
                </a:solidFill>
              </a:rPr>
              <a:t>Supervisor: </a:t>
            </a:r>
            <a:r>
              <a:rPr lang="en-US" sz="2400" dirty="0" smtClean="0">
                <a:solidFill>
                  <a:srgbClr val="002060"/>
                </a:solidFill>
              </a:rPr>
              <a:t>Eng. Amer AlSharif</a:t>
            </a:r>
          </a:p>
          <a:p>
            <a:pPr algn="ctr">
              <a:buNone/>
            </a:pPr>
            <a:endParaRPr lang="fr-CA" dirty="0" smtClean="0">
              <a:solidFill>
                <a:srgbClr val="339966"/>
              </a:solidFill>
            </a:endParaRPr>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886200" y="1200150"/>
            <a:ext cx="1359691" cy="136764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688975"/>
          </a:xfrm>
        </p:spPr>
        <p:txBody>
          <a:bodyPr/>
          <a:lstStyle/>
          <a:p>
            <a:r>
              <a:rPr lang="en-US" sz="3200" b="1" dirty="0" smtClean="0">
                <a:solidFill>
                  <a:schemeClr val="accent3">
                    <a:lumMod val="50000"/>
                  </a:schemeClr>
                </a:solidFill>
                <a:cs typeface="Arial" pitchFamily="34" charset="0"/>
              </a:rPr>
              <a:t>West Elevation</a:t>
            </a:r>
            <a:endParaRPr lang="en-US" sz="3200" dirty="0"/>
          </a:p>
        </p:txBody>
      </p:sp>
      <p:sp>
        <p:nvSpPr>
          <p:cNvPr id="3" name="Content Placeholder 2"/>
          <p:cNvSpPr>
            <a:spLocks noGrp="1"/>
          </p:cNvSpPr>
          <p:nvPr>
            <p:ph idx="1"/>
          </p:nvPr>
        </p:nvSpPr>
        <p:spPr>
          <a:xfrm>
            <a:off x="457200" y="742950"/>
            <a:ext cx="8229600" cy="4114800"/>
          </a:xfrm>
        </p:spPr>
        <p:txBody>
          <a:bodyPr/>
          <a:lstStyle/>
          <a:p>
            <a:pPr>
              <a:buNone/>
            </a:pPr>
            <a:r>
              <a:rPr lang="en-US" dirty="0" smtClean="0"/>
              <a:t>                 Old                                        New</a:t>
            </a:r>
          </a:p>
          <a:p>
            <a:pPr>
              <a:buNone/>
            </a:pPr>
            <a:endParaRPr lang="en-US" dirty="0" smtClean="0"/>
          </a:p>
        </p:txBody>
      </p:sp>
      <p:pic>
        <p:nvPicPr>
          <p:cNvPr id="8" name="Picture 10" descr="C:\Users\HamoDy\Desktop\west ele befor.JPG"/>
          <p:cNvPicPr>
            <a:picLocks noChangeAspect="1" noChangeArrowheads="1"/>
          </p:cNvPicPr>
          <p:nvPr/>
        </p:nvPicPr>
        <p:blipFill>
          <a:blip r:embed="rId2" cstate="print"/>
          <a:srcRect/>
          <a:stretch>
            <a:fillRect/>
          </a:stretch>
        </p:blipFill>
        <p:spPr bwMode="auto">
          <a:xfrm>
            <a:off x="228600" y="1352550"/>
            <a:ext cx="4191000" cy="3581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11" descr="C:\Users\HamoDy\Desktop\west ele after.JPG"/>
          <p:cNvPicPr>
            <a:picLocks noChangeAspect="1" noChangeArrowheads="1"/>
          </p:cNvPicPr>
          <p:nvPr/>
        </p:nvPicPr>
        <p:blipFill>
          <a:blip r:embed="rId3" cstate="print"/>
          <a:srcRect/>
          <a:stretch>
            <a:fillRect/>
          </a:stretch>
        </p:blipFill>
        <p:spPr bwMode="auto">
          <a:xfrm>
            <a:off x="4648200" y="1352550"/>
            <a:ext cx="4219049" cy="35714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688975"/>
          </a:xfrm>
        </p:spPr>
        <p:txBody>
          <a:bodyPr/>
          <a:lstStyle/>
          <a:p>
            <a:r>
              <a:rPr lang="en-US" sz="3200" b="1" dirty="0" smtClean="0">
                <a:solidFill>
                  <a:schemeClr val="accent3">
                    <a:lumMod val="50000"/>
                  </a:schemeClr>
                </a:solidFill>
              </a:rPr>
              <a:t>Section A-A</a:t>
            </a:r>
            <a:endParaRPr lang="en-US" sz="3200" dirty="0"/>
          </a:p>
        </p:txBody>
      </p:sp>
      <p:sp>
        <p:nvSpPr>
          <p:cNvPr id="3" name="Content Placeholder 2"/>
          <p:cNvSpPr>
            <a:spLocks noGrp="1"/>
          </p:cNvSpPr>
          <p:nvPr>
            <p:ph idx="1"/>
          </p:nvPr>
        </p:nvSpPr>
        <p:spPr>
          <a:xfrm>
            <a:off x="457200" y="971550"/>
            <a:ext cx="8229600" cy="3886200"/>
          </a:xfrm>
        </p:spPr>
        <p:txBody>
          <a:bodyPr/>
          <a:lstStyle/>
          <a:p>
            <a:pPr>
              <a:buNone/>
            </a:pPr>
            <a:r>
              <a:rPr lang="en-US" dirty="0" smtClean="0"/>
              <a:t>                 </a:t>
            </a:r>
          </a:p>
          <a:p>
            <a:pPr>
              <a:buNone/>
            </a:pPr>
            <a:endParaRPr lang="en-US" dirty="0" smtClean="0"/>
          </a:p>
        </p:txBody>
      </p:sp>
      <p:pic>
        <p:nvPicPr>
          <p:cNvPr id="6" name="Picture 14" descr="C:\Users\HamoDy\Desktop\section A-A.JPG"/>
          <p:cNvPicPr>
            <a:picLocks noChangeAspect="1" noChangeArrowheads="1"/>
          </p:cNvPicPr>
          <p:nvPr/>
        </p:nvPicPr>
        <p:blipFill>
          <a:blip r:embed="rId2" cstate="print"/>
          <a:srcRect/>
          <a:stretch>
            <a:fillRect/>
          </a:stretch>
        </p:blipFill>
        <p:spPr bwMode="auto">
          <a:xfrm>
            <a:off x="1600200" y="895350"/>
            <a:ext cx="5867400" cy="40680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484438" y="590550"/>
            <a:ext cx="6202362" cy="609600"/>
          </a:xfrm>
        </p:spPr>
        <p:txBody>
          <a:bodyPr/>
          <a:lstStyle/>
          <a:p>
            <a:pPr algn="l"/>
            <a:r>
              <a:rPr lang="en-US" b="1" dirty="0" smtClean="0">
                <a:solidFill>
                  <a:srgbClr val="00B050"/>
                </a:solidFill>
              </a:rPr>
              <a:t>Environmental</a:t>
            </a:r>
            <a:r>
              <a:rPr lang="en-US" dirty="0" smtClean="0">
                <a:solidFill>
                  <a:srgbClr val="00B050"/>
                </a:solidFill>
              </a:rPr>
              <a:t> </a:t>
            </a:r>
            <a:r>
              <a:rPr lang="en-US" b="1" dirty="0" smtClean="0">
                <a:solidFill>
                  <a:srgbClr val="00B050"/>
                </a:solidFill>
              </a:rPr>
              <a:t>Design</a:t>
            </a:r>
            <a:r>
              <a:rPr lang="en-US" dirty="0" smtClean="0"/>
              <a:t/>
            </a:r>
            <a:br>
              <a:rPr lang="en-US" dirty="0" smtClean="0"/>
            </a:br>
            <a:endParaRPr lang="fr-CA" dirty="0" smtClean="0">
              <a:solidFill>
                <a:srgbClr val="339966"/>
              </a:solidFill>
            </a:endParaRPr>
          </a:p>
        </p:txBody>
      </p:sp>
      <p:sp>
        <p:nvSpPr>
          <p:cNvPr id="5123" name="Content Placeholder 2"/>
          <p:cNvSpPr>
            <a:spLocks noGrp="1"/>
          </p:cNvSpPr>
          <p:nvPr>
            <p:ph idx="1"/>
          </p:nvPr>
        </p:nvSpPr>
        <p:spPr>
          <a:xfrm>
            <a:off x="2514600" y="1123950"/>
            <a:ext cx="6477000" cy="3317875"/>
          </a:xfrm>
        </p:spPr>
        <p:txBody>
          <a:bodyPr/>
          <a:lstStyle/>
          <a:p>
            <a:pPr>
              <a:buNone/>
            </a:pPr>
            <a:r>
              <a:rPr lang="en-US" sz="2800" b="1" dirty="0" smtClean="0"/>
              <a:t>Codes and specifications:</a:t>
            </a:r>
          </a:p>
          <a:p>
            <a:r>
              <a:rPr lang="en-US" sz="2800" dirty="0" smtClean="0"/>
              <a:t>Energy Efficient Palestinian Building Code</a:t>
            </a:r>
          </a:p>
          <a:p>
            <a:pPr>
              <a:buNone/>
            </a:pPr>
            <a:endParaRPr lang="en-US" sz="2800" dirty="0" smtClean="0"/>
          </a:p>
          <a:p>
            <a:pPr>
              <a:buNone/>
            </a:pPr>
            <a:r>
              <a:rPr lang="en-US" sz="2800" b="1" dirty="0" smtClean="0"/>
              <a:t>Software:</a:t>
            </a:r>
          </a:p>
          <a:p>
            <a:r>
              <a:rPr lang="en-US" sz="2800" dirty="0" smtClean="0"/>
              <a:t>Autodesk Ecotect Analysis, 2011 </a:t>
            </a:r>
          </a:p>
          <a:p>
            <a:pPr>
              <a:buNone/>
            </a:pPr>
            <a:endParaRPr lang="fr-CA" sz="2800" dirty="0" smtClean="0">
              <a:solidFill>
                <a:srgbClr val="0070C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49"/>
            <a:ext cx="8229600" cy="609601"/>
          </a:xfrm>
        </p:spPr>
        <p:txBody>
          <a:bodyPr/>
          <a:lstStyle/>
          <a:p>
            <a:r>
              <a:rPr lang="en-US" sz="3200" b="1" dirty="0" smtClean="0">
                <a:solidFill>
                  <a:schemeClr val="accent3">
                    <a:lumMod val="50000"/>
                  </a:schemeClr>
                </a:solidFill>
              </a:rPr>
              <a:t/>
            </a:r>
            <a:br>
              <a:rPr lang="en-US" sz="3200" b="1" dirty="0" smtClean="0">
                <a:solidFill>
                  <a:schemeClr val="accent3">
                    <a:lumMod val="50000"/>
                  </a:schemeClr>
                </a:solidFill>
              </a:rPr>
            </a:br>
            <a:r>
              <a:rPr lang="en-US" sz="3200" b="1" dirty="0" smtClean="0">
                <a:solidFill>
                  <a:schemeClr val="accent3">
                    <a:lumMod val="50000"/>
                  </a:schemeClr>
                </a:solidFill>
              </a:rPr>
              <a:t>Project </a:t>
            </a:r>
            <a:r>
              <a:rPr lang="en-US" sz="3200" b="1" dirty="0" smtClean="0">
                <a:solidFill>
                  <a:schemeClr val="accent3">
                    <a:lumMod val="50000"/>
                  </a:schemeClr>
                </a:solidFill>
              </a:rPr>
              <a:t>Climate Zone</a:t>
            </a:r>
            <a:r>
              <a:rPr lang="en-US" b="1" dirty="0" smtClean="0"/>
              <a:t/>
            </a:r>
            <a:br>
              <a:rPr lang="en-US" b="1" dirty="0" smtClean="0"/>
            </a:br>
            <a:endParaRPr lang="en-US" dirty="0"/>
          </a:p>
        </p:txBody>
      </p:sp>
      <p:sp>
        <p:nvSpPr>
          <p:cNvPr id="29" name="Content Placeholder 28"/>
          <p:cNvSpPr>
            <a:spLocks noGrp="1"/>
          </p:cNvSpPr>
          <p:nvPr>
            <p:ph idx="1"/>
          </p:nvPr>
        </p:nvSpPr>
        <p:spPr>
          <a:xfrm>
            <a:off x="457200" y="971550"/>
            <a:ext cx="8229600" cy="3622675"/>
          </a:xfrm>
        </p:spPr>
        <p:txBody>
          <a:bodyPr/>
          <a:lstStyle/>
          <a:p>
            <a:pPr>
              <a:buNone/>
            </a:pPr>
            <a:r>
              <a:rPr lang="en-US" sz="2400" dirty="0" smtClean="0"/>
              <a:t>The Project is located in Nablus city </a:t>
            </a:r>
          </a:p>
          <a:p>
            <a:pPr>
              <a:buNone/>
            </a:pPr>
            <a:r>
              <a:rPr lang="en-US" sz="2400" dirty="0" smtClean="0"/>
              <a:t>in "Zone 3" as shown :</a:t>
            </a:r>
            <a:endParaRPr lang="en-US" sz="2400" dirty="0"/>
          </a:p>
        </p:txBody>
      </p:sp>
      <p:pic>
        <p:nvPicPr>
          <p:cNvPr id="31" name="Content Placeholder 3"/>
          <p:cNvPicPr>
            <a:picLocks/>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rto="http://schemas.microsoft.com/office/word/2006/arto"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bwMode="auto">
          <a:xfrm>
            <a:off x="5257800" y="1047750"/>
            <a:ext cx="3657600" cy="396240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765175"/>
          </a:xfrm>
        </p:spPr>
        <p:txBody>
          <a:bodyPr/>
          <a:lstStyle/>
          <a:p>
            <a:r>
              <a:rPr lang="en-US" sz="3200" b="1" dirty="0" smtClean="0">
                <a:solidFill>
                  <a:schemeClr val="accent3">
                    <a:lumMod val="50000"/>
                  </a:schemeClr>
                </a:solidFill>
              </a:rPr>
              <a:t>Climate Data for Nablus</a:t>
            </a:r>
            <a:endParaRPr lang="en-US" sz="3200" b="1" dirty="0">
              <a:solidFill>
                <a:schemeClr val="accent3">
                  <a:lumMod val="50000"/>
                </a:schemeClr>
              </a:solidFill>
            </a:endParaRPr>
          </a:p>
        </p:txBody>
      </p:sp>
      <p:sp>
        <p:nvSpPr>
          <p:cNvPr id="3" name="Content Placeholder 2"/>
          <p:cNvSpPr>
            <a:spLocks noGrp="1"/>
          </p:cNvSpPr>
          <p:nvPr>
            <p:ph idx="1"/>
          </p:nvPr>
        </p:nvSpPr>
        <p:spPr/>
        <p:txBody>
          <a:bodyPr/>
          <a:lstStyle/>
          <a:p>
            <a:pPr>
              <a:buNone/>
            </a:pPr>
            <a:r>
              <a:rPr lang="en-US" sz="2000" dirty="0" smtClean="0"/>
              <a:t>The climate data analysis for Nablus shown in table:</a:t>
            </a:r>
          </a:p>
          <a:p>
            <a:pPr>
              <a:buNone/>
            </a:pPr>
            <a:endParaRPr lang="en-US" sz="2400" dirty="0" smtClean="0"/>
          </a:p>
          <a:p>
            <a:pPr>
              <a:buNone/>
            </a:pPr>
            <a:endParaRPr lang="en-US" sz="2400" dirty="0" smtClean="0"/>
          </a:p>
          <a:p>
            <a:pPr>
              <a:buNone/>
            </a:pPr>
            <a:endParaRPr lang="en-US" sz="2800" dirty="0"/>
          </a:p>
        </p:txBody>
      </p:sp>
      <p:pic>
        <p:nvPicPr>
          <p:cNvPr id="4" name="Picture 2" descr="C:\Users\HamoDy\Desktop\weather.JPG"/>
          <p:cNvPicPr>
            <a:picLocks noChangeAspect="1" noChangeArrowheads="1"/>
          </p:cNvPicPr>
          <p:nvPr/>
        </p:nvPicPr>
        <p:blipFill>
          <a:blip r:embed="rId2" cstate="print"/>
          <a:srcRect/>
          <a:stretch>
            <a:fillRect/>
          </a:stretch>
        </p:blipFill>
        <p:spPr bwMode="auto">
          <a:xfrm>
            <a:off x="457200" y="1885950"/>
            <a:ext cx="7924800" cy="22013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38150"/>
            <a:ext cx="8686800" cy="685800"/>
          </a:xfrm>
        </p:spPr>
        <p:txBody>
          <a:bodyPr/>
          <a:lstStyle/>
          <a:p>
            <a:r>
              <a:rPr lang="en-US" sz="3200" b="1" dirty="0" smtClean="0">
                <a:solidFill>
                  <a:schemeClr val="accent3">
                    <a:lumMod val="50000"/>
                  </a:schemeClr>
                </a:solidFill>
              </a:rPr>
              <a:t/>
            </a:r>
            <a:br>
              <a:rPr lang="en-US" sz="3200" b="1" dirty="0" smtClean="0">
                <a:solidFill>
                  <a:schemeClr val="accent3">
                    <a:lumMod val="50000"/>
                  </a:schemeClr>
                </a:solidFill>
              </a:rPr>
            </a:br>
            <a:r>
              <a:rPr lang="en-US" sz="3200" b="1" dirty="0" smtClean="0">
                <a:solidFill>
                  <a:schemeClr val="accent3">
                    <a:lumMod val="50000"/>
                  </a:schemeClr>
                </a:solidFill>
              </a:rPr>
              <a:t>Facilities </a:t>
            </a:r>
            <a:r>
              <a:rPr lang="en-US" sz="3200" b="1" dirty="0" smtClean="0">
                <a:solidFill>
                  <a:schemeClr val="accent3">
                    <a:lumMod val="50000"/>
                  </a:schemeClr>
                </a:solidFill>
              </a:rPr>
              <a:t>Used to Achieve Environmental Design</a:t>
            </a:r>
            <a:r>
              <a:rPr lang="en-US" b="1" dirty="0" smtClean="0"/>
              <a:t/>
            </a:r>
            <a:br>
              <a:rPr lang="en-US" b="1" dirty="0" smtClean="0"/>
            </a:br>
            <a:endParaRPr lang="en-US" dirty="0"/>
          </a:p>
        </p:txBody>
      </p:sp>
      <p:sp>
        <p:nvSpPr>
          <p:cNvPr id="3" name="Content Placeholder 2"/>
          <p:cNvSpPr>
            <a:spLocks noGrp="1"/>
          </p:cNvSpPr>
          <p:nvPr>
            <p:ph idx="1"/>
          </p:nvPr>
        </p:nvSpPr>
        <p:spPr>
          <a:xfrm>
            <a:off x="457200" y="1200150"/>
            <a:ext cx="8229600" cy="3505200"/>
          </a:xfrm>
        </p:spPr>
        <p:txBody>
          <a:bodyPr/>
          <a:lstStyle/>
          <a:p>
            <a:pPr marL="514350" lvl="0" indent="-514350">
              <a:buFont typeface="Wingdings" pitchFamily="2" charset="2"/>
              <a:buChar char="§"/>
            </a:pPr>
            <a:r>
              <a:rPr lang="en-US" sz="2400" dirty="0" smtClean="0"/>
              <a:t>Reoriented the building to be more compatible with the site.</a:t>
            </a:r>
          </a:p>
          <a:p>
            <a:pPr marL="514350" indent="-514350">
              <a:buFont typeface="Wingdings" pitchFamily="2" charset="2"/>
              <a:buChar char="§"/>
            </a:pPr>
            <a:r>
              <a:rPr lang="en-US" sz="2400" dirty="0" smtClean="0"/>
              <a:t>Use double skin glazing system in north elevation to reduce thermal losses in winter and solar heat gain in summer.</a:t>
            </a:r>
          </a:p>
          <a:p>
            <a:pPr marL="514350" lvl="0" indent="-514350">
              <a:buFont typeface="Wingdings" pitchFamily="2" charset="2"/>
              <a:buChar char="§"/>
            </a:pPr>
            <a:r>
              <a:rPr lang="en-US" sz="2400" dirty="0" smtClean="0"/>
              <a:t>Separation of black water and gray water systems.</a:t>
            </a:r>
          </a:p>
          <a:p>
            <a:pPr marL="514350" indent="-514350">
              <a:buFont typeface="Wingdings" pitchFamily="2" charset="2"/>
              <a:buChar char="§"/>
            </a:pPr>
            <a:r>
              <a:rPr lang="en-US" sz="2400" dirty="0" smtClean="0"/>
              <a:t>Separation of wastes depend on waste type.</a:t>
            </a:r>
          </a:p>
        </p:txBody>
      </p:sp>
      <p:pic>
        <p:nvPicPr>
          <p:cNvPr id="4" name="Picture 3" descr="C:\Users\HamoDy\Desktop\recycling-bin-for-waste-separation-for-public-spaces-80022-1672883.jpg"/>
          <p:cNvPicPr>
            <a:picLocks noChangeAspect="1" noChangeArrowheads="1"/>
          </p:cNvPicPr>
          <p:nvPr/>
        </p:nvPicPr>
        <p:blipFill>
          <a:blip r:embed="rId2" cstate="print"/>
          <a:srcRect/>
          <a:stretch>
            <a:fillRect/>
          </a:stretch>
        </p:blipFill>
        <p:spPr bwMode="auto">
          <a:xfrm>
            <a:off x="7086600" y="2495550"/>
            <a:ext cx="1936957" cy="254370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chemeClr val="accent3">
                    <a:lumMod val="50000"/>
                  </a:schemeClr>
                </a:solidFill>
                <a:cs typeface="Arial" pitchFamily="34" charset="0"/>
              </a:rPr>
              <a:t>Orientation</a:t>
            </a:r>
            <a:r>
              <a:rPr lang="en-US" sz="3600" b="1" dirty="0" smtClean="0">
                <a:solidFill>
                  <a:schemeClr val="accent3">
                    <a:lumMod val="50000"/>
                  </a:schemeClr>
                </a:solidFill>
                <a:cs typeface="Arial" pitchFamily="34" charset="0"/>
              </a:rPr>
              <a:t> </a:t>
            </a:r>
            <a:r>
              <a:rPr lang="en-US" sz="3200" b="1" dirty="0" smtClean="0">
                <a:solidFill>
                  <a:schemeClr val="accent3">
                    <a:lumMod val="50000"/>
                  </a:schemeClr>
                </a:solidFill>
                <a:cs typeface="Arial" pitchFamily="34" charset="0"/>
              </a:rPr>
              <a:t>and Sun Path </a:t>
            </a:r>
            <a:endParaRPr lang="en-US" sz="3200" b="1" dirty="0"/>
          </a:p>
        </p:txBody>
      </p:sp>
      <p:sp>
        <p:nvSpPr>
          <p:cNvPr id="3" name="Content Placeholder 2"/>
          <p:cNvSpPr>
            <a:spLocks noGrp="1"/>
          </p:cNvSpPr>
          <p:nvPr>
            <p:ph idx="1"/>
          </p:nvPr>
        </p:nvSpPr>
        <p:spPr>
          <a:xfrm>
            <a:off x="457200" y="971550"/>
            <a:ext cx="8229600" cy="3810000"/>
          </a:xfrm>
        </p:spPr>
        <p:txBody>
          <a:bodyPr/>
          <a:lstStyle/>
          <a:p>
            <a:pPr>
              <a:buNone/>
            </a:pPr>
            <a:endParaRPr lang="en-US" sz="2400" dirty="0" smtClean="0"/>
          </a:p>
          <a:p>
            <a:pPr algn="just">
              <a:buFont typeface="Wingdings" pitchFamily="2" charset="2"/>
              <a:buChar char="q"/>
            </a:pPr>
            <a:r>
              <a:rPr lang="en-US" sz="2400" dirty="0" smtClean="0"/>
              <a:t> The </a:t>
            </a:r>
            <a:r>
              <a:rPr lang="en-US" sz="2400" dirty="0" smtClean="0"/>
              <a:t>building was oriented to the south as possible </a:t>
            </a:r>
            <a:r>
              <a:rPr lang="en-US" sz="2400" dirty="0" smtClean="0"/>
              <a:t>to </a:t>
            </a:r>
            <a:r>
              <a:rPr lang="en-US" sz="2400" dirty="0" smtClean="0"/>
              <a:t>gain the largest amount of solar energy in winter. </a:t>
            </a:r>
          </a:p>
          <a:p>
            <a:pPr algn="just">
              <a:buNone/>
            </a:pPr>
            <a:endParaRPr lang="en-US" sz="2400" dirty="0" smtClean="0"/>
          </a:p>
          <a:p>
            <a:pPr algn="just">
              <a:buFont typeface="Wingdings" pitchFamily="2" charset="2"/>
              <a:buChar char="q"/>
            </a:pPr>
            <a:r>
              <a:rPr lang="en-US" sz="2400" dirty="0" smtClean="0"/>
              <a:t>Figures below shows the sun path at 21-July and 21-January respectively because those are the critical months to design</a:t>
            </a:r>
            <a:endParaRPr lang="en-US"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688975"/>
          </a:xfrm>
        </p:spPr>
        <p:txBody>
          <a:bodyPr/>
          <a:lstStyle/>
          <a:p>
            <a:r>
              <a:rPr lang="en-US" sz="2800" dirty="0" smtClean="0"/>
              <a:t>Sun path on the building at 21 July</a:t>
            </a:r>
            <a:endParaRPr lang="en-US" sz="2800" dirty="0"/>
          </a:p>
        </p:txBody>
      </p:sp>
      <p:pic>
        <p:nvPicPr>
          <p:cNvPr id="6" name="Content Placeholder 5" descr="July.bmp"/>
          <p:cNvPicPr>
            <a:picLocks noGrp="1" noChangeAspect="1"/>
          </p:cNvPicPr>
          <p:nvPr>
            <p:ph idx="1"/>
          </p:nvPr>
        </p:nvPicPr>
        <p:blipFill>
          <a:blip r:embed="rId2"/>
          <a:stretch>
            <a:fillRect/>
          </a:stretch>
        </p:blipFill>
        <p:spPr>
          <a:xfrm>
            <a:off x="1371600" y="1123950"/>
            <a:ext cx="6142197" cy="38008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765175"/>
          </a:xfrm>
        </p:spPr>
        <p:txBody>
          <a:bodyPr/>
          <a:lstStyle/>
          <a:p>
            <a:r>
              <a:rPr lang="en-US" sz="2800" dirty="0" smtClean="0"/>
              <a:t>Sun path on the building at 21-January</a:t>
            </a:r>
            <a:endParaRPr lang="en-US" sz="2800" dirty="0"/>
          </a:p>
        </p:txBody>
      </p:sp>
      <p:pic>
        <p:nvPicPr>
          <p:cNvPr id="6" name="Content Placeholder 5" descr="Jan.bmp"/>
          <p:cNvPicPr>
            <a:picLocks noGrp="1" noChangeAspect="1"/>
          </p:cNvPicPr>
          <p:nvPr>
            <p:ph idx="1"/>
          </p:nvPr>
        </p:nvPicPr>
        <p:blipFill>
          <a:blip r:embed="rId2"/>
          <a:stretch>
            <a:fillRect/>
          </a:stretch>
        </p:blipFill>
        <p:spPr>
          <a:xfrm>
            <a:off x="1371600" y="1123950"/>
            <a:ext cx="6142197" cy="38008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765175"/>
          </a:xfrm>
        </p:spPr>
        <p:txBody>
          <a:bodyPr/>
          <a:lstStyle/>
          <a:p>
            <a:r>
              <a:rPr lang="en-US" sz="3200" b="1" dirty="0" smtClean="0">
                <a:solidFill>
                  <a:schemeClr val="accent3">
                    <a:lumMod val="50000"/>
                  </a:schemeClr>
                </a:solidFill>
                <a:cs typeface="Arial" pitchFamily="34" charset="0"/>
              </a:rPr>
              <a:t>Thermal Insulation</a:t>
            </a:r>
            <a:endParaRPr lang="en-US" sz="3200" b="1" dirty="0">
              <a:solidFill>
                <a:schemeClr val="accent3">
                  <a:lumMod val="50000"/>
                </a:schemeClr>
              </a:solidFill>
            </a:endParaRPr>
          </a:p>
        </p:txBody>
      </p:sp>
      <p:sp>
        <p:nvSpPr>
          <p:cNvPr id="3" name="Content Placeholder 2"/>
          <p:cNvSpPr>
            <a:spLocks noGrp="1"/>
          </p:cNvSpPr>
          <p:nvPr>
            <p:ph idx="1"/>
          </p:nvPr>
        </p:nvSpPr>
        <p:spPr>
          <a:xfrm>
            <a:off x="457200" y="971550"/>
            <a:ext cx="8229600" cy="3886200"/>
          </a:xfrm>
        </p:spPr>
        <p:txBody>
          <a:bodyPr/>
          <a:lstStyle/>
          <a:p>
            <a:r>
              <a:rPr lang="en-US" sz="2800" dirty="0" smtClean="0">
                <a:solidFill>
                  <a:srgbClr val="002060"/>
                </a:solidFill>
              </a:rPr>
              <a:t>Simulation the Model without insulation:</a:t>
            </a:r>
          </a:p>
          <a:p>
            <a:pPr>
              <a:buNone/>
            </a:pPr>
            <a:r>
              <a:rPr lang="en-US" sz="2000" dirty="0" smtClean="0"/>
              <a:t>1.External Walls Section</a:t>
            </a:r>
            <a:endParaRPr lang="en-US" sz="2000" dirty="0"/>
          </a:p>
        </p:txBody>
      </p:sp>
      <p:pic>
        <p:nvPicPr>
          <p:cNvPr id="4" name="Content Placeholder 13" descr="C:\Users\HamoDy\Desktop\section befor.JPG"/>
          <p:cNvPicPr>
            <a:picLocks/>
          </p:cNvPicPr>
          <p:nvPr/>
        </p:nvPicPr>
        <p:blipFill>
          <a:blip r:embed="rId2" cstate="print"/>
          <a:srcRect/>
          <a:stretch>
            <a:fillRect/>
          </a:stretch>
        </p:blipFill>
        <p:spPr bwMode="auto">
          <a:xfrm>
            <a:off x="3276600" y="1581150"/>
            <a:ext cx="5715000" cy="3429000"/>
          </a:xfrm>
          <a:prstGeom prst="rect">
            <a:avLst/>
          </a:prstGeom>
          <a:noFill/>
          <a:ln w="9525">
            <a:noFill/>
            <a:miter lim="800000"/>
            <a:headEnd/>
            <a:tailEnd/>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146" name="Title 1"/>
          <p:cNvSpPr>
            <a:spLocks noGrp="1"/>
          </p:cNvSpPr>
          <p:nvPr>
            <p:ph type="title"/>
          </p:nvPr>
        </p:nvSpPr>
        <p:spPr>
          <a:xfrm>
            <a:off x="457200" y="415925"/>
            <a:ext cx="8229600" cy="857250"/>
          </a:xfrm>
        </p:spPr>
        <p:txBody>
          <a:bodyPr/>
          <a:lstStyle/>
          <a:p>
            <a:r>
              <a:rPr lang="en-US" dirty="0" smtClean="0"/>
              <a:t>Table of Contents</a:t>
            </a:r>
            <a:endParaRPr lang="fr-CA" dirty="0" smtClean="0">
              <a:solidFill>
                <a:schemeClr val="bg1"/>
              </a:solidFill>
            </a:endParaRPr>
          </a:p>
        </p:txBody>
      </p:sp>
      <p:sp>
        <p:nvSpPr>
          <p:cNvPr id="6147" name="Content Placeholder 2"/>
          <p:cNvSpPr>
            <a:spLocks noGrp="1"/>
          </p:cNvSpPr>
          <p:nvPr>
            <p:ph idx="1"/>
          </p:nvPr>
        </p:nvSpPr>
        <p:spPr>
          <a:xfrm>
            <a:off x="457200" y="1409700"/>
            <a:ext cx="8229600" cy="3600450"/>
          </a:xfrm>
        </p:spPr>
        <p:txBody>
          <a:bodyPr/>
          <a:lstStyle/>
          <a:p>
            <a:pPr marL="457200" indent="-457200">
              <a:buFont typeface="Wingdings" pitchFamily="2" charset="2"/>
              <a:buChar char="Ø"/>
            </a:pPr>
            <a:r>
              <a:rPr lang="en-US" sz="2800" b="1" dirty="0" smtClean="0"/>
              <a:t>Introduction</a:t>
            </a:r>
          </a:p>
          <a:p>
            <a:pPr marL="457200" indent="-457200">
              <a:buFont typeface="Wingdings" pitchFamily="2" charset="2"/>
              <a:buChar char="Ø"/>
            </a:pPr>
            <a:r>
              <a:rPr lang="en-US" sz="2800" b="1" dirty="0" smtClean="0"/>
              <a:t>Architectural</a:t>
            </a:r>
          </a:p>
          <a:p>
            <a:pPr marL="457200" indent="-457200">
              <a:buFont typeface="Wingdings" pitchFamily="2" charset="2"/>
              <a:buChar char="Ø"/>
            </a:pPr>
            <a:r>
              <a:rPr lang="en-US" sz="2800" b="1" dirty="0" smtClean="0"/>
              <a:t>Environmental</a:t>
            </a:r>
          </a:p>
          <a:p>
            <a:pPr marL="457200" indent="-457200">
              <a:buFont typeface="Wingdings" pitchFamily="2" charset="2"/>
              <a:buChar char="Ø"/>
            </a:pPr>
            <a:r>
              <a:rPr lang="en-US" sz="2800" b="1" dirty="0" smtClean="0"/>
              <a:t>Structure</a:t>
            </a:r>
          </a:p>
          <a:p>
            <a:pPr marL="457200" indent="-457200">
              <a:buFont typeface="Wingdings" pitchFamily="2" charset="2"/>
              <a:buChar char="Ø"/>
            </a:pPr>
            <a:r>
              <a:rPr lang="en-US" sz="2800" b="1" dirty="0" smtClean="0"/>
              <a:t>Mechanical </a:t>
            </a:r>
          </a:p>
          <a:p>
            <a:pPr marL="457200" indent="-457200">
              <a:buFont typeface="Wingdings" pitchFamily="2" charset="2"/>
              <a:buChar char="Ø"/>
            </a:pPr>
            <a:r>
              <a:rPr lang="en-US" sz="2800" b="1" dirty="0" smtClean="0"/>
              <a:t>Electrical</a:t>
            </a:r>
          </a:p>
          <a:p>
            <a:pPr marL="457200" indent="-457200">
              <a:buFont typeface="Wingdings" pitchFamily="2" charset="2"/>
              <a:buChar char="Ø"/>
            </a:pPr>
            <a:r>
              <a:rPr lang="en-US" sz="2800" b="1" dirty="0" smtClean="0"/>
              <a:t>Safety</a:t>
            </a:r>
          </a:p>
          <a:p>
            <a:pPr>
              <a:buNone/>
            </a:pPr>
            <a:endParaRPr lang="fr-CA" dirty="0" smtClean="0">
              <a:solidFill>
                <a:srgbClr val="339966"/>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3351"/>
            <a:ext cx="8229600" cy="685800"/>
          </a:xfrm>
        </p:spPr>
        <p:txBody>
          <a:bodyPr/>
          <a:lstStyle/>
          <a:p>
            <a:r>
              <a:rPr lang="en-US" sz="3600" b="1" dirty="0" smtClean="0">
                <a:solidFill>
                  <a:schemeClr val="accent3">
                    <a:lumMod val="50000"/>
                  </a:schemeClr>
                </a:solidFill>
                <a:cs typeface="Arial" pitchFamily="34" charset="0"/>
              </a:rPr>
              <a:t>Thermal Insulation</a:t>
            </a:r>
            <a:endParaRPr lang="en-US" sz="3600" b="1" dirty="0">
              <a:solidFill>
                <a:schemeClr val="accent3">
                  <a:lumMod val="50000"/>
                </a:schemeClr>
              </a:solidFill>
            </a:endParaRPr>
          </a:p>
        </p:txBody>
      </p:sp>
      <p:sp>
        <p:nvSpPr>
          <p:cNvPr id="3" name="Content Placeholder 2"/>
          <p:cNvSpPr>
            <a:spLocks noGrp="1"/>
          </p:cNvSpPr>
          <p:nvPr>
            <p:ph idx="1"/>
          </p:nvPr>
        </p:nvSpPr>
        <p:spPr>
          <a:xfrm>
            <a:off x="457200" y="971550"/>
            <a:ext cx="8229600" cy="3886200"/>
          </a:xfrm>
        </p:spPr>
        <p:txBody>
          <a:bodyPr/>
          <a:lstStyle/>
          <a:p>
            <a:r>
              <a:rPr lang="en-US" sz="2400" dirty="0" smtClean="0">
                <a:solidFill>
                  <a:srgbClr val="002060"/>
                </a:solidFill>
              </a:rPr>
              <a:t>Simulation the Model without insulation:</a:t>
            </a:r>
          </a:p>
          <a:p>
            <a:pPr>
              <a:buNone/>
            </a:pPr>
            <a:r>
              <a:rPr lang="en-US" sz="2000" dirty="0" smtClean="0"/>
              <a:t>2.U Value (W/m</a:t>
            </a:r>
            <a:r>
              <a:rPr lang="en-US" sz="2000" baseline="30000" dirty="0" smtClean="0"/>
              <a:t>2</a:t>
            </a:r>
            <a:r>
              <a:rPr lang="en-US" sz="2000" dirty="0" smtClean="0"/>
              <a:t>.K) for the External Wall </a:t>
            </a:r>
          </a:p>
          <a:p>
            <a:pPr>
              <a:buNone/>
            </a:pPr>
            <a:endParaRPr lang="en-US" sz="2000" dirty="0" smtClean="0"/>
          </a:p>
          <a:p>
            <a:pPr>
              <a:buNone/>
            </a:pPr>
            <a:r>
              <a:rPr lang="en-US" sz="2000" dirty="0" smtClean="0"/>
              <a:t>U = 2.290 w/m2.k</a:t>
            </a:r>
          </a:p>
          <a:p>
            <a:pPr>
              <a:buNone/>
            </a:pPr>
            <a:endParaRPr lang="en-US" sz="2000" dirty="0"/>
          </a:p>
        </p:txBody>
      </p:sp>
      <p:pic>
        <p:nvPicPr>
          <p:cNvPr id="5" name="Content Placeholder 15" descr="C:\Users\HamoDy\Desktop\U befor.JPG"/>
          <p:cNvPicPr>
            <a:picLocks/>
          </p:cNvPicPr>
          <p:nvPr/>
        </p:nvPicPr>
        <p:blipFill>
          <a:blip r:embed="rId2" cstate="print"/>
          <a:srcRect/>
          <a:stretch>
            <a:fillRect/>
          </a:stretch>
        </p:blipFill>
        <p:spPr bwMode="auto">
          <a:xfrm>
            <a:off x="3505200" y="1809750"/>
            <a:ext cx="5486400" cy="3241675"/>
          </a:xfrm>
          <a:prstGeom prst="rect">
            <a:avLst/>
          </a:prstGeom>
          <a:noFill/>
          <a:ln w="9525">
            <a:noFill/>
            <a:miter lim="800000"/>
            <a:headEnd/>
            <a:tailEnd/>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765175"/>
          </a:xfrm>
        </p:spPr>
        <p:txBody>
          <a:bodyPr/>
          <a:lstStyle/>
          <a:p>
            <a:r>
              <a:rPr lang="en-US" sz="3600" b="1" dirty="0" smtClean="0">
                <a:solidFill>
                  <a:schemeClr val="accent3">
                    <a:lumMod val="50000"/>
                  </a:schemeClr>
                </a:solidFill>
                <a:cs typeface="Arial" pitchFamily="34" charset="0"/>
              </a:rPr>
              <a:t>Thermal Insulation</a:t>
            </a:r>
            <a:endParaRPr lang="en-US" sz="3600" b="1" dirty="0">
              <a:solidFill>
                <a:schemeClr val="accent3">
                  <a:lumMod val="50000"/>
                </a:schemeClr>
              </a:solidFill>
            </a:endParaRPr>
          </a:p>
        </p:txBody>
      </p:sp>
      <p:sp>
        <p:nvSpPr>
          <p:cNvPr id="3" name="Content Placeholder 2"/>
          <p:cNvSpPr>
            <a:spLocks noGrp="1"/>
          </p:cNvSpPr>
          <p:nvPr>
            <p:ph idx="1"/>
          </p:nvPr>
        </p:nvSpPr>
        <p:spPr>
          <a:xfrm>
            <a:off x="457200" y="971550"/>
            <a:ext cx="8229600" cy="3886200"/>
          </a:xfrm>
        </p:spPr>
        <p:txBody>
          <a:bodyPr/>
          <a:lstStyle/>
          <a:p>
            <a:r>
              <a:rPr lang="en-US" sz="2400" dirty="0" smtClean="0">
                <a:solidFill>
                  <a:srgbClr val="002060"/>
                </a:solidFill>
              </a:rPr>
              <a:t>Simulation the Model without insulation:</a:t>
            </a:r>
          </a:p>
          <a:p>
            <a:pPr>
              <a:buNone/>
            </a:pPr>
            <a:r>
              <a:rPr lang="en-US" sz="2000" dirty="0" smtClean="0"/>
              <a:t>3.Heating and Cooling Loads Without Insulation</a:t>
            </a:r>
            <a:endParaRPr lang="en-US" sz="2000" dirty="0"/>
          </a:p>
        </p:txBody>
      </p:sp>
      <p:pic>
        <p:nvPicPr>
          <p:cNvPr id="6" name="Content Placeholder 17" descr="C:\Users\HamoDy\Desktop\hvak befor.png"/>
          <p:cNvPicPr>
            <a:picLocks/>
          </p:cNvPicPr>
          <p:nvPr/>
        </p:nvPicPr>
        <p:blipFill>
          <a:blip r:embed="rId2" cstate="print"/>
          <a:srcRect/>
          <a:stretch>
            <a:fillRect/>
          </a:stretch>
        </p:blipFill>
        <p:spPr bwMode="auto">
          <a:xfrm>
            <a:off x="762000" y="1809750"/>
            <a:ext cx="7467600"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765175"/>
          </a:xfrm>
        </p:spPr>
        <p:txBody>
          <a:bodyPr/>
          <a:lstStyle/>
          <a:p>
            <a:r>
              <a:rPr lang="en-US" sz="3600" b="1" dirty="0" smtClean="0">
                <a:solidFill>
                  <a:schemeClr val="accent3">
                    <a:lumMod val="50000"/>
                  </a:schemeClr>
                </a:solidFill>
                <a:cs typeface="Arial" pitchFamily="34" charset="0"/>
              </a:rPr>
              <a:t>Thermal Insulation</a:t>
            </a:r>
            <a:endParaRPr lang="en-US" sz="3600" b="1" dirty="0">
              <a:solidFill>
                <a:schemeClr val="accent3">
                  <a:lumMod val="50000"/>
                </a:schemeClr>
              </a:solidFill>
            </a:endParaRPr>
          </a:p>
        </p:txBody>
      </p:sp>
      <p:sp>
        <p:nvSpPr>
          <p:cNvPr id="3" name="Content Placeholder 2"/>
          <p:cNvSpPr>
            <a:spLocks noGrp="1"/>
          </p:cNvSpPr>
          <p:nvPr>
            <p:ph idx="1"/>
          </p:nvPr>
        </p:nvSpPr>
        <p:spPr>
          <a:xfrm>
            <a:off x="457200" y="971550"/>
            <a:ext cx="8229600" cy="3886200"/>
          </a:xfrm>
        </p:spPr>
        <p:txBody>
          <a:bodyPr/>
          <a:lstStyle/>
          <a:p>
            <a:r>
              <a:rPr lang="en-US" sz="2400" dirty="0" smtClean="0">
                <a:solidFill>
                  <a:srgbClr val="002060"/>
                </a:solidFill>
              </a:rPr>
              <a:t>Simulation the Model without insulation:</a:t>
            </a:r>
          </a:p>
          <a:p>
            <a:pPr>
              <a:buNone/>
            </a:pPr>
            <a:r>
              <a:rPr lang="en-US" sz="2000" dirty="0" smtClean="0"/>
              <a:t>3.Heating and Cooling Loads Without Insulation</a:t>
            </a:r>
            <a:endParaRPr lang="en-US" sz="2000" dirty="0"/>
          </a:p>
        </p:txBody>
      </p:sp>
      <p:pic>
        <p:nvPicPr>
          <p:cNvPr id="5" name="Picture 4" descr="C:\Users\HamoDy\Desktop\h-c befor.JPG"/>
          <p:cNvPicPr>
            <a:picLocks noChangeAspect="1" noChangeArrowheads="1"/>
          </p:cNvPicPr>
          <p:nvPr/>
        </p:nvPicPr>
        <p:blipFill>
          <a:blip r:embed="rId2" cstate="print"/>
          <a:srcRect/>
          <a:stretch>
            <a:fillRect/>
          </a:stretch>
        </p:blipFill>
        <p:spPr bwMode="auto">
          <a:xfrm>
            <a:off x="5181600" y="1733550"/>
            <a:ext cx="3810000" cy="32942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chemeClr val="accent3">
                    <a:lumMod val="50000"/>
                  </a:schemeClr>
                </a:solidFill>
                <a:cs typeface="Arial" pitchFamily="34" charset="0"/>
              </a:rPr>
              <a:t>Thermal Insulation</a:t>
            </a:r>
            <a:endParaRPr lang="en-US" sz="3600" b="1" dirty="0">
              <a:solidFill>
                <a:schemeClr val="accent3">
                  <a:lumMod val="50000"/>
                </a:schemeClr>
              </a:solidFill>
            </a:endParaRPr>
          </a:p>
        </p:txBody>
      </p:sp>
      <p:sp>
        <p:nvSpPr>
          <p:cNvPr id="3" name="Content Placeholder 2"/>
          <p:cNvSpPr>
            <a:spLocks noGrp="1"/>
          </p:cNvSpPr>
          <p:nvPr>
            <p:ph idx="1"/>
          </p:nvPr>
        </p:nvSpPr>
        <p:spPr>
          <a:xfrm>
            <a:off x="457200" y="971550"/>
            <a:ext cx="8229600" cy="3886200"/>
          </a:xfrm>
        </p:spPr>
        <p:txBody>
          <a:bodyPr/>
          <a:lstStyle/>
          <a:p>
            <a:r>
              <a:rPr lang="en-US" sz="2400" dirty="0" smtClean="0">
                <a:solidFill>
                  <a:srgbClr val="002060"/>
                </a:solidFill>
              </a:rPr>
              <a:t>Simulation the Model with insulation:</a:t>
            </a:r>
          </a:p>
          <a:p>
            <a:pPr>
              <a:buNone/>
            </a:pPr>
            <a:r>
              <a:rPr lang="en-US" sz="2000" dirty="0" smtClean="0"/>
              <a:t>1.External Walls Section</a:t>
            </a:r>
            <a:endParaRPr lang="en-US" sz="2000" dirty="0"/>
          </a:p>
        </p:txBody>
      </p:sp>
      <p:pic>
        <p:nvPicPr>
          <p:cNvPr id="5" name="Picture 4" descr="C:\Users\HamoDy\Desktop\section after.JPG"/>
          <p:cNvPicPr/>
          <p:nvPr/>
        </p:nvPicPr>
        <p:blipFill>
          <a:blip r:embed="rId2" cstate="print"/>
          <a:srcRect/>
          <a:stretch>
            <a:fillRect/>
          </a:stretch>
        </p:blipFill>
        <p:spPr bwMode="auto">
          <a:xfrm>
            <a:off x="3352800" y="1504950"/>
            <a:ext cx="5638800" cy="354008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765175"/>
          </a:xfrm>
        </p:spPr>
        <p:txBody>
          <a:bodyPr/>
          <a:lstStyle/>
          <a:p>
            <a:r>
              <a:rPr lang="en-US" sz="3600" b="1" dirty="0" smtClean="0">
                <a:solidFill>
                  <a:schemeClr val="accent3">
                    <a:lumMod val="50000"/>
                  </a:schemeClr>
                </a:solidFill>
                <a:cs typeface="Arial" pitchFamily="34" charset="0"/>
              </a:rPr>
              <a:t>Thermal Insulation</a:t>
            </a:r>
            <a:endParaRPr lang="en-US" sz="3600" b="1" dirty="0">
              <a:solidFill>
                <a:schemeClr val="accent3">
                  <a:lumMod val="50000"/>
                </a:schemeClr>
              </a:solidFill>
            </a:endParaRPr>
          </a:p>
        </p:txBody>
      </p:sp>
      <p:sp>
        <p:nvSpPr>
          <p:cNvPr id="3" name="Content Placeholder 2"/>
          <p:cNvSpPr>
            <a:spLocks noGrp="1"/>
          </p:cNvSpPr>
          <p:nvPr>
            <p:ph idx="1"/>
          </p:nvPr>
        </p:nvSpPr>
        <p:spPr>
          <a:xfrm>
            <a:off x="457200" y="971550"/>
            <a:ext cx="8229600" cy="3886200"/>
          </a:xfrm>
        </p:spPr>
        <p:txBody>
          <a:bodyPr/>
          <a:lstStyle/>
          <a:p>
            <a:r>
              <a:rPr lang="en-US" sz="2400" dirty="0" smtClean="0">
                <a:solidFill>
                  <a:srgbClr val="002060"/>
                </a:solidFill>
              </a:rPr>
              <a:t>Simulation the Model with insulation:</a:t>
            </a:r>
          </a:p>
          <a:p>
            <a:pPr>
              <a:buNone/>
            </a:pPr>
            <a:r>
              <a:rPr lang="en-US" sz="2000" dirty="0" smtClean="0"/>
              <a:t>2.U Value (W/m</a:t>
            </a:r>
            <a:r>
              <a:rPr lang="en-US" sz="2000" baseline="30000" dirty="0" smtClean="0"/>
              <a:t>2</a:t>
            </a:r>
            <a:r>
              <a:rPr lang="en-US" sz="2000" dirty="0" smtClean="0"/>
              <a:t>.K) for the External Wall</a:t>
            </a:r>
          </a:p>
          <a:p>
            <a:pPr>
              <a:buNone/>
            </a:pPr>
            <a:endParaRPr lang="en-US" sz="2000" dirty="0" smtClean="0"/>
          </a:p>
          <a:p>
            <a:pPr>
              <a:buNone/>
            </a:pPr>
            <a:r>
              <a:rPr lang="en-US" sz="2000" dirty="0" smtClean="0"/>
              <a:t> U = 0.500 w/m2.k</a:t>
            </a:r>
          </a:p>
          <a:p>
            <a:pPr>
              <a:buNone/>
            </a:pPr>
            <a:endParaRPr lang="en-US" sz="2000" dirty="0"/>
          </a:p>
        </p:txBody>
      </p:sp>
      <p:pic>
        <p:nvPicPr>
          <p:cNvPr id="6" name="Picture 5" descr="C:\Users\HamoDy\Desktop\my graduation project\enviromental design\U after.JPG"/>
          <p:cNvPicPr/>
          <p:nvPr/>
        </p:nvPicPr>
        <p:blipFill>
          <a:blip r:embed="rId2" cstate="print"/>
          <a:srcRect/>
          <a:stretch>
            <a:fillRect/>
          </a:stretch>
        </p:blipFill>
        <p:spPr bwMode="auto">
          <a:xfrm>
            <a:off x="3581400" y="1733550"/>
            <a:ext cx="5410200" cy="32568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765175"/>
          </a:xfrm>
        </p:spPr>
        <p:txBody>
          <a:bodyPr/>
          <a:lstStyle/>
          <a:p>
            <a:r>
              <a:rPr lang="en-US" sz="3600" b="1" dirty="0" smtClean="0">
                <a:solidFill>
                  <a:schemeClr val="accent3">
                    <a:lumMod val="50000"/>
                  </a:schemeClr>
                </a:solidFill>
                <a:cs typeface="Arial" pitchFamily="34" charset="0"/>
              </a:rPr>
              <a:t>Thermal Insulation</a:t>
            </a:r>
            <a:endParaRPr lang="en-US" sz="3600" b="1" dirty="0">
              <a:solidFill>
                <a:schemeClr val="accent3">
                  <a:lumMod val="50000"/>
                </a:schemeClr>
              </a:solidFill>
            </a:endParaRPr>
          </a:p>
        </p:txBody>
      </p:sp>
      <p:sp>
        <p:nvSpPr>
          <p:cNvPr id="3" name="Content Placeholder 2"/>
          <p:cNvSpPr>
            <a:spLocks noGrp="1"/>
          </p:cNvSpPr>
          <p:nvPr>
            <p:ph idx="1"/>
          </p:nvPr>
        </p:nvSpPr>
        <p:spPr>
          <a:xfrm>
            <a:off x="457200" y="971550"/>
            <a:ext cx="8229600" cy="3886200"/>
          </a:xfrm>
        </p:spPr>
        <p:txBody>
          <a:bodyPr/>
          <a:lstStyle/>
          <a:p>
            <a:r>
              <a:rPr lang="en-US" sz="2400" dirty="0" smtClean="0">
                <a:solidFill>
                  <a:srgbClr val="002060"/>
                </a:solidFill>
              </a:rPr>
              <a:t>Simulation the Model with insulation:</a:t>
            </a:r>
          </a:p>
          <a:p>
            <a:pPr>
              <a:buNone/>
            </a:pPr>
            <a:r>
              <a:rPr lang="en-US" sz="2000" dirty="0" smtClean="0"/>
              <a:t>3.Heating and Cooling Loads With Insulation</a:t>
            </a:r>
            <a:endParaRPr lang="en-US" sz="2000" dirty="0"/>
          </a:p>
        </p:txBody>
      </p:sp>
      <p:pic>
        <p:nvPicPr>
          <p:cNvPr id="5" name="Content Placeholder 21" descr="C:\Users\HamoDy\Desktop\hvac.png"/>
          <p:cNvPicPr>
            <a:picLocks/>
          </p:cNvPicPr>
          <p:nvPr/>
        </p:nvPicPr>
        <p:blipFill>
          <a:blip r:embed="rId2" cstate="print"/>
          <a:srcRect/>
          <a:stretch>
            <a:fillRect/>
          </a:stretch>
        </p:blipFill>
        <p:spPr bwMode="auto">
          <a:xfrm>
            <a:off x="1066800" y="1885950"/>
            <a:ext cx="7162800" cy="3060602"/>
          </a:xfrm>
          <a:prstGeom prst="rect">
            <a:avLst/>
          </a:prstGeom>
          <a:noFill/>
          <a:ln w="9525">
            <a:noFill/>
            <a:miter lim="800000"/>
            <a:headEnd/>
            <a:tailEnd/>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765175"/>
          </a:xfrm>
        </p:spPr>
        <p:txBody>
          <a:bodyPr/>
          <a:lstStyle/>
          <a:p>
            <a:r>
              <a:rPr lang="en-US" sz="3600" b="1" dirty="0" smtClean="0">
                <a:solidFill>
                  <a:schemeClr val="accent3">
                    <a:lumMod val="50000"/>
                  </a:schemeClr>
                </a:solidFill>
                <a:cs typeface="Arial" pitchFamily="34" charset="0"/>
              </a:rPr>
              <a:t>Thermal Insulation</a:t>
            </a:r>
            <a:endParaRPr lang="en-US" sz="3600" b="1" dirty="0">
              <a:solidFill>
                <a:schemeClr val="accent3">
                  <a:lumMod val="50000"/>
                </a:schemeClr>
              </a:solidFill>
            </a:endParaRPr>
          </a:p>
        </p:txBody>
      </p:sp>
      <p:sp>
        <p:nvSpPr>
          <p:cNvPr id="3" name="Content Placeholder 2"/>
          <p:cNvSpPr>
            <a:spLocks noGrp="1"/>
          </p:cNvSpPr>
          <p:nvPr>
            <p:ph idx="1"/>
          </p:nvPr>
        </p:nvSpPr>
        <p:spPr>
          <a:xfrm>
            <a:off x="457200" y="971550"/>
            <a:ext cx="8229600" cy="3886200"/>
          </a:xfrm>
        </p:spPr>
        <p:txBody>
          <a:bodyPr/>
          <a:lstStyle/>
          <a:p>
            <a:r>
              <a:rPr lang="en-US" sz="2400" dirty="0" smtClean="0">
                <a:solidFill>
                  <a:srgbClr val="002060"/>
                </a:solidFill>
              </a:rPr>
              <a:t>Simulation the Model with insulation:</a:t>
            </a:r>
          </a:p>
          <a:p>
            <a:pPr>
              <a:buNone/>
            </a:pPr>
            <a:r>
              <a:rPr lang="en-US" sz="2000" dirty="0" smtClean="0"/>
              <a:t>3.Heating and Cooling Loads With Insulation</a:t>
            </a:r>
            <a:endParaRPr lang="en-US" sz="2000" dirty="0"/>
          </a:p>
        </p:txBody>
      </p:sp>
      <p:pic>
        <p:nvPicPr>
          <p:cNvPr id="6" name="Picture 5" descr="C:\Users\HamoDy\Desktop\h-c after.JPG"/>
          <p:cNvPicPr>
            <a:picLocks noChangeAspect="1" noChangeArrowheads="1"/>
          </p:cNvPicPr>
          <p:nvPr/>
        </p:nvPicPr>
        <p:blipFill>
          <a:blip r:embed="rId2" cstate="print"/>
          <a:srcRect/>
          <a:stretch>
            <a:fillRect/>
          </a:stretch>
        </p:blipFill>
        <p:spPr bwMode="auto">
          <a:xfrm>
            <a:off x="5037118" y="1733550"/>
            <a:ext cx="3964008"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765175"/>
          </a:xfrm>
        </p:spPr>
        <p:txBody>
          <a:bodyPr/>
          <a:lstStyle/>
          <a:p>
            <a:r>
              <a:rPr lang="en-US" sz="3200" b="1" dirty="0" smtClean="0">
                <a:solidFill>
                  <a:schemeClr val="accent3">
                    <a:lumMod val="50000"/>
                  </a:schemeClr>
                </a:solidFill>
              </a:rPr>
              <a:t>Conclusion</a:t>
            </a:r>
            <a:endParaRPr lang="en-US" sz="3200" b="1" dirty="0">
              <a:solidFill>
                <a:schemeClr val="accent3">
                  <a:lumMod val="50000"/>
                </a:schemeClr>
              </a:solidFill>
            </a:endParaRPr>
          </a:p>
        </p:txBody>
      </p:sp>
      <p:sp>
        <p:nvSpPr>
          <p:cNvPr id="3" name="Content Placeholder 2"/>
          <p:cNvSpPr>
            <a:spLocks noGrp="1"/>
          </p:cNvSpPr>
          <p:nvPr>
            <p:ph idx="1"/>
          </p:nvPr>
        </p:nvSpPr>
        <p:spPr>
          <a:xfrm>
            <a:off x="457200" y="895350"/>
            <a:ext cx="8229600" cy="3962400"/>
          </a:xfrm>
        </p:spPr>
        <p:txBody>
          <a:bodyPr/>
          <a:lstStyle/>
          <a:p>
            <a:r>
              <a:rPr lang="en-US" sz="1800" dirty="0" smtClean="0"/>
              <a:t>Total heating load needed without insulation=123196 KW</a:t>
            </a:r>
          </a:p>
          <a:p>
            <a:r>
              <a:rPr lang="en-US" sz="1800" dirty="0" smtClean="0"/>
              <a:t>Total cooling load needed without insulation=69206 KW</a:t>
            </a:r>
          </a:p>
          <a:p>
            <a:r>
              <a:rPr lang="en-US" sz="1800" dirty="0" smtClean="0"/>
              <a:t>Total heating and cooling load without insulation=192402 KW</a:t>
            </a:r>
          </a:p>
          <a:p>
            <a:endParaRPr lang="en-US" sz="1800" dirty="0" smtClean="0"/>
          </a:p>
          <a:p>
            <a:r>
              <a:rPr lang="en-US" sz="1800" dirty="0" smtClean="0"/>
              <a:t>Total heating load needed with insulation= 62618 KW</a:t>
            </a:r>
          </a:p>
          <a:p>
            <a:r>
              <a:rPr lang="en-US" sz="1800" dirty="0" smtClean="0"/>
              <a:t>Total cooling load needed with insulation=90727KW</a:t>
            </a:r>
          </a:p>
          <a:p>
            <a:r>
              <a:rPr lang="en-US" sz="1800" dirty="0" smtClean="0"/>
              <a:t>Total heating and cooling load with insulation=153345 KW</a:t>
            </a:r>
          </a:p>
          <a:p>
            <a:endParaRPr lang="en-US" sz="1800" dirty="0" smtClean="0"/>
          </a:p>
          <a:p>
            <a:r>
              <a:rPr lang="en-US" sz="1800" dirty="0" smtClean="0"/>
              <a:t>The insulation reduces the </a:t>
            </a:r>
            <a:r>
              <a:rPr lang="en-US" sz="1800" b="1" i="1" u="sng" dirty="0" smtClean="0"/>
              <a:t>Heating</a:t>
            </a:r>
            <a:r>
              <a:rPr lang="en-US" sz="1800" dirty="0" smtClean="0"/>
              <a:t> load by </a:t>
            </a:r>
            <a:r>
              <a:rPr lang="en-US" sz="1800" b="1" i="1" u="sng" dirty="0" smtClean="0">
                <a:solidFill>
                  <a:srgbClr val="FF0000"/>
                </a:solidFill>
              </a:rPr>
              <a:t>49%</a:t>
            </a:r>
            <a:r>
              <a:rPr lang="en-US" sz="1800" b="1" i="1" u="sng" dirty="0" smtClean="0"/>
              <a:t> </a:t>
            </a:r>
            <a:r>
              <a:rPr lang="en-US" sz="1800" dirty="0" smtClean="0"/>
              <a:t>per year.</a:t>
            </a:r>
          </a:p>
          <a:p>
            <a:r>
              <a:rPr lang="en-US" sz="1800" dirty="0" smtClean="0"/>
              <a:t>The insulation </a:t>
            </a:r>
            <a:r>
              <a:rPr lang="en-US" sz="1800" dirty="0" smtClean="0"/>
              <a:t>increase </a:t>
            </a:r>
            <a:r>
              <a:rPr lang="en-US" sz="1800" dirty="0" smtClean="0"/>
              <a:t>the </a:t>
            </a:r>
            <a:r>
              <a:rPr lang="en-US" sz="1800" b="1" i="1" u="sng" dirty="0" smtClean="0"/>
              <a:t>Cooling</a:t>
            </a:r>
            <a:r>
              <a:rPr lang="en-US" sz="1800" dirty="0" smtClean="0"/>
              <a:t> load by </a:t>
            </a:r>
            <a:r>
              <a:rPr lang="en-US" sz="1800" b="1" i="1" u="sng" dirty="0" smtClean="0">
                <a:solidFill>
                  <a:srgbClr val="FF0000"/>
                </a:solidFill>
              </a:rPr>
              <a:t>-31%</a:t>
            </a:r>
            <a:r>
              <a:rPr lang="en-US" sz="1800" dirty="0" smtClean="0"/>
              <a:t> per year.</a:t>
            </a:r>
          </a:p>
          <a:p>
            <a:r>
              <a:rPr lang="en-US" sz="1800" dirty="0" smtClean="0"/>
              <a:t>The insulation reduces the </a:t>
            </a:r>
            <a:r>
              <a:rPr lang="en-US" sz="1800" b="1" i="1" u="sng" dirty="0" smtClean="0"/>
              <a:t>Compound System</a:t>
            </a:r>
            <a:r>
              <a:rPr lang="en-US" sz="1800" dirty="0" smtClean="0"/>
              <a:t> load by </a:t>
            </a:r>
            <a:r>
              <a:rPr lang="en-US" sz="1800" b="1" i="1" u="sng" dirty="0" smtClean="0">
                <a:solidFill>
                  <a:srgbClr val="FF0000"/>
                </a:solidFill>
              </a:rPr>
              <a:t>20.29%</a:t>
            </a:r>
            <a:r>
              <a:rPr lang="en-US" sz="1800" dirty="0" smtClean="0"/>
              <a:t> per year.</a:t>
            </a:r>
          </a:p>
          <a:p>
            <a:pPr>
              <a:buNone/>
            </a:pPr>
            <a:endParaRPr lang="en-US" sz="20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chemeClr val="accent3">
                    <a:lumMod val="50000"/>
                  </a:schemeClr>
                </a:solidFill>
              </a:rPr>
              <a:t>Acoustical Design</a:t>
            </a:r>
            <a:endParaRPr lang="en-US" sz="3200" b="1" dirty="0">
              <a:solidFill>
                <a:schemeClr val="accent3">
                  <a:lumMod val="50000"/>
                </a:schemeClr>
              </a:solidFill>
            </a:endParaRPr>
          </a:p>
        </p:txBody>
      </p:sp>
      <p:sp>
        <p:nvSpPr>
          <p:cNvPr id="3" name="Content Placeholder 2"/>
          <p:cNvSpPr>
            <a:spLocks noGrp="1"/>
          </p:cNvSpPr>
          <p:nvPr>
            <p:ph idx="1"/>
          </p:nvPr>
        </p:nvSpPr>
        <p:spPr>
          <a:xfrm>
            <a:off x="457200" y="1123950"/>
            <a:ext cx="8229600" cy="3733800"/>
          </a:xfrm>
        </p:spPr>
        <p:txBody>
          <a:bodyPr/>
          <a:lstStyle/>
          <a:p>
            <a:pPr>
              <a:buNone/>
            </a:pPr>
            <a:r>
              <a:rPr lang="en-US" sz="2400" dirty="0" smtClean="0"/>
              <a:t>To </a:t>
            </a:r>
            <a:r>
              <a:rPr lang="en-US" sz="2400" dirty="0" smtClean="0"/>
              <a:t>reduce the noise we used:</a:t>
            </a:r>
          </a:p>
          <a:p>
            <a:r>
              <a:rPr lang="en-US" sz="2400" dirty="0" smtClean="0"/>
              <a:t>special false </a:t>
            </a:r>
            <a:r>
              <a:rPr lang="en-US" sz="2400" dirty="0" smtClean="0"/>
              <a:t>ceiling to absorb the noise.</a:t>
            </a:r>
          </a:p>
          <a:p>
            <a:r>
              <a:rPr lang="en-US" sz="2400" dirty="0" smtClean="0"/>
              <a:t>PVC tiles to reduce the sound transmission between floors.</a:t>
            </a:r>
          </a:p>
          <a:p>
            <a:r>
              <a:rPr lang="en-US" sz="2400" dirty="0" smtClean="0"/>
              <a:t>carpeting which hanged from sky light to absorption the acoustic that may reflection by glass.</a:t>
            </a:r>
          </a:p>
          <a:p>
            <a:r>
              <a:rPr lang="en-US" sz="2400" dirty="0" smtClean="0"/>
              <a:t>In the Parking we used roughcast in walls and Polystyrene plates in ceiling to absorb the noise from cars.</a:t>
            </a:r>
          </a:p>
          <a:p>
            <a:pPr>
              <a:buNone/>
            </a:pPr>
            <a:endParaRPr lang="en-US" sz="2400" dirty="0" smtClean="0">
              <a:solidFill>
                <a:srgbClr val="00206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chemeClr val="accent3">
                    <a:lumMod val="50000"/>
                  </a:schemeClr>
                </a:solidFill>
              </a:rPr>
              <a:t>Skylight Design</a:t>
            </a:r>
            <a:endParaRPr lang="en-US" sz="3200" b="1" dirty="0">
              <a:solidFill>
                <a:schemeClr val="accent3">
                  <a:lumMod val="50000"/>
                </a:schemeClr>
              </a:solidFill>
            </a:endParaRPr>
          </a:p>
        </p:txBody>
      </p:sp>
      <p:sp>
        <p:nvSpPr>
          <p:cNvPr id="3" name="Content Placeholder 2"/>
          <p:cNvSpPr>
            <a:spLocks noGrp="1"/>
          </p:cNvSpPr>
          <p:nvPr>
            <p:ph idx="1"/>
          </p:nvPr>
        </p:nvSpPr>
        <p:spPr>
          <a:xfrm>
            <a:off x="457200" y="971550"/>
            <a:ext cx="8229600" cy="3886200"/>
          </a:xfrm>
        </p:spPr>
        <p:txBody>
          <a:bodyPr/>
          <a:lstStyle/>
          <a:p>
            <a:pPr>
              <a:buNone/>
            </a:pPr>
            <a:r>
              <a:rPr lang="en-US" sz="2400" dirty="0" smtClean="0"/>
              <a:t>To reduce heat gain in summer and heat lose in winter we used:</a:t>
            </a:r>
          </a:p>
          <a:p>
            <a:pPr>
              <a:buNone/>
            </a:pPr>
            <a:endParaRPr lang="en-US" sz="2400" dirty="0" smtClean="0"/>
          </a:p>
          <a:p>
            <a:r>
              <a:rPr lang="en-US" sz="2400" dirty="0" smtClean="0"/>
              <a:t>Multiple layers of glazing.</a:t>
            </a:r>
          </a:p>
          <a:p>
            <a:r>
              <a:rPr lang="en-US" sz="2400" dirty="0" smtClean="0"/>
              <a:t>Cover skylight with horizontal shutters to reduce indirect </a:t>
            </a:r>
            <a:r>
              <a:rPr lang="en-US" sz="2400" dirty="0" smtClean="0"/>
              <a:t>light.</a:t>
            </a:r>
            <a:endParaRPr lang="en-US" sz="2400" dirty="0" smtClean="0"/>
          </a:p>
          <a:p>
            <a:r>
              <a:rPr lang="en-US" sz="2400" dirty="0" smtClean="0"/>
              <a:t>The sky light designed to open mechanically on the south and north elevation that will allow warm air rising toward the ceiling to </a:t>
            </a:r>
            <a:r>
              <a:rPr lang="en-US" sz="2400" dirty="0" err="1" smtClean="0"/>
              <a:t>escape,which</a:t>
            </a:r>
            <a:r>
              <a:rPr lang="en-US" sz="2400" dirty="0" smtClean="0"/>
              <a:t> </a:t>
            </a:r>
            <a:r>
              <a:rPr lang="en-US" sz="2400" dirty="0" smtClean="0"/>
              <a:t>provides natural cooling on hot days.</a:t>
            </a:r>
            <a:endParaRPr lang="en-US" sz="2400" dirty="0" smtClean="0">
              <a:solidFill>
                <a:srgbClr val="00206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marL="457200" indent="-457200"/>
            <a:r>
              <a:rPr lang="en-US" b="1" dirty="0" smtClean="0">
                <a:solidFill>
                  <a:srgbClr val="00B050"/>
                </a:solidFill>
              </a:rPr>
              <a:t>Introduction</a:t>
            </a:r>
          </a:p>
        </p:txBody>
      </p:sp>
      <p:sp>
        <p:nvSpPr>
          <p:cNvPr id="4099" name="Content Placeholder 2"/>
          <p:cNvSpPr>
            <a:spLocks noGrp="1"/>
          </p:cNvSpPr>
          <p:nvPr>
            <p:ph idx="1"/>
          </p:nvPr>
        </p:nvSpPr>
        <p:spPr/>
        <p:txBody>
          <a:bodyPr/>
          <a:lstStyle/>
          <a:p>
            <a:r>
              <a:rPr lang="en-US" sz="2400" dirty="0" smtClean="0"/>
              <a:t>Our project is design of Shopping Center in Nablus city, The design will consider the environmental requirements and needs, in addition to the architectural, structural, mechanical and electrical systems and the design will be eco friendly.</a:t>
            </a:r>
          </a:p>
          <a:p>
            <a:pPr>
              <a:buNone/>
            </a:pPr>
            <a:endParaRPr lang="en-US" sz="2400" dirty="0" smtClean="0"/>
          </a:p>
          <a:p>
            <a:r>
              <a:rPr lang="en-US" sz="2400" dirty="0" smtClean="0"/>
              <a:t>We designed and redesigned  many systems to satisfy the suitable design.</a:t>
            </a:r>
          </a:p>
          <a:p>
            <a:pPr>
              <a:buNone/>
            </a:pPr>
            <a:endParaRPr lang="fr-CA" sz="2400" dirty="0" smtClean="0">
              <a:solidFill>
                <a:srgbClr val="339966"/>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438400" y="590550"/>
            <a:ext cx="6202362" cy="609600"/>
          </a:xfrm>
        </p:spPr>
        <p:txBody>
          <a:bodyPr/>
          <a:lstStyle/>
          <a:p>
            <a:pPr algn="l"/>
            <a:r>
              <a:rPr lang="en-US" b="1" dirty="0" smtClean="0">
                <a:solidFill>
                  <a:srgbClr val="00B050"/>
                </a:solidFill>
              </a:rPr>
              <a:t>Structural</a:t>
            </a:r>
            <a:r>
              <a:rPr lang="en-US" dirty="0" smtClean="0">
                <a:solidFill>
                  <a:srgbClr val="00B050"/>
                </a:solidFill>
              </a:rPr>
              <a:t> </a:t>
            </a:r>
            <a:r>
              <a:rPr lang="en-US" b="1" dirty="0" smtClean="0">
                <a:solidFill>
                  <a:srgbClr val="00B050"/>
                </a:solidFill>
              </a:rPr>
              <a:t>Design</a:t>
            </a:r>
            <a:r>
              <a:rPr lang="en-US" dirty="0" smtClean="0"/>
              <a:t/>
            </a:r>
            <a:br>
              <a:rPr lang="en-US" dirty="0" smtClean="0"/>
            </a:br>
            <a:endParaRPr lang="fr-CA" dirty="0" smtClean="0">
              <a:solidFill>
                <a:srgbClr val="339966"/>
              </a:solidFill>
            </a:endParaRPr>
          </a:p>
        </p:txBody>
      </p:sp>
      <p:sp>
        <p:nvSpPr>
          <p:cNvPr id="5123" name="Content Placeholder 2"/>
          <p:cNvSpPr>
            <a:spLocks noGrp="1"/>
          </p:cNvSpPr>
          <p:nvPr>
            <p:ph idx="1"/>
          </p:nvPr>
        </p:nvSpPr>
        <p:spPr>
          <a:xfrm>
            <a:off x="2514600" y="1123950"/>
            <a:ext cx="6477000" cy="3733800"/>
          </a:xfrm>
        </p:spPr>
        <p:txBody>
          <a:bodyPr/>
          <a:lstStyle/>
          <a:p>
            <a:pPr>
              <a:buNone/>
            </a:pPr>
            <a:r>
              <a:rPr lang="en-US" sz="2800" b="1" dirty="0" smtClean="0"/>
              <a:t>Codes and specifications:</a:t>
            </a:r>
          </a:p>
          <a:p>
            <a:pPr lvl="0"/>
            <a:r>
              <a:rPr lang="en-US" sz="2800" dirty="0" smtClean="0"/>
              <a:t>ACI -318-08 </a:t>
            </a:r>
          </a:p>
          <a:p>
            <a:r>
              <a:rPr lang="en-US" sz="2800" dirty="0" smtClean="0"/>
              <a:t>UBC -97 </a:t>
            </a:r>
          </a:p>
          <a:p>
            <a:pPr lvl="0"/>
            <a:r>
              <a:rPr lang="en-US" sz="2800" dirty="0" smtClean="0"/>
              <a:t>ASCE</a:t>
            </a:r>
          </a:p>
          <a:p>
            <a:endParaRPr lang="en-US" sz="2800" dirty="0" smtClean="0"/>
          </a:p>
          <a:p>
            <a:pPr>
              <a:buNone/>
            </a:pPr>
            <a:r>
              <a:rPr lang="en-US" sz="2800" b="1" dirty="0" smtClean="0"/>
              <a:t>Software:</a:t>
            </a:r>
          </a:p>
          <a:p>
            <a:r>
              <a:rPr lang="en-US" sz="2800" dirty="0" smtClean="0"/>
              <a:t>SAP 2000, V14.2.2</a:t>
            </a:r>
            <a:endParaRPr lang="fr-CA" sz="2800" dirty="0" smtClean="0">
              <a:solidFill>
                <a:srgbClr val="0070C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765175"/>
          </a:xfrm>
        </p:spPr>
        <p:txBody>
          <a:bodyPr/>
          <a:lstStyle/>
          <a:p>
            <a:r>
              <a:rPr lang="en-US" sz="3600" b="1" dirty="0" smtClean="0">
                <a:solidFill>
                  <a:schemeClr val="accent3">
                    <a:lumMod val="50000"/>
                  </a:schemeClr>
                </a:solidFill>
              </a:rPr>
              <a:t/>
            </a:r>
            <a:br>
              <a:rPr lang="en-US" sz="3600" b="1" dirty="0" smtClean="0">
                <a:solidFill>
                  <a:schemeClr val="accent3">
                    <a:lumMod val="50000"/>
                  </a:schemeClr>
                </a:solidFill>
              </a:rPr>
            </a:br>
            <a:r>
              <a:rPr lang="en-US" sz="3600" b="1" dirty="0" smtClean="0">
                <a:solidFill>
                  <a:schemeClr val="accent3">
                    <a:lumMod val="50000"/>
                  </a:schemeClr>
                </a:solidFill>
              </a:rPr>
              <a:t>Project Description</a:t>
            </a:r>
            <a:br>
              <a:rPr lang="en-US" sz="3600" b="1" dirty="0" smtClean="0">
                <a:solidFill>
                  <a:schemeClr val="accent3">
                    <a:lumMod val="50000"/>
                  </a:schemeClr>
                </a:solidFill>
              </a:rPr>
            </a:br>
            <a:endParaRPr lang="en-US" sz="3600" dirty="0">
              <a:solidFill>
                <a:schemeClr val="accent3">
                  <a:lumMod val="50000"/>
                </a:schemeClr>
              </a:solidFill>
            </a:endParaRPr>
          </a:p>
        </p:txBody>
      </p:sp>
      <p:sp>
        <p:nvSpPr>
          <p:cNvPr id="5" name="Content Placeholder 4"/>
          <p:cNvSpPr>
            <a:spLocks noGrp="1"/>
          </p:cNvSpPr>
          <p:nvPr>
            <p:ph idx="1"/>
          </p:nvPr>
        </p:nvSpPr>
        <p:spPr>
          <a:xfrm>
            <a:off x="457200" y="971550"/>
            <a:ext cx="8229600" cy="3622675"/>
          </a:xfrm>
        </p:spPr>
        <p:txBody>
          <a:bodyPr/>
          <a:lstStyle/>
          <a:p>
            <a:r>
              <a:rPr lang="en-US" sz="2000" dirty="0" smtClean="0"/>
              <a:t>The project consists of one block with four floors. </a:t>
            </a:r>
          </a:p>
          <a:p>
            <a:r>
              <a:rPr lang="en-US" sz="2000" dirty="0" smtClean="0"/>
              <a:t>Slabs are designed as :</a:t>
            </a:r>
          </a:p>
          <a:p>
            <a:pPr>
              <a:buNone/>
            </a:pPr>
            <a:r>
              <a:rPr lang="en-US" sz="2000" dirty="0" smtClean="0"/>
              <a:t> 1.One way ribbed slabs .</a:t>
            </a:r>
          </a:p>
          <a:p>
            <a:pPr>
              <a:buNone/>
            </a:pPr>
            <a:r>
              <a:rPr lang="en-US" sz="2000" dirty="0" smtClean="0"/>
              <a:t> 2.Two way ribbed slabs. </a:t>
            </a:r>
          </a:p>
          <a:p>
            <a:pPr>
              <a:buNone/>
            </a:pPr>
            <a:endParaRPr lang="en-US" sz="1600" dirty="0"/>
          </a:p>
        </p:txBody>
      </p:sp>
      <p:pic>
        <p:nvPicPr>
          <p:cNvPr id="7" name="صورة 6" descr="slabs.png"/>
          <p:cNvPicPr>
            <a:picLocks noChangeAspect="1"/>
          </p:cNvPicPr>
          <p:nvPr/>
        </p:nvPicPr>
        <p:blipFill>
          <a:blip r:embed="rId2" cstate="print"/>
          <a:stretch>
            <a:fillRect/>
          </a:stretch>
        </p:blipFill>
        <p:spPr>
          <a:xfrm>
            <a:off x="3962400" y="1427563"/>
            <a:ext cx="4999715" cy="35767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600" b="1" dirty="0" smtClean="0">
                <a:solidFill>
                  <a:schemeClr val="accent3">
                    <a:lumMod val="50000"/>
                  </a:schemeClr>
                </a:solidFill>
              </a:rPr>
              <a:t>Data</a:t>
            </a:r>
            <a:endParaRPr lang="ar-SA" sz="3600" b="1" dirty="0">
              <a:solidFill>
                <a:schemeClr val="accent3">
                  <a:lumMod val="50000"/>
                </a:schemeClr>
              </a:solidFill>
            </a:endParaRPr>
          </a:p>
        </p:txBody>
      </p:sp>
      <p:sp>
        <p:nvSpPr>
          <p:cNvPr id="3" name="عنصر نائب للمحتوى 2"/>
          <p:cNvSpPr>
            <a:spLocks noGrp="1"/>
          </p:cNvSpPr>
          <p:nvPr>
            <p:ph idx="1"/>
          </p:nvPr>
        </p:nvSpPr>
        <p:spPr/>
        <p:txBody>
          <a:bodyPr/>
          <a:lstStyle/>
          <a:p>
            <a:r>
              <a:rPr lang="en-US" sz="2400" dirty="0" smtClean="0"/>
              <a:t>Type of soil: Clay soil</a:t>
            </a:r>
          </a:p>
          <a:p>
            <a:r>
              <a:rPr lang="en-US" sz="2400" dirty="0" smtClean="0"/>
              <a:t>Soil bearing capacity is 200kN/m</a:t>
            </a:r>
            <a:r>
              <a:rPr lang="en-US" sz="2400" baseline="30000" dirty="0" smtClean="0"/>
              <a:t>2</a:t>
            </a:r>
          </a:p>
          <a:p>
            <a:r>
              <a:rPr lang="en-US" sz="2400" dirty="0" smtClean="0"/>
              <a:t>Soil Type is SD</a:t>
            </a:r>
          </a:p>
          <a:p>
            <a:r>
              <a:rPr lang="en-US" sz="2400" dirty="0" smtClean="0"/>
              <a:t>Reinforcement Steel Yielding Stress fy = 420 Mpa</a:t>
            </a:r>
          </a:p>
          <a:p>
            <a:r>
              <a:rPr lang="en-US" sz="2400" dirty="0" smtClean="0"/>
              <a:t>Concrete Compressive Strength f’c = 30 Mpa for column, shear wall and footings.</a:t>
            </a:r>
          </a:p>
          <a:p>
            <a:r>
              <a:rPr lang="en-US" sz="2400" dirty="0" smtClean="0"/>
              <a:t>Concrete Compressive Strength f’c = 25 Mpa for beams and slabs.</a:t>
            </a:r>
          </a:p>
          <a:p>
            <a:endParaRPr lang="en-US" sz="1800" dirty="0" smtClean="0"/>
          </a:p>
          <a:p>
            <a:endParaRPr lang="en-US" sz="1800" dirty="0" smtClean="0"/>
          </a:p>
          <a:p>
            <a:endParaRPr lang="en-US" sz="1800" dirty="0" smtClean="0"/>
          </a:p>
          <a:p>
            <a:endParaRPr lang="ar-SA" sz="18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bwMode="auto">
          <a:xfrm>
            <a:off x="609600" y="358775"/>
            <a:ext cx="8229600" cy="765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smtClean="0">
                <a:ln>
                  <a:noFill/>
                </a:ln>
                <a:solidFill>
                  <a:schemeClr val="accent3">
                    <a:lumMod val="50000"/>
                  </a:schemeClr>
                </a:solidFill>
                <a:effectLst/>
                <a:uLnTx/>
                <a:uFillTx/>
                <a:latin typeface="+mj-lt"/>
                <a:ea typeface="+mj-ea"/>
                <a:cs typeface="Arial" pitchFamily="34" charset="0"/>
              </a:rPr>
              <a:t>Load</a:t>
            </a:r>
            <a:r>
              <a:rPr lang="en-US" sz="3600" b="1" dirty="0" smtClean="0">
                <a:solidFill>
                  <a:schemeClr val="accent3">
                    <a:lumMod val="50000"/>
                  </a:schemeClr>
                </a:solidFill>
                <a:latin typeface="+mj-lt"/>
                <a:ea typeface="+mj-ea"/>
                <a:cs typeface="Arial" pitchFamily="34" charset="0"/>
              </a:rPr>
              <a:t>s</a:t>
            </a:r>
            <a:endParaRPr kumimoji="0" lang="ar-SA" sz="3600" b="1" i="0" u="none" strike="noStrike" kern="1200" cap="none" spc="0" normalizeH="0" baseline="0" noProof="0" dirty="0">
              <a:ln>
                <a:noFill/>
              </a:ln>
              <a:solidFill>
                <a:schemeClr val="tx1"/>
              </a:solidFill>
              <a:effectLst/>
              <a:uLnTx/>
              <a:uFillTx/>
              <a:latin typeface="+mj-lt"/>
              <a:ea typeface="+mj-ea"/>
              <a:cs typeface="+mj-cs"/>
            </a:endParaRPr>
          </a:p>
        </p:txBody>
      </p:sp>
      <p:sp>
        <p:nvSpPr>
          <p:cNvPr id="7" name="عنصر نائب للمحتوى 2"/>
          <p:cNvSpPr txBox="1">
            <a:spLocks/>
          </p:cNvSpPr>
          <p:nvPr/>
        </p:nvSpPr>
        <p:spPr bwMode="auto">
          <a:xfrm>
            <a:off x="609600" y="12763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1- Dead load consist :</a:t>
            </a:r>
          </a:p>
          <a:p>
            <a:pPr marL="342900" marR="0" lvl="0" indent="-342900" algn="l" defTabSz="914400" rtl="0" eaLnBrk="1" fontAlgn="base" latinLnBrk="0" hangingPunct="1">
              <a:lnSpc>
                <a:spcPct val="100000"/>
              </a:lnSpc>
              <a:spcBef>
                <a:spcPct val="20000"/>
              </a:spcBef>
              <a:spcAft>
                <a:spcPct val="0"/>
              </a:spcAft>
              <a:buClrTx/>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Own weight for building come from weight of (beams, columns , slabs, wall).</a:t>
            </a: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Superimposed come from a weight of back fill and tiles = 3Kn/m</a:t>
            </a:r>
            <a:r>
              <a:rPr kumimoji="0" lang="en-US" sz="2400" b="0" i="0" u="none" strike="noStrike" kern="1200" cap="none" spc="0" normalizeH="0" baseline="30000" noProof="0" dirty="0" smtClean="0">
                <a:ln>
                  <a:noFill/>
                </a:ln>
                <a:solidFill>
                  <a:schemeClr val="tx1"/>
                </a:solidFill>
                <a:effectLst/>
                <a:uLnTx/>
                <a:uFillTx/>
                <a:latin typeface="+mn-lt"/>
                <a:ea typeface="+mn-ea"/>
                <a:cs typeface="+mn-cs"/>
              </a:rPr>
              <a:t>2</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a:t>
            </a: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2- Live load equal 3Kn/m</a:t>
            </a:r>
            <a:r>
              <a:rPr kumimoji="0" lang="en-US" sz="2400" b="0" i="0" u="none" strike="noStrike" kern="1200" cap="none" spc="0" normalizeH="0" baseline="30000" noProof="0" dirty="0" smtClean="0">
                <a:ln>
                  <a:noFill/>
                </a:ln>
                <a:solidFill>
                  <a:schemeClr val="tx1"/>
                </a:solidFill>
                <a:effectLst/>
                <a:uLnTx/>
                <a:uFillTx/>
                <a:latin typeface="+mn-lt"/>
                <a:ea typeface="+mn-ea"/>
                <a:cs typeface="+mn-cs"/>
              </a:rPr>
              <a:t>2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ar-SA" sz="1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600" b="1" dirty="0" smtClean="0">
                <a:solidFill>
                  <a:schemeClr val="accent3">
                    <a:lumMod val="50000"/>
                  </a:schemeClr>
                </a:solidFill>
                <a:cs typeface="Arial" pitchFamily="34" charset="0"/>
              </a:rPr>
              <a:t>Designed</a:t>
            </a:r>
            <a:r>
              <a:rPr lang="en-US" sz="3600" b="1" dirty="0" smtClean="0">
                <a:solidFill>
                  <a:schemeClr val="accent3">
                    <a:lumMod val="50000"/>
                  </a:schemeClr>
                </a:solidFill>
              </a:rPr>
              <a:t> Elements</a:t>
            </a:r>
            <a:endParaRPr lang="ar-SA" sz="3600" b="1" dirty="0">
              <a:solidFill>
                <a:schemeClr val="accent3">
                  <a:lumMod val="50000"/>
                </a:schemeClr>
              </a:solidFill>
            </a:endParaRPr>
          </a:p>
        </p:txBody>
      </p:sp>
      <p:sp>
        <p:nvSpPr>
          <p:cNvPr id="3" name="عنصر نائب للمحتوى 2"/>
          <p:cNvSpPr>
            <a:spLocks noGrp="1"/>
          </p:cNvSpPr>
          <p:nvPr>
            <p:ph idx="1"/>
          </p:nvPr>
        </p:nvSpPr>
        <p:spPr/>
        <p:txBody>
          <a:bodyPr/>
          <a:lstStyle/>
          <a:p>
            <a:r>
              <a:rPr lang="en-US" sz="2400" dirty="0" smtClean="0"/>
              <a:t>Footings (Isolated, Combined, Shear wall footing, Retaining wall footing).  </a:t>
            </a:r>
          </a:p>
          <a:p>
            <a:r>
              <a:rPr lang="en-US" sz="2400" dirty="0" smtClean="0"/>
              <a:t>Columns.</a:t>
            </a:r>
          </a:p>
          <a:p>
            <a:r>
              <a:rPr lang="en-US" sz="2400" dirty="0" smtClean="0"/>
              <a:t>Beams (tie beam, main beam, secondary beam).</a:t>
            </a:r>
          </a:p>
          <a:p>
            <a:r>
              <a:rPr lang="en-US" sz="2400" dirty="0" smtClean="0"/>
              <a:t>Slabs.</a:t>
            </a:r>
          </a:p>
          <a:p>
            <a:r>
              <a:rPr lang="en-US" sz="2400" dirty="0" smtClean="0"/>
              <a:t>Shear wall.</a:t>
            </a:r>
          </a:p>
          <a:p>
            <a:r>
              <a:rPr lang="en-US" sz="2400" dirty="0" smtClean="0"/>
              <a:t>Retaining wall.</a:t>
            </a:r>
          </a:p>
          <a:p>
            <a:r>
              <a:rPr lang="en-US" sz="2400" dirty="0" smtClean="0"/>
              <a:t>Stairs.</a:t>
            </a:r>
          </a:p>
          <a:p>
            <a:endParaRPr lang="en-US" sz="1800" dirty="0" smtClean="0"/>
          </a:p>
          <a:p>
            <a:pPr>
              <a:buNone/>
            </a:pPr>
            <a:endParaRPr lang="ar-SA" sz="18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6375"/>
            <a:ext cx="8229600" cy="688975"/>
          </a:xfrm>
        </p:spPr>
        <p:txBody>
          <a:bodyPr/>
          <a:lstStyle/>
          <a:p>
            <a:r>
              <a:rPr lang="en-US" sz="3600" b="1" dirty="0" smtClean="0">
                <a:solidFill>
                  <a:schemeClr val="accent3">
                    <a:lumMod val="50000"/>
                  </a:schemeClr>
                </a:solidFill>
                <a:cs typeface="Arial" pitchFamily="34" charset="0"/>
              </a:rPr>
              <a:t>Preliminary Design</a:t>
            </a:r>
            <a:endParaRPr lang="ar-SA" sz="3600" b="1" dirty="0"/>
          </a:p>
        </p:txBody>
      </p:sp>
      <p:sp>
        <p:nvSpPr>
          <p:cNvPr id="3" name="عنصر نائب للمحتوى 2"/>
          <p:cNvSpPr>
            <a:spLocks noGrp="1"/>
          </p:cNvSpPr>
          <p:nvPr>
            <p:ph idx="1"/>
          </p:nvPr>
        </p:nvSpPr>
        <p:spPr>
          <a:xfrm>
            <a:off x="457200" y="971550"/>
            <a:ext cx="8229600" cy="4038600"/>
          </a:xfrm>
        </p:spPr>
        <p:txBody>
          <a:bodyPr/>
          <a:lstStyle/>
          <a:p>
            <a:pPr>
              <a:buFont typeface="+mj-lt"/>
              <a:buAutoNum type="arabicPeriod"/>
            </a:pPr>
            <a:r>
              <a:rPr lang="en-US" sz="2000" b="1" dirty="0" smtClean="0"/>
              <a:t>Slab:</a:t>
            </a:r>
          </a:p>
          <a:p>
            <a:pPr lvl="0">
              <a:buNone/>
            </a:pPr>
            <a:r>
              <a:rPr lang="en-US" sz="1800" dirty="0" smtClean="0"/>
              <a:t>a. One way ribbed slab :    L/16 = 6/16= .37 m</a:t>
            </a:r>
          </a:p>
          <a:p>
            <a:pPr>
              <a:buNone/>
            </a:pPr>
            <a:r>
              <a:rPr lang="en-US" sz="1800" dirty="0" smtClean="0"/>
              <a:t>                                               L/21 = 5.7/21= .27 m</a:t>
            </a:r>
          </a:p>
          <a:p>
            <a:pPr lvl="0">
              <a:buNone/>
            </a:pPr>
            <a:r>
              <a:rPr lang="en-US" sz="1800" dirty="0" smtClean="0"/>
              <a:t>b. Two way slab:</a:t>
            </a:r>
          </a:p>
          <a:p>
            <a:pPr lvl="0">
              <a:buFont typeface="Wingdings" pitchFamily="2" charset="2"/>
              <a:buChar char="§"/>
            </a:pPr>
            <a:r>
              <a:rPr lang="en-US" sz="1800" dirty="0" smtClean="0"/>
              <a:t>Assumed that a thickness of slab = 30 cm.</a:t>
            </a:r>
          </a:p>
          <a:p>
            <a:pPr lvl="0">
              <a:buFont typeface="Wingdings" pitchFamily="2" charset="2"/>
              <a:buChar char="§"/>
            </a:pPr>
            <a:r>
              <a:rPr lang="en-US" sz="1800" dirty="0" smtClean="0"/>
              <a:t>Computed </a:t>
            </a:r>
            <a:r>
              <a:rPr lang="en-US" sz="1800" dirty="0" err="1" smtClean="0"/>
              <a:t>αm</a:t>
            </a:r>
            <a:r>
              <a:rPr lang="en-US" sz="1800" dirty="0" smtClean="0"/>
              <a:t> = .64</a:t>
            </a:r>
          </a:p>
          <a:p>
            <a:pPr lvl="0">
              <a:buFont typeface="Wingdings" pitchFamily="2" charset="2"/>
              <a:buChar char="§"/>
            </a:pPr>
            <a:r>
              <a:rPr lang="en-US" sz="1800" dirty="0" smtClean="0"/>
              <a:t>Computed Ts new= 26.5 =27cm</a:t>
            </a:r>
          </a:p>
          <a:p>
            <a:pPr lvl="0">
              <a:buFont typeface="Wingdings" pitchFamily="2" charset="2"/>
              <a:buChar char="§"/>
            </a:pPr>
            <a:r>
              <a:rPr lang="en-US" sz="1800" dirty="0" smtClean="0"/>
              <a:t>After doing equivalency h ribbed slab = 38 cm </a:t>
            </a:r>
          </a:p>
          <a:p>
            <a:pPr>
              <a:buFont typeface="Wingdings" pitchFamily="2" charset="2"/>
              <a:buChar char="§"/>
            </a:pPr>
            <a:r>
              <a:rPr lang="en-US" sz="1800" dirty="0" smtClean="0"/>
              <a:t>But the deflection result on SAP program was unsafe</a:t>
            </a:r>
          </a:p>
          <a:p>
            <a:pPr>
              <a:buFont typeface="Wingdings" pitchFamily="2" charset="2"/>
              <a:buChar char="§"/>
            </a:pPr>
            <a:r>
              <a:rPr lang="en-US" sz="1800" dirty="0" smtClean="0"/>
              <a:t>Deflection = 10.44/240= .043m </a:t>
            </a:r>
          </a:p>
          <a:p>
            <a:pPr>
              <a:buFont typeface="Wingdings" pitchFamily="2" charset="2"/>
              <a:buChar char="§"/>
            </a:pPr>
            <a:r>
              <a:rPr lang="en-US" sz="1800" dirty="0" smtClean="0"/>
              <a:t>we have many values unsafe like 0.05, 0.044, meter. </a:t>
            </a:r>
          </a:p>
          <a:p>
            <a:pPr lvl="0">
              <a:buFont typeface="Wingdings" pitchFamily="2" charset="2"/>
              <a:buChar char="§"/>
            </a:pPr>
            <a:r>
              <a:rPr lang="en-US" sz="1800" dirty="0" smtClean="0"/>
              <a:t>So h ribbed slab = 40cm </a:t>
            </a:r>
          </a:p>
          <a:p>
            <a:pPr>
              <a:buFont typeface="Wingdings" pitchFamily="2" charset="2"/>
              <a:buChar char="§"/>
            </a:pPr>
            <a:endParaRPr lang="ar-SA" sz="1100" dirty="0"/>
          </a:p>
        </p:txBody>
      </p:sp>
      <p:pic>
        <p:nvPicPr>
          <p:cNvPr id="4" name="صورة 3" descr="sectiomn.png"/>
          <p:cNvPicPr>
            <a:picLocks noChangeAspect="1"/>
          </p:cNvPicPr>
          <p:nvPr/>
        </p:nvPicPr>
        <p:blipFill>
          <a:blip r:embed="rId2" cstate="print"/>
          <a:stretch>
            <a:fillRect/>
          </a:stretch>
        </p:blipFill>
        <p:spPr>
          <a:xfrm>
            <a:off x="5334000" y="1276349"/>
            <a:ext cx="3657600" cy="18754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6375"/>
            <a:ext cx="8229600" cy="688975"/>
          </a:xfrm>
        </p:spPr>
        <p:txBody>
          <a:bodyPr/>
          <a:lstStyle/>
          <a:p>
            <a:r>
              <a:rPr lang="en-US" sz="3600" b="1" dirty="0" smtClean="0">
                <a:solidFill>
                  <a:schemeClr val="accent3">
                    <a:lumMod val="50000"/>
                  </a:schemeClr>
                </a:solidFill>
                <a:cs typeface="Arial" pitchFamily="34" charset="0"/>
              </a:rPr>
              <a:t>Preliminary Design</a:t>
            </a:r>
            <a:endParaRPr lang="ar-SA" sz="3600" b="1" dirty="0"/>
          </a:p>
        </p:txBody>
      </p:sp>
      <p:sp>
        <p:nvSpPr>
          <p:cNvPr id="3" name="عنصر نائب للمحتوى 2"/>
          <p:cNvSpPr>
            <a:spLocks noGrp="1"/>
          </p:cNvSpPr>
          <p:nvPr>
            <p:ph sz="half" idx="1"/>
          </p:nvPr>
        </p:nvSpPr>
        <p:spPr>
          <a:xfrm>
            <a:off x="457200" y="1047750"/>
            <a:ext cx="4038600" cy="3962399"/>
          </a:xfrm>
        </p:spPr>
        <p:txBody>
          <a:bodyPr/>
          <a:lstStyle/>
          <a:p>
            <a:pPr>
              <a:buNone/>
            </a:pPr>
            <a:r>
              <a:rPr lang="en-US" sz="2000" b="1" dirty="0" smtClean="0"/>
              <a:t>2. beams: </a:t>
            </a:r>
          </a:p>
          <a:p>
            <a:pPr>
              <a:buNone/>
            </a:pPr>
            <a:r>
              <a:rPr lang="en-US" sz="1800" u="sng" dirty="0" smtClean="0"/>
              <a:t>Main beam</a:t>
            </a:r>
            <a:r>
              <a:rPr lang="en-US" sz="1800" dirty="0" smtClean="0"/>
              <a:t> :</a:t>
            </a:r>
          </a:p>
          <a:p>
            <a:pPr lvl="0"/>
            <a:r>
              <a:rPr lang="en-US" sz="1800" dirty="0" smtClean="0"/>
              <a:t>For one end cont. span:</a:t>
            </a:r>
          </a:p>
          <a:p>
            <a:r>
              <a:rPr lang="en-US" sz="1800" dirty="0" smtClean="0"/>
              <a:t>hmin= L/18.5 = 10.44 /18.5 = 56 cm</a:t>
            </a:r>
          </a:p>
          <a:p>
            <a:pPr lvl="0"/>
            <a:r>
              <a:rPr lang="en-US" sz="1800" dirty="0" smtClean="0"/>
              <a:t>For two end cont. span:</a:t>
            </a:r>
          </a:p>
          <a:p>
            <a:r>
              <a:rPr lang="en-US" sz="1800" dirty="0" smtClean="0"/>
              <a:t>hmin= L/21 = 9.29 /21 = 44.2 cm</a:t>
            </a:r>
          </a:p>
          <a:p>
            <a:pPr lvl="0"/>
            <a:r>
              <a:rPr lang="en-US" sz="1800" dirty="0" smtClean="0"/>
              <a:t>For simply support span</a:t>
            </a:r>
          </a:p>
          <a:p>
            <a:r>
              <a:rPr lang="en-US" sz="1800" dirty="0" smtClean="0"/>
              <a:t>h= 9.25/16= 58cm </a:t>
            </a:r>
          </a:p>
          <a:p>
            <a:r>
              <a:rPr lang="en-US" sz="1800" dirty="0" smtClean="0"/>
              <a:t>so the depth of bream = 60 cm</a:t>
            </a:r>
          </a:p>
          <a:p>
            <a:r>
              <a:rPr lang="en-US" sz="1800" dirty="0" smtClean="0"/>
              <a:t>Dimensions of beam (40*60cm) </a:t>
            </a:r>
          </a:p>
          <a:p>
            <a:pPr>
              <a:buNone/>
            </a:pPr>
            <a:r>
              <a:rPr lang="en-US" sz="1800" u="sng" dirty="0" smtClean="0"/>
              <a:t>Tie beam </a:t>
            </a:r>
            <a:r>
              <a:rPr lang="en-US" sz="1800" dirty="0" smtClean="0"/>
              <a:t>:  (40*70cm)</a:t>
            </a:r>
            <a:endParaRPr lang="ar-SA" sz="1800" dirty="0"/>
          </a:p>
        </p:txBody>
      </p:sp>
      <p:sp>
        <p:nvSpPr>
          <p:cNvPr id="4" name="عنصر نائب للمحتوى 3"/>
          <p:cNvSpPr>
            <a:spLocks noGrp="1"/>
          </p:cNvSpPr>
          <p:nvPr>
            <p:ph sz="half" idx="2"/>
          </p:nvPr>
        </p:nvSpPr>
        <p:spPr>
          <a:xfrm>
            <a:off x="4648200" y="1047750"/>
            <a:ext cx="4038600" cy="3546873"/>
          </a:xfrm>
        </p:spPr>
        <p:txBody>
          <a:bodyPr/>
          <a:lstStyle/>
          <a:p>
            <a:pPr>
              <a:buNone/>
            </a:pPr>
            <a:r>
              <a:rPr lang="en-US" sz="2000" b="1" dirty="0" smtClean="0"/>
              <a:t>3. Columns :</a:t>
            </a:r>
          </a:p>
          <a:p>
            <a:r>
              <a:rPr lang="en-US" sz="1800" dirty="0" smtClean="0"/>
              <a:t>Load on column 8 = 3969.8Kn</a:t>
            </a:r>
          </a:p>
          <a:p>
            <a:r>
              <a:rPr lang="en-US" sz="1800" dirty="0" smtClean="0"/>
              <a:t>Ag= 2770cm</a:t>
            </a:r>
            <a:r>
              <a:rPr lang="en-US" sz="1800" baseline="30000" dirty="0" smtClean="0"/>
              <a:t>2</a:t>
            </a:r>
            <a:endParaRPr lang="en-US" sz="1800" b="1" dirty="0" smtClean="0"/>
          </a:p>
          <a:p>
            <a:r>
              <a:rPr lang="en-US" sz="1800" dirty="0" smtClean="0"/>
              <a:t>Dimensions of columns (80*35cm).</a:t>
            </a:r>
          </a:p>
          <a:p>
            <a:endParaRPr lang="ar-SA" sz="32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457200" y="206375"/>
            <a:ext cx="8229600" cy="688975"/>
          </a:xfrm>
        </p:spPr>
        <p:txBody>
          <a:bodyPr/>
          <a:lstStyle/>
          <a:p>
            <a:r>
              <a:rPr lang="en-US" sz="3600" b="1" dirty="0" smtClean="0">
                <a:solidFill>
                  <a:schemeClr val="accent3">
                    <a:lumMod val="50000"/>
                  </a:schemeClr>
                </a:solidFill>
              </a:rPr>
              <a:t>SAP Model and Dynamic Analysis</a:t>
            </a:r>
            <a:endParaRPr lang="ar-SA" sz="3600" b="1" dirty="0">
              <a:solidFill>
                <a:schemeClr val="accent3">
                  <a:lumMod val="50000"/>
                </a:schemeClr>
              </a:solidFill>
            </a:endParaRPr>
          </a:p>
        </p:txBody>
      </p:sp>
      <p:sp>
        <p:nvSpPr>
          <p:cNvPr id="6" name="عنصر نائب للمحتوى 5"/>
          <p:cNvSpPr>
            <a:spLocks noGrp="1"/>
          </p:cNvSpPr>
          <p:nvPr>
            <p:ph idx="1"/>
          </p:nvPr>
        </p:nvSpPr>
        <p:spPr>
          <a:xfrm>
            <a:off x="457200" y="971550"/>
            <a:ext cx="8229600" cy="3622675"/>
          </a:xfrm>
        </p:spPr>
        <p:txBody>
          <a:bodyPr/>
          <a:lstStyle/>
          <a:p>
            <a:pPr>
              <a:buFont typeface="Wingdings" pitchFamily="2" charset="2"/>
              <a:buChar char="v"/>
            </a:pPr>
            <a:r>
              <a:rPr lang="en-US" sz="2000" dirty="0" smtClean="0"/>
              <a:t>3D SAP model for building</a:t>
            </a:r>
          </a:p>
          <a:p>
            <a:pPr>
              <a:buNone/>
            </a:pPr>
            <a:endParaRPr lang="ar-SA" dirty="0"/>
          </a:p>
        </p:txBody>
      </p:sp>
      <p:pic>
        <p:nvPicPr>
          <p:cNvPr id="8" name="صورة 7" descr="3d sap.png"/>
          <p:cNvPicPr>
            <a:picLocks noChangeAspect="1"/>
          </p:cNvPicPr>
          <p:nvPr/>
        </p:nvPicPr>
        <p:blipFill>
          <a:blip r:embed="rId2" cstate="print"/>
          <a:stretch>
            <a:fillRect/>
          </a:stretch>
        </p:blipFill>
        <p:spPr>
          <a:xfrm>
            <a:off x="3810000" y="1352549"/>
            <a:ext cx="5181600" cy="37097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6375"/>
            <a:ext cx="8229600" cy="688975"/>
          </a:xfrm>
        </p:spPr>
        <p:txBody>
          <a:bodyPr/>
          <a:lstStyle/>
          <a:p>
            <a:r>
              <a:rPr lang="en-US" sz="3600" b="1" dirty="0" smtClean="0">
                <a:solidFill>
                  <a:schemeClr val="accent3">
                    <a:lumMod val="50000"/>
                  </a:schemeClr>
                </a:solidFill>
              </a:rPr>
              <a:t>SAP Model and Dynamic Analysis</a:t>
            </a:r>
            <a:endParaRPr lang="ar-SA" sz="3600" b="1" dirty="0">
              <a:solidFill>
                <a:schemeClr val="accent3">
                  <a:lumMod val="50000"/>
                </a:schemeClr>
              </a:solidFill>
            </a:endParaRPr>
          </a:p>
        </p:txBody>
      </p:sp>
      <p:sp>
        <p:nvSpPr>
          <p:cNvPr id="3" name="عنصر نائب للمحتوى 2"/>
          <p:cNvSpPr>
            <a:spLocks noGrp="1"/>
          </p:cNvSpPr>
          <p:nvPr>
            <p:ph idx="1"/>
          </p:nvPr>
        </p:nvSpPr>
        <p:spPr>
          <a:xfrm>
            <a:off x="228600" y="1200150"/>
            <a:ext cx="8458200" cy="3394075"/>
          </a:xfrm>
        </p:spPr>
        <p:txBody>
          <a:bodyPr/>
          <a:lstStyle/>
          <a:p>
            <a:pPr>
              <a:buFont typeface="Wingdings" pitchFamily="2" charset="2"/>
              <a:buChar char="v"/>
            </a:pPr>
            <a:r>
              <a:rPr lang="en-US" sz="2400" dirty="0" smtClean="0"/>
              <a:t> </a:t>
            </a:r>
            <a:r>
              <a:rPr lang="en-US" sz="2000" dirty="0" smtClean="0"/>
              <a:t>Response Spectrum Function Define:</a:t>
            </a:r>
            <a:endParaRPr lang="en-US" sz="1800" dirty="0" smtClean="0"/>
          </a:p>
          <a:p>
            <a:r>
              <a:rPr lang="en-US" sz="1800" dirty="0" smtClean="0"/>
              <a:t>Nablus zone : 2B</a:t>
            </a:r>
          </a:p>
          <a:p>
            <a:r>
              <a:rPr lang="en-US" sz="1800" dirty="0" smtClean="0">
                <a:sym typeface="Wingdings"/>
              </a:rPr>
              <a:t> </a:t>
            </a:r>
            <a:r>
              <a:rPr lang="en-US" sz="1800" dirty="0" smtClean="0"/>
              <a:t>seismic zone factor Z = 0.2 </a:t>
            </a:r>
          </a:p>
          <a:p>
            <a:pPr lvl="0"/>
            <a:r>
              <a:rPr lang="en-US" sz="1800" dirty="0" smtClean="0"/>
              <a:t>Seismic coefficient (</a:t>
            </a:r>
            <a:r>
              <a:rPr lang="en-US" sz="1800" dirty="0" err="1" smtClean="0"/>
              <a:t>Cv</a:t>
            </a:r>
            <a:r>
              <a:rPr lang="en-US" sz="1800" dirty="0" smtClean="0"/>
              <a:t>)= 0.4</a:t>
            </a:r>
          </a:p>
          <a:p>
            <a:pPr lvl="0"/>
            <a:r>
              <a:rPr lang="en-US" sz="1800" dirty="0" smtClean="0"/>
              <a:t>Seismic coefficient (Ca)= 0.28</a:t>
            </a:r>
          </a:p>
          <a:p>
            <a:r>
              <a:rPr lang="en-US" sz="1800" dirty="0" smtClean="0"/>
              <a:t>Scale factor= </a:t>
            </a:r>
            <a:r>
              <a:rPr lang="en-US" sz="1800" dirty="0" err="1" smtClean="0"/>
              <a:t>gI</a:t>
            </a:r>
            <a:r>
              <a:rPr lang="en-US" sz="1800" dirty="0" smtClean="0"/>
              <a:t>/R = 3.92 (in main</a:t>
            </a:r>
          </a:p>
          <a:p>
            <a:pPr>
              <a:buNone/>
            </a:pPr>
            <a:r>
              <a:rPr lang="en-US" sz="1800" dirty="0" smtClean="0"/>
              <a:t> direction)</a:t>
            </a:r>
          </a:p>
          <a:p>
            <a:r>
              <a:rPr lang="en-US" sz="1800" dirty="0" smtClean="0"/>
              <a:t>Scale factor= </a:t>
            </a:r>
            <a:r>
              <a:rPr lang="en-US" sz="1800" dirty="0" err="1" smtClean="0"/>
              <a:t>gI</a:t>
            </a:r>
            <a:r>
              <a:rPr lang="en-US" sz="1800" dirty="0" smtClean="0"/>
              <a:t>/R*3 = 1.1( in second</a:t>
            </a:r>
          </a:p>
          <a:p>
            <a:pPr>
              <a:buNone/>
            </a:pPr>
            <a:r>
              <a:rPr lang="en-US" sz="1800" dirty="0" smtClean="0"/>
              <a:t> direction)</a:t>
            </a:r>
          </a:p>
          <a:p>
            <a:endParaRPr lang="en-US" sz="1800" dirty="0" smtClean="0"/>
          </a:p>
          <a:p>
            <a:pPr lvl="0"/>
            <a:endParaRPr lang="en-US" sz="1800" dirty="0" smtClean="0"/>
          </a:p>
          <a:p>
            <a:endParaRPr lang="ar-SA" sz="2000" dirty="0"/>
          </a:p>
        </p:txBody>
      </p:sp>
      <p:pic>
        <p:nvPicPr>
          <p:cNvPr id="4" name="صورة 3" descr="qu.png"/>
          <p:cNvPicPr>
            <a:picLocks noChangeAspect="1"/>
          </p:cNvPicPr>
          <p:nvPr/>
        </p:nvPicPr>
        <p:blipFill>
          <a:blip r:embed="rId3" cstate="print"/>
          <a:stretch>
            <a:fillRect/>
          </a:stretch>
        </p:blipFill>
        <p:spPr>
          <a:xfrm>
            <a:off x="4631437" y="1428750"/>
            <a:ext cx="4360163" cy="35739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6375"/>
            <a:ext cx="8229600" cy="688975"/>
          </a:xfrm>
        </p:spPr>
        <p:txBody>
          <a:bodyPr/>
          <a:lstStyle/>
          <a:p>
            <a:r>
              <a:rPr lang="en-US" sz="3600" b="1" dirty="0" smtClean="0">
                <a:solidFill>
                  <a:schemeClr val="accent3">
                    <a:lumMod val="50000"/>
                  </a:schemeClr>
                </a:solidFill>
              </a:rPr>
              <a:t>SAP Model and Dynamic Analysis</a:t>
            </a:r>
            <a:endParaRPr lang="ar-SA" sz="3600" b="1" dirty="0">
              <a:solidFill>
                <a:schemeClr val="accent3">
                  <a:lumMod val="50000"/>
                </a:schemeClr>
              </a:solidFill>
            </a:endParaRPr>
          </a:p>
        </p:txBody>
      </p:sp>
      <p:sp>
        <p:nvSpPr>
          <p:cNvPr id="3" name="عنصر نائب للمحتوى 2"/>
          <p:cNvSpPr>
            <a:spLocks noGrp="1"/>
          </p:cNvSpPr>
          <p:nvPr>
            <p:ph idx="1"/>
          </p:nvPr>
        </p:nvSpPr>
        <p:spPr/>
        <p:txBody>
          <a:bodyPr/>
          <a:lstStyle/>
          <a:p>
            <a:pPr>
              <a:buNone/>
            </a:pPr>
            <a:r>
              <a:rPr lang="en-US" sz="2000" b="1" dirty="0" smtClean="0"/>
              <a:t>Check model: </a:t>
            </a:r>
          </a:p>
          <a:p>
            <a:pPr>
              <a:buNone/>
            </a:pPr>
            <a:r>
              <a:rPr lang="en-US" sz="2000" dirty="0" smtClean="0"/>
              <a:t>1- Compatibility Check: </a:t>
            </a:r>
            <a:endParaRPr lang="ar-SA" sz="2000" dirty="0"/>
          </a:p>
        </p:txBody>
      </p:sp>
      <p:pic>
        <p:nvPicPr>
          <p:cNvPr id="4" name="صورة 3" descr="ser.png"/>
          <p:cNvPicPr>
            <a:picLocks noChangeAspect="1"/>
          </p:cNvPicPr>
          <p:nvPr/>
        </p:nvPicPr>
        <p:blipFill>
          <a:blip r:embed="rId2" cstate="print"/>
          <a:stretch>
            <a:fillRect/>
          </a:stretch>
        </p:blipFill>
        <p:spPr>
          <a:xfrm>
            <a:off x="4038600" y="1047750"/>
            <a:ext cx="4899814" cy="39402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chemeClr val="accent3">
                    <a:lumMod val="50000"/>
                  </a:schemeClr>
                </a:solidFill>
              </a:rPr>
              <a:t>Proposed Location</a:t>
            </a:r>
            <a:endParaRPr lang="en-US" sz="3600" dirty="0">
              <a:solidFill>
                <a:schemeClr val="accent3">
                  <a:lumMod val="50000"/>
                </a:schemeClr>
              </a:solidFill>
            </a:endParaRPr>
          </a:p>
        </p:txBody>
      </p:sp>
      <p:sp>
        <p:nvSpPr>
          <p:cNvPr id="3" name="Content Placeholder 2"/>
          <p:cNvSpPr>
            <a:spLocks noGrp="1"/>
          </p:cNvSpPr>
          <p:nvPr>
            <p:ph idx="1"/>
          </p:nvPr>
        </p:nvSpPr>
        <p:spPr>
          <a:xfrm>
            <a:off x="457200" y="895350"/>
            <a:ext cx="8458200" cy="3698875"/>
          </a:xfrm>
        </p:spPr>
        <p:txBody>
          <a:bodyPr/>
          <a:lstStyle/>
          <a:p>
            <a:pPr>
              <a:buNone/>
            </a:pPr>
            <a:r>
              <a:rPr lang="en-US" sz="2000" dirty="0" smtClean="0"/>
              <a:t>The site is located around 5 km to the west of the city center at </a:t>
            </a:r>
            <a:r>
              <a:rPr lang="en-US" sz="2000" dirty="0" err="1" smtClean="0"/>
              <a:t>Rafidia</a:t>
            </a:r>
            <a:r>
              <a:rPr lang="en-US" sz="2000" dirty="0" smtClean="0"/>
              <a:t> Street</a:t>
            </a:r>
            <a:r>
              <a:rPr lang="ar-SA" sz="2000" dirty="0" smtClean="0"/>
              <a:t>.</a:t>
            </a:r>
            <a:r>
              <a:rPr lang="en-US" sz="2000" dirty="0" smtClean="0"/>
              <a:t> The area of the land equals about 4380 m </a:t>
            </a:r>
            <a:r>
              <a:rPr lang="en-US" sz="2000" baseline="30000" dirty="0" smtClean="0"/>
              <a:t>2     </a:t>
            </a:r>
            <a:endParaRPr lang="en-US" sz="2000" dirty="0" smtClean="0"/>
          </a:p>
          <a:p>
            <a:pPr>
              <a:buNone/>
            </a:pPr>
            <a:endParaRPr lang="en-US" dirty="0"/>
          </a:p>
        </p:txBody>
      </p:sp>
      <p:pic>
        <p:nvPicPr>
          <p:cNvPr id="4" name="Picture 3" descr="C:\Users\HamoDy\Desktop\aq.JPG"/>
          <p:cNvPicPr>
            <a:picLocks noChangeAspect="1" noChangeArrowheads="1"/>
          </p:cNvPicPr>
          <p:nvPr/>
        </p:nvPicPr>
        <p:blipFill>
          <a:blip r:embed="rId2" cstate="print"/>
          <a:srcRect/>
          <a:stretch>
            <a:fillRect/>
          </a:stretch>
        </p:blipFill>
        <p:spPr bwMode="auto">
          <a:xfrm>
            <a:off x="1828800" y="1657350"/>
            <a:ext cx="5029200" cy="3352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6375"/>
            <a:ext cx="8229600" cy="765175"/>
          </a:xfrm>
        </p:spPr>
        <p:txBody>
          <a:bodyPr/>
          <a:lstStyle/>
          <a:p>
            <a:r>
              <a:rPr lang="en-US" sz="3600" b="1" dirty="0" smtClean="0">
                <a:solidFill>
                  <a:schemeClr val="accent3">
                    <a:lumMod val="50000"/>
                  </a:schemeClr>
                </a:solidFill>
              </a:rPr>
              <a:t>SAP Model and Dynamic Analysis</a:t>
            </a:r>
            <a:endParaRPr lang="ar-SA" sz="4800" b="1" dirty="0">
              <a:solidFill>
                <a:schemeClr val="accent3">
                  <a:lumMod val="50000"/>
                </a:schemeClr>
              </a:solidFill>
            </a:endParaRPr>
          </a:p>
        </p:txBody>
      </p:sp>
      <p:sp>
        <p:nvSpPr>
          <p:cNvPr id="3" name="عنصر نائب للمحتوى 2"/>
          <p:cNvSpPr>
            <a:spLocks noGrp="1"/>
          </p:cNvSpPr>
          <p:nvPr>
            <p:ph idx="1"/>
          </p:nvPr>
        </p:nvSpPr>
        <p:spPr>
          <a:xfrm>
            <a:off x="457200" y="1123950"/>
            <a:ext cx="8229600" cy="3622675"/>
          </a:xfrm>
        </p:spPr>
        <p:txBody>
          <a:bodyPr/>
          <a:lstStyle/>
          <a:p>
            <a:pPr>
              <a:buNone/>
            </a:pPr>
            <a:r>
              <a:rPr lang="en-US" sz="2000" dirty="0" smtClean="0"/>
              <a:t>2- Model Participation Mass Ratio and Period Check:</a:t>
            </a:r>
          </a:p>
          <a:p>
            <a:pPr>
              <a:buNone/>
            </a:pPr>
            <a:endParaRPr lang="en-US" sz="2000" dirty="0" smtClean="0"/>
          </a:p>
          <a:p>
            <a:r>
              <a:rPr lang="en-US" sz="1800" dirty="0" smtClean="0"/>
              <a:t>The manually calculate for </a:t>
            </a:r>
          </a:p>
          <a:p>
            <a:pPr>
              <a:buNone/>
            </a:pPr>
            <a:r>
              <a:rPr lang="en-US" sz="1800" dirty="0" smtClean="0"/>
              <a:t>period are the following:</a:t>
            </a:r>
          </a:p>
          <a:p>
            <a:r>
              <a:rPr lang="en-US" sz="1800" dirty="0" smtClean="0"/>
              <a:t>T= .02*63</a:t>
            </a:r>
            <a:r>
              <a:rPr lang="en-US" sz="1800" baseline="30000" dirty="0" smtClean="0"/>
              <a:t>(3/4)</a:t>
            </a:r>
            <a:r>
              <a:rPr lang="en-US" sz="1800" dirty="0" smtClean="0"/>
              <a:t>= 0.44 sec</a:t>
            </a:r>
          </a:p>
          <a:p>
            <a:r>
              <a:rPr lang="en-US" sz="1800" dirty="0" smtClean="0"/>
              <a:t>The period was checked </a:t>
            </a:r>
          </a:p>
          <a:p>
            <a:pPr>
              <a:buNone/>
            </a:pPr>
            <a:r>
              <a:rPr lang="en-US" sz="1800" dirty="0" smtClean="0"/>
              <a:t>using SAP and found to be:</a:t>
            </a:r>
          </a:p>
          <a:p>
            <a:r>
              <a:rPr lang="en-US" sz="1800" dirty="0" smtClean="0"/>
              <a:t>Period T=.35</a:t>
            </a:r>
            <a:endParaRPr lang="ar-SA" sz="1800" dirty="0" smtClean="0"/>
          </a:p>
          <a:p>
            <a:pPr>
              <a:buNone/>
            </a:pPr>
            <a:endParaRPr lang="en-US" sz="1600" dirty="0" smtClean="0"/>
          </a:p>
          <a:p>
            <a:pPr>
              <a:buNone/>
            </a:pPr>
            <a:endParaRPr lang="ar-SA" sz="1600" dirty="0"/>
          </a:p>
        </p:txBody>
      </p:sp>
      <p:pic>
        <p:nvPicPr>
          <p:cNvPr id="4" name="صورة 3" descr="mass.png"/>
          <p:cNvPicPr>
            <a:picLocks noChangeAspect="1"/>
          </p:cNvPicPr>
          <p:nvPr/>
        </p:nvPicPr>
        <p:blipFill>
          <a:blip r:embed="rId2" cstate="print"/>
          <a:stretch>
            <a:fillRect/>
          </a:stretch>
        </p:blipFill>
        <p:spPr>
          <a:xfrm>
            <a:off x="3583656" y="1581150"/>
            <a:ext cx="5407944" cy="34005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6375"/>
            <a:ext cx="8229600" cy="536575"/>
          </a:xfrm>
        </p:spPr>
        <p:txBody>
          <a:bodyPr/>
          <a:lstStyle/>
          <a:p>
            <a:r>
              <a:rPr lang="en-US" sz="3600" b="1" dirty="0" smtClean="0">
                <a:solidFill>
                  <a:schemeClr val="accent3">
                    <a:lumMod val="50000"/>
                  </a:schemeClr>
                </a:solidFill>
              </a:rPr>
              <a:t>SAP Model and Dynamic Analysis</a:t>
            </a:r>
            <a:endParaRPr lang="ar-SA" sz="4800" b="1" dirty="0">
              <a:solidFill>
                <a:schemeClr val="accent3">
                  <a:lumMod val="50000"/>
                </a:schemeClr>
              </a:solidFill>
            </a:endParaRPr>
          </a:p>
        </p:txBody>
      </p:sp>
      <p:sp>
        <p:nvSpPr>
          <p:cNvPr id="3" name="عنصر نائب للمحتوى 2"/>
          <p:cNvSpPr>
            <a:spLocks noGrp="1"/>
          </p:cNvSpPr>
          <p:nvPr>
            <p:ph idx="1"/>
          </p:nvPr>
        </p:nvSpPr>
        <p:spPr>
          <a:xfrm>
            <a:off x="457200" y="742950"/>
            <a:ext cx="8229600" cy="4400550"/>
          </a:xfrm>
        </p:spPr>
        <p:txBody>
          <a:bodyPr/>
          <a:lstStyle/>
          <a:p>
            <a:pPr lvl="0">
              <a:buNone/>
            </a:pPr>
            <a:r>
              <a:rPr lang="en-US" sz="2000" b="1" dirty="0" smtClean="0"/>
              <a:t>3- Equilibrium check: </a:t>
            </a:r>
          </a:p>
          <a:p>
            <a:pPr lvl="0">
              <a:buNone/>
            </a:pPr>
            <a:r>
              <a:rPr lang="en-US" sz="1800" dirty="0" smtClean="0"/>
              <a:t>1-</a:t>
            </a:r>
            <a:r>
              <a:rPr lang="en-US" sz="1800" b="1" dirty="0" smtClean="0"/>
              <a:t> </a:t>
            </a:r>
            <a:r>
              <a:rPr lang="en-US" sz="2000" dirty="0" smtClean="0"/>
              <a:t>Dead load :</a:t>
            </a:r>
          </a:p>
          <a:p>
            <a:r>
              <a:rPr lang="en-US" sz="1800" dirty="0" smtClean="0"/>
              <a:t>Total dead load from SAP =41876.6Kn</a:t>
            </a:r>
          </a:p>
          <a:p>
            <a:r>
              <a:rPr lang="en-US" sz="1800" dirty="0" smtClean="0"/>
              <a:t>Total dead load manual =42342.7Kn</a:t>
            </a:r>
          </a:p>
          <a:p>
            <a:r>
              <a:rPr lang="en-US" sz="1800" dirty="0" smtClean="0"/>
              <a:t>Error %= SAP load- manual load/ manual load</a:t>
            </a:r>
          </a:p>
          <a:p>
            <a:r>
              <a:rPr lang="en-US" sz="1800" dirty="0" smtClean="0"/>
              <a:t>Error = 41876.6-42342.7/42342.7= 1.1% &lt;5% .. Ok</a:t>
            </a:r>
          </a:p>
          <a:p>
            <a:pPr>
              <a:buNone/>
            </a:pPr>
            <a:r>
              <a:rPr lang="en-US" sz="2000" dirty="0" smtClean="0"/>
              <a:t>2- live load:</a:t>
            </a:r>
          </a:p>
          <a:p>
            <a:r>
              <a:rPr lang="en-US" sz="1800" dirty="0" smtClean="0"/>
              <a:t>The total live load calculated = 10500 KN</a:t>
            </a:r>
          </a:p>
          <a:p>
            <a:r>
              <a:rPr lang="en-US" sz="1800" dirty="0" smtClean="0"/>
              <a:t>SAP live load = 10982 KN</a:t>
            </a:r>
          </a:p>
          <a:p>
            <a:r>
              <a:rPr lang="en-US" sz="1800" dirty="0" smtClean="0"/>
              <a:t>Error %= SAP load- manual load/ manual load</a:t>
            </a:r>
          </a:p>
          <a:p>
            <a:r>
              <a:rPr lang="en-US" sz="1800" dirty="0" smtClean="0"/>
              <a:t>Error = 10982 -10500 /10500 = 4.5% &lt;5% …OK</a:t>
            </a:r>
          </a:p>
          <a:p>
            <a:pPr>
              <a:buNone/>
            </a:pPr>
            <a:endParaRPr lang="en-US" sz="1600" b="1" dirty="0" smtClean="0"/>
          </a:p>
          <a:p>
            <a:pPr lvl="0">
              <a:buNone/>
            </a:pPr>
            <a:endParaRPr lang="en-US" sz="1600" dirty="0" smtClean="0"/>
          </a:p>
          <a:p>
            <a:pPr>
              <a:buNone/>
            </a:pPr>
            <a:endParaRPr lang="en-US" sz="1600" dirty="0" smtClean="0"/>
          </a:p>
        </p:txBody>
      </p:sp>
      <p:pic>
        <p:nvPicPr>
          <p:cNvPr id="5" name="صورة 4" descr="loads.png"/>
          <p:cNvPicPr>
            <a:picLocks noChangeAspect="1"/>
          </p:cNvPicPr>
          <p:nvPr/>
        </p:nvPicPr>
        <p:blipFill>
          <a:blip r:embed="rId2" cstate="print"/>
          <a:stretch>
            <a:fillRect/>
          </a:stretch>
        </p:blipFill>
        <p:spPr>
          <a:xfrm>
            <a:off x="4648200" y="895350"/>
            <a:ext cx="4418597" cy="1219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6375"/>
            <a:ext cx="8229600" cy="612775"/>
          </a:xfrm>
        </p:spPr>
        <p:txBody>
          <a:bodyPr/>
          <a:lstStyle/>
          <a:p>
            <a:r>
              <a:rPr lang="en-US" sz="3600" b="1" dirty="0" smtClean="0">
                <a:solidFill>
                  <a:schemeClr val="accent3">
                    <a:lumMod val="50000"/>
                  </a:schemeClr>
                </a:solidFill>
              </a:rPr>
              <a:t>SAP Model and Dynamic Analysis</a:t>
            </a:r>
            <a:endParaRPr lang="ar-SA" sz="4800" b="1" dirty="0">
              <a:solidFill>
                <a:schemeClr val="accent3">
                  <a:lumMod val="50000"/>
                </a:schemeClr>
              </a:solidFill>
            </a:endParaRPr>
          </a:p>
        </p:txBody>
      </p:sp>
      <p:sp>
        <p:nvSpPr>
          <p:cNvPr id="3" name="عنصر نائب للمحتوى 2"/>
          <p:cNvSpPr>
            <a:spLocks noGrp="1"/>
          </p:cNvSpPr>
          <p:nvPr>
            <p:ph idx="1"/>
          </p:nvPr>
        </p:nvSpPr>
        <p:spPr>
          <a:xfrm>
            <a:off x="457200" y="819150"/>
            <a:ext cx="8229600" cy="3775075"/>
          </a:xfrm>
        </p:spPr>
        <p:txBody>
          <a:bodyPr/>
          <a:lstStyle/>
          <a:p>
            <a:pPr lvl="0">
              <a:buNone/>
            </a:pPr>
            <a:r>
              <a:rPr lang="en-US" sz="2000" b="1" dirty="0" smtClean="0"/>
              <a:t>3-</a:t>
            </a:r>
            <a:r>
              <a:rPr lang="en-US" sz="1600" b="1" dirty="0" smtClean="0"/>
              <a:t> </a:t>
            </a:r>
            <a:r>
              <a:rPr lang="en-US" sz="2000" b="1" dirty="0" smtClean="0"/>
              <a:t>Internal load </a:t>
            </a:r>
            <a:r>
              <a:rPr lang="ar-SA" sz="2000" b="1" dirty="0" smtClean="0"/>
              <a:t>:</a:t>
            </a:r>
            <a:endParaRPr lang="en-US" sz="2000" b="1" dirty="0" smtClean="0"/>
          </a:p>
          <a:p>
            <a:pPr>
              <a:buNone/>
            </a:pPr>
            <a:r>
              <a:rPr lang="en-US" sz="1800" dirty="0" smtClean="0"/>
              <a:t>M= Wln2/8</a:t>
            </a:r>
          </a:p>
          <a:p>
            <a:pPr>
              <a:buNone/>
            </a:pPr>
            <a:r>
              <a:rPr lang="en-US" sz="1800" dirty="0" smtClean="0"/>
              <a:t>M= 140*(10.5)2/8=1942KN.m= 1942/2= 971KN.m</a:t>
            </a:r>
          </a:p>
          <a:p>
            <a:pPr>
              <a:buNone/>
            </a:pPr>
            <a:r>
              <a:rPr lang="en-US" sz="1800" dirty="0" smtClean="0"/>
              <a:t>From SAP M= 836.2KN.m</a:t>
            </a:r>
          </a:p>
          <a:p>
            <a:pPr>
              <a:buNone/>
            </a:pPr>
            <a:r>
              <a:rPr lang="en-US" sz="1400" dirty="0" smtClean="0"/>
              <a:t> </a:t>
            </a:r>
            <a:r>
              <a:rPr lang="en-US" sz="2000" b="1" dirty="0" smtClean="0"/>
              <a:t>4- Deflection Check: </a:t>
            </a:r>
          </a:p>
          <a:p>
            <a:pPr>
              <a:buNone/>
            </a:pPr>
            <a:r>
              <a:rPr lang="en-US" sz="1800" dirty="0" smtClean="0"/>
              <a:t>Deflection manual = 10.44/240= .043m</a:t>
            </a:r>
            <a:endParaRPr lang="ar-SA" sz="1800" dirty="0" smtClean="0"/>
          </a:p>
          <a:p>
            <a:pPr>
              <a:buNone/>
            </a:pPr>
            <a:r>
              <a:rPr lang="ar-SA" sz="2000" b="1" dirty="0" smtClean="0"/>
              <a:t>           </a:t>
            </a:r>
            <a:r>
              <a:rPr lang="en-US" sz="2000" u="sng" dirty="0" smtClean="0"/>
              <a:t>Dead load</a:t>
            </a:r>
            <a:r>
              <a:rPr lang="en-US" sz="2000" dirty="0" smtClean="0"/>
              <a:t>                                                                </a:t>
            </a:r>
            <a:r>
              <a:rPr lang="en-US" sz="2000" u="sng" dirty="0" smtClean="0"/>
              <a:t>Live load</a:t>
            </a:r>
          </a:p>
          <a:p>
            <a:pPr>
              <a:buNone/>
            </a:pPr>
            <a:endParaRPr lang="ar-SA" sz="1600" dirty="0"/>
          </a:p>
        </p:txBody>
      </p:sp>
      <p:pic>
        <p:nvPicPr>
          <p:cNvPr id="4" name="صورة 3" descr="deadf.png"/>
          <p:cNvPicPr>
            <a:picLocks noChangeAspect="1"/>
          </p:cNvPicPr>
          <p:nvPr/>
        </p:nvPicPr>
        <p:blipFill>
          <a:blip r:embed="rId2" cstate="print"/>
          <a:stretch>
            <a:fillRect/>
          </a:stretch>
        </p:blipFill>
        <p:spPr>
          <a:xfrm>
            <a:off x="304799" y="3409950"/>
            <a:ext cx="3871975" cy="16008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صورة 4" descr="livea.png"/>
          <p:cNvPicPr>
            <a:picLocks noChangeAspect="1"/>
          </p:cNvPicPr>
          <p:nvPr/>
        </p:nvPicPr>
        <p:blipFill>
          <a:blip r:embed="rId3" cstate="print"/>
          <a:stretch>
            <a:fillRect/>
          </a:stretch>
        </p:blipFill>
        <p:spPr>
          <a:xfrm>
            <a:off x="4648200" y="3409950"/>
            <a:ext cx="3838733" cy="16194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600" b="1" dirty="0" smtClean="0">
                <a:solidFill>
                  <a:schemeClr val="accent3">
                    <a:lumMod val="50000"/>
                  </a:schemeClr>
                </a:solidFill>
              </a:rPr>
              <a:t>Design Elements  </a:t>
            </a:r>
            <a:endParaRPr lang="ar-SA" sz="3600" b="1" dirty="0">
              <a:solidFill>
                <a:schemeClr val="accent3">
                  <a:lumMod val="50000"/>
                </a:schemeClr>
              </a:solidFill>
            </a:endParaRPr>
          </a:p>
        </p:txBody>
      </p:sp>
      <p:sp>
        <p:nvSpPr>
          <p:cNvPr id="3" name="عنصر نائب للمحتوى 2"/>
          <p:cNvSpPr>
            <a:spLocks noGrp="1"/>
          </p:cNvSpPr>
          <p:nvPr>
            <p:ph idx="1"/>
          </p:nvPr>
        </p:nvSpPr>
        <p:spPr/>
        <p:txBody>
          <a:bodyPr/>
          <a:lstStyle/>
          <a:p>
            <a:pPr>
              <a:buNone/>
            </a:pPr>
            <a:r>
              <a:rPr lang="en-US" sz="2400" dirty="0" smtClean="0"/>
              <a:t>1- column:</a:t>
            </a:r>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r>
              <a:rPr lang="en-US" sz="2400" dirty="0" smtClean="0"/>
              <a:t>2- beams:</a:t>
            </a:r>
          </a:p>
          <a:p>
            <a:pPr>
              <a:buNone/>
            </a:pPr>
            <a:endParaRPr lang="ar-SA" sz="1600" b="1" dirty="0"/>
          </a:p>
        </p:txBody>
      </p:sp>
      <p:graphicFrame>
        <p:nvGraphicFramePr>
          <p:cNvPr id="4" name="جدول 3"/>
          <p:cNvGraphicFramePr>
            <a:graphicFrameLocks noGrp="1"/>
          </p:cNvGraphicFramePr>
          <p:nvPr/>
        </p:nvGraphicFramePr>
        <p:xfrm>
          <a:off x="685800" y="1733550"/>
          <a:ext cx="6858000" cy="889000"/>
        </p:xfrm>
        <a:graphic>
          <a:graphicData uri="http://schemas.openxmlformats.org/drawingml/2006/table">
            <a:tbl>
              <a:tblPr rtl="1" firstRow="1" bandRow="1">
                <a:tableStyleId>{5C22544A-7EE6-4342-B048-85BDC9FD1C3A}</a:tableStyleId>
              </a:tblPr>
              <a:tblGrid>
                <a:gridCol w="1371600"/>
                <a:gridCol w="1436914"/>
                <a:gridCol w="1480458"/>
                <a:gridCol w="1197428"/>
                <a:gridCol w="1371600"/>
              </a:tblGrid>
              <a:tr h="370840">
                <a:tc>
                  <a:txBody>
                    <a:bodyPr/>
                    <a:lstStyle/>
                    <a:p>
                      <a:pPr rtl="1"/>
                      <a:r>
                        <a:rPr lang="en-US" sz="1400" dirty="0" smtClean="0"/>
                        <a:t>Stirrups at middle</a:t>
                      </a:r>
                      <a:endParaRPr lang="ar-SA" sz="1400"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400" dirty="0" smtClean="0"/>
                        <a:t>Stirrups at edge</a:t>
                      </a:r>
                      <a:r>
                        <a:rPr lang="en-US" sz="1400" baseline="0" dirty="0" smtClean="0"/>
                        <a:t> </a:t>
                      </a:r>
                      <a:endParaRPr lang="ar-SA" sz="1400" dirty="0" smtClean="0"/>
                    </a:p>
                  </a:txBody>
                  <a:tcPr/>
                </a:tc>
                <a:tc>
                  <a:txBody>
                    <a:bodyPr/>
                    <a:lstStyle/>
                    <a:p>
                      <a:pPr rtl="1"/>
                      <a:r>
                        <a:rPr lang="en-US" sz="1400" dirty="0" smtClean="0"/>
                        <a:t>Long Reinforcement</a:t>
                      </a:r>
                      <a:r>
                        <a:rPr lang="en-US" sz="1400" baseline="0" dirty="0" smtClean="0"/>
                        <a:t> </a:t>
                      </a:r>
                      <a:endParaRPr lang="ar-SA" sz="1400" dirty="0"/>
                    </a:p>
                  </a:txBody>
                  <a:tcPr/>
                </a:tc>
                <a:tc>
                  <a:txBody>
                    <a:bodyPr/>
                    <a:lstStyle/>
                    <a:p>
                      <a:pPr rtl="1"/>
                      <a:r>
                        <a:rPr lang="en-US" sz="1400" b="1" dirty="0" smtClean="0"/>
                        <a:t>Dimensions (cm)</a:t>
                      </a:r>
                      <a:r>
                        <a:rPr lang="en-US" sz="1400" baseline="0" dirty="0" smtClean="0"/>
                        <a:t> </a:t>
                      </a:r>
                      <a:endParaRPr lang="ar-SA" sz="1400" dirty="0"/>
                    </a:p>
                  </a:txBody>
                  <a:tcPr/>
                </a:tc>
                <a:tc>
                  <a:txBody>
                    <a:bodyPr/>
                    <a:lstStyle/>
                    <a:p>
                      <a:pPr rtl="1"/>
                      <a:r>
                        <a:rPr lang="en-US" sz="1400" dirty="0" smtClean="0"/>
                        <a:t>column</a:t>
                      </a:r>
                      <a:endParaRPr lang="ar-SA" sz="1400" dirty="0"/>
                    </a:p>
                  </a:txBody>
                  <a:tcPr/>
                </a:tc>
              </a:tr>
              <a:tr h="370840">
                <a:tc>
                  <a:txBody>
                    <a:bodyPr/>
                    <a:lstStyle/>
                    <a:p>
                      <a:pPr rtl="1"/>
                      <a:r>
                        <a:rPr lang="en-US" sz="1400" dirty="0" smtClean="0"/>
                        <a:t>1</a:t>
                      </a:r>
                      <a:r>
                        <a:rPr lang="el-GR" sz="1400" dirty="0" smtClean="0"/>
                        <a:t>φ</a:t>
                      </a:r>
                      <a:r>
                        <a:rPr lang="en-US" sz="1400" dirty="0" smtClean="0"/>
                        <a:t>10/20cm</a:t>
                      </a:r>
                      <a:endParaRPr lang="ar-SA" sz="1400" dirty="0"/>
                    </a:p>
                  </a:txBody>
                  <a:tcPr/>
                </a:tc>
                <a:tc>
                  <a:txBody>
                    <a:bodyPr/>
                    <a:lstStyle/>
                    <a:p>
                      <a:pPr rtl="1"/>
                      <a:r>
                        <a:rPr lang="en-US" sz="1400" dirty="0" smtClean="0"/>
                        <a:t>1</a:t>
                      </a:r>
                      <a:r>
                        <a:rPr lang="el-GR" sz="1400" dirty="0" smtClean="0"/>
                        <a:t>φ</a:t>
                      </a:r>
                      <a:r>
                        <a:rPr lang="en-US" sz="1400" dirty="0" smtClean="0"/>
                        <a:t>10/15cm </a:t>
                      </a:r>
                      <a:endParaRPr lang="ar-SA" sz="1400" dirty="0"/>
                    </a:p>
                  </a:txBody>
                  <a:tcPr/>
                </a:tc>
                <a:tc>
                  <a:txBody>
                    <a:bodyPr/>
                    <a:lstStyle/>
                    <a:p>
                      <a:pPr rtl="1"/>
                      <a:r>
                        <a:rPr lang="en-US" sz="1400" dirty="0" smtClean="0"/>
                        <a:t>18</a:t>
                      </a:r>
                      <a:r>
                        <a:rPr lang="el-GR" sz="1400" dirty="0" smtClean="0"/>
                        <a:t>φ</a:t>
                      </a:r>
                      <a:r>
                        <a:rPr lang="en-US" sz="1400" dirty="0" smtClean="0"/>
                        <a:t>14</a:t>
                      </a:r>
                      <a:endParaRPr lang="ar-SA" sz="1400" dirty="0"/>
                    </a:p>
                  </a:txBody>
                  <a:tcPr/>
                </a:tc>
                <a:tc>
                  <a:txBody>
                    <a:bodyPr/>
                    <a:lstStyle/>
                    <a:p>
                      <a:pPr rtl="1"/>
                      <a:r>
                        <a:rPr lang="en-US" sz="1400" dirty="0" smtClean="0"/>
                        <a:t>(35*80)</a:t>
                      </a:r>
                      <a:endParaRPr lang="ar-SA" sz="1400" dirty="0"/>
                    </a:p>
                  </a:txBody>
                  <a:tcPr/>
                </a:tc>
                <a:tc>
                  <a:txBody>
                    <a:bodyPr/>
                    <a:lstStyle/>
                    <a:p>
                      <a:pPr rtl="1"/>
                      <a:r>
                        <a:rPr lang="en-US" sz="1400" dirty="0" smtClean="0"/>
                        <a:t>C1</a:t>
                      </a:r>
                      <a:endParaRPr lang="ar-SA" sz="1400" dirty="0"/>
                    </a:p>
                  </a:txBody>
                  <a:tcPr/>
                </a:tc>
              </a:tr>
            </a:tbl>
          </a:graphicData>
        </a:graphic>
      </p:graphicFrame>
      <p:graphicFrame>
        <p:nvGraphicFramePr>
          <p:cNvPr id="5" name="جدول 4"/>
          <p:cNvGraphicFramePr>
            <a:graphicFrameLocks noGrp="1"/>
          </p:cNvGraphicFramePr>
          <p:nvPr/>
        </p:nvGraphicFramePr>
        <p:xfrm>
          <a:off x="990600" y="3409950"/>
          <a:ext cx="6096000" cy="1259840"/>
        </p:xfrm>
        <a:graphic>
          <a:graphicData uri="http://schemas.openxmlformats.org/drawingml/2006/table">
            <a:tbl>
              <a:tblPr rtl="1" firstRow="1" bandRow="1">
                <a:tableStyleId>{5C22544A-7EE6-4342-B048-85BDC9FD1C3A}</a:tableStyleId>
              </a:tblPr>
              <a:tblGrid>
                <a:gridCol w="1219200"/>
                <a:gridCol w="1219200"/>
                <a:gridCol w="1219200"/>
                <a:gridCol w="1219200"/>
                <a:gridCol w="1219200"/>
              </a:tblGrid>
              <a:tr h="370840">
                <a:tc>
                  <a:txBody>
                    <a:bodyPr/>
                    <a:lstStyle/>
                    <a:p>
                      <a:pPr algn="ctr" rtl="1"/>
                      <a:r>
                        <a:rPr lang="en-US" sz="1400" dirty="0" smtClean="0"/>
                        <a:t>B.S</a:t>
                      </a:r>
                      <a:endParaRPr lang="ar-SA" sz="1400" dirty="0"/>
                    </a:p>
                  </a:txBody>
                  <a:tcPr/>
                </a:tc>
                <a:tc>
                  <a:txBody>
                    <a:bodyPr/>
                    <a:lstStyle/>
                    <a:p>
                      <a:pPr algn="ctr" rtl="1"/>
                      <a:r>
                        <a:rPr lang="en-US" sz="1400" dirty="0" smtClean="0"/>
                        <a:t>M.S</a:t>
                      </a:r>
                      <a:endParaRPr lang="ar-SA" sz="1400" dirty="0"/>
                    </a:p>
                  </a:txBody>
                  <a:tcPr/>
                </a:tc>
                <a:tc>
                  <a:txBody>
                    <a:bodyPr/>
                    <a:lstStyle/>
                    <a:p>
                      <a:pPr algn="ctr" rtl="1"/>
                      <a:r>
                        <a:rPr lang="en-US" sz="1400" dirty="0" smtClean="0"/>
                        <a:t>T.S</a:t>
                      </a:r>
                      <a:r>
                        <a:rPr lang="en-US" sz="1400" baseline="0" dirty="0" smtClean="0"/>
                        <a:t> </a:t>
                      </a:r>
                      <a:endParaRPr lang="ar-SA" sz="1400" dirty="0"/>
                    </a:p>
                  </a:txBody>
                  <a:tcPr/>
                </a:tc>
                <a:tc>
                  <a:txBody>
                    <a:bodyPr/>
                    <a:lstStyle/>
                    <a:p>
                      <a:pPr algn="ctr" rtl="1"/>
                      <a:r>
                        <a:rPr lang="en-US" sz="1400" b="1" dirty="0" smtClean="0"/>
                        <a:t>Dimensions </a:t>
                      </a:r>
                    </a:p>
                    <a:p>
                      <a:pPr algn="ctr" rtl="1"/>
                      <a:r>
                        <a:rPr lang="en-US" sz="1400" b="1" dirty="0" smtClean="0"/>
                        <a:t>cm</a:t>
                      </a:r>
                      <a:endParaRPr lang="ar-SA" sz="1400" dirty="0"/>
                    </a:p>
                  </a:txBody>
                  <a:tcPr/>
                </a:tc>
                <a:tc>
                  <a:txBody>
                    <a:bodyPr/>
                    <a:lstStyle/>
                    <a:p>
                      <a:pPr algn="ctr" rtl="1"/>
                      <a:r>
                        <a:rPr lang="en-US" sz="1400" dirty="0" smtClean="0"/>
                        <a:t>beam</a:t>
                      </a:r>
                      <a:endParaRPr lang="ar-SA" sz="1400"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400" dirty="0" smtClean="0"/>
                        <a:t>7</a:t>
                      </a:r>
                      <a:r>
                        <a:rPr lang="el-GR" sz="1400" dirty="0" smtClean="0"/>
                        <a:t>φ</a:t>
                      </a:r>
                      <a:r>
                        <a:rPr lang="en-US" sz="1400" dirty="0" smtClean="0"/>
                        <a:t>22</a:t>
                      </a:r>
                      <a:endParaRPr lang="ar-SA" sz="1400"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400" dirty="0" smtClean="0"/>
                        <a:t>2</a:t>
                      </a:r>
                      <a:r>
                        <a:rPr lang="el-GR" sz="1400" dirty="0" smtClean="0"/>
                        <a:t>φ</a:t>
                      </a:r>
                      <a:r>
                        <a:rPr lang="en-US" sz="1400" dirty="0" smtClean="0"/>
                        <a:t>12</a:t>
                      </a:r>
                      <a:endParaRPr lang="ar-SA" sz="1400"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400" dirty="0" smtClean="0"/>
                        <a:t>8</a:t>
                      </a:r>
                      <a:r>
                        <a:rPr lang="el-GR" sz="1400" dirty="0" smtClean="0"/>
                        <a:t>φ</a:t>
                      </a:r>
                      <a:r>
                        <a:rPr lang="en-US" sz="1400" dirty="0" smtClean="0"/>
                        <a:t>25</a:t>
                      </a:r>
                      <a:endParaRPr lang="ar-SA" sz="1400" dirty="0" smtClean="0"/>
                    </a:p>
                  </a:txBody>
                  <a:tcPr/>
                </a:tc>
                <a:tc>
                  <a:txBody>
                    <a:bodyPr/>
                    <a:lstStyle/>
                    <a:p>
                      <a:pPr algn="ctr" rtl="1"/>
                      <a:r>
                        <a:rPr lang="en-US" sz="1400" dirty="0" smtClean="0"/>
                        <a:t>40*60</a:t>
                      </a:r>
                      <a:endParaRPr lang="ar-SA" sz="1400" dirty="0"/>
                    </a:p>
                  </a:txBody>
                  <a:tcPr/>
                </a:tc>
                <a:tc>
                  <a:txBody>
                    <a:bodyPr/>
                    <a:lstStyle/>
                    <a:p>
                      <a:pPr algn="ctr" rtl="1"/>
                      <a:r>
                        <a:rPr lang="en-US" sz="1400" dirty="0" smtClean="0"/>
                        <a:t>B6</a:t>
                      </a:r>
                      <a:endParaRPr lang="ar-SA" sz="1400"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400" dirty="0" smtClean="0"/>
                        <a:t>3</a:t>
                      </a:r>
                      <a:r>
                        <a:rPr lang="el-GR" sz="1400" dirty="0" smtClean="0"/>
                        <a:t>φ</a:t>
                      </a:r>
                      <a:r>
                        <a:rPr lang="en-US" sz="1400" dirty="0" smtClean="0"/>
                        <a:t>14</a:t>
                      </a:r>
                      <a:endParaRPr lang="ar-SA" sz="1400"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400" dirty="0" smtClean="0"/>
                        <a:t>2</a:t>
                      </a:r>
                      <a:r>
                        <a:rPr lang="el-GR" sz="1400" dirty="0" smtClean="0"/>
                        <a:t>φ</a:t>
                      </a:r>
                      <a:r>
                        <a:rPr lang="en-US" sz="1400" dirty="0" smtClean="0"/>
                        <a:t>12</a:t>
                      </a:r>
                      <a:endParaRPr lang="ar-SA" sz="1400"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400" dirty="0" smtClean="0"/>
                        <a:t>5</a:t>
                      </a:r>
                      <a:r>
                        <a:rPr lang="el-GR" sz="1400" dirty="0" smtClean="0"/>
                        <a:t>φ</a:t>
                      </a:r>
                      <a:r>
                        <a:rPr lang="en-US" sz="1400" dirty="0" smtClean="0"/>
                        <a:t>14</a:t>
                      </a:r>
                      <a:endParaRPr lang="ar-SA" sz="1400" dirty="0" smtClean="0"/>
                    </a:p>
                  </a:txBody>
                  <a:tcPr/>
                </a:tc>
                <a:tc>
                  <a:txBody>
                    <a:bodyPr/>
                    <a:lstStyle/>
                    <a:p>
                      <a:pPr algn="ctr" rtl="1"/>
                      <a:r>
                        <a:rPr lang="en-US" sz="1400" dirty="0" smtClean="0"/>
                        <a:t>40*60</a:t>
                      </a:r>
                      <a:endParaRPr lang="ar-SA" sz="1400" dirty="0"/>
                    </a:p>
                  </a:txBody>
                  <a:tcPr/>
                </a:tc>
                <a:tc>
                  <a:txBody>
                    <a:bodyPr/>
                    <a:lstStyle/>
                    <a:p>
                      <a:pPr algn="ctr" rtl="1"/>
                      <a:r>
                        <a:rPr lang="en-US" sz="1400" dirty="0" smtClean="0"/>
                        <a:t>B3</a:t>
                      </a:r>
                      <a:endParaRPr lang="ar-SA" sz="1400" dirty="0"/>
                    </a:p>
                  </a:txBody>
                  <a:tcPr/>
                </a:tc>
              </a:tr>
            </a:tbl>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6375"/>
            <a:ext cx="8229600" cy="765175"/>
          </a:xfrm>
        </p:spPr>
        <p:txBody>
          <a:bodyPr/>
          <a:lstStyle/>
          <a:p>
            <a:r>
              <a:rPr lang="en-US" sz="3600" b="1" dirty="0" smtClean="0">
                <a:solidFill>
                  <a:schemeClr val="accent3">
                    <a:lumMod val="50000"/>
                  </a:schemeClr>
                </a:solidFill>
              </a:rPr>
              <a:t>Design Elements </a:t>
            </a:r>
            <a:endParaRPr lang="ar-SA" sz="3600" b="1" dirty="0">
              <a:solidFill>
                <a:schemeClr val="accent3">
                  <a:lumMod val="50000"/>
                </a:schemeClr>
              </a:solidFill>
            </a:endParaRPr>
          </a:p>
        </p:txBody>
      </p:sp>
      <p:pic>
        <p:nvPicPr>
          <p:cNvPr id="4" name="عنصر نائب للمحتوى 3" descr="col.png"/>
          <p:cNvPicPr>
            <a:picLocks noGrp="1" noChangeAspect="1"/>
          </p:cNvPicPr>
          <p:nvPr>
            <p:ph idx="1"/>
          </p:nvPr>
        </p:nvPicPr>
        <p:blipFill>
          <a:blip r:embed="rId2" cstate="print"/>
          <a:stretch>
            <a:fillRect/>
          </a:stretch>
        </p:blipFill>
        <p:spPr>
          <a:xfrm>
            <a:off x="381000" y="1123950"/>
            <a:ext cx="8458200" cy="39215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6375"/>
            <a:ext cx="8229600" cy="688975"/>
          </a:xfrm>
        </p:spPr>
        <p:txBody>
          <a:bodyPr/>
          <a:lstStyle/>
          <a:p>
            <a:r>
              <a:rPr lang="en-US" sz="3600" b="1" dirty="0" smtClean="0">
                <a:solidFill>
                  <a:schemeClr val="accent3">
                    <a:lumMod val="50000"/>
                  </a:schemeClr>
                </a:solidFill>
              </a:rPr>
              <a:t>Design Elements </a:t>
            </a:r>
            <a:endParaRPr lang="ar-SA" sz="3600" b="1" dirty="0">
              <a:solidFill>
                <a:schemeClr val="accent3">
                  <a:lumMod val="50000"/>
                </a:schemeClr>
              </a:solidFill>
            </a:endParaRPr>
          </a:p>
        </p:txBody>
      </p:sp>
      <p:sp>
        <p:nvSpPr>
          <p:cNvPr id="3" name="عنصر نائب للمحتوى 2"/>
          <p:cNvSpPr>
            <a:spLocks noGrp="1"/>
          </p:cNvSpPr>
          <p:nvPr>
            <p:ph idx="1"/>
          </p:nvPr>
        </p:nvSpPr>
        <p:spPr>
          <a:xfrm>
            <a:off x="457200" y="895350"/>
            <a:ext cx="8229600" cy="3698875"/>
          </a:xfrm>
        </p:spPr>
        <p:txBody>
          <a:bodyPr/>
          <a:lstStyle/>
          <a:p>
            <a:pPr>
              <a:buNone/>
            </a:pPr>
            <a:r>
              <a:rPr lang="en-US" sz="2400" dirty="0" smtClean="0"/>
              <a:t>3- Slabs :</a:t>
            </a:r>
            <a:endParaRPr lang="ar-SA" sz="2400" dirty="0"/>
          </a:p>
        </p:txBody>
      </p:sp>
      <p:pic>
        <p:nvPicPr>
          <p:cNvPr id="4" name="صورة 3" descr="slabss.png"/>
          <p:cNvPicPr>
            <a:picLocks noChangeAspect="1"/>
          </p:cNvPicPr>
          <p:nvPr/>
        </p:nvPicPr>
        <p:blipFill>
          <a:blip r:embed="rId2" cstate="print"/>
          <a:stretch>
            <a:fillRect/>
          </a:stretch>
        </p:blipFill>
        <p:spPr>
          <a:xfrm>
            <a:off x="2286000" y="1047750"/>
            <a:ext cx="5077204" cy="39469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6375"/>
            <a:ext cx="8229600" cy="688975"/>
          </a:xfrm>
        </p:spPr>
        <p:txBody>
          <a:bodyPr/>
          <a:lstStyle/>
          <a:p>
            <a:r>
              <a:rPr lang="en-US" sz="3600" b="1" dirty="0" smtClean="0">
                <a:solidFill>
                  <a:schemeClr val="accent3">
                    <a:lumMod val="50000"/>
                  </a:schemeClr>
                </a:solidFill>
              </a:rPr>
              <a:t>Design Elements </a:t>
            </a:r>
            <a:endParaRPr lang="ar-SA" sz="3600" b="1" dirty="0">
              <a:solidFill>
                <a:schemeClr val="accent3">
                  <a:lumMod val="50000"/>
                </a:schemeClr>
              </a:solidFill>
            </a:endParaRPr>
          </a:p>
        </p:txBody>
      </p:sp>
      <p:sp>
        <p:nvSpPr>
          <p:cNvPr id="3" name="عنصر نائب للمحتوى 2"/>
          <p:cNvSpPr>
            <a:spLocks noGrp="1"/>
          </p:cNvSpPr>
          <p:nvPr>
            <p:ph idx="1"/>
          </p:nvPr>
        </p:nvSpPr>
        <p:spPr>
          <a:xfrm>
            <a:off x="457200" y="971550"/>
            <a:ext cx="8229600" cy="3622675"/>
          </a:xfrm>
        </p:spPr>
        <p:txBody>
          <a:bodyPr/>
          <a:lstStyle/>
          <a:p>
            <a:pPr>
              <a:buNone/>
            </a:pPr>
            <a:r>
              <a:rPr lang="en-US" sz="2400" dirty="0" smtClean="0"/>
              <a:t>4-Footing:</a:t>
            </a:r>
            <a:endParaRPr lang="ar-SA" sz="2400" dirty="0"/>
          </a:p>
        </p:txBody>
      </p:sp>
      <p:pic>
        <p:nvPicPr>
          <p:cNvPr id="4" name="صورة 3" descr="footing.png"/>
          <p:cNvPicPr>
            <a:picLocks noChangeAspect="1"/>
          </p:cNvPicPr>
          <p:nvPr/>
        </p:nvPicPr>
        <p:blipFill>
          <a:blip r:embed="rId2" cstate="print"/>
          <a:stretch>
            <a:fillRect/>
          </a:stretch>
        </p:blipFill>
        <p:spPr>
          <a:xfrm>
            <a:off x="838200" y="1657350"/>
            <a:ext cx="7516915" cy="32644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438400" y="514350"/>
            <a:ext cx="6202362" cy="685800"/>
          </a:xfrm>
        </p:spPr>
        <p:txBody>
          <a:bodyPr/>
          <a:lstStyle/>
          <a:p>
            <a:pPr algn="l"/>
            <a:r>
              <a:rPr lang="en-US" b="1" dirty="0" smtClean="0">
                <a:solidFill>
                  <a:srgbClr val="00B050"/>
                </a:solidFill>
              </a:rPr>
              <a:t>Mechanical</a:t>
            </a:r>
            <a:r>
              <a:rPr lang="en-US" dirty="0" smtClean="0">
                <a:solidFill>
                  <a:schemeClr val="accent3">
                    <a:lumMod val="50000"/>
                  </a:schemeClr>
                </a:solidFill>
              </a:rPr>
              <a:t> </a:t>
            </a:r>
            <a:r>
              <a:rPr lang="en-US" b="1" dirty="0" smtClean="0">
                <a:solidFill>
                  <a:srgbClr val="00B050"/>
                </a:solidFill>
              </a:rPr>
              <a:t>Design</a:t>
            </a:r>
            <a:r>
              <a:rPr lang="en-US" dirty="0" smtClean="0"/>
              <a:t/>
            </a:r>
            <a:br>
              <a:rPr lang="en-US" dirty="0" smtClean="0"/>
            </a:br>
            <a:endParaRPr lang="fr-CA" dirty="0" smtClean="0">
              <a:solidFill>
                <a:srgbClr val="339966"/>
              </a:solidFill>
            </a:endParaRPr>
          </a:p>
        </p:txBody>
      </p:sp>
      <p:sp>
        <p:nvSpPr>
          <p:cNvPr id="5123" name="Content Placeholder 2"/>
          <p:cNvSpPr>
            <a:spLocks noGrp="1"/>
          </p:cNvSpPr>
          <p:nvPr>
            <p:ph idx="1"/>
          </p:nvPr>
        </p:nvSpPr>
        <p:spPr>
          <a:xfrm>
            <a:off x="2514600" y="1733550"/>
            <a:ext cx="6477000" cy="3124200"/>
          </a:xfrm>
        </p:spPr>
        <p:txBody>
          <a:bodyPr/>
          <a:lstStyle/>
          <a:p>
            <a:pPr>
              <a:buNone/>
            </a:pPr>
            <a:r>
              <a:rPr lang="en-US" sz="2800" b="1" dirty="0" smtClean="0"/>
              <a:t>Codes and specifications:</a:t>
            </a:r>
          </a:p>
          <a:p>
            <a:pPr lvl="0"/>
            <a:r>
              <a:rPr lang="en-US" sz="2800" dirty="0" smtClean="0"/>
              <a:t>ASHREA 2009</a:t>
            </a:r>
          </a:p>
          <a:p>
            <a:endParaRPr lang="en-US" sz="2800" dirty="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600" b="1" dirty="0" smtClean="0">
                <a:solidFill>
                  <a:schemeClr val="accent3">
                    <a:lumMod val="50000"/>
                  </a:schemeClr>
                </a:solidFill>
              </a:rPr>
              <a:t>Mechanical Design</a:t>
            </a:r>
            <a:endParaRPr lang="ar-SA" sz="3600" b="1" dirty="0">
              <a:solidFill>
                <a:schemeClr val="accent3">
                  <a:lumMod val="50000"/>
                </a:schemeClr>
              </a:solidFill>
            </a:endParaRPr>
          </a:p>
        </p:txBody>
      </p:sp>
      <p:sp>
        <p:nvSpPr>
          <p:cNvPr id="3" name="عنصر نائب للمحتوى 2"/>
          <p:cNvSpPr>
            <a:spLocks noGrp="1"/>
          </p:cNvSpPr>
          <p:nvPr>
            <p:ph idx="1"/>
          </p:nvPr>
        </p:nvSpPr>
        <p:spPr/>
        <p:txBody>
          <a:bodyPr/>
          <a:lstStyle/>
          <a:p>
            <a:pPr>
              <a:defRPr/>
            </a:pPr>
            <a:r>
              <a:rPr lang="en-US" sz="2400" dirty="0" smtClean="0"/>
              <a:t>Water Supply system.</a:t>
            </a:r>
            <a:endParaRPr lang="en-US" sz="2400" dirty="0" smtClean="0">
              <a:cs typeface="Times New Roman" pitchFamily="18" charset="0"/>
            </a:endParaRPr>
          </a:p>
          <a:p>
            <a:pPr>
              <a:defRPr/>
            </a:pPr>
            <a:r>
              <a:rPr lang="en-US" sz="2400" dirty="0" smtClean="0">
                <a:cs typeface="Times New Roman" pitchFamily="18" charset="0"/>
              </a:rPr>
              <a:t>Rain water</a:t>
            </a:r>
          </a:p>
          <a:p>
            <a:pPr>
              <a:defRPr/>
            </a:pPr>
            <a:r>
              <a:rPr lang="en-US" sz="2400" dirty="0" smtClean="0">
                <a:cs typeface="Times New Roman" pitchFamily="18" charset="0"/>
              </a:rPr>
              <a:t>Sanitation system</a:t>
            </a:r>
          </a:p>
          <a:p>
            <a:pPr>
              <a:defRPr/>
            </a:pPr>
            <a:r>
              <a:rPr lang="en-US" sz="2400" dirty="0" smtClean="0">
                <a:cs typeface="Times New Roman" pitchFamily="18" charset="0"/>
              </a:rPr>
              <a:t>Grey water and Black water</a:t>
            </a:r>
          </a:p>
          <a:p>
            <a:pPr>
              <a:defRPr/>
            </a:pPr>
            <a:r>
              <a:rPr lang="en-US" sz="2400" dirty="0" smtClean="0">
                <a:solidFill>
                  <a:prstClr val="black"/>
                </a:solidFill>
                <a:cs typeface="Times New Roman" pitchFamily="18" charset="0"/>
              </a:rPr>
              <a:t>Elevator design.</a:t>
            </a:r>
            <a:endParaRPr lang="en-US" sz="2400" dirty="0" smtClean="0">
              <a:cs typeface="Times New Roman" pitchFamily="18" charset="0"/>
            </a:endParaRPr>
          </a:p>
          <a:p>
            <a:r>
              <a:rPr lang="en-US" sz="2400" dirty="0" smtClean="0"/>
              <a:t>HVAC system</a:t>
            </a:r>
            <a:endParaRPr lang="ar-JO" sz="2400" dirty="0" smtClean="0"/>
          </a:p>
          <a:p>
            <a:pPr>
              <a:buNone/>
            </a:pPr>
            <a:endParaRPr lang="ar-JO" sz="2400" dirty="0" smtClean="0">
              <a:solidFill>
                <a:srgbClr val="FF0000"/>
              </a:solidFill>
            </a:endParaRPr>
          </a:p>
          <a:p>
            <a:endParaRPr lang="ar-SA" sz="18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6375"/>
            <a:ext cx="8229600" cy="612775"/>
          </a:xfrm>
        </p:spPr>
        <p:txBody>
          <a:bodyPr/>
          <a:lstStyle/>
          <a:p>
            <a:r>
              <a:rPr lang="en-US" sz="3200" b="1" dirty="0" smtClean="0">
                <a:solidFill>
                  <a:schemeClr val="accent3">
                    <a:lumMod val="50000"/>
                  </a:schemeClr>
                </a:solidFill>
                <a:ea typeface="+mn-ea"/>
                <a:cs typeface="+mn-cs"/>
              </a:rPr>
              <a:t>Water Supply system</a:t>
            </a:r>
            <a:endParaRPr lang="ar-SA" sz="6600" b="1" dirty="0">
              <a:solidFill>
                <a:schemeClr val="accent3">
                  <a:lumMod val="50000"/>
                </a:schemeClr>
              </a:solidFill>
            </a:endParaRPr>
          </a:p>
        </p:txBody>
      </p:sp>
      <p:sp>
        <p:nvSpPr>
          <p:cNvPr id="3" name="عنصر نائب للمحتوى 2"/>
          <p:cNvSpPr>
            <a:spLocks noGrp="1"/>
          </p:cNvSpPr>
          <p:nvPr>
            <p:ph idx="1"/>
          </p:nvPr>
        </p:nvSpPr>
        <p:spPr>
          <a:xfrm>
            <a:off x="457200" y="819150"/>
            <a:ext cx="8229600" cy="3775075"/>
          </a:xfrm>
        </p:spPr>
        <p:txBody>
          <a:bodyPr/>
          <a:lstStyle/>
          <a:p>
            <a:r>
              <a:rPr lang="en-US" sz="2000" dirty="0" smtClean="0"/>
              <a:t>In our Project PVC piping system used for water supply.</a:t>
            </a:r>
          </a:p>
          <a:p>
            <a:endParaRPr lang="ar-SA" sz="1600" dirty="0" smtClean="0"/>
          </a:p>
          <a:p>
            <a:endParaRPr lang="ar-SA" sz="1600" dirty="0" smtClean="0"/>
          </a:p>
          <a:p>
            <a:endParaRPr lang="ar-SA" sz="1600" dirty="0" smtClean="0"/>
          </a:p>
          <a:p>
            <a:endParaRPr lang="ar-SA" sz="1600" dirty="0" smtClean="0"/>
          </a:p>
          <a:p>
            <a:endParaRPr lang="ar-SA" sz="1600" dirty="0" smtClean="0"/>
          </a:p>
          <a:p>
            <a:endParaRPr lang="ar-SA" sz="1600" dirty="0" smtClean="0"/>
          </a:p>
          <a:p>
            <a:pPr>
              <a:buNone/>
            </a:pPr>
            <a:r>
              <a:rPr lang="en-US" sz="2000" dirty="0" smtClean="0"/>
              <a:t>Zone B</a:t>
            </a:r>
          </a:p>
          <a:p>
            <a:pPr>
              <a:buNone/>
            </a:pPr>
            <a:r>
              <a:rPr lang="en-US" sz="2000" dirty="0" smtClean="0"/>
              <a:t>                                                                                                                              Zone A</a:t>
            </a:r>
            <a:endParaRPr lang="ar-SA" sz="2000" dirty="0"/>
          </a:p>
        </p:txBody>
      </p:sp>
      <p:pic>
        <p:nvPicPr>
          <p:cNvPr id="4" name="صورة 3" descr="water.png"/>
          <p:cNvPicPr>
            <a:picLocks noChangeAspect="1"/>
          </p:cNvPicPr>
          <p:nvPr/>
        </p:nvPicPr>
        <p:blipFill>
          <a:blip r:embed="rId3" cstate="print"/>
          <a:stretch>
            <a:fillRect/>
          </a:stretch>
        </p:blipFill>
        <p:spPr>
          <a:xfrm>
            <a:off x="1676400" y="1428750"/>
            <a:ext cx="5714999" cy="3592913"/>
          </a:xfrm>
          <a:prstGeom prst="rect">
            <a:avLst/>
          </a:prstGeom>
        </p:spPr>
      </p:pic>
      <p:sp>
        <p:nvSpPr>
          <p:cNvPr id="5" name="سهم للأسفل 9"/>
          <p:cNvSpPr/>
          <p:nvPr/>
        </p:nvSpPr>
        <p:spPr>
          <a:xfrm rot="14046774">
            <a:off x="7487296" y="3599039"/>
            <a:ext cx="291610" cy="7618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سهم للأسفل 9"/>
          <p:cNvSpPr/>
          <p:nvPr/>
        </p:nvSpPr>
        <p:spPr>
          <a:xfrm rot="3273812">
            <a:off x="1468310" y="2454274"/>
            <a:ext cx="291610" cy="7618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484438" y="590550"/>
            <a:ext cx="6202362" cy="609600"/>
          </a:xfrm>
        </p:spPr>
        <p:txBody>
          <a:bodyPr/>
          <a:lstStyle/>
          <a:p>
            <a:pPr algn="l"/>
            <a:r>
              <a:rPr lang="en-US" b="1" dirty="0" smtClean="0">
                <a:solidFill>
                  <a:srgbClr val="00B050"/>
                </a:solidFill>
              </a:rPr>
              <a:t>Architectural Design</a:t>
            </a:r>
            <a:r>
              <a:rPr lang="en-US" dirty="0" smtClean="0"/>
              <a:t/>
            </a:r>
            <a:br>
              <a:rPr lang="en-US" dirty="0" smtClean="0"/>
            </a:br>
            <a:endParaRPr lang="fr-CA" dirty="0" smtClean="0">
              <a:solidFill>
                <a:srgbClr val="339966"/>
              </a:solidFill>
            </a:endParaRPr>
          </a:p>
        </p:txBody>
      </p:sp>
      <p:sp>
        <p:nvSpPr>
          <p:cNvPr id="5123" name="Content Placeholder 2"/>
          <p:cNvSpPr>
            <a:spLocks noGrp="1"/>
          </p:cNvSpPr>
          <p:nvPr>
            <p:ph idx="1"/>
          </p:nvPr>
        </p:nvSpPr>
        <p:spPr>
          <a:xfrm>
            <a:off x="2514600" y="1123950"/>
            <a:ext cx="6477000" cy="3317875"/>
          </a:xfrm>
        </p:spPr>
        <p:txBody>
          <a:bodyPr/>
          <a:lstStyle/>
          <a:p>
            <a:pPr>
              <a:buNone/>
            </a:pPr>
            <a:r>
              <a:rPr lang="en-US" sz="2800" b="1" dirty="0" smtClean="0"/>
              <a:t>Codes and specifications:</a:t>
            </a:r>
          </a:p>
          <a:p>
            <a:pPr>
              <a:buNone/>
            </a:pPr>
            <a:endParaRPr lang="en-US" sz="2800" b="1" dirty="0" smtClean="0">
              <a:solidFill>
                <a:srgbClr val="0070C0"/>
              </a:solidFill>
            </a:endParaRPr>
          </a:p>
          <a:p>
            <a:pPr lvl="0"/>
            <a:r>
              <a:rPr lang="en-US" sz="2800" dirty="0" smtClean="0"/>
              <a:t>Neufort and Metric </a:t>
            </a:r>
          </a:p>
          <a:p>
            <a:endParaRPr lang="en-US" sz="2800" dirty="0" smtClean="0"/>
          </a:p>
          <a:p>
            <a:r>
              <a:rPr lang="en-US" sz="2800" dirty="0" smtClean="0"/>
              <a:t>Time </a:t>
            </a:r>
            <a:r>
              <a:rPr lang="en-US" sz="2800" dirty="0" smtClean="0"/>
              <a:t>Saver </a:t>
            </a:r>
            <a:endParaRPr lang="en-US" sz="2800" dirty="0" smtClean="0"/>
          </a:p>
          <a:p>
            <a:pPr>
              <a:buNone/>
            </a:pPr>
            <a:endParaRPr lang="fr-CA" sz="2800" dirty="0" smtClean="0">
              <a:solidFill>
                <a:srgbClr val="0070C0"/>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600" b="1" dirty="0" smtClean="0">
                <a:solidFill>
                  <a:schemeClr val="accent3">
                    <a:lumMod val="50000"/>
                  </a:schemeClr>
                </a:solidFill>
              </a:rPr>
              <a:t>Water Supply system</a:t>
            </a:r>
            <a:endParaRPr lang="ar-SA" sz="3600" b="1" dirty="0">
              <a:solidFill>
                <a:schemeClr val="accent3">
                  <a:lumMod val="50000"/>
                </a:schemeClr>
              </a:solidFill>
            </a:endParaRPr>
          </a:p>
        </p:txBody>
      </p:sp>
      <p:pic>
        <p:nvPicPr>
          <p:cNvPr id="5" name="صورة 4" descr="aaaa.png"/>
          <p:cNvPicPr>
            <a:picLocks noChangeAspect="1"/>
          </p:cNvPicPr>
          <p:nvPr/>
        </p:nvPicPr>
        <p:blipFill>
          <a:blip r:embed="rId2" cstate="print"/>
          <a:stretch>
            <a:fillRect/>
          </a:stretch>
        </p:blipFill>
        <p:spPr>
          <a:xfrm>
            <a:off x="4648200" y="2190750"/>
            <a:ext cx="4276582" cy="914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صورة 5" descr="bbbb.png"/>
          <p:cNvPicPr>
            <a:picLocks noChangeAspect="1"/>
          </p:cNvPicPr>
          <p:nvPr/>
        </p:nvPicPr>
        <p:blipFill>
          <a:blip r:embed="rId3" cstate="print"/>
          <a:stretch>
            <a:fillRect/>
          </a:stretch>
        </p:blipFill>
        <p:spPr>
          <a:xfrm>
            <a:off x="4648200" y="3943350"/>
            <a:ext cx="4262513" cy="914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عنصر نائب للمحتوى 6"/>
          <p:cNvSpPr>
            <a:spLocks noGrp="1"/>
          </p:cNvSpPr>
          <p:nvPr>
            <p:ph idx="1"/>
          </p:nvPr>
        </p:nvSpPr>
        <p:spPr>
          <a:xfrm>
            <a:off x="152400" y="1200150"/>
            <a:ext cx="4191000" cy="3394075"/>
          </a:xfrm>
        </p:spPr>
        <p:txBody>
          <a:bodyPr/>
          <a:lstStyle/>
          <a:p>
            <a:pPr>
              <a:buFont typeface="Wingdings" pitchFamily="2" charset="2"/>
              <a:buChar char="v"/>
            </a:pPr>
            <a:r>
              <a:rPr lang="en-US" sz="2400" i="1" dirty="0" smtClean="0"/>
              <a:t>water demand for each zone:</a:t>
            </a:r>
            <a:endParaRPr lang="en-US" sz="2400" dirty="0" smtClean="0"/>
          </a:p>
          <a:p>
            <a:pPr>
              <a:buNone/>
            </a:pPr>
            <a:r>
              <a:rPr lang="en-US" sz="2800" dirty="0" smtClean="0"/>
              <a:t>                                                     </a:t>
            </a:r>
            <a:r>
              <a:rPr lang="en-US" sz="2000" dirty="0" smtClean="0"/>
              <a:t>Zone B</a:t>
            </a:r>
          </a:p>
        </p:txBody>
      </p:sp>
      <p:pic>
        <p:nvPicPr>
          <p:cNvPr id="8" name="صورة 7" descr="demand.png"/>
          <p:cNvPicPr>
            <a:picLocks noChangeAspect="1"/>
          </p:cNvPicPr>
          <p:nvPr/>
        </p:nvPicPr>
        <p:blipFill>
          <a:blip r:embed="rId4" cstate="print"/>
          <a:stretch>
            <a:fillRect/>
          </a:stretch>
        </p:blipFill>
        <p:spPr>
          <a:xfrm>
            <a:off x="152400" y="1885950"/>
            <a:ext cx="4043270" cy="2667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Rectangle 9"/>
          <p:cNvSpPr/>
          <p:nvPr/>
        </p:nvSpPr>
        <p:spPr>
          <a:xfrm>
            <a:off x="4495800" y="1200150"/>
            <a:ext cx="4343400" cy="2462213"/>
          </a:xfrm>
          <a:prstGeom prst="rect">
            <a:avLst/>
          </a:prstGeom>
        </p:spPr>
        <p:txBody>
          <a:bodyPr wrap="square">
            <a:spAutoFit/>
          </a:bodyPr>
          <a:lstStyle/>
          <a:p>
            <a:pPr>
              <a:buFont typeface="Wingdings" pitchFamily="2" charset="2"/>
              <a:buChar char="v"/>
            </a:pPr>
            <a:r>
              <a:rPr lang="en-US" dirty="0" smtClean="0"/>
              <a:t> </a:t>
            </a:r>
            <a:r>
              <a:rPr lang="en-US" sz="2400" dirty="0" smtClean="0"/>
              <a:t>Piping size </a:t>
            </a:r>
            <a:r>
              <a:rPr lang="en-US" sz="2400" i="1" dirty="0" smtClean="0"/>
              <a:t>for each zone</a:t>
            </a:r>
            <a:r>
              <a:rPr lang="en-US" sz="2400" dirty="0" smtClean="0"/>
              <a:t>  :</a:t>
            </a:r>
          </a:p>
          <a:p>
            <a:pPr>
              <a:buNone/>
            </a:pPr>
            <a:r>
              <a:rPr lang="en-US" sz="2000" dirty="0" smtClean="0"/>
              <a:t>     1- Zone  A</a:t>
            </a:r>
          </a:p>
          <a:p>
            <a:pPr>
              <a:buNone/>
            </a:pPr>
            <a:endParaRPr lang="en-US" dirty="0" smtClean="0"/>
          </a:p>
          <a:p>
            <a:pPr>
              <a:buNone/>
            </a:pPr>
            <a:endParaRPr lang="en-US" dirty="0" smtClean="0"/>
          </a:p>
          <a:p>
            <a:pPr>
              <a:buNone/>
            </a:pPr>
            <a:endParaRPr lang="en-US" dirty="0" smtClean="0"/>
          </a:p>
          <a:p>
            <a:pPr>
              <a:buNone/>
            </a:pPr>
            <a:endParaRPr lang="en-US" dirty="0" smtClean="0"/>
          </a:p>
          <a:p>
            <a:endParaRPr lang="en-US" dirty="0" smtClean="0"/>
          </a:p>
          <a:p>
            <a:pPr>
              <a:buNone/>
            </a:pPr>
            <a:r>
              <a:rPr lang="en-US" dirty="0" smtClean="0"/>
              <a:t>      </a:t>
            </a:r>
            <a:r>
              <a:rPr lang="en-US" sz="2000" dirty="0" smtClean="0"/>
              <a:t>2-</a:t>
            </a:r>
            <a:r>
              <a:rPr lang="en-US" dirty="0" smtClean="0"/>
              <a:t> </a:t>
            </a:r>
            <a:r>
              <a:rPr lang="en-US" sz="2000" dirty="0" smtClean="0"/>
              <a:t>Zone B</a:t>
            </a:r>
            <a:endParaRPr lang="en-US" sz="2000"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600" b="1" dirty="0" smtClean="0">
                <a:solidFill>
                  <a:schemeClr val="accent3">
                    <a:lumMod val="50000"/>
                  </a:schemeClr>
                </a:solidFill>
                <a:cs typeface="Arial" pitchFamily="34" charset="0"/>
              </a:rPr>
              <a:t>Water Supply Network</a:t>
            </a:r>
            <a:endParaRPr lang="ar-SA" sz="3600" b="1" dirty="0">
              <a:solidFill>
                <a:schemeClr val="accent3">
                  <a:lumMod val="50000"/>
                </a:schemeClr>
              </a:solidFill>
            </a:endParaRPr>
          </a:p>
        </p:txBody>
      </p:sp>
      <p:sp>
        <p:nvSpPr>
          <p:cNvPr id="6" name="Text Placeholder 5"/>
          <p:cNvSpPr>
            <a:spLocks noGrp="1"/>
          </p:cNvSpPr>
          <p:nvPr>
            <p:ph type="body" idx="1"/>
          </p:nvPr>
        </p:nvSpPr>
        <p:spPr>
          <a:xfrm>
            <a:off x="457200" y="1200151"/>
            <a:ext cx="4040188" cy="431006"/>
          </a:xfrm>
        </p:spPr>
        <p:txBody>
          <a:bodyPr/>
          <a:lstStyle/>
          <a:p>
            <a:r>
              <a:rPr lang="en-US" dirty="0" smtClean="0"/>
              <a:t>Ground Floor-Zone A</a:t>
            </a:r>
            <a:endParaRPr lang="en-US" dirty="0"/>
          </a:p>
        </p:txBody>
      </p:sp>
      <p:pic>
        <p:nvPicPr>
          <p:cNvPr id="4" name="عنصر نائب للمحتوى 3" descr="asd.png"/>
          <p:cNvPicPr>
            <a:picLocks noGrp="1" noChangeAspect="1"/>
          </p:cNvPicPr>
          <p:nvPr>
            <p:ph sz="half" idx="2"/>
          </p:nvPr>
        </p:nvPicPr>
        <p:blipFill>
          <a:blip r:embed="rId2" cstate="print"/>
          <a:stretch>
            <a:fillRect/>
          </a:stretch>
        </p:blipFill>
        <p:spPr>
          <a:xfrm>
            <a:off x="152400" y="1885950"/>
            <a:ext cx="4267200" cy="31039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 Placeholder 6"/>
          <p:cNvSpPr>
            <a:spLocks noGrp="1"/>
          </p:cNvSpPr>
          <p:nvPr>
            <p:ph type="body" sz="quarter" idx="3"/>
          </p:nvPr>
        </p:nvSpPr>
        <p:spPr>
          <a:xfrm>
            <a:off x="4876800" y="1151335"/>
            <a:ext cx="3810001" cy="479822"/>
          </a:xfrm>
        </p:spPr>
        <p:txBody>
          <a:bodyPr/>
          <a:lstStyle/>
          <a:p>
            <a:r>
              <a:rPr lang="en-US" dirty="0" smtClean="0"/>
              <a:t>Second Floor-Zone B</a:t>
            </a:r>
            <a:endParaRPr lang="en-US" dirty="0"/>
          </a:p>
        </p:txBody>
      </p:sp>
      <p:pic>
        <p:nvPicPr>
          <p:cNvPr id="5" name="صورة 4" descr="dfff.png"/>
          <p:cNvPicPr>
            <a:picLocks noChangeAspect="1"/>
          </p:cNvPicPr>
          <p:nvPr/>
        </p:nvPicPr>
        <p:blipFill>
          <a:blip r:embed="rId3" cstate="print"/>
          <a:stretch>
            <a:fillRect/>
          </a:stretch>
        </p:blipFill>
        <p:spPr>
          <a:xfrm>
            <a:off x="4648200" y="1885950"/>
            <a:ext cx="4343400" cy="3124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6375"/>
            <a:ext cx="8229600" cy="688975"/>
          </a:xfrm>
        </p:spPr>
        <p:txBody>
          <a:bodyPr/>
          <a:lstStyle/>
          <a:p>
            <a:r>
              <a:rPr lang="en-US" sz="3600" b="1" dirty="0" smtClean="0">
                <a:solidFill>
                  <a:schemeClr val="accent3">
                    <a:lumMod val="50000"/>
                  </a:schemeClr>
                </a:solidFill>
                <a:cs typeface="Arial" pitchFamily="34" charset="0"/>
              </a:rPr>
              <a:t>Rain water</a:t>
            </a:r>
            <a:endParaRPr lang="ar-SA" sz="3600" b="1" dirty="0">
              <a:solidFill>
                <a:schemeClr val="accent3">
                  <a:lumMod val="50000"/>
                </a:schemeClr>
              </a:solidFill>
            </a:endParaRPr>
          </a:p>
        </p:txBody>
      </p:sp>
      <p:pic>
        <p:nvPicPr>
          <p:cNvPr id="6" name="عنصر نائب للمحتوى 5" descr="raiin.png"/>
          <p:cNvPicPr>
            <a:picLocks noGrp="1" noChangeAspect="1"/>
          </p:cNvPicPr>
          <p:nvPr>
            <p:ph idx="1"/>
          </p:nvPr>
        </p:nvPicPr>
        <p:blipFill>
          <a:blip r:embed="rId2" cstate="print"/>
          <a:stretch>
            <a:fillRect/>
          </a:stretch>
        </p:blipFill>
        <p:spPr>
          <a:xfrm>
            <a:off x="1447800" y="733843"/>
            <a:ext cx="6172200" cy="4119645"/>
          </a:xfrm>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765175"/>
          </a:xfrm>
        </p:spPr>
        <p:txBody>
          <a:bodyPr/>
          <a:lstStyle/>
          <a:p>
            <a:r>
              <a:rPr lang="en-US" sz="3600" b="1" dirty="0" smtClean="0">
                <a:solidFill>
                  <a:schemeClr val="accent3">
                    <a:lumMod val="50000"/>
                  </a:schemeClr>
                </a:solidFill>
                <a:cs typeface="Arial" pitchFamily="34" charset="0"/>
              </a:rPr>
              <a:t>Tank system for water supply </a:t>
            </a:r>
            <a:endParaRPr lang="en-US" sz="3600" b="1" dirty="0">
              <a:solidFill>
                <a:schemeClr val="accent3">
                  <a:lumMod val="50000"/>
                </a:schemeClr>
              </a:solidFill>
            </a:endParaRPr>
          </a:p>
        </p:txBody>
      </p:sp>
      <p:sp>
        <p:nvSpPr>
          <p:cNvPr id="3" name="Content Placeholder 2"/>
          <p:cNvSpPr>
            <a:spLocks noGrp="1"/>
          </p:cNvSpPr>
          <p:nvPr>
            <p:ph idx="1"/>
          </p:nvPr>
        </p:nvSpPr>
        <p:spPr/>
        <p:txBody>
          <a:bodyPr/>
          <a:lstStyle/>
          <a:p>
            <a:r>
              <a:rPr lang="en-US" sz="2400" dirty="0" smtClean="0"/>
              <a:t>System used: </a:t>
            </a:r>
          </a:p>
          <a:p>
            <a:pPr>
              <a:buNone/>
            </a:pPr>
            <a:r>
              <a:rPr lang="en-US" sz="2000" dirty="0" smtClean="0"/>
              <a:t>Roof Tank with basement storage</a:t>
            </a:r>
            <a:r>
              <a:rPr lang="en-US" sz="2400" dirty="0" smtClean="0"/>
              <a:t>.</a:t>
            </a:r>
            <a:endParaRPr lang="en-US" sz="2400" dirty="0"/>
          </a:p>
        </p:txBody>
      </p:sp>
      <p:pic>
        <p:nvPicPr>
          <p:cNvPr id="1026" name="Picture 2" descr="C:\Users\HamoDy\Desktop\tank sys.JPG"/>
          <p:cNvPicPr>
            <a:picLocks noChangeAspect="1" noChangeArrowheads="1"/>
          </p:cNvPicPr>
          <p:nvPr/>
        </p:nvPicPr>
        <p:blipFill>
          <a:blip r:embed="rId2" cstate="print"/>
          <a:srcRect/>
          <a:stretch>
            <a:fillRect/>
          </a:stretch>
        </p:blipFill>
        <p:spPr bwMode="auto">
          <a:xfrm>
            <a:off x="4114800" y="965050"/>
            <a:ext cx="4869501" cy="40625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6375"/>
            <a:ext cx="8229600" cy="688975"/>
          </a:xfrm>
        </p:spPr>
        <p:txBody>
          <a:bodyPr/>
          <a:lstStyle/>
          <a:p>
            <a:r>
              <a:rPr lang="en-US" sz="3600" b="1" dirty="0" smtClean="0">
                <a:solidFill>
                  <a:schemeClr val="accent3">
                    <a:lumMod val="50000"/>
                  </a:schemeClr>
                </a:solidFill>
                <a:cs typeface="Times New Roman" pitchFamily="18" charset="0"/>
              </a:rPr>
              <a:t>Sanitation system</a:t>
            </a:r>
            <a:endParaRPr lang="ar-SA" sz="3600" b="1" dirty="0">
              <a:solidFill>
                <a:schemeClr val="accent3">
                  <a:lumMod val="50000"/>
                </a:schemeClr>
              </a:solidFill>
            </a:endParaRPr>
          </a:p>
        </p:txBody>
      </p:sp>
      <p:sp>
        <p:nvSpPr>
          <p:cNvPr id="3" name="عنصر نائب للمحتوى 2"/>
          <p:cNvSpPr>
            <a:spLocks noGrp="1"/>
          </p:cNvSpPr>
          <p:nvPr>
            <p:ph idx="1"/>
          </p:nvPr>
        </p:nvSpPr>
        <p:spPr>
          <a:xfrm>
            <a:off x="304800" y="1200150"/>
            <a:ext cx="8382000" cy="3394075"/>
          </a:xfrm>
        </p:spPr>
        <p:txBody>
          <a:bodyPr/>
          <a:lstStyle/>
          <a:p>
            <a:r>
              <a:rPr lang="en-US" sz="2400" dirty="0" smtClean="0">
                <a:solidFill>
                  <a:srgbClr val="0070C0"/>
                </a:solidFill>
              </a:rPr>
              <a:t>Blue line </a:t>
            </a:r>
            <a:r>
              <a:rPr lang="en-US" sz="2400" dirty="0" smtClean="0"/>
              <a:t>is a  reused water.</a:t>
            </a:r>
          </a:p>
          <a:p>
            <a:r>
              <a:rPr lang="en-US" sz="2400" dirty="0" smtClean="0">
                <a:solidFill>
                  <a:srgbClr val="FF0000"/>
                </a:solidFill>
              </a:rPr>
              <a:t>Red line </a:t>
            </a:r>
            <a:r>
              <a:rPr lang="en-US" sz="2400" dirty="0" smtClean="0"/>
              <a:t>is a  black water.</a:t>
            </a:r>
            <a:endParaRPr lang="ar-SA" sz="2400" dirty="0"/>
          </a:p>
        </p:txBody>
      </p:sp>
      <p:pic>
        <p:nvPicPr>
          <p:cNvPr id="5" name="صورة 4" descr="senit.png"/>
          <p:cNvPicPr>
            <a:picLocks noChangeAspect="1"/>
          </p:cNvPicPr>
          <p:nvPr/>
        </p:nvPicPr>
        <p:blipFill>
          <a:blip r:embed="rId2" cstate="print"/>
          <a:stretch>
            <a:fillRect/>
          </a:stretch>
        </p:blipFill>
        <p:spPr>
          <a:xfrm>
            <a:off x="4267200" y="1097846"/>
            <a:ext cx="4724400" cy="39479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765175"/>
          </a:xfrm>
        </p:spPr>
        <p:txBody>
          <a:bodyPr/>
          <a:lstStyle/>
          <a:p>
            <a:r>
              <a:rPr lang="en-US" sz="3600" b="1" dirty="0" smtClean="0">
                <a:solidFill>
                  <a:schemeClr val="accent3">
                    <a:lumMod val="50000"/>
                  </a:schemeClr>
                </a:solidFill>
                <a:cs typeface="Arial" pitchFamily="34" charset="0"/>
              </a:rPr>
              <a:t>Stakes Sewer system</a:t>
            </a:r>
            <a:endParaRPr lang="en-US" sz="3600" b="1" dirty="0">
              <a:solidFill>
                <a:schemeClr val="accent3">
                  <a:lumMod val="50000"/>
                </a:schemeClr>
              </a:solidFill>
            </a:endParaRPr>
          </a:p>
        </p:txBody>
      </p:sp>
      <p:sp>
        <p:nvSpPr>
          <p:cNvPr id="3" name="Content Placeholder 2"/>
          <p:cNvSpPr>
            <a:spLocks noGrp="1"/>
          </p:cNvSpPr>
          <p:nvPr>
            <p:ph idx="1"/>
          </p:nvPr>
        </p:nvSpPr>
        <p:spPr>
          <a:xfrm>
            <a:off x="457200" y="1047750"/>
            <a:ext cx="8229600" cy="3546475"/>
          </a:xfrm>
        </p:spPr>
        <p:txBody>
          <a:bodyPr/>
          <a:lstStyle/>
          <a:p>
            <a:pPr>
              <a:buNone/>
            </a:pPr>
            <a:r>
              <a:rPr lang="ar-SA" sz="2000" dirty="0" smtClean="0"/>
              <a:t>    </a:t>
            </a:r>
            <a:r>
              <a:rPr lang="en-US" sz="2000" dirty="0" smtClean="0"/>
              <a:t>Stake for W.C's water</a:t>
            </a:r>
            <a:r>
              <a:rPr lang="ar-SA" sz="2000" dirty="0" smtClean="0"/>
              <a:t>                                    </a:t>
            </a:r>
            <a:r>
              <a:rPr lang="en-US" sz="2000" dirty="0" smtClean="0"/>
              <a:t>Stake for Reused water</a:t>
            </a:r>
            <a:endParaRPr lang="en-US" sz="2000" dirty="0"/>
          </a:p>
        </p:txBody>
      </p:sp>
      <p:pic>
        <p:nvPicPr>
          <p:cNvPr id="2050" name="Picture 2" descr="C:\Users\HamoDy\Desktop\as.JPG"/>
          <p:cNvPicPr>
            <a:picLocks noChangeAspect="1" noChangeArrowheads="1"/>
          </p:cNvPicPr>
          <p:nvPr/>
        </p:nvPicPr>
        <p:blipFill>
          <a:blip r:embed="rId2" cstate="print"/>
          <a:srcRect/>
          <a:stretch>
            <a:fillRect/>
          </a:stretch>
        </p:blipFill>
        <p:spPr bwMode="auto">
          <a:xfrm>
            <a:off x="762000" y="1484406"/>
            <a:ext cx="2514600" cy="35410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051" name="Picture 3" descr="C:\Users\HamoDy\Desktop\df.JPG"/>
          <p:cNvPicPr>
            <a:picLocks noChangeAspect="1" noChangeArrowheads="1"/>
          </p:cNvPicPr>
          <p:nvPr/>
        </p:nvPicPr>
        <p:blipFill>
          <a:blip r:embed="rId3" cstate="print"/>
          <a:srcRect/>
          <a:stretch>
            <a:fillRect/>
          </a:stretch>
        </p:blipFill>
        <p:spPr bwMode="auto">
          <a:xfrm>
            <a:off x="5486400" y="1504950"/>
            <a:ext cx="2535536" cy="34960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6375"/>
            <a:ext cx="8229600" cy="688975"/>
          </a:xfrm>
        </p:spPr>
        <p:txBody>
          <a:bodyPr/>
          <a:lstStyle/>
          <a:p>
            <a:pPr marL="342900" lvl="0" indent="-342900">
              <a:spcBef>
                <a:spcPct val="20000"/>
              </a:spcBef>
              <a:defRPr/>
            </a:pPr>
            <a:r>
              <a:rPr lang="en-US" sz="3600" dirty="0" smtClean="0">
                <a:solidFill>
                  <a:schemeClr val="accent3">
                    <a:lumMod val="50000"/>
                  </a:schemeClr>
                </a:solidFill>
                <a:ea typeface="+mn-ea"/>
                <a:cs typeface="Times New Roman" pitchFamily="18" charset="0"/>
              </a:rPr>
              <a:t>Grey water and Black water</a:t>
            </a:r>
            <a:endParaRPr lang="ar-SA" sz="3600" dirty="0">
              <a:solidFill>
                <a:schemeClr val="accent3">
                  <a:lumMod val="50000"/>
                </a:schemeClr>
              </a:solidFill>
            </a:endParaRPr>
          </a:p>
        </p:txBody>
      </p:sp>
      <p:pic>
        <p:nvPicPr>
          <p:cNvPr id="4" name="عنصر نائب للمحتوى 3" descr="aasde.png"/>
          <p:cNvPicPr>
            <a:picLocks noGrp="1" noChangeAspect="1"/>
          </p:cNvPicPr>
          <p:nvPr>
            <p:ph idx="1"/>
          </p:nvPr>
        </p:nvPicPr>
        <p:blipFill>
          <a:blip r:embed="rId2" cstate="print"/>
          <a:stretch>
            <a:fillRect/>
          </a:stretch>
        </p:blipFill>
        <p:spPr>
          <a:xfrm>
            <a:off x="2057399" y="1047751"/>
            <a:ext cx="5480219" cy="39413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600" b="1" dirty="0" smtClean="0">
                <a:solidFill>
                  <a:schemeClr val="accent3">
                    <a:lumMod val="50000"/>
                  </a:schemeClr>
                </a:solidFill>
              </a:rPr>
              <a:t>HVAC system</a:t>
            </a:r>
            <a:endParaRPr lang="ar-SA" sz="3600" b="1" dirty="0">
              <a:solidFill>
                <a:schemeClr val="accent3">
                  <a:lumMod val="50000"/>
                </a:schemeClr>
              </a:solidFill>
            </a:endParaRPr>
          </a:p>
        </p:txBody>
      </p:sp>
      <p:sp>
        <p:nvSpPr>
          <p:cNvPr id="3" name="عنصر نائب للمحتوى 2"/>
          <p:cNvSpPr>
            <a:spLocks noGrp="1"/>
          </p:cNvSpPr>
          <p:nvPr>
            <p:ph idx="1"/>
          </p:nvPr>
        </p:nvSpPr>
        <p:spPr>
          <a:xfrm>
            <a:off x="457200" y="1047750"/>
            <a:ext cx="8229600" cy="3546475"/>
          </a:xfrm>
        </p:spPr>
        <p:txBody>
          <a:bodyPr/>
          <a:lstStyle/>
          <a:p>
            <a:pPr>
              <a:buNone/>
            </a:pPr>
            <a:r>
              <a:rPr lang="en-US" sz="2000" dirty="0" smtClean="0"/>
              <a:t>From </a:t>
            </a:r>
            <a:r>
              <a:rPr lang="en-US" sz="2000" dirty="0" err="1" smtClean="0"/>
              <a:t>Ecotect</a:t>
            </a:r>
            <a:r>
              <a:rPr lang="en-US" sz="2000" dirty="0" smtClean="0"/>
              <a:t> analysis the total cooling load for the building is 150KW.</a:t>
            </a:r>
          </a:p>
          <a:p>
            <a:pPr>
              <a:buNone/>
            </a:pPr>
            <a:endParaRPr lang="ar-SA" sz="2000" dirty="0"/>
          </a:p>
        </p:txBody>
      </p:sp>
      <p:pic>
        <p:nvPicPr>
          <p:cNvPr id="4" name="صورة 3" descr="2222.png"/>
          <p:cNvPicPr/>
          <p:nvPr/>
        </p:nvPicPr>
        <p:blipFill>
          <a:blip r:embed="rId2" cstate="print"/>
          <a:stretch>
            <a:fillRect/>
          </a:stretch>
        </p:blipFill>
        <p:spPr>
          <a:xfrm>
            <a:off x="685800" y="1507377"/>
            <a:ext cx="7238999" cy="327417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600" b="1" dirty="0" smtClean="0">
                <a:solidFill>
                  <a:schemeClr val="accent3">
                    <a:lumMod val="50000"/>
                  </a:schemeClr>
                </a:solidFill>
              </a:rPr>
              <a:t>HVAC system</a:t>
            </a:r>
            <a:endParaRPr lang="ar-SA" sz="3600" b="1" dirty="0">
              <a:solidFill>
                <a:schemeClr val="accent3">
                  <a:lumMod val="50000"/>
                </a:schemeClr>
              </a:solidFill>
            </a:endParaRPr>
          </a:p>
        </p:txBody>
      </p:sp>
      <p:sp>
        <p:nvSpPr>
          <p:cNvPr id="6" name="عنصر نائب للمحتوى 5"/>
          <p:cNvSpPr>
            <a:spLocks noGrp="1"/>
          </p:cNvSpPr>
          <p:nvPr>
            <p:ph idx="1"/>
          </p:nvPr>
        </p:nvSpPr>
        <p:spPr/>
        <p:txBody>
          <a:bodyPr/>
          <a:lstStyle/>
          <a:p>
            <a:r>
              <a:rPr lang="en-US" sz="2000" dirty="0" smtClean="0"/>
              <a:t>cooling loads and diameter for duct and speed for each floor. </a:t>
            </a:r>
            <a:endParaRPr lang="en-US" sz="2000" b="1" dirty="0" smtClean="0"/>
          </a:p>
          <a:p>
            <a:endParaRPr lang="ar-SA" dirty="0"/>
          </a:p>
        </p:txBody>
      </p:sp>
      <p:pic>
        <p:nvPicPr>
          <p:cNvPr id="7" name="صورة 6" descr="l;kk.png"/>
          <p:cNvPicPr>
            <a:picLocks noChangeAspect="1"/>
          </p:cNvPicPr>
          <p:nvPr/>
        </p:nvPicPr>
        <p:blipFill>
          <a:blip r:embed="rId2" cstate="print"/>
          <a:stretch>
            <a:fillRect/>
          </a:stretch>
        </p:blipFill>
        <p:spPr>
          <a:xfrm>
            <a:off x="762000" y="1962150"/>
            <a:ext cx="7060602" cy="14002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600" b="1" dirty="0" smtClean="0">
                <a:solidFill>
                  <a:schemeClr val="accent3">
                    <a:lumMod val="50000"/>
                  </a:schemeClr>
                </a:solidFill>
              </a:rPr>
              <a:t>HVAC system</a:t>
            </a:r>
            <a:endParaRPr lang="ar-SA" sz="3600" b="1" dirty="0">
              <a:solidFill>
                <a:schemeClr val="accent3">
                  <a:lumMod val="50000"/>
                </a:schemeClr>
              </a:solidFill>
            </a:endParaRPr>
          </a:p>
        </p:txBody>
      </p:sp>
      <p:sp>
        <p:nvSpPr>
          <p:cNvPr id="3" name="عنصر نائب للمحتوى 2"/>
          <p:cNvSpPr>
            <a:spLocks noGrp="1"/>
          </p:cNvSpPr>
          <p:nvPr>
            <p:ph idx="1"/>
          </p:nvPr>
        </p:nvSpPr>
        <p:spPr/>
        <p:txBody>
          <a:bodyPr/>
          <a:lstStyle/>
          <a:p>
            <a:r>
              <a:rPr lang="en-US" sz="2000" dirty="0" smtClean="0"/>
              <a:t>loads and diameter duct for shops in second floor</a:t>
            </a:r>
            <a:endParaRPr lang="ar-SA" sz="2000" dirty="0"/>
          </a:p>
        </p:txBody>
      </p:sp>
      <p:pic>
        <p:nvPicPr>
          <p:cNvPr id="4" name="صورة 3" descr="kjh.png"/>
          <p:cNvPicPr>
            <a:picLocks noChangeAspect="1"/>
          </p:cNvPicPr>
          <p:nvPr/>
        </p:nvPicPr>
        <p:blipFill>
          <a:blip r:embed="rId2" cstate="print"/>
          <a:stretch>
            <a:fillRect/>
          </a:stretch>
        </p:blipFill>
        <p:spPr>
          <a:xfrm>
            <a:off x="1981200" y="1657350"/>
            <a:ext cx="5229955" cy="31341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688975"/>
          </a:xfrm>
        </p:spPr>
        <p:txBody>
          <a:bodyPr/>
          <a:lstStyle/>
          <a:p>
            <a:r>
              <a:rPr lang="en-US" sz="3600" b="1" dirty="0" smtClean="0">
                <a:solidFill>
                  <a:schemeClr val="accent3">
                    <a:lumMod val="50000"/>
                  </a:schemeClr>
                </a:solidFill>
              </a:rPr>
              <a:t>Location </a:t>
            </a:r>
            <a:endParaRPr lang="en-US" sz="3600" dirty="0">
              <a:solidFill>
                <a:schemeClr val="accent3">
                  <a:lumMod val="50000"/>
                </a:schemeClr>
              </a:solidFill>
            </a:endParaRPr>
          </a:p>
        </p:txBody>
      </p:sp>
      <p:pic>
        <p:nvPicPr>
          <p:cNvPr id="6" name="صورة 0" descr="IMG_3290.JPG"/>
          <p:cNvPicPr>
            <a:picLocks noGrp="1"/>
          </p:cNvPicPr>
          <p:nvPr>
            <p:ph idx="1"/>
          </p:nvPr>
        </p:nvPicPr>
        <p:blipFill>
          <a:blip r:embed="rId2" cstate="print"/>
          <a:stretch>
            <a:fillRect/>
          </a:stretch>
        </p:blipFill>
        <p:spPr>
          <a:xfrm>
            <a:off x="1524000" y="971550"/>
            <a:ext cx="6248400" cy="4038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600" b="1" dirty="0" smtClean="0">
                <a:solidFill>
                  <a:schemeClr val="accent3">
                    <a:lumMod val="50000"/>
                  </a:schemeClr>
                </a:solidFill>
              </a:rPr>
              <a:t>HVAC system</a:t>
            </a:r>
            <a:endParaRPr lang="ar-SA" sz="3600" b="1" dirty="0">
              <a:solidFill>
                <a:schemeClr val="accent3">
                  <a:lumMod val="50000"/>
                </a:schemeClr>
              </a:solidFill>
            </a:endParaRPr>
          </a:p>
        </p:txBody>
      </p:sp>
      <p:sp>
        <p:nvSpPr>
          <p:cNvPr id="6" name="عنصر نائب للمحتوى 5"/>
          <p:cNvSpPr>
            <a:spLocks noGrp="1"/>
          </p:cNvSpPr>
          <p:nvPr>
            <p:ph idx="1"/>
          </p:nvPr>
        </p:nvSpPr>
        <p:spPr>
          <a:xfrm>
            <a:off x="457200" y="1047750"/>
            <a:ext cx="8229600" cy="3546475"/>
          </a:xfrm>
        </p:spPr>
        <p:txBody>
          <a:bodyPr/>
          <a:lstStyle/>
          <a:p>
            <a:r>
              <a:rPr lang="en-US" sz="2000" dirty="0" smtClean="0"/>
              <a:t>Ducts and Diffuser in second floor</a:t>
            </a:r>
            <a:endParaRPr lang="ar-SA" sz="2000" dirty="0"/>
          </a:p>
        </p:txBody>
      </p:sp>
      <p:pic>
        <p:nvPicPr>
          <p:cNvPr id="7" name="عنصر نائب للمحتوى 3" descr="hvac.png"/>
          <p:cNvPicPr>
            <a:picLocks noChangeAspect="1"/>
          </p:cNvPicPr>
          <p:nvPr/>
        </p:nvPicPr>
        <p:blipFill>
          <a:blip r:embed="rId2" cstate="print"/>
          <a:stretch>
            <a:fillRect/>
          </a:stretch>
        </p:blipFill>
        <p:spPr bwMode="auto">
          <a:xfrm>
            <a:off x="3276600" y="1352550"/>
            <a:ext cx="4310657" cy="3394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6375"/>
            <a:ext cx="8229600" cy="765175"/>
          </a:xfrm>
        </p:spPr>
        <p:txBody>
          <a:bodyPr/>
          <a:lstStyle/>
          <a:p>
            <a:r>
              <a:rPr lang="en-US" sz="3600" b="1" dirty="0" smtClean="0">
                <a:solidFill>
                  <a:schemeClr val="accent3">
                    <a:lumMod val="50000"/>
                  </a:schemeClr>
                </a:solidFill>
                <a:ea typeface="+mn-ea"/>
                <a:cs typeface="Times New Roman" pitchFamily="18" charset="0"/>
              </a:rPr>
              <a:t>Elevator and Escalator design</a:t>
            </a:r>
            <a:endParaRPr lang="ar-SA" sz="3600" b="1" dirty="0">
              <a:solidFill>
                <a:schemeClr val="accent3">
                  <a:lumMod val="50000"/>
                </a:schemeClr>
              </a:solidFill>
            </a:endParaRPr>
          </a:p>
        </p:txBody>
      </p:sp>
      <p:sp>
        <p:nvSpPr>
          <p:cNvPr id="3" name="عنصر نائب للمحتوى 2"/>
          <p:cNvSpPr>
            <a:spLocks noGrp="1"/>
          </p:cNvSpPr>
          <p:nvPr>
            <p:ph idx="1"/>
          </p:nvPr>
        </p:nvSpPr>
        <p:spPr>
          <a:xfrm>
            <a:off x="457200" y="1123950"/>
            <a:ext cx="8229600" cy="3470275"/>
          </a:xfrm>
        </p:spPr>
        <p:txBody>
          <a:bodyPr/>
          <a:lstStyle/>
          <a:p>
            <a:r>
              <a:rPr lang="en-US" sz="2000" dirty="0" smtClean="0">
                <a:solidFill>
                  <a:srgbClr val="002060"/>
                </a:solidFill>
              </a:rPr>
              <a:t>We used 3 elevator for people one of them is panorama in addition, we used one elevator for service  .</a:t>
            </a:r>
          </a:p>
          <a:p>
            <a:pPr>
              <a:buNone/>
            </a:pPr>
            <a:endParaRPr lang="ar-SA" sz="1600" dirty="0"/>
          </a:p>
        </p:txBody>
      </p:sp>
      <p:pic>
        <p:nvPicPr>
          <p:cNvPr id="4" name="صورة 3" descr="elev.png"/>
          <p:cNvPicPr>
            <a:picLocks noChangeAspect="1"/>
          </p:cNvPicPr>
          <p:nvPr/>
        </p:nvPicPr>
        <p:blipFill>
          <a:blip r:embed="rId2" cstate="print"/>
          <a:stretch>
            <a:fillRect/>
          </a:stretch>
        </p:blipFill>
        <p:spPr>
          <a:xfrm>
            <a:off x="838200" y="1962150"/>
            <a:ext cx="7696200" cy="30784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7250"/>
          </a:xfrm>
        </p:spPr>
        <p:txBody>
          <a:bodyPr/>
          <a:lstStyle/>
          <a:p>
            <a:r>
              <a:rPr lang="en-US" sz="3600" b="1" dirty="0" smtClean="0">
                <a:solidFill>
                  <a:schemeClr val="accent3">
                    <a:lumMod val="50000"/>
                  </a:schemeClr>
                </a:solidFill>
                <a:cs typeface="Times New Roman" pitchFamily="18" charset="0"/>
              </a:rPr>
              <a:t>Elevator design</a:t>
            </a:r>
            <a:endParaRPr lang="en-US" sz="3600" dirty="0"/>
          </a:p>
        </p:txBody>
      </p:sp>
      <p:sp>
        <p:nvSpPr>
          <p:cNvPr id="3" name="Content Placeholder 2"/>
          <p:cNvSpPr>
            <a:spLocks noGrp="1"/>
          </p:cNvSpPr>
          <p:nvPr>
            <p:ph idx="1"/>
          </p:nvPr>
        </p:nvSpPr>
        <p:spPr>
          <a:xfrm>
            <a:off x="457200" y="1200150"/>
            <a:ext cx="8229600" cy="3394075"/>
          </a:xfrm>
        </p:spPr>
        <p:txBody>
          <a:bodyPr/>
          <a:lstStyle/>
          <a:p>
            <a:r>
              <a:rPr lang="en-US" sz="2000" dirty="0" smtClean="0"/>
              <a:t>Average waiting time = 15 sec.</a:t>
            </a:r>
          </a:p>
          <a:p>
            <a:r>
              <a:rPr lang="en-US" sz="2000" dirty="0" smtClean="0"/>
              <a:t>Minimum car speed = 2 m/s .</a:t>
            </a:r>
          </a:p>
          <a:p>
            <a:r>
              <a:rPr lang="en-US" sz="2000" dirty="0" smtClean="0"/>
              <a:t>Elevator capacity = 2500 Ib (1139kg) .</a:t>
            </a:r>
          </a:p>
          <a:p>
            <a:r>
              <a:rPr lang="en-US" sz="2000" dirty="0" smtClean="0"/>
              <a:t>Car passenger capacity (p) = 13 passengers.</a:t>
            </a:r>
          </a:p>
          <a:p>
            <a:r>
              <a:rPr lang="en-US" sz="2000" dirty="0" smtClean="0"/>
              <a:t>Average trip time (AVTRT) = 57 sec.</a:t>
            </a:r>
          </a:p>
          <a:p>
            <a:r>
              <a:rPr lang="en-US" sz="2000" dirty="0" smtClean="0"/>
              <a:t>Round trip (RT) = 82 sec.</a:t>
            </a:r>
          </a:p>
          <a:p>
            <a:r>
              <a:rPr lang="en-US" sz="2000" dirty="0" smtClean="0"/>
              <a:t>Dimension of elevator </a:t>
            </a:r>
            <a:r>
              <a:rPr lang="en-US" sz="2000" dirty="0" smtClean="0"/>
              <a:t>(2x2</a:t>
            </a:r>
            <a:r>
              <a:rPr lang="en-US" sz="2000" dirty="0" smtClean="0"/>
              <a:t>) m.</a:t>
            </a:r>
          </a:p>
          <a:p>
            <a:pPr>
              <a:buNone/>
            </a:pPr>
            <a:r>
              <a:rPr lang="en-US" sz="2000" dirty="0" smtClean="0"/>
              <a:t> </a:t>
            </a:r>
          </a:p>
          <a:p>
            <a:endParaRPr lang="en-US" sz="2000" dirty="0" smtClean="0"/>
          </a:p>
          <a:p>
            <a:endParaRPr lang="en-US" sz="2000" dirty="0" smtClean="0"/>
          </a:p>
          <a:p>
            <a:endParaRPr lang="en-US" sz="2000" dirty="0" smtClean="0"/>
          </a:p>
          <a:p>
            <a:endParaRPr lang="en-US" sz="2000" dirty="0" smtClean="0"/>
          </a:p>
          <a:p>
            <a:pPr>
              <a:buFont typeface="Arial" pitchFamily="34" charset="0"/>
              <a:buChar char="•"/>
            </a:pPr>
            <a:endParaRPr lang="en-US" sz="2000" dirty="0"/>
          </a:p>
        </p:txBody>
      </p:sp>
      <p:pic>
        <p:nvPicPr>
          <p:cNvPr id="4" name="Picture 3" descr="images.jpeg"/>
          <p:cNvPicPr>
            <a:picLocks noChangeAspect="1"/>
          </p:cNvPicPr>
          <p:nvPr/>
        </p:nvPicPr>
        <p:blipFill>
          <a:blip r:embed="rId2"/>
          <a:stretch>
            <a:fillRect/>
          </a:stretch>
        </p:blipFill>
        <p:spPr>
          <a:xfrm>
            <a:off x="6019800" y="1581150"/>
            <a:ext cx="2667000" cy="2819400"/>
          </a:xfrm>
          <a:prstGeom prst="rect">
            <a:avLst/>
          </a:prstGeom>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200" b="1" dirty="0" smtClean="0">
                <a:solidFill>
                  <a:schemeClr val="accent3">
                    <a:lumMod val="50000"/>
                  </a:schemeClr>
                </a:solidFill>
                <a:cs typeface="Times New Roman" pitchFamily="18" charset="0"/>
              </a:rPr>
              <a:t>Escalator design</a:t>
            </a:r>
            <a:endParaRPr lang="ar-SA" sz="3200" b="1" dirty="0">
              <a:solidFill>
                <a:schemeClr val="accent3">
                  <a:lumMod val="50000"/>
                </a:schemeClr>
              </a:solidFill>
            </a:endParaRPr>
          </a:p>
        </p:txBody>
      </p:sp>
      <p:sp>
        <p:nvSpPr>
          <p:cNvPr id="3" name="عنصر نائب للمحتوى 2"/>
          <p:cNvSpPr>
            <a:spLocks noGrp="1"/>
          </p:cNvSpPr>
          <p:nvPr>
            <p:ph idx="1"/>
          </p:nvPr>
        </p:nvSpPr>
        <p:spPr>
          <a:xfrm>
            <a:off x="457200" y="1276350"/>
            <a:ext cx="8229600" cy="3317875"/>
          </a:xfrm>
        </p:spPr>
        <p:txBody>
          <a:bodyPr/>
          <a:lstStyle/>
          <a:p>
            <a:r>
              <a:rPr lang="en-US" sz="2400" dirty="0" smtClean="0"/>
              <a:t>Escalator size = 1.22m    support at ends</a:t>
            </a:r>
          </a:p>
          <a:p>
            <a:r>
              <a:rPr lang="en-US" sz="2400" dirty="0" smtClean="0"/>
              <a:t>Tread width = 1.02m</a:t>
            </a:r>
          </a:p>
          <a:p>
            <a:r>
              <a:rPr lang="en-US" sz="2400" dirty="0" smtClean="0"/>
              <a:t>Size of motor = 7.5 Kw = 10 hp</a:t>
            </a:r>
          </a:p>
          <a:p>
            <a:r>
              <a:rPr lang="en-US" sz="2400" dirty="0" smtClean="0"/>
              <a:t>Maximum speed = 0.65 m/s</a:t>
            </a:r>
          </a:p>
          <a:p>
            <a:r>
              <a:rPr lang="en-US" sz="2400" dirty="0" smtClean="0"/>
              <a:t>Nominal number of passengers = 7000 pass. /hr</a:t>
            </a:r>
          </a:p>
          <a:p>
            <a:endParaRPr lang="ar-SA" sz="2400"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chemeClr val="bg2">
                    <a:lumMod val="25000"/>
                  </a:schemeClr>
                </a:solidFill>
              </a:rPr>
              <a:t>Standard Dimensions for Escalator</a:t>
            </a:r>
            <a:endParaRPr lang="en-US" sz="3600" dirty="0">
              <a:solidFill>
                <a:schemeClr val="bg2">
                  <a:lumMod val="25000"/>
                </a:schemeClr>
              </a:solidFill>
            </a:endParaRPr>
          </a:p>
        </p:txBody>
      </p:sp>
      <p:pic>
        <p:nvPicPr>
          <p:cNvPr id="4" name="Content Placeholder 3" descr="Escalator-Dimensions.jpg"/>
          <p:cNvPicPr>
            <a:picLocks noGrp="1" noChangeAspect="1"/>
          </p:cNvPicPr>
          <p:nvPr>
            <p:ph idx="1"/>
          </p:nvPr>
        </p:nvPicPr>
        <p:blipFill>
          <a:blip r:embed="rId2"/>
          <a:stretch>
            <a:fillRect/>
          </a:stretch>
        </p:blipFill>
        <p:spPr>
          <a:xfrm>
            <a:off x="1828800" y="1352550"/>
            <a:ext cx="5527809" cy="3394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438400" y="590550"/>
            <a:ext cx="6202362" cy="609600"/>
          </a:xfrm>
        </p:spPr>
        <p:txBody>
          <a:bodyPr/>
          <a:lstStyle/>
          <a:p>
            <a:pPr algn="l"/>
            <a:r>
              <a:rPr lang="en-US" b="1" dirty="0" smtClean="0">
                <a:solidFill>
                  <a:srgbClr val="00B050"/>
                </a:solidFill>
              </a:rPr>
              <a:t>Electrical</a:t>
            </a:r>
            <a:r>
              <a:rPr lang="en-US" dirty="0" smtClean="0">
                <a:solidFill>
                  <a:srgbClr val="00B050"/>
                </a:solidFill>
              </a:rPr>
              <a:t> </a:t>
            </a:r>
            <a:r>
              <a:rPr lang="en-US" b="1" dirty="0" smtClean="0">
                <a:solidFill>
                  <a:srgbClr val="00B050"/>
                </a:solidFill>
              </a:rPr>
              <a:t>Design</a:t>
            </a:r>
            <a:r>
              <a:rPr lang="en-US" dirty="0" smtClean="0">
                <a:solidFill>
                  <a:srgbClr val="00B050"/>
                </a:solidFill>
              </a:rPr>
              <a:t/>
            </a:r>
            <a:br>
              <a:rPr lang="en-US" dirty="0" smtClean="0">
                <a:solidFill>
                  <a:srgbClr val="00B050"/>
                </a:solidFill>
              </a:rPr>
            </a:br>
            <a:endParaRPr lang="fr-CA" dirty="0" smtClean="0">
              <a:solidFill>
                <a:srgbClr val="339966"/>
              </a:solidFill>
            </a:endParaRPr>
          </a:p>
        </p:txBody>
      </p:sp>
      <p:sp>
        <p:nvSpPr>
          <p:cNvPr id="5123" name="Content Placeholder 2"/>
          <p:cNvSpPr>
            <a:spLocks noGrp="1"/>
          </p:cNvSpPr>
          <p:nvPr>
            <p:ph idx="1"/>
          </p:nvPr>
        </p:nvSpPr>
        <p:spPr>
          <a:xfrm>
            <a:off x="2514600" y="1123950"/>
            <a:ext cx="6477000" cy="3733800"/>
          </a:xfrm>
        </p:spPr>
        <p:txBody>
          <a:bodyPr/>
          <a:lstStyle/>
          <a:p>
            <a:pPr>
              <a:buNone/>
            </a:pPr>
            <a:r>
              <a:rPr lang="en-US" sz="2800" b="1" dirty="0" smtClean="0"/>
              <a:t>Codes and specifications:</a:t>
            </a:r>
          </a:p>
          <a:p>
            <a:pPr lvl="0"/>
            <a:r>
              <a:rPr lang="en-US" sz="2800" dirty="0" smtClean="0"/>
              <a:t>NEC 2008</a:t>
            </a:r>
          </a:p>
          <a:p>
            <a:pPr lvl="0">
              <a:buNone/>
            </a:pPr>
            <a:endParaRPr lang="en-US" sz="2800" dirty="0" smtClean="0"/>
          </a:p>
          <a:p>
            <a:pPr>
              <a:buNone/>
            </a:pPr>
            <a:r>
              <a:rPr lang="en-US" sz="2800" b="1" dirty="0" smtClean="0"/>
              <a:t>Software:</a:t>
            </a:r>
          </a:p>
          <a:p>
            <a:r>
              <a:rPr lang="en-US" sz="2800" dirty="0" smtClean="0"/>
              <a:t>Dialux</a:t>
            </a:r>
            <a:endParaRPr lang="en-US" sz="2800" dirty="0" smtClean="0"/>
          </a:p>
          <a:p>
            <a:endParaRPr lang="en-US" sz="2800" dirty="0" smtClean="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chemeClr val="accent3">
                    <a:lumMod val="50000"/>
                  </a:schemeClr>
                </a:solidFill>
              </a:rPr>
              <a:t/>
            </a:r>
            <a:br>
              <a:rPr lang="en-US" sz="3600" b="1" dirty="0" smtClean="0">
                <a:solidFill>
                  <a:schemeClr val="accent3">
                    <a:lumMod val="50000"/>
                  </a:schemeClr>
                </a:solidFill>
              </a:rPr>
            </a:br>
            <a:r>
              <a:rPr lang="en-US" sz="3600" b="1" dirty="0" smtClean="0">
                <a:solidFill>
                  <a:schemeClr val="accent3">
                    <a:lumMod val="50000"/>
                  </a:schemeClr>
                </a:solidFill>
              </a:rPr>
              <a:t>Electrical Design</a:t>
            </a:r>
            <a:br>
              <a:rPr lang="en-US" sz="3600" b="1" dirty="0" smtClean="0">
                <a:solidFill>
                  <a:schemeClr val="accent3">
                    <a:lumMod val="50000"/>
                  </a:schemeClr>
                </a:solidFill>
              </a:rPr>
            </a:br>
            <a:endParaRPr lang="en-US" sz="3600" b="1" dirty="0">
              <a:solidFill>
                <a:schemeClr val="accent3">
                  <a:lumMod val="50000"/>
                </a:schemeClr>
              </a:solidFill>
            </a:endParaRPr>
          </a:p>
        </p:txBody>
      </p:sp>
      <p:sp>
        <p:nvSpPr>
          <p:cNvPr id="3" name="Content Placeholder 2"/>
          <p:cNvSpPr>
            <a:spLocks noGrp="1"/>
          </p:cNvSpPr>
          <p:nvPr>
            <p:ph idx="1"/>
          </p:nvPr>
        </p:nvSpPr>
        <p:spPr>
          <a:xfrm>
            <a:off x="609600" y="1504949"/>
            <a:ext cx="4495800" cy="2667001"/>
          </a:xfrm>
        </p:spPr>
        <p:txBody>
          <a:bodyPr/>
          <a:lstStyle/>
          <a:p>
            <a:r>
              <a:rPr lang="en-US" sz="2800" dirty="0" smtClean="0"/>
              <a:t>Lighting Design.</a:t>
            </a:r>
          </a:p>
          <a:p>
            <a:pPr>
              <a:buFont typeface="Wingdings" pitchFamily="2" charset="2"/>
              <a:buChar char="ü"/>
            </a:pPr>
            <a:r>
              <a:rPr lang="en-US" sz="2800" dirty="0" smtClean="0"/>
              <a:t>Daylight.</a:t>
            </a:r>
          </a:p>
          <a:p>
            <a:pPr>
              <a:buFont typeface="Wingdings" pitchFamily="2" charset="2"/>
              <a:buChar char="ü"/>
            </a:pPr>
            <a:r>
              <a:rPr lang="en-US" sz="2800" dirty="0" smtClean="0"/>
              <a:t>Artificial light</a:t>
            </a:r>
          </a:p>
          <a:p>
            <a:r>
              <a:rPr lang="en-US" sz="2800" dirty="0" smtClean="0"/>
              <a:t>Sockets Design.</a:t>
            </a:r>
          </a:p>
          <a:p>
            <a:r>
              <a:rPr lang="en-US" sz="2800" dirty="0" smtClean="0"/>
              <a:t>Power Design.</a:t>
            </a:r>
            <a:endParaRPr lang="en-US" sz="2800" dirty="0"/>
          </a:p>
        </p:txBody>
      </p:sp>
      <p:pic>
        <p:nvPicPr>
          <p:cNvPr id="4" name="Content Placeholder 8"/>
          <p:cNvPicPr>
            <a:picLocks/>
          </p:cNvPicPr>
          <p:nvPr/>
        </p:nvPicPr>
        <p:blipFill>
          <a:blip r:embed="rId2" cstate="print"/>
          <a:srcRect/>
          <a:stretch>
            <a:fillRect/>
          </a:stretch>
        </p:blipFill>
        <p:spPr bwMode="auto">
          <a:xfrm>
            <a:off x="5029200" y="1581150"/>
            <a:ext cx="3886200" cy="34289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chemeClr val="accent5">
                    <a:lumMod val="50000"/>
                  </a:schemeClr>
                </a:solidFill>
              </a:rPr>
              <a:t>Lighting Design</a:t>
            </a:r>
            <a:endParaRPr lang="en-US" sz="3600" b="1" dirty="0">
              <a:solidFill>
                <a:schemeClr val="accent5">
                  <a:lumMod val="50000"/>
                </a:schemeClr>
              </a:solidFill>
            </a:endParaRPr>
          </a:p>
        </p:txBody>
      </p:sp>
      <p:sp>
        <p:nvSpPr>
          <p:cNvPr id="3" name="Content Placeholder 2"/>
          <p:cNvSpPr>
            <a:spLocks noGrp="1"/>
          </p:cNvSpPr>
          <p:nvPr>
            <p:ph idx="1"/>
          </p:nvPr>
        </p:nvSpPr>
        <p:spPr>
          <a:xfrm>
            <a:off x="457200" y="1352550"/>
            <a:ext cx="8229600" cy="3581400"/>
          </a:xfrm>
        </p:spPr>
        <p:txBody>
          <a:bodyPr/>
          <a:lstStyle/>
          <a:p>
            <a:pPr>
              <a:buFont typeface="Wingdings" pitchFamily="2" charset="2"/>
              <a:buChar char="v"/>
            </a:pPr>
            <a:r>
              <a:rPr lang="en-US" sz="2400" dirty="0" smtClean="0"/>
              <a:t> In the lighting design, we depended on the daylight, beside the artificial </a:t>
            </a:r>
            <a:r>
              <a:rPr lang="en-US" sz="2400" dirty="0" smtClean="0"/>
              <a:t>lighting </a:t>
            </a:r>
            <a:r>
              <a:rPr lang="en-US" sz="2400" dirty="0" smtClean="0"/>
              <a:t>when needed in spaces that don’t have enough daylight, also in the evening period.</a:t>
            </a:r>
          </a:p>
          <a:p>
            <a:pPr>
              <a:buNone/>
            </a:pPr>
            <a:endParaRPr lang="en-US" sz="2400" dirty="0" smtClean="0"/>
          </a:p>
          <a:p>
            <a:pPr>
              <a:buFont typeface="Wingdings" pitchFamily="2" charset="2"/>
              <a:buChar char="v"/>
            </a:pPr>
            <a:r>
              <a:rPr lang="en-US" sz="2400" dirty="0" smtClean="0"/>
              <a:t>In the artificial lighting design, we choose the fluorescent lamp which is considered the closet the natural light, and comfortable for the sight. Also we used a spot light at the frontal elevations of the stores which are special to show the goods.  </a:t>
            </a:r>
          </a:p>
          <a:p>
            <a:pPr>
              <a:buNone/>
            </a:pPr>
            <a:r>
              <a:rPr lang="en-US" dirty="0" smtClean="0"/>
              <a:t> </a:t>
            </a:r>
          </a:p>
          <a:p>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50"/>
            <a:ext cx="8229600" cy="4308475"/>
          </a:xfrm>
        </p:spPr>
        <p:txBody>
          <a:bodyPr/>
          <a:lstStyle/>
          <a:p>
            <a:pPr>
              <a:buNone/>
            </a:pPr>
            <a:endParaRPr lang="en-US" sz="2000" dirty="0" smtClean="0">
              <a:solidFill>
                <a:schemeClr val="accent2">
                  <a:lumMod val="75000"/>
                </a:schemeClr>
              </a:solidFill>
            </a:endParaRPr>
          </a:p>
          <a:p>
            <a:pPr>
              <a:buNone/>
            </a:pPr>
            <a:r>
              <a:rPr lang="en-US" sz="2000" dirty="0" smtClean="0">
                <a:solidFill>
                  <a:schemeClr val="accent2">
                    <a:lumMod val="75000"/>
                  </a:schemeClr>
                </a:solidFill>
              </a:rPr>
              <a:t>illuminance needed for each functional room</a:t>
            </a:r>
          </a:p>
          <a:p>
            <a:pPr>
              <a:buNone/>
            </a:pPr>
            <a:endParaRPr lang="en-US" sz="2000" dirty="0" smtClean="0">
              <a:solidFill>
                <a:schemeClr val="accent2">
                  <a:lumMod val="75000"/>
                </a:schemeClr>
              </a:solidFill>
            </a:endParaRPr>
          </a:p>
          <a:p>
            <a:pPr>
              <a:buNone/>
            </a:pPr>
            <a:endParaRPr lang="en-US" sz="2000" dirty="0" smtClean="0">
              <a:solidFill>
                <a:schemeClr val="accent2">
                  <a:lumMod val="75000"/>
                </a:schemeClr>
              </a:solidFill>
            </a:endParaRPr>
          </a:p>
          <a:p>
            <a:pPr>
              <a:buNone/>
            </a:pPr>
            <a:endParaRPr lang="en-US" sz="2000" dirty="0" smtClean="0">
              <a:solidFill>
                <a:schemeClr val="accent2">
                  <a:lumMod val="75000"/>
                </a:schemeClr>
              </a:solidFill>
            </a:endParaRPr>
          </a:p>
          <a:p>
            <a:pPr>
              <a:buNone/>
            </a:pPr>
            <a:r>
              <a:rPr lang="en-US" sz="2000" dirty="0" smtClean="0">
                <a:solidFill>
                  <a:schemeClr val="accent2">
                    <a:lumMod val="75000"/>
                  </a:schemeClr>
                </a:solidFill>
              </a:rPr>
              <a:t> </a:t>
            </a:r>
            <a:endParaRPr lang="en-US" sz="2000" dirty="0">
              <a:solidFill>
                <a:schemeClr val="accent2">
                  <a:lumMod val="75000"/>
                </a:schemeClr>
              </a:solidFill>
            </a:endParaRPr>
          </a:p>
        </p:txBody>
      </p:sp>
      <p:pic>
        <p:nvPicPr>
          <p:cNvPr id="7" name="Picture 6" descr="11.bmp"/>
          <p:cNvPicPr>
            <a:picLocks noChangeAspect="1"/>
          </p:cNvPicPr>
          <p:nvPr/>
        </p:nvPicPr>
        <p:blipFill>
          <a:blip r:embed="rId2" cstate="print"/>
          <a:stretch>
            <a:fillRect/>
          </a:stretch>
        </p:blipFill>
        <p:spPr>
          <a:xfrm>
            <a:off x="457201" y="1504950"/>
            <a:ext cx="7010400" cy="3281463"/>
          </a:xfrm>
          <a:prstGeom prst="rect">
            <a:avLst/>
          </a:prstGeom>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7250"/>
          </a:xfrm>
        </p:spPr>
        <p:txBody>
          <a:bodyPr/>
          <a:lstStyle/>
          <a:p>
            <a:pPr algn="l">
              <a:buFont typeface="Wingdings" pitchFamily="2" charset="2"/>
              <a:buChar char="q"/>
            </a:pPr>
            <a:r>
              <a:rPr lang="en-US" sz="2800" dirty="0" smtClean="0">
                <a:solidFill>
                  <a:schemeClr val="accent6">
                    <a:lumMod val="50000"/>
                  </a:schemeClr>
                </a:solidFill>
                <a:latin typeface="Arial" pitchFamily="34" charset="0"/>
                <a:cs typeface="Arial" pitchFamily="34" charset="0"/>
              </a:rPr>
              <a:t>    Restaurant Lighting</a:t>
            </a:r>
            <a:endParaRPr lang="en-US" sz="2800" dirty="0">
              <a:solidFill>
                <a:schemeClr val="accent6">
                  <a:lumMod val="50000"/>
                </a:schemeClr>
              </a:solidFill>
            </a:endParaRPr>
          </a:p>
        </p:txBody>
      </p:sp>
      <p:sp>
        <p:nvSpPr>
          <p:cNvPr id="3" name="Content Placeholder 2"/>
          <p:cNvSpPr>
            <a:spLocks noGrp="1"/>
          </p:cNvSpPr>
          <p:nvPr>
            <p:ph idx="1"/>
          </p:nvPr>
        </p:nvSpPr>
        <p:spPr>
          <a:xfrm>
            <a:off x="457200" y="742950"/>
            <a:ext cx="8229600" cy="4191000"/>
          </a:xfrm>
        </p:spPr>
        <p:txBody>
          <a:bodyPr/>
          <a:lstStyle/>
          <a:p>
            <a:pPr>
              <a:buFont typeface="Wingdings" pitchFamily="2" charset="2"/>
              <a:buChar char="Ø"/>
            </a:pPr>
            <a:r>
              <a:rPr lang="en-US" sz="2800" dirty="0" smtClean="0">
                <a:solidFill>
                  <a:schemeClr val="accent1">
                    <a:lumMod val="50000"/>
                  </a:schemeClr>
                </a:solidFill>
              </a:rPr>
              <a:t>Daylight:</a:t>
            </a:r>
          </a:p>
          <a:p>
            <a:pPr>
              <a:buNone/>
            </a:pPr>
            <a:endParaRPr lang="en-US" sz="2800" dirty="0" smtClean="0">
              <a:solidFill>
                <a:schemeClr val="accent1">
                  <a:lumMod val="50000"/>
                </a:schemeClr>
              </a:solidFill>
            </a:endParaRPr>
          </a:p>
          <a:p>
            <a:pPr>
              <a:buNone/>
            </a:pPr>
            <a:endParaRPr lang="en-US" sz="2800" dirty="0" smtClean="0">
              <a:solidFill>
                <a:schemeClr val="accent1">
                  <a:lumMod val="50000"/>
                </a:schemeClr>
              </a:solidFill>
            </a:endParaRPr>
          </a:p>
          <a:p>
            <a:pPr>
              <a:buNone/>
            </a:pPr>
            <a:endParaRPr lang="en-US" sz="2800" dirty="0" smtClean="0">
              <a:solidFill>
                <a:schemeClr val="accent1">
                  <a:lumMod val="50000"/>
                </a:schemeClr>
              </a:solidFill>
            </a:endParaRPr>
          </a:p>
        </p:txBody>
      </p:sp>
      <p:pic>
        <p:nvPicPr>
          <p:cNvPr id="11" name="Picture 10" descr="111.bmp"/>
          <p:cNvPicPr>
            <a:picLocks noChangeAspect="1"/>
          </p:cNvPicPr>
          <p:nvPr/>
        </p:nvPicPr>
        <p:blipFill>
          <a:blip r:embed="rId2"/>
          <a:stretch>
            <a:fillRect/>
          </a:stretch>
        </p:blipFill>
        <p:spPr>
          <a:xfrm>
            <a:off x="443552" y="1276350"/>
            <a:ext cx="8256896" cy="386715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chemeClr val="accent3">
                    <a:lumMod val="50000"/>
                  </a:schemeClr>
                </a:solidFill>
              </a:rPr>
              <a:t>Concept of the Project</a:t>
            </a:r>
            <a:endParaRPr lang="en-US" sz="3600" b="1" dirty="0">
              <a:solidFill>
                <a:schemeClr val="accent3">
                  <a:lumMod val="50000"/>
                </a:schemeClr>
              </a:solidFill>
            </a:endParaRPr>
          </a:p>
        </p:txBody>
      </p:sp>
      <p:sp>
        <p:nvSpPr>
          <p:cNvPr id="3" name="Content Placeholder 2"/>
          <p:cNvSpPr>
            <a:spLocks noGrp="1"/>
          </p:cNvSpPr>
          <p:nvPr>
            <p:ph idx="1"/>
          </p:nvPr>
        </p:nvSpPr>
        <p:spPr/>
        <p:txBody>
          <a:bodyPr/>
          <a:lstStyle/>
          <a:p>
            <a:pPr algn="just">
              <a:buNone/>
            </a:pPr>
            <a:endParaRPr lang="en-US" sz="2400" dirty="0" smtClean="0"/>
          </a:p>
          <a:p>
            <a:pPr algn="just">
              <a:buNone/>
            </a:pPr>
            <a:r>
              <a:rPr lang="en-US" sz="2400" dirty="0" smtClean="0"/>
              <a:t>              Redesign already plans for a shopping center at Saudi Arabia taking into consideration the adaption of the project at new location in Nablus where climate and environment is different than it in Saudi Arabia.</a:t>
            </a:r>
            <a:endParaRPr lang="en-US" sz="2400"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7250"/>
          </a:xfrm>
        </p:spPr>
        <p:txBody>
          <a:bodyPr/>
          <a:lstStyle/>
          <a:p>
            <a:pPr algn="l">
              <a:buFont typeface="Wingdings" pitchFamily="2" charset="2"/>
              <a:buChar char="q"/>
            </a:pPr>
            <a:r>
              <a:rPr lang="en-US" sz="2800" dirty="0" smtClean="0">
                <a:solidFill>
                  <a:schemeClr val="accent6">
                    <a:lumMod val="50000"/>
                  </a:schemeClr>
                </a:solidFill>
                <a:latin typeface="Arial" pitchFamily="34" charset="0"/>
                <a:cs typeface="Arial" pitchFamily="34" charset="0"/>
              </a:rPr>
              <a:t>    Restaurant Lighting</a:t>
            </a:r>
            <a:endParaRPr lang="en-US" sz="2800" dirty="0">
              <a:solidFill>
                <a:schemeClr val="accent6">
                  <a:lumMod val="50000"/>
                </a:schemeClr>
              </a:solidFill>
            </a:endParaRPr>
          </a:p>
        </p:txBody>
      </p:sp>
      <p:sp>
        <p:nvSpPr>
          <p:cNvPr id="3" name="Content Placeholder 2"/>
          <p:cNvSpPr>
            <a:spLocks noGrp="1"/>
          </p:cNvSpPr>
          <p:nvPr>
            <p:ph idx="1"/>
          </p:nvPr>
        </p:nvSpPr>
        <p:spPr>
          <a:xfrm>
            <a:off x="457200" y="742950"/>
            <a:ext cx="8229600" cy="4191000"/>
          </a:xfrm>
        </p:spPr>
        <p:txBody>
          <a:bodyPr/>
          <a:lstStyle/>
          <a:p>
            <a:pPr>
              <a:buFont typeface="Wingdings" pitchFamily="2" charset="2"/>
              <a:buChar char="Ø"/>
            </a:pPr>
            <a:r>
              <a:rPr lang="en-US" sz="2800" dirty="0" smtClean="0">
                <a:solidFill>
                  <a:schemeClr val="accent1">
                    <a:lumMod val="50000"/>
                  </a:schemeClr>
                </a:solidFill>
              </a:rPr>
              <a:t>Artificial light:</a:t>
            </a:r>
          </a:p>
          <a:p>
            <a:pPr>
              <a:buNone/>
            </a:pPr>
            <a:endParaRPr lang="en-US" sz="2800" dirty="0" smtClean="0">
              <a:solidFill>
                <a:schemeClr val="accent1">
                  <a:lumMod val="50000"/>
                </a:schemeClr>
              </a:solidFill>
            </a:endParaRPr>
          </a:p>
          <a:p>
            <a:pPr>
              <a:buNone/>
            </a:pPr>
            <a:endParaRPr lang="en-US" sz="2800" dirty="0" smtClean="0">
              <a:solidFill>
                <a:schemeClr val="accent1">
                  <a:lumMod val="50000"/>
                </a:schemeClr>
              </a:solidFill>
            </a:endParaRPr>
          </a:p>
          <a:p>
            <a:pPr>
              <a:buNone/>
            </a:pPr>
            <a:endParaRPr lang="en-US" sz="2800" dirty="0" smtClean="0">
              <a:solidFill>
                <a:schemeClr val="accent1">
                  <a:lumMod val="50000"/>
                </a:schemeClr>
              </a:solidFill>
            </a:endParaRPr>
          </a:p>
          <a:p>
            <a:pPr>
              <a:buNone/>
            </a:pPr>
            <a:endParaRPr lang="en-US" sz="2800" dirty="0" smtClean="0">
              <a:solidFill>
                <a:schemeClr val="accent1">
                  <a:lumMod val="50000"/>
                </a:schemeClr>
              </a:solidFill>
            </a:endParaRPr>
          </a:p>
        </p:txBody>
      </p:sp>
      <p:pic>
        <p:nvPicPr>
          <p:cNvPr id="5" name="Picture 4" descr="2222.bmp"/>
          <p:cNvPicPr>
            <a:picLocks noChangeAspect="1"/>
          </p:cNvPicPr>
          <p:nvPr/>
        </p:nvPicPr>
        <p:blipFill>
          <a:blip r:embed="rId2"/>
          <a:stretch>
            <a:fillRect/>
          </a:stretch>
        </p:blipFill>
        <p:spPr>
          <a:xfrm>
            <a:off x="443552" y="1200150"/>
            <a:ext cx="8256896" cy="3943350"/>
          </a:xfrm>
          <a:prstGeom prst="rect">
            <a:avLst/>
          </a:prstGeom>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612775"/>
          </a:xfrm>
        </p:spPr>
        <p:txBody>
          <a:bodyPr/>
          <a:lstStyle/>
          <a:p>
            <a:pPr algn="l">
              <a:buFont typeface="Wingdings" pitchFamily="2" charset="2"/>
              <a:buChar char="v"/>
            </a:pPr>
            <a:r>
              <a:rPr lang="en-US" sz="2800" dirty="0" smtClean="0">
                <a:solidFill>
                  <a:schemeClr val="accent6">
                    <a:lumMod val="50000"/>
                  </a:schemeClr>
                </a:solidFill>
              </a:rPr>
              <a:t> </a:t>
            </a:r>
            <a:r>
              <a:rPr lang="en-US" dirty="0" smtClean="0">
                <a:solidFill>
                  <a:schemeClr val="accent6">
                    <a:lumMod val="50000"/>
                  </a:schemeClr>
                </a:solidFill>
              </a:rPr>
              <a:t>  </a:t>
            </a:r>
            <a:r>
              <a:rPr lang="en-US" sz="3200" dirty="0" smtClean="0">
                <a:solidFill>
                  <a:schemeClr val="accent6">
                    <a:lumMod val="50000"/>
                  </a:schemeClr>
                </a:solidFill>
              </a:rPr>
              <a:t>Restaurant distribution lighting</a:t>
            </a:r>
            <a:endParaRPr lang="en-US" sz="3200" dirty="0">
              <a:solidFill>
                <a:schemeClr val="accent6">
                  <a:lumMod val="50000"/>
                </a:schemeClr>
              </a:solidFill>
            </a:endParaRPr>
          </a:p>
        </p:txBody>
      </p:sp>
      <p:pic>
        <p:nvPicPr>
          <p:cNvPr id="10" name="Content Placeholder 9" descr="hgjh.bmp"/>
          <p:cNvPicPr>
            <a:picLocks noGrp="1" noChangeAspect="1"/>
          </p:cNvPicPr>
          <p:nvPr>
            <p:ph idx="1"/>
          </p:nvPr>
        </p:nvPicPr>
        <p:blipFill>
          <a:blip r:embed="rId2" cstate="print"/>
          <a:stretch>
            <a:fillRect/>
          </a:stretch>
        </p:blipFill>
        <p:spPr>
          <a:xfrm>
            <a:off x="304800" y="1123950"/>
            <a:ext cx="8153400" cy="4019550"/>
          </a:xfrm>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612775"/>
          </a:xfrm>
        </p:spPr>
        <p:txBody>
          <a:bodyPr/>
          <a:lstStyle/>
          <a:p>
            <a:pPr algn="l">
              <a:buFont typeface="Wingdings" pitchFamily="2" charset="2"/>
              <a:buChar char="v"/>
            </a:pPr>
            <a:r>
              <a:rPr lang="en-US" sz="2800" dirty="0" smtClean="0">
                <a:solidFill>
                  <a:schemeClr val="accent6">
                    <a:lumMod val="50000"/>
                  </a:schemeClr>
                </a:solidFill>
              </a:rPr>
              <a:t> </a:t>
            </a:r>
            <a:r>
              <a:rPr lang="en-US" dirty="0" smtClean="0">
                <a:solidFill>
                  <a:schemeClr val="accent6">
                    <a:lumMod val="50000"/>
                  </a:schemeClr>
                </a:solidFill>
              </a:rPr>
              <a:t>  </a:t>
            </a:r>
            <a:r>
              <a:rPr lang="en-US" sz="3200" dirty="0" smtClean="0">
                <a:solidFill>
                  <a:schemeClr val="accent6">
                    <a:lumMod val="50000"/>
                  </a:schemeClr>
                </a:solidFill>
              </a:rPr>
              <a:t>Restaurant lighting from Dialux</a:t>
            </a:r>
            <a:endParaRPr lang="en-US" sz="3200" dirty="0">
              <a:solidFill>
                <a:schemeClr val="accent6">
                  <a:lumMod val="50000"/>
                </a:schemeClr>
              </a:solidFill>
            </a:endParaRPr>
          </a:p>
        </p:txBody>
      </p:sp>
      <p:pic>
        <p:nvPicPr>
          <p:cNvPr id="5" name="Content Placeholder 3" descr="Restaurant.bmp"/>
          <p:cNvPicPr>
            <a:picLocks noGrp="1" noChangeAspect="1"/>
          </p:cNvPicPr>
          <p:nvPr>
            <p:ph idx="1"/>
          </p:nvPr>
        </p:nvPicPr>
        <p:blipFill>
          <a:blip r:embed="rId2" cstate="print"/>
          <a:stretch>
            <a:fillRect/>
          </a:stretch>
        </p:blipFill>
        <p:spPr>
          <a:xfrm>
            <a:off x="533400" y="1123950"/>
            <a:ext cx="8153400" cy="3810000"/>
          </a:xfrm>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7250"/>
          </a:xfrm>
        </p:spPr>
        <p:txBody>
          <a:bodyPr/>
          <a:lstStyle/>
          <a:p>
            <a:pPr algn="l">
              <a:buFont typeface="Wingdings" pitchFamily="2" charset="2"/>
              <a:buChar char="q"/>
            </a:pPr>
            <a:r>
              <a:rPr lang="en-US" sz="2800" dirty="0" smtClean="0">
                <a:solidFill>
                  <a:schemeClr val="accent6">
                    <a:lumMod val="50000"/>
                  </a:schemeClr>
                </a:solidFill>
                <a:latin typeface="Arial" pitchFamily="34" charset="0"/>
                <a:cs typeface="Arial" pitchFamily="34" charset="0"/>
              </a:rPr>
              <a:t>    Superstore Lighting</a:t>
            </a:r>
            <a:endParaRPr lang="en-US" sz="2800" dirty="0">
              <a:solidFill>
                <a:schemeClr val="accent6">
                  <a:lumMod val="50000"/>
                </a:schemeClr>
              </a:solidFill>
            </a:endParaRPr>
          </a:p>
        </p:txBody>
      </p:sp>
      <p:sp>
        <p:nvSpPr>
          <p:cNvPr id="3" name="Content Placeholder 2"/>
          <p:cNvSpPr>
            <a:spLocks noGrp="1"/>
          </p:cNvSpPr>
          <p:nvPr>
            <p:ph idx="1"/>
          </p:nvPr>
        </p:nvSpPr>
        <p:spPr>
          <a:xfrm>
            <a:off x="457200" y="742950"/>
            <a:ext cx="8229600" cy="4191000"/>
          </a:xfrm>
        </p:spPr>
        <p:txBody>
          <a:bodyPr/>
          <a:lstStyle/>
          <a:p>
            <a:pPr>
              <a:buFont typeface="Wingdings" pitchFamily="2" charset="2"/>
              <a:buChar char="Ø"/>
            </a:pPr>
            <a:r>
              <a:rPr lang="en-US" sz="2800" dirty="0" smtClean="0">
                <a:solidFill>
                  <a:schemeClr val="accent1">
                    <a:lumMod val="50000"/>
                  </a:schemeClr>
                </a:solidFill>
              </a:rPr>
              <a:t>Daylight:</a:t>
            </a:r>
          </a:p>
          <a:p>
            <a:pPr>
              <a:buNone/>
            </a:pPr>
            <a:endParaRPr lang="en-US" sz="2800" dirty="0" smtClean="0">
              <a:solidFill>
                <a:schemeClr val="accent1">
                  <a:lumMod val="50000"/>
                </a:schemeClr>
              </a:solidFill>
            </a:endParaRPr>
          </a:p>
          <a:p>
            <a:pPr>
              <a:buNone/>
            </a:pPr>
            <a:endParaRPr lang="en-US" sz="2800" dirty="0" smtClean="0">
              <a:solidFill>
                <a:schemeClr val="accent1">
                  <a:lumMod val="50000"/>
                </a:schemeClr>
              </a:solidFill>
            </a:endParaRPr>
          </a:p>
          <a:p>
            <a:pPr>
              <a:buNone/>
            </a:pPr>
            <a:endParaRPr lang="en-US" sz="2800" dirty="0" smtClean="0">
              <a:solidFill>
                <a:schemeClr val="accent1">
                  <a:lumMod val="50000"/>
                </a:schemeClr>
              </a:solidFill>
            </a:endParaRPr>
          </a:p>
          <a:p>
            <a:pPr>
              <a:buNone/>
            </a:pPr>
            <a:endParaRPr lang="en-US" sz="2800" dirty="0" smtClean="0">
              <a:solidFill>
                <a:schemeClr val="accent1">
                  <a:lumMod val="50000"/>
                </a:schemeClr>
              </a:solidFill>
            </a:endParaRPr>
          </a:p>
        </p:txBody>
      </p:sp>
      <p:pic>
        <p:nvPicPr>
          <p:cNvPr id="5" name="Picture 4" descr="333.bmp"/>
          <p:cNvPicPr>
            <a:picLocks noChangeAspect="1"/>
          </p:cNvPicPr>
          <p:nvPr/>
        </p:nvPicPr>
        <p:blipFill>
          <a:blip r:embed="rId2"/>
          <a:stretch>
            <a:fillRect/>
          </a:stretch>
        </p:blipFill>
        <p:spPr>
          <a:xfrm>
            <a:off x="443552" y="1200150"/>
            <a:ext cx="8256896" cy="3943350"/>
          </a:xfrm>
          <a:prstGeom prst="rect">
            <a:avLst/>
          </a:prstGeom>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7250"/>
          </a:xfrm>
        </p:spPr>
        <p:txBody>
          <a:bodyPr/>
          <a:lstStyle/>
          <a:p>
            <a:pPr algn="l">
              <a:buFont typeface="Wingdings" pitchFamily="2" charset="2"/>
              <a:buChar char="q"/>
            </a:pPr>
            <a:r>
              <a:rPr lang="en-US" sz="2800" dirty="0" smtClean="0">
                <a:solidFill>
                  <a:schemeClr val="accent6">
                    <a:lumMod val="50000"/>
                  </a:schemeClr>
                </a:solidFill>
                <a:latin typeface="Arial" pitchFamily="34" charset="0"/>
                <a:cs typeface="Arial" pitchFamily="34" charset="0"/>
              </a:rPr>
              <a:t>    Restaurant Lighting</a:t>
            </a:r>
            <a:endParaRPr lang="en-US" sz="2800" dirty="0">
              <a:solidFill>
                <a:schemeClr val="accent6">
                  <a:lumMod val="50000"/>
                </a:schemeClr>
              </a:solidFill>
            </a:endParaRPr>
          </a:p>
        </p:txBody>
      </p:sp>
      <p:sp>
        <p:nvSpPr>
          <p:cNvPr id="3" name="Content Placeholder 2"/>
          <p:cNvSpPr>
            <a:spLocks noGrp="1"/>
          </p:cNvSpPr>
          <p:nvPr>
            <p:ph idx="1"/>
          </p:nvPr>
        </p:nvSpPr>
        <p:spPr>
          <a:xfrm>
            <a:off x="457200" y="742950"/>
            <a:ext cx="8229600" cy="4191000"/>
          </a:xfrm>
        </p:spPr>
        <p:txBody>
          <a:bodyPr/>
          <a:lstStyle/>
          <a:p>
            <a:pPr>
              <a:buFont typeface="Wingdings" pitchFamily="2" charset="2"/>
              <a:buChar char="Ø"/>
            </a:pPr>
            <a:r>
              <a:rPr lang="en-US" sz="2800" dirty="0" smtClean="0">
                <a:solidFill>
                  <a:schemeClr val="accent1">
                    <a:lumMod val="50000"/>
                  </a:schemeClr>
                </a:solidFill>
              </a:rPr>
              <a:t>Artificial light:</a:t>
            </a:r>
          </a:p>
          <a:p>
            <a:pPr>
              <a:buNone/>
            </a:pPr>
            <a:endParaRPr lang="en-US" sz="2800" dirty="0" smtClean="0">
              <a:solidFill>
                <a:schemeClr val="accent1">
                  <a:lumMod val="50000"/>
                </a:schemeClr>
              </a:solidFill>
            </a:endParaRPr>
          </a:p>
          <a:p>
            <a:pPr>
              <a:buNone/>
            </a:pPr>
            <a:endParaRPr lang="en-US" sz="2800" dirty="0" smtClean="0">
              <a:solidFill>
                <a:schemeClr val="accent1">
                  <a:lumMod val="50000"/>
                </a:schemeClr>
              </a:solidFill>
            </a:endParaRPr>
          </a:p>
          <a:p>
            <a:pPr>
              <a:buNone/>
            </a:pPr>
            <a:endParaRPr lang="en-US" sz="2800" dirty="0" smtClean="0">
              <a:solidFill>
                <a:schemeClr val="accent1">
                  <a:lumMod val="50000"/>
                </a:schemeClr>
              </a:solidFill>
            </a:endParaRPr>
          </a:p>
          <a:p>
            <a:pPr>
              <a:buNone/>
            </a:pPr>
            <a:endParaRPr lang="en-US" sz="2800" dirty="0" smtClean="0">
              <a:solidFill>
                <a:schemeClr val="accent1">
                  <a:lumMod val="50000"/>
                </a:schemeClr>
              </a:solidFill>
            </a:endParaRPr>
          </a:p>
          <a:p>
            <a:pPr>
              <a:buNone/>
            </a:pPr>
            <a:endParaRPr lang="en-US" sz="2800" dirty="0" smtClean="0">
              <a:solidFill>
                <a:schemeClr val="accent1">
                  <a:lumMod val="50000"/>
                </a:schemeClr>
              </a:solidFill>
            </a:endParaRPr>
          </a:p>
        </p:txBody>
      </p:sp>
      <p:pic>
        <p:nvPicPr>
          <p:cNvPr id="6" name="Picture 5" descr="4444.bmp"/>
          <p:cNvPicPr>
            <a:picLocks noChangeAspect="1"/>
          </p:cNvPicPr>
          <p:nvPr/>
        </p:nvPicPr>
        <p:blipFill>
          <a:blip r:embed="rId2"/>
          <a:stretch>
            <a:fillRect/>
          </a:stretch>
        </p:blipFill>
        <p:spPr>
          <a:xfrm>
            <a:off x="443552" y="1200150"/>
            <a:ext cx="8256896" cy="3943350"/>
          </a:xfrm>
          <a:prstGeom prst="rect">
            <a:avLst/>
          </a:prstGeom>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5867400" cy="819150"/>
          </a:xfrm>
        </p:spPr>
        <p:txBody>
          <a:bodyPr/>
          <a:lstStyle/>
          <a:p>
            <a:r>
              <a:rPr lang="en-US" sz="3200" b="1" dirty="0" smtClean="0">
                <a:solidFill>
                  <a:schemeClr val="accent5">
                    <a:lumMod val="50000"/>
                  </a:schemeClr>
                </a:solidFill>
              </a:rPr>
              <a:t/>
            </a:r>
            <a:br>
              <a:rPr lang="en-US" sz="3200" b="1" dirty="0" smtClean="0">
                <a:solidFill>
                  <a:schemeClr val="accent5">
                    <a:lumMod val="50000"/>
                  </a:schemeClr>
                </a:solidFill>
              </a:rPr>
            </a:br>
            <a:r>
              <a:rPr lang="en-US" sz="3200" b="1" dirty="0" smtClean="0">
                <a:solidFill>
                  <a:schemeClr val="accent3">
                    <a:lumMod val="50000"/>
                  </a:schemeClr>
                </a:solidFill>
              </a:rPr>
              <a:t>Sockets </a:t>
            </a:r>
            <a:r>
              <a:rPr lang="en-US" sz="3200" b="1" dirty="0" smtClean="0">
                <a:solidFill>
                  <a:schemeClr val="accent3">
                    <a:lumMod val="50000"/>
                  </a:schemeClr>
                </a:solidFill>
              </a:rPr>
              <a:t>Design</a:t>
            </a:r>
            <a:endParaRPr lang="en-US" sz="3200" dirty="0">
              <a:solidFill>
                <a:schemeClr val="accent3">
                  <a:lumMod val="50000"/>
                </a:schemeClr>
              </a:solidFill>
            </a:endParaRPr>
          </a:p>
        </p:txBody>
      </p:sp>
      <p:sp>
        <p:nvSpPr>
          <p:cNvPr id="11" name="Content Placeholder 10"/>
          <p:cNvSpPr>
            <a:spLocks noGrp="1"/>
          </p:cNvSpPr>
          <p:nvPr>
            <p:ph idx="1"/>
          </p:nvPr>
        </p:nvSpPr>
        <p:spPr>
          <a:xfrm>
            <a:off x="457200" y="1276350"/>
            <a:ext cx="8229600" cy="3429000"/>
          </a:xfrm>
        </p:spPr>
        <p:txBody>
          <a:bodyPr/>
          <a:lstStyle/>
          <a:p>
            <a:pPr>
              <a:buFont typeface="Wingdings" pitchFamily="2" charset="2"/>
              <a:buChar char="v"/>
            </a:pPr>
            <a:r>
              <a:rPr lang="en-US" sz="2400" dirty="0" smtClean="0"/>
              <a:t>The power for the sockets are selected according to the socket load if it is normal load or special load, where the current for the normal load is 2A, and for the special load is 15 A for one </a:t>
            </a:r>
            <a:r>
              <a:rPr lang="en-US" sz="2400" dirty="0" smtClean="0"/>
              <a:t>socket.</a:t>
            </a:r>
            <a:endParaRPr lang="en-US" sz="2400" dirty="0" smtClean="0">
              <a:solidFill>
                <a:schemeClr val="accent6">
                  <a:lumMod val="50000"/>
                </a:schemeClr>
              </a:solidFill>
              <a:latin typeface="Arial" pitchFamily="34" charset="0"/>
              <a:cs typeface="Arial" pitchFamily="34" charset="0"/>
            </a:endParaRPr>
          </a:p>
          <a:p>
            <a:pPr>
              <a:buNone/>
            </a:pPr>
            <a:r>
              <a:rPr lang="en-US" dirty="0" smtClean="0">
                <a:solidFill>
                  <a:schemeClr val="accent6">
                    <a:lumMod val="50000"/>
                  </a:schemeClr>
                </a:solidFill>
                <a:latin typeface="Arial" pitchFamily="34" charset="0"/>
                <a:cs typeface="Arial" pitchFamily="34" charset="0"/>
              </a:rPr>
              <a:t> </a:t>
            </a:r>
          </a:p>
          <a:p>
            <a:pPr>
              <a:buNone/>
            </a:pPr>
            <a:endParaRPr lang="en-U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5867400" cy="819150"/>
          </a:xfrm>
        </p:spPr>
        <p:txBody>
          <a:bodyPr/>
          <a:lstStyle/>
          <a:p>
            <a:r>
              <a:rPr lang="en-US" sz="3200" dirty="0" smtClean="0">
                <a:solidFill>
                  <a:schemeClr val="accent3">
                    <a:lumMod val="50000"/>
                  </a:schemeClr>
                </a:solidFill>
              </a:rPr>
              <a:t>Sockets distribution</a:t>
            </a:r>
            <a:endParaRPr lang="en-US" sz="3200" dirty="0">
              <a:solidFill>
                <a:schemeClr val="accent3">
                  <a:lumMod val="50000"/>
                </a:schemeClr>
              </a:solidFill>
            </a:endParaRPr>
          </a:p>
        </p:txBody>
      </p:sp>
      <p:sp>
        <p:nvSpPr>
          <p:cNvPr id="11" name="Content Placeholder 10"/>
          <p:cNvSpPr>
            <a:spLocks noGrp="1"/>
          </p:cNvSpPr>
          <p:nvPr>
            <p:ph idx="1"/>
          </p:nvPr>
        </p:nvSpPr>
        <p:spPr>
          <a:xfrm>
            <a:off x="457200" y="666750"/>
            <a:ext cx="8229600" cy="4038600"/>
          </a:xfrm>
        </p:spPr>
        <p:txBody>
          <a:bodyPr/>
          <a:lstStyle/>
          <a:p>
            <a:pPr>
              <a:buFont typeface="Wingdings" pitchFamily="2" charset="2"/>
              <a:buChar char="q"/>
            </a:pPr>
            <a:r>
              <a:rPr lang="en-US" sz="2400" dirty="0" smtClean="0">
                <a:solidFill>
                  <a:schemeClr val="accent6">
                    <a:lumMod val="50000"/>
                  </a:schemeClr>
                </a:solidFill>
                <a:latin typeface="Arial" pitchFamily="34" charset="0"/>
                <a:cs typeface="Arial" pitchFamily="34" charset="0"/>
              </a:rPr>
              <a:t>  Restaurant</a:t>
            </a:r>
          </a:p>
          <a:p>
            <a:pPr>
              <a:buNone/>
            </a:pPr>
            <a:endParaRPr lang="en-US" sz="2400" dirty="0" smtClean="0">
              <a:solidFill>
                <a:schemeClr val="accent6">
                  <a:lumMod val="50000"/>
                </a:schemeClr>
              </a:solidFill>
              <a:latin typeface="Arial" pitchFamily="34" charset="0"/>
              <a:cs typeface="Arial" pitchFamily="34" charset="0"/>
            </a:endParaRPr>
          </a:p>
          <a:p>
            <a:pPr>
              <a:buNone/>
            </a:pPr>
            <a:endParaRPr lang="en-US" dirty="0" smtClean="0">
              <a:solidFill>
                <a:schemeClr val="accent6">
                  <a:lumMod val="50000"/>
                </a:schemeClr>
              </a:solidFill>
              <a:latin typeface="Arial" pitchFamily="34" charset="0"/>
              <a:cs typeface="Arial" pitchFamily="34" charset="0"/>
            </a:endParaRPr>
          </a:p>
          <a:p>
            <a:pPr>
              <a:buNone/>
            </a:pPr>
            <a:r>
              <a:rPr lang="en-US" dirty="0" smtClean="0">
                <a:solidFill>
                  <a:schemeClr val="accent6">
                    <a:lumMod val="50000"/>
                  </a:schemeClr>
                </a:solidFill>
                <a:latin typeface="Arial" pitchFamily="34" charset="0"/>
                <a:cs typeface="Arial" pitchFamily="34" charset="0"/>
              </a:rPr>
              <a:t> </a:t>
            </a:r>
          </a:p>
          <a:p>
            <a:pPr>
              <a:buNone/>
            </a:pPr>
            <a:endParaRPr lang="en-US" dirty="0"/>
          </a:p>
        </p:txBody>
      </p:sp>
      <p:pic>
        <p:nvPicPr>
          <p:cNvPr id="5" name="Picture 4" descr="بدون عنوان.bmp"/>
          <p:cNvPicPr>
            <a:picLocks noChangeAspect="1"/>
          </p:cNvPicPr>
          <p:nvPr/>
        </p:nvPicPr>
        <p:blipFill>
          <a:blip r:embed="rId2"/>
          <a:stretch>
            <a:fillRect/>
          </a:stretch>
        </p:blipFill>
        <p:spPr>
          <a:xfrm>
            <a:off x="316523" y="1200150"/>
            <a:ext cx="8510954" cy="3943350"/>
          </a:xfrm>
          <a:prstGeom prst="rect">
            <a:avLst/>
          </a:prstGeom>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38150"/>
            <a:ext cx="5867400" cy="685800"/>
          </a:xfrm>
        </p:spPr>
        <p:txBody>
          <a:bodyPr/>
          <a:lstStyle/>
          <a:p>
            <a:r>
              <a:rPr lang="en-US" sz="2800" dirty="0" smtClean="0">
                <a:solidFill>
                  <a:schemeClr val="accent3">
                    <a:lumMod val="50000"/>
                  </a:schemeClr>
                </a:solidFill>
                <a:latin typeface="Arial" pitchFamily="34" charset="0"/>
                <a:cs typeface="Arial" pitchFamily="34" charset="0"/>
              </a:rPr>
              <a:t>Power Design</a:t>
            </a:r>
            <a:endParaRPr lang="en-US" sz="2800" dirty="0">
              <a:solidFill>
                <a:schemeClr val="accent3">
                  <a:lumMod val="50000"/>
                </a:schemeClr>
              </a:solidFill>
            </a:endParaRPr>
          </a:p>
        </p:txBody>
      </p:sp>
      <p:sp>
        <p:nvSpPr>
          <p:cNvPr id="11" name="Content Placeholder 10"/>
          <p:cNvSpPr>
            <a:spLocks noGrp="1"/>
          </p:cNvSpPr>
          <p:nvPr>
            <p:ph idx="1"/>
          </p:nvPr>
        </p:nvSpPr>
        <p:spPr>
          <a:xfrm>
            <a:off x="457200" y="1657350"/>
            <a:ext cx="8229600" cy="3048000"/>
          </a:xfrm>
        </p:spPr>
        <p:txBody>
          <a:bodyPr/>
          <a:lstStyle/>
          <a:p>
            <a:pPr>
              <a:buFont typeface="Wingdings" pitchFamily="2" charset="2"/>
              <a:buChar char="v"/>
            </a:pPr>
            <a:r>
              <a:rPr lang="en-US" sz="2400" dirty="0" smtClean="0"/>
              <a:t>We need to 3- phase in the Mall because the electrical loads its large , so the municipality is supply source plus we depend on generator alternate to main source.</a:t>
            </a:r>
            <a:br>
              <a:rPr lang="en-US" sz="2400" dirty="0" smtClean="0"/>
            </a:br>
            <a:endParaRPr lang="en-US" sz="2400"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buFont typeface="Wingdings" pitchFamily="2" charset="2"/>
              <a:buChar char="q"/>
            </a:pPr>
            <a:r>
              <a:rPr lang="en-US" sz="3200" dirty="0" smtClean="0">
                <a:solidFill>
                  <a:schemeClr val="accent3">
                    <a:lumMod val="50000"/>
                  </a:schemeClr>
                </a:solidFill>
              </a:rPr>
              <a:t> Main Distribution Board</a:t>
            </a:r>
            <a:endParaRPr lang="en-US" sz="3200" dirty="0">
              <a:solidFill>
                <a:schemeClr val="accent3">
                  <a:lumMod val="50000"/>
                </a:schemeClr>
              </a:solidFill>
            </a:endParaRPr>
          </a:p>
        </p:txBody>
      </p:sp>
      <p:pic>
        <p:nvPicPr>
          <p:cNvPr id="6" name="Content Placeholder 5" descr="ffffffffffffff.bmp"/>
          <p:cNvPicPr>
            <a:picLocks noGrp="1" noChangeAspect="1"/>
          </p:cNvPicPr>
          <p:nvPr>
            <p:ph idx="1"/>
          </p:nvPr>
        </p:nvPicPr>
        <p:blipFill>
          <a:blip r:embed="rId2" cstate="print"/>
          <a:stretch>
            <a:fillRect/>
          </a:stretch>
        </p:blipFill>
        <p:spPr>
          <a:xfrm>
            <a:off x="228600" y="971550"/>
            <a:ext cx="8686799" cy="4038600"/>
          </a:xfrm>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438400" y="590550"/>
            <a:ext cx="6202362" cy="609600"/>
          </a:xfrm>
        </p:spPr>
        <p:txBody>
          <a:bodyPr/>
          <a:lstStyle/>
          <a:p>
            <a:pPr algn="l"/>
            <a:r>
              <a:rPr lang="en-US" b="1" dirty="0" smtClean="0">
                <a:solidFill>
                  <a:srgbClr val="00B050"/>
                </a:solidFill>
              </a:rPr>
              <a:t>Safety</a:t>
            </a:r>
            <a:r>
              <a:rPr lang="en-US" dirty="0" smtClean="0">
                <a:solidFill>
                  <a:schemeClr val="accent3">
                    <a:lumMod val="50000"/>
                  </a:schemeClr>
                </a:solidFill>
              </a:rPr>
              <a:t> </a:t>
            </a:r>
            <a:r>
              <a:rPr lang="en-US" b="1" dirty="0" smtClean="0">
                <a:solidFill>
                  <a:srgbClr val="00B050"/>
                </a:solidFill>
              </a:rPr>
              <a:t>Design </a:t>
            </a:r>
            <a:r>
              <a:rPr lang="en-US" dirty="0" smtClean="0">
                <a:solidFill>
                  <a:srgbClr val="00B050"/>
                </a:solidFill>
              </a:rPr>
              <a:t/>
            </a:r>
            <a:br>
              <a:rPr lang="en-US" dirty="0" smtClean="0">
                <a:solidFill>
                  <a:srgbClr val="00B050"/>
                </a:solidFill>
              </a:rPr>
            </a:br>
            <a:endParaRPr lang="fr-CA" dirty="0" smtClean="0">
              <a:solidFill>
                <a:srgbClr val="339966"/>
              </a:solidFill>
            </a:endParaRPr>
          </a:p>
        </p:txBody>
      </p:sp>
      <p:pic>
        <p:nvPicPr>
          <p:cNvPr id="4" name="Picture 2" descr="C:\Users\HamoDy\Desktop\All-Safety-First.jpg"/>
          <p:cNvPicPr>
            <a:picLocks noGrp="1" noChangeAspect="1" noChangeArrowheads="1"/>
          </p:cNvPicPr>
          <p:nvPr>
            <p:ph idx="1"/>
          </p:nvPr>
        </p:nvPicPr>
        <p:blipFill>
          <a:blip r:embed="rId3" cstate="print"/>
          <a:srcRect/>
          <a:stretch>
            <a:fillRect/>
          </a:stretch>
        </p:blipFill>
        <p:spPr bwMode="auto">
          <a:xfrm>
            <a:off x="3581400" y="1581150"/>
            <a:ext cx="4129548" cy="27432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6750"/>
            <a:ext cx="8229600" cy="396874"/>
          </a:xfrm>
        </p:spPr>
        <p:txBody>
          <a:bodyPr/>
          <a:lstStyle/>
          <a:p>
            <a:r>
              <a:rPr lang="en-US" sz="3600" b="1" dirty="0" smtClean="0">
                <a:solidFill>
                  <a:schemeClr val="accent3">
                    <a:lumMod val="50000"/>
                  </a:schemeClr>
                </a:solidFill>
              </a:rPr>
              <a:t>Original Project</a:t>
            </a:r>
            <a:r>
              <a:rPr lang="en-US" b="1" dirty="0" smtClean="0"/>
              <a:t/>
            </a:r>
            <a:br>
              <a:rPr lang="en-US" b="1" dirty="0" smtClean="0"/>
            </a:br>
            <a:endParaRPr lang="en-US" b="1" dirty="0"/>
          </a:p>
        </p:txBody>
      </p:sp>
      <p:sp>
        <p:nvSpPr>
          <p:cNvPr id="3" name="Content Placeholder 2"/>
          <p:cNvSpPr>
            <a:spLocks noGrp="1"/>
          </p:cNvSpPr>
          <p:nvPr>
            <p:ph idx="1"/>
          </p:nvPr>
        </p:nvSpPr>
        <p:spPr/>
        <p:txBody>
          <a:bodyPr/>
          <a:lstStyle/>
          <a:p>
            <a:pPr>
              <a:buNone/>
            </a:pPr>
            <a:r>
              <a:rPr lang="en-US" sz="2400" dirty="0" smtClean="0"/>
              <a:t>The area of the original project is (4132 m2), consists of four floors.</a:t>
            </a:r>
          </a:p>
          <a:p>
            <a:pPr>
              <a:buNone/>
            </a:pPr>
            <a:r>
              <a:rPr lang="en-US" sz="2400" dirty="0" smtClean="0"/>
              <a:t>The floors are:</a:t>
            </a:r>
          </a:p>
          <a:p>
            <a:pPr lvl="0"/>
            <a:r>
              <a:rPr lang="en-US" sz="2400" dirty="0" smtClean="0"/>
              <a:t>Basement floor which is used for Shops and Restaurant.</a:t>
            </a:r>
          </a:p>
          <a:p>
            <a:pPr lvl="0"/>
            <a:r>
              <a:rPr lang="en-US" sz="2400" dirty="0" smtClean="0"/>
              <a:t>Ground, first and second floors consists of Shops.</a:t>
            </a:r>
          </a:p>
          <a:p>
            <a:endParaRPr lang="en-US" sz="2400"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4350"/>
            <a:ext cx="8229600" cy="549274"/>
          </a:xfrm>
        </p:spPr>
        <p:txBody>
          <a:bodyPr/>
          <a:lstStyle/>
          <a:p>
            <a:r>
              <a:rPr lang="en-US" sz="3600" b="1" dirty="0" smtClean="0">
                <a:solidFill>
                  <a:schemeClr val="accent3">
                    <a:lumMod val="50000"/>
                  </a:schemeClr>
                </a:solidFill>
              </a:rPr>
              <a:t>Fire Protection</a:t>
            </a:r>
            <a:r>
              <a:rPr lang="en-US" b="1" dirty="0" smtClean="0"/>
              <a:t/>
            </a:r>
            <a:br>
              <a:rPr lang="en-US" b="1" dirty="0" smtClean="0"/>
            </a:br>
            <a:endParaRPr lang="en-US" dirty="0"/>
          </a:p>
        </p:txBody>
      </p:sp>
      <p:sp>
        <p:nvSpPr>
          <p:cNvPr id="3" name="Content Placeholder 2"/>
          <p:cNvSpPr>
            <a:spLocks noGrp="1"/>
          </p:cNvSpPr>
          <p:nvPr>
            <p:ph idx="1"/>
          </p:nvPr>
        </p:nvSpPr>
        <p:spPr/>
        <p:txBody>
          <a:bodyPr/>
          <a:lstStyle/>
          <a:p>
            <a:pPr lvl="0"/>
            <a:r>
              <a:rPr lang="en-US" dirty="0" smtClean="0"/>
              <a:t>Fire Alarm System :</a:t>
            </a:r>
          </a:p>
          <a:p>
            <a:pPr>
              <a:buNone/>
            </a:pPr>
            <a:r>
              <a:rPr lang="en-US" sz="2400" dirty="0" smtClean="0"/>
              <a:t>      1. Manual Fire Alarm.</a:t>
            </a:r>
          </a:p>
          <a:p>
            <a:pPr>
              <a:buNone/>
            </a:pPr>
            <a:r>
              <a:rPr lang="en-US" sz="2400" dirty="0" smtClean="0"/>
              <a:t>      2. Automatic</a:t>
            </a:r>
            <a:r>
              <a:rPr lang="en-US" sz="2400" i="1" dirty="0" smtClean="0"/>
              <a:t> </a:t>
            </a:r>
            <a:r>
              <a:rPr lang="en-US" sz="2400" dirty="0" smtClean="0"/>
              <a:t>Fire Alarm.</a:t>
            </a:r>
          </a:p>
          <a:p>
            <a:pPr lvl="0"/>
            <a:r>
              <a:rPr lang="en-US" dirty="0" smtClean="0"/>
              <a:t>Smoke Detector.</a:t>
            </a:r>
          </a:p>
          <a:p>
            <a:r>
              <a:rPr lang="en-US" dirty="0" smtClean="0"/>
              <a:t>Heat detector.</a:t>
            </a:r>
          </a:p>
          <a:p>
            <a:pPr lvl="0"/>
            <a:endParaRPr lang="en-US" sz="2400" dirty="0" smtClean="0"/>
          </a:p>
          <a:p>
            <a:endParaRPr lang="en-US" dirty="0"/>
          </a:p>
        </p:txBody>
      </p:sp>
      <p:pic>
        <p:nvPicPr>
          <p:cNvPr id="4098" name="Picture 2" descr="C:\Users\HamoDy\Desktop\products.jpg"/>
          <p:cNvPicPr>
            <a:picLocks noChangeAspect="1" noChangeArrowheads="1"/>
          </p:cNvPicPr>
          <p:nvPr/>
        </p:nvPicPr>
        <p:blipFill>
          <a:blip r:embed="rId2" cstate="print"/>
          <a:srcRect/>
          <a:stretch>
            <a:fillRect/>
          </a:stretch>
        </p:blipFill>
        <p:spPr bwMode="auto">
          <a:xfrm>
            <a:off x="5029200" y="1657350"/>
            <a:ext cx="3892160" cy="3244850"/>
          </a:xfrm>
          <a:prstGeom prst="rect">
            <a:avLst/>
          </a:prstGeom>
          <a:noFill/>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chemeClr val="accent3">
                    <a:lumMod val="50000"/>
                  </a:schemeClr>
                </a:solidFill>
              </a:rPr>
              <a:t>Fire Protection</a:t>
            </a:r>
            <a:endParaRPr lang="en-US" sz="3600" dirty="0">
              <a:solidFill>
                <a:schemeClr val="accent3">
                  <a:lumMod val="50000"/>
                </a:schemeClr>
              </a:solidFill>
            </a:endParaRPr>
          </a:p>
        </p:txBody>
      </p:sp>
      <p:sp>
        <p:nvSpPr>
          <p:cNvPr id="3" name="Content Placeholder 2"/>
          <p:cNvSpPr>
            <a:spLocks noGrp="1"/>
          </p:cNvSpPr>
          <p:nvPr>
            <p:ph idx="1"/>
          </p:nvPr>
        </p:nvSpPr>
        <p:spPr/>
        <p:txBody>
          <a:bodyPr/>
          <a:lstStyle/>
          <a:p>
            <a:pPr>
              <a:buNone/>
            </a:pPr>
            <a:r>
              <a:rPr lang="en-US" sz="2000" dirty="0" smtClean="0"/>
              <a:t>          Manual Fire Alarm                                             Automatic</a:t>
            </a:r>
            <a:r>
              <a:rPr lang="en-US" sz="2000" i="1" dirty="0" smtClean="0"/>
              <a:t> </a:t>
            </a:r>
            <a:r>
              <a:rPr lang="en-US" sz="2000" dirty="0" smtClean="0"/>
              <a:t>Fire Alarm</a:t>
            </a:r>
          </a:p>
          <a:p>
            <a:endParaRPr lang="en-US" dirty="0"/>
          </a:p>
        </p:txBody>
      </p:sp>
      <p:pic>
        <p:nvPicPr>
          <p:cNvPr id="4" name="Picture 3" descr="C:\Users\HamoDy\Downloads\800px-Manual_call_point_1.jpg"/>
          <p:cNvPicPr/>
          <p:nvPr/>
        </p:nvPicPr>
        <p:blipFill>
          <a:blip r:embed="rId2" cstate="print"/>
          <a:srcRect/>
          <a:stretch>
            <a:fillRect/>
          </a:stretch>
        </p:blipFill>
        <p:spPr bwMode="auto">
          <a:xfrm>
            <a:off x="381000" y="1885950"/>
            <a:ext cx="3733800" cy="2971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C:\Users\HamoDy\Downloads\450px-Wheelock_mt2.jpg"/>
          <p:cNvPicPr/>
          <p:nvPr/>
        </p:nvPicPr>
        <p:blipFill>
          <a:blip r:embed="rId3" cstate="print"/>
          <a:srcRect/>
          <a:stretch>
            <a:fillRect/>
          </a:stretch>
        </p:blipFill>
        <p:spPr bwMode="auto">
          <a:xfrm>
            <a:off x="4876800" y="1885950"/>
            <a:ext cx="3733800" cy="29529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chemeClr val="accent3">
                    <a:lumMod val="50000"/>
                  </a:schemeClr>
                </a:solidFill>
              </a:rPr>
              <a:t>Fire Protection</a:t>
            </a:r>
            <a:endParaRPr lang="en-US" sz="3600" dirty="0">
              <a:solidFill>
                <a:schemeClr val="accent3">
                  <a:lumMod val="50000"/>
                </a:schemeClr>
              </a:solidFill>
            </a:endParaRPr>
          </a:p>
        </p:txBody>
      </p:sp>
      <p:sp>
        <p:nvSpPr>
          <p:cNvPr id="3" name="Content Placeholder 2"/>
          <p:cNvSpPr>
            <a:spLocks noGrp="1"/>
          </p:cNvSpPr>
          <p:nvPr>
            <p:ph idx="1"/>
          </p:nvPr>
        </p:nvSpPr>
        <p:spPr/>
        <p:txBody>
          <a:bodyPr/>
          <a:lstStyle/>
          <a:p>
            <a:pPr>
              <a:buNone/>
            </a:pPr>
            <a:r>
              <a:rPr lang="en-US" sz="2000" dirty="0" smtClean="0"/>
              <a:t>             Smoke Detector                                                  Heat detector</a:t>
            </a:r>
          </a:p>
          <a:p>
            <a:endParaRPr lang="en-US" dirty="0"/>
          </a:p>
        </p:txBody>
      </p:sp>
      <p:pic>
        <p:nvPicPr>
          <p:cNvPr id="6" name="Picture 5" descr="C:\Users\HamoDy\Downloads\800px-Truealarmdetector.JPG"/>
          <p:cNvPicPr/>
          <p:nvPr/>
        </p:nvPicPr>
        <p:blipFill>
          <a:blip r:embed="rId2" cstate="print"/>
          <a:srcRect/>
          <a:stretch>
            <a:fillRect/>
          </a:stretch>
        </p:blipFill>
        <p:spPr bwMode="auto">
          <a:xfrm>
            <a:off x="304800" y="1962150"/>
            <a:ext cx="3733800" cy="29367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C:\Users\HamoDy\Downloads\10014.imgcache.gif.jpg"/>
          <p:cNvPicPr/>
          <p:nvPr/>
        </p:nvPicPr>
        <p:blipFill>
          <a:blip r:embed="rId3" cstate="print"/>
          <a:srcRect/>
          <a:stretch>
            <a:fillRect/>
          </a:stretch>
        </p:blipFill>
        <p:spPr bwMode="auto">
          <a:xfrm>
            <a:off x="4953000" y="1962150"/>
            <a:ext cx="3810000" cy="2895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49"/>
            <a:ext cx="8229600" cy="701675"/>
          </a:xfrm>
        </p:spPr>
        <p:txBody>
          <a:bodyPr/>
          <a:lstStyle/>
          <a:p>
            <a:r>
              <a:rPr lang="en-US" sz="3600" b="1" dirty="0" smtClean="0">
                <a:solidFill>
                  <a:schemeClr val="accent3">
                    <a:lumMod val="50000"/>
                  </a:schemeClr>
                </a:solidFill>
              </a:rPr>
              <a:t>Design of Fire Protection</a:t>
            </a:r>
            <a:r>
              <a:rPr lang="en-US" b="1" dirty="0" smtClean="0"/>
              <a:t/>
            </a:r>
            <a:br>
              <a:rPr lang="en-US" b="1" dirty="0" smtClean="0"/>
            </a:br>
            <a:endParaRPr lang="en-US" dirty="0"/>
          </a:p>
        </p:txBody>
      </p:sp>
      <p:sp>
        <p:nvSpPr>
          <p:cNvPr id="3" name="Content Placeholder 2"/>
          <p:cNvSpPr>
            <a:spLocks noGrp="1"/>
          </p:cNvSpPr>
          <p:nvPr>
            <p:ph idx="1"/>
          </p:nvPr>
        </p:nvSpPr>
        <p:spPr/>
        <p:txBody>
          <a:bodyPr/>
          <a:lstStyle/>
          <a:p>
            <a:pPr lvl="0"/>
            <a:r>
              <a:rPr lang="en-US" sz="2800" dirty="0" smtClean="0"/>
              <a:t>Sprinklers for rooms.</a:t>
            </a:r>
          </a:p>
          <a:p>
            <a:pPr lvl="0"/>
            <a:r>
              <a:rPr lang="en-US" sz="2800" dirty="0" smtClean="0"/>
              <a:t>Water Fire Extinguishers and Fire Hoses for corridors and halls.</a:t>
            </a:r>
          </a:p>
          <a:p>
            <a:pPr lvl="0"/>
            <a:r>
              <a:rPr lang="en-US" sz="2800" dirty="0" smtClean="0"/>
              <a:t>Foam Fire Extinguisher</a:t>
            </a:r>
          </a:p>
          <a:p>
            <a:pPr lvl="0">
              <a:buNone/>
            </a:pPr>
            <a:r>
              <a:rPr lang="en-US" sz="2800" dirty="0" smtClean="0"/>
              <a:t>    for the kitchen.</a:t>
            </a:r>
          </a:p>
          <a:p>
            <a:pPr>
              <a:buNone/>
            </a:pPr>
            <a:endParaRPr lang="en-US" dirty="0"/>
          </a:p>
        </p:txBody>
      </p:sp>
      <p:pic>
        <p:nvPicPr>
          <p:cNvPr id="1027" name="Picture 3" descr="C:\Users\HamoDy\Desktop\FireSprinkler-Plans-Home.jpg"/>
          <p:cNvPicPr>
            <a:picLocks noChangeAspect="1" noChangeArrowheads="1"/>
          </p:cNvPicPr>
          <p:nvPr/>
        </p:nvPicPr>
        <p:blipFill>
          <a:blip r:embed="rId2" cstate="print"/>
          <a:srcRect/>
          <a:stretch>
            <a:fillRect/>
          </a:stretch>
        </p:blipFill>
        <p:spPr bwMode="auto">
          <a:xfrm>
            <a:off x="4800600" y="2495550"/>
            <a:ext cx="3876675" cy="2124075"/>
          </a:xfrm>
          <a:prstGeom prst="rect">
            <a:avLst/>
          </a:prstGeom>
          <a:noFill/>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6375"/>
            <a:ext cx="8229600" cy="688975"/>
          </a:xfrm>
        </p:spPr>
        <p:txBody>
          <a:bodyPr/>
          <a:lstStyle/>
          <a:p>
            <a:r>
              <a:rPr lang="en-US" sz="3600" b="1" dirty="0" smtClean="0">
                <a:solidFill>
                  <a:schemeClr val="accent3">
                    <a:lumMod val="50000"/>
                  </a:schemeClr>
                </a:solidFill>
              </a:rPr>
              <a:t>Fire Alarm and Fighting System</a:t>
            </a:r>
            <a:endParaRPr lang="ar-SA" sz="3600" b="1" dirty="0">
              <a:solidFill>
                <a:schemeClr val="accent3">
                  <a:lumMod val="50000"/>
                </a:schemeClr>
              </a:solidFill>
            </a:endParaRPr>
          </a:p>
        </p:txBody>
      </p:sp>
      <p:pic>
        <p:nvPicPr>
          <p:cNvPr id="4" name="عنصر نائب للمحتوى 3" descr="fire.png"/>
          <p:cNvPicPr>
            <a:picLocks noGrp="1" noChangeAspect="1"/>
          </p:cNvPicPr>
          <p:nvPr>
            <p:ph idx="1"/>
          </p:nvPr>
        </p:nvPicPr>
        <p:blipFill>
          <a:blip r:embed="rId2" cstate="print"/>
          <a:stretch>
            <a:fillRect/>
          </a:stretch>
        </p:blipFill>
        <p:spPr>
          <a:xfrm>
            <a:off x="2133600" y="1352550"/>
            <a:ext cx="4648200" cy="3663972"/>
          </a:xfrm>
        </p:spPr>
      </p:pic>
      <p:pic>
        <p:nvPicPr>
          <p:cNvPr id="5" name="صورة 4" descr="emexit_05.jpg563c123b-8354-43aa-b84c-1095d0110c2aLarger.jpg"/>
          <p:cNvPicPr>
            <a:picLocks noChangeAspect="1"/>
          </p:cNvPicPr>
          <p:nvPr/>
        </p:nvPicPr>
        <p:blipFill>
          <a:blip r:embed="rId3" cstate="print"/>
          <a:stretch>
            <a:fillRect/>
          </a:stretch>
        </p:blipFill>
        <p:spPr>
          <a:xfrm>
            <a:off x="7086600" y="3790950"/>
            <a:ext cx="914400" cy="1066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صورة 5" descr="Call-Point.jpg"/>
          <p:cNvPicPr>
            <a:picLocks noChangeAspect="1"/>
          </p:cNvPicPr>
          <p:nvPr/>
        </p:nvPicPr>
        <p:blipFill>
          <a:blip r:embed="rId4" cstate="print"/>
          <a:stretch>
            <a:fillRect/>
          </a:stretch>
        </p:blipFill>
        <p:spPr>
          <a:xfrm>
            <a:off x="7010400" y="2724150"/>
            <a:ext cx="914400" cy="685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سهم للأسفل 8"/>
          <p:cNvSpPr/>
          <p:nvPr/>
        </p:nvSpPr>
        <p:spPr>
          <a:xfrm rot="18663956">
            <a:off x="6692018" y="4234569"/>
            <a:ext cx="3048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سهم للأسفل 9"/>
          <p:cNvSpPr/>
          <p:nvPr/>
        </p:nvSpPr>
        <p:spPr>
          <a:xfrm rot="14046774">
            <a:off x="6572896" y="3141839"/>
            <a:ext cx="291610" cy="7618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1" name="صورة 10" descr="CO2-Fire-Extinguisher-CE-Marked.jpg"/>
          <p:cNvPicPr>
            <a:picLocks noChangeAspect="1"/>
          </p:cNvPicPr>
          <p:nvPr/>
        </p:nvPicPr>
        <p:blipFill>
          <a:blip r:embed="rId5" cstate="print"/>
          <a:stretch>
            <a:fillRect/>
          </a:stretch>
        </p:blipFill>
        <p:spPr>
          <a:xfrm>
            <a:off x="8077200" y="2419350"/>
            <a:ext cx="642121" cy="990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600" b="1" dirty="0" smtClean="0">
                <a:solidFill>
                  <a:schemeClr val="accent3">
                    <a:lumMod val="50000"/>
                  </a:schemeClr>
                </a:solidFill>
              </a:rPr>
              <a:t>Sprinklers system</a:t>
            </a:r>
            <a:endParaRPr lang="ar-SA" sz="3600" b="1" dirty="0">
              <a:solidFill>
                <a:schemeClr val="accent3">
                  <a:lumMod val="50000"/>
                </a:schemeClr>
              </a:solidFill>
            </a:endParaRPr>
          </a:p>
        </p:txBody>
      </p:sp>
      <p:pic>
        <p:nvPicPr>
          <p:cNvPr id="4" name="عنصر نائب للمحتوى 3" descr="sp.png"/>
          <p:cNvPicPr>
            <a:picLocks noGrp="1" noChangeAspect="1"/>
          </p:cNvPicPr>
          <p:nvPr>
            <p:ph idx="1"/>
          </p:nvPr>
        </p:nvPicPr>
        <p:blipFill>
          <a:blip r:embed="rId2" cstate="print"/>
          <a:stretch>
            <a:fillRect/>
          </a:stretch>
        </p:blipFill>
        <p:spPr>
          <a:xfrm>
            <a:off x="2286000" y="1123950"/>
            <a:ext cx="4667195" cy="3679469"/>
          </a:xfrm>
        </p:spPr>
      </p:pic>
      <p:pic>
        <p:nvPicPr>
          <p:cNvPr id="5" name="صورة 4" descr="3D_Colors_hd_1366x768.jpg"/>
          <p:cNvPicPr>
            <a:picLocks noChangeAspect="1"/>
          </p:cNvPicPr>
          <p:nvPr/>
        </p:nvPicPr>
        <p:blipFill>
          <a:blip r:embed="rId3" cstate="print"/>
          <a:stretch>
            <a:fillRect/>
          </a:stretch>
        </p:blipFill>
        <p:spPr>
          <a:xfrm rot="10800000">
            <a:off x="7315200" y="2419350"/>
            <a:ext cx="838200" cy="11117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سهم إلى اليمين 6"/>
          <p:cNvSpPr/>
          <p:nvPr/>
        </p:nvSpPr>
        <p:spPr>
          <a:xfrm>
            <a:off x="6781800" y="2876550"/>
            <a:ext cx="5334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rot="20474536">
            <a:off x="2036839" y="1837665"/>
            <a:ext cx="4889040" cy="1295401"/>
          </a:xfrm>
        </p:spPr>
        <p:txBody>
          <a:bodyPr/>
          <a:lstStyle/>
          <a:p>
            <a:pPr>
              <a:buNone/>
            </a:pPr>
            <a:r>
              <a:rPr lang="en-US" sz="8000" dirty="0" smtClean="0">
                <a:solidFill>
                  <a:srgbClr val="00B050"/>
                </a:solidFill>
                <a:latin typeface="CommercialScript BT" pitchFamily="66" charset="0"/>
                <a:cs typeface="Andalus" pitchFamily="18" charset="-78"/>
              </a:rPr>
              <a:t>Thank You</a:t>
            </a:r>
            <a:endParaRPr lang="en-US" sz="8000" dirty="0" smtClean="0">
              <a:solidFill>
                <a:srgbClr val="00B050"/>
              </a:solidFill>
              <a:latin typeface="CommercialScript BT" pitchFamily="66" charset="0"/>
              <a:cs typeface="Andalus" pitchFamily="18" charset="-78"/>
            </a:endParaRP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8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181</Template>
  <TotalTime>4009</TotalTime>
  <Words>2170</Words>
  <Application>Microsoft Office PowerPoint</Application>
  <PresentationFormat>On-screen Show (16:9)</PresentationFormat>
  <Paragraphs>449</Paragraphs>
  <Slides>96</Slides>
  <Notes>3</Notes>
  <HiddenSlides>0</HiddenSlides>
  <MMClips>0</MMClips>
  <ScaleCrop>false</ScaleCrop>
  <HeadingPairs>
    <vt:vector size="4" baseType="variant">
      <vt:variant>
        <vt:lpstr>Theme</vt:lpstr>
      </vt:variant>
      <vt:variant>
        <vt:i4>1</vt:i4>
      </vt:variant>
      <vt:variant>
        <vt:lpstr>Slide Titles</vt:lpstr>
      </vt:variant>
      <vt:variant>
        <vt:i4>96</vt:i4>
      </vt:variant>
    </vt:vector>
  </HeadingPairs>
  <TitlesOfParts>
    <vt:vector size="97" baseType="lpstr">
      <vt:lpstr>181</vt:lpstr>
      <vt:lpstr> بسم الله الرحمن الرحيم   </vt:lpstr>
      <vt:lpstr>Slide 2</vt:lpstr>
      <vt:lpstr>Table of Contents</vt:lpstr>
      <vt:lpstr>Introduction</vt:lpstr>
      <vt:lpstr>Proposed Location</vt:lpstr>
      <vt:lpstr>Architectural Design </vt:lpstr>
      <vt:lpstr>Location </vt:lpstr>
      <vt:lpstr>Concept of the Project</vt:lpstr>
      <vt:lpstr>Original Project </vt:lpstr>
      <vt:lpstr> Comments on original project </vt:lpstr>
      <vt:lpstr> Proposed Project </vt:lpstr>
      <vt:lpstr>Site plan</vt:lpstr>
      <vt:lpstr>  3D view for the project </vt:lpstr>
      <vt:lpstr> Facilities that added to plans </vt:lpstr>
      <vt:lpstr>Basement Floor Redesign</vt:lpstr>
      <vt:lpstr>Ground Floor Redesign</vt:lpstr>
      <vt:lpstr>First Floor Redesign</vt:lpstr>
      <vt:lpstr>Second Floor Redesign</vt:lpstr>
      <vt:lpstr>South Elevation</vt:lpstr>
      <vt:lpstr>West Elevation</vt:lpstr>
      <vt:lpstr>Section A-A</vt:lpstr>
      <vt:lpstr>Environmental Design </vt:lpstr>
      <vt:lpstr> Project Climate Zone </vt:lpstr>
      <vt:lpstr>Climate Data for Nablus</vt:lpstr>
      <vt:lpstr> Facilities Used to Achieve Environmental Design </vt:lpstr>
      <vt:lpstr>Orientation and Sun Path </vt:lpstr>
      <vt:lpstr>Sun path on the building at 21 July</vt:lpstr>
      <vt:lpstr>Sun path on the building at 21-January</vt:lpstr>
      <vt:lpstr>Thermal Insulation</vt:lpstr>
      <vt:lpstr>Thermal Insulation</vt:lpstr>
      <vt:lpstr>Thermal Insulation</vt:lpstr>
      <vt:lpstr>Thermal Insulation</vt:lpstr>
      <vt:lpstr>Thermal Insulation</vt:lpstr>
      <vt:lpstr>Thermal Insulation</vt:lpstr>
      <vt:lpstr>Thermal Insulation</vt:lpstr>
      <vt:lpstr>Thermal Insulation</vt:lpstr>
      <vt:lpstr>Conclusion</vt:lpstr>
      <vt:lpstr>Acoustical Design</vt:lpstr>
      <vt:lpstr>Skylight Design</vt:lpstr>
      <vt:lpstr>Structural Design </vt:lpstr>
      <vt:lpstr> Project Description </vt:lpstr>
      <vt:lpstr>Data</vt:lpstr>
      <vt:lpstr>Slide 43</vt:lpstr>
      <vt:lpstr>Designed Elements</vt:lpstr>
      <vt:lpstr>Preliminary Design</vt:lpstr>
      <vt:lpstr>Preliminary Design</vt:lpstr>
      <vt:lpstr>SAP Model and Dynamic Analysis</vt:lpstr>
      <vt:lpstr>SAP Model and Dynamic Analysis</vt:lpstr>
      <vt:lpstr>SAP Model and Dynamic Analysis</vt:lpstr>
      <vt:lpstr>SAP Model and Dynamic Analysis</vt:lpstr>
      <vt:lpstr>SAP Model and Dynamic Analysis</vt:lpstr>
      <vt:lpstr>SAP Model and Dynamic Analysis</vt:lpstr>
      <vt:lpstr>Design Elements  </vt:lpstr>
      <vt:lpstr>Design Elements </vt:lpstr>
      <vt:lpstr>Design Elements </vt:lpstr>
      <vt:lpstr>Design Elements </vt:lpstr>
      <vt:lpstr>Mechanical Design </vt:lpstr>
      <vt:lpstr>Mechanical Design</vt:lpstr>
      <vt:lpstr>Water Supply system</vt:lpstr>
      <vt:lpstr>Water Supply system</vt:lpstr>
      <vt:lpstr>Water Supply Network</vt:lpstr>
      <vt:lpstr>Rain water</vt:lpstr>
      <vt:lpstr>Tank system for water supply </vt:lpstr>
      <vt:lpstr>Sanitation system</vt:lpstr>
      <vt:lpstr>Stakes Sewer system</vt:lpstr>
      <vt:lpstr>Grey water and Black water</vt:lpstr>
      <vt:lpstr>HVAC system</vt:lpstr>
      <vt:lpstr>HVAC system</vt:lpstr>
      <vt:lpstr>HVAC system</vt:lpstr>
      <vt:lpstr>HVAC system</vt:lpstr>
      <vt:lpstr>Elevator and Escalator design</vt:lpstr>
      <vt:lpstr>Elevator design</vt:lpstr>
      <vt:lpstr>Escalator design</vt:lpstr>
      <vt:lpstr>Standard Dimensions for Escalator</vt:lpstr>
      <vt:lpstr>Electrical Design </vt:lpstr>
      <vt:lpstr> Electrical Design </vt:lpstr>
      <vt:lpstr>Lighting Design</vt:lpstr>
      <vt:lpstr>Slide 78</vt:lpstr>
      <vt:lpstr>    Restaurant Lighting</vt:lpstr>
      <vt:lpstr>    Restaurant Lighting</vt:lpstr>
      <vt:lpstr>   Restaurant distribution lighting</vt:lpstr>
      <vt:lpstr>   Restaurant lighting from Dialux</vt:lpstr>
      <vt:lpstr>    Superstore Lighting</vt:lpstr>
      <vt:lpstr>    Restaurant Lighting</vt:lpstr>
      <vt:lpstr> Sockets Design</vt:lpstr>
      <vt:lpstr>Sockets distribution</vt:lpstr>
      <vt:lpstr>Power Design</vt:lpstr>
      <vt:lpstr> Main Distribution Board</vt:lpstr>
      <vt:lpstr>Safety Design  </vt:lpstr>
      <vt:lpstr>Fire Protection </vt:lpstr>
      <vt:lpstr>Fire Protection</vt:lpstr>
      <vt:lpstr>Fire Protection</vt:lpstr>
      <vt:lpstr>Design of Fire Protection </vt:lpstr>
      <vt:lpstr>Fire Alarm and Fighting System</vt:lpstr>
      <vt:lpstr>Sprinklers system</vt:lpstr>
      <vt:lpstr>Slide 96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dc:title>
  <dc:creator>Im Ham0TTi</dc:creator>
  <cp:lastModifiedBy>Im Ham0TTi</cp:lastModifiedBy>
  <cp:revision>247</cp:revision>
  <dcterms:created xsi:type="dcterms:W3CDTF">2012-12-30T14:52:32Z</dcterms:created>
  <dcterms:modified xsi:type="dcterms:W3CDTF">2013-01-07T14:03:08Z</dcterms:modified>
</cp:coreProperties>
</file>