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60" r:id="rId1"/>
  </p:sldMasterIdLst>
  <p:notesMasterIdLst>
    <p:notesMasterId r:id="rId26"/>
  </p:notesMasterIdLst>
  <p:sldIdLst>
    <p:sldId id="266" r:id="rId2"/>
    <p:sldId id="277" r:id="rId3"/>
    <p:sldId id="267" r:id="rId4"/>
    <p:sldId id="268" r:id="rId5"/>
    <p:sldId id="269" r:id="rId6"/>
    <p:sldId id="270" r:id="rId7"/>
    <p:sldId id="271" r:id="rId8"/>
    <p:sldId id="275" r:id="rId9"/>
    <p:sldId id="273" r:id="rId10"/>
    <p:sldId id="272" r:id="rId11"/>
    <p:sldId id="274" r:id="rId12"/>
    <p:sldId id="276" r:id="rId13"/>
    <p:sldId id="288" r:id="rId14"/>
    <p:sldId id="286" r:id="rId15"/>
    <p:sldId id="287" r:id="rId16"/>
    <p:sldId id="282" r:id="rId17"/>
    <p:sldId id="289" r:id="rId18"/>
    <p:sldId id="280" r:id="rId19"/>
    <p:sldId id="278" r:id="rId20"/>
    <p:sldId id="279" r:id="rId21"/>
    <p:sldId id="291" r:id="rId22"/>
    <p:sldId id="292" r:id="rId23"/>
    <p:sldId id="290" r:id="rId24"/>
    <p:sldId id="281" r:id="rId2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3C5FEE-8E66-449F-A4FF-2C900F53A21B}" type="datetimeFigureOut">
              <a:rPr lang="en-US" smtClean="0"/>
              <a:pPr/>
              <a:t>1/3/2012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CA3AD7-53FB-4B7E-B481-C4BD0D6E0EE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CA3AD7-53FB-4B7E-B481-C4BD0D6E0EE0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CA3AD7-53FB-4B7E-B481-C4BD0D6E0EE0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84689776-7B6B-46B3-94F5-6AE29F271119}" type="datetime1">
              <a:rPr lang="en-US" smtClean="0"/>
              <a:t>1/3/2012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1657AF5-FF64-4AE5-B708-B4150229157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60887C-1633-45FD-A5FF-6B713234B72B}" type="datetime1">
              <a:rPr lang="en-US" smtClean="0"/>
              <a:t>1/3/2012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657AF5-FF64-4AE5-B708-B4150229157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256C8F33-35A2-431A-91AB-4A23517B20F1}" type="datetime1">
              <a:rPr lang="en-US" smtClean="0"/>
              <a:t>1/3/2012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61657AF5-FF64-4AE5-B708-B4150229157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04A71-97BC-4886-BA66-4EB4A65E4566}" type="datetime1">
              <a:rPr lang="en-US" smtClean="0"/>
              <a:t>1/3/2012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61657AF5-FF64-4AE5-B708-B4150229157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CB1C07-2D6D-4020-A7F9-86780DAA60BE}" type="datetime1">
              <a:rPr lang="en-US" smtClean="0"/>
              <a:t>1/3/2012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61657AF5-FF64-4AE5-B708-B4150229157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30CD8FFA-EB14-4E80-AE8D-D2CFBE6C749E}" type="datetime1">
              <a:rPr lang="en-US" smtClean="0"/>
              <a:t>1/3/2012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61657AF5-FF64-4AE5-B708-B4150229157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1D031190-438D-48A4-B6CC-72BE9696E2AB}" type="datetime1">
              <a:rPr lang="en-US" smtClean="0"/>
              <a:t>1/3/2012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61657AF5-FF64-4AE5-B708-B4150229157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2BD78F-ACEC-46B3-BA50-3ABDCA0B2659}" type="datetime1">
              <a:rPr lang="en-US" smtClean="0"/>
              <a:t>1/3/2012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61657AF5-FF64-4AE5-B708-B4150229157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4320EA-4408-4983-8989-BC65485AB66E}" type="datetime1">
              <a:rPr lang="en-US" smtClean="0"/>
              <a:t>1/3/2012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1657AF5-FF64-4AE5-B708-B4150229157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CD0E69-CEAC-4BC6-A81A-FF6269707B74}" type="datetime1">
              <a:rPr lang="en-US" smtClean="0"/>
              <a:t>1/3/2012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61657AF5-FF64-4AE5-B708-B4150229157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1A7C878B-3793-40E9-9F0E-BDBC3BAA760B}" type="datetime1">
              <a:rPr lang="en-US" smtClean="0"/>
              <a:t>1/3/2012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61657AF5-FF64-4AE5-B708-B4150229157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2C33A5FB-D2A6-4E9C-9433-4D5590718250}" type="datetime1">
              <a:rPr lang="en-US" smtClean="0"/>
              <a:t>1/3/2012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61657AF5-FF64-4AE5-B708-B4150229157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13" Type="http://schemas.openxmlformats.org/officeDocument/2006/relationships/image" Target="../media/image22.png"/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12" Type="http://schemas.openxmlformats.org/officeDocument/2006/relationships/image" Target="../media/image2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gif"/><Relationship Id="rId11" Type="http://schemas.openxmlformats.org/officeDocument/2006/relationships/image" Target="../media/image20.png"/><Relationship Id="rId5" Type="http://schemas.openxmlformats.org/officeDocument/2006/relationships/image" Target="../media/image14.png"/><Relationship Id="rId10" Type="http://schemas.openxmlformats.org/officeDocument/2006/relationships/image" Target="../media/image19.png"/><Relationship Id="rId4" Type="http://schemas.openxmlformats.org/officeDocument/2006/relationships/image" Target="../media/image13.png"/><Relationship Id="rId9" Type="http://schemas.openxmlformats.org/officeDocument/2006/relationships/image" Target="../media/image18.png"/><Relationship Id="rId14" Type="http://schemas.openxmlformats.org/officeDocument/2006/relationships/image" Target="../media/image2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2"/>
          <p:cNvSpPr>
            <a:spLocks noGrp="1"/>
          </p:cNvSpPr>
          <p:nvPr>
            <p:ph idx="4294967295"/>
          </p:nvPr>
        </p:nvSpPr>
        <p:spPr>
          <a:xfrm>
            <a:off x="28540" y="1524000"/>
            <a:ext cx="9115460" cy="2286000"/>
          </a:xfrm>
          <a:prstGeom prst="rect">
            <a:avLst/>
          </a:prstGeom>
        </p:spPr>
        <p:txBody>
          <a:bodyPr>
            <a:normAutofit fontScale="40000" lnSpcReduction="20000"/>
          </a:bodyPr>
          <a:lstStyle/>
          <a:p>
            <a:pPr algn="ctr">
              <a:buNone/>
            </a:pPr>
            <a:endParaRPr lang="en-US" sz="6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en-US" sz="12300" b="1" dirty="0" smtClean="0">
                <a:latin typeface="Times New Roman" pitchFamily="18" charset="0"/>
                <a:cs typeface="Times New Roman" pitchFamily="18" charset="0"/>
              </a:rPr>
              <a:t>Content Management </a:t>
            </a:r>
            <a:r>
              <a:rPr lang="en-US" sz="12300" b="1" dirty="0" smtClean="0">
                <a:latin typeface="Times New Roman" pitchFamily="18" charset="0"/>
                <a:cs typeface="Times New Roman" pitchFamily="18" charset="0"/>
              </a:rPr>
              <a:t>System</a:t>
            </a:r>
            <a:endParaRPr lang="en-US" sz="123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en-US" sz="10000" b="1" dirty="0" smtClean="0">
                <a:latin typeface="Times New Roman" pitchFamily="18" charset="0"/>
                <a:cs typeface="Times New Roman" pitchFamily="18" charset="0"/>
              </a:rPr>
              <a:t>(CMS)</a:t>
            </a:r>
          </a:p>
          <a:p>
            <a:pPr algn="ctr">
              <a:buNone/>
            </a:pPr>
            <a:endParaRPr lang="en-US" sz="60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524000" y="4038600"/>
            <a:ext cx="5334000" cy="13480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 algn="ctr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kumimoji="0" lang="en-US" sz="2400" b="1" dirty="0">
                <a:latin typeface="Times New Roman" pitchFamily="18" charset="0"/>
                <a:cs typeface="Times New Roman" pitchFamily="18" charset="0"/>
              </a:rPr>
              <a:t>Prepared </a:t>
            </a:r>
            <a:r>
              <a:rPr kumimoji="0" lang="en-US" sz="2400" b="1" dirty="0" smtClean="0">
                <a:latin typeface="Times New Roman" pitchFamily="18" charset="0"/>
                <a:cs typeface="Times New Roman" pitchFamily="18" charset="0"/>
              </a:rPr>
              <a:t>by</a:t>
            </a:r>
          </a:p>
          <a:p>
            <a:pPr marL="342900" lvl="0" indent="-342900" algn="ctr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kumimoji="0" lang="en-US" sz="24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Thana</a:t>
            </a:r>
            <a:r>
              <a:rPr kumimoji="0" lang="en-US" sz="24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’ </a:t>
            </a:r>
            <a:r>
              <a:rPr kumimoji="0" lang="en-US" sz="2400" b="1" dirty="0" err="1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Mer’i</a:t>
            </a:r>
            <a:endParaRPr kumimoji="0" lang="en-US" sz="2400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lvl="0" indent="-342900" algn="ctr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2400" b="1" dirty="0" err="1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Wala</a:t>
            </a:r>
            <a:r>
              <a:rPr lang="en-US" sz="24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’ </a:t>
            </a:r>
            <a:r>
              <a:rPr lang="en-US" sz="2400" b="1" dirty="0" err="1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Nawahda</a:t>
            </a:r>
            <a:endParaRPr lang="en-US" sz="2400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114956" y="6357958"/>
            <a:ext cx="3886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dirty="0" smtClean="0"/>
              <a:t>4/12/2012</a:t>
            </a:r>
            <a:endParaRPr lang="en-US" sz="1600" dirty="0"/>
          </a:p>
        </p:txBody>
      </p:sp>
      <p:sp>
        <p:nvSpPr>
          <p:cNvPr id="13" name="TextBox 12"/>
          <p:cNvSpPr txBox="1"/>
          <p:nvPr/>
        </p:nvSpPr>
        <p:spPr>
          <a:xfrm>
            <a:off x="1371600" y="6019800"/>
            <a:ext cx="533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Supervisor:  </a:t>
            </a:r>
            <a:r>
              <a:rPr lang="en-US" sz="2000" dirty="0" err="1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Haya</a:t>
            </a:r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Sama’neh</a:t>
            </a:r>
            <a:endParaRPr lang="en-US" sz="2000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61657AF5-FF64-4AE5-B708-B4150229157F}" type="slidenum">
              <a:rPr lang="en-US" smtClean="0"/>
              <a:pPr/>
              <a:t>1</a:t>
            </a:fld>
            <a:endParaRPr lang="en-US"/>
          </a:p>
        </p:txBody>
      </p:sp>
      <p:pic>
        <p:nvPicPr>
          <p:cNvPr id="15" name="Picture 2" descr="C:\Documents and Settings\ACER\Desktop\Graduation Report\header.bmp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14480" y="214290"/>
            <a:ext cx="5572125" cy="92869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285860"/>
            <a:ext cx="8229600" cy="4840303"/>
          </a:xfrm>
        </p:spPr>
        <p:txBody>
          <a:bodyPr>
            <a:normAutofit/>
          </a:bodyPr>
          <a:lstStyle/>
          <a:p>
            <a:pPr marL="514350" indent="-514350">
              <a:buAutoNum type="arabicPeriod"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Font typeface="Wingdings" pitchFamily="2" charset="2"/>
              <a:buChar char="q"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View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represents our presentation logic i.e. our HTML code.</a:t>
            </a:r>
          </a:p>
          <a:p>
            <a:pPr marL="514350" indent="-514350">
              <a:buAutoNum type="arabicPeriod"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Controller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represents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all our business logic i.e. all our ifs and else.</a:t>
            </a:r>
          </a:p>
          <a:p>
            <a:pPr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dirty="0"/>
          </a:p>
        </p:txBody>
      </p:sp>
      <p:pic>
        <p:nvPicPr>
          <p:cNvPr id="4" name="Picture 3" descr="C:\Documents and Settings\ACER\Desktop\untitled.bmp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8662" y="4286256"/>
            <a:ext cx="6715172" cy="2214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61657AF5-FF64-4AE5-B708-B4150229157F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MVC </a:t>
            </a:r>
            <a:r>
              <a:rPr lang="en-US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Concept(Cont.)</a:t>
            </a:r>
            <a:endParaRPr lang="en-US" sz="40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785926"/>
            <a:ext cx="8229600" cy="4500594"/>
          </a:xfrm>
        </p:spPr>
        <p:txBody>
          <a:bodyPr>
            <a:no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 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framework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is designed to provide a structure for</a:t>
            </a:r>
            <a:r>
              <a:rPr lang="ar-SA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MVC so you spend less time writing up  code  and more time writing the application itself.</a:t>
            </a:r>
          </a:p>
          <a:p>
            <a:r>
              <a:rPr lang="en-US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Step3: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Which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framework to use?</a:t>
            </a:r>
          </a:p>
          <a:p>
            <a:pPr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CakePHP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was the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answer(good beginner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programmers).</a:t>
            </a:r>
          </a:p>
          <a:p>
            <a:pPr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BUT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CakePHP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started to slow us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down (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troubleshooting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bugs was really a nightmare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).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61657AF5-FF64-4AE5-B708-B4150229157F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571472" y="357166"/>
            <a:ext cx="472918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Framework </a:t>
            </a:r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Concept</a:t>
            </a:r>
            <a:endParaRPr lang="en-US" sz="4000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43050"/>
            <a:ext cx="8229600" cy="4483113"/>
          </a:xfrm>
        </p:spPr>
        <p:txBody>
          <a:bodyPr/>
          <a:lstStyle/>
          <a:p>
            <a:pPr>
              <a:buFont typeface="Wingdings" pitchFamily="2" charset="2"/>
              <a:buChar char="q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So we excluded the framework choice to go back to building our own MVC choice,</a:t>
            </a:r>
            <a:r>
              <a:rPr lang="en-US" dirty="0" smtClean="0"/>
              <a:t>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although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it seems hard to build something from scratch but it was the only solution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Font typeface="Wingdings" pitchFamily="2" charset="2"/>
              <a:buChar char="q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MVC is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the "backbone" of the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our CMS.</a:t>
            </a:r>
          </a:p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Directory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structure</a:t>
            </a:r>
            <a:endParaRPr lang="en-US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§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admin , model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view, controller,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Includes, Sites layout, languages directories.  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61657AF5-FF64-4AE5-B708-B4150229157F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571472" y="285728"/>
            <a:ext cx="67151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Building our own </a:t>
            </a:r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MVC</a:t>
            </a:r>
            <a:endParaRPr lang="en-US" sz="4000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Building our own </a:t>
            </a:r>
            <a:r>
              <a:rPr lang="en-US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MVC(Cont.)</a:t>
            </a:r>
            <a:endParaRPr lang="en-US" sz="4000" dirty="0">
              <a:solidFill>
                <a:schemeClr val="tx1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61657AF5-FF64-4AE5-B708-B4150229157F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Font typeface="Wingdings" pitchFamily="2" charset="2"/>
              <a:buChar char="§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router.php  is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going to take web page requests passed to index.php and route the request to different files (controllers) in our CMS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Font typeface="Wingdings" pitchFamily="2" charset="2"/>
              <a:buChar char="q"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How does it work?</a:t>
            </a:r>
          </a:p>
          <a:p>
            <a:pPr>
              <a:buFont typeface="Wingdings" pitchFamily="2" charset="2"/>
              <a:buChar char="§"/>
            </a:pP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The URL requests would always take this form “</a:t>
            </a:r>
            <a:r>
              <a:rPr lang="en-US" sz="2600" dirty="0" err="1" smtClean="0">
                <a:latin typeface="Times New Roman" pitchFamily="18" charset="0"/>
                <a:cs typeface="Times New Roman" pitchFamily="18" charset="0"/>
              </a:rPr>
              <a:t>Index.php?controller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/action”</a:t>
            </a:r>
            <a:endParaRPr lang="en-US" sz="2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charset="0"/>
              <a:buChar char="•"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The CMS's private and public areas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14282" y="3000348"/>
            <a:ext cx="4643502" cy="3571924"/>
          </a:xfrm>
        </p:spPr>
        <p:txBody>
          <a:bodyPr>
            <a:noAutofit/>
          </a:bodyPr>
          <a:lstStyle/>
          <a:p>
            <a:pPr>
              <a:buFont typeface="Wingdings" pitchFamily="2" charset="2"/>
              <a:buChar char="q"/>
            </a:pP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CMS Back-end:</a:t>
            </a: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§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It can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be accessed from admin folder. </a:t>
            </a: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§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From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here you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can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edit the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front-end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contents.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Just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point-and-click, type in the new words, and hit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save</a:t>
            </a: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61657AF5-FF64-4AE5-B708-B4150229157F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642910" y="1500174"/>
            <a:ext cx="850109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A CMS consists of the admin area (back-end ), and the publicly visible area </a:t>
            </a: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front-end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).</a:t>
            </a:r>
          </a:p>
          <a:p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5" descr="C:\Documents and Settings\ACER\Desktop\backend.bmp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929190" y="2285992"/>
            <a:ext cx="4063852" cy="39908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2844" y="228600"/>
            <a:ext cx="8623204" cy="990600"/>
          </a:xfrm>
        </p:spPr>
        <p:txBody>
          <a:bodyPr>
            <a:noAutofit/>
          </a:bodyPr>
          <a:lstStyle/>
          <a:p>
            <a:r>
              <a:rPr lang="en-US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The CMS's private and public </a:t>
            </a:r>
            <a:r>
              <a:rPr lang="en-US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areas(Cont.)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57158" y="1643050"/>
            <a:ext cx="8531352" cy="1828800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q"/>
            </a:pP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CMS Front-end:</a:t>
            </a: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    This 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is a site generated 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from Managing the backend (admin area), you can have more 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than one site, and also you can easily change 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site template.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61657AF5-FF64-4AE5-B708-B4150229157F}" type="slidenum">
              <a:rPr lang="en-US" smtClean="0"/>
              <a:pPr/>
              <a:t>15</a:t>
            </a:fld>
            <a:endParaRPr lang="en-US"/>
          </a:p>
        </p:txBody>
      </p:sp>
      <p:pic>
        <p:nvPicPr>
          <p:cNvPr id="6" name="Picture 5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3500438"/>
            <a:ext cx="3444948" cy="30718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14876" y="3487479"/>
            <a:ext cx="3423359" cy="30847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CMS </a:t>
            </a:r>
            <a:r>
              <a:rPr lang="en-US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Back-end Content</a:t>
            </a:r>
            <a:endParaRPr lang="en-US" sz="4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61657AF5-FF64-4AE5-B708-B4150229157F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928662" y="2071678"/>
            <a:ext cx="235745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lvl="0" indent="-514350">
              <a:buFont typeface="+mj-lt"/>
              <a:buAutoNum type="arabicParenR"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Admin Login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514350" lvl="0" indent="-514350">
              <a:buFont typeface="+mj-lt"/>
              <a:buAutoNum type="arabicParenR"/>
            </a:pPr>
            <a:endParaRPr lang="en-US" b="1" dirty="0" smtClean="0">
              <a:latin typeface="Times New Roman" pitchFamily="18" charset="0"/>
              <a:cs typeface="Times New Roman" pitchFamily="18" charset="0"/>
            </a:endParaRPr>
          </a:p>
          <a:p>
            <a:pPr marL="514350" lvl="0" indent="-514350">
              <a:buFont typeface="+mj-lt"/>
              <a:buAutoNum type="arabicParenR"/>
            </a:pPr>
            <a:endParaRPr lang="en-US" b="1" dirty="0" smtClean="0">
              <a:latin typeface="Times New Roman" pitchFamily="18" charset="0"/>
              <a:cs typeface="Times New Roman" pitchFamily="18" charset="0"/>
            </a:endParaRPr>
          </a:p>
          <a:p>
            <a:pPr marL="514350" lvl="0" indent="-514350">
              <a:buFont typeface="+mj-lt"/>
              <a:buAutoNum type="arabicParenR"/>
            </a:pPr>
            <a:endParaRPr lang="en-US" b="1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2714620"/>
            <a:ext cx="3571900" cy="2857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" name="TextBox 10"/>
          <p:cNvSpPr txBox="1"/>
          <p:nvPr/>
        </p:nvSpPr>
        <p:spPr>
          <a:xfrm>
            <a:off x="4572000" y="1785926"/>
            <a:ext cx="271464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/>
            <a:endParaRPr lang="en-US" b="1" dirty="0" smtClean="0">
              <a:latin typeface="Times New Roman" pitchFamily="18" charset="0"/>
              <a:cs typeface="Times New Roman" pitchFamily="18" charset="0"/>
            </a:endParaRPr>
          </a:p>
          <a:p>
            <a:pPr marL="342900" lvl="0" indent="-342900"/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2)   Site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Configuration.</a:t>
            </a:r>
          </a:p>
          <a:p>
            <a:endParaRPr lang="en-US" b="1" dirty="0"/>
          </a:p>
        </p:txBody>
      </p:sp>
      <p:pic>
        <p:nvPicPr>
          <p:cNvPr id="12" name="Picture 11" descr="C:\Documents and Settings\ACER\Desktop\Graduation Report\site-options.bmp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14876" y="2714620"/>
            <a:ext cx="3959796" cy="2714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CMS Back-end </a:t>
            </a:r>
            <a:r>
              <a:rPr lang="en-US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Content(Cont.)</a:t>
            </a:r>
            <a:endParaRPr lang="en-US" sz="40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61657AF5-FF64-4AE5-B708-B4150229157F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357158" y="1928802"/>
            <a:ext cx="2000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3)    Control Panel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5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2500306"/>
            <a:ext cx="4286279" cy="40719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6000760" y="1928802"/>
            <a:ext cx="23574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4)    Blocks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1" name="Picture 3" descr="C:\Documents and Settings\ACER\Desktop\untitled.bmp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215074" y="2500306"/>
            <a:ext cx="1357322" cy="39719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Control Panel</a:t>
            </a:r>
            <a:b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en-US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From here you can start editing your new site.</a:t>
            </a:r>
          </a:p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Admin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can add, delete, edit pages and blocks, also he can change site layout and template.</a:t>
            </a:r>
          </a:p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It’s easy to do just select and edit, and that’s done through Blocks, Pages Tabs</a:t>
            </a:r>
          </a:p>
          <a:p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User Management: 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Through this option admin can easily add users to the site after choosing their types, and can edit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them.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61657AF5-FF64-4AE5-B708-B4150229157F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5720" y="1643050"/>
            <a:ext cx="8229600" cy="1428760"/>
          </a:xfrm>
        </p:spPr>
        <p:txBody>
          <a:bodyPr>
            <a:noAutofit/>
          </a:bodyPr>
          <a:lstStyle/>
          <a:p>
            <a:pPr algn="l"/>
            <a:r>
              <a:rPr lang="en-US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Blocks</a:t>
            </a:r>
            <a:r>
              <a:rPr lang="en-US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are </a:t>
            </a:r>
            <a:r>
              <a:rPr lang="en-US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the real power behind how a CMS does its </a:t>
            </a:r>
            <a:r>
              <a:rPr lang="en-US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things; </a:t>
            </a:r>
            <a:r>
              <a:rPr lang="en-US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they give CMS extra capabilities.</a:t>
            </a:r>
            <a:br>
              <a:rPr lang="en-US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en-US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Documents and Settings\ACER\Desktop\Graduation Report\weather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472" y="4143384"/>
            <a:ext cx="857256" cy="571500"/>
          </a:xfrm>
          <a:prstGeom prst="rect">
            <a:avLst/>
          </a:prstGeom>
          <a:noFill/>
        </p:spPr>
      </p:pic>
      <p:pic>
        <p:nvPicPr>
          <p:cNvPr id="1027" name="Picture 3" descr="C:\Documents and Settings\ACER\Desktop\Graduation Report\video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14348" y="5786458"/>
            <a:ext cx="571500" cy="571500"/>
          </a:xfrm>
          <a:prstGeom prst="rect">
            <a:avLst/>
          </a:prstGeom>
          <a:noFill/>
        </p:spPr>
      </p:pic>
      <p:pic>
        <p:nvPicPr>
          <p:cNvPr id="1028" name="Picture 4" descr="C:\Documents and Settings\ACER\Desktop\Graduation Report\users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571736" y="5786458"/>
            <a:ext cx="571500" cy="571500"/>
          </a:xfrm>
          <a:prstGeom prst="rect">
            <a:avLst/>
          </a:prstGeom>
          <a:noFill/>
        </p:spPr>
      </p:pic>
      <p:pic>
        <p:nvPicPr>
          <p:cNvPr id="1029" name="Picture 5" descr="C:\Documents and Settings\ACER\Desktop\Graduation Report\neas.gif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214810" y="5715020"/>
            <a:ext cx="571500" cy="571500"/>
          </a:xfrm>
          <a:prstGeom prst="rect">
            <a:avLst/>
          </a:prstGeom>
          <a:noFill/>
        </p:spPr>
      </p:pic>
      <p:pic>
        <p:nvPicPr>
          <p:cNvPr id="1030" name="Picture 6" descr="C:\Documents and Settings\ACER\Desktop\Graduation Report\tools.pn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572132" y="5715020"/>
            <a:ext cx="571500" cy="571500"/>
          </a:xfrm>
          <a:prstGeom prst="rect">
            <a:avLst/>
          </a:prstGeom>
          <a:noFill/>
        </p:spPr>
      </p:pic>
      <p:pic>
        <p:nvPicPr>
          <p:cNvPr id="1031" name="Picture 7" descr="C:\Documents and Settings\ACER\Desktop\Graduation Report\mp3.pn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6929454" y="5715020"/>
            <a:ext cx="571500" cy="571500"/>
          </a:xfrm>
          <a:prstGeom prst="rect">
            <a:avLst/>
          </a:prstGeom>
          <a:noFill/>
        </p:spPr>
      </p:pic>
      <p:pic>
        <p:nvPicPr>
          <p:cNvPr id="1032" name="Picture 8" descr="C:\Documents and Settings\ACER\Desktop\Graduation Report\flicker.png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8072462" y="5715020"/>
            <a:ext cx="571500" cy="571500"/>
          </a:xfrm>
          <a:prstGeom prst="rect">
            <a:avLst/>
          </a:prstGeom>
          <a:noFill/>
        </p:spPr>
      </p:pic>
      <p:pic>
        <p:nvPicPr>
          <p:cNvPr id="1033" name="Picture 9" descr="C:\Documents and Settings\ACER\Desktop\Graduation Report\image gallary.png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8001024" y="4214822"/>
            <a:ext cx="571500" cy="571500"/>
          </a:xfrm>
          <a:prstGeom prst="rect">
            <a:avLst/>
          </a:prstGeom>
          <a:noFill/>
        </p:spPr>
      </p:pic>
      <p:pic>
        <p:nvPicPr>
          <p:cNvPr id="1034" name="Picture 10" descr="C:\Documents and Settings\ACER\Desktop\Graduation Report\contactus.png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6500826" y="4214822"/>
            <a:ext cx="571504" cy="571500"/>
          </a:xfrm>
          <a:prstGeom prst="rect">
            <a:avLst/>
          </a:prstGeom>
          <a:noFill/>
        </p:spPr>
      </p:pic>
      <p:pic>
        <p:nvPicPr>
          <p:cNvPr id="1035" name="Picture 11" descr="C:\Documents and Settings\ACER\Desktop\Graduation Report\clock.png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5214942" y="4143384"/>
            <a:ext cx="714376" cy="642938"/>
          </a:xfrm>
          <a:prstGeom prst="rect">
            <a:avLst/>
          </a:prstGeom>
          <a:noFill/>
        </p:spPr>
      </p:pic>
      <p:pic>
        <p:nvPicPr>
          <p:cNvPr id="1036" name="Picture 12" descr="C:\Documents and Settings\ACER\Desktop\Graduation Report\calender.png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3857620" y="4214822"/>
            <a:ext cx="785814" cy="571500"/>
          </a:xfrm>
          <a:prstGeom prst="rect">
            <a:avLst/>
          </a:prstGeom>
          <a:noFill/>
        </p:spPr>
      </p:pic>
      <p:pic>
        <p:nvPicPr>
          <p:cNvPr id="1037" name="Picture 13" descr="C:\Documents and Settings\ACER\Desktop\Graduation Report\article.png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2357422" y="4143380"/>
            <a:ext cx="785814" cy="642942"/>
          </a:xfrm>
          <a:prstGeom prst="rect">
            <a:avLst/>
          </a:prstGeom>
          <a:noFill/>
        </p:spPr>
      </p:pic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0" y="3500438"/>
            <a:ext cx="91440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          Weather                  Articles                   Calendar          Clocks                                     Image Gallery</a:t>
            </a:r>
            <a:endParaRPr lang="en-US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19" name="Rectangle 14"/>
          <p:cNvSpPr>
            <a:spLocks noChangeArrowheads="1"/>
          </p:cNvSpPr>
          <p:nvPr/>
        </p:nvSpPr>
        <p:spPr bwMode="auto">
          <a:xfrm>
            <a:off x="0" y="5357826"/>
            <a:ext cx="91440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            Video                         Users                            News               Tools                   MP3             Flicker</a:t>
            </a:r>
            <a:endParaRPr kumimoji="0" lang="en-US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61657AF5-FF64-4AE5-B708-B4150229157F}" type="slidenum">
              <a:rPr lang="en-US" smtClean="0"/>
              <a:pPr/>
              <a:t>19</a:t>
            </a:fld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>
            <a:off x="500034" y="285728"/>
            <a:ext cx="471490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Blocks</a:t>
            </a:r>
            <a:endParaRPr lang="en-US" sz="4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Outlines</a:t>
            </a:r>
            <a:endParaRPr lang="en-US" sz="4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Autofit/>
          </a:bodyPr>
          <a:lstStyle/>
          <a:p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What 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is CMS?</a:t>
            </a:r>
          </a:p>
          <a:p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Why Did We Choose CMS project?</a:t>
            </a:r>
          </a:p>
          <a:p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The Desired Goals of Our CMS. </a:t>
            </a:r>
          </a:p>
          <a:p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Languages and Tools.</a:t>
            </a:r>
          </a:p>
          <a:p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Implementation.</a:t>
            </a:r>
          </a:p>
          <a:p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Building our own 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MVC. </a:t>
            </a:r>
            <a:endParaRPr lang="en-US" sz="2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CMS Back-end ,Front-end.</a:t>
            </a:r>
          </a:p>
          <a:p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Features.</a:t>
            </a:r>
          </a:p>
          <a:p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Problems.</a:t>
            </a:r>
            <a:r>
              <a:rPr lang="en-US" sz="26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600" b="1" dirty="0" smtClean="0">
                <a:latin typeface="Times New Roman" pitchFamily="18" charset="0"/>
                <a:cs typeface="Times New Roman" pitchFamily="18" charset="0"/>
              </a:rPr>
            </a:br>
            <a:endParaRPr lang="en-US" sz="2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61657AF5-FF64-4AE5-B708-B4150229157F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158" y="1785926"/>
            <a:ext cx="8229600" cy="1785950"/>
          </a:xfrm>
        </p:spPr>
        <p:txBody>
          <a:bodyPr>
            <a:noAutofit/>
          </a:bodyPr>
          <a:lstStyle/>
          <a:p>
            <a:pPr>
              <a:buFont typeface="Wingdings" pitchFamily="2" charset="2"/>
              <a:buChar char="q"/>
            </a:pPr>
            <a:r>
              <a:rPr lang="en-US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Articles: We </a:t>
            </a:r>
            <a:r>
              <a:rPr lang="en-US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are using Rich-text editing using </a:t>
            </a:r>
            <a:r>
              <a:rPr lang="en-US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Creditor.</a:t>
            </a:r>
            <a:br>
              <a:rPr lang="en-US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y</a:t>
            </a:r>
            <a:r>
              <a:rPr lang="en-U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ou </a:t>
            </a:r>
            <a:r>
              <a:rPr lang="en-U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can copy or paste from sources such as websites or word processor</a:t>
            </a:r>
            <a:br>
              <a:rPr lang="en-U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documents and the formats will be mostly retained.</a:t>
            </a:r>
            <a:br>
              <a:rPr lang="en-U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en-US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Content Placeholder 3" descr="C:\Documents and Settings\ACER\Desktop\1.6.png"/>
          <p:cNvPicPr>
            <a:picLocks noGrp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 bwMode="auto">
          <a:xfrm>
            <a:off x="1714480" y="3790950"/>
            <a:ext cx="5943600" cy="3067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61657AF5-FF64-4AE5-B708-B4150229157F}" type="slidenum">
              <a:rPr lang="en-US" smtClean="0"/>
              <a:pPr/>
              <a:t>20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785786" y="214290"/>
            <a:ext cx="435771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Blocks(Cont.)</a:t>
            </a:r>
            <a:endParaRPr lang="en-US" sz="4000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Languages</a:t>
            </a:r>
            <a:endParaRPr lang="en-US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61657AF5-FF64-4AE5-B708-B4150229157F}" type="slidenum">
              <a:rPr lang="en-US" smtClean="0"/>
              <a:pPr/>
              <a:t>21</a:t>
            </a:fld>
            <a:endParaRPr lang="en-US"/>
          </a:p>
        </p:txBody>
      </p:sp>
      <p:pic>
        <p:nvPicPr>
          <p:cNvPr id="3076" name="Picture 4" descr="C:\Documents and Settings\ACER\Desktop\ar1.bmp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2643182"/>
            <a:ext cx="7534276" cy="3324225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714348" y="2000240"/>
            <a:ext cx="26432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Arabic</a:t>
            </a:r>
            <a:endParaRPr lang="en-US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Languages(Cont.)</a:t>
            </a:r>
            <a:endParaRPr lang="en-US" sz="4000" dirty="0">
              <a:solidFill>
                <a:schemeClr val="tx1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61657AF5-FF64-4AE5-B708-B4150229157F}" type="slidenum">
              <a:rPr lang="en-US" smtClean="0"/>
              <a:pPr/>
              <a:t>22</a:t>
            </a:fld>
            <a:endParaRPr lang="en-US"/>
          </a:p>
        </p:txBody>
      </p:sp>
      <p:pic>
        <p:nvPicPr>
          <p:cNvPr id="5" name="Picture 5" descr="C:\Documents and Settings\ACER\Desktop\en1.bmp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2500306"/>
            <a:ext cx="7553326" cy="3343275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857224" y="1857364"/>
            <a:ext cx="221457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English</a:t>
            </a:r>
            <a:endParaRPr lang="en-US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Features</a:t>
            </a:r>
            <a:endParaRPr lang="en-US" sz="4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61657AF5-FF64-4AE5-B708-B4150229157F}" type="slidenum">
              <a:rPr lang="en-US" smtClean="0"/>
              <a:pPr/>
              <a:t>23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Friendly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User Interface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Good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Structure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Languages(Arabic, English).</a:t>
            </a:r>
          </a:p>
          <a:p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Dynamic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Template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Install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Blocks.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472" y="857232"/>
            <a:ext cx="8153400" cy="557194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Future Work: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The system can be improved by turning it into drag and drop system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Adding more options per each block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lvl="0"/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Allowing more than one admin to edit the same site with different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privileges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61657AF5-FF64-4AE5-B708-B4150229157F}" type="slidenum">
              <a:rPr lang="en-US" smtClean="0"/>
              <a:pPr/>
              <a:t>24</a:t>
            </a:fld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What is CMS?</a:t>
            </a:r>
            <a:r>
              <a:rPr lang="en-US" b="1" dirty="0" smtClean="0">
                <a:solidFill>
                  <a:schemeClr val="tx1"/>
                </a:solidFill>
              </a:rPr>
              <a:t/>
            </a:r>
            <a:br>
              <a:rPr lang="en-US" b="1" dirty="0" smtClean="0">
                <a:solidFill>
                  <a:schemeClr val="tx1"/>
                </a:solidFill>
              </a:rPr>
            </a:b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A </a:t>
            </a:r>
            <a:r>
              <a:rPr lang="en-US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content management system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(CMS) is a system used to manage the content of a website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It is a web application designed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for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non-technical users to add, edit and manage a website without needing to know any HTML or Web design knowledge.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61657AF5-FF64-4AE5-B708-B4150229157F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Why </a:t>
            </a:r>
            <a:r>
              <a:rPr lang="en-US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Did We </a:t>
            </a:r>
            <a:r>
              <a:rPr lang="en-US" sz="4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hoose </a:t>
            </a:r>
            <a:r>
              <a:rPr lang="en-US" sz="4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CMS project?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28596" y="1785926"/>
            <a:ext cx="8229600" cy="4525963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We saw a need to build a CMS that really can be used by a 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non-technical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people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Creative idea,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there is always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something to add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Improve  our 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knowledge of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PHP.</a:t>
            </a:r>
          </a:p>
          <a:p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Useful Application.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61657AF5-FF64-4AE5-B708-B4150229157F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The Desired Goals of Our </a:t>
            </a:r>
            <a:r>
              <a:rPr lang="en-US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CMS</a:t>
            </a:r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en-US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Autofit/>
          </a:bodyPr>
          <a:lstStyle/>
          <a:p>
            <a:pPr lvl="0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Flexibility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and user Friendly.</a:t>
            </a:r>
          </a:p>
          <a:p>
            <a:pPr lvl="0"/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You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are no longer dependent on the web designers making changes for you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lvl="0"/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en-US" dirty="0">
                <a:latin typeface="Times New Roman" pitchFamily="18" charset="0"/>
                <a:cs typeface="Times New Roman" pitchFamily="18" charset="0"/>
              </a:rPr>
              <a:t>All the technical details are simply handled by the CMS, allowing anyone to manage and update the site. </a:t>
            </a:r>
          </a:p>
          <a:p>
            <a:pPr>
              <a:buNone/>
            </a:pP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61657AF5-FF64-4AE5-B708-B4150229157F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Languages and Tools</a:t>
            </a:r>
            <a:endParaRPr lang="en-US" sz="4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Server  ( WampServer2.0c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).</a:t>
            </a:r>
          </a:p>
          <a:p>
            <a:pPr lvl="0"/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Database (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MySQL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).</a:t>
            </a:r>
          </a:p>
          <a:p>
            <a:pPr lvl="0"/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Dreamweaver.  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PHP, JavaScript, and HTML as programming languages .</a:t>
            </a:r>
          </a:p>
          <a:p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61657AF5-FF64-4AE5-B708-B4150229157F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Implementation</a:t>
            </a:r>
            <a:endParaRPr lang="en-US" sz="4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500034" y="1285860"/>
            <a:ext cx="8229600" cy="5214974"/>
          </a:xfrm>
        </p:spPr>
        <p:txBody>
          <a:bodyPr>
            <a:normAutofit/>
          </a:bodyPr>
          <a:lstStyle/>
          <a:p>
            <a:pPr>
              <a:buNone/>
            </a:pPr>
            <a:endParaRPr lang="en-US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Step1: 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We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started looking around the internet for popular CMSs (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Drupal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Joomla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).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Step2: 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Deciding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how to build the main structure of our CMS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?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We had three choices: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      1- using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PHP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hand coding (without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MVC).</a:t>
            </a:r>
          </a:p>
          <a:p>
            <a:pPr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      2-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building our own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MVC.</a:t>
            </a:r>
          </a:p>
          <a:p>
            <a:pPr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      3-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using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 framework that implements MVC. </a:t>
            </a:r>
          </a:p>
          <a:p>
            <a:endParaRPr lang="en-US" sz="3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3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3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3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61657AF5-FF64-4AE5-B708-B4150229157F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28596" y="500042"/>
            <a:ext cx="8229600" cy="5840435"/>
          </a:xfrm>
        </p:spPr>
        <p:txBody>
          <a:bodyPr>
            <a:normAutofit/>
          </a:bodyPr>
          <a:lstStyle/>
          <a:p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q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We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ruled out “PHP hand coding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” 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because we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would 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definitely have 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a messy PHP 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code.</a:t>
            </a:r>
          </a:p>
          <a:p>
            <a:pPr>
              <a:buFont typeface="Wingdings" pitchFamily="2" charset="2"/>
              <a:buChar char="q"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The second choice also was ruled out, because building 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MVC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from 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scratch is not an easy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choice. 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As a result we decided to choose the third option which is 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using a framework that implements 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MVC. 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61657AF5-FF64-4AE5-B708-B4150229157F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Implementation(Cont.)</a:t>
            </a:r>
            <a:endParaRPr lang="en-US" sz="4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>
          <a:xfrm>
            <a:off x="285720" y="285728"/>
            <a:ext cx="8229600" cy="6429420"/>
          </a:xfrm>
        </p:spPr>
        <p:txBody>
          <a:bodyPr>
            <a:noAutofit/>
          </a:bodyPr>
          <a:lstStyle/>
          <a:p>
            <a:endParaRPr lang="en-US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b="1" dirty="0" smtClean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M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odel–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V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iew–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ontroller 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is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an architectural pattern used in software engineering to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break  apart your domain logic from your user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interface.</a:t>
            </a:r>
          </a:p>
          <a:p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Using MVC structure results in simple, clean and understandable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code.</a:t>
            </a:r>
          </a:p>
          <a:p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Model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handles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all our database logic. Using the model we connect   to our database and provide an abstraction layer.</a:t>
            </a:r>
          </a:p>
          <a:p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61657AF5-FF64-4AE5-B708-B4150229157F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571472" y="500042"/>
            <a:ext cx="8153400" cy="557194"/>
          </a:xfrm>
        </p:spPr>
        <p:txBody>
          <a:bodyPr>
            <a:noAutofit/>
          </a:bodyPr>
          <a:lstStyle/>
          <a:p>
            <a:r>
              <a:rPr lang="en-US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MVC </a:t>
            </a:r>
            <a:r>
              <a:rPr lang="en-US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Concept</a:t>
            </a:r>
            <a:br>
              <a:rPr lang="en-US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en-US" sz="4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1170</TotalTime>
  <Words>925</Words>
  <Application>Microsoft Office PowerPoint</Application>
  <PresentationFormat>On-screen Show (4:3)</PresentationFormat>
  <Paragraphs>174</Paragraphs>
  <Slides>24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5" baseType="lpstr">
      <vt:lpstr>Median</vt:lpstr>
      <vt:lpstr>Slide 1</vt:lpstr>
      <vt:lpstr>Outlines</vt:lpstr>
      <vt:lpstr> What is CMS? </vt:lpstr>
      <vt:lpstr>Why Did We Choose CMS project?</vt:lpstr>
      <vt:lpstr>The Desired Goals of Our CMS </vt:lpstr>
      <vt:lpstr>Languages and Tools</vt:lpstr>
      <vt:lpstr>Implementation</vt:lpstr>
      <vt:lpstr>Implementation(Cont.)</vt:lpstr>
      <vt:lpstr> MVC Concept </vt:lpstr>
      <vt:lpstr>MVC Concept(Cont.)</vt:lpstr>
      <vt:lpstr>Slide 11</vt:lpstr>
      <vt:lpstr>Slide 12</vt:lpstr>
      <vt:lpstr>Building our own MVC(Cont.)</vt:lpstr>
      <vt:lpstr>The CMS's private and public areas</vt:lpstr>
      <vt:lpstr>The CMS's private and public areas(Cont.)</vt:lpstr>
      <vt:lpstr>CMS Back-end Content</vt:lpstr>
      <vt:lpstr>CMS Back-end Content(Cont.)</vt:lpstr>
      <vt:lpstr> Control Panel </vt:lpstr>
      <vt:lpstr>Blocks  are the real power behind how a CMS does its things; they give CMS extra capabilities. </vt:lpstr>
      <vt:lpstr> Articles: We are using Rich-text editing using Creditor.  you can copy or paste from sources such as websites or word processor documents and the formats will be mostly retained. </vt:lpstr>
      <vt:lpstr>Languages</vt:lpstr>
      <vt:lpstr>Languages(Cont.)</vt:lpstr>
      <vt:lpstr>Features</vt:lpstr>
      <vt:lpstr>Future Work: </vt:lpstr>
    </vt:vector>
  </TitlesOfParts>
  <Company>ACER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                                                         </dc:title>
  <dc:creator>ACER</dc:creator>
  <cp:lastModifiedBy>ACER</cp:lastModifiedBy>
  <cp:revision>176</cp:revision>
  <dcterms:created xsi:type="dcterms:W3CDTF">2012-01-02T18:21:31Z</dcterms:created>
  <dcterms:modified xsi:type="dcterms:W3CDTF">2012-01-03T19:34:25Z</dcterms:modified>
</cp:coreProperties>
</file>