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74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E7CEB-84E4-439F-A048-1BDFB6B846BC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73095-C582-422C-929F-A311F3D76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1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E73095-C582-422C-929F-A311F3D764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2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72C5B-B31D-4F6C-9C84-BC1B8DF50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A3F381-E1B9-4E3C-A2F9-8074B7D1D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B94F5-2D24-4E6D-9F90-C47556CD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C5321-5EC3-4950-936A-ACBEE159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3BACF-35DA-4650-AAB1-C653E0115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8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B82F4-5E15-45A0-9E91-6A7A0DC91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34B85-8981-4009-BAA5-618F8BB0E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BA4B-B331-40EB-9628-DA12ED284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2B73E-ACF4-4E39-B866-82A969D9E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E45A9-6CD6-4DE2-BA7E-C52FF94D5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8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F27297-F389-4B52-A495-C78B3F5151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23F919-5F09-45CE-82A4-D6B234B62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BFE86-0B35-4F4C-A547-6329D0A8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DDD7A-8E26-47D0-805A-B7AC2BF88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5F8E5-D448-44DB-BAA6-D74E2B95E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36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62F50-67E5-40A5-938A-B07D75058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282F3-4D90-4FAB-891E-25AE74CFD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D5B09-6934-4105-92F2-F803743D4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22390-8075-4376-9B4C-DB1B4A45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6D747-FAA7-4BDA-9DD7-EE6C479D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6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B77A7-25D6-4A58-9468-868F11510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0CF2B-2E02-463B-9129-6204BC2E9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06612-7B00-4EAC-8983-FE14441A3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897D1-EAD6-4F9B-B0FC-5501654F5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145B0-39B7-43A5-B7EB-F67ED4487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4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F73F2-5347-4872-A602-F0F3DF23E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9AB8E-B4BA-48F4-AF2C-7DA1BA752E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E7A854-6BB0-4DE5-B57B-7EE89B054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F84C35-0D05-4674-ACE3-9E8154609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85BB2-1D94-4838-8DFE-AE511F6EC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555BB-2F83-4C26-A211-1CD48884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4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BA35E-61A3-4507-967A-B7553EF72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66F85-9FFC-42BF-9A05-E1D466EBF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04EBE-300C-4663-BDA2-887EDB7AC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E61F7E-02F7-4D38-98CF-71FB1441C2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DCC833-BA9A-46EF-9B81-B9CCC1820F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F07782-AA07-4A71-83D1-8FC94C153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5E089C-7253-40B3-BC0C-11E5C7D6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DC9DCA-BC90-4A83-90A7-92A7EC3EA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1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06C9A-521D-46FD-BFEC-FD30453A7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0E7DC-6CD2-4127-A954-748E3A727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04D4D-C3FC-4849-A976-7A31E7FBE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43BD18-E408-4184-AA38-1686855E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7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82CC-EF3D-4BED-B436-BE8767BDD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97E281-C96E-49E7-A119-8AED0E051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753E5-F6BD-4F49-A737-AF3722E99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8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6EDEA-6992-47D0-9451-9F25F74ED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4A34D-301E-47C3-8465-B912A11E6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32FB6F-081E-4D47-AA5A-E262B3315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0D8BD2-80AC-4D0F-85FC-0EFA8A4C5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94B04-D406-4D7C-8095-4E0D2AD84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03556-F425-431C-8B24-D4AFC089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541A-99FE-4A10-83D1-1A615C02B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05E5F-AAF7-4368-A6F2-39B65C306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DB7672-C416-4877-AC7E-79E09624C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31541-AFE8-409A-9869-F3D9CFE5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51251-E947-4DA9-8A34-245EE272A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03645-90E5-4C28-8C96-90F456318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3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76F540-C593-4EAB-A67B-619F55D2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6139F-D564-4AE0-82D3-A6227AB52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1D93B-BD30-4386-982C-837CC85C1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C1903-1CCF-4C64-8261-DFB8A2ACDBD1}" type="datetimeFigureOut">
              <a:rPr lang="en-US" smtClean="0"/>
              <a:t>2021-06-05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6A794-2E22-4614-A30A-72408AE68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A457-9378-47DE-B342-F78C4C655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5C32-71B5-482D-A41B-0569F675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2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9F36-68D5-4407-BEAF-A459AAE122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Jerusalem Temperature Prediction Using Deep Learning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55AF9B-4B74-4DAD-8FFA-D57B4FAA56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Saher Hajji</a:t>
            </a:r>
          </a:p>
          <a:p>
            <a:r>
              <a:rPr lang="en-US" dirty="0"/>
              <a:t>Dr. Adnan Salman</a:t>
            </a:r>
          </a:p>
        </p:txBody>
      </p:sp>
    </p:spTree>
    <p:extLst>
      <p:ext uri="{BB962C8B-B14F-4D97-AF65-F5344CB8AC3E}">
        <p14:creationId xmlns:p14="http://schemas.microsoft.com/office/powerpoint/2010/main" val="2540733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5FB6D-A65D-4252-B273-A8A0C5611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Heatmap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9C1713-FC1B-404C-9D96-D79BE5029C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607" y="1456267"/>
            <a:ext cx="10201193" cy="5401733"/>
          </a:xfrm>
        </p:spPr>
      </p:pic>
    </p:spTree>
    <p:extLst>
      <p:ext uri="{BB962C8B-B14F-4D97-AF65-F5344CB8AC3E}">
        <p14:creationId xmlns:p14="http://schemas.microsoft.com/office/powerpoint/2010/main" val="384774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4A06F-9E0D-4E1B-94ED-A94CED82D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Networks (RNNs)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C5333F7-6FD3-4783-8CDD-3B2BA2B5538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626" y="2057400"/>
            <a:ext cx="6837528" cy="27432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C6C773-A76D-490C-9775-9E7D8046C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Meant for processing sequence-dependent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Differences: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3D Input (samples, timesteps, features)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have hidden state as input, it can be as simple as the output, or complex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can return a sequence or a vector</a:t>
            </a:r>
          </a:p>
        </p:txBody>
      </p:sp>
    </p:spTree>
    <p:extLst>
      <p:ext uri="{BB962C8B-B14F-4D97-AF65-F5344CB8AC3E}">
        <p14:creationId xmlns:p14="http://schemas.microsoft.com/office/powerpoint/2010/main" val="2758868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38FFB98-607F-4BAD-A80B-2D55B7219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Short Term Memory (LSTM)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380CB-EED2-4510-B7D2-A9813C9C1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type of recurrent layer used in this research.</a:t>
            </a:r>
          </a:p>
          <a:p>
            <a:r>
              <a:rPr lang="en-US" dirty="0"/>
              <a:t>Considered to be one of the strongest recurrent layer</a:t>
            </a:r>
          </a:p>
          <a:p>
            <a:r>
              <a:rPr lang="en-US" dirty="0"/>
              <a:t>Solves the Diminishing Gradients problem.</a:t>
            </a:r>
          </a:p>
          <a:p>
            <a:r>
              <a:rPr lang="en-US" dirty="0"/>
              <a:t>Has two hidden states (long and short)</a:t>
            </a:r>
          </a:p>
          <a:p>
            <a:r>
              <a:rPr lang="en-US" dirty="0"/>
              <a:t>Uses multiple transformations with logic gates.</a:t>
            </a:r>
          </a:p>
        </p:txBody>
      </p:sp>
    </p:spTree>
    <p:extLst>
      <p:ext uri="{BB962C8B-B14F-4D97-AF65-F5344CB8AC3E}">
        <p14:creationId xmlns:p14="http://schemas.microsoft.com/office/powerpoint/2010/main" val="920559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495E-4609-4D8C-B526-1ECBD79E2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to Sequence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4EEA5-FDE2-4335-A9FB-3A28D9607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Sequence-to-vector</a:t>
            </a:r>
          </a:p>
          <a:p>
            <a:r>
              <a:rPr lang="en-US" dirty="0"/>
              <a:t>Sequence-to-sequence with equal past and future timesteps</a:t>
            </a:r>
          </a:p>
          <a:p>
            <a:r>
              <a:rPr lang="en-US" dirty="0"/>
              <a:t>Encoder-decoder</a:t>
            </a:r>
          </a:p>
          <a:p>
            <a:r>
              <a:rPr lang="en-US" dirty="0"/>
              <a:t>Sequence-to-sequence (no restrictions on </a:t>
            </a:r>
            <a:r>
              <a:rPr lang="en-US"/>
              <a:t>problem definition)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364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05F4D-F370-4F46-8970-22CD54B63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at The Target Station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917CC77-44AE-489F-83AA-0F3F3571A3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299597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4336974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2024325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84815033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021548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Train Score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Validation Score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Past Steps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455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FFNN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121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Sequence to Vector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609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Sequence to 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40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Encoder Decoder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Sequence to 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107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805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C4A6B-31E7-4EB7-B522-7B780C8FC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51501" cy="1600200"/>
          </a:xfrm>
        </p:spPr>
        <p:txBody>
          <a:bodyPr/>
          <a:lstStyle/>
          <a:p>
            <a:r>
              <a:rPr lang="en-US" dirty="0"/>
              <a:t>Using Neighboring Stations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298A055-DF5B-494F-8B91-6CB77D7028B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977" y="562350"/>
            <a:ext cx="3648463" cy="573329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5D1EBF-872A-41FF-B84E-64802AD9F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402968" cy="38115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Combining several stations as features failed.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Less data, more features.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Stations were evaluated individually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Selected stations trained and tuned individually using their individual observations along with the target temperature as a feature and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Models ensembled using stacking.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Ridge regression for stacking.</a:t>
            </a:r>
          </a:p>
        </p:txBody>
      </p:sp>
    </p:spTree>
    <p:extLst>
      <p:ext uri="{BB962C8B-B14F-4D97-AF65-F5344CB8AC3E}">
        <p14:creationId xmlns:p14="http://schemas.microsoft.com/office/powerpoint/2010/main" val="3224528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8E7C0D-F20B-45B2-9DBB-ADB209B6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The Best Model in The Ensemble: ‘Bet Dagan’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77F2727-0F3E-4410-B6AC-6E9D55740B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506883"/>
              </p:ext>
            </p:extLst>
          </p:nvPr>
        </p:nvGraphicFramePr>
        <p:xfrm>
          <a:off x="5068711" y="2057400"/>
          <a:ext cx="6422144" cy="2164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072">
                  <a:extLst>
                    <a:ext uri="{9D8B030D-6E8A-4147-A177-3AD203B41FA5}">
                      <a16:colId xmlns:a16="http://schemas.microsoft.com/office/drawing/2014/main" val="1245045323"/>
                    </a:ext>
                  </a:extLst>
                </a:gridCol>
                <a:gridCol w="3211072">
                  <a:extLst>
                    <a:ext uri="{9D8B030D-6E8A-4147-A177-3AD203B41FA5}">
                      <a16:colId xmlns:a16="http://schemas.microsoft.com/office/drawing/2014/main" val="3411620002"/>
                    </a:ext>
                  </a:extLst>
                </a:gridCol>
              </a:tblGrid>
              <a:tr h="541161">
                <a:tc>
                  <a:txBody>
                    <a:bodyPr/>
                    <a:lstStyle/>
                    <a:p>
                      <a:r>
                        <a:rPr lang="en-US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No. Neurons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34755"/>
                  </a:ext>
                </a:extLst>
              </a:tr>
              <a:tr h="541161">
                <a:tc>
                  <a:txBody>
                    <a:bodyPr/>
                    <a:lstStyle/>
                    <a:p>
                      <a:r>
                        <a:rPr lang="en-US" dirty="0"/>
                        <a:t>LSTM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94125"/>
                  </a:ext>
                </a:extLst>
              </a:tr>
              <a:tr h="541161">
                <a:tc>
                  <a:txBody>
                    <a:bodyPr/>
                    <a:lstStyle/>
                    <a:p>
                      <a:r>
                        <a:rPr lang="en-US" dirty="0"/>
                        <a:t>LSTM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704775"/>
                  </a:ext>
                </a:extLst>
              </a:tr>
              <a:tr h="5411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Time Distributed Dense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862776"/>
                  </a:ext>
                </a:extLst>
              </a:tr>
            </a:tbl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9635D-EAB8-4209-871E-4A686BF0F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Sequence to sequence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Fine 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EarlyStopping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30E5E0-CB76-4DF3-8577-C4AE6FB04D08}"/>
              </a:ext>
            </a:extLst>
          </p:cNvPr>
          <p:cNvSpPr txBox="1"/>
          <p:nvPr/>
        </p:nvSpPr>
        <p:spPr>
          <a:xfrm>
            <a:off x="5068711" y="4800601"/>
            <a:ext cx="6422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LSTM(32, </a:t>
            </a:r>
            <a:r>
              <a:rPr lang="en-US" dirty="0" err="1"/>
              <a:t>return_sequences</a:t>
            </a:r>
            <a:r>
              <a:rPr lang="en-US" dirty="0"/>
              <a:t>=True, </a:t>
            </a:r>
            <a:r>
              <a:rPr lang="en-US" dirty="0" err="1"/>
              <a:t>input_shape</a:t>
            </a:r>
            <a:r>
              <a:rPr lang="en-US" dirty="0"/>
              <a:t>=(8, 11))</a:t>
            </a:r>
          </a:p>
          <a:p>
            <a:r>
              <a:rPr lang="en-US" dirty="0"/>
              <a:t>LSTM(16, </a:t>
            </a:r>
            <a:r>
              <a:rPr lang="en-US" dirty="0" err="1"/>
              <a:t>return_sequences</a:t>
            </a:r>
            <a:r>
              <a:rPr lang="en-US" dirty="0"/>
              <a:t>=True)</a:t>
            </a:r>
          </a:p>
          <a:p>
            <a:r>
              <a:rPr lang="en-US" dirty="0" err="1"/>
              <a:t>TimeDistributed</a:t>
            </a:r>
            <a:r>
              <a:rPr lang="en-US" dirty="0"/>
              <a:t>(Dense(26))</a:t>
            </a:r>
          </a:p>
        </p:txBody>
      </p:sp>
    </p:spTree>
    <p:extLst>
      <p:ext uri="{BB962C8B-B14F-4D97-AF65-F5344CB8AC3E}">
        <p14:creationId xmlns:p14="http://schemas.microsoft.com/office/powerpoint/2010/main" val="217060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44475-A681-456B-803C-DD38EC412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Ensemble Evaluation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5ED256-AAE6-4B3B-8358-7772BFFC4A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1257300"/>
            <a:ext cx="6654007" cy="4990505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40BBC9-03EF-4B5A-9721-2AC6AEC4E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2.56  RMSE test score using the IMS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Beat one IMS model, and performed close to another.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RMSE per future timestep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77746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464251-A5D8-4023-AC0D-0EDEFA1CD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Ensemble Targets and Predictions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A17241-6B69-40CD-8C24-F13722C26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7" y="1825625"/>
            <a:ext cx="6356115" cy="4767086"/>
          </a:xfrm>
        </p:spPr>
      </p:pic>
    </p:spTree>
    <p:extLst>
      <p:ext uri="{BB962C8B-B14F-4D97-AF65-F5344CB8AC3E}">
        <p14:creationId xmlns:p14="http://schemas.microsoft.com/office/powerpoint/2010/main" val="10085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5D032-BF37-4A2F-ACDB-0B40E566C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6D318-A60D-4A63-9E6A-E4DBCE15B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 history</a:t>
            </a:r>
          </a:p>
          <a:p>
            <a:r>
              <a:rPr lang="en-US" dirty="0"/>
              <a:t>Data-driven only</a:t>
            </a:r>
          </a:p>
          <a:p>
            <a:r>
              <a:rPr lang="en-US" dirty="0"/>
              <a:t>Predict temperature at a single station</a:t>
            </a:r>
          </a:p>
          <a:p>
            <a:r>
              <a:rPr lang="en-US" dirty="0"/>
              <a:t>Compare to existing models</a:t>
            </a:r>
          </a:p>
        </p:txBody>
      </p:sp>
    </p:spTree>
    <p:extLst>
      <p:ext uri="{BB962C8B-B14F-4D97-AF65-F5344CB8AC3E}">
        <p14:creationId xmlns:p14="http://schemas.microsoft.com/office/powerpoint/2010/main" val="338310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5B7CE-803E-455C-969D-20F83A9D7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Israeli Meteorological Service (IMS)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8AD7356-C584-4EAD-BD13-69A4A513630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344" y="562350"/>
            <a:ext cx="3648463" cy="5733299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FFB287-9455-4F11-9FE4-11D45D39C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786790" cy="38115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82 stations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CIMO rating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span and interval</a:t>
            </a:r>
          </a:p>
        </p:txBody>
      </p:sp>
    </p:spTree>
    <p:extLst>
      <p:ext uri="{BB962C8B-B14F-4D97-AF65-F5344CB8AC3E}">
        <p14:creationId xmlns:p14="http://schemas.microsoft.com/office/powerpoint/2010/main" val="9701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8D3B-AFB8-4279-BDA2-5D514EFF3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Station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71A63F8-17E1-45D6-84E7-ED51B4810CE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4" b="3034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3456-B0FD-4529-B216-537312C1C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Jerusalem stations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Selected station</a:t>
            </a:r>
          </a:p>
        </p:txBody>
      </p:sp>
    </p:spTree>
    <p:extLst>
      <p:ext uri="{BB962C8B-B14F-4D97-AF65-F5344CB8AC3E}">
        <p14:creationId xmlns:p14="http://schemas.microsoft.com/office/powerpoint/2010/main" val="158818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97BB3-FF43-4AEA-8697-F045E9B4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and Benchmark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66A0D08-86C8-49C9-91B3-0A444053CA0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675" y="1523206"/>
            <a:ext cx="5670325" cy="381158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9756FD-887C-495C-83BC-DA6243580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IMS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IMS RMSE evaluation method and future prediction span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Test 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Train and validation 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Problem formulation</a:t>
            </a:r>
          </a:p>
        </p:txBody>
      </p:sp>
    </p:spTree>
    <p:extLst>
      <p:ext uri="{BB962C8B-B14F-4D97-AF65-F5344CB8AC3E}">
        <p14:creationId xmlns:p14="http://schemas.microsoft.com/office/powerpoint/2010/main" val="4213345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FAEF8C-B133-420C-87F4-DDD760D02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D9374B-2F65-4A81-8D35-71CC08EFF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temperature (C°)</a:t>
            </a:r>
          </a:p>
          <a:p>
            <a:r>
              <a:rPr lang="en-US" dirty="0"/>
              <a:t>moist temperature (C°)</a:t>
            </a:r>
          </a:p>
          <a:p>
            <a:r>
              <a:rPr lang="en-US" dirty="0"/>
              <a:t>dew point (C°)</a:t>
            </a:r>
          </a:p>
          <a:p>
            <a:r>
              <a:rPr lang="en-US" dirty="0"/>
              <a:t>relative humidity (%)</a:t>
            </a:r>
          </a:p>
          <a:p>
            <a:r>
              <a:rPr lang="en-US" dirty="0"/>
              <a:t>wind speed (m/s)</a:t>
            </a:r>
          </a:p>
          <a:p>
            <a:r>
              <a:rPr lang="en-US" dirty="0"/>
              <a:t>wind direction (degrees)</a:t>
            </a:r>
          </a:p>
        </p:txBody>
      </p:sp>
    </p:spTree>
    <p:extLst>
      <p:ext uri="{BB962C8B-B14F-4D97-AF65-F5344CB8AC3E}">
        <p14:creationId xmlns:p14="http://schemas.microsoft.com/office/powerpoint/2010/main" val="2137626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574FD-BB44-4EF1-AD63-58ADA1C5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Periodicity of Temperature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CBDF23-B5CF-4942-82D4-6B3F30509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691782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0C1BB-D8A1-465F-A9B2-AD06818F8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Periodicity of Temperature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B4CD30-0902-4634-9913-7DEA0615C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11099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E99E0-6223-42CE-A745-8BF5FDA93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Matrix of Features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EE9634-DD93-4896-ADFF-C7D890BD9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204912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737</TotalTime>
  <Words>414</Words>
  <Application>Microsoft Office PowerPoint</Application>
  <PresentationFormat>Widescreen</PresentationFormat>
  <Paragraphs>104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Jerusalem Temperature Prediction Using Deep Learning</vt:lpstr>
      <vt:lpstr>Introduction</vt:lpstr>
      <vt:lpstr>Israeli Meteorological Service (IMS)</vt:lpstr>
      <vt:lpstr>Target Station</vt:lpstr>
      <vt:lpstr>Goal and Benchmark</vt:lpstr>
      <vt:lpstr>Features</vt:lpstr>
      <vt:lpstr>Yearly Periodicity of Temperature</vt:lpstr>
      <vt:lpstr>Daily Periodicity of Temperature</vt:lpstr>
      <vt:lpstr>Scatter Matrix of Features</vt:lpstr>
      <vt:lpstr>Correlation Heatmap</vt:lpstr>
      <vt:lpstr>Recurrent Neural Networks (RNNs)</vt:lpstr>
      <vt:lpstr>Long Short Term Memory (LSTM)</vt:lpstr>
      <vt:lpstr>Sequence to Sequence Architectures</vt:lpstr>
      <vt:lpstr>Performance at The Target Station</vt:lpstr>
      <vt:lpstr>Using Neighboring Stations</vt:lpstr>
      <vt:lpstr>An Example of The Best Model in The Ensemble: ‘Bet Dagan’</vt:lpstr>
      <vt:lpstr>Ensemble Evaluation</vt:lpstr>
      <vt:lpstr>Ensemble Targets and Predictions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Jerusalem Temperature Prediction Using Deep Learning</dc:title>
  <dc:creator>Saher Darweesh AL-Hajji</dc:creator>
  <cp:lastModifiedBy>Saher Darweesh AL-Hajji</cp:lastModifiedBy>
  <cp:revision>48</cp:revision>
  <dcterms:created xsi:type="dcterms:W3CDTF">2021-06-05T07:11:54Z</dcterms:created>
  <dcterms:modified xsi:type="dcterms:W3CDTF">2021-06-05T19:29:14Z</dcterms:modified>
</cp:coreProperties>
</file>