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D6455-94F8-4F5B-93A8-620079F52DC2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57E1F-0195-4E19-8E27-F03447AEE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016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7E1F-0195-4E19-8E27-F03447AEE9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11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F6FC2C3D-49AF-452F-8758-E11B164A2C34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9E39C-61C1-4AEB-8F99-A8DD9BEEF0AB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073E-62E5-444D-B30C-3149C024414E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526D-3F8B-4E54-9205-7585A8ABC3B8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6A2C-DA05-45FE-AE34-6B172B77DBB4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AF4A-BA35-4D72-B6F8-D7A11891EE1F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40B-AE30-46E8-B554-216737458670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91D96-E935-4542-B579-52EF8331AF92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D3DD-97F7-478B-B2A6-08A07ACB4C0B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7332-55D8-476C-BFDC-6C5D7BC401ED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9012-F357-4E1B-9A4E-3D495C3DBB37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D1970-B945-4DC4-92B3-23ECCC419322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F59-2802-4C1E-A7B0-5F9506EE58C0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F3650-0F19-4AE9-AB3B-9C9E66E03A0A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6E6A-E854-40E3-B6E2-5E6A1F915EA4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A1C0-CF63-4E34-BD32-245C187D3FD4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C8A2-B9C3-4606-8939-4CA0DF9E4304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88572F1-F86A-4D36-A302-404D1034CFE9}" type="datetime1">
              <a:rPr lang="en-US" smtClean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transition spd="med">
    <p:pull/>
  </p:transition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734573"/>
            <a:ext cx="8825658" cy="2677648"/>
          </a:xfrm>
        </p:spPr>
        <p:txBody>
          <a:bodyPr/>
          <a:lstStyle/>
          <a:p>
            <a:r>
              <a:rPr lang="en-US" dirty="0"/>
              <a:t>Arbitration as a Dispute Resolution Technique</a:t>
            </a:r>
            <a:br>
              <a:rPr lang="en-US" dirty="0"/>
            </a:br>
            <a:r>
              <a:rPr lang="en-US" dirty="0"/>
              <a:t>in Construction Projects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3979571"/>
            <a:ext cx="9740572" cy="2343955"/>
          </a:xfrm>
        </p:spPr>
        <p:txBody>
          <a:bodyPr>
            <a:normAutofit/>
          </a:bodyPr>
          <a:lstStyle/>
          <a:p>
            <a:r>
              <a:rPr lang="en-US" dirty="0"/>
              <a:t>Prepared by : </a:t>
            </a:r>
          </a:p>
          <a:p>
            <a:r>
              <a:rPr lang="en-US" dirty="0"/>
              <a:t>Mohamad </a:t>
            </a:r>
            <a:r>
              <a:rPr lang="en-US" dirty="0" err="1"/>
              <a:t>Jarrar</a:t>
            </a:r>
            <a:r>
              <a:rPr lang="en-US" dirty="0"/>
              <a:t>      </a:t>
            </a:r>
            <a:r>
              <a:rPr lang="en-US" dirty="0" err="1"/>
              <a:t>Laith</a:t>
            </a:r>
            <a:r>
              <a:rPr lang="en-US" dirty="0"/>
              <a:t> Al-Ghoul     Mohamad </a:t>
            </a:r>
            <a:r>
              <a:rPr lang="en-US" dirty="0" err="1"/>
              <a:t>Shalabi</a:t>
            </a:r>
            <a:r>
              <a:rPr lang="en-US" dirty="0"/>
              <a:t>     Ameer </a:t>
            </a:r>
            <a:r>
              <a:rPr lang="en-US" dirty="0" err="1"/>
              <a:t>Zeidan</a:t>
            </a:r>
            <a:r>
              <a:rPr lang="en-US" dirty="0"/>
              <a:t> </a:t>
            </a:r>
          </a:p>
          <a:p>
            <a:r>
              <a:rPr lang="en-US" dirty="0"/>
              <a:t>Presented to:</a:t>
            </a:r>
          </a:p>
          <a:p>
            <a:r>
              <a:rPr lang="en-US" dirty="0"/>
              <a:t>Eng. </a:t>
            </a:r>
            <a:r>
              <a:rPr lang="en-US" dirty="0" err="1"/>
              <a:t>Reema</a:t>
            </a:r>
            <a:r>
              <a:rPr lang="en-US" dirty="0"/>
              <a:t> </a:t>
            </a:r>
            <a:r>
              <a:rPr lang="en-US" dirty="0" err="1"/>
              <a:t>Nassar</a:t>
            </a:r>
            <a:r>
              <a:rPr lang="en-US" dirty="0"/>
              <a:t>           Eng. </a:t>
            </a:r>
            <a:r>
              <a:rPr lang="en-US" dirty="0" err="1"/>
              <a:t>Fakhry</a:t>
            </a:r>
            <a:r>
              <a:rPr lang="en-US" dirty="0"/>
              <a:t> Al-</a:t>
            </a:r>
            <a:r>
              <a:rPr lang="en-US" dirty="0" err="1"/>
              <a:t>Safadi</a:t>
            </a:r>
            <a:r>
              <a:rPr lang="en-US" dirty="0"/>
              <a:t>		Eng. Hussein Abu-</a:t>
            </a:r>
            <a:r>
              <a:rPr lang="en-US" dirty="0" err="1"/>
              <a:t>Zant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32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54953" y="2603500"/>
            <a:ext cx="4719783" cy="34163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“What factor(s) would influence your decision in choosing a means of settling disputes?”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-”Cost”: </a:t>
            </a:r>
            <a:r>
              <a:rPr lang="en-US" b="1" dirty="0" smtClean="0"/>
              <a:t>37%</a:t>
            </a:r>
          </a:p>
          <a:p>
            <a:pPr marL="0" indent="0">
              <a:buNone/>
            </a:pPr>
            <a:r>
              <a:rPr lang="en-US" dirty="0" smtClean="0"/>
              <a:t>-”Time”: </a:t>
            </a:r>
            <a:r>
              <a:rPr lang="en-US" b="1" dirty="0" smtClean="0"/>
              <a:t>63%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736" y="2603500"/>
            <a:ext cx="5316003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2783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704932" cy="34163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/>
              <a:t>What approach would you take to resolve your construction disputes?”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-”DAB”: </a:t>
            </a:r>
            <a:r>
              <a:rPr lang="en-US" b="1" dirty="0" smtClean="0"/>
              <a:t>7%</a:t>
            </a:r>
          </a:p>
          <a:p>
            <a:pPr marL="0" indent="0">
              <a:buNone/>
            </a:pPr>
            <a:r>
              <a:rPr lang="en-US" dirty="0" smtClean="0"/>
              <a:t>-”Amicable Settlement”: </a:t>
            </a:r>
            <a:r>
              <a:rPr lang="en-US" b="1" dirty="0" smtClean="0"/>
              <a:t>40%</a:t>
            </a:r>
          </a:p>
          <a:p>
            <a:pPr marL="0" indent="0">
              <a:buNone/>
            </a:pPr>
            <a:r>
              <a:rPr lang="en-US" dirty="0" smtClean="0"/>
              <a:t>-”Arbitration”: </a:t>
            </a:r>
            <a:r>
              <a:rPr lang="en-US" b="1" dirty="0" smtClean="0"/>
              <a:t>53%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887" y="2603500"/>
            <a:ext cx="5330852" cy="426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2963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 &amp;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4: </a:t>
            </a:r>
            <a:r>
              <a:rPr lang="en-US" dirty="0"/>
              <a:t>“If you chose to refer your disputes to the courts in Question (3) , please state your reasons:”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Question5: </a:t>
            </a:r>
            <a:r>
              <a:rPr lang="en-US" dirty="0"/>
              <a:t>“If you have previously submitted a case to court, how long did the entire process take to resolve?”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6619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704932" cy="3416300"/>
          </a:xfrm>
        </p:spPr>
        <p:txBody>
          <a:bodyPr/>
          <a:lstStyle/>
          <a:p>
            <a:r>
              <a:rPr lang="en-US" dirty="0"/>
              <a:t>“Are you aware of the benefits of using the arbitration services?”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-”Yes”: </a:t>
            </a:r>
            <a:r>
              <a:rPr lang="en-US" b="1" dirty="0" smtClean="0"/>
              <a:t>93%</a:t>
            </a:r>
          </a:p>
          <a:p>
            <a:pPr marL="0" indent="0">
              <a:buNone/>
            </a:pPr>
            <a:r>
              <a:rPr lang="en-US" dirty="0" smtClean="0"/>
              <a:t>-”No”: </a:t>
            </a:r>
            <a:r>
              <a:rPr lang="en-US" b="1" dirty="0" smtClean="0"/>
              <a:t>7%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887" y="2603500"/>
            <a:ext cx="5330852" cy="426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2012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704932" cy="3416300"/>
          </a:xfrm>
        </p:spPr>
        <p:txBody>
          <a:bodyPr/>
          <a:lstStyle/>
          <a:p>
            <a:r>
              <a:rPr lang="en-US" dirty="0"/>
              <a:t>“If you haven't already, would you consider arbitration or any other alternative dispute resolution as a means of resolving a dispute</a:t>
            </a:r>
            <a:r>
              <a:rPr lang="en-US" dirty="0" smtClean="0"/>
              <a:t>?”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-”Yes”: </a:t>
            </a:r>
            <a:r>
              <a:rPr lang="en-US" b="1" dirty="0" smtClean="0"/>
              <a:t>90%</a:t>
            </a:r>
          </a:p>
          <a:p>
            <a:pPr marL="0" indent="0">
              <a:buNone/>
            </a:pPr>
            <a:r>
              <a:rPr lang="en-US" dirty="0" smtClean="0"/>
              <a:t>-”No”: </a:t>
            </a:r>
            <a:r>
              <a:rPr lang="en-US" b="1" dirty="0" smtClean="0"/>
              <a:t>3%</a:t>
            </a:r>
          </a:p>
          <a:p>
            <a:pPr marL="0" indent="0">
              <a:buNone/>
            </a:pPr>
            <a:r>
              <a:rPr lang="en-US" dirty="0" smtClean="0"/>
              <a:t>-”Maybe”: </a:t>
            </a:r>
            <a:r>
              <a:rPr lang="en-US" b="1" dirty="0" smtClean="0"/>
              <a:t>7%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887" y="2603500"/>
            <a:ext cx="5330852" cy="426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660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717811" cy="3416300"/>
          </a:xfrm>
        </p:spPr>
        <p:txBody>
          <a:bodyPr/>
          <a:lstStyle/>
          <a:p>
            <a:r>
              <a:rPr lang="en-US" dirty="0"/>
              <a:t>“If you are currently using or have previously used arbitration as a dispute resolution, who appointed the arbitrator?”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-”Parties to dispute”: </a:t>
            </a:r>
            <a:r>
              <a:rPr lang="en-US" b="1" dirty="0" smtClean="0"/>
              <a:t>77%</a:t>
            </a:r>
          </a:p>
          <a:p>
            <a:pPr marL="0" indent="0">
              <a:buNone/>
            </a:pPr>
            <a:r>
              <a:rPr lang="en-US" dirty="0" smtClean="0"/>
              <a:t>-”Third Parties”: </a:t>
            </a:r>
            <a:r>
              <a:rPr lang="en-US" b="1" dirty="0" smtClean="0"/>
              <a:t>23%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766" y="2603500"/>
            <a:ext cx="5317973" cy="425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866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719782" cy="3416300"/>
          </a:xfrm>
        </p:spPr>
        <p:txBody>
          <a:bodyPr/>
          <a:lstStyle/>
          <a:p>
            <a:r>
              <a:rPr lang="en-US" dirty="0"/>
              <a:t>“If you are currently using or have previously used arbitration as a dispute resolution, did a specialized arbitrator handle the case</a:t>
            </a:r>
            <a:r>
              <a:rPr lang="en-US" dirty="0" smtClean="0"/>
              <a:t>?”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-”Yes”: </a:t>
            </a:r>
            <a:r>
              <a:rPr lang="en-US" b="1" dirty="0" smtClean="0"/>
              <a:t>92%</a:t>
            </a:r>
          </a:p>
          <a:p>
            <a:pPr marL="0" indent="0">
              <a:buNone/>
            </a:pPr>
            <a:r>
              <a:rPr lang="en-US" dirty="0" smtClean="0"/>
              <a:t>-”No”: </a:t>
            </a:r>
            <a:r>
              <a:rPr lang="en-US" b="1" dirty="0" smtClean="0"/>
              <a:t>8%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737" y="2603500"/>
            <a:ext cx="5316002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2900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719782" cy="3416300"/>
          </a:xfrm>
        </p:spPr>
        <p:txBody>
          <a:bodyPr>
            <a:normAutofit/>
          </a:bodyPr>
          <a:lstStyle/>
          <a:p>
            <a:r>
              <a:rPr lang="en-US" dirty="0"/>
              <a:t>“If you are currently using or have previously used arbitration as a dispute resolution, how long did it take to render an award?”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-”6 Months</a:t>
            </a:r>
            <a:r>
              <a:rPr lang="en-US" dirty="0" smtClean="0"/>
              <a:t>”: </a:t>
            </a:r>
            <a:r>
              <a:rPr lang="en-US" b="1" dirty="0" smtClean="0"/>
              <a:t>42%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-”12 Months</a:t>
            </a:r>
            <a:r>
              <a:rPr lang="en-US" dirty="0" smtClean="0"/>
              <a:t>”: </a:t>
            </a:r>
            <a:r>
              <a:rPr lang="en-US" b="1" dirty="0" smtClean="0"/>
              <a:t>46%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-”18 Months</a:t>
            </a:r>
            <a:r>
              <a:rPr lang="en-US" dirty="0" smtClean="0"/>
              <a:t>”: </a:t>
            </a:r>
            <a:r>
              <a:rPr lang="en-US" b="1" dirty="0" smtClean="0"/>
              <a:t>4%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-”18+ </a:t>
            </a:r>
            <a:r>
              <a:rPr lang="en-US" smtClean="0"/>
              <a:t>Months</a:t>
            </a:r>
            <a:r>
              <a:rPr lang="en-US" smtClean="0"/>
              <a:t>”: </a:t>
            </a:r>
            <a:r>
              <a:rPr lang="en-US" b="1" smtClean="0"/>
              <a:t>8%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737" y="2603500"/>
            <a:ext cx="5316002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071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Consulting Firms face more disputes</a:t>
            </a:r>
          </a:p>
          <a:p>
            <a:r>
              <a:rPr lang="en-US" dirty="0" smtClean="0"/>
              <a:t>Contractors prefer Time and Amicable Settlement</a:t>
            </a:r>
          </a:p>
          <a:p>
            <a:r>
              <a:rPr lang="en-US" dirty="0" smtClean="0"/>
              <a:t>Owners prefer cost and Arbitration </a:t>
            </a:r>
          </a:p>
          <a:p>
            <a:r>
              <a:rPr lang="en-US" dirty="0" smtClean="0"/>
              <a:t>Litigation is not used in Palestine</a:t>
            </a:r>
          </a:p>
          <a:p>
            <a:r>
              <a:rPr lang="en-US" dirty="0" smtClean="0"/>
              <a:t>High level of awareness of arbitration</a:t>
            </a:r>
          </a:p>
          <a:p>
            <a:r>
              <a:rPr lang="en-US" dirty="0" smtClean="0"/>
              <a:t>High level of readiness to use arbitration</a:t>
            </a:r>
          </a:p>
          <a:p>
            <a:r>
              <a:rPr lang="en-US" dirty="0" smtClean="0"/>
              <a:t>Average length of arbitration is from 6-12 months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1219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Periodic evaluation</a:t>
            </a:r>
          </a:p>
          <a:p>
            <a:r>
              <a:rPr lang="en-US" dirty="0" smtClean="0"/>
              <a:t>Evaluation cards</a:t>
            </a:r>
          </a:p>
          <a:p>
            <a:r>
              <a:rPr lang="en-US" dirty="0" smtClean="0"/>
              <a:t>Conducting Workshops </a:t>
            </a:r>
          </a:p>
          <a:p>
            <a:r>
              <a:rPr lang="en-US" dirty="0" smtClean="0"/>
              <a:t>Distributing </a:t>
            </a:r>
            <a:r>
              <a:rPr lang="en-US" dirty="0"/>
              <a:t>awareness </a:t>
            </a:r>
            <a:r>
              <a:rPr lang="en-US" dirty="0" smtClean="0"/>
              <a:t>bulletins</a:t>
            </a:r>
          </a:p>
          <a:p>
            <a:r>
              <a:rPr lang="en-US" dirty="0" smtClean="0"/>
              <a:t>Training programs</a:t>
            </a:r>
          </a:p>
          <a:p>
            <a:r>
              <a:rPr lang="en-US" dirty="0" smtClean="0"/>
              <a:t>Organizing international conferences</a:t>
            </a:r>
          </a:p>
          <a:p>
            <a:r>
              <a:rPr lang="en-US" dirty="0" smtClean="0"/>
              <a:t>Including Dispute </a:t>
            </a:r>
            <a:r>
              <a:rPr lang="en-US" dirty="0"/>
              <a:t>Resolution Methods </a:t>
            </a:r>
            <a:r>
              <a:rPr lang="en-US" dirty="0" smtClean="0"/>
              <a:t>in the curriculum </a:t>
            </a:r>
          </a:p>
          <a:p>
            <a:r>
              <a:rPr lang="en-US" dirty="0" smtClean="0"/>
              <a:t>More PIAC branches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0689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</a:t>
            </a:r>
          </a:p>
          <a:p>
            <a:r>
              <a:rPr lang="en-US" dirty="0" smtClean="0"/>
              <a:t>Objectives </a:t>
            </a:r>
          </a:p>
          <a:p>
            <a:r>
              <a:rPr lang="en-US" dirty="0" smtClean="0"/>
              <a:t>Methodology</a:t>
            </a:r>
          </a:p>
          <a:p>
            <a:r>
              <a:rPr lang="en-US" dirty="0" smtClean="0"/>
              <a:t>Questionnaire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Recommendations </a:t>
            </a:r>
          </a:p>
          <a:p>
            <a:r>
              <a:rPr lang="en-US" dirty="0"/>
              <a:t>Case study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8914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 study </a:t>
            </a:r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t="351" r="13742" b="-845"/>
          <a:stretch/>
        </p:blipFill>
        <p:spPr>
          <a:xfrm>
            <a:off x="6297769" y="1360331"/>
            <a:ext cx="5563673" cy="4594538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651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98490"/>
            <a:ext cx="12192000" cy="808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37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730" r="730"/>
          <a:stretch>
            <a:fillRect/>
          </a:stretch>
        </p:blipFill>
        <p:spPr>
          <a:xfrm>
            <a:off x="6130344" y="551486"/>
            <a:ext cx="4222196" cy="5981632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8870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3" t="1690" r="3454" b="-1690"/>
          <a:stretch/>
        </p:blipFill>
        <p:spPr>
          <a:xfrm>
            <a:off x="6004035" y="1142999"/>
            <a:ext cx="4348506" cy="4794161"/>
          </a:xfrm>
          <a:prstGeom prst="roundRect">
            <a:avLst>
              <a:gd name="adj" fmla="val 0"/>
            </a:avLst>
          </a:prstGeom>
        </p:spPr>
      </p:pic>
    </p:spTree>
    <p:extLst>
      <p:ext uri="{BB962C8B-B14F-4D97-AF65-F5344CB8AC3E}">
        <p14:creationId xmlns:p14="http://schemas.microsoft.com/office/powerpoint/2010/main" val="41029274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Spread awareness</a:t>
            </a:r>
          </a:p>
          <a:p>
            <a:endParaRPr lang="en-US" dirty="0" smtClean="0"/>
          </a:p>
          <a:p>
            <a:r>
              <a:rPr lang="en-US" dirty="0"/>
              <a:t>To preserve the rights of all parties involved in the project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To </a:t>
            </a:r>
            <a:r>
              <a:rPr lang="en-US" dirty="0"/>
              <a:t>provide competitive prices and higher quality.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3487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Data Collection</a:t>
            </a:r>
          </a:p>
          <a:p>
            <a:endParaRPr lang="en-US" dirty="0"/>
          </a:p>
          <a:p>
            <a:r>
              <a:rPr lang="en-US" dirty="0" smtClean="0"/>
              <a:t>Data Analysis</a:t>
            </a:r>
          </a:p>
          <a:p>
            <a:endParaRPr lang="en-US" dirty="0"/>
          </a:p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6732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Objective</a:t>
            </a:r>
          </a:p>
          <a:p>
            <a:endParaRPr lang="en-US" dirty="0"/>
          </a:p>
          <a:p>
            <a:r>
              <a:rPr lang="en-US" dirty="0" smtClean="0"/>
              <a:t>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6554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29352" y="-1418350"/>
            <a:ext cx="5582666" cy="9810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86511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54955" y="2459865"/>
            <a:ext cx="4649244" cy="355993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“Roughly</a:t>
            </a:r>
            <a:r>
              <a:rPr lang="en-US" dirty="0"/>
              <a:t>, how many </a:t>
            </a:r>
            <a:r>
              <a:rPr lang="en-US" dirty="0" smtClean="0"/>
              <a:t>construction disputes </a:t>
            </a:r>
            <a:r>
              <a:rPr lang="en-US" dirty="0"/>
              <a:t>has your business entered into within the past 5 </a:t>
            </a:r>
            <a:r>
              <a:rPr lang="en-US" dirty="0" smtClean="0"/>
              <a:t>years?”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-”None”: </a:t>
            </a:r>
            <a:r>
              <a:rPr lang="en-US" b="1" dirty="0" smtClean="0"/>
              <a:t>13%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-”1-10 Disputes”: </a:t>
            </a:r>
            <a:r>
              <a:rPr lang="en-US" b="1" dirty="0" smtClean="0"/>
              <a:t>64%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-”11-20 Disputes”: </a:t>
            </a:r>
            <a:r>
              <a:rPr lang="en-US" b="1" dirty="0" smtClean="0"/>
              <a:t>20%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-”20+ Disputes”: </a:t>
            </a:r>
            <a:r>
              <a:rPr lang="en-US" b="1" dirty="0" smtClean="0"/>
              <a:t>3%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199" y="2459865"/>
            <a:ext cx="5495474" cy="439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21984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1349</TotalTime>
  <Words>508</Words>
  <Application>Microsoft Office PowerPoint</Application>
  <PresentationFormat>Custom</PresentationFormat>
  <Paragraphs>124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Ion Boardroom</vt:lpstr>
      <vt:lpstr>Arbitration as a Dispute Resolution Technique in Construction Projects</vt:lpstr>
      <vt:lpstr>Outline</vt:lpstr>
      <vt:lpstr>Review</vt:lpstr>
      <vt:lpstr>Review</vt:lpstr>
      <vt:lpstr>Objectives </vt:lpstr>
      <vt:lpstr>Methodology </vt:lpstr>
      <vt:lpstr>Questionnaire </vt:lpstr>
      <vt:lpstr>PowerPoint Presentation</vt:lpstr>
      <vt:lpstr>Question 1</vt:lpstr>
      <vt:lpstr>Question 2</vt:lpstr>
      <vt:lpstr>Question 3</vt:lpstr>
      <vt:lpstr>Question 4 &amp; 5</vt:lpstr>
      <vt:lpstr>Question 6</vt:lpstr>
      <vt:lpstr>Question 7</vt:lpstr>
      <vt:lpstr>Question 8</vt:lpstr>
      <vt:lpstr>Question 9</vt:lpstr>
      <vt:lpstr>Question 10</vt:lpstr>
      <vt:lpstr>Conclusion </vt:lpstr>
      <vt:lpstr>Recommendations </vt:lpstr>
      <vt:lpstr>Case study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JARRAR</dc:creator>
  <cp:lastModifiedBy>laptop1</cp:lastModifiedBy>
  <cp:revision>26</cp:revision>
  <dcterms:created xsi:type="dcterms:W3CDTF">2015-05-10T10:09:29Z</dcterms:created>
  <dcterms:modified xsi:type="dcterms:W3CDTF">2015-05-14T13:02:22Z</dcterms:modified>
</cp:coreProperties>
</file>