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29"/>
    <p:sldId id="257" r:id="rId30"/>
    <p:sldId id="258" r:id="rId31"/>
    <p:sldId id="259" r:id="rId32"/>
    <p:sldId id="260" r:id="rId33"/>
    <p:sldId id="261" r:id="rId34"/>
    <p:sldId id="262" r:id="rId35"/>
    <p:sldId id="263" r:id="rId36"/>
    <p:sldId id="264" r:id="rId37"/>
    <p:sldId id="265" r:id="rId38"/>
    <p:sldId id="266" r:id="rId39"/>
    <p:sldId id="267" r:id="rId40"/>
    <p:sldId id="268" r:id="rId41"/>
    <p:sldId id="269" r:id="rId42"/>
    <p:sldId id="270" r:id="rId43"/>
    <p:sldId id="271" r:id="rId44"/>
    <p:sldId id="272" r:id="rId45"/>
    <p:sldId id="273" r:id="rId46"/>
    <p:sldId id="274" r:id="rId47"/>
    <p:sldId id="275" r:id="rId48"/>
    <p:sldId id="276" r:id="rId49"/>
    <p:sldId id="277" r:id="rId50"/>
    <p:sldId id="278" r:id="rId51"/>
    <p:sldId id="279" r:id="rId52"/>
    <p:sldId id="280" r:id="rId53"/>
    <p:sldId id="281" r:id="rId54"/>
    <p:sldId id="282" r:id="rId55"/>
    <p:sldId id="283" r:id="rId56"/>
    <p:sldId id="284" r:id="rId57"/>
    <p:sldId id="285" r:id="rId58"/>
    <p:sldId id="286" r:id="rId59"/>
    <p:sldId id="287" r:id="rId60"/>
    <p:sldId id="288" r:id="rId61"/>
    <p:sldId id="289" r:id="rId62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Finger Paint" charset="1" panose="020B0506040000020004"/>
      <p:regular r:id="rId10"/>
    </p:embeddedFont>
    <p:embeddedFont>
      <p:font typeface="Fira Sans" charset="1" panose="020B0503050000020004"/>
      <p:regular r:id="rId11"/>
    </p:embeddedFont>
    <p:embeddedFont>
      <p:font typeface="Fira Sans Bold" charset="1" panose="020B0803050000020004"/>
      <p:regular r:id="rId12"/>
    </p:embeddedFont>
    <p:embeddedFont>
      <p:font typeface="Fira Sans Italics" charset="1" panose="020B0503050000020004"/>
      <p:regular r:id="rId13"/>
    </p:embeddedFont>
    <p:embeddedFont>
      <p:font typeface="Fira Sans Bold Italics" charset="1" panose="020B0803050000020004"/>
      <p:regular r:id="rId14"/>
    </p:embeddedFont>
    <p:embeddedFont>
      <p:font typeface="Fira Sans Thin" charset="1" panose="020B0303050000020004"/>
      <p:regular r:id="rId15"/>
    </p:embeddedFont>
    <p:embeddedFont>
      <p:font typeface="Fira Sans Thin Italics" charset="1" panose="020B0303050000020004"/>
      <p:regular r:id="rId16"/>
    </p:embeddedFont>
    <p:embeddedFont>
      <p:font typeface="Fira Sans Extra-Light" charset="1" panose="020B0403050000020004"/>
      <p:regular r:id="rId17"/>
    </p:embeddedFont>
    <p:embeddedFont>
      <p:font typeface="Fira Sans Extra-Light Italics" charset="1" panose="020B0403050000020004"/>
      <p:regular r:id="rId18"/>
    </p:embeddedFont>
    <p:embeddedFont>
      <p:font typeface="Fira Sans Light" charset="1" panose="020B0403050000020004"/>
      <p:regular r:id="rId19"/>
    </p:embeddedFont>
    <p:embeddedFont>
      <p:font typeface="Fira Sans Light Italics" charset="1" panose="020B0403050000020004"/>
      <p:regular r:id="rId20"/>
    </p:embeddedFont>
    <p:embeddedFont>
      <p:font typeface="Fira Sans Medium" charset="1" panose="020B0603050000020004"/>
      <p:regular r:id="rId21"/>
    </p:embeddedFont>
    <p:embeddedFont>
      <p:font typeface="Fira Sans Medium Italics" charset="1" panose="020B0603050000020004"/>
      <p:regular r:id="rId22"/>
    </p:embeddedFont>
    <p:embeddedFont>
      <p:font typeface="Fira Sans Semi-Bold" charset="1" panose="020B0603050000020004"/>
      <p:regular r:id="rId23"/>
    </p:embeddedFont>
    <p:embeddedFont>
      <p:font typeface="Fira Sans Semi-Bold Italics" charset="1" panose="020B0703050000020004"/>
      <p:regular r:id="rId24"/>
    </p:embeddedFont>
    <p:embeddedFont>
      <p:font typeface="Fira Sans Ultra-Bold" charset="1" panose="020B0903050000020004"/>
      <p:regular r:id="rId25"/>
    </p:embeddedFont>
    <p:embeddedFont>
      <p:font typeface="Fira Sans Ultra-Bold Italics" charset="1" panose="020B0903050000020004"/>
      <p:regular r:id="rId26"/>
    </p:embeddedFont>
    <p:embeddedFont>
      <p:font typeface="Fira Sans Heavy" charset="1" panose="020B0A03050000020004"/>
      <p:regular r:id="rId27"/>
    </p:embeddedFont>
    <p:embeddedFont>
      <p:font typeface="Fira Sans Heavy Italics" charset="1" panose="020B0A03050000020004"/>
      <p:regular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28" Target="fonts/font28.fntdata" Type="http://schemas.openxmlformats.org/officeDocument/2006/relationships/font"/><Relationship Id="rId29" Target="slides/slide1.xml" Type="http://schemas.openxmlformats.org/officeDocument/2006/relationships/slide"/><Relationship Id="rId3" Target="viewProps.xml" Type="http://schemas.openxmlformats.org/officeDocument/2006/relationships/viewProps"/><Relationship Id="rId30" Target="slides/slide2.xml" Type="http://schemas.openxmlformats.org/officeDocument/2006/relationships/slide"/><Relationship Id="rId31" Target="slides/slide3.xml" Type="http://schemas.openxmlformats.org/officeDocument/2006/relationships/slide"/><Relationship Id="rId32" Target="slides/slide4.xml" Type="http://schemas.openxmlformats.org/officeDocument/2006/relationships/slide"/><Relationship Id="rId33" Target="slides/slide5.xml" Type="http://schemas.openxmlformats.org/officeDocument/2006/relationships/slide"/><Relationship Id="rId34" Target="slides/slide6.xml" Type="http://schemas.openxmlformats.org/officeDocument/2006/relationships/slide"/><Relationship Id="rId35" Target="slides/slide7.xml" Type="http://schemas.openxmlformats.org/officeDocument/2006/relationships/slide"/><Relationship Id="rId36" Target="slides/slide8.xml" Type="http://schemas.openxmlformats.org/officeDocument/2006/relationships/slide"/><Relationship Id="rId37" Target="slides/slide9.xml" Type="http://schemas.openxmlformats.org/officeDocument/2006/relationships/slide"/><Relationship Id="rId38" Target="slides/slide10.xml" Type="http://schemas.openxmlformats.org/officeDocument/2006/relationships/slide"/><Relationship Id="rId39" Target="slides/slide11.xml" Type="http://schemas.openxmlformats.org/officeDocument/2006/relationships/slide"/><Relationship Id="rId4" Target="theme/theme1.xml" Type="http://schemas.openxmlformats.org/officeDocument/2006/relationships/theme"/><Relationship Id="rId40" Target="slides/slide12.xml" Type="http://schemas.openxmlformats.org/officeDocument/2006/relationships/slide"/><Relationship Id="rId41" Target="slides/slide13.xml" Type="http://schemas.openxmlformats.org/officeDocument/2006/relationships/slide"/><Relationship Id="rId42" Target="slides/slide14.xml" Type="http://schemas.openxmlformats.org/officeDocument/2006/relationships/slide"/><Relationship Id="rId43" Target="slides/slide15.xml" Type="http://schemas.openxmlformats.org/officeDocument/2006/relationships/slide"/><Relationship Id="rId44" Target="slides/slide16.xml" Type="http://schemas.openxmlformats.org/officeDocument/2006/relationships/slide"/><Relationship Id="rId45" Target="slides/slide17.xml" Type="http://schemas.openxmlformats.org/officeDocument/2006/relationships/slide"/><Relationship Id="rId46" Target="slides/slide18.xml" Type="http://schemas.openxmlformats.org/officeDocument/2006/relationships/slide"/><Relationship Id="rId47" Target="slides/slide19.xml" Type="http://schemas.openxmlformats.org/officeDocument/2006/relationships/slide"/><Relationship Id="rId48" Target="slides/slide20.xml" Type="http://schemas.openxmlformats.org/officeDocument/2006/relationships/slide"/><Relationship Id="rId49" Target="slides/slide21.xml" Type="http://schemas.openxmlformats.org/officeDocument/2006/relationships/slide"/><Relationship Id="rId5" Target="tableStyles.xml" Type="http://schemas.openxmlformats.org/officeDocument/2006/relationships/tableStyles"/><Relationship Id="rId50" Target="slides/slide22.xml" Type="http://schemas.openxmlformats.org/officeDocument/2006/relationships/slide"/><Relationship Id="rId51" Target="slides/slide23.xml" Type="http://schemas.openxmlformats.org/officeDocument/2006/relationships/slide"/><Relationship Id="rId52" Target="slides/slide24.xml" Type="http://schemas.openxmlformats.org/officeDocument/2006/relationships/slide"/><Relationship Id="rId53" Target="slides/slide25.xml" Type="http://schemas.openxmlformats.org/officeDocument/2006/relationships/slide"/><Relationship Id="rId54" Target="slides/slide26.xml" Type="http://schemas.openxmlformats.org/officeDocument/2006/relationships/slide"/><Relationship Id="rId55" Target="slides/slide27.xml" Type="http://schemas.openxmlformats.org/officeDocument/2006/relationships/slide"/><Relationship Id="rId56" Target="slides/slide28.xml" Type="http://schemas.openxmlformats.org/officeDocument/2006/relationships/slide"/><Relationship Id="rId57" Target="slides/slide29.xml" Type="http://schemas.openxmlformats.org/officeDocument/2006/relationships/slide"/><Relationship Id="rId58" Target="slides/slide30.xml" Type="http://schemas.openxmlformats.org/officeDocument/2006/relationships/slide"/><Relationship Id="rId59" Target="slides/slide31.xml" Type="http://schemas.openxmlformats.org/officeDocument/2006/relationships/slide"/><Relationship Id="rId6" Target="fonts/font6.fntdata" Type="http://schemas.openxmlformats.org/officeDocument/2006/relationships/font"/><Relationship Id="rId60" Target="slides/slide32.xml" Type="http://schemas.openxmlformats.org/officeDocument/2006/relationships/slide"/><Relationship Id="rId61" Target="slides/slide33.xml" Type="http://schemas.openxmlformats.org/officeDocument/2006/relationships/slide"/><Relationship Id="rId62" Target="slides/slide34.xml" Type="http://schemas.openxmlformats.org/officeDocument/2006/relationships/slide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0.png" Type="http://schemas.openxmlformats.org/officeDocument/2006/relationships/image"/><Relationship Id="rId3" Target="../media/image29.png" Type="http://schemas.openxmlformats.org/officeDocument/2006/relationships/image"/><Relationship Id="rId4" Target="../media/image31.png" Type="http://schemas.openxmlformats.org/officeDocument/2006/relationships/image"/><Relationship Id="rId5" Target="../media/image32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3.png" Type="http://schemas.openxmlformats.org/officeDocument/2006/relationships/image"/><Relationship Id="rId3" Target="../media/image34.png" Type="http://schemas.openxmlformats.org/officeDocument/2006/relationships/image"/><Relationship Id="rId4" Target="../media/image35.png" Type="http://schemas.openxmlformats.org/officeDocument/2006/relationships/image"/><Relationship Id="rId5" Target="../media/image36.gif" Type="http://schemas.openxmlformats.org/officeDocument/2006/relationships/image"/><Relationship Id="rId6" Target="../media/image37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39.svg" Type="http://schemas.openxmlformats.org/officeDocument/2006/relationships/image"/><Relationship Id="rId4" Target="../media/image40.png" Type="http://schemas.openxmlformats.org/officeDocument/2006/relationships/image"/><Relationship Id="rId5" Target="../media/image41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2.png" Type="http://schemas.openxmlformats.org/officeDocument/2006/relationships/image"/></Relationships>
</file>

<file path=ppt/slides/_rels/slide1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png" Type="http://schemas.openxmlformats.org/officeDocument/2006/relationships/image"/><Relationship Id="rId4" Target="../media/image45.png" Type="http://schemas.openxmlformats.org/officeDocument/2006/relationships/image"/><Relationship Id="rId5" Target="../media/image46.png" Type="http://schemas.openxmlformats.org/officeDocument/2006/relationships/image"/><Relationship Id="rId6" Target="../media/image47.svg" Type="http://schemas.openxmlformats.org/officeDocument/2006/relationships/image"/></Relationships>
</file>

<file path=ppt/slides/_rels/slide1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8.png" Type="http://schemas.openxmlformats.org/officeDocument/2006/relationships/image"/><Relationship Id="rId3" Target="../media/image49.jpeg" Type="http://schemas.openxmlformats.org/officeDocument/2006/relationships/image"/></Relationships>
</file>

<file path=ppt/slides/_rels/slide1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9.jpeg" Type="http://schemas.openxmlformats.org/officeDocument/2006/relationships/image"/><Relationship Id="rId3" Target="../media/image50.png" Type="http://schemas.openxmlformats.org/officeDocument/2006/relationships/image"/><Relationship Id="rId4" Target="../media/image51.png" Type="http://schemas.openxmlformats.org/officeDocument/2006/relationships/image"/><Relationship Id="rId5" Target="../media/image52.png" Type="http://schemas.openxmlformats.org/officeDocument/2006/relationships/image"/></Relationships>
</file>

<file path=ppt/slides/_rels/slide1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3.jpeg" Type="http://schemas.openxmlformats.org/officeDocument/2006/relationships/image"/><Relationship Id="rId3" Target="../media/image54.jpeg" Type="http://schemas.openxmlformats.org/officeDocument/2006/relationships/image"/></Relationships>
</file>

<file path=ppt/slides/_rels/slide1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5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6.png" Type="http://schemas.openxmlformats.org/officeDocument/2006/relationships/image"/><Relationship Id="rId3" Target="../media/image57.jpeg" Type="http://schemas.openxmlformats.org/officeDocument/2006/relationships/image"/><Relationship Id="rId4" Target="../media/image58.jpeg" Type="http://schemas.openxmlformats.org/officeDocument/2006/relationships/image"/><Relationship Id="rId5" Target="../media/image59.jpeg" Type="http://schemas.openxmlformats.org/officeDocument/2006/relationships/image"/><Relationship Id="rId6" Target="../media/image60.jpeg" Type="http://schemas.openxmlformats.org/officeDocument/2006/relationships/image"/></Relationships>
</file>

<file path=ppt/slides/_rels/slide2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1.png" Type="http://schemas.openxmlformats.org/officeDocument/2006/relationships/image"/></Relationships>
</file>

<file path=ppt/slides/_rels/slide2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2.jpeg" Type="http://schemas.openxmlformats.org/officeDocument/2006/relationships/image"/><Relationship Id="rId3" Target="../media/image63.jpeg" Type="http://schemas.openxmlformats.org/officeDocument/2006/relationships/image"/><Relationship Id="rId4" Target="../media/image64.jpeg" Type="http://schemas.openxmlformats.org/officeDocument/2006/relationships/image"/></Relationships>
</file>

<file path=ppt/slides/_rels/slide2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5.png" Type="http://schemas.openxmlformats.org/officeDocument/2006/relationships/image"/><Relationship Id="rId3" Target="../media/image66.png" Type="http://schemas.openxmlformats.org/officeDocument/2006/relationships/image"/></Relationships>
</file>

<file path=ppt/slides/_rels/slide2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7.png" Type="http://schemas.openxmlformats.org/officeDocument/2006/relationships/image"/></Relationships>
</file>

<file path=ppt/slides/_rels/slide2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8.png" Type="http://schemas.openxmlformats.org/officeDocument/2006/relationships/image"/><Relationship Id="rId3" Target="../media/image29.png" Type="http://schemas.openxmlformats.org/officeDocument/2006/relationships/image"/><Relationship Id="rId4" Target="../media/image69.png" Type="http://schemas.openxmlformats.org/officeDocument/2006/relationships/image"/></Relationships>
</file>

<file path=ppt/slides/_rels/slide2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0.png" Type="http://schemas.openxmlformats.org/officeDocument/2006/relationships/image"/></Relationships>
</file>

<file path=ppt/slides/_rels/slide2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1.png" Type="http://schemas.openxmlformats.org/officeDocument/2006/relationships/image"/><Relationship Id="rId3" Target="../media/image72.png" Type="http://schemas.openxmlformats.org/officeDocument/2006/relationships/image"/></Relationships>
</file>

<file path=ppt/slides/_rels/slide2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3.jpeg" Type="http://schemas.openxmlformats.org/officeDocument/2006/relationships/image"/></Relationships>
</file>

<file path=ppt/slides/_rels/slide2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4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3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5.png" Type="http://schemas.openxmlformats.org/officeDocument/2006/relationships/image"/><Relationship Id="rId3" Target="../media/image76.png" Type="http://schemas.openxmlformats.org/officeDocument/2006/relationships/image"/></Relationships>
</file>

<file path=ppt/slides/_rels/slide3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7.png" Type="http://schemas.openxmlformats.org/officeDocument/2006/relationships/image"/><Relationship Id="rId3" Target="../media/image78.png" Type="http://schemas.openxmlformats.org/officeDocument/2006/relationships/image"/></Relationships>
</file>

<file path=ppt/slides/_rels/slide3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9.png" Type="http://schemas.openxmlformats.org/officeDocument/2006/relationships/image"/></Relationships>
</file>

<file path=ppt/slides/_rels/slide3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0.png" Type="http://schemas.openxmlformats.org/officeDocument/2006/relationships/image"/><Relationship Id="rId3" Target="../media/image81.png" Type="http://schemas.openxmlformats.org/officeDocument/2006/relationships/image"/><Relationship Id="rId4" Target="../media/image82.png" Type="http://schemas.openxmlformats.org/officeDocument/2006/relationships/image"/><Relationship Id="rId5" Target="../media/image83.png" Type="http://schemas.openxmlformats.org/officeDocument/2006/relationships/image"/><Relationship Id="rId6" Target="../media/image84.png" Type="http://schemas.openxmlformats.org/officeDocument/2006/relationships/image"/></Relationships>
</file>

<file path=ppt/slides/_rels/slide3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5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5.gif" Type="http://schemas.openxmlformats.org/officeDocument/2006/relationships/image"/><Relationship Id="rId5" Target="../media/image6.png" Type="http://schemas.openxmlformats.org/officeDocument/2006/relationships/image"/><Relationship Id="rId6" Target="../media/image7.svg" Type="http://schemas.openxmlformats.org/officeDocument/2006/relationships/image"/><Relationship Id="rId7" Target="../media/image8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7.svg" Type="http://schemas.openxmlformats.org/officeDocument/2006/relationships/image"/><Relationship Id="rId2" Target="../media/image9.png" Type="http://schemas.openxmlformats.org/officeDocument/2006/relationships/image"/><Relationship Id="rId3" Target="../media/image10.svg" Type="http://schemas.openxmlformats.org/officeDocument/2006/relationships/image"/><Relationship Id="rId4" Target="../media/image11.png" Type="http://schemas.openxmlformats.org/officeDocument/2006/relationships/image"/><Relationship Id="rId5" Target="../media/image12.png" Type="http://schemas.openxmlformats.org/officeDocument/2006/relationships/image"/><Relationship Id="rId6" Target="../media/image13.svg" Type="http://schemas.openxmlformats.org/officeDocument/2006/relationships/image"/><Relationship Id="rId7" Target="../media/image14.png" Type="http://schemas.openxmlformats.org/officeDocument/2006/relationships/image"/><Relationship Id="rId8" Target="../media/image15.svg" Type="http://schemas.openxmlformats.org/officeDocument/2006/relationships/image"/><Relationship Id="rId9" Target="../media/image16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.png" Type="http://schemas.openxmlformats.org/officeDocument/2006/relationships/image"/><Relationship Id="rId3" Target="../media/image19.svg" Type="http://schemas.openxmlformats.org/officeDocument/2006/relationships/image"/><Relationship Id="rId4" Target="../media/image20.png" Type="http://schemas.openxmlformats.org/officeDocument/2006/relationships/image"/><Relationship Id="rId5" Target="../media/image21.svg" Type="http://schemas.openxmlformats.org/officeDocument/2006/relationships/image"/><Relationship Id="rId6" Target="../media/image22.png" Type="http://schemas.openxmlformats.org/officeDocument/2006/relationships/image"/><Relationship Id="rId7" Target="../media/image23.svg" Type="http://schemas.openxmlformats.org/officeDocument/2006/relationships/image"/><Relationship Id="rId8" Target="../media/image16.png" Type="http://schemas.openxmlformats.org/officeDocument/2006/relationships/image"/><Relationship Id="rId9" Target="../media/image17.sv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png" Type="http://schemas.openxmlformats.org/officeDocument/2006/relationships/image"/><Relationship Id="rId3" Target="../media/image17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Relationship Id="rId6" Target="../media/image26.png" Type="http://schemas.openxmlformats.org/officeDocument/2006/relationships/image"/><Relationship Id="rId7" Target="../media/image27.sv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29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142482" y="379409"/>
            <a:ext cx="1887305" cy="1889664"/>
          </a:xfrm>
          <a:custGeom>
            <a:avLst/>
            <a:gdLst/>
            <a:ahLst/>
            <a:cxnLst/>
            <a:rect r="r" b="b" t="t" l="l"/>
            <a:pathLst>
              <a:path h="1889664" w="1887305">
                <a:moveTo>
                  <a:pt x="0" y="0"/>
                </a:moveTo>
                <a:lnTo>
                  <a:pt x="1887305" y="0"/>
                </a:lnTo>
                <a:lnTo>
                  <a:pt x="1887305" y="1889664"/>
                </a:lnTo>
                <a:lnTo>
                  <a:pt x="0" y="18896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7217317" y="3333984"/>
            <a:ext cx="2977778" cy="2578770"/>
            <a:chOff x="0" y="0"/>
            <a:chExt cx="3619627" cy="313461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4078296" y="510840"/>
            <a:ext cx="4201515" cy="3638531"/>
            <a:chOff x="0" y="0"/>
            <a:chExt cx="3619627" cy="313461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3662145" y="-310030"/>
            <a:ext cx="2481390" cy="2148895"/>
            <a:chOff x="0" y="0"/>
            <a:chExt cx="3619627" cy="313461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5331511" y="2533584"/>
            <a:ext cx="7624978" cy="1655759"/>
            <a:chOff x="0" y="0"/>
            <a:chExt cx="10166637" cy="2207679"/>
          </a:xfrm>
        </p:grpSpPr>
        <p:sp>
          <p:nvSpPr>
            <p:cNvPr name="TextBox 10" id="10"/>
            <p:cNvSpPr txBox="true"/>
            <p:nvPr/>
          </p:nvSpPr>
          <p:spPr>
            <a:xfrm rot="0">
              <a:off x="0" y="-9525"/>
              <a:ext cx="10166637" cy="137629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8072"/>
                </a:lnSpc>
              </a:pPr>
              <a:r>
                <a:rPr lang="en-US" sz="6726">
                  <a:solidFill>
                    <a:srgbClr val="000000"/>
                  </a:solidFill>
                  <a:latin typeface="Fira Sans Bold"/>
                </a:rPr>
                <a:t>Graduation Project</a:t>
              </a: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0" y="1615247"/>
              <a:ext cx="10166637" cy="5924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766"/>
                </a:lnSpc>
              </a:pPr>
              <a:r>
                <a:rPr lang="en-US" sz="2690">
                  <a:solidFill>
                    <a:srgbClr val="000000"/>
                  </a:solidFill>
                  <a:latin typeface="Fira Sans Light"/>
                </a:rPr>
                <a:t>Management Information System Department</a:t>
              </a: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4625855" y="4543236"/>
            <a:ext cx="9036289" cy="24056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98"/>
              </a:lnSpc>
            </a:pPr>
            <a:r>
              <a:rPr lang="en-US" sz="4570">
                <a:solidFill>
                  <a:srgbClr val="000000"/>
                </a:solidFill>
                <a:latin typeface="Fira Sans Bold"/>
              </a:rPr>
              <a:t>Abu Zahra Electronics</a:t>
            </a:r>
          </a:p>
          <a:p>
            <a:pPr algn="ctr">
              <a:lnSpc>
                <a:spcPts val="6398"/>
              </a:lnSpc>
            </a:pPr>
            <a:r>
              <a:rPr lang="en-US" sz="4570">
                <a:solidFill>
                  <a:srgbClr val="000000"/>
                </a:solidFill>
                <a:latin typeface="Fira Sans Bold"/>
              </a:rPr>
              <a:t>(E-Marketing, E-Commerce, and UI Design for mobile App)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348937" y="8126672"/>
            <a:ext cx="7871247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Fira Sans Bold"/>
              </a:rPr>
              <a:t>Supervised By: Dr. Maher Arafat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0" y="7912293"/>
            <a:ext cx="7938140" cy="17951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3428">
                <a:solidFill>
                  <a:srgbClr val="000000"/>
                </a:solidFill>
                <a:latin typeface="Fira Sans Bold"/>
              </a:rPr>
              <a:t> Prepared By:        Maram Hamed</a:t>
            </a:r>
          </a:p>
          <a:p>
            <a:pPr algn="ctr">
              <a:lnSpc>
                <a:spcPts val="4800"/>
              </a:lnSpc>
            </a:pPr>
            <a:r>
              <a:rPr lang="en-US" sz="3428">
                <a:solidFill>
                  <a:srgbClr val="000000"/>
                </a:solidFill>
                <a:latin typeface="Fira Sans Bold"/>
              </a:rPr>
              <a:t>                                  Younes Abu Zahra</a:t>
            </a:r>
          </a:p>
          <a:p>
            <a:pPr algn="ctr">
              <a:lnSpc>
                <a:spcPts val="4800"/>
              </a:lnSpc>
            </a:pPr>
            <a:r>
              <a:rPr lang="en-US" sz="3428">
                <a:solidFill>
                  <a:srgbClr val="000000"/>
                </a:solidFill>
                <a:latin typeface="Fira Sans Bold"/>
              </a:rPr>
              <a:t>                                  AbdAllah al-sharif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8652055" y="9511289"/>
            <a:ext cx="1606306" cy="4684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10"/>
              </a:lnSpc>
            </a:pPr>
            <a:r>
              <a:rPr lang="en-US" sz="2721">
                <a:solidFill>
                  <a:srgbClr val="000000"/>
                </a:solidFill>
                <a:latin typeface="Fira Sans"/>
              </a:rPr>
              <a:t>2023/2024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7757233" y="9482714"/>
            <a:ext cx="243164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1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674792" y="665782"/>
            <a:ext cx="17194605" cy="1466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796"/>
              </a:lnSpc>
            </a:pPr>
            <a:r>
              <a:rPr lang="en-US" sz="4830" spc="-48">
                <a:solidFill>
                  <a:srgbClr val="000000"/>
                </a:solidFill>
                <a:latin typeface="Fira Sans Medium"/>
              </a:rPr>
              <a:t>Studying the market from four aspects:</a:t>
            </a:r>
          </a:p>
          <a:p>
            <a:pPr marL="0" indent="0" lvl="0">
              <a:lnSpc>
                <a:spcPts val="5796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929556" y="2698841"/>
            <a:ext cx="7741801" cy="931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62"/>
              </a:lnSpc>
            </a:pPr>
            <a:r>
              <a:rPr lang="en-US" sz="2687">
                <a:solidFill>
                  <a:srgbClr val="000000"/>
                </a:solidFill>
                <a:latin typeface="Fira Sans Bold"/>
              </a:rPr>
              <a:t>2-Type of the market: we belong to the consumer.</a:t>
            </a:r>
          </a:p>
          <a:p>
            <a:pPr algn="ctr">
              <a:lnSpc>
                <a:spcPts val="3762"/>
              </a:lnSpc>
            </a:pPr>
          </a:p>
        </p:txBody>
      </p:sp>
      <p:sp>
        <p:nvSpPr>
          <p:cNvPr name="TextBox 4" id="4"/>
          <p:cNvSpPr txBox="true"/>
          <p:nvPr/>
        </p:nvSpPr>
        <p:spPr>
          <a:xfrm rot="0">
            <a:off x="674792" y="4196904"/>
            <a:ext cx="14600735" cy="2836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62"/>
              </a:lnSpc>
            </a:pPr>
            <a:r>
              <a:rPr lang="en-US" sz="2687">
                <a:solidFill>
                  <a:srgbClr val="000000"/>
                </a:solidFill>
                <a:latin typeface="Fira Sans Bold"/>
              </a:rPr>
              <a:t>3-The economic condition of the population (the target audience)</a:t>
            </a:r>
          </a:p>
          <a:p>
            <a:pPr>
              <a:lnSpc>
                <a:spcPts val="3762"/>
              </a:lnSpc>
            </a:pPr>
            <a:r>
              <a:rPr lang="en-US" sz="2687">
                <a:solidFill>
                  <a:srgbClr val="000000"/>
                </a:solidFill>
                <a:latin typeface="Fira Sans"/>
              </a:rPr>
              <a:t>is divided into three sections: A, B, and C.</a:t>
            </a:r>
          </a:p>
          <a:p>
            <a:pPr>
              <a:lnSpc>
                <a:spcPts val="3762"/>
              </a:lnSpc>
            </a:pPr>
          </a:p>
          <a:p>
            <a:pPr>
              <a:lnSpc>
                <a:spcPts val="3762"/>
              </a:lnSpc>
            </a:pPr>
            <a:r>
              <a:rPr lang="en-US" sz="2687">
                <a:solidFill>
                  <a:srgbClr val="000000"/>
                </a:solidFill>
                <a:latin typeface="Fira Sans"/>
              </a:rPr>
              <a:t>our policy is designed to include all three sections, we focus specifically on the C category due to an easy-to-pay payment system, for example, our approach is in line with their preferences and needs, especially through our installment bill.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7657770" y="9402752"/>
            <a:ext cx="549694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10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240863" y="3854648"/>
            <a:ext cx="11806274" cy="4914225"/>
          </a:xfrm>
          <a:custGeom>
            <a:avLst/>
            <a:gdLst/>
            <a:ahLst/>
            <a:cxnLst/>
            <a:rect r="r" b="b" t="t" l="l"/>
            <a:pathLst>
              <a:path h="4914225" w="11806274">
                <a:moveTo>
                  <a:pt x="0" y="0"/>
                </a:moveTo>
                <a:lnTo>
                  <a:pt x="11806274" y="0"/>
                </a:lnTo>
                <a:lnTo>
                  <a:pt x="11806274" y="4914225"/>
                </a:lnTo>
                <a:lnTo>
                  <a:pt x="0" y="49142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107466" y="8960701"/>
            <a:ext cx="1750699" cy="984768"/>
          </a:xfrm>
          <a:custGeom>
            <a:avLst/>
            <a:gdLst/>
            <a:ahLst/>
            <a:cxnLst/>
            <a:rect r="r" b="b" t="t" l="l"/>
            <a:pathLst>
              <a:path h="984768" w="1750699">
                <a:moveTo>
                  <a:pt x="0" y="0"/>
                </a:moveTo>
                <a:lnTo>
                  <a:pt x="1750699" y="0"/>
                </a:lnTo>
                <a:lnTo>
                  <a:pt x="1750699" y="984768"/>
                </a:lnTo>
                <a:lnTo>
                  <a:pt x="0" y="9847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452045" y="8768873"/>
            <a:ext cx="1088335" cy="1028700"/>
          </a:xfrm>
          <a:custGeom>
            <a:avLst/>
            <a:gdLst/>
            <a:ahLst/>
            <a:cxnLst/>
            <a:rect r="r" b="b" t="t" l="l"/>
            <a:pathLst>
              <a:path h="1028700" w="1088335">
                <a:moveTo>
                  <a:pt x="0" y="0"/>
                </a:moveTo>
                <a:lnTo>
                  <a:pt x="1088334" y="0"/>
                </a:lnTo>
                <a:lnTo>
                  <a:pt x="1088334" y="1028700"/>
                </a:lnTo>
                <a:lnTo>
                  <a:pt x="0" y="10287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905915" y="8998771"/>
            <a:ext cx="2755829" cy="774514"/>
          </a:xfrm>
          <a:custGeom>
            <a:avLst/>
            <a:gdLst/>
            <a:ahLst/>
            <a:cxnLst/>
            <a:rect r="r" b="b" t="t" l="l"/>
            <a:pathLst>
              <a:path h="774514" w="2755829">
                <a:moveTo>
                  <a:pt x="0" y="0"/>
                </a:moveTo>
                <a:lnTo>
                  <a:pt x="2755829" y="0"/>
                </a:lnTo>
                <a:lnTo>
                  <a:pt x="2755829" y="774514"/>
                </a:lnTo>
                <a:lnTo>
                  <a:pt x="0" y="7745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74792" y="665782"/>
            <a:ext cx="17194605" cy="1466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796"/>
              </a:lnSpc>
            </a:pPr>
            <a:r>
              <a:rPr lang="en-US" sz="4830" spc="-48">
                <a:solidFill>
                  <a:srgbClr val="000000"/>
                </a:solidFill>
                <a:latin typeface="Fira Sans Medium"/>
              </a:rPr>
              <a:t>Studying the market from four aspects:</a:t>
            </a:r>
          </a:p>
          <a:p>
            <a:pPr marL="0" indent="0" lvl="0">
              <a:lnSpc>
                <a:spcPts val="5796"/>
              </a:lnSpc>
              <a:spcBef>
                <a:spcPct val="0"/>
              </a:spcBef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674792" y="2503693"/>
            <a:ext cx="11777253" cy="931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62"/>
              </a:lnSpc>
            </a:pPr>
            <a:r>
              <a:rPr lang="en-US" sz="2687">
                <a:solidFill>
                  <a:srgbClr val="000000"/>
                </a:solidFill>
                <a:latin typeface="Fira Sans Bold"/>
              </a:rPr>
              <a:t>4- Target Audience: </a:t>
            </a:r>
            <a:r>
              <a:rPr lang="en-US" sz="2687">
                <a:solidFill>
                  <a:srgbClr val="000000"/>
                </a:solidFill>
                <a:latin typeface="Fira Sans"/>
              </a:rPr>
              <a:t>Young women and men between </a:t>
            </a:r>
            <a:r>
              <a:rPr lang="en-US" sz="2687">
                <a:solidFill>
                  <a:srgbClr val="000000"/>
                </a:solidFill>
                <a:latin typeface="Fira Sans Bold"/>
              </a:rPr>
              <a:t>25-34</a:t>
            </a:r>
            <a:r>
              <a:rPr lang="en-US" sz="2687">
                <a:solidFill>
                  <a:srgbClr val="000000"/>
                </a:solidFill>
                <a:latin typeface="Fira Sans"/>
              </a:rPr>
              <a:t> years old are the groups who want to buy electrical appliances.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758328" y="9207023"/>
            <a:ext cx="1960602" cy="6064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Fira Sans Bold"/>
              </a:rPr>
              <a:t>Tools Use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1779512" y="9730898"/>
            <a:ext cx="2433399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Fira Sans"/>
              </a:rPr>
              <a:t>iconosquare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7689476" y="9402752"/>
            <a:ext cx="486281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11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588193" y="1903470"/>
            <a:ext cx="13111614" cy="6564180"/>
          </a:xfrm>
          <a:custGeom>
            <a:avLst/>
            <a:gdLst/>
            <a:ahLst/>
            <a:cxnLst/>
            <a:rect r="r" b="b" t="t" l="l"/>
            <a:pathLst>
              <a:path h="6564180" w="13111614">
                <a:moveTo>
                  <a:pt x="0" y="0"/>
                </a:moveTo>
                <a:lnTo>
                  <a:pt x="13111614" y="0"/>
                </a:lnTo>
                <a:lnTo>
                  <a:pt x="13111614" y="6564180"/>
                </a:lnTo>
                <a:lnTo>
                  <a:pt x="0" y="65641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469553" y="9191268"/>
            <a:ext cx="2912648" cy="664288"/>
          </a:xfrm>
          <a:custGeom>
            <a:avLst/>
            <a:gdLst/>
            <a:ahLst/>
            <a:cxnLst/>
            <a:rect r="r" b="b" t="t" l="l"/>
            <a:pathLst>
              <a:path h="664288" w="2912648">
                <a:moveTo>
                  <a:pt x="0" y="0"/>
                </a:moveTo>
                <a:lnTo>
                  <a:pt x="2912648" y="0"/>
                </a:lnTo>
                <a:lnTo>
                  <a:pt x="2912648" y="664288"/>
                </a:lnTo>
                <a:lnTo>
                  <a:pt x="0" y="66428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748838" y="9083407"/>
            <a:ext cx="2877493" cy="880010"/>
          </a:xfrm>
          <a:custGeom>
            <a:avLst/>
            <a:gdLst/>
            <a:ahLst/>
            <a:cxnLst/>
            <a:rect r="r" b="b" t="t" l="l"/>
            <a:pathLst>
              <a:path h="880010" w="2877493">
                <a:moveTo>
                  <a:pt x="0" y="0"/>
                </a:moveTo>
                <a:lnTo>
                  <a:pt x="2877494" y="0"/>
                </a:lnTo>
                <a:lnTo>
                  <a:pt x="2877494" y="880010"/>
                </a:lnTo>
                <a:lnTo>
                  <a:pt x="0" y="8800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pic>
        <p:nvPicPr>
          <p:cNvPr name="Picture 5" id="5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16620584" y="7335820"/>
            <a:ext cx="1667416" cy="2951180"/>
          </a:xfrm>
          <a:prstGeom prst="rect">
            <a:avLst/>
          </a:prstGeom>
        </p:spPr>
      </p:pic>
      <p:sp>
        <p:nvSpPr>
          <p:cNvPr name="Freeform 6" id="6"/>
          <p:cNvSpPr/>
          <p:nvPr/>
        </p:nvSpPr>
        <p:spPr>
          <a:xfrm flipH="false" flipV="false" rot="0">
            <a:off x="13221591" y="9123892"/>
            <a:ext cx="1778340" cy="664632"/>
          </a:xfrm>
          <a:custGeom>
            <a:avLst/>
            <a:gdLst/>
            <a:ahLst/>
            <a:cxnLst/>
            <a:rect r="r" b="b" t="t" l="l"/>
            <a:pathLst>
              <a:path h="664632" w="1778340">
                <a:moveTo>
                  <a:pt x="0" y="0"/>
                </a:moveTo>
                <a:lnTo>
                  <a:pt x="1778341" y="0"/>
                </a:lnTo>
                <a:lnTo>
                  <a:pt x="1778341" y="664632"/>
                </a:lnTo>
                <a:lnTo>
                  <a:pt x="0" y="66463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74792" y="489569"/>
            <a:ext cx="14463824" cy="28182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800"/>
              </a:lnSpc>
            </a:pPr>
            <a:r>
              <a:rPr lang="en-US" sz="4834" spc="-48">
                <a:solidFill>
                  <a:srgbClr val="000000"/>
                </a:solidFill>
                <a:latin typeface="Fira Sans Medium"/>
              </a:rPr>
              <a:t>Social Media Statistics in Palestine:</a:t>
            </a:r>
          </a:p>
          <a:p>
            <a:pPr>
              <a:lnSpc>
                <a:spcPts val="8217"/>
              </a:lnSpc>
            </a:pPr>
          </a:p>
          <a:p>
            <a:pPr marL="0" indent="0" lvl="0">
              <a:lnSpc>
                <a:spcPts val="8217"/>
              </a:lnSpc>
              <a:spcBef>
                <a:spcPct val="0"/>
              </a:spcBef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3200961" y="9115068"/>
            <a:ext cx="1960602" cy="6064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Fira Sans Bold"/>
              </a:rPr>
              <a:t>Tools Use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8826817" y="9182100"/>
            <a:ext cx="337899" cy="6064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Fira Sans Bold"/>
              </a:rPr>
              <a:t>&amp;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2580559" y="9182100"/>
            <a:ext cx="337899" cy="6064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Fira Sans Bold"/>
              </a:rPr>
              <a:t>&amp;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7675601" y="9402752"/>
            <a:ext cx="514032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12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906704" y="843113"/>
            <a:ext cx="851755" cy="851755"/>
          </a:xfrm>
          <a:custGeom>
            <a:avLst/>
            <a:gdLst/>
            <a:ahLst/>
            <a:cxnLst/>
            <a:rect r="r" b="b" t="t" l="l"/>
            <a:pathLst>
              <a:path h="851755" w="851755">
                <a:moveTo>
                  <a:pt x="0" y="0"/>
                </a:moveTo>
                <a:lnTo>
                  <a:pt x="851755" y="0"/>
                </a:lnTo>
                <a:lnTo>
                  <a:pt x="851755" y="851755"/>
                </a:lnTo>
                <a:lnTo>
                  <a:pt x="0" y="8517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74792" y="2247489"/>
            <a:ext cx="17259300" cy="5271873"/>
          </a:xfrm>
          <a:custGeom>
            <a:avLst/>
            <a:gdLst/>
            <a:ahLst/>
            <a:cxnLst/>
            <a:rect r="r" b="b" t="t" l="l"/>
            <a:pathLst>
              <a:path h="5271873" w="17259300">
                <a:moveTo>
                  <a:pt x="0" y="0"/>
                </a:moveTo>
                <a:lnTo>
                  <a:pt x="17259300" y="0"/>
                </a:lnTo>
                <a:lnTo>
                  <a:pt x="17259300" y="5271873"/>
                </a:lnTo>
                <a:lnTo>
                  <a:pt x="0" y="52718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099377" y="8776583"/>
            <a:ext cx="4089245" cy="963435"/>
          </a:xfrm>
          <a:custGeom>
            <a:avLst/>
            <a:gdLst/>
            <a:ahLst/>
            <a:cxnLst/>
            <a:rect r="r" b="b" t="t" l="l"/>
            <a:pathLst>
              <a:path h="963435" w="4089245">
                <a:moveTo>
                  <a:pt x="0" y="0"/>
                </a:moveTo>
                <a:lnTo>
                  <a:pt x="4089246" y="0"/>
                </a:lnTo>
                <a:lnTo>
                  <a:pt x="4089246" y="963434"/>
                </a:lnTo>
                <a:lnTo>
                  <a:pt x="0" y="9634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674792" y="833588"/>
            <a:ext cx="14463824" cy="28182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800"/>
              </a:lnSpc>
            </a:pPr>
            <a:r>
              <a:rPr lang="en-US" sz="4834" spc="-48">
                <a:solidFill>
                  <a:srgbClr val="000000"/>
                </a:solidFill>
                <a:latin typeface="Fira Sans Medium"/>
              </a:rPr>
              <a:t>Our Competitors Analysis:</a:t>
            </a:r>
          </a:p>
          <a:p>
            <a:pPr>
              <a:lnSpc>
                <a:spcPts val="8217"/>
              </a:lnSpc>
            </a:pPr>
          </a:p>
          <a:p>
            <a:pPr marL="0" indent="0" lvl="0">
              <a:lnSpc>
                <a:spcPts val="8217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4543738" y="8916988"/>
            <a:ext cx="1745754" cy="6064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Fira Sans Bold"/>
              </a:rPr>
              <a:t>Tool Use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674774" y="9402752"/>
            <a:ext cx="515685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13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563094" y="6077994"/>
            <a:ext cx="6383425" cy="5528076"/>
            <a:chOff x="0" y="0"/>
            <a:chExt cx="3619627" cy="313461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671665" y="7004492"/>
            <a:ext cx="3034530" cy="2627917"/>
            <a:chOff x="0" y="0"/>
            <a:chExt cx="3619627" cy="313461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9B5F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4053492" y="8956750"/>
            <a:ext cx="2141618" cy="1854652"/>
            <a:chOff x="0" y="0"/>
            <a:chExt cx="3619627" cy="313461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4768153" y="2271651"/>
            <a:ext cx="8751695" cy="6570381"/>
          </a:xfrm>
          <a:custGeom>
            <a:avLst/>
            <a:gdLst/>
            <a:ahLst/>
            <a:cxnLst/>
            <a:rect r="r" b="b" t="t" l="l"/>
            <a:pathLst>
              <a:path h="6570381" w="8751695">
                <a:moveTo>
                  <a:pt x="0" y="0"/>
                </a:moveTo>
                <a:lnTo>
                  <a:pt x="8751694" y="0"/>
                </a:lnTo>
                <a:lnTo>
                  <a:pt x="8751694" y="6570381"/>
                </a:lnTo>
                <a:lnTo>
                  <a:pt x="0" y="657038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674792" y="833588"/>
            <a:ext cx="14463824" cy="17822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800"/>
              </a:lnSpc>
            </a:pPr>
            <a:r>
              <a:rPr lang="en-US" sz="4834" spc="-48">
                <a:solidFill>
                  <a:srgbClr val="000000"/>
                </a:solidFill>
                <a:latin typeface="Fira Sans"/>
              </a:rPr>
              <a:t>Feedback  &amp; Customer Expectation:</a:t>
            </a:r>
          </a:p>
          <a:p>
            <a:pPr marL="0" indent="0" lvl="0">
              <a:lnSpc>
                <a:spcPts val="8217"/>
              </a:lnSpc>
              <a:spcBef>
                <a:spcPct val="0"/>
              </a:spcBef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17663025" y="9402752"/>
            <a:ext cx="539184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14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563094" y="6077994"/>
            <a:ext cx="6383425" cy="5528076"/>
            <a:chOff x="0" y="0"/>
            <a:chExt cx="3619627" cy="313461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671665" y="7004492"/>
            <a:ext cx="3034530" cy="2627917"/>
            <a:chOff x="0" y="0"/>
            <a:chExt cx="3619627" cy="313461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9B5F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4053492" y="8956750"/>
            <a:ext cx="2141618" cy="1854652"/>
            <a:chOff x="0" y="0"/>
            <a:chExt cx="3619627" cy="313461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11541477" y="2021549"/>
            <a:ext cx="6501974" cy="6820483"/>
          </a:xfrm>
          <a:custGeom>
            <a:avLst/>
            <a:gdLst/>
            <a:ahLst/>
            <a:cxnLst/>
            <a:rect r="r" b="b" t="t" l="l"/>
            <a:pathLst>
              <a:path h="6820483" w="6501974">
                <a:moveTo>
                  <a:pt x="0" y="0"/>
                </a:moveTo>
                <a:lnTo>
                  <a:pt x="6501973" y="0"/>
                </a:lnTo>
                <a:lnTo>
                  <a:pt x="6501973" y="6820483"/>
                </a:lnTo>
                <a:lnTo>
                  <a:pt x="0" y="68204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93236" y="2158165"/>
            <a:ext cx="5254190" cy="5970671"/>
          </a:xfrm>
          <a:custGeom>
            <a:avLst/>
            <a:gdLst/>
            <a:ahLst/>
            <a:cxnLst/>
            <a:rect r="r" b="b" t="t" l="l"/>
            <a:pathLst>
              <a:path h="5970671" w="5254190">
                <a:moveTo>
                  <a:pt x="0" y="0"/>
                </a:moveTo>
                <a:lnTo>
                  <a:pt x="5254191" y="0"/>
                </a:lnTo>
                <a:lnTo>
                  <a:pt x="5254191" y="5970670"/>
                </a:lnTo>
                <a:lnTo>
                  <a:pt x="0" y="59706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5447427" y="2158165"/>
            <a:ext cx="6094050" cy="5970671"/>
          </a:xfrm>
          <a:custGeom>
            <a:avLst/>
            <a:gdLst/>
            <a:ahLst/>
            <a:cxnLst/>
            <a:rect r="r" b="b" t="t" l="l"/>
            <a:pathLst>
              <a:path h="5970671" w="6094050">
                <a:moveTo>
                  <a:pt x="0" y="0"/>
                </a:moveTo>
                <a:lnTo>
                  <a:pt x="6094050" y="0"/>
                </a:lnTo>
                <a:lnTo>
                  <a:pt x="6094050" y="5970670"/>
                </a:lnTo>
                <a:lnTo>
                  <a:pt x="0" y="59706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666" t="0" r="-1666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8144715" y="8134793"/>
            <a:ext cx="2802399" cy="2247015"/>
          </a:xfrm>
          <a:custGeom>
            <a:avLst/>
            <a:gdLst/>
            <a:ahLst/>
            <a:cxnLst/>
            <a:rect r="r" b="b" t="t" l="l"/>
            <a:pathLst>
              <a:path h="2247015" w="2802399">
                <a:moveTo>
                  <a:pt x="0" y="0"/>
                </a:moveTo>
                <a:lnTo>
                  <a:pt x="2802399" y="0"/>
                </a:lnTo>
                <a:lnTo>
                  <a:pt x="2802399" y="2247014"/>
                </a:lnTo>
                <a:lnTo>
                  <a:pt x="0" y="224701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674792" y="833588"/>
            <a:ext cx="14463824" cy="17822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800"/>
              </a:lnSpc>
            </a:pPr>
            <a:r>
              <a:rPr lang="en-US" sz="4834" spc="-48">
                <a:solidFill>
                  <a:srgbClr val="000000"/>
                </a:solidFill>
                <a:latin typeface="Fira Sans"/>
              </a:rPr>
              <a:t>Feedback  &amp; Customer Expectation(cont'd):</a:t>
            </a:r>
          </a:p>
          <a:p>
            <a:pPr marL="0" indent="0" lvl="0">
              <a:lnSpc>
                <a:spcPts val="8217"/>
              </a:lnSpc>
              <a:spcBef>
                <a:spcPct val="0"/>
              </a:spcBef>
            </a:pPr>
          </a:p>
        </p:txBody>
      </p:sp>
      <p:sp>
        <p:nvSpPr>
          <p:cNvPr name="TextBox 13" id="13"/>
          <p:cNvSpPr txBox="true"/>
          <p:nvPr/>
        </p:nvSpPr>
        <p:spPr>
          <a:xfrm rot="0">
            <a:off x="17670582" y="9402752"/>
            <a:ext cx="524069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15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780684" y="2408923"/>
            <a:ext cx="6978868" cy="5469154"/>
          </a:xfrm>
          <a:custGeom>
            <a:avLst/>
            <a:gdLst/>
            <a:ahLst/>
            <a:cxnLst/>
            <a:rect r="r" b="b" t="t" l="l"/>
            <a:pathLst>
              <a:path h="5469154" w="6978868">
                <a:moveTo>
                  <a:pt x="0" y="0"/>
                </a:moveTo>
                <a:lnTo>
                  <a:pt x="6978868" y="0"/>
                </a:lnTo>
                <a:lnTo>
                  <a:pt x="6978868" y="5469154"/>
                </a:lnTo>
                <a:lnTo>
                  <a:pt x="0" y="54691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163961" y="2210027"/>
            <a:ext cx="5866945" cy="5866945"/>
          </a:xfrm>
          <a:custGeom>
            <a:avLst/>
            <a:gdLst/>
            <a:ahLst/>
            <a:cxnLst/>
            <a:rect r="r" b="b" t="t" l="l"/>
            <a:pathLst>
              <a:path h="5866945" w="5866945">
                <a:moveTo>
                  <a:pt x="0" y="0"/>
                </a:moveTo>
                <a:lnTo>
                  <a:pt x="5866945" y="0"/>
                </a:lnTo>
                <a:lnTo>
                  <a:pt x="5866945" y="5866946"/>
                </a:lnTo>
                <a:lnTo>
                  <a:pt x="0" y="58669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674792" y="365298"/>
            <a:ext cx="14463824" cy="1781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820"/>
              </a:lnSpc>
            </a:pPr>
            <a:r>
              <a:rPr lang="en-US" sz="4850" spc="-48">
                <a:solidFill>
                  <a:srgbClr val="000000"/>
                </a:solidFill>
                <a:latin typeface="Fira Sans"/>
              </a:rPr>
              <a:t>Increasing engagement through content:</a:t>
            </a:r>
          </a:p>
          <a:p>
            <a:pPr marL="0" indent="0" lvl="0">
              <a:lnSpc>
                <a:spcPts val="8217"/>
              </a:lnSpc>
              <a:spcBef>
                <a:spcPct val="0"/>
              </a:spcBef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4728087" y="1629637"/>
            <a:ext cx="1061323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Fira Sans"/>
              </a:rPr>
              <a:t>Befor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7663261" y="9402752"/>
            <a:ext cx="538712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16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163961" y="2210027"/>
            <a:ext cx="5866945" cy="5866945"/>
          </a:xfrm>
          <a:custGeom>
            <a:avLst/>
            <a:gdLst/>
            <a:ahLst/>
            <a:cxnLst/>
            <a:rect r="r" b="b" t="t" l="l"/>
            <a:pathLst>
              <a:path h="5866945" w="5866945">
                <a:moveTo>
                  <a:pt x="0" y="0"/>
                </a:moveTo>
                <a:lnTo>
                  <a:pt x="5866945" y="0"/>
                </a:lnTo>
                <a:lnTo>
                  <a:pt x="5866945" y="5866946"/>
                </a:lnTo>
                <a:lnTo>
                  <a:pt x="0" y="58669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54809" y="2438672"/>
            <a:ext cx="7207879" cy="5409656"/>
          </a:xfrm>
          <a:custGeom>
            <a:avLst/>
            <a:gdLst/>
            <a:ahLst/>
            <a:cxnLst/>
            <a:rect r="r" b="b" t="t" l="l"/>
            <a:pathLst>
              <a:path h="5409656" w="7207879">
                <a:moveTo>
                  <a:pt x="0" y="0"/>
                </a:moveTo>
                <a:lnTo>
                  <a:pt x="7207879" y="0"/>
                </a:lnTo>
                <a:lnTo>
                  <a:pt x="7207879" y="5409656"/>
                </a:lnTo>
                <a:lnTo>
                  <a:pt x="0" y="54096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674792" y="365298"/>
            <a:ext cx="14463824" cy="1781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820"/>
              </a:lnSpc>
            </a:pPr>
            <a:r>
              <a:rPr lang="en-US" sz="4850" spc="-48">
                <a:solidFill>
                  <a:srgbClr val="000000"/>
                </a:solidFill>
                <a:latin typeface="Fira Sans"/>
              </a:rPr>
              <a:t>Increasing engagement through content:</a:t>
            </a:r>
          </a:p>
          <a:p>
            <a:pPr marL="0" indent="0" lvl="0">
              <a:lnSpc>
                <a:spcPts val="8217"/>
              </a:lnSpc>
              <a:spcBef>
                <a:spcPct val="0"/>
              </a:spcBef>
            </a:pP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6971545" y="8650013"/>
            <a:ext cx="2172455" cy="1216575"/>
          </a:xfrm>
          <a:custGeom>
            <a:avLst/>
            <a:gdLst/>
            <a:ahLst/>
            <a:cxnLst/>
            <a:rect r="r" b="b" t="t" l="l"/>
            <a:pathLst>
              <a:path h="1216575" w="2172455">
                <a:moveTo>
                  <a:pt x="0" y="0"/>
                </a:moveTo>
                <a:lnTo>
                  <a:pt x="2172455" y="0"/>
                </a:lnTo>
                <a:lnTo>
                  <a:pt x="2172455" y="1216574"/>
                </a:lnTo>
                <a:lnTo>
                  <a:pt x="0" y="12165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965871" y="8531451"/>
            <a:ext cx="2052279" cy="1453698"/>
          </a:xfrm>
          <a:custGeom>
            <a:avLst/>
            <a:gdLst/>
            <a:ahLst/>
            <a:cxnLst/>
            <a:rect r="r" b="b" t="t" l="l"/>
            <a:pathLst>
              <a:path h="1453698" w="2052279">
                <a:moveTo>
                  <a:pt x="0" y="0"/>
                </a:moveTo>
                <a:lnTo>
                  <a:pt x="2052279" y="0"/>
                </a:lnTo>
                <a:lnTo>
                  <a:pt x="2052279" y="1453698"/>
                </a:lnTo>
                <a:lnTo>
                  <a:pt x="0" y="145369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436314" y="8916988"/>
            <a:ext cx="1960602" cy="6064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Fira Sans Bold"/>
              </a:rPr>
              <a:t>Tools Use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783808" y="1629637"/>
            <a:ext cx="949881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Fira Sans"/>
              </a:rPr>
              <a:t>After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7688413" y="9402752"/>
            <a:ext cx="488407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17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2497538"/>
            <a:ext cx="7359879" cy="7359879"/>
          </a:xfrm>
          <a:custGeom>
            <a:avLst/>
            <a:gdLst/>
            <a:ahLst/>
            <a:cxnLst/>
            <a:rect r="r" b="b" t="t" l="l"/>
            <a:pathLst>
              <a:path h="7359879" w="7359879">
                <a:moveTo>
                  <a:pt x="0" y="0"/>
                </a:moveTo>
                <a:lnTo>
                  <a:pt x="7359879" y="0"/>
                </a:lnTo>
                <a:lnTo>
                  <a:pt x="7359879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908946" y="2497538"/>
            <a:ext cx="7359879" cy="7359879"/>
          </a:xfrm>
          <a:custGeom>
            <a:avLst/>
            <a:gdLst/>
            <a:ahLst/>
            <a:cxnLst/>
            <a:rect r="r" b="b" t="t" l="l"/>
            <a:pathLst>
              <a:path h="7359879" w="7359879">
                <a:moveTo>
                  <a:pt x="0" y="0"/>
                </a:moveTo>
                <a:lnTo>
                  <a:pt x="7359879" y="0"/>
                </a:lnTo>
                <a:lnTo>
                  <a:pt x="7359879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674792" y="365298"/>
            <a:ext cx="14463824" cy="1781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820"/>
              </a:lnSpc>
            </a:pPr>
            <a:r>
              <a:rPr lang="en-US" sz="4850" spc="-48">
                <a:solidFill>
                  <a:srgbClr val="000000"/>
                </a:solidFill>
                <a:latin typeface="Fira Sans"/>
              </a:rPr>
              <a:t>Increasing engagement through content:</a:t>
            </a:r>
          </a:p>
          <a:p>
            <a:pPr marL="0" indent="0" lvl="0">
              <a:lnSpc>
                <a:spcPts val="8217"/>
              </a:lnSpc>
              <a:spcBef>
                <a:spcPct val="0"/>
              </a:spcBef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1045484" y="1629637"/>
            <a:ext cx="8426529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Fira Sans"/>
              </a:rPr>
              <a:t>According to people's interests and season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7658833" y="9402752"/>
            <a:ext cx="547569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18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19209" y="3221853"/>
            <a:ext cx="17249582" cy="5262883"/>
          </a:xfrm>
          <a:custGeom>
            <a:avLst/>
            <a:gdLst/>
            <a:ahLst/>
            <a:cxnLst/>
            <a:rect r="r" b="b" t="t" l="l"/>
            <a:pathLst>
              <a:path h="5262883" w="17249582">
                <a:moveTo>
                  <a:pt x="0" y="0"/>
                </a:moveTo>
                <a:lnTo>
                  <a:pt x="17249582" y="0"/>
                </a:lnTo>
                <a:lnTo>
                  <a:pt x="17249582" y="5262883"/>
                </a:lnTo>
                <a:lnTo>
                  <a:pt x="0" y="52628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6155622" y="3486382"/>
            <a:ext cx="5976755" cy="5976755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" cap="sq">
              <a:solidFill>
                <a:srgbClr val="FF0000"/>
              </a:solidFill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674792" y="365298"/>
            <a:ext cx="14463824" cy="1781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820"/>
              </a:lnSpc>
            </a:pPr>
            <a:r>
              <a:rPr lang="en-US" sz="4850" spc="-48">
                <a:solidFill>
                  <a:srgbClr val="000000"/>
                </a:solidFill>
                <a:latin typeface="Fira Sans"/>
              </a:rPr>
              <a:t>Increasing engagement through content:</a:t>
            </a:r>
          </a:p>
          <a:p>
            <a:pPr marL="0" indent="0" lvl="0">
              <a:lnSpc>
                <a:spcPts val="8217"/>
              </a:lnSpc>
              <a:spcBef>
                <a:spcPct val="0"/>
              </a:spcBef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1045484" y="1629637"/>
            <a:ext cx="8426529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Fira Sans"/>
              </a:rPr>
              <a:t>According to people's interests and season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7664324" y="9402752"/>
            <a:ext cx="536586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19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527743" y="-89986"/>
            <a:ext cx="10138115" cy="8779655"/>
            <a:chOff x="0" y="0"/>
            <a:chExt cx="3619627" cy="313461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2505679" y="5832746"/>
            <a:ext cx="5966980" cy="5167433"/>
            <a:chOff x="0" y="0"/>
            <a:chExt cx="3619627" cy="313461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sp>
        <p:nvSpPr>
          <p:cNvPr name="TextBox 6" id="6"/>
          <p:cNvSpPr txBox="true"/>
          <p:nvPr/>
        </p:nvSpPr>
        <p:spPr>
          <a:xfrm rot="0">
            <a:off x="1028700" y="2795319"/>
            <a:ext cx="4460469" cy="2571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0199"/>
              </a:lnSpc>
            </a:pPr>
            <a:r>
              <a:rPr lang="en-US" sz="8499" spc="-84">
                <a:solidFill>
                  <a:srgbClr val="F4F4F4"/>
                </a:solidFill>
                <a:latin typeface="Fira Sans Medium"/>
              </a:rPr>
              <a:t>Table Of </a:t>
            </a:r>
          </a:p>
          <a:p>
            <a:pPr algn="l" marL="0" indent="0" lvl="0">
              <a:lnSpc>
                <a:spcPts val="10199"/>
              </a:lnSpc>
              <a:spcBef>
                <a:spcPct val="0"/>
              </a:spcBef>
            </a:pPr>
            <a:r>
              <a:rPr lang="en-US" sz="8499" spc="-84">
                <a:solidFill>
                  <a:srgbClr val="F4F4F4"/>
                </a:solidFill>
                <a:latin typeface="Fira Sans Medium"/>
              </a:rPr>
              <a:t>Content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100540" y="2442711"/>
            <a:ext cx="6109328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604519" indent="-302260" lvl="1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000000"/>
                </a:solidFill>
                <a:latin typeface="Fira Sans"/>
              </a:rPr>
              <a:t>Introduction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100540" y="3293016"/>
            <a:ext cx="6109328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604519" indent="-302260" lvl="1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000000"/>
                </a:solidFill>
                <a:latin typeface="Fira Sans"/>
              </a:rPr>
              <a:t>Objectives of  the project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100540" y="4019496"/>
            <a:ext cx="6109328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604519" indent="-302260" lvl="1">
              <a:lnSpc>
                <a:spcPts val="3919"/>
              </a:lnSpc>
              <a:buFont typeface="Arial"/>
              <a:buChar char="•"/>
            </a:pPr>
            <a:r>
              <a:rPr lang="en-US" sz="2799" spc="2">
                <a:solidFill>
                  <a:srgbClr val="000000"/>
                </a:solidFill>
                <a:latin typeface="Fira Sans"/>
              </a:rPr>
              <a:t> Previous status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100540" y="4722089"/>
            <a:ext cx="6950511" cy="14719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604519" indent="-302260" lvl="1">
              <a:lnSpc>
                <a:spcPts val="3919"/>
              </a:lnSpc>
              <a:buFont typeface="Arial"/>
              <a:buChar char="•"/>
            </a:pPr>
            <a:r>
              <a:rPr lang="en-US" sz="2799" spc="2">
                <a:solidFill>
                  <a:srgbClr val="000000"/>
                </a:solidFill>
                <a:latin typeface="Fira Sans"/>
              </a:rPr>
              <a:t>E-marketing strategies and implementation for social media Goals and Strategy 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100540" y="6539869"/>
            <a:ext cx="6109328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604519" indent="-302260" lvl="1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000000"/>
                </a:solidFill>
                <a:latin typeface="Fira Sans"/>
              </a:rPr>
              <a:t>Abu Zahra Website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100540" y="8632519"/>
            <a:ext cx="6109328" cy="4812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604519" indent="-302260" lvl="1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F4F4F4"/>
                </a:solidFill>
                <a:latin typeface="Fira Sans Light"/>
              </a:rPr>
              <a:t>Brainstorm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7797148" y="9402752"/>
            <a:ext cx="270938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2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0100540" y="7172873"/>
            <a:ext cx="5776667" cy="4807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609083" indent="-304541" lvl="1">
              <a:lnSpc>
                <a:spcPts val="3949"/>
              </a:lnSpc>
              <a:buFont typeface="Arial"/>
              <a:buChar char="•"/>
            </a:pPr>
            <a:r>
              <a:rPr lang="en-US" sz="2821">
                <a:solidFill>
                  <a:srgbClr val="000000"/>
                </a:solidFill>
                <a:latin typeface="Fira Sans"/>
              </a:rPr>
              <a:t>UI Design for mobile App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605723" y="1540086"/>
            <a:ext cx="6179058" cy="8229600"/>
          </a:xfrm>
          <a:custGeom>
            <a:avLst/>
            <a:gdLst/>
            <a:ahLst/>
            <a:cxnLst/>
            <a:rect r="r" b="b" t="t" l="l"/>
            <a:pathLst>
              <a:path h="8229600" w="6179058">
                <a:moveTo>
                  <a:pt x="0" y="0"/>
                </a:moveTo>
                <a:lnTo>
                  <a:pt x="6179058" y="0"/>
                </a:lnTo>
                <a:lnTo>
                  <a:pt x="6179058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36941" y="2149081"/>
            <a:ext cx="3433562" cy="7261413"/>
          </a:xfrm>
          <a:custGeom>
            <a:avLst/>
            <a:gdLst/>
            <a:ahLst/>
            <a:cxnLst/>
            <a:rect r="r" b="b" t="t" l="l"/>
            <a:pathLst>
              <a:path h="7261413" w="3433562">
                <a:moveTo>
                  <a:pt x="0" y="0"/>
                </a:moveTo>
                <a:lnTo>
                  <a:pt x="3433563" y="0"/>
                </a:lnTo>
                <a:lnTo>
                  <a:pt x="3433563" y="7261413"/>
                </a:lnTo>
                <a:lnTo>
                  <a:pt x="0" y="726141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3099" r="-3698" b="-3099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961225" y="1540086"/>
            <a:ext cx="5754494" cy="8229600"/>
          </a:xfrm>
          <a:custGeom>
            <a:avLst/>
            <a:gdLst/>
            <a:ahLst/>
            <a:cxnLst/>
            <a:rect r="r" b="b" t="t" l="l"/>
            <a:pathLst>
              <a:path h="8229600" w="5754494">
                <a:moveTo>
                  <a:pt x="0" y="0"/>
                </a:moveTo>
                <a:lnTo>
                  <a:pt x="5754493" y="0"/>
                </a:lnTo>
                <a:lnTo>
                  <a:pt x="575449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7377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300653" y="1772034"/>
            <a:ext cx="3481742" cy="7639036"/>
          </a:xfrm>
          <a:custGeom>
            <a:avLst/>
            <a:gdLst/>
            <a:ahLst/>
            <a:cxnLst/>
            <a:rect r="r" b="b" t="t" l="l"/>
            <a:pathLst>
              <a:path h="7639036" w="3481742">
                <a:moveTo>
                  <a:pt x="0" y="0"/>
                </a:moveTo>
                <a:lnTo>
                  <a:pt x="3481742" y="0"/>
                </a:lnTo>
                <a:lnTo>
                  <a:pt x="3481742" y="7639036"/>
                </a:lnTo>
                <a:lnTo>
                  <a:pt x="0" y="763903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241" t="-3282" r="-3711" b="-3282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359570" y="1476752"/>
            <a:ext cx="6179058" cy="8229600"/>
          </a:xfrm>
          <a:custGeom>
            <a:avLst/>
            <a:gdLst/>
            <a:ahLst/>
            <a:cxnLst/>
            <a:rect r="r" b="b" t="t" l="l"/>
            <a:pathLst>
              <a:path h="8229600" w="6179058">
                <a:moveTo>
                  <a:pt x="0" y="0"/>
                </a:moveTo>
                <a:lnTo>
                  <a:pt x="6179058" y="0"/>
                </a:lnTo>
                <a:lnTo>
                  <a:pt x="6179058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741700" y="1476752"/>
            <a:ext cx="6179058" cy="8229600"/>
          </a:xfrm>
          <a:custGeom>
            <a:avLst/>
            <a:gdLst/>
            <a:ahLst/>
            <a:cxnLst/>
            <a:rect r="r" b="b" t="t" l="l"/>
            <a:pathLst>
              <a:path h="8229600" w="6179058">
                <a:moveTo>
                  <a:pt x="0" y="0"/>
                </a:moveTo>
                <a:lnTo>
                  <a:pt x="6179058" y="0"/>
                </a:lnTo>
                <a:lnTo>
                  <a:pt x="6179058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715718" y="1983009"/>
            <a:ext cx="3466762" cy="7343754"/>
          </a:xfrm>
          <a:custGeom>
            <a:avLst/>
            <a:gdLst/>
            <a:ahLst/>
            <a:cxnLst/>
            <a:rect r="r" b="b" t="t" l="l"/>
            <a:pathLst>
              <a:path h="7343754" w="3466762">
                <a:moveTo>
                  <a:pt x="0" y="0"/>
                </a:moveTo>
                <a:lnTo>
                  <a:pt x="3466762" y="0"/>
                </a:lnTo>
                <a:lnTo>
                  <a:pt x="3466762" y="7343754"/>
                </a:lnTo>
                <a:lnTo>
                  <a:pt x="0" y="734375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120" r="0" b="-112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115930" y="1983009"/>
            <a:ext cx="3550235" cy="7343754"/>
          </a:xfrm>
          <a:custGeom>
            <a:avLst/>
            <a:gdLst/>
            <a:ahLst/>
            <a:cxnLst/>
            <a:rect r="r" b="b" t="t" l="l"/>
            <a:pathLst>
              <a:path h="7343754" w="3550235">
                <a:moveTo>
                  <a:pt x="0" y="0"/>
                </a:moveTo>
                <a:lnTo>
                  <a:pt x="3550235" y="0"/>
                </a:lnTo>
                <a:lnTo>
                  <a:pt x="3550235" y="7343754"/>
                </a:lnTo>
                <a:lnTo>
                  <a:pt x="0" y="734375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9862" t="0" r="-6492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736941" y="367906"/>
            <a:ext cx="14463824" cy="1781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820"/>
              </a:lnSpc>
            </a:pPr>
            <a:r>
              <a:rPr lang="en-US" sz="4850" spc="-48">
                <a:solidFill>
                  <a:srgbClr val="000000"/>
                </a:solidFill>
                <a:latin typeface="Fira Sans"/>
              </a:rPr>
              <a:t>Increasing engagement through content:</a:t>
            </a:r>
          </a:p>
          <a:p>
            <a:pPr marL="0" indent="0" lvl="0">
              <a:lnSpc>
                <a:spcPts val="8217"/>
              </a:lnSpc>
              <a:spcBef>
                <a:spcPct val="0"/>
              </a:spcBef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17643895" y="9402752"/>
            <a:ext cx="577444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20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271681" y="1913038"/>
            <a:ext cx="13744638" cy="6460924"/>
          </a:xfrm>
          <a:custGeom>
            <a:avLst/>
            <a:gdLst/>
            <a:ahLst/>
            <a:cxnLst/>
            <a:rect r="r" b="b" t="t" l="l"/>
            <a:pathLst>
              <a:path h="6460924" w="13744638">
                <a:moveTo>
                  <a:pt x="0" y="0"/>
                </a:moveTo>
                <a:lnTo>
                  <a:pt x="13744638" y="0"/>
                </a:lnTo>
                <a:lnTo>
                  <a:pt x="13744638" y="6460924"/>
                </a:lnTo>
                <a:lnTo>
                  <a:pt x="0" y="64609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674792" y="365298"/>
            <a:ext cx="14463824" cy="742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0" indent="0" lvl="0">
              <a:lnSpc>
                <a:spcPts val="5820"/>
              </a:lnSpc>
              <a:spcBef>
                <a:spcPct val="0"/>
              </a:spcBef>
            </a:pPr>
            <a:r>
              <a:rPr lang="en-US" sz="4850" spc="-48">
                <a:solidFill>
                  <a:srgbClr val="000000"/>
                </a:solidFill>
                <a:latin typeface="Fira Sans"/>
              </a:rPr>
              <a:t>Paid Advertising: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7675601" y="9402752"/>
            <a:ext cx="514032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21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463560"/>
            <a:ext cx="4139932" cy="7359879"/>
          </a:xfrm>
          <a:custGeom>
            <a:avLst/>
            <a:gdLst/>
            <a:ahLst/>
            <a:cxnLst/>
            <a:rect r="r" b="b" t="t" l="l"/>
            <a:pathLst>
              <a:path h="7359879" w="4139932">
                <a:moveTo>
                  <a:pt x="0" y="0"/>
                </a:moveTo>
                <a:lnTo>
                  <a:pt x="4139932" y="0"/>
                </a:lnTo>
                <a:lnTo>
                  <a:pt x="4139932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074034" y="1463560"/>
            <a:ext cx="4139932" cy="7359879"/>
          </a:xfrm>
          <a:custGeom>
            <a:avLst/>
            <a:gdLst/>
            <a:ahLst/>
            <a:cxnLst/>
            <a:rect r="r" b="b" t="t" l="l"/>
            <a:pathLst>
              <a:path h="7359879" w="4139932">
                <a:moveTo>
                  <a:pt x="0" y="0"/>
                </a:moveTo>
                <a:lnTo>
                  <a:pt x="4139932" y="0"/>
                </a:lnTo>
                <a:lnTo>
                  <a:pt x="4139932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068650" y="1463560"/>
            <a:ext cx="4139932" cy="7359879"/>
          </a:xfrm>
          <a:custGeom>
            <a:avLst/>
            <a:gdLst/>
            <a:ahLst/>
            <a:cxnLst/>
            <a:rect r="r" b="b" t="t" l="l"/>
            <a:pathLst>
              <a:path h="7359879" w="4139932">
                <a:moveTo>
                  <a:pt x="0" y="0"/>
                </a:moveTo>
                <a:lnTo>
                  <a:pt x="4139933" y="0"/>
                </a:lnTo>
                <a:lnTo>
                  <a:pt x="4139933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674792" y="365298"/>
            <a:ext cx="14463824" cy="742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0" indent="0" lvl="0">
              <a:lnSpc>
                <a:spcPts val="5820"/>
              </a:lnSpc>
              <a:spcBef>
                <a:spcPct val="0"/>
              </a:spcBef>
            </a:pPr>
            <a:r>
              <a:rPr lang="en-US" sz="4850" spc="-48">
                <a:solidFill>
                  <a:srgbClr val="000000"/>
                </a:solidFill>
                <a:latin typeface="Fira Sans"/>
              </a:rPr>
              <a:t>Paid Advertising (some results):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7661726" y="9402752"/>
            <a:ext cx="541782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22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346048" y="1629191"/>
            <a:ext cx="11595903" cy="7028618"/>
          </a:xfrm>
          <a:custGeom>
            <a:avLst/>
            <a:gdLst/>
            <a:ahLst/>
            <a:cxnLst/>
            <a:rect r="r" b="b" t="t" l="l"/>
            <a:pathLst>
              <a:path h="7028618" w="11595903">
                <a:moveTo>
                  <a:pt x="0" y="0"/>
                </a:moveTo>
                <a:lnTo>
                  <a:pt x="11595904" y="0"/>
                </a:lnTo>
                <a:lnTo>
                  <a:pt x="11595904" y="7028618"/>
                </a:lnTo>
                <a:lnTo>
                  <a:pt x="0" y="70286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848204" y="8903157"/>
            <a:ext cx="3688575" cy="1130370"/>
          </a:xfrm>
          <a:custGeom>
            <a:avLst/>
            <a:gdLst/>
            <a:ahLst/>
            <a:cxnLst/>
            <a:rect r="r" b="b" t="t" l="l"/>
            <a:pathLst>
              <a:path h="1130370" w="3688575">
                <a:moveTo>
                  <a:pt x="0" y="0"/>
                </a:moveTo>
                <a:lnTo>
                  <a:pt x="3688575" y="0"/>
                </a:lnTo>
                <a:lnTo>
                  <a:pt x="3688575" y="1130370"/>
                </a:lnTo>
                <a:lnTo>
                  <a:pt x="0" y="11303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674792" y="365298"/>
            <a:ext cx="14463824" cy="1476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820"/>
              </a:lnSpc>
            </a:pPr>
            <a:r>
              <a:rPr lang="en-US" sz="4850" spc="-48">
                <a:solidFill>
                  <a:srgbClr val="000000"/>
                </a:solidFill>
                <a:latin typeface="Fira Sans"/>
              </a:rPr>
              <a:t>Posting On The “Golden Time”:</a:t>
            </a:r>
          </a:p>
          <a:p>
            <a:pPr marL="0" indent="0" lvl="0">
              <a:lnSpc>
                <a:spcPts val="5820"/>
              </a:lnSpc>
              <a:spcBef>
                <a:spcPct val="0"/>
              </a:spcBef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6581354" y="9127030"/>
            <a:ext cx="1745933" cy="6064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Fira Sans Bold"/>
              </a:rPr>
              <a:t>Tool Use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7660899" y="9402752"/>
            <a:ext cx="543435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23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332304" y="1493408"/>
            <a:ext cx="13623393" cy="7300184"/>
          </a:xfrm>
          <a:custGeom>
            <a:avLst/>
            <a:gdLst/>
            <a:ahLst/>
            <a:cxnLst/>
            <a:rect r="r" b="b" t="t" l="l"/>
            <a:pathLst>
              <a:path h="7300184" w="13623393">
                <a:moveTo>
                  <a:pt x="0" y="0"/>
                </a:moveTo>
                <a:lnTo>
                  <a:pt x="13623392" y="0"/>
                </a:lnTo>
                <a:lnTo>
                  <a:pt x="13623392" y="7300184"/>
                </a:lnTo>
                <a:lnTo>
                  <a:pt x="0" y="73001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674792" y="365298"/>
            <a:ext cx="14463824" cy="742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0" indent="0" lvl="0">
              <a:lnSpc>
                <a:spcPts val="5820"/>
              </a:lnSpc>
              <a:spcBef>
                <a:spcPct val="0"/>
              </a:spcBef>
            </a:pPr>
            <a:r>
              <a:rPr lang="en-US" sz="4850" spc="-48">
                <a:solidFill>
                  <a:srgbClr val="000000"/>
                </a:solidFill>
                <a:latin typeface="Fira Sans"/>
              </a:rPr>
              <a:t>Posting scheduling: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7649150" y="9402752"/>
            <a:ext cx="566935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24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537848" y="1554334"/>
            <a:ext cx="13212303" cy="5412782"/>
          </a:xfrm>
          <a:custGeom>
            <a:avLst/>
            <a:gdLst/>
            <a:ahLst/>
            <a:cxnLst/>
            <a:rect r="r" b="b" t="t" l="l"/>
            <a:pathLst>
              <a:path h="5412782" w="13212303">
                <a:moveTo>
                  <a:pt x="0" y="0"/>
                </a:moveTo>
                <a:lnTo>
                  <a:pt x="13212304" y="0"/>
                </a:lnTo>
                <a:lnTo>
                  <a:pt x="13212304" y="5412783"/>
                </a:lnTo>
                <a:lnTo>
                  <a:pt x="0" y="54127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674792" y="365298"/>
            <a:ext cx="14463824" cy="1476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820"/>
              </a:lnSpc>
            </a:pPr>
            <a:r>
              <a:rPr lang="en-US" sz="4850" spc="-48">
                <a:solidFill>
                  <a:srgbClr val="000000"/>
                </a:solidFill>
                <a:latin typeface="Fira Sans"/>
              </a:rPr>
              <a:t>Automatic Reply:</a:t>
            </a:r>
          </a:p>
          <a:p>
            <a:pPr marL="0" indent="0" lvl="0">
              <a:lnSpc>
                <a:spcPts val="5820"/>
              </a:lnSpc>
              <a:spcBef>
                <a:spcPct val="0"/>
              </a:spcBef>
            </a:pP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2871871" y="8273532"/>
            <a:ext cx="1750699" cy="984768"/>
          </a:xfrm>
          <a:custGeom>
            <a:avLst/>
            <a:gdLst/>
            <a:ahLst/>
            <a:cxnLst/>
            <a:rect r="r" b="b" t="t" l="l"/>
            <a:pathLst>
              <a:path h="984768" w="1750699">
                <a:moveTo>
                  <a:pt x="0" y="0"/>
                </a:moveTo>
                <a:lnTo>
                  <a:pt x="1750699" y="0"/>
                </a:lnTo>
                <a:lnTo>
                  <a:pt x="1750699" y="984768"/>
                </a:lnTo>
                <a:lnTo>
                  <a:pt x="0" y="9847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522733" y="8519854"/>
            <a:ext cx="1960602" cy="6064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Fira Sans Bold"/>
              </a:rPr>
              <a:t>Tools Use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5529894" y="7387529"/>
            <a:ext cx="7228212" cy="2193293"/>
          </a:xfrm>
          <a:custGeom>
            <a:avLst/>
            <a:gdLst/>
            <a:ahLst/>
            <a:cxnLst/>
            <a:rect r="r" b="b" t="t" l="l"/>
            <a:pathLst>
              <a:path h="2193293" w="7228212">
                <a:moveTo>
                  <a:pt x="0" y="0"/>
                </a:moveTo>
                <a:lnTo>
                  <a:pt x="7228212" y="0"/>
                </a:lnTo>
                <a:lnTo>
                  <a:pt x="7228212" y="2193293"/>
                </a:lnTo>
                <a:lnTo>
                  <a:pt x="0" y="21932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7656707" y="9402752"/>
            <a:ext cx="551820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25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143897" y="2038829"/>
            <a:ext cx="14000207" cy="6209341"/>
          </a:xfrm>
          <a:custGeom>
            <a:avLst/>
            <a:gdLst/>
            <a:ahLst/>
            <a:cxnLst/>
            <a:rect r="r" b="b" t="t" l="l"/>
            <a:pathLst>
              <a:path h="6209341" w="14000207">
                <a:moveTo>
                  <a:pt x="0" y="0"/>
                </a:moveTo>
                <a:lnTo>
                  <a:pt x="14000206" y="0"/>
                </a:lnTo>
                <a:lnTo>
                  <a:pt x="14000206" y="6209342"/>
                </a:lnTo>
                <a:lnTo>
                  <a:pt x="0" y="62093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674792" y="365298"/>
            <a:ext cx="14463824" cy="1476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820"/>
              </a:lnSpc>
            </a:pPr>
            <a:r>
              <a:rPr lang="en-US" sz="4850" spc="-48">
                <a:solidFill>
                  <a:srgbClr val="000000"/>
                </a:solidFill>
                <a:latin typeface="Fira Sans"/>
              </a:rPr>
              <a:t>Automatic Reply:</a:t>
            </a:r>
          </a:p>
          <a:p>
            <a:pPr marL="0" indent="0" lvl="0">
              <a:lnSpc>
                <a:spcPts val="5820"/>
              </a:lnSpc>
              <a:spcBef>
                <a:spcPct val="0"/>
              </a:spcBef>
            </a:pPr>
          </a:p>
        </p:txBody>
      </p:sp>
      <p:sp>
        <p:nvSpPr>
          <p:cNvPr name="TextBox 4" id="4"/>
          <p:cNvSpPr txBox="true"/>
          <p:nvPr/>
        </p:nvSpPr>
        <p:spPr>
          <a:xfrm rot="0">
            <a:off x="17649386" y="9402752"/>
            <a:ext cx="566462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26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740858" y="2198831"/>
            <a:ext cx="7859438" cy="5889339"/>
          </a:xfrm>
          <a:custGeom>
            <a:avLst/>
            <a:gdLst/>
            <a:ahLst/>
            <a:cxnLst/>
            <a:rect r="r" b="b" t="t" l="l"/>
            <a:pathLst>
              <a:path h="5889339" w="7859438">
                <a:moveTo>
                  <a:pt x="0" y="0"/>
                </a:moveTo>
                <a:lnTo>
                  <a:pt x="7859438" y="0"/>
                </a:lnTo>
                <a:lnTo>
                  <a:pt x="7859438" y="5889338"/>
                </a:lnTo>
                <a:lnTo>
                  <a:pt x="0" y="588933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115144" y="2198831"/>
            <a:ext cx="4023472" cy="5889339"/>
          </a:xfrm>
          <a:custGeom>
            <a:avLst/>
            <a:gdLst/>
            <a:ahLst/>
            <a:cxnLst/>
            <a:rect r="r" b="b" t="t" l="l"/>
            <a:pathLst>
              <a:path h="5889339" w="4023472">
                <a:moveTo>
                  <a:pt x="0" y="0"/>
                </a:moveTo>
                <a:lnTo>
                  <a:pt x="4023472" y="0"/>
                </a:lnTo>
                <a:lnTo>
                  <a:pt x="4023472" y="5889338"/>
                </a:lnTo>
                <a:lnTo>
                  <a:pt x="0" y="58893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253" t="0" r="-2253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674792" y="365298"/>
            <a:ext cx="14463824" cy="1476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820"/>
              </a:lnSpc>
            </a:pPr>
            <a:r>
              <a:rPr lang="en-US" sz="4850" spc="-48">
                <a:solidFill>
                  <a:srgbClr val="000000"/>
                </a:solidFill>
                <a:latin typeface="Fira Sans"/>
              </a:rPr>
              <a:t>Automatic Reply:</a:t>
            </a:r>
          </a:p>
          <a:p>
            <a:pPr marL="0" indent="0" lvl="0">
              <a:lnSpc>
                <a:spcPts val="5820"/>
              </a:lnSpc>
              <a:spcBef>
                <a:spcPct val="0"/>
              </a:spcBef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17674538" y="9402752"/>
            <a:ext cx="516157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27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563094" y="6077994"/>
            <a:ext cx="6383425" cy="5528076"/>
            <a:chOff x="0" y="0"/>
            <a:chExt cx="3619627" cy="313461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671665" y="7004492"/>
            <a:ext cx="3034530" cy="2627917"/>
            <a:chOff x="0" y="0"/>
            <a:chExt cx="3619627" cy="313461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9B5F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4053492" y="8956750"/>
            <a:ext cx="2141618" cy="1854652"/>
            <a:chOff x="0" y="0"/>
            <a:chExt cx="3619627" cy="313461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5229580" y="1803568"/>
            <a:ext cx="7828840" cy="7828840"/>
          </a:xfrm>
          <a:custGeom>
            <a:avLst/>
            <a:gdLst/>
            <a:ahLst/>
            <a:cxnLst/>
            <a:rect r="r" b="b" t="t" l="l"/>
            <a:pathLst>
              <a:path h="7828840" w="7828840">
                <a:moveTo>
                  <a:pt x="0" y="0"/>
                </a:moveTo>
                <a:lnTo>
                  <a:pt x="7828840" y="0"/>
                </a:lnTo>
                <a:lnTo>
                  <a:pt x="7828840" y="7828841"/>
                </a:lnTo>
                <a:lnTo>
                  <a:pt x="0" y="78288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43327" y="537792"/>
            <a:ext cx="14463824" cy="17822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800"/>
              </a:lnSpc>
            </a:pPr>
            <a:r>
              <a:rPr lang="en-US" sz="4834" spc="-48">
                <a:solidFill>
                  <a:srgbClr val="000000"/>
                </a:solidFill>
                <a:latin typeface="Fira Sans"/>
              </a:rPr>
              <a:t>Price Transparency:</a:t>
            </a:r>
          </a:p>
          <a:p>
            <a:pPr marL="0" indent="0" lvl="0">
              <a:lnSpc>
                <a:spcPts val="8217"/>
              </a:lnSpc>
              <a:spcBef>
                <a:spcPct val="0"/>
              </a:spcBef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17644957" y="9402752"/>
            <a:ext cx="575319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28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563094" y="6077994"/>
            <a:ext cx="6383425" cy="5528076"/>
            <a:chOff x="0" y="0"/>
            <a:chExt cx="3619627" cy="313461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671665" y="7004492"/>
            <a:ext cx="3034530" cy="2627917"/>
            <a:chOff x="0" y="0"/>
            <a:chExt cx="3619627" cy="313461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9B5F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4053492" y="8956750"/>
            <a:ext cx="2141618" cy="1854652"/>
            <a:chOff x="0" y="0"/>
            <a:chExt cx="3619627" cy="313461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1772035" y="2423469"/>
            <a:ext cx="14743929" cy="6834831"/>
          </a:xfrm>
          <a:custGeom>
            <a:avLst/>
            <a:gdLst/>
            <a:ahLst/>
            <a:cxnLst/>
            <a:rect r="r" b="b" t="t" l="l"/>
            <a:pathLst>
              <a:path h="6834831" w="14743929">
                <a:moveTo>
                  <a:pt x="0" y="0"/>
                </a:moveTo>
                <a:lnTo>
                  <a:pt x="14743930" y="0"/>
                </a:lnTo>
                <a:lnTo>
                  <a:pt x="14743930" y="6834831"/>
                </a:lnTo>
                <a:lnTo>
                  <a:pt x="0" y="68348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674792" y="833588"/>
            <a:ext cx="14463824" cy="742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0" indent="0" lvl="0">
              <a:lnSpc>
                <a:spcPts val="5820"/>
              </a:lnSpc>
              <a:spcBef>
                <a:spcPct val="0"/>
              </a:spcBef>
            </a:pPr>
            <a:r>
              <a:rPr lang="en-US" sz="4850" spc="-48">
                <a:solidFill>
                  <a:srgbClr val="000000"/>
                </a:solidFill>
                <a:latin typeface="Fira Sans"/>
              </a:rPr>
              <a:t>WhatsApp Button For Contact: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7650449" y="9402752"/>
            <a:ext cx="564337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29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4151770" y="4201140"/>
            <a:ext cx="7027514" cy="6085860"/>
            <a:chOff x="0" y="0"/>
            <a:chExt cx="3619627" cy="313461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9859850" y="563974"/>
            <a:ext cx="4961246" cy="4296462"/>
            <a:chOff x="0" y="0"/>
            <a:chExt cx="3619627" cy="313461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0345997" y="2120110"/>
            <a:ext cx="7611546" cy="6591255"/>
            <a:chOff x="0" y="0"/>
            <a:chExt cx="4282440" cy="37084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2"/>
              <a:stretch>
                <a:fillRect l="0" t="-7739" r="0" b="-7739"/>
              </a:stretch>
            </a:blipFill>
          </p:spPr>
        </p:sp>
      </p:grpSp>
      <p:grpSp>
        <p:nvGrpSpPr>
          <p:cNvPr name="Group 8" id="8"/>
          <p:cNvGrpSpPr/>
          <p:nvPr/>
        </p:nvGrpSpPr>
        <p:grpSpPr>
          <a:xfrm rot="0">
            <a:off x="880256" y="846800"/>
            <a:ext cx="7784689" cy="1865406"/>
            <a:chOff x="0" y="0"/>
            <a:chExt cx="10379585" cy="2487208"/>
          </a:xfrm>
        </p:grpSpPr>
        <p:sp>
          <p:nvSpPr>
            <p:cNvPr name="TextBox 9" id="9"/>
            <p:cNvSpPr txBox="true"/>
            <p:nvPr/>
          </p:nvSpPr>
          <p:spPr>
            <a:xfrm rot="0">
              <a:off x="0" y="0"/>
              <a:ext cx="10379585" cy="17145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10199"/>
                </a:lnSpc>
                <a:spcBef>
                  <a:spcPct val="0"/>
                </a:spcBef>
              </a:pPr>
              <a:r>
                <a:rPr lang="en-US" sz="8499" spc="-84">
                  <a:solidFill>
                    <a:srgbClr val="000000"/>
                  </a:solidFill>
                  <a:latin typeface="Fira Sans Medium"/>
                </a:rPr>
                <a:t>Introduction</a:t>
              </a:r>
            </a:p>
          </p:txBody>
        </p:sp>
        <p:sp>
          <p:nvSpPr>
            <p:cNvPr name="TextBox 10" id="10"/>
            <p:cNvSpPr txBox="true"/>
            <p:nvPr/>
          </p:nvSpPr>
          <p:spPr>
            <a:xfrm rot="0">
              <a:off x="0" y="1940049"/>
              <a:ext cx="9298793" cy="5471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499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17796345" y="9402752"/>
            <a:ext cx="272544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3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28700" y="3719810"/>
            <a:ext cx="7170791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604519" indent="-302260" lvl="1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000000"/>
                </a:solidFill>
                <a:latin typeface="Fira Sans Light"/>
              </a:rPr>
              <a:t>Established in 1984 in Nablus, Palestine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880256" y="4378960"/>
            <a:ext cx="8649186" cy="14719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604519" indent="-302260" lvl="1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000000"/>
                </a:solidFill>
                <a:latin typeface="Fira Sans Light"/>
              </a:rPr>
              <a:t>began selling and maintaining electronic spare parts and selling wholesale and retail</a:t>
            </a:r>
          </a:p>
          <a:p>
            <a:pPr algn="ctr">
              <a:lnSpc>
                <a:spcPts val="3919"/>
              </a:lnSpc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880256" y="5879460"/>
            <a:ext cx="8649186" cy="9766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604519" indent="-302260" lvl="1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000000"/>
                </a:solidFill>
                <a:latin typeface="Fira Sans Light"/>
              </a:rPr>
              <a:t>A comprehensive provider of electrical, electronic, and cellular devices and accessories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563094" y="6077994"/>
            <a:ext cx="6383425" cy="5528076"/>
            <a:chOff x="0" y="0"/>
            <a:chExt cx="3619627" cy="313461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671665" y="7004492"/>
            <a:ext cx="3034530" cy="2627917"/>
            <a:chOff x="0" y="0"/>
            <a:chExt cx="3619627" cy="313461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9B5F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4053492" y="8956750"/>
            <a:ext cx="2141618" cy="1854652"/>
            <a:chOff x="0" y="0"/>
            <a:chExt cx="3619627" cy="313461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674792" y="2628862"/>
            <a:ext cx="6695744" cy="5949531"/>
          </a:xfrm>
          <a:custGeom>
            <a:avLst/>
            <a:gdLst/>
            <a:ahLst/>
            <a:cxnLst/>
            <a:rect r="r" b="b" t="t" l="l"/>
            <a:pathLst>
              <a:path h="5949531" w="6695744">
                <a:moveTo>
                  <a:pt x="0" y="0"/>
                </a:moveTo>
                <a:lnTo>
                  <a:pt x="6695744" y="0"/>
                </a:lnTo>
                <a:lnTo>
                  <a:pt x="6695744" y="5949531"/>
                </a:lnTo>
                <a:lnTo>
                  <a:pt x="0" y="59495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666332" y="2548413"/>
            <a:ext cx="10231929" cy="5770037"/>
          </a:xfrm>
          <a:custGeom>
            <a:avLst/>
            <a:gdLst/>
            <a:ahLst/>
            <a:cxnLst/>
            <a:rect r="r" b="b" t="t" l="l"/>
            <a:pathLst>
              <a:path h="5770037" w="10231929">
                <a:moveTo>
                  <a:pt x="0" y="0"/>
                </a:moveTo>
                <a:lnTo>
                  <a:pt x="10231929" y="0"/>
                </a:lnTo>
                <a:lnTo>
                  <a:pt x="10231929" y="5770037"/>
                </a:lnTo>
                <a:lnTo>
                  <a:pt x="0" y="577003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674792" y="833588"/>
            <a:ext cx="14463824" cy="742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0" indent="0" lvl="0">
              <a:lnSpc>
                <a:spcPts val="5820"/>
              </a:lnSpc>
              <a:spcBef>
                <a:spcPct val="0"/>
              </a:spcBef>
            </a:pPr>
            <a:r>
              <a:rPr lang="en-US" sz="4850" spc="-48">
                <a:solidFill>
                  <a:srgbClr val="000000"/>
                </a:solidFill>
                <a:latin typeface="Fira Sans"/>
              </a:rPr>
              <a:t>Results of marketing stratigy: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7643068" y="9402752"/>
            <a:ext cx="579098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30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563094" y="6077994"/>
            <a:ext cx="6383425" cy="5528076"/>
            <a:chOff x="0" y="0"/>
            <a:chExt cx="3619627" cy="313461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671665" y="7004492"/>
            <a:ext cx="3034530" cy="2627917"/>
            <a:chOff x="0" y="0"/>
            <a:chExt cx="3619627" cy="313461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9B5F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4053492" y="8956750"/>
            <a:ext cx="2141618" cy="1854652"/>
            <a:chOff x="0" y="0"/>
            <a:chExt cx="3619627" cy="313461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9848129" y="3219590"/>
            <a:ext cx="8078343" cy="4475624"/>
          </a:xfrm>
          <a:custGeom>
            <a:avLst/>
            <a:gdLst/>
            <a:ahLst/>
            <a:cxnLst/>
            <a:rect r="r" b="b" t="t" l="l"/>
            <a:pathLst>
              <a:path h="4475624" w="8078343">
                <a:moveTo>
                  <a:pt x="0" y="0"/>
                </a:moveTo>
                <a:lnTo>
                  <a:pt x="8078343" y="0"/>
                </a:lnTo>
                <a:lnTo>
                  <a:pt x="8078343" y="4475623"/>
                </a:lnTo>
                <a:lnTo>
                  <a:pt x="0" y="447562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74792" y="3355877"/>
            <a:ext cx="8886716" cy="4203049"/>
          </a:xfrm>
          <a:custGeom>
            <a:avLst/>
            <a:gdLst/>
            <a:ahLst/>
            <a:cxnLst/>
            <a:rect r="r" b="b" t="t" l="l"/>
            <a:pathLst>
              <a:path h="4203049" w="8886716">
                <a:moveTo>
                  <a:pt x="0" y="0"/>
                </a:moveTo>
                <a:lnTo>
                  <a:pt x="8886716" y="0"/>
                </a:lnTo>
                <a:lnTo>
                  <a:pt x="8886716" y="4203049"/>
                </a:lnTo>
                <a:lnTo>
                  <a:pt x="0" y="420304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674792" y="833588"/>
            <a:ext cx="14463824" cy="742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0" indent="0" lvl="0">
              <a:lnSpc>
                <a:spcPts val="5820"/>
              </a:lnSpc>
              <a:spcBef>
                <a:spcPct val="0"/>
              </a:spcBef>
            </a:pPr>
            <a:r>
              <a:rPr lang="en-US" sz="4850" spc="-48">
                <a:solidFill>
                  <a:srgbClr val="000000"/>
                </a:solidFill>
                <a:latin typeface="Fira Sans"/>
              </a:rPr>
              <a:t>Results of marketing stratigy: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7674774" y="9402752"/>
            <a:ext cx="515685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31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563094" y="6077994"/>
            <a:ext cx="6383425" cy="5528076"/>
            <a:chOff x="0" y="0"/>
            <a:chExt cx="3619627" cy="313461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671665" y="7004492"/>
            <a:ext cx="3034530" cy="2627917"/>
            <a:chOff x="0" y="0"/>
            <a:chExt cx="3619627" cy="313461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9B5F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4053492" y="8956750"/>
            <a:ext cx="2141618" cy="1854652"/>
            <a:chOff x="0" y="0"/>
            <a:chExt cx="3619627" cy="313461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1671665" y="2364907"/>
            <a:ext cx="14361995" cy="6477125"/>
          </a:xfrm>
          <a:custGeom>
            <a:avLst/>
            <a:gdLst/>
            <a:ahLst/>
            <a:cxnLst/>
            <a:rect r="r" b="b" t="t" l="l"/>
            <a:pathLst>
              <a:path h="6477125" w="14361995">
                <a:moveTo>
                  <a:pt x="0" y="0"/>
                </a:moveTo>
                <a:lnTo>
                  <a:pt x="14361995" y="0"/>
                </a:lnTo>
                <a:lnTo>
                  <a:pt x="14361995" y="6477125"/>
                </a:lnTo>
                <a:lnTo>
                  <a:pt x="0" y="64771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674792" y="833588"/>
            <a:ext cx="14463824" cy="742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0" indent="0" lvl="0">
              <a:lnSpc>
                <a:spcPts val="5820"/>
              </a:lnSpc>
              <a:spcBef>
                <a:spcPct val="0"/>
              </a:spcBef>
            </a:pPr>
            <a:r>
              <a:rPr lang="en-US" sz="4850" spc="-48">
                <a:solidFill>
                  <a:srgbClr val="000000"/>
                </a:solidFill>
                <a:latin typeface="Fira Sans"/>
              </a:rPr>
              <a:t>E-commerce website for AbuZahra Electronics :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7660899" y="9402752"/>
            <a:ext cx="543435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32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563094" y="6077994"/>
            <a:ext cx="6383425" cy="5528076"/>
            <a:chOff x="0" y="0"/>
            <a:chExt cx="3619627" cy="313461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671665" y="7004492"/>
            <a:ext cx="3034530" cy="2627917"/>
            <a:chOff x="0" y="0"/>
            <a:chExt cx="3619627" cy="313461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9B5F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4053492" y="8956750"/>
            <a:ext cx="2141618" cy="1854652"/>
            <a:chOff x="0" y="0"/>
            <a:chExt cx="3619627" cy="313461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10574041" y="2586347"/>
            <a:ext cx="3231674" cy="6193316"/>
          </a:xfrm>
          <a:custGeom>
            <a:avLst/>
            <a:gdLst/>
            <a:ahLst/>
            <a:cxnLst/>
            <a:rect r="r" b="b" t="t" l="l"/>
            <a:pathLst>
              <a:path h="6193316" w="3231674">
                <a:moveTo>
                  <a:pt x="0" y="0"/>
                </a:moveTo>
                <a:lnTo>
                  <a:pt x="3231674" y="0"/>
                </a:lnTo>
                <a:lnTo>
                  <a:pt x="3231674" y="6193316"/>
                </a:lnTo>
                <a:lnTo>
                  <a:pt x="0" y="61933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114040" y="2565432"/>
            <a:ext cx="3460001" cy="6214231"/>
          </a:xfrm>
          <a:custGeom>
            <a:avLst/>
            <a:gdLst/>
            <a:ahLst/>
            <a:cxnLst/>
            <a:rect r="r" b="b" t="t" l="l"/>
            <a:pathLst>
              <a:path h="6214231" w="3460001">
                <a:moveTo>
                  <a:pt x="0" y="0"/>
                </a:moveTo>
                <a:lnTo>
                  <a:pt x="3460001" y="0"/>
                </a:lnTo>
                <a:lnTo>
                  <a:pt x="3460001" y="6214231"/>
                </a:lnTo>
                <a:lnTo>
                  <a:pt x="0" y="621423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815240" y="2569220"/>
            <a:ext cx="3407118" cy="6210443"/>
          </a:xfrm>
          <a:custGeom>
            <a:avLst/>
            <a:gdLst/>
            <a:ahLst/>
            <a:cxnLst/>
            <a:rect r="r" b="b" t="t" l="l"/>
            <a:pathLst>
              <a:path h="6210443" w="3407118">
                <a:moveTo>
                  <a:pt x="0" y="0"/>
                </a:moveTo>
                <a:lnTo>
                  <a:pt x="3407119" y="0"/>
                </a:lnTo>
                <a:lnTo>
                  <a:pt x="3407119" y="6210443"/>
                </a:lnTo>
                <a:lnTo>
                  <a:pt x="0" y="62104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4104327" y="2594003"/>
            <a:ext cx="3009713" cy="6185661"/>
          </a:xfrm>
          <a:custGeom>
            <a:avLst/>
            <a:gdLst/>
            <a:ahLst/>
            <a:cxnLst/>
            <a:rect r="r" b="b" t="t" l="l"/>
            <a:pathLst>
              <a:path h="6185661" w="3009713">
                <a:moveTo>
                  <a:pt x="0" y="0"/>
                </a:moveTo>
                <a:lnTo>
                  <a:pt x="3009713" y="0"/>
                </a:lnTo>
                <a:lnTo>
                  <a:pt x="3009713" y="6185660"/>
                </a:lnTo>
                <a:lnTo>
                  <a:pt x="0" y="618566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887292" y="2594003"/>
            <a:ext cx="3208448" cy="6248029"/>
          </a:xfrm>
          <a:custGeom>
            <a:avLst/>
            <a:gdLst/>
            <a:ahLst/>
            <a:cxnLst/>
            <a:rect r="r" b="b" t="t" l="l"/>
            <a:pathLst>
              <a:path h="6248029" w="3208448">
                <a:moveTo>
                  <a:pt x="0" y="0"/>
                </a:moveTo>
                <a:lnTo>
                  <a:pt x="3208447" y="0"/>
                </a:lnTo>
                <a:lnTo>
                  <a:pt x="3208447" y="6248029"/>
                </a:lnTo>
                <a:lnTo>
                  <a:pt x="0" y="624802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674792" y="652463"/>
            <a:ext cx="14463824" cy="742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0" indent="0" lvl="0">
              <a:lnSpc>
                <a:spcPts val="5820"/>
              </a:lnSpc>
              <a:spcBef>
                <a:spcPct val="0"/>
              </a:spcBef>
            </a:pPr>
            <a:r>
              <a:rPr lang="en-US" sz="4850" spc="-48">
                <a:solidFill>
                  <a:srgbClr val="000000"/>
                </a:solidFill>
                <a:latin typeface="Fira Sans Medium"/>
              </a:rPr>
              <a:t>UI desgin for mobile app: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7660132" y="9402752"/>
            <a:ext cx="544971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33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563094" y="6077994"/>
            <a:ext cx="6383425" cy="5528076"/>
            <a:chOff x="0" y="0"/>
            <a:chExt cx="3619627" cy="313461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671665" y="7004492"/>
            <a:ext cx="3034530" cy="2627917"/>
            <a:chOff x="0" y="0"/>
            <a:chExt cx="3619627" cy="313461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9B5F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4053492" y="8956750"/>
            <a:ext cx="2141618" cy="1854652"/>
            <a:chOff x="0" y="0"/>
            <a:chExt cx="3619627" cy="313461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14066250" y="6291583"/>
            <a:ext cx="3193050" cy="2550449"/>
          </a:xfrm>
          <a:custGeom>
            <a:avLst/>
            <a:gdLst/>
            <a:ahLst/>
            <a:cxnLst/>
            <a:rect r="r" b="b" t="t" l="l"/>
            <a:pathLst>
              <a:path h="2550449" w="3193050">
                <a:moveTo>
                  <a:pt x="0" y="0"/>
                </a:moveTo>
                <a:lnTo>
                  <a:pt x="3193050" y="0"/>
                </a:lnTo>
                <a:lnTo>
                  <a:pt x="3193050" y="2550449"/>
                </a:lnTo>
                <a:lnTo>
                  <a:pt x="0" y="25504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276533" y="3700082"/>
            <a:ext cx="9734934" cy="20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0" indent="0" lvl="0">
              <a:lnSpc>
                <a:spcPts val="16139"/>
              </a:lnSpc>
              <a:spcBef>
                <a:spcPct val="0"/>
              </a:spcBef>
            </a:pPr>
            <a:r>
              <a:rPr lang="en-US" sz="13449" spc="-134">
                <a:solidFill>
                  <a:srgbClr val="000000"/>
                </a:solidFill>
                <a:latin typeface="Finger Paint"/>
              </a:rPr>
              <a:t>Thank you! 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6503583" y="6077994"/>
            <a:ext cx="6398286" cy="923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0" indent="0" lvl="0">
              <a:lnSpc>
                <a:spcPts val="7275"/>
              </a:lnSpc>
              <a:spcBef>
                <a:spcPct val="0"/>
              </a:spcBef>
            </a:pPr>
            <a:r>
              <a:rPr lang="en-US" sz="6062" spc="-60">
                <a:solidFill>
                  <a:srgbClr val="000000"/>
                </a:solidFill>
                <a:latin typeface="Finger Paint"/>
              </a:rPr>
              <a:t>Any Question?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7648323" y="9402752"/>
            <a:ext cx="568588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34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286204" y="5726266"/>
            <a:ext cx="17019428" cy="0"/>
          </a:xfrm>
          <a:prstGeom prst="line">
            <a:avLst/>
          </a:prstGeom>
          <a:ln cap="rnd" w="19050">
            <a:solidFill>
              <a:srgbClr val="004651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" id="3"/>
          <p:cNvSpPr txBox="true"/>
          <p:nvPr/>
        </p:nvSpPr>
        <p:spPr>
          <a:xfrm rot="0">
            <a:off x="566883" y="549805"/>
            <a:ext cx="12865675" cy="1285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0199"/>
              </a:lnSpc>
              <a:spcBef>
                <a:spcPct val="0"/>
              </a:spcBef>
            </a:pPr>
            <a:r>
              <a:rPr lang="en-US" sz="8499" spc="-84">
                <a:solidFill>
                  <a:srgbClr val="000000"/>
                </a:solidFill>
                <a:latin typeface="Fira Sans Medium"/>
              </a:rPr>
              <a:t> Objectives of the project: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9144000" y="5561637"/>
            <a:ext cx="380203" cy="329258"/>
            <a:chOff x="0" y="0"/>
            <a:chExt cx="3619627" cy="313461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2869486" y="5561637"/>
            <a:ext cx="380203" cy="329258"/>
            <a:chOff x="0" y="0"/>
            <a:chExt cx="3619627" cy="313461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15030609" y="5561637"/>
            <a:ext cx="380203" cy="329258"/>
            <a:chOff x="0" y="0"/>
            <a:chExt cx="3619627" cy="313461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6886646" y="2349147"/>
            <a:ext cx="2977778" cy="2578770"/>
            <a:chOff x="0" y="0"/>
            <a:chExt cx="3619627" cy="313461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13624571" y="0"/>
            <a:ext cx="4201515" cy="3638531"/>
            <a:chOff x="0" y="0"/>
            <a:chExt cx="3619627" cy="3134614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3243939" y="-956153"/>
            <a:ext cx="2481390" cy="2148895"/>
            <a:chOff x="0" y="0"/>
            <a:chExt cx="3619627" cy="3134614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sp>
        <p:nvSpPr>
          <p:cNvPr name="Freeform 16" id="16"/>
          <p:cNvSpPr/>
          <p:nvPr/>
        </p:nvSpPr>
        <p:spPr>
          <a:xfrm flipH="false" flipV="false" rot="0">
            <a:off x="2077845" y="6185304"/>
            <a:ext cx="1963485" cy="1756427"/>
          </a:xfrm>
          <a:custGeom>
            <a:avLst/>
            <a:gdLst/>
            <a:ahLst/>
            <a:cxnLst/>
            <a:rect r="r" b="b" t="t" l="l"/>
            <a:pathLst>
              <a:path h="1756427" w="1963485">
                <a:moveTo>
                  <a:pt x="0" y="0"/>
                </a:moveTo>
                <a:lnTo>
                  <a:pt x="1963485" y="0"/>
                </a:lnTo>
                <a:lnTo>
                  <a:pt x="1963485" y="1756427"/>
                </a:lnTo>
                <a:lnTo>
                  <a:pt x="0" y="175642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pic>
        <p:nvPicPr>
          <p:cNvPr name="Picture 17" id="17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-1215279">
            <a:off x="1004149" y="6132242"/>
            <a:ext cx="967158" cy="788234"/>
          </a:xfrm>
          <a:prstGeom prst="rect">
            <a:avLst/>
          </a:prstGeom>
        </p:spPr>
      </p:pic>
      <p:sp>
        <p:nvSpPr>
          <p:cNvPr name="Freeform 18" id="18"/>
          <p:cNvSpPr/>
          <p:nvPr/>
        </p:nvSpPr>
        <p:spPr>
          <a:xfrm flipH="false" flipV="false" rot="0">
            <a:off x="8032365" y="6185304"/>
            <a:ext cx="2603474" cy="2219462"/>
          </a:xfrm>
          <a:custGeom>
            <a:avLst/>
            <a:gdLst/>
            <a:ahLst/>
            <a:cxnLst/>
            <a:rect r="r" b="b" t="t" l="l"/>
            <a:pathLst>
              <a:path h="2219462" w="2603474">
                <a:moveTo>
                  <a:pt x="0" y="0"/>
                </a:moveTo>
                <a:lnTo>
                  <a:pt x="2603474" y="0"/>
                </a:lnTo>
                <a:lnTo>
                  <a:pt x="2603474" y="2219462"/>
                </a:lnTo>
                <a:lnTo>
                  <a:pt x="0" y="221946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3934979" y="5890895"/>
            <a:ext cx="2951667" cy="2645431"/>
          </a:xfrm>
          <a:custGeom>
            <a:avLst/>
            <a:gdLst/>
            <a:ahLst/>
            <a:cxnLst/>
            <a:rect r="r" b="b" t="t" l="l"/>
            <a:pathLst>
              <a:path h="2645431" w="2951667">
                <a:moveTo>
                  <a:pt x="0" y="0"/>
                </a:moveTo>
                <a:lnTo>
                  <a:pt x="2951667" y="0"/>
                </a:lnTo>
                <a:lnTo>
                  <a:pt x="2951667" y="2645431"/>
                </a:lnTo>
                <a:lnTo>
                  <a:pt x="0" y="264543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180779" y="3669238"/>
            <a:ext cx="5776667" cy="16352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69"/>
              </a:lnSpc>
            </a:pPr>
            <a:r>
              <a:rPr lang="en-US" sz="3121">
                <a:solidFill>
                  <a:srgbClr val="000000"/>
                </a:solidFill>
                <a:latin typeface="Fira Sans"/>
              </a:rPr>
              <a:t>Developing and Implementing digital marketing strategies through social media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6635869" y="3716755"/>
            <a:ext cx="5776667" cy="5303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69"/>
              </a:lnSpc>
            </a:pPr>
            <a:r>
              <a:rPr lang="en-US" sz="3121">
                <a:solidFill>
                  <a:srgbClr val="000000"/>
                </a:solidFill>
                <a:latin typeface="Fira Sans"/>
              </a:rPr>
              <a:t>Building an online store 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2142276" y="3716755"/>
            <a:ext cx="5776667" cy="10827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69"/>
              </a:lnSpc>
            </a:pPr>
            <a:r>
              <a:rPr lang="en-US" sz="3121">
                <a:solidFill>
                  <a:srgbClr val="000000"/>
                </a:solidFill>
                <a:latin typeface="Fira Sans"/>
              </a:rPr>
              <a:t>UI Design for mobile </a:t>
            </a:r>
          </a:p>
          <a:p>
            <a:pPr algn="ctr">
              <a:lnSpc>
                <a:spcPts val="4369"/>
              </a:lnSpc>
            </a:pPr>
            <a:r>
              <a:rPr lang="en-US" sz="3121">
                <a:solidFill>
                  <a:srgbClr val="000000"/>
                </a:solidFill>
                <a:latin typeface="Fira Sans"/>
              </a:rPr>
              <a:t>App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7784583" y="9402752"/>
            <a:ext cx="296067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32530" y="595645"/>
            <a:ext cx="14538562" cy="1285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0199"/>
              </a:lnSpc>
              <a:spcBef>
                <a:spcPct val="0"/>
              </a:spcBef>
            </a:pPr>
            <a:r>
              <a:rPr lang="en-US" sz="8499" spc="-84">
                <a:solidFill>
                  <a:srgbClr val="000000"/>
                </a:solidFill>
                <a:latin typeface="Fira Sans Medium"/>
              </a:rPr>
              <a:t>Previous state of Abu Zahra</a:t>
            </a:r>
          </a:p>
        </p:txBody>
      </p:sp>
      <p:grpSp>
        <p:nvGrpSpPr>
          <p:cNvPr name="Group 3" id="3"/>
          <p:cNvGrpSpPr/>
          <p:nvPr/>
        </p:nvGrpSpPr>
        <p:grpSpPr>
          <a:xfrm rot="-10800000">
            <a:off x="-1306086" y="4784384"/>
            <a:ext cx="4985461" cy="4317433"/>
            <a:chOff x="0" y="0"/>
            <a:chExt cx="3619627" cy="313461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</p:sp>
      </p:grpSp>
      <p:grpSp>
        <p:nvGrpSpPr>
          <p:cNvPr name="Group 5" id="5"/>
          <p:cNvGrpSpPr/>
          <p:nvPr/>
        </p:nvGrpSpPr>
        <p:grpSpPr>
          <a:xfrm rot="-10800000">
            <a:off x="3061137" y="7468788"/>
            <a:ext cx="3480308" cy="3013963"/>
            <a:chOff x="0" y="0"/>
            <a:chExt cx="3619627" cy="313461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grpSp>
        <p:nvGrpSpPr>
          <p:cNvPr name="Group 7" id="7"/>
          <p:cNvGrpSpPr/>
          <p:nvPr/>
        </p:nvGrpSpPr>
        <p:grpSpPr>
          <a:xfrm rot="-10800000">
            <a:off x="2780085" y="4005595"/>
            <a:ext cx="1798578" cy="1557577"/>
            <a:chOff x="0" y="0"/>
            <a:chExt cx="3619627" cy="313461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9" id="9"/>
          <p:cNvGrpSpPr/>
          <p:nvPr/>
        </p:nvGrpSpPr>
        <p:grpSpPr>
          <a:xfrm rot="-10800000">
            <a:off x="300983" y="7795449"/>
            <a:ext cx="3378391" cy="2925703"/>
            <a:chOff x="0" y="0"/>
            <a:chExt cx="3619627" cy="313461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sp>
        <p:nvSpPr>
          <p:cNvPr name="TextBox 11" id="11"/>
          <p:cNvSpPr txBox="true"/>
          <p:nvPr/>
        </p:nvSpPr>
        <p:spPr>
          <a:xfrm rot="0">
            <a:off x="8711640" y="3996070"/>
            <a:ext cx="9069038" cy="552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32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Fira Sans Medium"/>
              </a:rPr>
              <a:t>A new Facebook page and weak interaction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711640" y="5115456"/>
            <a:ext cx="8272402" cy="552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32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Fira Sans Medium"/>
              </a:rPr>
              <a:t>They don't have an Instagram page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8711640" y="6276975"/>
            <a:ext cx="8272402" cy="552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32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Fira Sans Medium"/>
              </a:rPr>
              <a:t>They don't have an online store</a:t>
            </a:r>
          </a:p>
        </p:txBody>
      </p:sp>
      <p:sp>
        <p:nvSpPr>
          <p:cNvPr name="AutoShape 14" id="14"/>
          <p:cNvSpPr/>
          <p:nvPr/>
        </p:nvSpPr>
        <p:spPr>
          <a:xfrm>
            <a:off x="8711640" y="4553283"/>
            <a:ext cx="9069038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5" id="15"/>
          <p:cNvSpPr/>
          <p:nvPr/>
        </p:nvSpPr>
        <p:spPr>
          <a:xfrm>
            <a:off x="8711640" y="5700713"/>
            <a:ext cx="8272402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6" id="16"/>
          <p:cNvSpPr/>
          <p:nvPr/>
        </p:nvSpPr>
        <p:spPr>
          <a:xfrm>
            <a:off x="8711640" y="6834188"/>
            <a:ext cx="8272402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7" id="17"/>
          <p:cNvSpPr txBox="true"/>
          <p:nvPr/>
        </p:nvSpPr>
        <p:spPr>
          <a:xfrm rot="0">
            <a:off x="17792188" y="9402752"/>
            <a:ext cx="280858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5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3788775"/>
            <a:ext cx="3204646" cy="2807205"/>
            <a:chOff x="0" y="0"/>
            <a:chExt cx="554675" cy="48588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54675" cy="485884"/>
            </a:xfrm>
            <a:custGeom>
              <a:avLst/>
              <a:gdLst/>
              <a:ahLst/>
              <a:cxnLst/>
              <a:rect r="r" b="b" t="t" l="l"/>
              <a:pathLst>
                <a:path h="485884" w="554675">
                  <a:moveTo>
                    <a:pt x="0" y="0"/>
                  </a:moveTo>
                  <a:lnTo>
                    <a:pt x="554675" y="0"/>
                  </a:lnTo>
                  <a:lnTo>
                    <a:pt x="554675" y="485884"/>
                  </a:lnTo>
                  <a:lnTo>
                    <a:pt x="0" y="485884"/>
                  </a:lnTo>
                  <a:close/>
                </a:path>
              </a:pathLst>
            </a:custGeom>
            <a:solidFill>
              <a:srgbClr val="00A181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9050"/>
              <a:ext cx="554675" cy="504934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195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7125670" y="3788775"/>
            <a:ext cx="3204646" cy="2807205"/>
            <a:chOff x="0" y="0"/>
            <a:chExt cx="554675" cy="48588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54675" cy="485884"/>
            </a:xfrm>
            <a:custGeom>
              <a:avLst/>
              <a:gdLst/>
              <a:ahLst/>
              <a:cxnLst/>
              <a:rect r="r" b="b" t="t" l="l"/>
              <a:pathLst>
                <a:path h="485884" w="554675">
                  <a:moveTo>
                    <a:pt x="0" y="0"/>
                  </a:moveTo>
                  <a:lnTo>
                    <a:pt x="554675" y="0"/>
                  </a:lnTo>
                  <a:lnTo>
                    <a:pt x="554675" y="485884"/>
                  </a:lnTo>
                  <a:lnTo>
                    <a:pt x="0" y="485884"/>
                  </a:lnTo>
                  <a:close/>
                </a:path>
              </a:pathLst>
            </a:custGeom>
            <a:solidFill>
              <a:srgbClr val="00A181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9050"/>
              <a:ext cx="554675" cy="504934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1950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3225916" y="3788775"/>
            <a:ext cx="3204646" cy="2807205"/>
            <a:chOff x="0" y="0"/>
            <a:chExt cx="554675" cy="48588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554675" cy="485884"/>
            </a:xfrm>
            <a:custGeom>
              <a:avLst/>
              <a:gdLst/>
              <a:ahLst/>
              <a:cxnLst/>
              <a:rect r="r" b="b" t="t" l="l"/>
              <a:pathLst>
                <a:path h="485884" w="554675">
                  <a:moveTo>
                    <a:pt x="0" y="0"/>
                  </a:moveTo>
                  <a:lnTo>
                    <a:pt x="554675" y="0"/>
                  </a:lnTo>
                  <a:lnTo>
                    <a:pt x="554675" y="485884"/>
                  </a:lnTo>
                  <a:lnTo>
                    <a:pt x="0" y="485884"/>
                  </a:lnTo>
                  <a:close/>
                </a:path>
              </a:pathLst>
            </a:custGeom>
            <a:solidFill>
              <a:srgbClr val="00A181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19050"/>
              <a:ext cx="554675" cy="504934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1950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10800000">
            <a:off x="10542559" y="-4150923"/>
            <a:ext cx="9822161" cy="6226137"/>
            <a:chOff x="0" y="0"/>
            <a:chExt cx="8474859" cy="53721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474859" cy="5372100"/>
            </a:xfrm>
            <a:custGeom>
              <a:avLst/>
              <a:gdLst/>
              <a:ahLst/>
              <a:cxnLst/>
              <a:rect r="r" b="b" t="t" l="l"/>
              <a:pathLst>
                <a:path h="5372100" w="8474859">
                  <a:moveTo>
                    <a:pt x="6924189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6924189" y="5372100"/>
                  </a:lnTo>
                  <a:lnTo>
                    <a:pt x="8474859" y="2686050"/>
                  </a:lnTo>
                  <a:lnTo>
                    <a:pt x="6924189" y="0"/>
                  </a:lnTo>
                  <a:close/>
                </a:path>
              </a:pathLst>
            </a:custGeom>
            <a:solidFill>
              <a:srgbClr val="004651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9959443" y="-865713"/>
            <a:ext cx="2695438" cy="2334501"/>
            <a:chOff x="0" y="0"/>
            <a:chExt cx="6202680" cy="53721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6202680" cy="5372100"/>
            </a:xfrm>
            <a:custGeom>
              <a:avLst/>
              <a:gdLst/>
              <a:ahLst/>
              <a:cxnLst/>
              <a:rect r="r" b="b" t="t" l="l"/>
              <a:pathLst>
                <a:path h="5372100" w="6202680">
                  <a:moveTo>
                    <a:pt x="4652010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4652010" y="5372100"/>
                  </a:lnTo>
                  <a:lnTo>
                    <a:pt x="6202680" y="2686050"/>
                  </a:lnTo>
                  <a:lnTo>
                    <a:pt x="4652010" y="0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sp>
        <p:nvSpPr>
          <p:cNvPr name="Freeform 15" id="15"/>
          <p:cNvSpPr/>
          <p:nvPr/>
        </p:nvSpPr>
        <p:spPr>
          <a:xfrm flipH="false" flipV="false" rot="0">
            <a:off x="7692042" y="3951294"/>
            <a:ext cx="2071901" cy="2234403"/>
          </a:xfrm>
          <a:custGeom>
            <a:avLst/>
            <a:gdLst/>
            <a:ahLst/>
            <a:cxnLst/>
            <a:rect r="r" b="b" t="t" l="l"/>
            <a:pathLst>
              <a:path h="2234403" w="2071901">
                <a:moveTo>
                  <a:pt x="0" y="0"/>
                </a:moveTo>
                <a:lnTo>
                  <a:pt x="2071901" y="0"/>
                </a:lnTo>
                <a:lnTo>
                  <a:pt x="2071901" y="2234403"/>
                </a:lnTo>
                <a:lnTo>
                  <a:pt x="0" y="22344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7692042" y="6185697"/>
            <a:ext cx="2077214" cy="373899"/>
          </a:xfrm>
          <a:custGeom>
            <a:avLst/>
            <a:gdLst/>
            <a:ahLst/>
            <a:cxnLst/>
            <a:rect r="r" b="b" t="t" l="l"/>
            <a:pathLst>
              <a:path h="373899" w="2077214">
                <a:moveTo>
                  <a:pt x="0" y="0"/>
                </a:moveTo>
                <a:lnTo>
                  <a:pt x="2077214" y="0"/>
                </a:lnTo>
                <a:lnTo>
                  <a:pt x="2077214" y="373899"/>
                </a:lnTo>
                <a:lnTo>
                  <a:pt x="0" y="37389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409168" y="3970523"/>
            <a:ext cx="2443709" cy="2443709"/>
          </a:xfrm>
          <a:custGeom>
            <a:avLst/>
            <a:gdLst/>
            <a:ahLst/>
            <a:cxnLst/>
            <a:rect r="r" b="b" t="t" l="l"/>
            <a:pathLst>
              <a:path h="2443709" w="2443709">
                <a:moveTo>
                  <a:pt x="0" y="0"/>
                </a:moveTo>
                <a:lnTo>
                  <a:pt x="2443710" y="0"/>
                </a:lnTo>
                <a:lnTo>
                  <a:pt x="2443710" y="2443709"/>
                </a:lnTo>
                <a:lnTo>
                  <a:pt x="0" y="244370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3536698" y="4065164"/>
            <a:ext cx="2893863" cy="2530815"/>
          </a:xfrm>
          <a:custGeom>
            <a:avLst/>
            <a:gdLst/>
            <a:ahLst/>
            <a:cxnLst/>
            <a:rect r="r" b="b" t="t" l="l"/>
            <a:pathLst>
              <a:path h="2530815" w="2893863">
                <a:moveTo>
                  <a:pt x="0" y="0"/>
                </a:moveTo>
                <a:lnTo>
                  <a:pt x="2893864" y="0"/>
                </a:lnTo>
                <a:lnTo>
                  <a:pt x="2893864" y="2530816"/>
                </a:lnTo>
                <a:lnTo>
                  <a:pt x="0" y="253081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2005946" y="765712"/>
            <a:ext cx="1297870" cy="1762539"/>
          </a:xfrm>
          <a:custGeom>
            <a:avLst/>
            <a:gdLst/>
            <a:ahLst/>
            <a:cxnLst/>
            <a:rect r="r" b="b" t="t" l="l"/>
            <a:pathLst>
              <a:path h="1762539" w="1297870">
                <a:moveTo>
                  <a:pt x="0" y="0"/>
                </a:moveTo>
                <a:lnTo>
                  <a:pt x="1297870" y="0"/>
                </a:lnTo>
                <a:lnTo>
                  <a:pt x="1297870" y="1762539"/>
                </a:lnTo>
                <a:lnTo>
                  <a:pt x="0" y="176253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1028700" y="627807"/>
            <a:ext cx="12003916" cy="1971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800"/>
              </a:lnSpc>
              <a:spcBef>
                <a:spcPct val="0"/>
              </a:spcBef>
            </a:pPr>
            <a:r>
              <a:rPr lang="en-US" sz="6000" spc="-60">
                <a:solidFill>
                  <a:srgbClr val="000000"/>
                </a:solidFill>
                <a:latin typeface="Fira Sans Medium"/>
              </a:rPr>
              <a:t>E-marketing strategies and implementation of social media: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7125670" y="6792529"/>
            <a:ext cx="3204646" cy="1780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Fira Sans"/>
              </a:rPr>
              <a:t>Feedback &amp; Customer Expectation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3225916" y="6792529"/>
            <a:ext cx="3622419" cy="1780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Fira Sans"/>
              </a:rPr>
              <a:t>Increasing engagement through content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028700" y="6792529"/>
            <a:ext cx="3204646" cy="11804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Fira Sans"/>
              </a:rPr>
              <a:t>Social Media Pages Analysis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7784820" y="9402752"/>
            <a:ext cx="295595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6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3788775"/>
            <a:ext cx="3204646" cy="2807205"/>
            <a:chOff x="0" y="0"/>
            <a:chExt cx="554675" cy="48588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54675" cy="485884"/>
            </a:xfrm>
            <a:custGeom>
              <a:avLst/>
              <a:gdLst/>
              <a:ahLst/>
              <a:cxnLst/>
              <a:rect r="r" b="b" t="t" l="l"/>
              <a:pathLst>
                <a:path h="485884" w="554675">
                  <a:moveTo>
                    <a:pt x="0" y="0"/>
                  </a:moveTo>
                  <a:lnTo>
                    <a:pt x="554675" y="0"/>
                  </a:lnTo>
                  <a:lnTo>
                    <a:pt x="554675" y="485884"/>
                  </a:lnTo>
                  <a:lnTo>
                    <a:pt x="0" y="485884"/>
                  </a:lnTo>
                  <a:close/>
                </a:path>
              </a:pathLst>
            </a:custGeom>
            <a:solidFill>
              <a:srgbClr val="00A181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9050"/>
              <a:ext cx="554675" cy="504934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195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7125670" y="3788775"/>
            <a:ext cx="3204646" cy="2807205"/>
            <a:chOff x="0" y="0"/>
            <a:chExt cx="554675" cy="48588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54675" cy="485884"/>
            </a:xfrm>
            <a:custGeom>
              <a:avLst/>
              <a:gdLst/>
              <a:ahLst/>
              <a:cxnLst/>
              <a:rect r="r" b="b" t="t" l="l"/>
              <a:pathLst>
                <a:path h="485884" w="554675">
                  <a:moveTo>
                    <a:pt x="0" y="0"/>
                  </a:moveTo>
                  <a:lnTo>
                    <a:pt x="554675" y="0"/>
                  </a:lnTo>
                  <a:lnTo>
                    <a:pt x="554675" y="485884"/>
                  </a:lnTo>
                  <a:lnTo>
                    <a:pt x="0" y="485884"/>
                  </a:lnTo>
                  <a:close/>
                </a:path>
              </a:pathLst>
            </a:custGeom>
            <a:solidFill>
              <a:srgbClr val="00A181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9050"/>
              <a:ext cx="554675" cy="504934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1950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3225916" y="3788775"/>
            <a:ext cx="3204646" cy="2807205"/>
            <a:chOff x="0" y="0"/>
            <a:chExt cx="554675" cy="48588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554675" cy="485884"/>
            </a:xfrm>
            <a:custGeom>
              <a:avLst/>
              <a:gdLst/>
              <a:ahLst/>
              <a:cxnLst/>
              <a:rect r="r" b="b" t="t" l="l"/>
              <a:pathLst>
                <a:path h="485884" w="554675">
                  <a:moveTo>
                    <a:pt x="0" y="0"/>
                  </a:moveTo>
                  <a:lnTo>
                    <a:pt x="554675" y="0"/>
                  </a:lnTo>
                  <a:lnTo>
                    <a:pt x="554675" y="485884"/>
                  </a:lnTo>
                  <a:lnTo>
                    <a:pt x="0" y="485884"/>
                  </a:lnTo>
                  <a:close/>
                </a:path>
              </a:pathLst>
            </a:custGeom>
            <a:solidFill>
              <a:srgbClr val="00A181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19050"/>
              <a:ext cx="554675" cy="504934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1950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-10800000">
            <a:off x="10542559" y="-4150923"/>
            <a:ext cx="9822161" cy="6226137"/>
            <a:chOff x="0" y="0"/>
            <a:chExt cx="8474859" cy="53721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474859" cy="5372100"/>
            </a:xfrm>
            <a:custGeom>
              <a:avLst/>
              <a:gdLst/>
              <a:ahLst/>
              <a:cxnLst/>
              <a:rect r="r" b="b" t="t" l="l"/>
              <a:pathLst>
                <a:path h="5372100" w="8474859">
                  <a:moveTo>
                    <a:pt x="6924189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6924189" y="5372100"/>
                  </a:lnTo>
                  <a:lnTo>
                    <a:pt x="8474859" y="2686050"/>
                  </a:lnTo>
                  <a:lnTo>
                    <a:pt x="6924189" y="0"/>
                  </a:lnTo>
                  <a:close/>
                </a:path>
              </a:pathLst>
            </a:custGeom>
            <a:solidFill>
              <a:srgbClr val="004651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9959443" y="-865713"/>
            <a:ext cx="2695438" cy="2334501"/>
            <a:chOff x="0" y="0"/>
            <a:chExt cx="6202680" cy="53721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6202680" cy="5372100"/>
            </a:xfrm>
            <a:custGeom>
              <a:avLst/>
              <a:gdLst/>
              <a:ahLst/>
              <a:cxnLst/>
              <a:rect r="r" b="b" t="t" l="l"/>
              <a:pathLst>
                <a:path h="5372100" w="6202680">
                  <a:moveTo>
                    <a:pt x="4652010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4652010" y="5372100"/>
                  </a:lnTo>
                  <a:lnTo>
                    <a:pt x="6202680" y="2686050"/>
                  </a:lnTo>
                  <a:lnTo>
                    <a:pt x="4652010" y="0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sp>
        <p:nvSpPr>
          <p:cNvPr name="Freeform 15" id="15"/>
          <p:cNvSpPr/>
          <p:nvPr/>
        </p:nvSpPr>
        <p:spPr>
          <a:xfrm flipH="false" flipV="false" rot="0">
            <a:off x="1397227" y="3967092"/>
            <a:ext cx="2467592" cy="2450570"/>
          </a:xfrm>
          <a:custGeom>
            <a:avLst/>
            <a:gdLst/>
            <a:ahLst/>
            <a:cxnLst/>
            <a:rect r="r" b="b" t="t" l="l"/>
            <a:pathLst>
              <a:path h="2450570" w="2467592">
                <a:moveTo>
                  <a:pt x="0" y="0"/>
                </a:moveTo>
                <a:lnTo>
                  <a:pt x="2467592" y="0"/>
                </a:lnTo>
                <a:lnTo>
                  <a:pt x="2467592" y="2450570"/>
                </a:lnTo>
                <a:lnTo>
                  <a:pt x="0" y="245057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7631019" y="4163677"/>
            <a:ext cx="2197223" cy="2057400"/>
          </a:xfrm>
          <a:custGeom>
            <a:avLst/>
            <a:gdLst/>
            <a:ahLst/>
            <a:cxnLst/>
            <a:rect r="r" b="b" t="t" l="l"/>
            <a:pathLst>
              <a:path h="2057400" w="2197223">
                <a:moveTo>
                  <a:pt x="0" y="0"/>
                </a:moveTo>
                <a:lnTo>
                  <a:pt x="2197223" y="0"/>
                </a:lnTo>
                <a:lnTo>
                  <a:pt x="2197223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4196611" y="3900452"/>
            <a:ext cx="1681029" cy="2695527"/>
          </a:xfrm>
          <a:custGeom>
            <a:avLst/>
            <a:gdLst/>
            <a:ahLst/>
            <a:cxnLst/>
            <a:rect r="r" b="b" t="t" l="l"/>
            <a:pathLst>
              <a:path h="2695527" w="1681029">
                <a:moveTo>
                  <a:pt x="0" y="0"/>
                </a:moveTo>
                <a:lnTo>
                  <a:pt x="1681028" y="0"/>
                </a:lnTo>
                <a:lnTo>
                  <a:pt x="1681028" y="2695528"/>
                </a:lnTo>
                <a:lnTo>
                  <a:pt x="0" y="269552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4388190" y="796925"/>
            <a:ext cx="1297870" cy="1762539"/>
          </a:xfrm>
          <a:custGeom>
            <a:avLst/>
            <a:gdLst/>
            <a:ahLst/>
            <a:cxnLst/>
            <a:rect r="r" b="b" t="t" l="l"/>
            <a:pathLst>
              <a:path h="1762539" w="1297870">
                <a:moveTo>
                  <a:pt x="0" y="0"/>
                </a:moveTo>
                <a:lnTo>
                  <a:pt x="1297870" y="0"/>
                </a:lnTo>
                <a:lnTo>
                  <a:pt x="1297870" y="1762539"/>
                </a:lnTo>
                <a:lnTo>
                  <a:pt x="0" y="176253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7125670" y="6792529"/>
            <a:ext cx="3204646" cy="11804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Fira Sans"/>
              </a:rPr>
              <a:t>Posting scheduling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3225916" y="6792529"/>
            <a:ext cx="3622419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Fira Sans"/>
              </a:rPr>
              <a:t>Automation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028700" y="6792529"/>
            <a:ext cx="3204646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Fira Sans"/>
              </a:rPr>
              <a:t>Paid Advertising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99339" y="739775"/>
            <a:ext cx="13297272" cy="19022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554"/>
              </a:lnSpc>
              <a:spcBef>
                <a:spcPct val="0"/>
              </a:spcBef>
            </a:pPr>
            <a:r>
              <a:rPr lang="en-US" sz="5811" spc="-58">
                <a:solidFill>
                  <a:srgbClr val="000000"/>
                </a:solidFill>
                <a:latin typeface="Fira Sans Medium"/>
              </a:rPr>
              <a:t>E-marketing strategies and implementation of social media(cont'd):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7809996" y="9402752"/>
            <a:ext cx="245243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7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493192" y="3788775"/>
            <a:ext cx="3204646" cy="2807205"/>
            <a:chOff x="0" y="0"/>
            <a:chExt cx="554675" cy="48588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54675" cy="485884"/>
            </a:xfrm>
            <a:custGeom>
              <a:avLst/>
              <a:gdLst/>
              <a:ahLst/>
              <a:cxnLst/>
              <a:rect r="r" b="b" t="t" l="l"/>
              <a:pathLst>
                <a:path h="485884" w="554675">
                  <a:moveTo>
                    <a:pt x="0" y="0"/>
                  </a:moveTo>
                  <a:lnTo>
                    <a:pt x="554675" y="0"/>
                  </a:lnTo>
                  <a:lnTo>
                    <a:pt x="554675" y="485884"/>
                  </a:lnTo>
                  <a:lnTo>
                    <a:pt x="0" y="485884"/>
                  </a:lnTo>
                  <a:close/>
                </a:path>
              </a:pathLst>
            </a:custGeom>
            <a:solidFill>
              <a:srgbClr val="00A181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9050"/>
              <a:ext cx="554675" cy="504934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195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590162" y="3788775"/>
            <a:ext cx="3204646" cy="2807205"/>
            <a:chOff x="0" y="0"/>
            <a:chExt cx="554675" cy="48588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54675" cy="485884"/>
            </a:xfrm>
            <a:custGeom>
              <a:avLst/>
              <a:gdLst/>
              <a:ahLst/>
              <a:cxnLst/>
              <a:rect r="r" b="b" t="t" l="l"/>
              <a:pathLst>
                <a:path h="485884" w="554675">
                  <a:moveTo>
                    <a:pt x="0" y="0"/>
                  </a:moveTo>
                  <a:lnTo>
                    <a:pt x="554675" y="0"/>
                  </a:lnTo>
                  <a:lnTo>
                    <a:pt x="554675" y="485884"/>
                  </a:lnTo>
                  <a:lnTo>
                    <a:pt x="0" y="485884"/>
                  </a:lnTo>
                  <a:close/>
                </a:path>
              </a:pathLst>
            </a:custGeom>
            <a:solidFill>
              <a:srgbClr val="00A181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9050"/>
              <a:ext cx="554675" cy="504934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1950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-10800000">
            <a:off x="10542559" y="-4150923"/>
            <a:ext cx="9822161" cy="6226137"/>
            <a:chOff x="0" y="0"/>
            <a:chExt cx="8474859" cy="53721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474859" cy="5372100"/>
            </a:xfrm>
            <a:custGeom>
              <a:avLst/>
              <a:gdLst/>
              <a:ahLst/>
              <a:cxnLst/>
              <a:rect r="r" b="b" t="t" l="l"/>
              <a:pathLst>
                <a:path h="5372100" w="8474859">
                  <a:moveTo>
                    <a:pt x="6924189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6924189" y="5372100"/>
                  </a:lnTo>
                  <a:lnTo>
                    <a:pt x="8474859" y="2686050"/>
                  </a:lnTo>
                  <a:lnTo>
                    <a:pt x="6924189" y="0"/>
                  </a:lnTo>
                  <a:close/>
                </a:path>
              </a:pathLst>
            </a:custGeom>
            <a:solidFill>
              <a:srgbClr val="004651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9959443" y="-865713"/>
            <a:ext cx="2695438" cy="2334501"/>
            <a:chOff x="0" y="0"/>
            <a:chExt cx="6202680" cy="53721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6202680" cy="5372100"/>
            </a:xfrm>
            <a:custGeom>
              <a:avLst/>
              <a:gdLst/>
              <a:ahLst/>
              <a:cxnLst/>
              <a:rect r="r" b="b" t="t" l="l"/>
              <a:pathLst>
                <a:path h="5372100" w="6202680">
                  <a:moveTo>
                    <a:pt x="4652010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4652010" y="5372100"/>
                  </a:lnTo>
                  <a:lnTo>
                    <a:pt x="6202680" y="2686050"/>
                  </a:lnTo>
                  <a:lnTo>
                    <a:pt x="4652010" y="0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sp>
        <p:nvSpPr>
          <p:cNvPr name="Freeform 12" id="12"/>
          <p:cNvSpPr/>
          <p:nvPr/>
        </p:nvSpPr>
        <p:spPr>
          <a:xfrm flipH="false" flipV="false" rot="0">
            <a:off x="14388190" y="796925"/>
            <a:ext cx="1297870" cy="1762539"/>
          </a:xfrm>
          <a:custGeom>
            <a:avLst/>
            <a:gdLst/>
            <a:ahLst/>
            <a:cxnLst/>
            <a:rect r="r" b="b" t="t" l="l"/>
            <a:pathLst>
              <a:path h="1762539" w="1297870">
                <a:moveTo>
                  <a:pt x="0" y="0"/>
                </a:moveTo>
                <a:lnTo>
                  <a:pt x="1297870" y="0"/>
                </a:lnTo>
                <a:lnTo>
                  <a:pt x="1297870" y="1762539"/>
                </a:lnTo>
                <a:lnTo>
                  <a:pt x="0" y="17625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5080794" y="3759080"/>
            <a:ext cx="2029442" cy="2978272"/>
          </a:xfrm>
          <a:custGeom>
            <a:avLst/>
            <a:gdLst/>
            <a:ahLst/>
            <a:cxnLst/>
            <a:rect r="r" b="b" t="t" l="l"/>
            <a:pathLst>
              <a:path h="2978272" w="2029442">
                <a:moveTo>
                  <a:pt x="0" y="0"/>
                </a:moveTo>
                <a:lnTo>
                  <a:pt x="2029442" y="0"/>
                </a:lnTo>
                <a:lnTo>
                  <a:pt x="2029442" y="2978272"/>
                </a:lnTo>
                <a:lnTo>
                  <a:pt x="0" y="297827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1165423" y="4219516"/>
            <a:ext cx="2057400" cy="2057400"/>
          </a:xfrm>
          <a:custGeom>
            <a:avLst/>
            <a:gdLst/>
            <a:ahLst/>
            <a:cxnLst/>
            <a:rect r="r" b="b" t="t" l="l"/>
            <a:pathLst>
              <a:path h="2057400" w="2057400">
                <a:moveTo>
                  <a:pt x="0" y="0"/>
                </a:moveTo>
                <a:lnTo>
                  <a:pt x="2057400" y="0"/>
                </a:lnTo>
                <a:lnTo>
                  <a:pt x="2057400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10590162" y="6792529"/>
            <a:ext cx="3204646" cy="11804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Fira Sans"/>
              </a:rPr>
              <a:t>WhatsApp Button 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4493192" y="6792529"/>
            <a:ext cx="3204646" cy="1780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Fira Sans"/>
              </a:rPr>
              <a:t>Price transparency</a:t>
            </a:r>
          </a:p>
          <a:p>
            <a:pPr algn="ctr">
              <a:lnSpc>
                <a:spcPts val="4759"/>
              </a:lnSpc>
            </a:pPr>
          </a:p>
        </p:txBody>
      </p:sp>
      <p:sp>
        <p:nvSpPr>
          <p:cNvPr name="TextBox 17" id="17"/>
          <p:cNvSpPr txBox="true"/>
          <p:nvPr/>
        </p:nvSpPr>
        <p:spPr>
          <a:xfrm rot="0">
            <a:off x="899339" y="739775"/>
            <a:ext cx="13297272" cy="19022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554"/>
              </a:lnSpc>
              <a:spcBef>
                <a:spcPct val="0"/>
              </a:spcBef>
            </a:pPr>
            <a:r>
              <a:rPr lang="en-US" sz="5811" spc="-58">
                <a:solidFill>
                  <a:srgbClr val="000000"/>
                </a:solidFill>
                <a:latin typeface="Fira Sans Medium"/>
              </a:rPr>
              <a:t>E-marketing strategies and implementation of social media(cont'd):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7780403" y="9402752"/>
            <a:ext cx="304428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8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968108" y="4259839"/>
            <a:ext cx="8351784" cy="5618473"/>
          </a:xfrm>
          <a:custGeom>
            <a:avLst/>
            <a:gdLst/>
            <a:ahLst/>
            <a:cxnLst/>
            <a:rect r="r" b="b" t="t" l="l"/>
            <a:pathLst>
              <a:path h="5618473" w="8351784">
                <a:moveTo>
                  <a:pt x="0" y="0"/>
                </a:moveTo>
                <a:lnTo>
                  <a:pt x="8351784" y="0"/>
                </a:lnTo>
                <a:lnTo>
                  <a:pt x="8351784" y="5618472"/>
                </a:lnTo>
                <a:lnTo>
                  <a:pt x="0" y="56184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7069075"/>
            <a:ext cx="3245210" cy="1825430"/>
          </a:xfrm>
          <a:custGeom>
            <a:avLst/>
            <a:gdLst/>
            <a:ahLst/>
            <a:cxnLst/>
            <a:rect r="r" b="b" t="t" l="l"/>
            <a:pathLst>
              <a:path h="1825430" w="3245210">
                <a:moveTo>
                  <a:pt x="0" y="0"/>
                </a:moveTo>
                <a:lnTo>
                  <a:pt x="3245210" y="0"/>
                </a:lnTo>
                <a:lnTo>
                  <a:pt x="3245210" y="1825430"/>
                </a:lnTo>
                <a:lnTo>
                  <a:pt x="0" y="18254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674792" y="665782"/>
            <a:ext cx="17194605" cy="1466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796"/>
              </a:lnSpc>
            </a:pPr>
            <a:r>
              <a:rPr lang="en-US" sz="4830" spc="-48">
                <a:solidFill>
                  <a:srgbClr val="000000"/>
                </a:solidFill>
                <a:latin typeface="Fira Sans Medium"/>
              </a:rPr>
              <a:t>Studying the market from four aspects:</a:t>
            </a:r>
          </a:p>
          <a:p>
            <a:pPr marL="0" indent="0" lvl="0">
              <a:lnSpc>
                <a:spcPts val="5796"/>
              </a:lnSpc>
              <a:spcBef>
                <a:spcPct val="0"/>
              </a:spcBef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0" y="2471184"/>
            <a:ext cx="15806710" cy="14024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62"/>
              </a:lnSpc>
            </a:pPr>
            <a:r>
              <a:rPr lang="en-US" sz="2687">
                <a:solidFill>
                  <a:srgbClr val="000000"/>
                </a:solidFill>
                <a:latin typeface="Fira Sans"/>
              </a:rPr>
              <a:t>1- </a:t>
            </a:r>
            <a:r>
              <a:rPr lang="en-US" sz="2687">
                <a:solidFill>
                  <a:srgbClr val="000000"/>
                </a:solidFill>
                <a:latin typeface="Fira Sans Bold"/>
              </a:rPr>
              <a:t>Geographically</a:t>
            </a:r>
            <a:r>
              <a:rPr lang="en-US" sz="2687">
                <a:solidFill>
                  <a:srgbClr val="000000"/>
                </a:solidFill>
                <a:latin typeface="Fira Sans"/>
              </a:rPr>
              <a:t>, we target people in Palestine, specifically we are expanding and present in the West Bank in the city of Nablus.</a:t>
            </a:r>
          </a:p>
          <a:p>
            <a:pPr algn="ctr">
              <a:lnSpc>
                <a:spcPts val="3762"/>
              </a:lnSpc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1778339" y="5994176"/>
            <a:ext cx="1745933" cy="6064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>
                <a:solidFill>
                  <a:srgbClr val="000000"/>
                </a:solidFill>
                <a:latin typeface="Fira Sans Bold"/>
              </a:rPr>
              <a:t>Tool Use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785894" y="9402752"/>
            <a:ext cx="293446" cy="71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76"/>
              </a:lnSpc>
            </a:pPr>
            <a:r>
              <a:rPr lang="en-US" sz="4125">
                <a:solidFill>
                  <a:srgbClr val="000000"/>
                </a:solidFill>
                <a:latin typeface="Fira Sans Bold"/>
              </a:rPr>
              <a:t>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DAF7X8s82kg</dc:identifier>
  <dcterms:modified xsi:type="dcterms:W3CDTF">2011-08-01T06:04:30Z</dcterms:modified>
  <cp:revision>1</cp:revision>
  <dc:title>Graduation Project - 2023/2024</dc:title>
</cp:coreProperties>
</file>