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86" r:id="rId3"/>
    <p:sldId id="285" r:id="rId4"/>
    <p:sldId id="287" r:id="rId5"/>
    <p:sldId id="257" r:id="rId6"/>
    <p:sldId id="258" r:id="rId7"/>
    <p:sldId id="262" r:id="rId8"/>
    <p:sldId id="263" r:id="rId9"/>
    <p:sldId id="264" r:id="rId10"/>
    <p:sldId id="276" r:id="rId11"/>
    <p:sldId id="270" r:id="rId12"/>
    <p:sldId id="282" r:id="rId13"/>
    <p:sldId id="271" r:id="rId14"/>
    <p:sldId id="279" r:id="rId15"/>
    <p:sldId id="272" r:id="rId16"/>
    <p:sldId id="275" r:id="rId17"/>
    <p:sldId id="280" r:id="rId18"/>
    <p:sldId id="283" r:id="rId19"/>
    <p:sldId id="284" r:id="rId20"/>
    <p:sldId id="269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42" d="100"/>
          <a:sy n="42" d="100"/>
        </p:scale>
        <p:origin x="-13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E5833-B362-4882-BA17-A282088E25B8}" type="datetimeFigureOut">
              <a:rPr lang="ar-SA" smtClean="0"/>
              <a:pPr/>
              <a:t>27/08/39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C6DF-BEB5-42A5-B2B5-3544BE4DCD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E5833-B362-4882-BA17-A282088E25B8}" type="datetimeFigureOut">
              <a:rPr lang="ar-SA" smtClean="0"/>
              <a:pPr/>
              <a:t>27/08/39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C6DF-BEB5-42A5-B2B5-3544BE4DCD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E5833-B362-4882-BA17-A282088E25B8}" type="datetimeFigureOut">
              <a:rPr lang="ar-SA" smtClean="0"/>
              <a:pPr/>
              <a:t>27/08/39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C6DF-BEB5-42A5-B2B5-3544BE4DCD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E5833-B362-4882-BA17-A282088E25B8}" type="datetimeFigureOut">
              <a:rPr lang="ar-SA" smtClean="0"/>
              <a:pPr/>
              <a:t>27/08/39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C6DF-BEB5-42A5-B2B5-3544BE4DCD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E5833-B362-4882-BA17-A282088E25B8}" type="datetimeFigureOut">
              <a:rPr lang="ar-SA" smtClean="0"/>
              <a:pPr/>
              <a:t>27/08/39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C6DF-BEB5-42A5-B2B5-3544BE4DCD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E5833-B362-4882-BA17-A282088E25B8}" type="datetimeFigureOut">
              <a:rPr lang="ar-SA" smtClean="0"/>
              <a:pPr/>
              <a:t>27/08/39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C6DF-BEB5-42A5-B2B5-3544BE4DCD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E5833-B362-4882-BA17-A282088E25B8}" type="datetimeFigureOut">
              <a:rPr lang="ar-SA" smtClean="0"/>
              <a:pPr/>
              <a:t>27/08/39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C6DF-BEB5-42A5-B2B5-3544BE4DCD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E5833-B362-4882-BA17-A282088E25B8}" type="datetimeFigureOut">
              <a:rPr lang="ar-SA" smtClean="0"/>
              <a:pPr/>
              <a:t>27/08/39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C6DF-BEB5-42A5-B2B5-3544BE4DCD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E5833-B362-4882-BA17-A282088E25B8}" type="datetimeFigureOut">
              <a:rPr lang="ar-SA" smtClean="0"/>
              <a:pPr/>
              <a:t>27/08/39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C6DF-BEB5-42A5-B2B5-3544BE4DCD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E5833-B362-4882-BA17-A282088E25B8}" type="datetimeFigureOut">
              <a:rPr lang="ar-SA" smtClean="0"/>
              <a:pPr/>
              <a:t>27/08/39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C6DF-BEB5-42A5-B2B5-3544BE4DCD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E5833-B362-4882-BA17-A282088E25B8}" type="datetimeFigureOut">
              <a:rPr lang="ar-SA" smtClean="0"/>
              <a:pPr/>
              <a:t>27/08/39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C6DF-BEB5-42A5-B2B5-3544BE4DCD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E5833-B362-4882-BA17-A282088E25B8}" type="datetimeFigureOut">
              <a:rPr lang="ar-SA" smtClean="0"/>
              <a:pPr/>
              <a:t>27/08/39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FC6DF-BEB5-42A5-B2B5-3544BE4DCDB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28596" y="1785926"/>
            <a:ext cx="8272466" cy="3357586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FFC000"/>
                </a:solidFill>
              </a:rPr>
              <a:t>ANALYSIS OF UPGRADING DIESEL ENGINE BY MEANS OF TURBOCHARGER</a:t>
            </a:r>
            <a:r>
              <a:rPr lang="en-US" dirty="0">
                <a:solidFill>
                  <a:srgbClr val="FFC000"/>
                </a:solidFill>
              </a:rPr>
              <a:t/>
            </a:r>
            <a:br>
              <a:rPr lang="en-US" dirty="0">
                <a:solidFill>
                  <a:srgbClr val="FFC000"/>
                </a:solidFill>
              </a:rPr>
            </a:br>
            <a:endParaRPr lang="ar-SA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Turbine wheel</a:t>
            </a:r>
            <a:endParaRPr lang="ar-S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357430"/>
            <a:ext cx="857256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Turbine wheel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5257800"/>
          </a:xfrm>
        </p:spPr>
        <p:txBody>
          <a:bodyPr>
            <a:normAutofit lnSpcReduction="10000"/>
          </a:bodyPr>
          <a:lstStyle/>
          <a:p>
            <a:pPr rtl="0">
              <a:buNone/>
            </a:pPr>
            <a:endParaRPr lang="en-US" dirty="0" smtClean="0"/>
          </a:p>
          <a:p>
            <a:pPr rtl="0">
              <a:buNone/>
            </a:pPr>
            <a:endParaRPr lang="en-US" dirty="0" smtClean="0"/>
          </a:p>
          <a:p>
            <a:pPr rtl="0">
              <a:buNone/>
            </a:pPr>
            <a:endParaRPr lang="en-US" dirty="0" smtClean="0"/>
          </a:p>
          <a:p>
            <a:pPr rtl="0">
              <a:buNone/>
            </a:pPr>
            <a:endParaRPr lang="en-US" dirty="0" smtClean="0"/>
          </a:p>
          <a:p>
            <a:pPr rtl="0">
              <a:buNone/>
            </a:pPr>
            <a:endParaRPr lang="en-US" dirty="0" smtClean="0"/>
          </a:p>
          <a:p>
            <a:pPr rtl="0">
              <a:buNone/>
            </a:pPr>
            <a:endParaRPr lang="en-US" dirty="0" smtClean="0"/>
          </a:p>
          <a:p>
            <a:pPr rtl="0">
              <a:buNone/>
            </a:pPr>
            <a:r>
              <a:rPr lang="en-US" dirty="0" smtClean="0"/>
              <a:t>    U</a:t>
            </a:r>
            <a:r>
              <a:rPr lang="en-US" baseline="-25000" dirty="0" smtClean="0"/>
              <a:t>5</a:t>
            </a:r>
            <a:r>
              <a:rPr lang="en-US" dirty="0" smtClean="0"/>
              <a:t>=308.98  m/s</a:t>
            </a:r>
          </a:p>
          <a:p>
            <a:pPr rtl="0">
              <a:buNone/>
            </a:pPr>
            <a:r>
              <a:rPr lang="en-US" dirty="0" smtClean="0"/>
              <a:t>                        C</a:t>
            </a:r>
            <a:r>
              <a:rPr lang="en-US" baseline="-25000" dirty="0" smtClean="0"/>
              <a:t>5</a:t>
            </a:r>
            <a:r>
              <a:rPr lang="en-US" dirty="0" smtClean="0"/>
              <a:t>=273.73  m/s</a:t>
            </a:r>
          </a:p>
          <a:p>
            <a:pPr rtl="0">
              <a:buNone/>
            </a:pPr>
            <a:r>
              <a:rPr lang="en-US" dirty="0" smtClean="0"/>
              <a:t>                        W</a:t>
            </a:r>
            <a:r>
              <a:rPr lang="en-US" baseline="-25000" dirty="0" smtClean="0"/>
              <a:t>5</a:t>
            </a:r>
            <a:r>
              <a:rPr lang="en-US" dirty="0" smtClean="0"/>
              <a:t>=106.71 m/s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6" name="صورة 5" descr="https://scontent-mxp1-1.xx.fbcdn.net/v/t1.15752-9/31958775_2003830076355705_2059975050848632832_n.png?_nc_cat=0&amp;_nc_ad=z-m&amp;_nc_cid=0&amp;oh=1e4db36a901035193d1e48b4057d8822&amp;oe=5B98422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285992"/>
            <a:ext cx="4695831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Compressor wheel</a:t>
            </a:r>
            <a:endParaRPr lang="ar-S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357430"/>
            <a:ext cx="7215237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Compressor wheel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5257800"/>
          </a:xfrm>
        </p:spPr>
        <p:txBody>
          <a:bodyPr>
            <a:normAutofit/>
          </a:bodyPr>
          <a:lstStyle/>
          <a:p>
            <a:pPr rtl="0">
              <a:buNone/>
            </a:pPr>
            <a:endParaRPr lang="en-US" dirty="0" smtClean="0"/>
          </a:p>
          <a:p>
            <a:pPr rtl="0">
              <a:buNone/>
            </a:pPr>
            <a:endParaRPr lang="en-US" dirty="0" smtClean="0"/>
          </a:p>
          <a:p>
            <a:pPr rtl="0">
              <a:buNone/>
            </a:pPr>
            <a:endParaRPr lang="en-US" dirty="0" smtClean="0"/>
          </a:p>
          <a:p>
            <a:pPr rtl="0">
              <a:buNone/>
            </a:pPr>
            <a:endParaRPr lang="en-US" dirty="0" smtClean="0"/>
          </a:p>
          <a:p>
            <a:pPr rtl="0">
              <a:buNone/>
            </a:pPr>
            <a:endParaRPr lang="en-US" dirty="0" smtClean="0"/>
          </a:p>
          <a:p>
            <a:pPr rtl="0">
              <a:buNone/>
            </a:pPr>
            <a:r>
              <a:rPr lang="en-US" dirty="0" smtClean="0"/>
              <a:t>U</a:t>
            </a:r>
            <a:r>
              <a:rPr lang="en-US" baseline="-25000" dirty="0" smtClean="0"/>
              <a:t>2</a:t>
            </a:r>
            <a:r>
              <a:rPr lang="en-US" dirty="0" smtClean="0"/>
              <a:t>=346.54  m/s</a:t>
            </a:r>
          </a:p>
          <a:p>
            <a:pPr rtl="0">
              <a:buNone/>
            </a:pPr>
            <a:r>
              <a:rPr lang="en-US" dirty="0" smtClean="0"/>
              <a:t> C</a:t>
            </a:r>
            <a:r>
              <a:rPr lang="en-US" baseline="-25000" dirty="0" smtClean="0"/>
              <a:t>2</a:t>
            </a:r>
            <a:r>
              <a:rPr lang="en-US" dirty="0" smtClean="0"/>
              <a:t>=234.26  m/s</a:t>
            </a:r>
          </a:p>
          <a:p>
            <a:pPr rtl="0">
              <a:buNone/>
            </a:pPr>
            <a:r>
              <a:rPr lang="en-US" dirty="0" smtClean="0"/>
              <a:t> W=234.26  m/s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4" name="صورة 3" descr="https://scontent-mxp1-1.xx.fbcdn.net/v/t1.15752-9/31967912_2003829876355725_5771776407566811136_n.png?_nc_cat=0&amp;_nc_ad=z-m&amp;_nc_cid=0&amp;oh=451c9cdf87fb30172f7cdbe367b0a678&amp;oe=5B52BC6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000240"/>
            <a:ext cx="445770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Shaft and Bode </a:t>
            </a:r>
            <a:endParaRPr lang="ar-SA" dirty="0"/>
          </a:p>
        </p:txBody>
      </p:sp>
      <p:pic>
        <p:nvPicPr>
          <p:cNvPr id="4" name="عنصر نائب للمحتوى 3" descr="تيربو-70-a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00562" y="2571744"/>
            <a:ext cx="4357718" cy="4286256"/>
          </a:xfrm>
        </p:spPr>
      </p:pic>
      <p:pic>
        <p:nvPicPr>
          <p:cNvPr id="6" name="صورة 5" descr="130_0909_04_z+how_a_turbo_works+standard_bearing_turbine_shaf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28934"/>
            <a:ext cx="4500562" cy="3929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turbocharger</a:t>
            </a:r>
            <a:endParaRPr lang="ar-SA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428868"/>
            <a:ext cx="671517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accent6">
                    <a:lumMod val="75000"/>
                  </a:schemeClr>
                </a:solidFill>
              </a:rPr>
              <a:t>Work combustion </a:t>
            </a:r>
            <a:endParaRPr lang="ar-SA" sz="6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928802"/>
            <a:ext cx="8686800" cy="4554551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ar-SA" sz="6000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6000" dirty="0" err="1" smtClean="0">
                <a:solidFill>
                  <a:schemeClr val="accent6">
                    <a:lumMod val="75000"/>
                  </a:schemeClr>
                </a:solidFill>
              </a:rPr>
              <a:t>Qc.v</a:t>
            </a:r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 + </a:t>
            </a:r>
            <a:r>
              <a:rPr lang="en-US" sz="6000" dirty="0" err="1" smtClean="0">
                <a:solidFill>
                  <a:schemeClr val="accent6">
                    <a:lumMod val="75000"/>
                  </a:schemeClr>
                </a:solidFill>
              </a:rPr>
              <a:t>nihi</a:t>
            </a:r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 = </a:t>
            </a:r>
            <a:r>
              <a:rPr lang="en-US" sz="6000" dirty="0" err="1" smtClean="0">
                <a:solidFill>
                  <a:schemeClr val="accent6">
                    <a:lumMod val="75000"/>
                  </a:schemeClr>
                </a:solidFill>
              </a:rPr>
              <a:t>Wc.v</a:t>
            </a:r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 +</a:t>
            </a:r>
            <a:r>
              <a:rPr lang="en-US" sz="6000" dirty="0" err="1" smtClean="0">
                <a:solidFill>
                  <a:schemeClr val="accent6">
                    <a:lumMod val="75000"/>
                  </a:schemeClr>
                </a:solidFill>
              </a:rPr>
              <a:t>nehe</a:t>
            </a:r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sz="6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>
              <a:buNone/>
            </a:pPr>
            <a:endParaRPr lang="en-US" sz="6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>
              <a:buNone/>
            </a:pPr>
            <a:r>
              <a:rPr lang="en-US" sz="6000" dirty="0" err="1" smtClean="0">
                <a:solidFill>
                  <a:schemeClr val="accent6">
                    <a:lumMod val="75000"/>
                  </a:schemeClr>
                </a:solidFill>
              </a:rPr>
              <a:t>Wc.v</a:t>
            </a:r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 = 35830 KJ/Kg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18405841">
            <a:off x="-2551528" y="2066796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combustion</a:t>
            </a:r>
            <a:endParaRPr lang="ar-SA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piston rod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F=P*(A </a:t>
            </a:r>
            <a:r>
              <a:rPr lang="en-US" sz="2400" dirty="0" err="1" smtClean="0"/>
              <a:t>peston</a:t>
            </a:r>
            <a:r>
              <a:rPr lang="en-US" dirty="0" smtClean="0"/>
              <a:t>)  </a:t>
            </a:r>
          </a:p>
          <a:p>
            <a:pPr algn="l">
              <a:buNone/>
            </a:pPr>
            <a:r>
              <a:rPr lang="ar-SA" dirty="0" smtClean="0"/>
              <a:t>(</a:t>
            </a:r>
            <a:r>
              <a:rPr lang="en-US" dirty="0" smtClean="0"/>
              <a:t>Normal </a:t>
            </a:r>
            <a:r>
              <a:rPr lang="en-US" dirty="0" err="1" smtClean="0"/>
              <a:t>strees</a:t>
            </a:r>
            <a:r>
              <a:rPr lang="en-US" dirty="0" smtClean="0"/>
              <a:t> =  F/(A </a:t>
            </a:r>
            <a:r>
              <a:rPr lang="en-US" sz="2400" dirty="0" smtClean="0"/>
              <a:t>rod</a:t>
            </a:r>
          </a:p>
          <a:p>
            <a:pPr algn="l">
              <a:buNone/>
            </a:pPr>
            <a:r>
              <a:rPr lang="en-US" dirty="0" smtClean="0"/>
              <a:t>Normal </a:t>
            </a:r>
            <a:r>
              <a:rPr lang="en-US" dirty="0" err="1" smtClean="0"/>
              <a:t>strees</a:t>
            </a:r>
            <a:r>
              <a:rPr lang="ar-SA" sz="2400" dirty="0" smtClean="0"/>
              <a:t> </a:t>
            </a:r>
            <a:r>
              <a:rPr lang="en-US" dirty="0" smtClean="0"/>
              <a:t>n=</a:t>
            </a:r>
            <a:r>
              <a:rPr lang="en-US" dirty="0" err="1" smtClean="0"/>
              <a:t>Sy</a:t>
            </a:r>
            <a:r>
              <a:rPr lang="en-US" dirty="0" smtClean="0"/>
              <a:t>/</a:t>
            </a:r>
            <a:endParaRPr lang="ar-SA" dirty="0"/>
          </a:p>
        </p:txBody>
      </p:sp>
      <p:pic>
        <p:nvPicPr>
          <p:cNvPr id="4" name="عنصر نائب للمحتوى 5" descr="kolbenstan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3214662"/>
            <a:ext cx="6215106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endParaRPr lang="en-US" dirty="0" smtClean="0"/>
          </a:p>
          <a:p>
            <a:pPr algn="l">
              <a:buNone/>
            </a:pPr>
            <a:r>
              <a:rPr lang="en-US" dirty="0" smtClean="0"/>
              <a:t>QH=Cp(T3 – T2)</a:t>
            </a:r>
          </a:p>
          <a:p>
            <a:pPr algn="l">
              <a:buNone/>
            </a:pPr>
            <a:r>
              <a:rPr lang="en-US" dirty="0" smtClean="0"/>
              <a:t>QL=</a:t>
            </a:r>
            <a:r>
              <a:rPr lang="en-US" dirty="0" err="1" smtClean="0"/>
              <a:t>Cv</a:t>
            </a:r>
            <a:r>
              <a:rPr lang="en-US" dirty="0" smtClean="0"/>
              <a:t>(T1-T4)</a:t>
            </a:r>
          </a:p>
          <a:p>
            <a:pPr algn="l">
              <a:buNone/>
            </a:pPr>
            <a:r>
              <a:rPr lang="en-US" dirty="0" err="1" smtClean="0"/>
              <a:t>Wnet</a:t>
            </a:r>
            <a:r>
              <a:rPr lang="en-US" dirty="0" smtClean="0"/>
              <a:t> = QH – QL</a:t>
            </a:r>
          </a:p>
          <a:p>
            <a:pPr algn="l">
              <a:buNone/>
            </a:pPr>
            <a:r>
              <a:rPr lang="en-US" dirty="0" err="1" smtClean="0"/>
              <a:t>Efficience</a:t>
            </a:r>
            <a:r>
              <a:rPr lang="en-US" dirty="0" smtClean="0"/>
              <a:t> = 1 _ (QL/QH) 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5029200" y="3714752"/>
            <a:ext cx="8229600" cy="2286016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Diyaa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atatri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ramadan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metlaq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khalid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khabbas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saleh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saleem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endParaRPr lang="ar-SA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9600" dirty="0" smtClean="0">
                <a:solidFill>
                  <a:srgbClr val="92D050"/>
                </a:solidFill>
                <a:latin typeface="Aharoni" pitchFamily="2" charset="-79"/>
                <a:cs typeface="Aharoni" pitchFamily="2" charset="-79"/>
              </a:rPr>
              <a:t>Thank you</a:t>
            </a:r>
          </a:p>
          <a:p>
            <a:pPr algn="ctr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571480"/>
            <a:ext cx="8658196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Outline:</a:t>
            </a:r>
            <a:endParaRPr lang="ar-SA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571612"/>
            <a:ext cx="4786314" cy="4329130"/>
          </a:xfrm>
        </p:spPr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  <a:t>Abstract </a:t>
            </a:r>
            <a:b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  <a:t>Introduction</a:t>
            </a:r>
            <a:b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  <a:t>Diesel Engine</a:t>
            </a:r>
            <a:b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  <a:t>Turbochargers</a:t>
            </a:r>
            <a:b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  <a:t>Turbine Wheel</a:t>
            </a:r>
            <a:b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  <a:t>Compressor Wheel</a:t>
            </a:r>
            <a:b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  <a:t>Design Turbocharger</a:t>
            </a:r>
            <a:b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  <a:t>Work Combustion</a:t>
            </a:r>
            <a:b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  <a:t>Piston rod</a:t>
            </a:r>
            <a:b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Conclusions</a:t>
            </a:r>
            <a:endParaRPr lang="ar-SA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 rot="19499521">
            <a:off x="428596" y="235743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Abstract</a:t>
            </a:r>
            <a:endParaRPr lang="ar-SA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Introduction </a:t>
            </a:r>
            <a:endParaRPr lang="ar-SA" sz="7200" dirty="0"/>
          </a:p>
        </p:txBody>
      </p:sp>
      <p:pic>
        <p:nvPicPr>
          <p:cNvPr id="4" name="عنصر نائب للمحتوى 3" descr="BMW_turbo_f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785926"/>
            <a:ext cx="7786742" cy="47149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17509711">
            <a:off x="-3224365" y="1660526"/>
            <a:ext cx="9144000" cy="1857388"/>
          </a:xfrm>
        </p:spPr>
        <p:txBody>
          <a:bodyPr>
            <a:normAutofit/>
          </a:bodyPr>
          <a:lstStyle/>
          <a:p>
            <a:r>
              <a:rPr lang="en-US" sz="7200" b="1" dirty="0">
                <a:solidFill>
                  <a:srgbClr val="FF0000"/>
                </a:solidFill>
              </a:rPr>
              <a:t>Diesel </a:t>
            </a:r>
            <a:r>
              <a:rPr lang="en-US" sz="7200" b="1" dirty="0" smtClean="0">
                <a:solidFill>
                  <a:srgbClr val="FF0000"/>
                </a:solidFill>
              </a:rPr>
              <a:t>engine</a:t>
            </a:r>
            <a:endParaRPr lang="ar-SA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Turbochargers</a:t>
            </a:r>
            <a:endParaRPr lang="ar-SA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Turbochargers component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1. The turbine wheel.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ar-SA" dirty="0" smtClean="0"/>
              <a:t> </a:t>
            </a:r>
            <a:r>
              <a:rPr lang="en-US" dirty="0" smtClean="0"/>
              <a:t>2. The compressor.</a:t>
            </a:r>
          </a:p>
          <a:p>
            <a:pPr algn="l">
              <a:buNone/>
            </a:pPr>
            <a:endParaRPr lang="ar-SA" dirty="0" smtClean="0"/>
          </a:p>
          <a:p>
            <a:pPr algn="l">
              <a:buNone/>
            </a:pPr>
            <a:r>
              <a:rPr lang="en-US" dirty="0" smtClean="0"/>
              <a:t>3. Shaft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4. Body </a:t>
            </a:r>
          </a:p>
        </p:txBody>
      </p:sp>
      <p:pic>
        <p:nvPicPr>
          <p:cNvPr id="4" name="Picture 8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3643306" y="2000240"/>
            <a:ext cx="5500694" cy="4857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Turbochargers Work</a:t>
            </a:r>
            <a:endParaRPr lang="ar-SA" dirty="0"/>
          </a:p>
        </p:txBody>
      </p:sp>
      <p:pic>
        <p:nvPicPr>
          <p:cNvPr id="5" name="عنصر نائب للمحتوى 4" descr="work turb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714488"/>
            <a:ext cx="9144000" cy="5143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129</Words>
  <Application>Microsoft Office PowerPoint</Application>
  <PresentationFormat>عرض على الشاشة (3:4)‏</PresentationFormat>
  <Paragraphs>58</Paragraphs>
  <Slides>20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سمة Office</vt:lpstr>
      <vt:lpstr>ANALYSIS OF UPGRADING DIESEL ENGINE BY MEANS OF TURBOCHARGER </vt:lpstr>
      <vt:lpstr>Diyaa atatri ramadan metlaq  khalid khabbas saleh saleem </vt:lpstr>
      <vt:lpstr>Outline:</vt:lpstr>
      <vt:lpstr>Abstract</vt:lpstr>
      <vt:lpstr>Introduction </vt:lpstr>
      <vt:lpstr>Diesel engine</vt:lpstr>
      <vt:lpstr>Turbochargers</vt:lpstr>
      <vt:lpstr>Turbochargers component</vt:lpstr>
      <vt:lpstr>Turbochargers Work</vt:lpstr>
      <vt:lpstr>Turbine wheel</vt:lpstr>
      <vt:lpstr>Design Turbine wheel</vt:lpstr>
      <vt:lpstr>Compressor wheel</vt:lpstr>
      <vt:lpstr>Design Compressor wheel </vt:lpstr>
      <vt:lpstr>Shaft and Bode </vt:lpstr>
      <vt:lpstr>Design turbocharger</vt:lpstr>
      <vt:lpstr>Work combustion </vt:lpstr>
      <vt:lpstr>combustion</vt:lpstr>
      <vt:lpstr>Design piston rod </vt:lpstr>
      <vt:lpstr>Conclusion  </vt:lpstr>
      <vt:lpstr>الشريحة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UPGRADING DIESEL ENGINE BY MEANS OF TURBOCHARGER</dc:title>
  <dc:creator>pc</dc:creator>
  <cp:lastModifiedBy>pc</cp:lastModifiedBy>
  <cp:revision>52</cp:revision>
  <dcterms:created xsi:type="dcterms:W3CDTF">2017-12-15T16:40:41Z</dcterms:created>
  <dcterms:modified xsi:type="dcterms:W3CDTF">2018-05-12T06:09:02Z</dcterms:modified>
</cp:coreProperties>
</file>