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307" r:id="rId2"/>
    <p:sldId id="355" r:id="rId3"/>
    <p:sldId id="309" r:id="rId4"/>
    <p:sldId id="272" r:id="rId5"/>
    <p:sldId id="326" r:id="rId6"/>
    <p:sldId id="327" r:id="rId7"/>
    <p:sldId id="328" r:id="rId8"/>
    <p:sldId id="329" r:id="rId9"/>
    <p:sldId id="330" r:id="rId10"/>
    <p:sldId id="331" r:id="rId11"/>
    <p:sldId id="332" r:id="rId12"/>
    <p:sldId id="333" r:id="rId13"/>
    <p:sldId id="334" r:id="rId14"/>
    <p:sldId id="335" r:id="rId15"/>
    <p:sldId id="336" r:id="rId16"/>
    <p:sldId id="337" r:id="rId17"/>
    <p:sldId id="338" r:id="rId18"/>
    <p:sldId id="339" r:id="rId19"/>
    <p:sldId id="340" r:id="rId20"/>
    <p:sldId id="341" r:id="rId21"/>
    <p:sldId id="342" r:id="rId22"/>
    <p:sldId id="343" r:id="rId23"/>
    <p:sldId id="344" r:id="rId24"/>
    <p:sldId id="345" r:id="rId25"/>
    <p:sldId id="346" r:id="rId26"/>
    <p:sldId id="347" r:id="rId27"/>
    <p:sldId id="348" r:id="rId28"/>
    <p:sldId id="349" r:id="rId29"/>
    <p:sldId id="350" r:id="rId30"/>
    <p:sldId id="351" r:id="rId31"/>
    <p:sldId id="352" r:id="rId32"/>
    <p:sldId id="353" r:id="rId33"/>
    <p:sldId id="354" r:id="rId34"/>
    <p:sldId id="356" r:id="rId35"/>
    <p:sldId id="32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E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النمط المتوسط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716" autoAdjust="0"/>
    <p:restoredTop sz="79298" autoAdjust="0"/>
  </p:normalViewPr>
  <p:slideViewPr>
    <p:cSldViewPr>
      <p:cViewPr>
        <p:scale>
          <a:sx n="60" d="100"/>
          <a:sy n="60" d="100"/>
        </p:scale>
        <p:origin x="-1650" y="-3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89FA66-DFA1-4E79-B05A-0B8F25968E86}">
      <dsp:nvSpPr>
        <dsp:cNvPr id="0" name=""/>
        <dsp:cNvSpPr/>
      </dsp:nvSpPr>
      <dsp:spPr>
        <a:xfrm>
          <a:off x="465429" y="5181"/>
          <a:ext cx="1894636" cy="1894636"/>
        </a:xfrm>
        <a:prstGeom prst="ellipse">
          <a:avLst/>
        </a:prstGeom>
        <a:gradFill rotWithShape="0">
          <a:gsLst>
            <a:gs pos="0">
              <a:schemeClr val="accent2">
                <a:shade val="80000"/>
                <a:alpha val="50000"/>
                <a:hueOff val="0"/>
                <a:satOff val="0"/>
                <a:lumOff val="0"/>
                <a:alphaOff val="0"/>
                <a:shade val="51000"/>
                <a:satMod val="130000"/>
              </a:schemeClr>
            </a:gs>
            <a:gs pos="80000">
              <a:schemeClr val="accent2">
                <a:shade val="80000"/>
                <a:alpha val="50000"/>
                <a:hueOff val="0"/>
                <a:satOff val="0"/>
                <a:lumOff val="0"/>
                <a:alphaOff val="0"/>
                <a:shade val="93000"/>
                <a:satMod val="130000"/>
              </a:schemeClr>
            </a:gs>
            <a:gs pos="100000">
              <a:schemeClr val="accent2">
                <a:shade val="80000"/>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2200" kern="1200" dirty="0" smtClean="0"/>
            <a:t>Sign Language</a:t>
          </a:r>
          <a:endParaRPr lang="en-US" sz="2200" kern="1200" dirty="0"/>
        </a:p>
      </dsp:txBody>
      <dsp:txXfrm>
        <a:off x="729995" y="228600"/>
        <a:ext cx="1092403" cy="1447800"/>
      </dsp:txXfrm>
    </dsp:sp>
    <dsp:sp modelId="{877BE895-E85A-4CC7-9E2A-58C6CBB1B028}">
      <dsp:nvSpPr>
        <dsp:cNvPr id="0" name=""/>
        <dsp:cNvSpPr/>
      </dsp:nvSpPr>
      <dsp:spPr>
        <a:xfrm>
          <a:off x="1830933" y="5181"/>
          <a:ext cx="1894636" cy="1894636"/>
        </a:xfrm>
        <a:prstGeom prst="ellipse">
          <a:avLst/>
        </a:prstGeom>
        <a:gradFill rotWithShape="0">
          <a:gsLst>
            <a:gs pos="0">
              <a:schemeClr val="accent2">
                <a:shade val="80000"/>
                <a:alpha val="50000"/>
                <a:hueOff val="-35872"/>
                <a:satOff val="-4024"/>
                <a:lumOff val="25680"/>
                <a:alphaOff val="0"/>
                <a:shade val="51000"/>
                <a:satMod val="130000"/>
              </a:schemeClr>
            </a:gs>
            <a:gs pos="80000">
              <a:schemeClr val="accent2">
                <a:shade val="80000"/>
                <a:alpha val="50000"/>
                <a:hueOff val="-35872"/>
                <a:satOff val="-4024"/>
                <a:lumOff val="25680"/>
                <a:alphaOff val="0"/>
                <a:shade val="93000"/>
                <a:satMod val="130000"/>
              </a:schemeClr>
            </a:gs>
            <a:gs pos="100000">
              <a:schemeClr val="accent2">
                <a:shade val="80000"/>
                <a:alpha val="50000"/>
                <a:hueOff val="-35872"/>
                <a:satOff val="-4024"/>
                <a:lumOff val="25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2200" kern="1200" dirty="0" smtClean="0"/>
            <a:t>Needs Learning</a:t>
          </a:r>
          <a:endParaRPr lang="en-US" sz="2200" kern="1200" dirty="0"/>
        </a:p>
      </dsp:txBody>
      <dsp:txXfrm>
        <a:off x="2368600" y="228600"/>
        <a:ext cx="1092403" cy="1447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241F3-679A-4621-840D-5747BA2D826A}">
      <dsp:nvSpPr>
        <dsp:cNvPr id="0" name=""/>
        <dsp:cNvSpPr/>
      </dsp:nvSpPr>
      <dsp:spPr>
        <a:xfrm rot="5400000">
          <a:off x="1932715" y="832756"/>
          <a:ext cx="731341" cy="832606"/>
        </a:xfrm>
        <a:prstGeom prst="bentUpArrow">
          <a:avLst>
            <a:gd name="adj1" fmla="val 32840"/>
            <a:gd name="adj2" fmla="val 25000"/>
            <a:gd name="adj3" fmla="val 35780"/>
          </a:avLst>
        </a:prstGeom>
        <a:solidFill>
          <a:schemeClr val="accent2">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8437A7E-FA1A-4242-804E-45D0717ED371}">
      <dsp:nvSpPr>
        <dsp:cNvPr id="0" name=""/>
        <dsp:cNvSpPr/>
      </dsp:nvSpPr>
      <dsp:spPr>
        <a:xfrm>
          <a:off x="1738954" y="22050"/>
          <a:ext cx="1231148" cy="861763"/>
        </a:xfrm>
        <a:prstGeom prst="roundRect">
          <a:avLst>
            <a:gd name="adj" fmla="val 166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No learning </a:t>
          </a:r>
          <a:endParaRPr lang="en-US" sz="1800" b="1" kern="1200" dirty="0"/>
        </a:p>
      </dsp:txBody>
      <dsp:txXfrm>
        <a:off x="1781029" y="64125"/>
        <a:ext cx="1146998" cy="777613"/>
      </dsp:txXfrm>
    </dsp:sp>
    <dsp:sp modelId="{4EEDA347-55F6-4440-A45C-6E8A23B03845}">
      <dsp:nvSpPr>
        <dsp:cNvPr id="0" name=""/>
        <dsp:cNvSpPr/>
      </dsp:nvSpPr>
      <dsp:spPr>
        <a:xfrm>
          <a:off x="2970102" y="104238"/>
          <a:ext cx="895420" cy="696515"/>
        </a:xfrm>
        <a:prstGeom prst="rect">
          <a:avLst/>
        </a:prstGeom>
        <a:noFill/>
        <a:ln>
          <a:noFill/>
        </a:ln>
        <a:effectLst/>
      </dsp:spPr>
      <dsp:style>
        <a:lnRef idx="0">
          <a:scrgbClr r="0" g="0" b="0"/>
        </a:lnRef>
        <a:fillRef idx="0">
          <a:scrgbClr r="0" g="0" b="0"/>
        </a:fillRef>
        <a:effectRef idx="0">
          <a:scrgbClr r="0" g="0" b="0"/>
        </a:effectRef>
        <a:fontRef idx="minor"/>
      </dsp:style>
    </dsp:sp>
    <dsp:sp modelId="{BBD89AFC-DCBC-4B68-810F-0CC0ADD0A32C}">
      <dsp:nvSpPr>
        <dsp:cNvPr id="0" name=""/>
        <dsp:cNvSpPr/>
      </dsp:nvSpPr>
      <dsp:spPr>
        <a:xfrm rot="5400000">
          <a:off x="2953467" y="1800801"/>
          <a:ext cx="731341" cy="832606"/>
        </a:xfrm>
        <a:prstGeom prst="bentUpArrow">
          <a:avLst>
            <a:gd name="adj1" fmla="val 32840"/>
            <a:gd name="adj2" fmla="val 25000"/>
            <a:gd name="adj3" fmla="val 35780"/>
          </a:avLst>
        </a:prstGeom>
        <a:solidFill>
          <a:schemeClr val="accent2">
            <a:tint val="50000"/>
            <a:hueOff val="2528515"/>
            <a:satOff val="-3470"/>
            <a:lumOff val="5588"/>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A57544B-01A0-410E-A009-069295E7E35C}">
      <dsp:nvSpPr>
        <dsp:cNvPr id="0" name=""/>
        <dsp:cNvSpPr/>
      </dsp:nvSpPr>
      <dsp:spPr>
        <a:xfrm>
          <a:off x="2759706" y="990095"/>
          <a:ext cx="1231148" cy="861763"/>
        </a:xfrm>
        <a:prstGeom prst="roundRect">
          <a:avLst>
            <a:gd name="adj" fmla="val 16670"/>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Innate Gestures</a:t>
          </a:r>
          <a:endParaRPr lang="en-US" sz="1800" b="1" kern="1200" dirty="0"/>
        </a:p>
      </dsp:txBody>
      <dsp:txXfrm>
        <a:off x="2801781" y="1032170"/>
        <a:ext cx="1146998" cy="777613"/>
      </dsp:txXfrm>
    </dsp:sp>
    <dsp:sp modelId="{A0EC041A-1311-4F99-8E92-91C9C1183448}">
      <dsp:nvSpPr>
        <dsp:cNvPr id="0" name=""/>
        <dsp:cNvSpPr/>
      </dsp:nvSpPr>
      <dsp:spPr>
        <a:xfrm>
          <a:off x="3990855" y="1072284"/>
          <a:ext cx="895420" cy="696515"/>
        </a:xfrm>
        <a:prstGeom prst="rect">
          <a:avLst/>
        </a:prstGeom>
        <a:noFill/>
        <a:ln>
          <a:noFill/>
        </a:ln>
        <a:effectLst/>
      </dsp:spPr>
      <dsp:style>
        <a:lnRef idx="0">
          <a:scrgbClr r="0" g="0" b="0"/>
        </a:lnRef>
        <a:fillRef idx="0">
          <a:scrgbClr r="0" g="0" b="0"/>
        </a:fillRef>
        <a:effectRef idx="0">
          <a:scrgbClr r="0" g="0" b="0"/>
        </a:effectRef>
        <a:fontRef idx="minor"/>
      </dsp:style>
    </dsp:sp>
    <dsp:sp modelId="{6A7C0748-7A96-4313-888C-0BBC3D375EF4}">
      <dsp:nvSpPr>
        <dsp:cNvPr id="0" name=""/>
        <dsp:cNvSpPr/>
      </dsp:nvSpPr>
      <dsp:spPr>
        <a:xfrm rot="5400000">
          <a:off x="3974220" y="2768847"/>
          <a:ext cx="731341" cy="832606"/>
        </a:xfrm>
        <a:prstGeom prst="bentUpArrow">
          <a:avLst>
            <a:gd name="adj1" fmla="val 32840"/>
            <a:gd name="adj2" fmla="val 25000"/>
            <a:gd name="adj3" fmla="val 35780"/>
          </a:avLst>
        </a:prstGeom>
        <a:solidFill>
          <a:schemeClr val="accent2">
            <a:tint val="50000"/>
            <a:hueOff val="5057030"/>
            <a:satOff val="-6941"/>
            <a:lumOff val="11177"/>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3C4CAC9-C9D0-4088-ACFF-42DA9DC8EA4C}">
      <dsp:nvSpPr>
        <dsp:cNvPr id="0" name=""/>
        <dsp:cNvSpPr/>
      </dsp:nvSpPr>
      <dsp:spPr>
        <a:xfrm>
          <a:off x="3780459" y="1958140"/>
          <a:ext cx="1231148" cy="861763"/>
        </a:xfrm>
        <a:prstGeom prst="roundRect">
          <a:avLst>
            <a:gd name="adj" fmla="val 16670"/>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Isolation</a:t>
          </a:r>
          <a:endParaRPr lang="en-US" sz="1800" b="1" kern="1200" dirty="0"/>
        </a:p>
      </dsp:txBody>
      <dsp:txXfrm>
        <a:off x="3822534" y="2000215"/>
        <a:ext cx="1146998" cy="777613"/>
      </dsp:txXfrm>
    </dsp:sp>
    <dsp:sp modelId="{367ABE10-AA4B-4617-BC04-1C969613399D}">
      <dsp:nvSpPr>
        <dsp:cNvPr id="0" name=""/>
        <dsp:cNvSpPr/>
      </dsp:nvSpPr>
      <dsp:spPr>
        <a:xfrm>
          <a:off x="5011608" y="2040329"/>
          <a:ext cx="895420" cy="696515"/>
        </a:xfrm>
        <a:prstGeom prst="rect">
          <a:avLst/>
        </a:prstGeom>
        <a:noFill/>
        <a:ln>
          <a:noFill/>
        </a:ln>
        <a:effectLst/>
      </dsp:spPr>
      <dsp:style>
        <a:lnRef idx="0">
          <a:scrgbClr r="0" g="0" b="0"/>
        </a:lnRef>
        <a:fillRef idx="0">
          <a:scrgbClr r="0" g="0" b="0"/>
        </a:fillRef>
        <a:effectRef idx="0">
          <a:scrgbClr r="0" g="0" b="0"/>
        </a:effectRef>
        <a:fontRef idx="minor"/>
      </dsp:style>
    </dsp:sp>
    <dsp:sp modelId="{9A68BF83-BE6C-42DB-9717-9EFDC52E269B}">
      <dsp:nvSpPr>
        <dsp:cNvPr id="0" name=""/>
        <dsp:cNvSpPr/>
      </dsp:nvSpPr>
      <dsp:spPr>
        <a:xfrm>
          <a:off x="4801212" y="2926185"/>
          <a:ext cx="1980585" cy="861763"/>
        </a:xfrm>
        <a:prstGeom prst="roundRect">
          <a:avLst>
            <a:gd name="adj" fmla="val 1667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Lack of engagement</a:t>
          </a:r>
          <a:endParaRPr lang="en-US" sz="1800" b="1" kern="1200" dirty="0"/>
        </a:p>
      </dsp:txBody>
      <dsp:txXfrm>
        <a:off x="4843287" y="2968260"/>
        <a:ext cx="1896435" cy="777613"/>
      </dsp:txXfrm>
    </dsp:sp>
  </dsp:spTree>
</dsp:drawing>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B132C8-603D-4B0B-BE95-0132F445A684}" type="datetimeFigureOut">
              <a:rPr lang="en-US" smtClean="0"/>
              <a:pPr/>
              <a:t>31-May-12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00DE71-3965-4AAF-B201-6D3AED0569D4}" type="slidenum">
              <a:rPr lang="en-US" smtClean="0"/>
              <a:pPr/>
              <a:t>‹#›</a:t>
            </a:fld>
            <a:endParaRPr lang="en-US"/>
          </a:p>
        </p:txBody>
      </p:sp>
    </p:spTree>
    <p:extLst>
      <p:ext uri="{BB962C8B-B14F-4D97-AF65-F5344CB8AC3E}">
        <p14:creationId xmlns:p14="http://schemas.microsoft.com/office/powerpoint/2010/main" xmlns="" val="524959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00DE71-3965-4AAF-B201-6D3AED0569D4}" type="slidenum">
              <a:rPr lang="en-US" smtClean="0"/>
              <a:pPr/>
              <a:t>1</a:t>
            </a:fld>
            <a:endParaRPr lang="en-US"/>
          </a:p>
        </p:txBody>
      </p:sp>
    </p:spTree>
    <p:extLst>
      <p:ext uri="{BB962C8B-B14F-4D97-AF65-F5344CB8AC3E}">
        <p14:creationId xmlns:p14="http://schemas.microsoft.com/office/powerpoint/2010/main" xmlns="" val="2972214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00DE71-3965-4AAF-B201-6D3AED0569D4}" type="slidenum">
              <a:rPr lang="en-US" smtClean="0"/>
              <a:pPr/>
              <a:t>35</a:t>
            </a:fld>
            <a:endParaRPr lang="en-US"/>
          </a:p>
        </p:txBody>
      </p:sp>
    </p:spTree>
    <p:extLst>
      <p:ext uri="{BB962C8B-B14F-4D97-AF65-F5344CB8AC3E}">
        <p14:creationId xmlns:p14="http://schemas.microsoft.com/office/powerpoint/2010/main" xmlns="" val="3019934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Say why it</a:t>
            </a:r>
            <a:r>
              <a:rPr lang="en-US" baseline="0" dirty="0" smtClean="0"/>
              <a:t> is unique worldwide</a:t>
            </a:r>
            <a:endParaRPr lang="en-US" dirty="0"/>
          </a:p>
        </p:txBody>
      </p:sp>
      <p:sp>
        <p:nvSpPr>
          <p:cNvPr id="4" name="Slide Number Placeholder 3"/>
          <p:cNvSpPr>
            <a:spLocks noGrp="1"/>
          </p:cNvSpPr>
          <p:nvPr>
            <p:ph type="sldNum" sz="quarter" idx="10"/>
          </p:nvPr>
        </p:nvSpPr>
        <p:spPr/>
        <p:txBody>
          <a:bodyPr/>
          <a:lstStyle/>
          <a:p>
            <a:fld id="{5600DE71-3965-4AAF-B201-6D3AED0569D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innate gestures, emphasize that even families don’t know</a:t>
            </a:r>
            <a:r>
              <a:rPr lang="en-US" baseline="0" dirty="0" smtClean="0"/>
              <a:t> sign language</a:t>
            </a:r>
          </a:p>
          <a:p>
            <a:r>
              <a:rPr lang="en-US" baseline="0" dirty="0" smtClean="0"/>
              <a:t>How many deaf you know?</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75000"/>
                    <a:lumOff val="25000"/>
                  </a:schemeClr>
                </a:solidFill>
                <a:latin typeface="Century Gothic" pitchFamily="34" charset="0"/>
              </a:rPr>
              <a:t>* The community treats deaf as a disabled helpless people. </a:t>
            </a:r>
            <a:r>
              <a:rPr lang="en-US" baseline="0" dirty="0" smtClean="0"/>
              <a:t>due to lack of knowledge about sign language</a:t>
            </a:r>
            <a:endParaRPr lang="en-US" sz="1200" dirty="0" smtClean="0">
              <a:solidFill>
                <a:schemeClr val="tx1">
                  <a:lumMod val="75000"/>
                  <a:lumOff val="25000"/>
                </a:schemeClr>
              </a:solidFill>
              <a:latin typeface="Century Gothic" pitchFamily="34" charset="0"/>
            </a:endParaRPr>
          </a:p>
          <a:p>
            <a:pPr algn="just"/>
            <a:r>
              <a:rPr lang="en-US" sz="1200" dirty="0" smtClean="0">
                <a:solidFill>
                  <a:schemeClr val="tx1">
                    <a:lumMod val="75000"/>
                    <a:lumOff val="25000"/>
                  </a:schemeClr>
                </a:solidFill>
                <a:latin typeface="Century Gothic" pitchFamily="34" charset="0"/>
              </a:rPr>
              <a:t>* They are isolated locally and worldwide</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75000"/>
                    <a:lumOff val="25000"/>
                  </a:schemeClr>
                </a:solidFill>
                <a:latin typeface="Century Gothic" pitchFamily="34" charset="0"/>
              </a:rPr>
              <a:t>* Sever lack of engagement in many sectors, specially education.</a:t>
            </a:r>
            <a:r>
              <a:rPr lang="en-US" baseline="0" dirty="0" smtClean="0"/>
              <a:t> even in daily life</a:t>
            </a:r>
            <a:endParaRPr lang="en-US" dirty="0" smtClean="0"/>
          </a:p>
          <a:p>
            <a:r>
              <a:rPr lang="en-US" dirty="0" smtClean="0"/>
              <a:t>* Deaf people usually gather in isolated communities. No interaction with local societies or other deaf societies worldwide.</a:t>
            </a:r>
          </a:p>
          <a:p>
            <a:endParaRPr lang="en-US" dirty="0"/>
          </a:p>
        </p:txBody>
      </p:sp>
      <p:sp>
        <p:nvSpPr>
          <p:cNvPr id="4" name="Slide Number Placeholder 3"/>
          <p:cNvSpPr>
            <a:spLocks noGrp="1"/>
          </p:cNvSpPr>
          <p:nvPr>
            <p:ph type="sldNum" sz="quarter" idx="10"/>
          </p:nvPr>
        </p:nvSpPr>
        <p:spPr/>
        <p:txBody>
          <a:bodyPr/>
          <a:lstStyle/>
          <a:p>
            <a:fld id="{5600DE71-3965-4AAF-B201-6D3AED0569D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2B62A02-8B34-4E13-B580-722A44E4E58B}" type="slidenum">
              <a:rPr lang="ar-SA" smtClean="0"/>
              <a:pPr/>
              <a:t>5</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081E151-0B75-4D51-8EFF-E0920BB3DEEA}" type="slidenum">
              <a:rPr lang="ar-SA" smtClean="0"/>
              <a:pPr/>
              <a:t>7</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38A5AB8-287C-40B7-96B2-3555759E23A9}" type="slidenum">
              <a:rPr lang="ar-SA" smtClean="0"/>
              <a:pPr/>
              <a:t>8</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2B62A02-8B34-4E13-B580-722A44E4E58B}" type="slidenum">
              <a:rPr lang="ar-SA" smtClean="0"/>
              <a:pPr/>
              <a:t>12</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2B62A02-8B34-4E13-B580-722A44E4E58B}" type="slidenum">
              <a:rPr lang="ar-SA" smtClean="0"/>
              <a:pPr/>
              <a:t>15</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2B62A02-8B34-4E13-B580-722A44E4E58B}" type="slidenum">
              <a:rPr lang="ar-SA" smtClean="0"/>
              <a:pPr/>
              <a:t>29</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8D5734-97F2-4186-B0CD-832BCBCA3E89}" type="datetimeFigureOut">
              <a:rPr lang="en-US" smtClean="0"/>
              <a:pPr/>
              <a:t>31-May-12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D5734-97F2-4186-B0CD-832BCBCA3E89}" type="datetimeFigureOut">
              <a:rPr lang="en-US" smtClean="0"/>
              <a:pPr/>
              <a:t>31-May-12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D5734-97F2-4186-B0CD-832BCBCA3E89}" type="datetimeFigureOut">
              <a:rPr lang="en-US" smtClean="0"/>
              <a:pPr/>
              <a:t>31-May-12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D5734-97F2-4186-B0CD-832BCBCA3E89}" type="datetimeFigureOut">
              <a:rPr lang="en-US" smtClean="0"/>
              <a:pPr/>
              <a:t>31-May-12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8D5734-97F2-4186-B0CD-832BCBCA3E89}" type="datetimeFigureOut">
              <a:rPr lang="en-US" smtClean="0"/>
              <a:pPr/>
              <a:t>31-May-12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8D5734-97F2-4186-B0CD-832BCBCA3E89}" type="datetimeFigureOut">
              <a:rPr lang="en-US" smtClean="0"/>
              <a:pPr/>
              <a:t>31-May-12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8D5734-97F2-4186-B0CD-832BCBCA3E89}" type="datetimeFigureOut">
              <a:rPr lang="en-US" smtClean="0"/>
              <a:pPr/>
              <a:t>31-May-12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8D5734-97F2-4186-B0CD-832BCBCA3E89}" type="datetimeFigureOut">
              <a:rPr lang="en-US" smtClean="0"/>
              <a:pPr/>
              <a:t>31-May-12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8D5734-97F2-4186-B0CD-832BCBCA3E89}" type="datetimeFigureOut">
              <a:rPr lang="en-US" smtClean="0"/>
              <a:pPr/>
              <a:t>31-May-12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8D5734-97F2-4186-B0CD-832BCBCA3E89}" type="datetimeFigureOut">
              <a:rPr lang="en-US" smtClean="0"/>
              <a:pPr/>
              <a:t>31-May-12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8D5734-97F2-4186-B0CD-832BCBCA3E89}" type="datetimeFigureOut">
              <a:rPr lang="en-US" smtClean="0"/>
              <a:pPr/>
              <a:t>31-May-12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6090E-789E-4149-A399-78233F9B3F5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D5734-97F2-4186-B0CD-832BCBCA3E89}" type="datetimeFigureOut">
              <a:rPr lang="en-US" smtClean="0"/>
              <a:pPr/>
              <a:t>31-May-12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6090E-789E-4149-A399-78233F9B3F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971801"/>
            <a:ext cx="5791200" cy="1524000"/>
          </a:xfrm>
        </p:spPr>
        <p:txBody>
          <a:bodyPr>
            <a:noAutofit/>
          </a:bodyPr>
          <a:lstStyle/>
          <a:p>
            <a:r>
              <a:rPr lang="en-US" sz="2800" dirty="0" smtClean="0">
                <a:latin typeface="Century Gothic" pitchFamily="34" charset="0"/>
              </a:rPr>
              <a:t>Management Of Tulkarm Electrical Network</a:t>
            </a:r>
            <a:endParaRPr lang="en-US" sz="2800" dirty="0">
              <a:latin typeface="Century Gothic" pitchFamily="34" charset="0"/>
            </a:endParaRPr>
          </a:p>
        </p:txBody>
      </p:sp>
      <p:sp>
        <p:nvSpPr>
          <p:cNvPr id="3" name="Subtitle 2"/>
          <p:cNvSpPr>
            <a:spLocks noGrp="1"/>
          </p:cNvSpPr>
          <p:nvPr>
            <p:ph type="subTitle" idx="1"/>
          </p:nvPr>
        </p:nvSpPr>
        <p:spPr>
          <a:xfrm>
            <a:off x="1295400" y="4648200"/>
            <a:ext cx="3124200" cy="1600200"/>
          </a:xfrm>
        </p:spPr>
        <p:txBody>
          <a:bodyPr>
            <a:normAutofit/>
          </a:bodyPr>
          <a:lstStyle/>
          <a:p>
            <a:pPr algn="l"/>
            <a:r>
              <a:rPr lang="en-US" sz="2000" dirty="0" smtClean="0">
                <a:solidFill>
                  <a:srgbClr val="9A0000"/>
                </a:solidFill>
                <a:latin typeface="Century Gothic" pitchFamily="34" charset="0"/>
              </a:rPr>
              <a:t>By: </a:t>
            </a:r>
          </a:p>
          <a:p>
            <a:pPr algn="l"/>
            <a:r>
              <a:rPr lang="en-US" sz="1800" dirty="0" smtClean="0">
                <a:solidFill>
                  <a:schemeClr val="tx1">
                    <a:lumMod val="85000"/>
                    <a:lumOff val="15000"/>
                  </a:schemeClr>
                </a:solidFill>
                <a:latin typeface="Century Gothic" pitchFamily="34" charset="0"/>
              </a:rPr>
              <a:t>Nezar M. Ibrahim </a:t>
            </a:r>
          </a:p>
          <a:p>
            <a:pPr algn="l"/>
            <a:r>
              <a:rPr lang="en-US" sz="1800" dirty="0" smtClean="0">
                <a:solidFill>
                  <a:schemeClr val="tx1">
                    <a:lumMod val="85000"/>
                    <a:lumOff val="15000"/>
                  </a:schemeClr>
                </a:solidFill>
                <a:latin typeface="Century Gothic" pitchFamily="34" charset="0"/>
              </a:rPr>
              <a:t>Ahmad M. Asal</a:t>
            </a:r>
          </a:p>
          <a:p>
            <a:pPr algn="l"/>
            <a:endParaRPr lang="en-US" dirty="0">
              <a:solidFill>
                <a:schemeClr val="tx1">
                  <a:lumMod val="65000"/>
                  <a:lumOff val="35000"/>
                </a:schemeClr>
              </a:solidFill>
            </a:endParaRPr>
          </a:p>
        </p:txBody>
      </p:sp>
      <p:cxnSp>
        <p:nvCxnSpPr>
          <p:cNvPr id="5" name="Straight Connector 4"/>
          <p:cNvCxnSpPr/>
          <p:nvPr/>
        </p:nvCxnSpPr>
        <p:spPr>
          <a:xfrm>
            <a:off x="457200" y="4343400"/>
            <a:ext cx="4114800" cy="0"/>
          </a:xfrm>
          <a:prstGeom prst="line">
            <a:avLst/>
          </a:prstGeom>
        </p:spPr>
        <p:style>
          <a:lnRef idx="1">
            <a:schemeClr val="dk1"/>
          </a:lnRef>
          <a:fillRef idx="0">
            <a:schemeClr val="dk1"/>
          </a:fillRef>
          <a:effectRef idx="0">
            <a:schemeClr val="dk1"/>
          </a:effectRef>
          <a:fontRef idx="minor">
            <a:schemeClr val="tx1"/>
          </a:fontRef>
        </p:style>
      </p:cxnSp>
      <p:sp>
        <p:nvSpPr>
          <p:cNvPr id="6" name="Subtitle 2"/>
          <p:cNvSpPr txBox="1">
            <a:spLocks/>
          </p:cNvSpPr>
          <p:nvPr/>
        </p:nvSpPr>
        <p:spPr>
          <a:xfrm>
            <a:off x="4800600" y="4648200"/>
            <a:ext cx="3124200" cy="16002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000" dirty="0" smtClean="0">
                <a:solidFill>
                  <a:srgbClr val="9A0000"/>
                </a:solidFill>
                <a:latin typeface="Century Gothic" pitchFamily="34" charset="0"/>
              </a:rPr>
              <a:t>Super</a:t>
            </a:r>
            <a:r>
              <a:rPr kumimoji="0" lang="en-US" sz="2000" b="0" i="0" u="none" strike="noStrike" kern="1200" cap="none" spc="0" normalizeH="0" baseline="0" noProof="0" dirty="0" smtClean="0">
                <a:ln>
                  <a:noFill/>
                </a:ln>
                <a:solidFill>
                  <a:srgbClr val="9A0000"/>
                </a:solidFill>
                <a:effectLst/>
                <a:uLnTx/>
                <a:uFillTx/>
                <a:latin typeface="Century Gothic" pitchFamily="34" charset="0"/>
                <a:ea typeface="+mn-ea"/>
                <a:cs typeface="+mn-cs"/>
              </a:rPr>
              <a:t>visor:</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Arial" pitchFamily="34" charset="0"/>
              <a:buNone/>
              <a:tabLst/>
              <a:defRPr/>
            </a:pPr>
            <a:r>
              <a:rPr kumimoji="0" lang="en-US" sz="1800" b="0" i="0" u="none" strike="noStrike" kern="1200" cap="none" spc="0" normalizeH="0" baseline="0" noProof="0" dirty="0" smtClean="0">
                <a:ln>
                  <a:noFill/>
                </a:ln>
                <a:solidFill>
                  <a:schemeClr val="tx1">
                    <a:lumMod val="85000"/>
                    <a:lumOff val="15000"/>
                  </a:schemeClr>
                </a:solidFill>
                <a:effectLst/>
                <a:uLnTx/>
                <a:uFillTx/>
                <a:latin typeface="Century Gothic" pitchFamily="34" charset="0"/>
                <a:ea typeface="+mn-ea"/>
                <a:cs typeface="+mn-cs"/>
              </a:rPr>
              <a:t>Dr.Imad</a:t>
            </a:r>
            <a:r>
              <a:rPr kumimoji="0" lang="en-US" sz="1800" b="0" i="0" u="none" strike="noStrike" kern="1200" cap="none" spc="0" normalizeH="0" noProof="0" dirty="0" smtClean="0">
                <a:ln>
                  <a:noFill/>
                </a:ln>
                <a:solidFill>
                  <a:schemeClr val="tx1">
                    <a:lumMod val="85000"/>
                    <a:lumOff val="15000"/>
                  </a:schemeClr>
                </a:solidFill>
                <a:effectLst/>
                <a:uLnTx/>
                <a:uFillTx/>
                <a:latin typeface="Century Gothic" pitchFamily="34" charset="0"/>
                <a:ea typeface="+mn-ea"/>
                <a:cs typeface="+mn-cs"/>
              </a:rPr>
              <a:t> Breek</a:t>
            </a:r>
            <a:endParaRPr kumimoji="0" lang="en-US" sz="1800" b="0" i="0" u="none" strike="noStrike" kern="1200" cap="none" spc="0" normalizeH="0" baseline="0" noProof="0" dirty="0" smtClean="0">
              <a:ln>
                <a:noFill/>
              </a:ln>
              <a:solidFill>
                <a:schemeClr val="tx1">
                  <a:lumMod val="85000"/>
                  <a:lumOff val="15000"/>
                </a:schemeClr>
              </a:solidFill>
              <a:effectLst/>
              <a:uLnTx/>
              <a:uFillTx/>
              <a:latin typeface="Century Gothic"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458200" cy="1249362"/>
          </a:xfrm>
        </p:spPr>
        <p:txBody>
          <a:bodyPr>
            <a:noAutofit/>
          </a:bodyPr>
          <a:lstStyle/>
          <a:p>
            <a:pPr algn="l"/>
            <a:r>
              <a:rPr lang="en-US" sz="3200" dirty="0" smtClean="0">
                <a:solidFill>
                  <a:srgbClr val="8E0000"/>
                </a:solidFill>
                <a:latin typeface="Century Gothic" pitchFamily="34" charset="0"/>
              </a:rPr>
              <a:t>Second case: Two connection points</a:t>
            </a:r>
            <a:endParaRPr lang="en-US" sz="3200" dirty="0">
              <a:solidFill>
                <a:srgbClr val="8E0000"/>
              </a:solidFill>
              <a:latin typeface="Century Gothic" pitchFamily="34" charset="0"/>
            </a:endParaRPr>
          </a:p>
        </p:txBody>
      </p:sp>
      <p:sp>
        <p:nvSpPr>
          <p:cNvPr id="3" name="عنصر نائب للمحتوى 2"/>
          <p:cNvSpPr>
            <a:spLocks noGrp="1"/>
          </p:cNvSpPr>
          <p:nvPr>
            <p:ph idx="1"/>
          </p:nvPr>
        </p:nvSpPr>
        <p:spPr/>
        <p:txBody>
          <a:bodyPr/>
          <a:lstStyle/>
          <a:p>
            <a:r>
              <a:rPr lang="en-US" sz="2400" dirty="0" smtClean="0">
                <a:solidFill>
                  <a:schemeClr val="tx1">
                    <a:lumMod val="75000"/>
                    <a:lumOff val="25000"/>
                  </a:schemeClr>
                </a:solidFill>
                <a:latin typeface="Century Gothic" pitchFamily="34" charset="0"/>
              </a:rPr>
              <a:t>First connection point with 350 A, and the second connection point with 200A.</a:t>
            </a:r>
          </a:p>
          <a:p>
            <a:endParaRPr lang="en-US" sz="2400" dirty="0" smtClean="0">
              <a:solidFill>
                <a:schemeClr val="tx1">
                  <a:lumMod val="75000"/>
                  <a:lumOff val="25000"/>
                </a:schemeClr>
              </a:solidFill>
              <a:latin typeface="Century Gothic" pitchFamily="34" charset="0"/>
            </a:endParaRPr>
          </a:p>
          <a:p>
            <a:r>
              <a:rPr lang="en-US" sz="2400" dirty="0" smtClean="0">
                <a:solidFill>
                  <a:schemeClr val="tx1">
                    <a:lumMod val="75000"/>
                    <a:lumOff val="25000"/>
                  </a:schemeClr>
                </a:solidFill>
                <a:latin typeface="Century Gothic" pitchFamily="34" charset="0"/>
              </a:rPr>
              <a:t>We redistribute  the load according to the rating of connection points ,    the  350A  takes  load with 13.55 </a:t>
            </a:r>
            <a:r>
              <a:rPr lang="en-US" sz="2400" dirty="0" smtClean="0">
                <a:solidFill>
                  <a:schemeClr val="tx1">
                    <a:lumMod val="75000"/>
                    <a:lumOff val="25000"/>
                  </a:schemeClr>
                </a:solidFill>
                <a:latin typeface="Century Gothic" pitchFamily="34" charset="0"/>
              </a:rPr>
              <a:t>MVA </a:t>
            </a:r>
            <a:r>
              <a:rPr lang="en-US" sz="2400" dirty="0" smtClean="0">
                <a:solidFill>
                  <a:schemeClr val="tx1">
                    <a:lumMod val="75000"/>
                    <a:lumOff val="25000"/>
                  </a:schemeClr>
                </a:solidFill>
                <a:latin typeface="Century Gothic" pitchFamily="34" charset="0"/>
              </a:rPr>
              <a:t>, and the 200A takes load with 7.2 </a:t>
            </a:r>
            <a:r>
              <a:rPr lang="en-US" sz="2400" dirty="0" smtClean="0">
                <a:solidFill>
                  <a:schemeClr val="tx1">
                    <a:lumMod val="75000"/>
                    <a:lumOff val="25000"/>
                  </a:schemeClr>
                </a:solidFill>
                <a:latin typeface="Century Gothic" pitchFamily="34" charset="0"/>
              </a:rPr>
              <a:t>MVA</a:t>
            </a:r>
            <a:r>
              <a:rPr lang="en-US" sz="2400" dirty="0" smtClean="0">
                <a:solidFill>
                  <a:schemeClr val="tx1">
                    <a:lumMod val="75000"/>
                    <a:lumOff val="25000"/>
                  </a:schemeClr>
                </a:solidFill>
                <a:latin typeface="Century Gothic" pitchFamily="34" charset="0"/>
              </a:rPr>
              <a:t>.</a:t>
            </a:r>
          </a:p>
          <a:p>
            <a:endParaRPr lang="en-US" sz="2400" dirty="0" smtClean="0">
              <a:solidFill>
                <a:schemeClr val="tx1">
                  <a:lumMod val="75000"/>
                  <a:lumOff val="25000"/>
                </a:schemeClr>
              </a:solidFill>
              <a:latin typeface="Century Gothic" pitchFamily="34" charset="0"/>
            </a:endParaRPr>
          </a:p>
          <a:p>
            <a:r>
              <a:rPr lang="en-US" sz="2400" dirty="0" smtClean="0">
                <a:solidFill>
                  <a:schemeClr val="tx1">
                    <a:lumMod val="75000"/>
                    <a:lumOff val="25000"/>
                  </a:schemeClr>
                </a:solidFill>
                <a:latin typeface="Century Gothic" pitchFamily="34" charset="0"/>
              </a:rPr>
              <a:t>By this distribution we can avoid the over load that can be  happen on the sources .</a:t>
            </a:r>
          </a:p>
          <a:p>
            <a:pPr>
              <a:buNone/>
            </a:pPr>
            <a:endParaRPr lang="en-US" dirty="0"/>
          </a:p>
        </p:txBody>
      </p:sp>
      <p:cxnSp>
        <p:nvCxnSpPr>
          <p:cNvPr id="4"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0"/>
            <a:ext cx="8229600" cy="76200"/>
          </a:xfrm>
        </p:spPr>
        <p:txBody>
          <a:bodyPr>
            <a:noAutofit/>
          </a:bodyPr>
          <a:lstStyle/>
          <a:p>
            <a:pPr algn="l"/>
            <a:r>
              <a:rPr lang="en-US" sz="3600" dirty="0" smtClean="0"/>
              <a:t/>
            </a:r>
            <a:br>
              <a:rPr lang="en-US" sz="3600" dirty="0" smtClean="0"/>
            </a:br>
            <a:endParaRPr lang="en-US" sz="3600" dirty="0"/>
          </a:p>
        </p:txBody>
      </p:sp>
      <p:pic>
        <p:nvPicPr>
          <p:cNvPr id="5" name="عنصر نائب للمحتوى 4" descr="11111.PNG"/>
          <p:cNvPicPr>
            <a:picLocks noGrp="1" noChangeAspect="1"/>
          </p:cNvPicPr>
          <p:nvPr>
            <p:ph idx="1"/>
          </p:nvPr>
        </p:nvPicPr>
        <p:blipFill>
          <a:blip r:embed="rId2" cstate="print"/>
          <a:stretch>
            <a:fillRect/>
          </a:stretch>
        </p:blipFill>
        <p:spPr>
          <a:xfrm>
            <a:off x="762000" y="1371600"/>
            <a:ext cx="7315200" cy="5181600"/>
          </a:xfrm>
        </p:spPr>
      </p:pic>
      <p:sp>
        <p:nvSpPr>
          <p:cNvPr id="4" name="عنوان 1"/>
          <p:cNvSpPr txBox="1">
            <a:spLocks/>
          </p:cNvSpPr>
          <p:nvPr/>
        </p:nvSpPr>
        <p:spPr>
          <a:xfrm>
            <a:off x="457200" y="76200"/>
            <a:ext cx="8458200" cy="1249362"/>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8E0000"/>
                </a:solidFill>
                <a:effectLst/>
                <a:uLnTx/>
                <a:uFillTx/>
                <a:latin typeface="Century Gothic" pitchFamily="34" charset="0"/>
                <a:ea typeface="+mj-ea"/>
                <a:cs typeface="+mj-cs"/>
              </a:rPr>
              <a:t>Second case: Two connection points</a:t>
            </a:r>
            <a:endParaRPr kumimoji="0" lang="en-US" sz="3200" b="0" i="0" u="none" strike="noStrike" kern="1200" cap="none" spc="0" normalizeH="0" baseline="0" noProof="0" dirty="0">
              <a:ln>
                <a:noFill/>
              </a:ln>
              <a:solidFill>
                <a:srgbClr val="8E0000"/>
              </a:solidFill>
              <a:effectLst/>
              <a:uLnTx/>
              <a:uFillTx/>
              <a:latin typeface="Century Gothic" pitchFamily="34" charset="0"/>
              <a:ea typeface="+mj-ea"/>
              <a:cs typeface="+mj-cs"/>
            </a:endParaRPr>
          </a:p>
        </p:txBody>
      </p:sp>
      <p:cxnSp>
        <p:nvCxnSpPr>
          <p:cNvPr id="6"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76200" y="1295400"/>
            <a:ext cx="8991600" cy="5257800"/>
          </a:xfrm>
        </p:spPr>
        <p:txBody>
          <a:bodyPr>
            <a:normAutofit/>
          </a:bodyPr>
          <a:lstStyle/>
          <a:p>
            <a:pPr lvl="2" eaLnBrk="1" hangingPunct="1">
              <a:lnSpc>
                <a:spcPct val="80000"/>
              </a:lnSpc>
              <a:buFont typeface="Wingdings" pitchFamily="2" charset="2"/>
              <a:buNone/>
            </a:pPr>
            <a:endParaRPr lang="en-US" sz="3200" dirty="0" smtClean="0">
              <a:solidFill>
                <a:schemeClr val="tx1">
                  <a:lumMod val="75000"/>
                  <a:lumOff val="25000"/>
                </a:schemeClr>
              </a:solidFill>
              <a:latin typeface="Century Gothic" pitchFamily="34" charset="0"/>
            </a:endParaRPr>
          </a:p>
          <a:p>
            <a:pPr lvl="1">
              <a:lnSpc>
                <a:spcPct val="80000"/>
              </a:lnSpc>
              <a:buFont typeface="Wingdings" pitchFamily="2" charset="2"/>
              <a:buNone/>
            </a:pPr>
            <a:r>
              <a:rPr lang="en-US" sz="3200" dirty="0" smtClean="0">
                <a:solidFill>
                  <a:schemeClr val="tx1">
                    <a:lumMod val="75000"/>
                    <a:lumOff val="25000"/>
                  </a:schemeClr>
                </a:solidFill>
                <a:latin typeface="Century Gothic" pitchFamily="34" charset="0"/>
              </a:rPr>
              <a:t>Before improvement (max case)</a:t>
            </a:r>
          </a:p>
          <a:p>
            <a:pPr lvl="2" eaLnBrk="1" hangingPunct="1">
              <a:lnSpc>
                <a:spcPct val="80000"/>
              </a:lnSpc>
              <a:buFont typeface="Wingdings" pitchFamily="2" charset="2"/>
              <a:buNone/>
            </a:pPr>
            <a:endParaRPr lang="en-US" dirty="0" smtClean="0">
              <a:solidFill>
                <a:schemeClr val="tx1">
                  <a:lumMod val="75000"/>
                  <a:lumOff val="25000"/>
                </a:schemeClr>
              </a:solidFill>
              <a:latin typeface="Century Gothic" pitchFamily="34" charset="0"/>
            </a:endParaRPr>
          </a:p>
          <a:p>
            <a:pPr lvl="2"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lvl="2"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MW            MVar              MVA             % PF	</a:t>
            </a:r>
          </a:p>
          <a:p>
            <a:pPr eaLnBrk="1" hangingPunct="1">
              <a:lnSpc>
                <a:spcPct val="80000"/>
              </a:lnSpc>
            </a:pPr>
            <a:r>
              <a:rPr lang="en-US" sz="2000" dirty="0" smtClean="0">
                <a:solidFill>
                  <a:schemeClr val="tx1">
                    <a:lumMod val="75000"/>
                    <a:lumOff val="25000"/>
                  </a:schemeClr>
                </a:solidFill>
                <a:latin typeface="Century Gothic" pitchFamily="34" charset="0"/>
              </a:rPr>
              <a:t>Swing Bus:	                  18.513          9.421             20.772           89.12  Lagging</a:t>
            </a:r>
          </a:p>
          <a:p>
            <a:pPr eaLnBrk="1" hangingPunct="1">
              <a:lnSpc>
                <a:spcPct val="80000"/>
              </a:lnSpc>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Total Load:	                  18.513           9.421              20.772</a:t>
            </a:r>
          </a:p>
          <a:p>
            <a:pPr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Apparent Losses:	      0.454             0.884         </a:t>
            </a:r>
          </a:p>
          <a:p>
            <a:pPr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a:t>
            </a:r>
          </a:p>
          <a:p>
            <a:pPr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I Swing :         545 A</a:t>
            </a:r>
          </a:p>
          <a:p>
            <a:pPr eaLnBrk="1" hangingPunct="1">
              <a:lnSpc>
                <a:spcPct val="80000"/>
              </a:lnSpc>
              <a:buFont typeface="Wingdings" pitchFamily="2" charset="2"/>
              <a:buNone/>
            </a:pPr>
            <a:endParaRPr lang="en-US" sz="2000" b="1" dirty="0" smtClean="0">
              <a:solidFill>
                <a:schemeClr val="tx2"/>
              </a:solidFill>
            </a:endParaRPr>
          </a:p>
          <a:p>
            <a:pPr eaLnBrk="1" hangingPunct="1">
              <a:lnSpc>
                <a:spcPct val="80000"/>
              </a:lnSpc>
              <a:buFont typeface="Wingdings" pitchFamily="2" charset="2"/>
              <a:buNone/>
            </a:pPr>
            <a:endParaRPr lang="en-US" sz="2000" b="1" dirty="0" smtClean="0">
              <a:solidFill>
                <a:schemeClr val="tx2"/>
              </a:solidFill>
            </a:endParaRPr>
          </a:p>
          <a:p>
            <a:pPr eaLnBrk="1" hangingPunct="1">
              <a:lnSpc>
                <a:spcPct val="80000"/>
              </a:lnSpc>
              <a:buFont typeface="Wingdings" pitchFamily="2" charset="2"/>
              <a:buNone/>
            </a:pPr>
            <a:endParaRPr lang="en-US" sz="1400" b="1"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p:txBody>
      </p:sp>
      <p:sp>
        <p:nvSpPr>
          <p:cNvPr id="66562" name="Rectangle 2"/>
          <p:cNvSpPr>
            <a:spLocks noGrp="1" noChangeArrowheads="1"/>
          </p:cNvSpPr>
          <p:nvPr>
            <p:ph type="title"/>
          </p:nvPr>
        </p:nvSpPr>
        <p:spPr/>
        <p:txBody>
          <a:bodyPr>
            <a:normAutofit/>
            <a:scene3d>
              <a:camera prst="orthographicFront"/>
              <a:lightRig rig="soft" dir="t"/>
            </a:scene3d>
            <a:sp3d prstMaterial="softEdge">
              <a:bevelT w="25400" h="25400"/>
            </a:sp3d>
          </a:bodyPr>
          <a:lstStyle/>
          <a:p>
            <a:pPr algn="l" eaLnBrk="1" fontAlgn="auto" hangingPunct="1">
              <a:spcAft>
                <a:spcPts val="0"/>
              </a:spcAft>
              <a:defRPr/>
            </a:pPr>
            <a:r>
              <a:rPr lang="en-US" sz="3200" dirty="0" smtClean="0">
                <a:solidFill>
                  <a:srgbClr val="8E0000"/>
                </a:solidFill>
                <a:latin typeface="Century Gothic" pitchFamily="34" charset="0"/>
              </a:rPr>
              <a:t>Analysis of Two connection points</a:t>
            </a:r>
          </a:p>
        </p:txBody>
      </p:sp>
      <p:cxnSp>
        <p:nvCxnSpPr>
          <p:cNvPr id="4"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2 conn.PNG"/>
          <p:cNvPicPr>
            <a:picLocks noChangeAspect="1" noChangeArrowheads="1"/>
          </p:cNvPicPr>
          <p:nvPr/>
        </p:nvPicPr>
        <p:blipFill>
          <a:blip r:embed="rId2"/>
          <a:srcRect/>
          <a:stretch>
            <a:fillRect/>
          </a:stretch>
        </p:blipFill>
        <p:spPr bwMode="auto">
          <a:xfrm>
            <a:off x="914400" y="1600201"/>
            <a:ext cx="6705598" cy="5029199"/>
          </a:xfrm>
          <a:prstGeom prst="rect">
            <a:avLst/>
          </a:prstGeom>
          <a:noFill/>
        </p:spPr>
      </p:pic>
      <p:sp>
        <p:nvSpPr>
          <p:cNvPr id="5" name="Rectangle 2"/>
          <p:cNvSpPr txBox="1">
            <a:spLocks noChangeArrowheads="1"/>
          </p:cNvSpPr>
          <p:nvPr/>
        </p:nvSpPr>
        <p:spPr>
          <a:xfrm>
            <a:off x="533400" y="228600"/>
            <a:ext cx="8229600" cy="1143000"/>
          </a:xfrm>
          <a:prstGeom prst="rect">
            <a:avLst/>
          </a:prstGeom>
        </p:spPr>
        <p:txBody>
          <a:bodyPr vert="horz" lIns="91440" tIns="45720" rIns="91440" bIns="45720"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solidFill>
                  <a:srgbClr val="8E0000"/>
                </a:solidFill>
                <a:latin typeface="Century Gothic" pitchFamily="34" charset="0"/>
                <a:ea typeface="+mj-ea"/>
                <a:cs typeface="+mj-cs"/>
              </a:rPr>
              <a:t>Second Case: </a:t>
            </a:r>
            <a:r>
              <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rPr>
              <a:t>Margin</a:t>
            </a:r>
            <a:r>
              <a:rPr kumimoji="0" lang="en-US" sz="3600" b="0" i="0" u="none" strike="noStrike" kern="1200" cap="none" spc="0" normalizeH="0" noProof="0" dirty="0" smtClean="0">
                <a:ln>
                  <a:noFill/>
                </a:ln>
                <a:solidFill>
                  <a:srgbClr val="8E0000"/>
                </a:solidFill>
                <a:effectLst/>
                <a:uLnTx/>
                <a:uFillTx/>
                <a:latin typeface="Century Gothic" pitchFamily="34" charset="0"/>
                <a:ea typeface="+mj-ea"/>
                <a:cs typeface="+mj-cs"/>
              </a:rPr>
              <a:t> Table</a:t>
            </a:r>
            <a:endPar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endParaRPr>
          </a:p>
        </p:txBody>
      </p:sp>
      <p:cxnSp>
        <p:nvCxnSpPr>
          <p:cNvPr id="6"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47800"/>
            <a:ext cx="8229600" cy="4678363"/>
          </a:xfrm>
        </p:spPr>
        <p:txBody>
          <a:bodyPr>
            <a:normAutofit/>
          </a:bodyPr>
          <a:lstStyle/>
          <a:p>
            <a:pPr marL="514350" indent="-514350">
              <a:buFont typeface="Wingdings" pitchFamily="2" charset="2"/>
              <a:buChar char="v"/>
            </a:pPr>
            <a:endParaRPr lang="en-US" dirty="0" smtClean="0"/>
          </a:p>
          <a:p>
            <a:pPr marL="514350" indent="-514350">
              <a:buFont typeface="Wingdings" pitchFamily="2" charset="2"/>
              <a:buChar char="§"/>
            </a:pPr>
            <a:r>
              <a:rPr lang="en-US" sz="2400" dirty="0" smtClean="0">
                <a:solidFill>
                  <a:schemeClr val="tx1">
                    <a:lumMod val="75000"/>
                    <a:lumOff val="25000"/>
                  </a:schemeClr>
                </a:solidFill>
                <a:latin typeface="Century Gothic" pitchFamily="34" charset="0"/>
              </a:rPr>
              <a:t>After analysis we find that the network have two main problems:</a:t>
            </a:r>
          </a:p>
          <a:p>
            <a:pPr>
              <a:buNone/>
            </a:pPr>
            <a:r>
              <a:rPr lang="en-US" sz="2400" dirty="0" smtClean="0">
                <a:solidFill>
                  <a:schemeClr val="tx1">
                    <a:lumMod val="75000"/>
                    <a:lumOff val="25000"/>
                  </a:schemeClr>
                </a:solidFill>
                <a:latin typeface="Century Gothic" pitchFamily="34" charset="0"/>
              </a:rPr>
              <a:t>1- The network has high loss.</a:t>
            </a:r>
          </a:p>
          <a:p>
            <a:pPr>
              <a:buNone/>
            </a:pPr>
            <a:r>
              <a:rPr lang="en-US" sz="2400" dirty="0" smtClean="0">
                <a:solidFill>
                  <a:schemeClr val="tx1">
                    <a:lumMod val="75000"/>
                    <a:lumOff val="25000"/>
                  </a:schemeClr>
                </a:solidFill>
                <a:latin typeface="Century Gothic" pitchFamily="34" charset="0"/>
              </a:rPr>
              <a:t>2- Low power factor.</a:t>
            </a:r>
          </a:p>
          <a:p>
            <a:pPr>
              <a:buNone/>
            </a:pPr>
            <a:endParaRPr lang="en-US" sz="2400" dirty="0" smtClean="0">
              <a:solidFill>
                <a:schemeClr val="tx1">
                  <a:lumMod val="75000"/>
                  <a:lumOff val="25000"/>
                </a:schemeClr>
              </a:solidFill>
              <a:latin typeface="Century Gothic" pitchFamily="34" charset="0"/>
            </a:endParaRPr>
          </a:p>
          <a:p>
            <a:pPr>
              <a:buFont typeface="Wingdings" pitchFamily="2" charset="2"/>
              <a:buChar char="§"/>
            </a:pPr>
            <a:r>
              <a:rPr lang="en-US" sz="2400" dirty="0" smtClean="0">
                <a:solidFill>
                  <a:schemeClr val="tx1">
                    <a:lumMod val="75000"/>
                    <a:lumOff val="25000"/>
                  </a:schemeClr>
                </a:solidFill>
                <a:latin typeface="Century Gothic" pitchFamily="34" charset="0"/>
              </a:rPr>
              <a:t>To overcome these problems we install capacitor banks on the low voltages buses especially at buses that have the highest drop voltage.</a:t>
            </a:r>
            <a:endParaRPr lang="en-US" sz="3600" dirty="0"/>
          </a:p>
        </p:txBody>
      </p:sp>
      <p:sp>
        <p:nvSpPr>
          <p:cNvPr id="4" name="Rectangle 2"/>
          <p:cNvSpPr txBox="1">
            <a:spLocks noChangeArrowheads="1"/>
          </p:cNvSpPr>
          <p:nvPr/>
        </p:nvSpPr>
        <p:spPr>
          <a:xfrm>
            <a:off x="762000" y="152400"/>
            <a:ext cx="8229600" cy="1143000"/>
          </a:xfrm>
          <a:prstGeom prst="rect">
            <a:avLst/>
          </a:prstGeom>
        </p:spPr>
        <p:txBody>
          <a:bodyPr vert="horz" lIns="91440" tIns="45720" rIns="91440" bIns="45720" rtlCol="0" anchor="ctr">
            <a:normAutofit/>
            <a:scene3d>
              <a:camera prst="orthographicFront"/>
              <a:lightRig rig="soft" dir="t"/>
            </a:scene3d>
            <a:sp3d prstMaterial="softEdge">
              <a:bevelT w="25400" h="25400"/>
            </a:sp3d>
          </a:bodyPr>
          <a:lstStyle/>
          <a:p>
            <a:pPr marL="0" marR="0" lvl="2" indent="0" defTabSz="914400" eaLnBrk="1" fontAlgn="auto" latinLnBrk="0" hangingPunct="1">
              <a:lnSpc>
                <a:spcPct val="80000"/>
              </a:lnSpc>
              <a:spcBef>
                <a:spcPts val="0"/>
              </a:spcBef>
              <a:spcAft>
                <a:spcPts val="0"/>
              </a:spcAft>
              <a:buClrTx/>
              <a:buSzTx/>
              <a:buFontTx/>
              <a:buNone/>
              <a:tabLst/>
              <a:defRPr/>
            </a:pPr>
            <a:r>
              <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rPr>
              <a:t>After improvement (max case)</a:t>
            </a:r>
          </a:p>
        </p:txBody>
      </p:sp>
      <p:cxnSp>
        <p:nvCxnSpPr>
          <p:cNvPr id="5" name="Straight Connector 4"/>
          <p:cNvCxnSpPr/>
          <p:nvPr/>
        </p:nvCxnSpPr>
        <p:spPr>
          <a:xfrm>
            <a:off x="381000" y="11430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152401" y="1295400"/>
            <a:ext cx="8991600" cy="4800600"/>
          </a:xfrm>
        </p:spPr>
        <p:txBody>
          <a:bodyPr/>
          <a:lstStyle/>
          <a:p>
            <a:pPr lvl="2" eaLnBrk="1" hangingPunct="1">
              <a:lnSpc>
                <a:spcPct val="80000"/>
              </a:lnSpc>
              <a:buFont typeface="Wingdings" pitchFamily="2" charset="2"/>
              <a:buNone/>
            </a:pPr>
            <a:endParaRPr lang="en-US" sz="1400" b="1" dirty="0" smtClean="0">
              <a:solidFill>
                <a:schemeClr val="tx2"/>
              </a:solidFill>
            </a:endParaRPr>
          </a:p>
          <a:p>
            <a:pPr lvl="1">
              <a:lnSpc>
                <a:spcPct val="80000"/>
              </a:lnSpc>
              <a:buFont typeface="Wingdings" pitchFamily="2" charset="2"/>
              <a:buNone/>
            </a:pPr>
            <a:r>
              <a:rPr lang="en-US" dirty="0" smtClean="0">
                <a:solidFill>
                  <a:schemeClr val="tx1">
                    <a:lumMod val="75000"/>
                    <a:lumOff val="25000"/>
                  </a:schemeClr>
                </a:solidFill>
                <a:latin typeface="Century Gothic" pitchFamily="34" charset="0"/>
              </a:rPr>
              <a:t>After improvement (max case)</a:t>
            </a:r>
          </a:p>
          <a:p>
            <a:pPr lvl="2"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lvl="2"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MW    	 MVar              MVA             % PF	</a:t>
            </a:r>
          </a:p>
          <a:p>
            <a:pPr eaLnBrk="1" hangingPunct="1">
              <a:lnSpc>
                <a:spcPct val="80000"/>
              </a:lnSpc>
            </a:pPr>
            <a:r>
              <a:rPr lang="en-US" sz="2000" dirty="0" smtClean="0">
                <a:solidFill>
                  <a:schemeClr val="tx1">
                    <a:lumMod val="75000"/>
                    <a:lumOff val="25000"/>
                  </a:schemeClr>
                </a:solidFill>
                <a:latin typeface="Century Gothic" pitchFamily="34" charset="0"/>
              </a:rPr>
              <a:t>Swing Bus:	                  18.523            8.047              20.195         91.8  Lagging</a:t>
            </a:r>
          </a:p>
          <a:p>
            <a:pPr eaLnBrk="1" hangingPunct="1">
              <a:lnSpc>
                <a:spcPct val="80000"/>
              </a:lnSpc>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Total Load:	                  18.523            8.047              20.195</a:t>
            </a:r>
          </a:p>
          <a:p>
            <a:pPr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Apparent Losses:	      0.429                  0.842       </a:t>
            </a:r>
          </a:p>
          <a:p>
            <a:pPr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a:t>
            </a:r>
          </a:p>
          <a:p>
            <a:pPr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I Swing :         530 A</a:t>
            </a:r>
          </a:p>
          <a:p>
            <a:pPr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eaLnBrk="1" hangingPunct="1">
              <a:lnSpc>
                <a:spcPct val="80000"/>
              </a:lnSpc>
              <a:buFont typeface="Wingdings" pitchFamily="2" charset="2"/>
              <a:buNone/>
            </a:pPr>
            <a:endParaRPr lang="en-US" sz="2000" b="1" dirty="0" smtClean="0">
              <a:solidFill>
                <a:schemeClr val="tx2"/>
              </a:solidFill>
            </a:endParaRPr>
          </a:p>
          <a:p>
            <a:pPr eaLnBrk="1" hangingPunct="1">
              <a:lnSpc>
                <a:spcPct val="80000"/>
              </a:lnSpc>
              <a:buFont typeface="Wingdings" pitchFamily="2" charset="2"/>
              <a:buNone/>
            </a:pPr>
            <a:endParaRPr lang="en-US" sz="1400" b="1"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p:txBody>
      </p:sp>
      <p:sp>
        <p:nvSpPr>
          <p:cNvPr id="66562" name="Rectangle 2"/>
          <p:cNvSpPr>
            <a:spLocks noGrp="1" noChangeArrowheads="1"/>
          </p:cNvSpPr>
          <p:nvPr>
            <p:ph type="title"/>
          </p:nvPr>
        </p:nvSpPr>
        <p:spPr>
          <a:xfrm>
            <a:off x="609600" y="228600"/>
            <a:ext cx="8229600" cy="1143000"/>
          </a:xfrm>
        </p:spPr>
        <p:txBody>
          <a:bodyPr>
            <a:normAutofit/>
            <a:scene3d>
              <a:camera prst="orthographicFront"/>
              <a:lightRig rig="soft" dir="t"/>
            </a:scene3d>
            <a:sp3d prstMaterial="softEdge">
              <a:bevelT w="25400" h="25400"/>
            </a:sp3d>
          </a:bodyPr>
          <a:lstStyle/>
          <a:p>
            <a:pPr algn="l" eaLnBrk="1" fontAlgn="auto" hangingPunct="1">
              <a:spcAft>
                <a:spcPts val="0"/>
              </a:spcAft>
              <a:defRPr/>
            </a:pPr>
            <a:r>
              <a:rPr lang="en-US" sz="3600" dirty="0" smtClean="0">
                <a:solidFill>
                  <a:srgbClr val="8E0000"/>
                </a:solidFill>
                <a:latin typeface="Century Gothic" pitchFamily="34" charset="0"/>
              </a:rPr>
              <a:t>Analysis of Two connection points</a:t>
            </a:r>
          </a:p>
        </p:txBody>
      </p:sp>
      <p:cxnSp>
        <p:nvCxnSpPr>
          <p:cNvPr id="4" name="Straight Connector 4"/>
          <p:cNvCxnSpPr/>
          <p:nvPr/>
        </p:nvCxnSpPr>
        <p:spPr>
          <a:xfrm>
            <a:off x="381000" y="11430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10" name="مستطيل 2"/>
          <p:cNvSpPr>
            <a:spLocks noChangeArrowheads="1"/>
          </p:cNvSpPr>
          <p:nvPr/>
        </p:nvSpPr>
        <p:spPr bwMode="auto">
          <a:xfrm>
            <a:off x="528637" y="228600"/>
            <a:ext cx="5948363" cy="646331"/>
          </a:xfrm>
          <a:prstGeom prst="rect">
            <a:avLst/>
          </a:prstGeom>
          <a:noFill/>
          <a:ln w="9525">
            <a:noFill/>
            <a:miter lim="800000"/>
            <a:headEnd/>
            <a:tailEnd/>
          </a:ln>
        </p:spPr>
        <p:txBody>
          <a:bodyPr wrap="square">
            <a:spAutoFit/>
          </a:bodyPr>
          <a:lstStyle/>
          <a:p>
            <a:r>
              <a:rPr lang="en-US" sz="3600" dirty="0">
                <a:solidFill>
                  <a:srgbClr val="8E0000"/>
                </a:solidFill>
                <a:latin typeface="Century Gothic" pitchFamily="34" charset="0"/>
                <a:ea typeface="+mj-ea"/>
                <a:cs typeface="+mj-cs"/>
              </a:rPr>
              <a:t>Economical study</a:t>
            </a:r>
          </a:p>
        </p:txBody>
      </p:sp>
      <p:graphicFrame>
        <p:nvGraphicFramePr>
          <p:cNvPr id="4" name="Table 3"/>
          <p:cNvGraphicFramePr>
            <a:graphicFrameLocks noGrp="1"/>
          </p:cNvGraphicFramePr>
          <p:nvPr/>
        </p:nvGraphicFramePr>
        <p:xfrm>
          <a:off x="609599" y="1066802"/>
          <a:ext cx="8001001" cy="5563454"/>
        </p:xfrm>
        <a:graphic>
          <a:graphicData uri="http://schemas.openxmlformats.org/drawingml/2006/table">
            <a:tbl>
              <a:tblPr>
                <a:tableStyleId>{5940675A-B579-460E-94D1-54222C63F5DA}</a:tableStyleId>
              </a:tblPr>
              <a:tblGrid>
                <a:gridCol w="949181"/>
                <a:gridCol w="1317287"/>
                <a:gridCol w="1317287"/>
                <a:gridCol w="2208623"/>
                <a:gridCol w="2208623"/>
              </a:tblGrid>
              <a:tr h="279556">
                <a:tc rowSpan="2">
                  <a:txBody>
                    <a:bodyPr/>
                    <a:lstStyle/>
                    <a:p>
                      <a:pPr algn="l">
                        <a:lnSpc>
                          <a:spcPct val="115000"/>
                        </a:lnSpc>
                      </a:pPr>
                      <a:endParaRPr lang="en-US" sz="600" dirty="0">
                        <a:latin typeface="Calibri"/>
                        <a:ea typeface="Times New Roman"/>
                        <a:cs typeface="Arial"/>
                      </a:endParaRPr>
                    </a:p>
                  </a:txBody>
                  <a:tcPr marL="35013" marR="35013" marT="0" marB="0"/>
                </a:tc>
                <a:tc>
                  <a:txBody>
                    <a:bodyPr/>
                    <a:lstStyle/>
                    <a:p>
                      <a:pPr marL="0" marR="0" algn="ctr" rtl="0">
                        <a:lnSpc>
                          <a:spcPct val="115000"/>
                        </a:lnSpc>
                        <a:spcBef>
                          <a:spcPts val="0"/>
                        </a:spcBef>
                        <a:spcAft>
                          <a:spcPts val="0"/>
                        </a:spcAft>
                      </a:pPr>
                      <a:r>
                        <a:rPr lang="en-US" sz="1600" dirty="0"/>
                        <a:t>Min case </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Max case </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Fixed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Regulated </a:t>
                      </a:r>
                      <a:endParaRPr lang="en-US" sz="1600">
                        <a:latin typeface="Times New Roman"/>
                        <a:ea typeface="Times New Roman"/>
                        <a:cs typeface="Traditional Arabic"/>
                      </a:endParaRPr>
                    </a:p>
                  </a:txBody>
                  <a:tcPr marL="35013" marR="35013" marT="0" marB="0"/>
                </a:tc>
              </a:tr>
              <a:tr h="286211">
                <a:tc vMerge="1">
                  <a:txBody>
                    <a:bodyPr/>
                    <a:lstStyle/>
                    <a:p>
                      <a:endParaRPr lang="en-US"/>
                    </a:p>
                  </a:txBody>
                  <a:tcPr/>
                </a:tc>
                <a:tc>
                  <a:txBody>
                    <a:bodyPr/>
                    <a:lstStyle/>
                    <a:p>
                      <a:pPr marL="0" marR="0" algn="ctr" rtl="0">
                        <a:lnSpc>
                          <a:spcPct val="115000"/>
                        </a:lnSpc>
                        <a:spcBef>
                          <a:spcPts val="0"/>
                        </a:spcBef>
                        <a:spcAft>
                          <a:spcPts val="0"/>
                        </a:spcAft>
                      </a:pPr>
                      <a:r>
                        <a:rPr lang="en-US" sz="1600" dirty="0"/>
                        <a:t>(KVAR) </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(KVAR) </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capacitor </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capacitor </a:t>
                      </a:r>
                      <a:endParaRPr lang="en-US" sz="1600" dirty="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dirty="0"/>
                        <a:t>Bus 106 </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90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104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102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113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10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10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110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90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108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90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96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238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80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241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70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30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289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288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286</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254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229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60</a:t>
                      </a:r>
                      <a:endParaRPr lang="en-US" sz="160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230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257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35013" marR="35013" marT="0" marB="0"/>
                </a:tc>
              </a:tr>
              <a:tr h="293931">
                <a:tc>
                  <a:txBody>
                    <a:bodyPr/>
                    <a:lstStyle/>
                    <a:p>
                      <a:pPr marL="0" marR="0" algn="ctr" rtl="0">
                        <a:lnSpc>
                          <a:spcPct val="115000"/>
                        </a:lnSpc>
                        <a:spcBef>
                          <a:spcPts val="0"/>
                        </a:spcBef>
                        <a:spcAft>
                          <a:spcPts val="0"/>
                        </a:spcAft>
                      </a:pPr>
                      <a:r>
                        <a:rPr lang="en-US" sz="1600"/>
                        <a:t>Bus 16 </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35013" marR="35013"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35013" marR="35013" marT="0" marB="0"/>
                </a:tc>
              </a:tr>
            </a:tbl>
          </a:graphicData>
        </a:graphic>
      </p:graphicFrame>
      <p:cxnSp>
        <p:nvCxnSpPr>
          <p:cNvPr id="5" name="Straight Connector 4"/>
          <p:cNvCxnSpPr/>
          <p:nvPr/>
        </p:nvCxnSpPr>
        <p:spPr>
          <a:xfrm>
            <a:off x="381000" y="9144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normAutofit/>
          </a:bodyPr>
          <a:lstStyle/>
          <a:p>
            <a:pPr lvl="0" algn="just"/>
            <a:r>
              <a:rPr lang="en-US" sz="2400" dirty="0" smtClean="0">
                <a:solidFill>
                  <a:schemeClr val="tx1">
                    <a:lumMod val="75000"/>
                    <a:lumOff val="25000"/>
                  </a:schemeClr>
                </a:solidFill>
                <a:latin typeface="Century Gothic" pitchFamily="34" charset="0"/>
              </a:rPr>
              <a:t>The total fixed capacitors = 630 KVAR.</a:t>
            </a:r>
          </a:p>
          <a:p>
            <a:pPr lvl="0" algn="just"/>
            <a:r>
              <a:rPr lang="en-US" sz="2400" dirty="0" smtClean="0">
                <a:solidFill>
                  <a:schemeClr val="tx1">
                    <a:lumMod val="75000"/>
                    <a:lumOff val="25000"/>
                  </a:schemeClr>
                </a:solidFill>
                <a:latin typeface="Century Gothic" pitchFamily="34" charset="0"/>
              </a:rPr>
              <a:t>The regulated capacitors = 820 KVAR.</a:t>
            </a:r>
          </a:p>
          <a:p>
            <a:pPr lvl="0" algn="just"/>
            <a:endParaRPr lang="en-US" sz="2400" dirty="0" smtClean="0">
              <a:solidFill>
                <a:schemeClr val="tx1">
                  <a:lumMod val="75000"/>
                  <a:lumOff val="25000"/>
                </a:schemeClr>
              </a:solidFill>
              <a:latin typeface="Century Gothic" pitchFamily="34" charset="0"/>
            </a:endParaRPr>
          </a:p>
          <a:p>
            <a:pPr lvl="0" algn="just"/>
            <a:r>
              <a:rPr lang="en-US" sz="2400" dirty="0" smtClean="0">
                <a:solidFill>
                  <a:schemeClr val="tx1">
                    <a:lumMod val="75000"/>
                    <a:lumOff val="25000"/>
                  </a:schemeClr>
                </a:solidFill>
                <a:latin typeface="Century Gothic" pitchFamily="34" charset="0"/>
              </a:rPr>
              <a:t>∆∆P = 453.7 - 428.6 = 25.1 KW</a:t>
            </a:r>
          </a:p>
          <a:p>
            <a:pPr lvl="0" algn="just"/>
            <a:r>
              <a:rPr lang="en-US" sz="2400" dirty="0" smtClean="0">
                <a:solidFill>
                  <a:schemeClr val="tx1">
                    <a:lumMod val="75000"/>
                    <a:lumOff val="25000"/>
                  </a:schemeClr>
                </a:solidFill>
                <a:latin typeface="Century Gothic" pitchFamily="34" charset="0"/>
              </a:rPr>
              <a:t>Z ∆∆P = 0.0251 MW*3800 hour* 100 $/MWH = 9538 $/year.</a:t>
            </a:r>
          </a:p>
          <a:p>
            <a:pPr lvl="0" algn="just"/>
            <a:r>
              <a:rPr lang="en-US" sz="2400" dirty="0" smtClean="0">
                <a:solidFill>
                  <a:schemeClr val="tx1">
                    <a:lumMod val="75000"/>
                    <a:lumOff val="25000"/>
                  </a:schemeClr>
                </a:solidFill>
                <a:latin typeface="Century Gothic" pitchFamily="34" charset="0"/>
              </a:rPr>
              <a:t>∆Z = Z ∆∆P –Zc = 9538 - 2358.4 =7179.6 $/year. (saving per year) </a:t>
            </a:r>
          </a:p>
          <a:p>
            <a:pPr lvl="0" algn="just"/>
            <a:r>
              <a:rPr lang="en-US" sz="2400" dirty="0" smtClean="0">
                <a:solidFill>
                  <a:schemeClr val="tx1">
                    <a:lumMod val="75000"/>
                    <a:lumOff val="25000"/>
                  </a:schemeClr>
                </a:solidFill>
                <a:latin typeface="Century Gothic" pitchFamily="34" charset="0"/>
              </a:rPr>
              <a:t>S.P.B.P = Kc/∆Z </a:t>
            </a:r>
          </a:p>
          <a:p>
            <a:pPr algn="just">
              <a:buNone/>
            </a:pPr>
            <a:r>
              <a:rPr lang="en-US" sz="2400" dirty="0" smtClean="0">
                <a:solidFill>
                  <a:schemeClr val="tx1">
                    <a:lumMod val="75000"/>
                    <a:lumOff val="25000"/>
                  </a:schemeClr>
                </a:solidFill>
                <a:latin typeface="Century Gothic" pitchFamily="34" charset="0"/>
              </a:rPr>
              <a:t>         = 10720 / 7179.6 = 1.49 years  (17.88 months). </a:t>
            </a:r>
            <a:endParaRPr lang="en-US" sz="2400" dirty="0">
              <a:solidFill>
                <a:schemeClr val="tx1">
                  <a:lumMod val="75000"/>
                  <a:lumOff val="25000"/>
                </a:schemeClr>
              </a:solidFill>
              <a:latin typeface="Century Gothic" pitchFamily="34" charset="0"/>
            </a:endParaRPr>
          </a:p>
        </p:txBody>
      </p:sp>
      <p:sp>
        <p:nvSpPr>
          <p:cNvPr id="4" name="مستطيل 2"/>
          <p:cNvSpPr>
            <a:spLocks noChangeArrowheads="1"/>
          </p:cNvSpPr>
          <p:nvPr/>
        </p:nvSpPr>
        <p:spPr bwMode="auto">
          <a:xfrm>
            <a:off x="528637" y="304800"/>
            <a:ext cx="5948363" cy="646331"/>
          </a:xfrm>
          <a:prstGeom prst="rect">
            <a:avLst/>
          </a:prstGeom>
          <a:noFill/>
          <a:ln w="9525">
            <a:noFill/>
            <a:miter lim="800000"/>
            <a:headEnd/>
            <a:tailEnd/>
          </a:ln>
        </p:spPr>
        <p:txBody>
          <a:bodyPr wrap="square">
            <a:spAutoFit/>
          </a:bodyPr>
          <a:lstStyle/>
          <a:p>
            <a:r>
              <a:rPr lang="en-US" sz="3600" dirty="0">
                <a:solidFill>
                  <a:srgbClr val="8E0000"/>
                </a:solidFill>
                <a:latin typeface="Century Gothic" pitchFamily="34" charset="0"/>
                <a:ea typeface="+mj-ea"/>
                <a:cs typeface="+mj-cs"/>
              </a:rPr>
              <a:t>Economical study</a:t>
            </a:r>
          </a:p>
        </p:txBody>
      </p:sp>
      <p:cxnSp>
        <p:nvCxnSpPr>
          <p:cNvPr id="5" name="Straight Connector 4"/>
          <p:cNvCxnSpPr/>
          <p:nvPr/>
        </p:nvCxnSpPr>
        <p:spPr>
          <a:xfrm>
            <a:off x="381000" y="1066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838200"/>
          </a:xfrm>
        </p:spPr>
        <p:txBody>
          <a:bodyPr>
            <a:normAutofit fontScale="90000"/>
          </a:bodyPr>
          <a:lstStyle/>
          <a:p>
            <a:pPr algn="l"/>
            <a:r>
              <a:rPr lang="en-US" b="1" baseline="-25000" dirty="0" smtClean="0"/>
              <a:t/>
            </a:r>
            <a:br>
              <a:rPr lang="en-US" b="1" baseline="-25000" dirty="0" smtClean="0"/>
            </a:br>
            <a:r>
              <a:rPr lang="en-US" b="1" baseline="-25000" dirty="0" smtClean="0"/>
              <a:t/>
            </a:r>
            <a:br>
              <a:rPr lang="en-US" b="1" baseline="-25000" dirty="0" smtClean="0"/>
            </a:br>
            <a:r>
              <a:rPr lang="en-US" b="1" baseline="-25000" dirty="0" smtClean="0"/>
              <a:t/>
            </a:r>
            <a:br>
              <a:rPr lang="en-US" b="1" baseline="-25000" dirty="0" smtClean="0"/>
            </a:br>
            <a:r>
              <a:rPr lang="en-US" sz="4000" dirty="0" smtClean="0">
                <a:solidFill>
                  <a:srgbClr val="8E0000"/>
                </a:solidFill>
                <a:latin typeface="Century Gothic" pitchFamily="34" charset="0"/>
              </a:rPr>
              <a:t>Comparing between two cases</a:t>
            </a:r>
            <a:br>
              <a:rPr lang="en-US" sz="4000" dirty="0" smtClean="0">
                <a:solidFill>
                  <a:srgbClr val="8E0000"/>
                </a:solidFill>
                <a:latin typeface="Century Gothic" pitchFamily="34" charset="0"/>
              </a:rPr>
            </a:br>
            <a:r>
              <a:rPr lang="en-US" dirty="0" smtClean="0"/>
              <a:t> </a:t>
            </a:r>
            <a:br>
              <a:rPr lang="en-US" dirty="0" smtClean="0"/>
            </a:br>
            <a:endParaRPr lang="en-US" dirty="0"/>
          </a:p>
        </p:txBody>
      </p:sp>
      <p:graphicFrame>
        <p:nvGraphicFramePr>
          <p:cNvPr id="5" name="Content Placeholder 4"/>
          <p:cNvGraphicFramePr>
            <a:graphicFrameLocks noGrp="1"/>
          </p:cNvGraphicFramePr>
          <p:nvPr>
            <p:ph idx="1"/>
          </p:nvPr>
        </p:nvGraphicFramePr>
        <p:xfrm>
          <a:off x="990600" y="1600200"/>
          <a:ext cx="6934200" cy="1863090"/>
        </p:xfrm>
        <a:graphic>
          <a:graphicData uri="http://schemas.openxmlformats.org/drawingml/2006/table">
            <a:tbl>
              <a:tblPr rtl="1">
                <a:tableStyleId>{5940675A-B579-460E-94D1-54222C63F5DA}</a:tableStyleId>
              </a:tblPr>
              <a:tblGrid>
                <a:gridCol w="2183883"/>
                <a:gridCol w="3654661"/>
                <a:gridCol w="1095656"/>
              </a:tblGrid>
              <a:tr h="438150">
                <a:tc>
                  <a:txBody>
                    <a:bodyPr/>
                    <a:lstStyle/>
                    <a:p>
                      <a:pPr marL="0" marR="0" algn="ctr" rtl="0">
                        <a:spcBef>
                          <a:spcPts val="0"/>
                        </a:spcBef>
                        <a:spcAft>
                          <a:spcPts val="0"/>
                        </a:spcAft>
                      </a:pPr>
                      <a:r>
                        <a:rPr lang="en-US" sz="1800" dirty="0" smtClean="0"/>
                        <a:t>Two connection points</a:t>
                      </a:r>
                      <a:endParaRPr lang="en-US" sz="1800" dirty="0">
                        <a:solidFill>
                          <a:srgbClr val="365F91"/>
                        </a:solidFill>
                        <a:latin typeface="Times New Roman"/>
                        <a:ea typeface="Times New Roman"/>
                        <a:cs typeface="Traditional Arabic"/>
                      </a:endParaRPr>
                    </a:p>
                  </a:txBody>
                  <a:tcPr marL="68580" marR="68580" marT="0" marB="0" anchor="ctr"/>
                </a:tc>
                <a:tc>
                  <a:txBody>
                    <a:bodyPr/>
                    <a:lstStyle/>
                    <a:p>
                      <a:pPr marL="0" marR="0" algn="ctr" rtl="0">
                        <a:spcBef>
                          <a:spcPts val="0"/>
                        </a:spcBef>
                        <a:spcAft>
                          <a:spcPts val="0"/>
                        </a:spcAft>
                      </a:pPr>
                      <a:r>
                        <a:rPr lang="en-US" sz="1800" dirty="0"/>
                        <a:t>One connection point</a:t>
                      </a:r>
                      <a:endParaRPr lang="en-US" sz="1800" dirty="0">
                        <a:solidFill>
                          <a:srgbClr val="365F91"/>
                        </a:solidFill>
                        <a:latin typeface="Times New Roman"/>
                        <a:ea typeface="Times New Roman"/>
                        <a:cs typeface="Traditional Arabic"/>
                      </a:endParaRPr>
                    </a:p>
                  </a:txBody>
                  <a:tcPr marL="68580" marR="68580" marT="0" marB="0" anchor="ctr"/>
                </a:tc>
                <a:tc>
                  <a:txBody>
                    <a:bodyPr/>
                    <a:lstStyle/>
                    <a:p>
                      <a:pPr marL="0" marR="0" algn="ctr" rtl="0">
                        <a:spcBef>
                          <a:spcPts val="0"/>
                        </a:spcBef>
                        <a:spcAft>
                          <a:spcPts val="0"/>
                        </a:spcAft>
                      </a:pPr>
                      <a:endParaRPr lang="en-US" sz="1000">
                        <a:solidFill>
                          <a:srgbClr val="365F91"/>
                        </a:solidFill>
                        <a:latin typeface="Times New Roman"/>
                        <a:ea typeface="Times New Roman"/>
                        <a:cs typeface="Traditional Arabic"/>
                      </a:endParaRPr>
                    </a:p>
                  </a:txBody>
                  <a:tcPr marL="68580" marR="68580" marT="0" marB="0" anchor="ctr"/>
                </a:tc>
              </a:tr>
              <a:tr h="438150">
                <a:tc>
                  <a:txBody>
                    <a:bodyPr/>
                    <a:lstStyle/>
                    <a:p>
                      <a:pPr marL="0" marR="0" algn="ctr" rtl="0">
                        <a:spcBef>
                          <a:spcPts val="0"/>
                        </a:spcBef>
                        <a:spcAft>
                          <a:spcPts val="0"/>
                        </a:spcAft>
                      </a:pPr>
                      <a:r>
                        <a:rPr lang="en-US" sz="1800" dirty="0"/>
                        <a:t>89.12 Lag.</a:t>
                      </a:r>
                      <a:endParaRPr lang="en-US" sz="1800" dirty="0">
                        <a:solidFill>
                          <a:srgbClr val="365F91"/>
                        </a:solidFill>
                        <a:latin typeface="Times New Roman"/>
                        <a:ea typeface="Times New Roman"/>
                        <a:cs typeface="Traditional Arabic"/>
                      </a:endParaRPr>
                    </a:p>
                  </a:txBody>
                  <a:tcPr marL="68580" marR="68580" marT="0" marB="0" anchor="ctr"/>
                </a:tc>
                <a:tc>
                  <a:txBody>
                    <a:bodyPr/>
                    <a:lstStyle/>
                    <a:p>
                      <a:pPr marL="0" marR="0" algn="ctr" rtl="0">
                        <a:spcBef>
                          <a:spcPts val="0"/>
                        </a:spcBef>
                        <a:spcAft>
                          <a:spcPts val="0"/>
                        </a:spcAft>
                      </a:pPr>
                      <a:r>
                        <a:rPr lang="en-US" sz="1800" dirty="0"/>
                        <a:t>89.1 Lag.</a:t>
                      </a:r>
                      <a:endParaRPr lang="en-US" sz="1800" dirty="0">
                        <a:solidFill>
                          <a:srgbClr val="365F91"/>
                        </a:solidFill>
                        <a:latin typeface="Times New Roman"/>
                        <a:ea typeface="Times New Roman"/>
                        <a:cs typeface="Traditional Arabic"/>
                      </a:endParaRPr>
                    </a:p>
                  </a:txBody>
                  <a:tcPr marL="68580" marR="68580" marT="0" marB="0" anchor="ctr"/>
                </a:tc>
                <a:tc>
                  <a:txBody>
                    <a:bodyPr/>
                    <a:lstStyle/>
                    <a:p>
                      <a:pPr marL="0" marR="0" algn="ctr" defTabSz="914400" rtl="0" eaLnBrk="1" latinLnBrk="0" hangingPunct="1">
                        <a:spcBef>
                          <a:spcPts val="0"/>
                        </a:spcBef>
                        <a:spcAft>
                          <a:spcPts val="0"/>
                        </a:spcAft>
                      </a:pPr>
                      <a:r>
                        <a:rPr lang="en-US" sz="1800" kern="1200" dirty="0"/>
                        <a:t>P.F %</a:t>
                      </a:r>
                      <a:endParaRPr lang="en-US" sz="1800" kern="1200" dirty="0">
                        <a:solidFill>
                          <a:srgbClr val="365F91"/>
                        </a:solidFill>
                        <a:latin typeface="Times New Roman"/>
                        <a:ea typeface="Times New Roman"/>
                        <a:cs typeface="Traditional Arabic"/>
                      </a:endParaRPr>
                    </a:p>
                  </a:txBody>
                  <a:tcPr marL="68580" marR="68580" marT="0" marB="0" anchor="ctr"/>
                </a:tc>
              </a:tr>
              <a:tr h="438150">
                <a:tc>
                  <a:txBody>
                    <a:bodyPr/>
                    <a:lstStyle/>
                    <a:p>
                      <a:pPr marL="0" marR="0" algn="ctr" rtl="0">
                        <a:spcBef>
                          <a:spcPts val="0"/>
                        </a:spcBef>
                        <a:spcAft>
                          <a:spcPts val="0"/>
                        </a:spcAft>
                      </a:pPr>
                      <a:r>
                        <a:rPr lang="en-US" sz="1800"/>
                        <a:t>0.454</a:t>
                      </a:r>
                      <a:endParaRPr lang="en-US" sz="1800">
                        <a:solidFill>
                          <a:srgbClr val="365F91"/>
                        </a:solidFill>
                        <a:latin typeface="Times New Roman"/>
                        <a:ea typeface="Times New Roman"/>
                        <a:cs typeface="Traditional Arabic"/>
                      </a:endParaRPr>
                    </a:p>
                  </a:txBody>
                  <a:tcPr marL="68580" marR="68580" marT="0" marB="0" anchor="ctr"/>
                </a:tc>
                <a:tc>
                  <a:txBody>
                    <a:bodyPr/>
                    <a:lstStyle/>
                    <a:p>
                      <a:pPr marL="0" marR="0" algn="ctr" rtl="0">
                        <a:spcBef>
                          <a:spcPts val="0"/>
                        </a:spcBef>
                        <a:spcAft>
                          <a:spcPts val="0"/>
                        </a:spcAft>
                      </a:pPr>
                      <a:r>
                        <a:rPr lang="en-US" sz="1800" dirty="0"/>
                        <a:t>0.501</a:t>
                      </a:r>
                      <a:endParaRPr lang="en-US" sz="1800" dirty="0">
                        <a:solidFill>
                          <a:srgbClr val="365F91"/>
                        </a:solidFill>
                        <a:latin typeface="Times New Roman"/>
                        <a:ea typeface="Times New Roman"/>
                        <a:cs typeface="Traditional Arabic"/>
                      </a:endParaRPr>
                    </a:p>
                  </a:txBody>
                  <a:tcPr marL="68580" marR="68580" marT="0" marB="0" anchor="ctr"/>
                </a:tc>
                <a:tc>
                  <a:txBody>
                    <a:bodyPr/>
                    <a:lstStyle/>
                    <a:p>
                      <a:pPr marL="0" marR="0" algn="ctr" defTabSz="914400" rtl="0" eaLnBrk="1" latinLnBrk="0" hangingPunct="1">
                        <a:spcBef>
                          <a:spcPts val="0"/>
                        </a:spcBef>
                        <a:spcAft>
                          <a:spcPts val="0"/>
                        </a:spcAft>
                      </a:pPr>
                      <a:r>
                        <a:rPr lang="en-US" sz="1800" kern="1200" dirty="0"/>
                        <a:t>MW loss</a:t>
                      </a:r>
                      <a:endParaRPr lang="en-US" sz="1800" kern="1200" dirty="0">
                        <a:solidFill>
                          <a:srgbClr val="365F91"/>
                        </a:solidFill>
                        <a:latin typeface="Times New Roman"/>
                        <a:ea typeface="Times New Roman"/>
                        <a:cs typeface="Traditional Arabic"/>
                      </a:endParaRPr>
                    </a:p>
                  </a:txBody>
                  <a:tcPr marL="68580" marR="68580" marT="0" marB="0" anchor="ctr"/>
                </a:tc>
              </a:tr>
              <a:tr h="438150">
                <a:tc>
                  <a:txBody>
                    <a:bodyPr/>
                    <a:lstStyle/>
                    <a:p>
                      <a:pPr marL="0" marR="0" algn="ctr" rtl="0">
                        <a:spcBef>
                          <a:spcPts val="0"/>
                        </a:spcBef>
                        <a:spcAft>
                          <a:spcPts val="0"/>
                        </a:spcAft>
                      </a:pPr>
                      <a:r>
                        <a:rPr lang="en-US" sz="1800"/>
                        <a:t>0.844</a:t>
                      </a:r>
                      <a:endParaRPr lang="en-US" sz="1800">
                        <a:solidFill>
                          <a:srgbClr val="365F91"/>
                        </a:solidFill>
                        <a:latin typeface="Times New Roman"/>
                        <a:ea typeface="Times New Roman"/>
                        <a:cs typeface="Traditional Arabic"/>
                      </a:endParaRPr>
                    </a:p>
                  </a:txBody>
                  <a:tcPr marL="68580" marR="68580" marT="0" marB="0" anchor="ctr"/>
                </a:tc>
                <a:tc>
                  <a:txBody>
                    <a:bodyPr/>
                    <a:lstStyle/>
                    <a:p>
                      <a:pPr marL="0" marR="0" algn="ctr" rtl="0">
                        <a:spcBef>
                          <a:spcPts val="0"/>
                        </a:spcBef>
                        <a:spcAft>
                          <a:spcPts val="0"/>
                        </a:spcAft>
                      </a:pPr>
                      <a:r>
                        <a:rPr lang="en-US" sz="1800" dirty="0"/>
                        <a:t>0.907</a:t>
                      </a:r>
                      <a:endParaRPr lang="en-US" sz="1800" dirty="0">
                        <a:solidFill>
                          <a:srgbClr val="365F91"/>
                        </a:solidFill>
                        <a:latin typeface="Times New Roman"/>
                        <a:ea typeface="Times New Roman"/>
                        <a:cs typeface="Traditional Arabic"/>
                      </a:endParaRPr>
                    </a:p>
                  </a:txBody>
                  <a:tcPr marL="68580" marR="68580" marT="0" marB="0" anchor="ctr"/>
                </a:tc>
                <a:tc>
                  <a:txBody>
                    <a:bodyPr/>
                    <a:lstStyle/>
                    <a:p>
                      <a:pPr marL="0" marR="0" algn="ctr" defTabSz="914400" rtl="0" eaLnBrk="1" latinLnBrk="0" hangingPunct="1">
                        <a:spcBef>
                          <a:spcPts val="0"/>
                        </a:spcBef>
                        <a:spcAft>
                          <a:spcPts val="0"/>
                        </a:spcAft>
                      </a:pPr>
                      <a:r>
                        <a:rPr lang="en-US" sz="1800" kern="1200" dirty="0"/>
                        <a:t>MVar loss</a:t>
                      </a:r>
                      <a:endParaRPr lang="en-US" sz="1800" kern="1200" dirty="0">
                        <a:solidFill>
                          <a:srgbClr val="365F91"/>
                        </a:solidFill>
                        <a:latin typeface="Times New Roman"/>
                        <a:ea typeface="Times New Roman"/>
                        <a:cs typeface="Traditional Arabic"/>
                      </a:endParaRPr>
                    </a:p>
                  </a:txBody>
                  <a:tcPr marL="68580" marR="68580" marT="0" marB="0" anchor="ctr"/>
                </a:tc>
              </a:tr>
            </a:tbl>
          </a:graphicData>
        </a:graphic>
      </p:graphicFrame>
      <p:sp>
        <p:nvSpPr>
          <p:cNvPr id="31745" name="Rectangle 1"/>
          <p:cNvSpPr>
            <a:spLocks noChangeArrowheads="1"/>
          </p:cNvSpPr>
          <p:nvPr/>
        </p:nvSpPr>
        <p:spPr bwMode="auto">
          <a:xfrm>
            <a:off x="914400" y="989111"/>
            <a:ext cx="6858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dirty="0" smtClean="0">
                <a:solidFill>
                  <a:schemeClr val="tx1">
                    <a:lumMod val="75000"/>
                    <a:lumOff val="25000"/>
                  </a:schemeClr>
                </a:solidFill>
                <a:latin typeface="Century Gothic" pitchFamily="34" charset="0"/>
              </a:rPr>
              <a:t> Before improvement </a:t>
            </a:r>
          </a:p>
        </p:txBody>
      </p:sp>
      <p:sp>
        <p:nvSpPr>
          <p:cNvPr id="31746" name="Rectangle 2"/>
          <p:cNvSpPr>
            <a:spLocks noChangeArrowheads="1"/>
          </p:cNvSpPr>
          <p:nvPr/>
        </p:nvSpPr>
        <p:spPr bwMode="auto">
          <a:xfrm>
            <a:off x="914400" y="3805535"/>
            <a:ext cx="70866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tabLst/>
            </a:pPr>
            <a:r>
              <a:rPr kumimoji="0" lang="en-US" sz="1400" b="1" i="0" u="none" strike="noStrike" cap="none" normalizeH="0" baseline="0" dirty="0" smtClean="0">
                <a:ln>
                  <a:noFill/>
                </a:ln>
                <a:solidFill>
                  <a:schemeClr val="tx1"/>
                </a:solidFill>
                <a:effectLst/>
                <a:latin typeface="Arial" pitchFamily="34" charset="0"/>
                <a:ea typeface="Times New Roman" pitchFamily="18" charset="0"/>
                <a:cs typeface="Traditional Arabic" pitchFamily="18" charset="-78"/>
              </a:rPr>
              <a:t> </a:t>
            </a:r>
            <a:r>
              <a:rPr lang="en-US" sz="2400" b="1" dirty="0" smtClean="0">
                <a:solidFill>
                  <a:schemeClr val="tx1">
                    <a:lumMod val="75000"/>
                    <a:lumOff val="25000"/>
                  </a:schemeClr>
                </a:solidFill>
                <a:latin typeface="Century Gothic" pitchFamily="34" charset="0"/>
              </a:rPr>
              <a:t>After improvement</a:t>
            </a:r>
          </a:p>
        </p:txBody>
      </p:sp>
      <p:graphicFrame>
        <p:nvGraphicFramePr>
          <p:cNvPr id="8" name="Table 7"/>
          <p:cNvGraphicFramePr>
            <a:graphicFrameLocks noGrp="1"/>
          </p:cNvGraphicFramePr>
          <p:nvPr/>
        </p:nvGraphicFramePr>
        <p:xfrm>
          <a:off x="990600" y="4419600"/>
          <a:ext cx="7010400" cy="1981200"/>
        </p:xfrm>
        <a:graphic>
          <a:graphicData uri="http://schemas.openxmlformats.org/drawingml/2006/table">
            <a:tbl>
              <a:tblPr rtl="1">
                <a:tableStyleId>{5940675A-B579-460E-94D1-54222C63F5DA}</a:tableStyleId>
              </a:tblPr>
              <a:tblGrid>
                <a:gridCol w="2336800"/>
                <a:gridCol w="2336800"/>
                <a:gridCol w="2336800"/>
              </a:tblGrid>
              <a:tr h="495300">
                <a:tc>
                  <a:txBody>
                    <a:bodyPr/>
                    <a:lstStyle/>
                    <a:p>
                      <a:pPr marL="0" marR="0" algn="r" rtl="1">
                        <a:spcBef>
                          <a:spcPts val="0"/>
                        </a:spcBef>
                        <a:spcAft>
                          <a:spcPts val="0"/>
                        </a:spcAft>
                      </a:pPr>
                      <a:r>
                        <a:rPr lang="en-US" sz="1800" kern="1200" dirty="0"/>
                        <a:t>Two connection points </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kern="1200" dirty="0"/>
                        <a:t>One connection point</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endParaRPr lang="en-US" sz="1000">
                        <a:solidFill>
                          <a:srgbClr val="365F91"/>
                        </a:solidFill>
                        <a:latin typeface="Times New Roman"/>
                        <a:ea typeface="Times New Roman"/>
                        <a:cs typeface="Traditional Arabic"/>
                      </a:endParaRPr>
                    </a:p>
                  </a:txBody>
                  <a:tcPr marL="68580" marR="68580" marT="0" marB="0"/>
                </a:tc>
              </a:tr>
              <a:tr h="495300">
                <a:tc>
                  <a:txBody>
                    <a:bodyPr/>
                    <a:lstStyle/>
                    <a:p>
                      <a:pPr marL="0" marR="0" algn="l" rtl="1">
                        <a:spcBef>
                          <a:spcPts val="0"/>
                        </a:spcBef>
                        <a:spcAft>
                          <a:spcPts val="0"/>
                        </a:spcAft>
                      </a:pPr>
                      <a:r>
                        <a:rPr lang="en-US" sz="1800" kern="1200"/>
                        <a:t>92  Lag.</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dirty="0"/>
                        <a:t>92  Lag.</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P.F %</a:t>
                      </a:r>
                      <a:endParaRPr lang="en-US" sz="1800" kern="1200" dirty="0">
                        <a:solidFill>
                          <a:srgbClr val="365F91"/>
                        </a:solidFill>
                        <a:latin typeface="Times New Roman"/>
                        <a:ea typeface="Times New Roman"/>
                        <a:cs typeface="Traditional Arabic"/>
                      </a:endParaRPr>
                    </a:p>
                  </a:txBody>
                  <a:tcPr marL="68580" marR="68580" marT="0" marB="0"/>
                </a:tc>
              </a:tr>
              <a:tr h="495300">
                <a:tc>
                  <a:txBody>
                    <a:bodyPr/>
                    <a:lstStyle/>
                    <a:p>
                      <a:pPr marL="0" marR="0" algn="l" rtl="1">
                        <a:spcBef>
                          <a:spcPts val="0"/>
                        </a:spcBef>
                        <a:spcAft>
                          <a:spcPts val="0"/>
                        </a:spcAft>
                      </a:pPr>
                      <a:r>
                        <a:rPr lang="en-US" sz="1800" kern="1200"/>
                        <a:t>.429</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dirty="0"/>
                        <a:t>.471</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MW loss</a:t>
                      </a:r>
                      <a:endParaRPr lang="en-US" sz="1800" kern="1200" dirty="0">
                        <a:solidFill>
                          <a:srgbClr val="365F91"/>
                        </a:solidFill>
                        <a:latin typeface="Times New Roman"/>
                        <a:ea typeface="Times New Roman"/>
                        <a:cs typeface="Traditional Arabic"/>
                      </a:endParaRPr>
                    </a:p>
                  </a:txBody>
                  <a:tcPr marL="68580" marR="68580" marT="0" marB="0"/>
                </a:tc>
              </a:tr>
              <a:tr h="495300">
                <a:tc>
                  <a:txBody>
                    <a:bodyPr/>
                    <a:lstStyle/>
                    <a:p>
                      <a:pPr marL="0" marR="0" algn="l" rtl="1">
                        <a:spcBef>
                          <a:spcPts val="0"/>
                        </a:spcBef>
                        <a:spcAft>
                          <a:spcPts val="0"/>
                        </a:spcAft>
                      </a:pPr>
                      <a:r>
                        <a:rPr lang="en-US" sz="1800" kern="1200"/>
                        <a:t>.842</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dirty="0"/>
                        <a:t>.857</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MVar loss</a:t>
                      </a:r>
                      <a:endParaRPr lang="en-US" sz="1800" kern="1200" dirty="0">
                        <a:solidFill>
                          <a:srgbClr val="365F91"/>
                        </a:solidFill>
                        <a:latin typeface="Times New Roman"/>
                        <a:ea typeface="Times New Roman"/>
                        <a:cs typeface="Traditional Arabic"/>
                      </a:endParaRPr>
                    </a:p>
                  </a:txBody>
                  <a:tcPr marL="68580" marR="68580" marT="0" marB="0"/>
                </a:tc>
              </a:tr>
            </a:tbl>
          </a:graphicData>
        </a:graphic>
      </p:graphicFrame>
      <p:cxnSp>
        <p:nvCxnSpPr>
          <p:cNvPr id="7" name="Straight Connector 4"/>
          <p:cNvCxnSpPr/>
          <p:nvPr/>
        </p:nvCxnSpPr>
        <p:spPr>
          <a:xfrm>
            <a:off x="381000" y="838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a:bodyPr>
          <a:lstStyle/>
          <a:p>
            <a:pPr algn="just"/>
            <a:endParaRPr lang="en-US" sz="2200" dirty="0" smtClean="0">
              <a:latin typeface="Arial" pitchFamily="34" charset="0"/>
              <a:ea typeface="Times New Roman" pitchFamily="18" charset="0"/>
              <a:cs typeface="Traditional Arabic" pitchFamily="18" charset="-78"/>
            </a:endParaRPr>
          </a:p>
          <a:p>
            <a:pPr algn="just"/>
            <a:r>
              <a:rPr lang="en-US" sz="2400" dirty="0" smtClean="0">
                <a:solidFill>
                  <a:schemeClr val="tx1">
                    <a:lumMod val="75000"/>
                    <a:lumOff val="25000"/>
                  </a:schemeClr>
                </a:solidFill>
                <a:latin typeface="Century Gothic" pitchFamily="34" charset="0"/>
              </a:rPr>
              <a:t>It is clear that the second case more efficient than one connection point , that refer to reducing the loss in the second case.</a:t>
            </a:r>
          </a:p>
          <a:p>
            <a:pPr algn="just">
              <a:buNone/>
            </a:pPr>
            <a:r>
              <a:rPr lang="en-US" sz="2400" dirty="0" smtClean="0">
                <a:solidFill>
                  <a:schemeClr val="tx1">
                    <a:lumMod val="75000"/>
                    <a:lumOff val="25000"/>
                  </a:schemeClr>
                </a:solidFill>
                <a:latin typeface="Century Gothic" pitchFamily="34" charset="0"/>
              </a:rPr>
              <a:t> </a:t>
            </a:r>
          </a:p>
          <a:p>
            <a:pPr lvl="0" algn="just"/>
            <a:r>
              <a:rPr lang="en-US" sz="2400" dirty="0" smtClean="0">
                <a:solidFill>
                  <a:schemeClr val="tx1">
                    <a:lumMod val="75000"/>
                    <a:lumOff val="25000"/>
                  </a:schemeClr>
                </a:solidFill>
                <a:latin typeface="Century Gothic" pitchFamily="34" charset="0"/>
              </a:rPr>
              <a:t>∆P= 501 - 454 = 47 KW.</a:t>
            </a:r>
          </a:p>
          <a:p>
            <a:pPr lvl="0" algn="just"/>
            <a:endParaRPr lang="en-US" sz="2400" dirty="0" smtClean="0">
              <a:solidFill>
                <a:schemeClr val="tx1">
                  <a:lumMod val="75000"/>
                  <a:lumOff val="25000"/>
                </a:schemeClr>
              </a:solidFill>
              <a:latin typeface="Century Gothic" pitchFamily="34" charset="0"/>
            </a:endParaRPr>
          </a:p>
          <a:p>
            <a:pPr lvl="0" algn="just"/>
            <a:r>
              <a:rPr lang="en-US" sz="2400" dirty="0" smtClean="0">
                <a:solidFill>
                  <a:schemeClr val="tx1">
                    <a:lumMod val="75000"/>
                    <a:lumOff val="25000"/>
                  </a:schemeClr>
                </a:solidFill>
                <a:latin typeface="Century Gothic" pitchFamily="34" charset="0"/>
              </a:rPr>
              <a:t>The saving per year:</a:t>
            </a:r>
          </a:p>
          <a:p>
            <a:pPr algn="just"/>
            <a:r>
              <a:rPr lang="en-US" sz="2400" dirty="0" smtClean="0">
                <a:solidFill>
                  <a:schemeClr val="tx1">
                    <a:lumMod val="75000"/>
                    <a:lumOff val="25000"/>
                  </a:schemeClr>
                </a:solidFill>
                <a:latin typeface="Century Gothic" pitchFamily="34" charset="0"/>
              </a:rPr>
              <a:t>Z ∆p  = ∆∆P *T*C</a:t>
            </a:r>
          </a:p>
          <a:p>
            <a:pPr algn="just"/>
            <a:r>
              <a:rPr lang="en-US" sz="2400" dirty="0" smtClean="0">
                <a:solidFill>
                  <a:schemeClr val="tx1">
                    <a:lumMod val="75000"/>
                    <a:lumOff val="25000"/>
                  </a:schemeClr>
                </a:solidFill>
                <a:latin typeface="Century Gothic" pitchFamily="34" charset="0"/>
              </a:rPr>
              <a:t>Z ∆p = 0.0477 MW*3800 hour* 100 $/MWH = 18126 $/year.</a:t>
            </a:r>
          </a:p>
          <a:p>
            <a:endParaRPr lang="en-US" sz="2400" dirty="0">
              <a:solidFill>
                <a:schemeClr val="tx1">
                  <a:lumMod val="75000"/>
                  <a:lumOff val="25000"/>
                </a:schemeClr>
              </a:solidFill>
              <a:latin typeface="Century Gothic" pitchFamily="34" charset="0"/>
            </a:endParaRPr>
          </a:p>
        </p:txBody>
      </p:sp>
      <p:sp>
        <p:nvSpPr>
          <p:cNvPr id="6" name="Title 1"/>
          <p:cNvSpPr>
            <a:spLocks noGrp="1"/>
          </p:cNvSpPr>
          <p:nvPr>
            <p:ph type="title"/>
          </p:nvPr>
        </p:nvSpPr>
        <p:spPr>
          <a:xfrm>
            <a:off x="381000" y="76200"/>
            <a:ext cx="8229600" cy="1219200"/>
          </a:xfrm>
        </p:spPr>
        <p:txBody>
          <a:bodyPr>
            <a:normAutofit fontScale="90000"/>
          </a:bodyPr>
          <a:lstStyle/>
          <a:p>
            <a:pPr algn="l"/>
            <a:r>
              <a:rPr lang="en-US" b="1" baseline="-25000" dirty="0" smtClean="0"/>
              <a:t/>
            </a:r>
            <a:br>
              <a:rPr lang="en-US" b="1" baseline="-25000" dirty="0" smtClean="0"/>
            </a:br>
            <a:r>
              <a:rPr lang="en-US" b="1" baseline="-25000" dirty="0" smtClean="0"/>
              <a:t/>
            </a:r>
            <a:br>
              <a:rPr lang="en-US" b="1" baseline="-25000" dirty="0" smtClean="0"/>
            </a:br>
            <a:r>
              <a:rPr lang="en-US" b="1" baseline="-25000" dirty="0" smtClean="0"/>
              <a:t/>
            </a:r>
            <a:br>
              <a:rPr lang="en-US" b="1" baseline="-25000" dirty="0" smtClean="0"/>
            </a:br>
            <a:r>
              <a:rPr lang="en-US" sz="4000" dirty="0" smtClean="0">
                <a:solidFill>
                  <a:srgbClr val="8E0000"/>
                </a:solidFill>
                <a:latin typeface="Century Gothic" pitchFamily="34" charset="0"/>
              </a:rPr>
              <a:t>Comparing between two cases</a:t>
            </a:r>
            <a:br>
              <a:rPr lang="en-US" sz="4000" dirty="0" smtClean="0">
                <a:solidFill>
                  <a:srgbClr val="8E0000"/>
                </a:solidFill>
                <a:latin typeface="Century Gothic" pitchFamily="34" charset="0"/>
              </a:rPr>
            </a:br>
            <a:r>
              <a:rPr lang="en-US" dirty="0" smtClean="0"/>
              <a:t> </a:t>
            </a:r>
            <a:br>
              <a:rPr lang="en-US" dirty="0" smtClean="0"/>
            </a:br>
            <a:endParaRPr lang="en-US" dirty="0"/>
          </a:p>
        </p:txBody>
      </p:sp>
      <p:cxnSp>
        <p:nvCxnSpPr>
          <p:cNvPr id="7" name="Straight Connector 4"/>
          <p:cNvCxnSpPr/>
          <p:nvPr/>
        </p:nvCxnSpPr>
        <p:spPr>
          <a:xfrm>
            <a:off x="381000" y="1066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4000" dirty="0" smtClean="0">
                <a:solidFill>
                  <a:srgbClr val="9A0000"/>
                </a:solidFill>
                <a:latin typeface="Century Gothic" pitchFamily="34" charset="0"/>
              </a:rPr>
              <a:t>Outlines </a:t>
            </a:r>
          </a:p>
        </p:txBody>
      </p:sp>
      <p:sp>
        <p:nvSpPr>
          <p:cNvPr id="3" name="عنصر نائب للمحتوى 2"/>
          <p:cNvSpPr>
            <a:spLocks noGrp="1"/>
          </p:cNvSpPr>
          <p:nvPr>
            <p:ph idx="1"/>
          </p:nvPr>
        </p:nvSpPr>
        <p:spPr/>
        <p:txBody>
          <a:bodyPr>
            <a:normAutofit/>
          </a:bodyPr>
          <a:lstStyle/>
          <a:p>
            <a:pPr>
              <a:buNone/>
            </a:pPr>
            <a:r>
              <a:rPr lang="en-US" sz="2800" dirty="0" smtClean="0">
                <a:solidFill>
                  <a:schemeClr val="tx1">
                    <a:lumMod val="75000"/>
                    <a:lumOff val="25000"/>
                  </a:schemeClr>
                </a:solidFill>
                <a:latin typeface="Century Gothic" pitchFamily="34" charset="0"/>
              </a:rPr>
              <a:t>1- Tulkarm Electrical Network.</a:t>
            </a:r>
          </a:p>
          <a:p>
            <a:pPr>
              <a:buNone/>
            </a:pPr>
            <a:r>
              <a:rPr lang="en-US" sz="2800" dirty="0" smtClean="0">
                <a:solidFill>
                  <a:schemeClr val="tx1">
                    <a:lumMod val="75000"/>
                    <a:lumOff val="25000"/>
                  </a:schemeClr>
                </a:solidFill>
                <a:latin typeface="Century Gothic" pitchFamily="34" charset="0"/>
              </a:rPr>
              <a:t>2- Network configurations :</a:t>
            </a:r>
          </a:p>
          <a:p>
            <a:pPr>
              <a:buNone/>
            </a:pPr>
            <a:r>
              <a:rPr lang="en-US" sz="2800" dirty="0" smtClean="0">
                <a:solidFill>
                  <a:schemeClr val="tx1">
                    <a:lumMod val="75000"/>
                    <a:lumOff val="25000"/>
                  </a:schemeClr>
                </a:solidFill>
                <a:latin typeface="Century Gothic" pitchFamily="34" charset="0"/>
              </a:rPr>
              <a:t>     Case one: One connection point.</a:t>
            </a:r>
          </a:p>
          <a:p>
            <a:pPr>
              <a:buNone/>
            </a:pPr>
            <a:r>
              <a:rPr lang="en-US" sz="2800" dirty="0" smtClean="0">
                <a:solidFill>
                  <a:schemeClr val="tx1">
                    <a:lumMod val="75000"/>
                    <a:lumOff val="25000"/>
                  </a:schemeClr>
                </a:solidFill>
                <a:latin typeface="Century Gothic" pitchFamily="34" charset="0"/>
              </a:rPr>
              <a:t>     Case two: Two connection points.</a:t>
            </a:r>
          </a:p>
          <a:p>
            <a:pPr>
              <a:buNone/>
            </a:pPr>
            <a:r>
              <a:rPr lang="en-US" sz="2800" dirty="0" smtClean="0">
                <a:solidFill>
                  <a:schemeClr val="tx1">
                    <a:lumMod val="75000"/>
                    <a:lumOff val="25000"/>
                  </a:schemeClr>
                </a:solidFill>
                <a:latin typeface="Century Gothic" pitchFamily="34" charset="0"/>
              </a:rPr>
              <a:t>     Case three: New configuration. </a:t>
            </a:r>
          </a:p>
          <a:p>
            <a:pPr>
              <a:buNone/>
            </a:pPr>
            <a:r>
              <a:rPr lang="en-US" sz="2800" dirty="0" smtClean="0">
                <a:solidFill>
                  <a:schemeClr val="tx1">
                    <a:lumMod val="75000"/>
                    <a:lumOff val="25000"/>
                  </a:schemeClr>
                </a:solidFill>
                <a:latin typeface="Century Gothic" pitchFamily="34" charset="0"/>
              </a:rPr>
              <a:t>3- Switchgear.</a:t>
            </a:r>
          </a:p>
          <a:p>
            <a:pPr>
              <a:buNone/>
            </a:pPr>
            <a:r>
              <a:rPr lang="en-US" sz="2800" dirty="0" smtClean="0">
                <a:solidFill>
                  <a:schemeClr val="tx1">
                    <a:lumMod val="75000"/>
                    <a:lumOff val="25000"/>
                  </a:schemeClr>
                </a:solidFill>
                <a:latin typeface="Century Gothic" pitchFamily="34" charset="0"/>
              </a:rPr>
              <a:t>4- Conclusion .</a:t>
            </a:r>
          </a:p>
          <a:p>
            <a:pPr>
              <a:buNone/>
            </a:pPr>
            <a:endParaRPr lang="en-US" sz="2800" dirty="0"/>
          </a:p>
        </p:txBody>
      </p:sp>
      <p:cxnSp>
        <p:nvCxnSpPr>
          <p:cNvPr id="4" name="Straight Connector 4"/>
          <p:cNvCxnSpPr/>
          <p:nvPr/>
        </p:nvCxnSpPr>
        <p:spPr>
          <a:xfrm>
            <a:off x="457200" y="1219200"/>
            <a:ext cx="8229600"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smtClean="0">
                <a:solidFill>
                  <a:srgbClr val="8E0000"/>
                </a:solidFill>
                <a:latin typeface="Century Gothic" pitchFamily="34" charset="0"/>
              </a:rPr>
              <a:t>Switchgear</a:t>
            </a:r>
            <a:endParaRPr lang="en-US" sz="3600" dirty="0">
              <a:solidFill>
                <a:srgbClr val="8E0000"/>
              </a:solidFill>
              <a:latin typeface="Century Gothic" pitchFamily="34" charset="0"/>
            </a:endParaRPr>
          </a:p>
        </p:txBody>
      </p:sp>
      <p:sp>
        <p:nvSpPr>
          <p:cNvPr id="3" name="Content Placeholder 2"/>
          <p:cNvSpPr>
            <a:spLocks noGrp="1"/>
          </p:cNvSpPr>
          <p:nvPr>
            <p:ph idx="1"/>
          </p:nvPr>
        </p:nvSpPr>
        <p:spPr/>
        <p:txBody>
          <a:bodyPr/>
          <a:lstStyle/>
          <a:p>
            <a:pPr algn="just">
              <a:buNone/>
            </a:pPr>
            <a:r>
              <a:rPr lang="en-US" dirty="0" smtClean="0"/>
              <a:t>    </a:t>
            </a:r>
            <a:r>
              <a:rPr lang="en-US" sz="2800" dirty="0" smtClean="0">
                <a:solidFill>
                  <a:schemeClr val="tx1">
                    <a:lumMod val="75000"/>
                    <a:lumOff val="25000"/>
                  </a:schemeClr>
                </a:solidFill>
                <a:latin typeface="Century Gothic" pitchFamily="34" charset="0"/>
              </a:rPr>
              <a:t>Switchgear is the combination of electrical disconnect switches, fuses or circuit breakers used to control, protect and isolate electrical equipment. Switchgear is used both to de-energize equipment to allow work to be done and to clear faults downstream. This type of equipment is important because it is directly linked to the reliability of the electricity supply.</a:t>
            </a:r>
            <a:endParaRPr lang="en-US" sz="2400" dirty="0" smtClean="0">
              <a:solidFill>
                <a:schemeClr val="tx1">
                  <a:lumMod val="75000"/>
                  <a:lumOff val="25000"/>
                </a:schemeClr>
              </a:solidFill>
              <a:latin typeface="Century Gothic" pitchFamily="34" charset="0"/>
            </a:endParaRPr>
          </a:p>
          <a:p>
            <a:endParaRPr lang="en-US" dirty="0"/>
          </a:p>
        </p:txBody>
      </p:sp>
      <p:cxnSp>
        <p:nvCxnSpPr>
          <p:cNvPr id="4" name="Straight Connector 4"/>
          <p:cNvCxnSpPr/>
          <p:nvPr/>
        </p:nvCxnSpPr>
        <p:spPr>
          <a:xfrm>
            <a:off x="381000" y="12954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descr="C:\Users\user\Desktop\grad. 2\busbar_cicuit_breaker.jpg"/>
          <p:cNvPicPr>
            <a:picLocks noGrp="1"/>
          </p:cNvPicPr>
          <p:nvPr>
            <p:ph idx="1"/>
          </p:nvPr>
        </p:nvPicPr>
        <p:blipFill>
          <a:blip r:embed="rId2" cstate="print"/>
          <a:srcRect/>
          <a:stretch>
            <a:fillRect/>
          </a:stretch>
        </p:blipFill>
        <p:spPr bwMode="auto">
          <a:xfrm>
            <a:off x="762000" y="1524000"/>
            <a:ext cx="7620000" cy="4800600"/>
          </a:xfrm>
          <a:prstGeom prst="rect">
            <a:avLst/>
          </a:prstGeom>
          <a:noFill/>
          <a:ln w="9525">
            <a:noFill/>
            <a:miter lim="800000"/>
            <a:headEnd/>
            <a:tailEnd/>
          </a:ln>
        </p:spPr>
      </p:pic>
      <p:sp>
        <p:nvSpPr>
          <p:cNvPr id="5" name="Title 1"/>
          <p:cNvSpPr txBox="1">
            <a:spLocks/>
          </p:cNvSpPr>
          <p:nvPr/>
        </p:nvSpPr>
        <p:spPr>
          <a:xfrm>
            <a:off x="762000" y="1524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rPr>
              <a:t>Switchgear</a:t>
            </a:r>
            <a:endParaRPr kumimoji="0" lang="en-US" sz="3600" b="0" i="0" u="none" strike="noStrike" kern="1200" cap="none" spc="0" normalizeH="0" baseline="0" noProof="0" dirty="0">
              <a:ln>
                <a:noFill/>
              </a:ln>
              <a:solidFill>
                <a:srgbClr val="8E0000"/>
              </a:solidFill>
              <a:effectLst/>
              <a:uLnTx/>
              <a:uFillTx/>
              <a:latin typeface="Century Gothic" pitchFamily="34" charset="0"/>
              <a:ea typeface="+mj-ea"/>
              <a:cs typeface="+mj-cs"/>
            </a:endParaRPr>
          </a:p>
        </p:txBody>
      </p:sp>
      <p:cxnSp>
        <p:nvCxnSpPr>
          <p:cNvPr id="6" name="Straight Connector 4"/>
          <p:cNvCxnSpPr/>
          <p:nvPr/>
        </p:nvCxnSpPr>
        <p:spPr>
          <a:xfrm>
            <a:off x="685800" y="1173162"/>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fontScale="90000"/>
          </a:bodyPr>
          <a:lstStyle/>
          <a:p>
            <a:pPr algn="l"/>
            <a:r>
              <a:rPr lang="en-US" sz="3100" dirty="0" smtClean="0">
                <a:solidFill>
                  <a:srgbClr val="8E0000"/>
                </a:solidFill>
                <a:latin typeface="Century Gothic" pitchFamily="34" charset="0"/>
              </a:rPr>
              <a:t>Third case:  New configuration for two connection points</a:t>
            </a:r>
            <a:r>
              <a:rPr lang="en-US" sz="2800" dirty="0" smtClean="0"/>
              <a:t/>
            </a:r>
            <a:br>
              <a:rPr lang="en-US" sz="2800" dirty="0" smtClean="0"/>
            </a:br>
            <a:endParaRPr lang="en-US" sz="2800" dirty="0" smtClean="0"/>
          </a:p>
        </p:txBody>
      </p:sp>
      <p:sp>
        <p:nvSpPr>
          <p:cNvPr id="3" name="Content Placeholder 2"/>
          <p:cNvSpPr>
            <a:spLocks noGrp="1"/>
          </p:cNvSpPr>
          <p:nvPr>
            <p:ph idx="1"/>
          </p:nvPr>
        </p:nvSpPr>
        <p:spPr/>
        <p:txBody>
          <a:bodyPr/>
          <a:lstStyle/>
          <a:p>
            <a:endParaRPr lang="en-US" dirty="0" smtClean="0"/>
          </a:p>
          <a:p>
            <a:endParaRPr lang="en-US" dirty="0"/>
          </a:p>
        </p:txBody>
      </p:sp>
      <p:graphicFrame>
        <p:nvGraphicFramePr>
          <p:cNvPr id="4" name="Table 3"/>
          <p:cNvGraphicFramePr>
            <a:graphicFrameLocks noGrp="1"/>
          </p:cNvGraphicFramePr>
          <p:nvPr/>
        </p:nvGraphicFramePr>
        <p:xfrm>
          <a:off x="381000" y="1752600"/>
          <a:ext cx="7924800" cy="990600"/>
        </p:xfrm>
        <a:graphic>
          <a:graphicData uri="http://schemas.openxmlformats.org/drawingml/2006/table">
            <a:tbl>
              <a:tblPr>
                <a:tableStyleId>{5940675A-B579-460E-94D1-54222C63F5DA}</a:tableStyleId>
              </a:tblPr>
              <a:tblGrid>
                <a:gridCol w="2641600"/>
                <a:gridCol w="2641600"/>
                <a:gridCol w="2641600"/>
              </a:tblGrid>
              <a:tr h="330200">
                <a:tc>
                  <a:txBody>
                    <a:bodyPr/>
                    <a:lstStyle/>
                    <a:p>
                      <a:pPr marL="0" marR="0" algn="l" rtl="0">
                        <a:spcBef>
                          <a:spcPts val="0"/>
                        </a:spcBef>
                        <a:spcAft>
                          <a:spcPts val="0"/>
                        </a:spcAft>
                      </a:pPr>
                      <a:endParaRPr lang="en-US" sz="1000" dirty="0">
                        <a:solidFill>
                          <a:srgbClr val="943634"/>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Feeder 1</a:t>
                      </a:r>
                      <a:endParaRPr lang="en-US" sz="1800" dirty="0">
                        <a:solidFill>
                          <a:srgbClr val="943634"/>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Feeder 2</a:t>
                      </a:r>
                      <a:endParaRPr lang="en-US" sz="1800" dirty="0">
                        <a:solidFill>
                          <a:srgbClr val="943634"/>
                        </a:solidFill>
                        <a:latin typeface="Times New Roman"/>
                        <a:ea typeface="Times New Roman"/>
                        <a:cs typeface="Traditional Arabic"/>
                      </a:endParaRPr>
                    </a:p>
                  </a:txBody>
                  <a:tcPr marL="68580" marR="68580" marT="0" marB="0"/>
                </a:tc>
              </a:tr>
              <a:tr h="330200">
                <a:tc>
                  <a:txBody>
                    <a:bodyPr/>
                    <a:lstStyle/>
                    <a:p>
                      <a:pPr marL="0" marR="0" algn="l" defTabSz="914400" rtl="0" eaLnBrk="1" latinLnBrk="0" hangingPunct="1">
                        <a:spcBef>
                          <a:spcPts val="0"/>
                        </a:spcBef>
                        <a:spcAft>
                          <a:spcPts val="0"/>
                        </a:spcAft>
                      </a:pPr>
                      <a:r>
                        <a:rPr lang="en-US" sz="1800" kern="1200" dirty="0"/>
                        <a:t>Total load (KVA)</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4666 </a:t>
                      </a:r>
                      <a:endParaRPr lang="en-US" sz="1800" dirty="0">
                        <a:solidFill>
                          <a:srgbClr val="943634"/>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2538</a:t>
                      </a:r>
                      <a:endParaRPr lang="en-US" sz="1800" dirty="0">
                        <a:solidFill>
                          <a:srgbClr val="943634"/>
                        </a:solidFill>
                        <a:latin typeface="Times New Roman"/>
                        <a:ea typeface="Times New Roman"/>
                        <a:cs typeface="Traditional Arabic"/>
                      </a:endParaRPr>
                    </a:p>
                  </a:txBody>
                  <a:tcPr marL="68580" marR="68580" marT="0" marB="0"/>
                </a:tc>
              </a:tr>
              <a:tr h="330200">
                <a:tc>
                  <a:txBody>
                    <a:bodyPr/>
                    <a:lstStyle/>
                    <a:p>
                      <a:pPr marL="0" marR="0" algn="l" defTabSz="914400" rtl="0" eaLnBrk="1" latinLnBrk="0" hangingPunct="1">
                        <a:spcBef>
                          <a:spcPts val="0"/>
                        </a:spcBef>
                        <a:spcAft>
                          <a:spcPts val="0"/>
                        </a:spcAft>
                      </a:pPr>
                      <a:r>
                        <a:rPr lang="en-US" sz="1800" kern="1200" dirty="0"/>
                        <a:t>Total current (A)</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122.4</a:t>
                      </a:r>
                      <a:endParaRPr lang="en-US" sz="1800" dirty="0">
                        <a:solidFill>
                          <a:srgbClr val="943634"/>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66.6</a:t>
                      </a:r>
                      <a:endParaRPr lang="en-US" sz="1800" dirty="0">
                        <a:solidFill>
                          <a:srgbClr val="943634"/>
                        </a:solidFill>
                        <a:latin typeface="Times New Roman"/>
                        <a:ea typeface="Times New Roman"/>
                        <a:cs typeface="Traditional Arabic"/>
                      </a:endParaRPr>
                    </a:p>
                  </a:txBody>
                  <a:tcPr marL="68580" marR="68580" marT="0" marB="0"/>
                </a:tc>
              </a:tr>
            </a:tbl>
          </a:graphicData>
        </a:graphic>
      </p:graphicFrame>
      <p:sp>
        <p:nvSpPr>
          <p:cNvPr id="33793" name="Rectangle 1"/>
          <p:cNvSpPr>
            <a:spLocks noChangeArrowheads="1"/>
          </p:cNvSpPr>
          <p:nvPr/>
        </p:nvSpPr>
        <p:spPr bwMode="auto">
          <a:xfrm>
            <a:off x="457200" y="1143000"/>
            <a:ext cx="5247565"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18" charset="-78"/>
              </a:rPr>
              <a:t> </a:t>
            </a:r>
            <a:r>
              <a:rPr lang="en-US" sz="2800" dirty="0" smtClean="0">
                <a:solidFill>
                  <a:schemeClr val="tx1">
                    <a:lumMod val="75000"/>
                    <a:lumOff val="25000"/>
                  </a:schemeClr>
                </a:solidFill>
                <a:latin typeface="Century Gothic" pitchFamily="34" charset="0"/>
              </a:rPr>
              <a:t>The feeders for 200A:</a:t>
            </a:r>
          </a:p>
        </p:txBody>
      </p:sp>
      <p:graphicFrame>
        <p:nvGraphicFramePr>
          <p:cNvPr id="6" name="Table 5"/>
          <p:cNvGraphicFramePr>
            <a:graphicFrameLocks noGrp="1"/>
          </p:cNvGraphicFramePr>
          <p:nvPr/>
        </p:nvGraphicFramePr>
        <p:xfrm>
          <a:off x="457200" y="3505200"/>
          <a:ext cx="8001000" cy="914400"/>
        </p:xfrm>
        <a:graphic>
          <a:graphicData uri="http://schemas.openxmlformats.org/drawingml/2006/table">
            <a:tbl>
              <a:tblPr>
                <a:tableStyleId>{5940675A-B579-460E-94D1-54222C63F5DA}</a:tableStyleId>
              </a:tblPr>
              <a:tblGrid>
                <a:gridCol w="2667000"/>
                <a:gridCol w="2667000"/>
                <a:gridCol w="2667000"/>
              </a:tblGrid>
              <a:tr h="492369">
                <a:tc>
                  <a:txBody>
                    <a:bodyPr/>
                    <a:lstStyle/>
                    <a:p>
                      <a:pPr marL="0" marR="0" algn="l" defTabSz="914400" rtl="0" eaLnBrk="1" latinLnBrk="0" hangingPunct="1">
                        <a:spcBef>
                          <a:spcPts val="0"/>
                        </a:spcBef>
                        <a:spcAft>
                          <a:spcPts val="0"/>
                        </a:spcAft>
                      </a:pPr>
                      <a:r>
                        <a:rPr lang="en-US" sz="1800" kern="1200" dirty="0"/>
                        <a:t>Feeder1 </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Feeder 2</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a:t>Feeder 3</a:t>
                      </a:r>
                      <a:endParaRPr lang="en-US" sz="1800" kern="1200">
                        <a:solidFill>
                          <a:srgbClr val="943634"/>
                        </a:solidFill>
                        <a:latin typeface="Times New Roman"/>
                        <a:ea typeface="Times New Roman"/>
                        <a:cs typeface="Traditional Arabic"/>
                      </a:endParaRPr>
                    </a:p>
                  </a:txBody>
                  <a:tcPr marL="68580" marR="68580" marT="0" marB="0"/>
                </a:tc>
              </a:tr>
              <a:tr h="422031">
                <a:tc>
                  <a:txBody>
                    <a:bodyPr/>
                    <a:lstStyle/>
                    <a:p>
                      <a:pPr marL="0" marR="0" algn="l" defTabSz="914400" rtl="0" eaLnBrk="1" latinLnBrk="0" hangingPunct="1">
                        <a:spcBef>
                          <a:spcPts val="0"/>
                        </a:spcBef>
                        <a:spcAft>
                          <a:spcPts val="0"/>
                        </a:spcAft>
                      </a:pPr>
                      <a:r>
                        <a:rPr lang="en-US" sz="1800" kern="1200" dirty="0"/>
                        <a:t>1758 KVA</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10601 KVA</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810 KVA</a:t>
                      </a:r>
                      <a:endParaRPr lang="en-US" sz="1800" kern="1200" dirty="0">
                        <a:solidFill>
                          <a:srgbClr val="943634"/>
                        </a:solidFill>
                        <a:latin typeface="Times New Roman"/>
                        <a:ea typeface="Times New Roman"/>
                        <a:cs typeface="Traditional Arabic"/>
                      </a:endParaRPr>
                    </a:p>
                  </a:txBody>
                  <a:tcPr marL="68580" marR="68580" marT="0" marB="0"/>
                </a:tc>
              </a:tr>
            </a:tbl>
          </a:graphicData>
        </a:graphic>
      </p:graphicFrame>
      <p:sp>
        <p:nvSpPr>
          <p:cNvPr id="7" name="Rectangle 6"/>
          <p:cNvSpPr/>
          <p:nvPr/>
        </p:nvSpPr>
        <p:spPr>
          <a:xfrm>
            <a:off x="457200" y="4572000"/>
            <a:ext cx="5352799" cy="523220"/>
          </a:xfrm>
          <a:prstGeom prst="rect">
            <a:avLst/>
          </a:prstGeom>
        </p:spPr>
        <p:txBody>
          <a:bodyPr wrap="square">
            <a:spAutoFit/>
          </a:bodyPr>
          <a:lstStyle/>
          <a:p>
            <a:pPr lvl="0" algn="justLow" fontAlgn="base">
              <a:spcBef>
                <a:spcPct val="0"/>
              </a:spcBef>
              <a:spcAft>
                <a:spcPct val="0"/>
              </a:spcAft>
            </a:pPr>
            <a:r>
              <a:rPr lang="en-US" sz="2800" dirty="0" smtClean="0">
                <a:solidFill>
                  <a:schemeClr val="tx1">
                    <a:lumMod val="75000"/>
                    <a:lumOff val="25000"/>
                  </a:schemeClr>
                </a:solidFill>
                <a:latin typeface="Century Gothic" pitchFamily="34" charset="0"/>
              </a:rPr>
              <a:t>The new feeders for 350A:</a:t>
            </a:r>
          </a:p>
        </p:txBody>
      </p:sp>
      <p:graphicFrame>
        <p:nvGraphicFramePr>
          <p:cNvPr id="8" name="Table 7"/>
          <p:cNvGraphicFramePr>
            <a:graphicFrameLocks noGrp="1"/>
          </p:cNvGraphicFramePr>
          <p:nvPr/>
        </p:nvGraphicFramePr>
        <p:xfrm>
          <a:off x="381000" y="5181600"/>
          <a:ext cx="8077200" cy="1143000"/>
        </p:xfrm>
        <a:graphic>
          <a:graphicData uri="http://schemas.openxmlformats.org/drawingml/2006/table">
            <a:tbl>
              <a:tblPr>
                <a:tableStyleId>{5940675A-B579-460E-94D1-54222C63F5DA}</a:tableStyleId>
              </a:tblPr>
              <a:tblGrid>
                <a:gridCol w="2150636"/>
                <a:gridCol w="1887964"/>
                <a:gridCol w="2019300"/>
                <a:gridCol w="2019300"/>
              </a:tblGrid>
              <a:tr h="381000">
                <a:tc>
                  <a:txBody>
                    <a:bodyPr/>
                    <a:lstStyle/>
                    <a:p>
                      <a:pPr marL="0" marR="0" algn="l" defTabSz="914400" rtl="0" eaLnBrk="1" latinLnBrk="0" hangingPunct="1">
                        <a:spcBef>
                          <a:spcPts val="0"/>
                        </a:spcBef>
                        <a:spcAft>
                          <a:spcPts val="0"/>
                        </a:spcAft>
                      </a:pP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a:t>Feeder 1</a:t>
                      </a:r>
                      <a:endParaRPr lang="en-US" sz="1800" kern="120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Feeder 2</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a:t>Feeder 3</a:t>
                      </a:r>
                      <a:endParaRPr lang="en-US" sz="1800" kern="1200">
                        <a:solidFill>
                          <a:srgbClr val="943634"/>
                        </a:solidFill>
                        <a:latin typeface="Times New Roman"/>
                        <a:ea typeface="Times New Roman"/>
                        <a:cs typeface="Traditional Arabic"/>
                      </a:endParaRPr>
                    </a:p>
                  </a:txBody>
                  <a:tcPr marL="68580" marR="68580" marT="0" marB="0"/>
                </a:tc>
              </a:tr>
              <a:tr h="381000">
                <a:tc>
                  <a:txBody>
                    <a:bodyPr/>
                    <a:lstStyle/>
                    <a:p>
                      <a:pPr marL="0" marR="0" algn="l" defTabSz="914400" rtl="0" eaLnBrk="1" latinLnBrk="0" hangingPunct="1">
                        <a:spcBef>
                          <a:spcPts val="0"/>
                        </a:spcBef>
                        <a:spcAft>
                          <a:spcPts val="0"/>
                        </a:spcAft>
                      </a:pPr>
                      <a:r>
                        <a:rPr lang="en-US" sz="1800" kern="1200" dirty="0"/>
                        <a:t>Total load (KVA)</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2797</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a:t>5786</a:t>
                      </a:r>
                      <a:endParaRPr lang="en-US" sz="1800" kern="120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a:t>4586</a:t>
                      </a:r>
                      <a:endParaRPr lang="en-US" sz="1800" kern="1200">
                        <a:solidFill>
                          <a:srgbClr val="943634"/>
                        </a:solidFill>
                        <a:latin typeface="Times New Roman"/>
                        <a:ea typeface="Times New Roman"/>
                        <a:cs typeface="Traditional Arabic"/>
                      </a:endParaRPr>
                    </a:p>
                  </a:txBody>
                  <a:tcPr marL="68580" marR="68580" marT="0" marB="0"/>
                </a:tc>
              </a:tr>
              <a:tr h="381000">
                <a:tc>
                  <a:txBody>
                    <a:bodyPr/>
                    <a:lstStyle/>
                    <a:p>
                      <a:pPr marL="0" marR="0" algn="l" defTabSz="914400" rtl="0" eaLnBrk="1" latinLnBrk="0" hangingPunct="1">
                        <a:spcBef>
                          <a:spcPts val="0"/>
                        </a:spcBef>
                        <a:spcAft>
                          <a:spcPts val="0"/>
                        </a:spcAft>
                      </a:pPr>
                      <a:r>
                        <a:rPr lang="en-US" sz="1800" kern="1200"/>
                        <a:t>Total current (A)</a:t>
                      </a:r>
                      <a:endParaRPr lang="en-US" sz="1800" kern="120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76.5</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154.3</a:t>
                      </a:r>
                      <a:endParaRPr lang="en-US" sz="1800" kern="1200" dirty="0">
                        <a:solidFill>
                          <a:srgbClr val="943634"/>
                        </a:solidFill>
                        <a:latin typeface="Times New Roman"/>
                        <a:ea typeface="Times New Roman"/>
                        <a:cs typeface="Traditional Arabic"/>
                      </a:endParaRPr>
                    </a:p>
                  </a:txBody>
                  <a:tcPr marL="68580" marR="68580" marT="0" marB="0"/>
                </a:tc>
                <a:tc>
                  <a:txBody>
                    <a:bodyPr/>
                    <a:lstStyle/>
                    <a:p>
                      <a:pPr marL="0" marR="0" algn="l" defTabSz="914400" rtl="0" eaLnBrk="1" latinLnBrk="0" hangingPunct="1">
                        <a:spcBef>
                          <a:spcPts val="0"/>
                        </a:spcBef>
                        <a:spcAft>
                          <a:spcPts val="0"/>
                        </a:spcAft>
                      </a:pPr>
                      <a:r>
                        <a:rPr lang="en-US" sz="1800" kern="1200" dirty="0"/>
                        <a:t>124.2</a:t>
                      </a:r>
                      <a:endParaRPr lang="en-US" sz="1800" kern="1200" dirty="0">
                        <a:solidFill>
                          <a:srgbClr val="943634"/>
                        </a:solidFill>
                        <a:latin typeface="Times New Roman"/>
                        <a:ea typeface="Times New Roman"/>
                        <a:cs typeface="Traditional Arabic"/>
                      </a:endParaRPr>
                    </a:p>
                  </a:txBody>
                  <a:tcPr marL="68580" marR="68580" marT="0" marB="0"/>
                </a:tc>
              </a:tr>
            </a:tbl>
          </a:graphicData>
        </a:graphic>
      </p:graphicFrame>
      <p:sp>
        <p:nvSpPr>
          <p:cNvPr id="9" name="Rectangle 8"/>
          <p:cNvSpPr/>
          <p:nvPr/>
        </p:nvSpPr>
        <p:spPr>
          <a:xfrm>
            <a:off x="381000" y="2819400"/>
            <a:ext cx="6172200" cy="523220"/>
          </a:xfrm>
          <a:prstGeom prst="rect">
            <a:avLst/>
          </a:prstGeom>
        </p:spPr>
        <p:txBody>
          <a:bodyPr wrap="square">
            <a:spAutoFit/>
          </a:bodyPr>
          <a:lstStyle/>
          <a:p>
            <a:pPr algn="justLow" fontAlgn="base">
              <a:spcBef>
                <a:spcPct val="0"/>
              </a:spcBef>
              <a:spcAft>
                <a:spcPct val="0"/>
              </a:spcAft>
            </a:pPr>
            <a:r>
              <a:rPr lang="en-US" sz="2800" dirty="0" smtClean="0">
                <a:solidFill>
                  <a:schemeClr val="tx1">
                    <a:lumMod val="75000"/>
                    <a:lumOff val="25000"/>
                  </a:schemeClr>
                </a:solidFill>
                <a:latin typeface="Century Gothic" pitchFamily="34" charset="0"/>
              </a:rPr>
              <a:t>The existing feeders for 350A:</a:t>
            </a:r>
          </a:p>
        </p:txBody>
      </p:sp>
      <p:cxnSp>
        <p:nvCxnSpPr>
          <p:cNvPr id="10" name="Straight Connector 4"/>
          <p:cNvCxnSpPr/>
          <p:nvPr/>
        </p:nvCxnSpPr>
        <p:spPr>
          <a:xfrm>
            <a:off x="533400" y="1066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just"/>
            <a:r>
              <a:rPr lang="en-US" sz="3200" dirty="0" smtClean="0">
                <a:solidFill>
                  <a:srgbClr val="8E0000"/>
                </a:solidFill>
                <a:latin typeface="Century Gothic" pitchFamily="34" charset="0"/>
              </a:rPr>
              <a:t>Design switchgear for Tulkarm electrical network </a:t>
            </a:r>
            <a:endParaRPr lang="en-US" sz="3200" dirty="0">
              <a:solidFill>
                <a:srgbClr val="8E0000"/>
              </a:solidFill>
              <a:latin typeface="Century Gothic" pitchFamily="34" charset="0"/>
            </a:endParaRPr>
          </a:p>
        </p:txBody>
      </p:sp>
      <p:sp>
        <p:nvSpPr>
          <p:cNvPr id="3" name="Content Placeholder 2"/>
          <p:cNvSpPr>
            <a:spLocks noGrp="1"/>
          </p:cNvSpPr>
          <p:nvPr>
            <p:ph idx="1"/>
          </p:nvPr>
        </p:nvSpPr>
        <p:spPr>
          <a:xfrm>
            <a:off x="381000" y="1600200"/>
            <a:ext cx="8229600" cy="4525963"/>
          </a:xfrm>
        </p:spPr>
        <p:txBody>
          <a:bodyPr>
            <a:normAutofit/>
          </a:bodyPr>
          <a:lstStyle/>
          <a:p>
            <a:pPr algn="just">
              <a:buNone/>
            </a:pPr>
            <a:r>
              <a:rPr lang="en-US" sz="2800" dirty="0" smtClean="0">
                <a:solidFill>
                  <a:schemeClr val="tx1">
                    <a:lumMod val="75000"/>
                    <a:lumOff val="25000"/>
                  </a:schemeClr>
                </a:solidFill>
                <a:latin typeface="Century Gothic" pitchFamily="34" charset="0"/>
              </a:rPr>
              <a:t>The main elements that switchgear consist of are :</a:t>
            </a:r>
            <a:endParaRPr lang="en-US" sz="2400" dirty="0" smtClean="0">
              <a:solidFill>
                <a:schemeClr val="tx1">
                  <a:lumMod val="75000"/>
                  <a:lumOff val="25000"/>
                </a:schemeClr>
              </a:solidFill>
              <a:latin typeface="Century Gothic" pitchFamily="34" charset="0"/>
            </a:endParaRPr>
          </a:p>
          <a:p>
            <a:pPr algn="just">
              <a:buNone/>
            </a:pPr>
            <a:r>
              <a:rPr lang="en-US" sz="2400" dirty="0" smtClean="0">
                <a:solidFill>
                  <a:schemeClr val="tx1">
                    <a:lumMod val="75000"/>
                    <a:lumOff val="25000"/>
                  </a:schemeClr>
                </a:solidFill>
                <a:latin typeface="Century Gothic" pitchFamily="34" charset="0"/>
              </a:rPr>
              <a:t>1- Circuit Breakers.</a:t>
            </a:r>
          </a:p>
          <a:p>
            <a:pPr algn="just">
              <a:buNone/>
            </a:pPr>
            <a:r>
              <a:rPr lang="en-US" sz="2400" dirty="0" smtClean="0">
                <a:solidFill>
                  <a:schemeClr val="tx1">
                    <a:lumMod val="75000"/>
                    <a:lumOff val="25000"/>
                  </a:schemeClr>
                </a:solidFill>
                <a:latin typeface="Century Gothic" pitchFamily="34" charset="0"/>
              </a:rPr>
              <a:t>2-Isolator switches.</a:t>
            </a:r>
          </a:p>
          <a:p>
            <a:pPr algn="just">
              <a:buNone/>
            </a:pPr>
            <a:r>
              <a:rPr lang="en-US" sz="2400" dirty="0" smtClean="0">
                <a:solidFill>
                  <a:schemeClr val="tx1">
                    <a:lumMod val="75000"/>
                    <a:lumOff val="25000"/>
                  </a:schemeClr>
                </a:solidFill>
                <a:latin typeface="Century Gothic" pitchFamily="34" charset="0"/>
              </a:rPr>
              <a:t>3-measuring devices.</a:t>
            </a:r>
          </a:p>
          <a:p>
            <a:pPr algn="just">
              <a:buNone/>
            </a:pPr>
            <a:r>
              <a:rPr lang="en-US" sz="2400" dirty="0" smtClean="0">
                <a:solidFill>
                  <a:schemeClr val="tx1">
                    <a:lumMod val="75000"/>
                    <a:lumOff val="25000"/>
                  </a:schemeClr>
                </a:solidFill>
                <a:latin typeface="Century Gothic" pitchFamily="34" charset="0"/>
              </a:rPr>
              <a:t>4-Bus-bars.</a:t>
            </a:r>
          </a:p>
          <a:p>
            <a:pPr algn="just">
              <a:buNone/>
            </a:pPr>
            <a:r>
              <a:rPr lang="en-US" sz="2400" dirty="0" smtClean="0">
                <a:solidFill>
                  <a:schemeClr val="tx1">
                    <a:lumMod val="75000"/>
                    <a:lumOff val="25000"/>
                  </a:schemeClr>
                </a:solidFill>
                <a:latin typeface="Century Gothic" pitchFamily="34" charset="0"/>
              </a:rPr>
              <a:t>5-Local transformers.</a:t>
            </a:r>
          </a:p>
          <a:p>
            <a:pPr algn="just">
              <a:buNone/>
            </a:pPr>
            <a:r>
              <a:rPr lang="en-US" sz="2400" dirty="0" smtClean="0">
                <a:solidFill>
                  <a:schemeClr val="tx1">
                    <a:lumMod val="75000"/>
                    <a:lumOff val="25000"/>
                  </a:schemeClr>
                </a:solidFill>
                <a:latin typeface="Century Gothic" pitchFamily="34" charset="0"/>
              </a:rPr>
              <a:t>6-Protictive devices (relays) from fault [over load, S.C].</a:t>
            </a:r>
          </a:p>
          <a:p>
            <a:endParaRPr lang="en-US" sz="2800" dirty="0">
              <a:solidFill>
                <a:schemeClr val="tx1">
                  <a:lumMod val="75000"/>
                  <a:lumOff val="25000"/>
                </a:schemeClr>
              </a:solidFill>
              <a:latin typeface="Century Gothic" pitchFamily="34" charset="0"/>
            </a:endParaRPr>
          </a:p>
        </p:txBody>
      </p:sp>
      <p:cxnSp>
        <p:nvCxnSpPr>
          <p:cNvPr id="4" name="Straight Connector 4"/>
          <p:cNvCxnSpPr/>
          <p:nvPr/>
        </p:nvCxnSpPr>
        <p:spPr>
          <a:xfrm>
            <a:off x="381000" y="12954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668963"/>
          </a:xfrm>
        </p:spPr>
        <p:txBody>
          <a:bodyPr>
            <a:normAutofit/>
          </a:bodyPr>
          <a:lstStyle/>
          <a:p>
            <a:pPr algn="just">
              <a:buFont typeface="Wingdings" pitchFamily="2" charset="2"/>
              <a:buChar char="v"/>
            </a:pPr>
            <a:r>
              <a:rPr lang="en-US" sz="2000" b="1" dirty="0" smtClean="0">
                <a:latin typeface="Century Gothic" pitchFamily="34" charset="0"/>
              </a:rPr>
              <a:t>Circuit breaker calculations:</a:t>
            </a:r>
          </a:p>
          <a:p>
            <a:pPr lvl="0" algn="just" fontAlgn="base"/>
            <a:r>
              <a:rPr lang="en-US" sz="2000" dirty="0" smtClean="0">
                <a:solidFill>
                  <a:schemeClr val="tx1">
                    <a:lumMod val="75000"/>
                    <a:lumOff val="25000"/>
                  </a:schemeClr>
                </a:solidFill>
                <a:latin typeface="Century Gothic" pitchFamily="34" charset="0"/>
              </a:rPr>
              <a:t>IN C.B &gt;= Ksafty  * Imax. load  .</a:t>
            </a:r>
          </a:p>
          <a:p>
            <a:pPr lvl="0" algn="just" fontAlgn="base"/>
            <a:r>
              <a:rPr lang="en-US" sz="2000" dirty="0" smtClean="0">
                <a:solidFill>
                  <a:schemeClr val="tx1">
                    <a:lumMod val="75000"/>
                    <a:lumOff val="25000"/>
                  </a:schemeClr>
                </a:solidFill>
                <a:latin typeface="Century Gothic" pitchFamily="34" charset="0"/>
              </a:rPr>
              <a:t>VC.B  &gt;=  Vsystem  . </a:t>
            </a:r>
          </a:p>
          <a:p>
            <a:pPr lvl="0" algn="just" fontAlgn="base"/>
            <a:r>
              <a:rPr lang="en-US" sz="2000" dirty="0" smtClean="0">
                <a:solidFill>
                  <a:schemeClr val="tx1">
                    <a:lumMod val="75000"/>
                    <a:lumOff val="25000"/>
                  </a:schemeClr>
                </a:solidFill>
                <a:latin typeface="Century Gothic" pitchFamily="34" charset="0"/>
              </a:rPr>
              <a:t>Ibreaking capacity &gt;=  1.2 *IS.C .</a:t>
            </a:r>
          </a:p>
          <a:p>
            <a:pPr algn="just"/>
            <a:r>
              <a:rPr lang="en-US" sz="2000" dirty="0" smtClean="0">
                <a:solidFill>
                  <a:schemeClr val="tx1">
                    <a:lumMod val="75000"/>
                    <a:lumOff val="25000"/>
                  </a:schemeClr>
                </a:solidFill>
                <a:latin typeface="Century Gothic" pitchFamily="34" charset="0"/>
              </a:rPr>
              <a:t>All C.B's have the same VC.B   and equal to 24 KV.</a:t>
            </a:r>
          </a:p>
          <a:p>
            <a:pPr algn="just">
              <a:buFont typeface="Wingdings" pitchFamily="2" charset="2"/>
              <a:buChar char="v"/>
            </a:pPr>
            <a:r>
              <a:rPr lang="en-US" sz="2000" b="1" dirty="0" smtClean="0">
                <a:latin typeface="Century Gothic" pitchFamily="34" charset="0"/>
              </a:rPr>
              <a:t>Isolator Switch</a:t>
            </a:r>
            <a:r>
              <a:rPr lang="en-US" sz="2000" dirty="0" smtClean="0">
                <a:solidFill>
                  <a:schemeClr val="tx1">
                    <a:lumMod val="75000"/>
                    <a:lumOff val="25000"/>
                  </a:schemeClr>
                </a:solidFill>
                <a:latin typeface="Century Gothic" pitchFamily="34" charset="0"/>
              </a:rPr>
              <a:t>:</a:t>
            </a:r>
          </a:p>
          <a:p>
            <a:pPr algn="just"/>
            <a:r>
              <a:rPr lang="en-US" sz="2000" dirty="0" smtClean="0">
                <a:solidFill>
                  <a:schemeClr val="tx1">
                    <a:lumMod val="75000"/>
                    <a:lumOff val="25000"/>
                  </a:schemeClr>
                </a:solidFill>
                <a:latin typeface="Century Gothic" pitchFamily="34" charset="0"/>
              </a:rPr>
              <a:t>all Isolator Switches  have VI.S = 23 KV.</a:t>
            </a:r>
          </a:p>
          <a:p>
            <a:pPr algn="just">
              <a:buFont typeface="Wingdings" pitchFamily="2" charset="2"/>
              <a:buChar char="v"/>
            </a:pPr>
            <a:r>
              <a:rPr lang="en-US" sz="2000" b="1" dirty="0" smtClean="0">
                <a:latin typeface="Century Gothic" pitchFamily="34" charset="0"/>
              </a:rPr>
              <a:t>Current Transformer (C.T): </a:t>
            </a:r>
          </a:p>
          <a:p>
            <a:pPr algn="just"/>
            <a:r>
              <a:rPr lang="en-US" sz="2000" dirty="0" smtClean="0">
                <a:solidFill>
                  <a:schemeClr val="tx1">
                    <a:lumMod val="75000"/>
                    <a:lumOff val="25000"/>
                  </a:schemeClr>
                </a:solidFill>
                <a:latin typeface="Century Gothic" pitchFamily="34" charset="0"/>
              </a:rPr>
              <a:t> The secondary side equal (5 A) for all C.T , and the primary side can be  calculated by the following formula :</a:t>
            </a:r>
          </a:p>
          <a:p>
            <a:pPr algn="just"/>
            <a:r>
              <a:rPr lang="en-US" sz="2000" dirty="0" smtClean="0">
                <a:solidFill>
                  <a:schemeClr val="tx1">
                    <a:lumMod val="75000"/>
                    <a:lumOff val="25000"/>
                  </a:schemeClr>
                </a:solidFill>
                <a:latin typeface="Century Gothic" pitchFamily="34" charset="0"/>
              </a:rPr>
              <a:t>  IC.T &gt;= 1.1* Imax. load .</a:t>
            </a:r>
          </a:p>
          <a:p>
            <a:pPr algn="just">
              <a:buFont typeface="Wingdings" pitchFamily="2" charset="2"/>
              <a:buChar char="v"/>
            </a:pPr>
            <a:r>
              <a:rPr lang="en-US" sz="2000" b="1" dirty="0" smtClean="0">
                <a:latin typeface="Century Gothic" pitchFamily="34" charset="0"/>
              </a:rPr>
              <a:t>Potential  Transformer (P.T):</a:t>
            </a:r>
          </a:p>
          <a:p>
            <a:pPr algn="just"/>
            <a:r>
              <a:rPr lang="en-US" sz="2000" dirty="0" smtClean="0">
                <a:solidFill>
                  <a:schemeClr val="tx1">
                    <a:lumMod val="75000"/>
                    <a:lumOff val="25000"/>
                  </a:schemeClr>
                </a:solidFill>
                <a:latin typeface="Century Gothic" pitchFamily="34" charset="0"/>
              </a:rPr>
              <a:t>  VP.T  &gt;=  Vsystem  .</a:t>
            </a:r>
          </a:p>
          <a:p>
            <a:pPr algn="just">
              <a:buNone/>
            </a:pPr>
            <a:r>
              <a:rPr lang="en-US" sz="2000" dirty="0" smtClean="0">
                <a:solidFill>
                  <a:schemeClr val="tx1">
                    <a:lumMod val="75000"/>
                    <a:lumOff val="25000"/>
                  </a:schemeClr>
                </a:solidFill>
                <a:latin typeface="Century Gothic" pitchFamily="34" charset="0"/>
              </a:rPr>
              <a:t>       All P.T that we used 22KV at the primary side , and 120V at the   secondary side.</a:t>
            </a:r>
          </a:p>
          <a:p>
            <a:pPr algn="just"/>
            <a:endParaRPr lang="en-US" sz="2000" dirty="0" smtClean="0">
              <a:solidFill>
                <a:schemeClr val="tx1">
                  <a:lumMod val="75000"/>
                  <a:lumOff val="25000"/>
                </a:schemeClr>
              </a:solidFill>
              <a:latin typeface="Century Gothic" pitchFamily="34" charset="0"/>
            </a:endParaRPr>
          </a:p>
        </p:txBody>
      </p:sp>
      <p:sp>
        <p:nvSpPr>
          <p:cNvPr id="4" name="Title 1"/>
          <p:cNvSpPr>
            <a:spLocks noGrp="1"/>
          </p:cNvSpPr>
          <p:nvPr>
            <p:ph type="title"/>
          </p:nvPr>
        </p:nvSpPr>
        <p:spPr>
          <a:xfrm>
            <a:off x="457200" y="228600"/>
            <a:ext cx="8229600" cy="990600"/>
          </a:xfrm>
        </p:spPr>
        <p:txBody>
          <a:bodyPr>
            <a:normAutofit/>
          </a:bodyPr>
          <a:lstStyle/>
          <a:p>
            <a:pPr algn="just"/>
            <a:r>
              <a:rPr lang="en-US" sz="3200" dirty="0" smtClean="0">
                <a:solidFill>
                  <a:srgbClr val="8E0000"/>
                </a:solidFill>
                <a:latin typeface="Century Gothic" pitchFamily="34" charset="0"/>
              </a:rPr>
              <a:t>Switchgear Settings</a:t>
            </a:r>
            <a:endParaRPr lang="en-US" sz="3200" dirty="0">
              <a:solidFill>
                <a:srgbClr val="8E0000"/>
              </a:solidFill>
              <a:latin typeface="Century Gothic" pitchFamily="34" charset="0"/>
            </a:endParaRPr>
          </a:p>
        </p:txBody>
      </p:sp>
      <p:cxnSp>
        <p:nvCxnSpPr>
          <p:cNvPr id="5" name="Straight Connector 4"/>
          <p:cNvCxnSpPr/>
          <p:nvPr/>
        </p:nvCxnSpPr>
        <p:spPr>
          <a:xfrm>
            <a:off x="381000" y="11430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1"/>
            <a:ext cx="8229600" cy="5105400"/>
          </a:xfrm>
        </p:spPr>
        <p:txBody>
          <a:bodyPr/>
          <a:lstStyle/>
          <a:p>
            <a:pPr algn="just">
              <a:buFont typeface="Wingdings" pitchFamily="2" charset="2"/>
              <a:buChar char="v"/>
            </a:pPr>
            <a:r>
              <a:rPr lang="en-US" sz="2400" dirty="0" smtClean="0">
                <a:solidFill>
                  <a:schemeClr val="tx1">
                    <a:lumMod val="75000"/>
                    <a:lumOff val="25000"/>
                  </a:schemeClr>
                </a:solidFill>
                <a:latin typeface="Century Gothic" pitchFamily="34" charset="0"/>
              </a:rPr>
              <a:t> </a:t>
            </a:r>
            <a:r>
              <a:rPr lang="en-US" sz="2000" b="1" dirty="0" smtClean="0">
                <a:latin typeface="Century Gothic" pitchFamily="34" charset="0"/>
              </a:rPr>
              <a:t>Relay setting:</a:t>
            </a:r>
          </a:p>
          <a:p>
            <a:pPr algn="just"/>
            <a:r>
              <a:rPr lang="en-US" sz="2400" dirty="0" smtClean="0">
                <a:solidFill>
                  <a:schemeClr val="tx1">
                    <a:lumMod val="75000"/>
                    <a:lumOff val="25000"/>
                  </a:schemeClr>
                </a:solidFill>
                <a:latin typeface="Century Gothic" pitchFamily="34" charset="0"/>
              </a:rPr>
              <a:t>To make setting  {T = to / K} .</a:t>
            </a:r>
          </a:p>
          <a:p>
            <a:pPr algn="just"/>
            <a:r>
              <a:rPr lang="en-US" sz="2400" dirty="0" smtClean="0">
                <a:solidFill>
                  <a:schemeClr val="tx1">
                    <a:lumMod val="75000"/>
                    <a:lumOff val="25000"/>
                  </a:schemeClr>
                </a:solidFill>
                <a:latin typeface="Century Gothic" pitchFamily="34" charset="0"/>
              </a:rPr>
              <a:t>For selectivity to another C.B:</a:t>
            </a:r>
          </a:p>
          <a:p>
            <a:pPr algn="just"/>
            <a:r>
              <a:rPr lang="en-US" sz="2400" dirty="0" smtClean="0">
                <a:solidFill>
                  <a:schemeClr val="tx1">
                    <a:lumMod val="75000"/>
                    <a:lumOff val="25000"/>
                  </a:schemeClr>
                </a:solidFill>
                <a:latin typeface="Century Gothic" pitchFamily="34" charset="0"/>
              </a:rPr>
              <a:t>to = to' + ∆t .</a:t>
            </a:r>
          </a:p>
          <a:p>
            <a:pPr algn="just"/>
            <a:r>
              <a:rPr lang="en-US" sz="2400" dirty="0" smtClean="0">
                <a:solidFill>
                  <a:schemeClr val="tx1">
                    <a:lumMod val="75000"/>
                    <a:lumOff val="25000"/>
                  </a:schemeClr>
                </a:solidFill>
                <a:latin typeface="Century Gothic" pitchFamily="34" charset="0"/>
              </a:rPr>
              <a:t>T = to / K .</a:t>
            </a:r>
          </a:p>
          <a:p>
            <a:pPr algn="just">
              <a:buFont typeface="Wingdings" pitchFamily="2" charset="2"/>
              <a:buChar char="v"/>
            </a:pPr>
            <a:r>
              <a:rPr lang="en-US" sz="2000" b="1" dirty="0" smtClean="0">
                <a:latin typeface="Century Gothic" pitchFamily="34" charset="0"/>
              </a:rPr>
              <a:t>Local Transformer:</a:t>
            </a:r>
          </a:p>
          <a:p>
            <a:pPr algn="just"/>
            <a:r>
              <a:rPr lang="en-US" sz="2400" dirty="0" smtClean="0">
                <a:solidFill>
                  <a:schemeClr val="tx1">
                    <a:lumMod val="75000"/>
                    <a:lumOff val="25000"/>
                  </a:schemeClr>
                </a:solidFill>
                <a:latin typeface="Century Gothic" pitchFamily="34" charset="0"/>
              </a:rPr>
              <a:t> Transformer  (22/0.4) KV , 50 KVA.</a:t>
            </a:r>
          </a:p>
          <a:p>
            <a:pPr algn="just">
              <a:buFont typeface="Wingdings" pitchFamily="2" charset="2"/>
              <a:buChar char="v"/>
            </a:pPr>
            <a:r>
              <a:rPr lang="en-US" sz="2000" b="1" dirty="0" smtClean="0">
                <a:latin typeface="Century Gothic" pitchFamily="34" charset="0"/>
              </a:rPr>
              <a:t>Measuring devices :</a:t>
            </a:r>
          </a:p>
          <a:p>
            <a:pPr algn="just"/>
            <a:r>
              <a:rPr lang="en-US" sz="2400" dirty="0" smtClean="0">
                <a:solidFill>
                  <a:schemeClr val="tx1">
                    <a:lumMod val="75000"/>
                    <a:lumOff val="25000"/>
                  </a:schemeClr>
                </a:solidFill>
                <a:latin typeface="Century Gothic" pitchFamily="34" charset="0"/>
              </a:rPr>
              <a:t>Voltmeter , Ammeter , KW meter,</a:t>
            </a:r>
          </a:p>
          <a:p>
            <a:pPr algn="just">
              <a:buNone/>
            </a:pPr>
            <a:r>
              <a:rPr lang="en-US" sz="2400" dirty="0" smtClean="0">
                <a:solidFill>
                  <a:schemeClr val="tx1">
                    <a:lumMod val="75000"/>
                    <a:lumOff val="25000"/>
                  </a:schemeClr>
                </a:solidFill>
                <a:latin typeface="Century Gothic" pitchFamily="34" charset="0"/>
              </a:rPr>
              <a:t>       Kvar meter ,frequency meter </a:t>
            </a:r>
          </a:p>
          <a:p>
            <a:pPr algn="just">
              <a:buNone/>
            </a:pPr>
            <a:r>
              <a:rPr lang="en-US" sz="2400" dirty="0" smtClean="0">
                <a:solidFill>
                  <a:schemeClr val="tx1">
                    <a:lumMod val="75000"/>
                    <a:lumOff val="25000"/>
                  </a:schemeClr>
                </a:solidFill>
                <a:latin typeface="Century Gothic" pitchFamily="34" charset="0"/>
              </a:rPr>
              <a:t>       and  P.F meter.   </a:t>
            </a:r>
          </a:p>
          <a:p>
            <a:pPr algn="just">
              <a:buFont typeface="Wingdings" pitchFamily="2" charset="2"/>
              <a:buChar char="v"/>
            </a:pPr>
            <a:endParaRPr lang="en-US" sz="2400" dirty="0" smtClean="0">
              <a:solidFill>
                <a:schemeClr val="accent5">
                  <a:lumMod val="75000"/>
                </a:schemeClr>
              </a:solidFill>
            </a:endParaRPr>
          </a:p>
          <a:p>
            <a:pPr algn="just"/>
            <a:endParaRPr lang="en-US" sz="1800" dirty="0" smtClean="0"/>
          </a:p>
          <a:p>
            <a:pPr algn="just">
              <a:buNone/>
            </a:pPr>
            <a:endParaRPr lang="en-US" sz="1800" dirty="0" smtClean="0"/>
          </a:p>
          <a:p>
            <a:pPr algn="just"/>
            <a:endParaRPr lang="en-US" sz="1800" dirty="0" smtClean="0"/>
          </a:p>
          <a:p>
            <a:pPr algn="just"/>
            <a:endParaRPr lang="en-US" sz="1800" dirty="0" smtClean="0"/>
          </a:p>
        </p:txBody>
      </p:sp>
      <p:pic>
        <p:nvPicPr>
          <p:cNvPr id="4" name="صورة 3" descr="C:\Users\user\Pictures\Capture6.PNG"/>
          <p:cNvPicPr/>
          <p:nvPr/>
        </p:nvPicPr>
        <p:blipFill>
          <a:blip r:embed="rId2" cstate="print"/>
          <a:srcRect/>
          <a:stretch>
            <a:fillRect/>
          </a:stretch>
        </p:blipFill>
        <p:spPr bwMode="auto">
          <a:xfrm>
            <a:off x="5791200" y="2667000"/>
            <a:ext cx="3276600" cy="3581400"/>
          </a:xfrm>
          <a:prstGeom prst="rect">
            <a:avLst/>
          </a:prstGeom>
          <a:noFill/>
          <a:ln w="9525">
            <a:noFill/>
            <a:miter lim="800000"/>
            <a:headEnd/>
            <a:tailEnd/>
          </a:ln>
        </p:spPr>
      </p:pic>
      <p:sp>
        <p:nvSpPr>
          <p:cNvPr id="5" name="Title 1"/>
          <p:cNvSpPr>
            <a:spLocks noGrp="1"/>
          </p:cNvSpPr>
          <p:nvPr>
            <p:ph type="title"/>
          </p:nvPr>
        </p:nvSpPr>
        <p:spPr>
          <a:xfrm>
            <a:off x="457200" y="228600"/>
            <a:ext cx="8229600" cy="990600"/>
          </a:xfrm>
        </p:spPr>
        <p:txBody>
          <a:bodyPr>
            <a:normAutofit/>
          </a:bodyPr>
          <a:lstStyle/>
          <a:p>
            <a:pPr algn="just"/>
            <a:r>
              <a:rPr lang="en-US" sz="3200" dirty="0" smtClean="0">
                <a:solidFill>
                  <a:srgbClr val="8E0000"/>
                </a:solidFill>
                <a:latin typeface="Century Gothic" pitchFamily="34" charset="0"/>
              </a:rPr>
              <a:t>Switchgear Settings</a:t>
            </a:r>
            <a:endParaRPr lang="en-US" sz="3200" dirty="0">
              <a:solidFill>
                <a:srgbClr val="8E0000"/>
              </a:solidFill>
              <a:latin typeface="Century Gothic" pitchFamily="34" charset="0"/>
            </a:endParaRPr>
          </a:p>
        </p:txBody>
      </p:sp>
      <p:cxnSp>
        <p:nvCxnSpPr>
          <p:cNvPr id="6" name="Straight Connector 4"/>
          <p:cNvCxnSpPr/>
          <p:nvPr/>
        </p:nvCxnSpPr>
        <p:spPr>
          <a:xfrm>
            <a:off x="381000" y="11430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762000"/>
          </a:xfrm>
        </p:spPr>
        <p:txBody>
          <a:bodyPr>
            <a:normAutofit/>
          </a:bodyPr>
          <a:lstStyle/>
          <a:p>
            <a:pPr algn="l"/>
            <a:r>
              <a:rPr lang="en-US" sz="3600" dirty="0" smtClean="0">
                <a:solidFill>
                  <a:srgbClr val="8E0000"/>
                </a:solidFill>
                <a:latin typeface="Century Gothic" pitchFamily="34" charset="0"/>
              </a:rPr>
              <a:t>Final Switchgear</a:t>
            </a:r>
            <a:endParaRPr lang="en-US" sz="3600" dirty="0">
              <a:solidFill>
                <a:srgbClr val="8E0000"/>
              </a:solidFill>
              <a:latin typeface="Century Gothic" pitchFamily="34" charset="0"/>
            </a:endParaRPr>
          </a:p>
        </p:txBody>
      </p:sp>
      <p:pic>
        <p:nvPicPr>
          <p:cNvPr id="4" name="عنصر نائب للمحتوى 3" descr="C:\Users\user\Pictures\Capture2.PNG"/>
          <p:cNvPicPr>
            <a:picLocks noGrp="1"/>
          </p:cNvPicPr>
          <p:nvPr>
            <p:ph idx="1"/>
          </p:nvPr>
        </p:nvPicPr>
        <p:blipFill>
          <a:blip r:embed="rId2" cstate="print"/>
          <a:srcRect/>
          <a:stretch>
            <a:fillRect/>
          </a:stretch>
        </p:blipFill>
        <p:spPr bwMode="auto">
          <a:xfrm>
            <a:off x="228600" y="1447801"/>
            <a:ext cx="8763000" cy="5105399"/>
          </a:xfrm>
          <a:prstGeom prst="rect">
            <a:avLst/>
          </a:prstGeom>
          <a:noFill/>
          <a:ln w="9525">
            <a:noFill/>
            <a:miter lim="800000"/>
            <a:headEnd/>
            <a:tailEnd/>
          </a:ln>
        </p:spPr>
      </p:pic>
      <p:cxnSp>
        <p:nvCxnSpPr>
          <p:cNvPr id="5" name="Straight Connector 4"/>
          <p:cNvCxnSpPr/>
          <p:nvPr/>
        </p:nvCxnSpPr>
        <p:spPr>
          <a:xfrm>
            <a:off x="381000" y="1066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normAutofit/>
          </a:bodyPr>
          <a:lstStyle/>
          <a:p>
            <a:pPr algn="l"/>
            <a:r>
              <a:rPr lang="en-US" sz="3600" dirty="0" smtClean="0">
                <a:solidFill>
                  <a:srgbClr val="8E0000"/>
                </a:solidFill>
                <a:latin typeface="Century Gothic" pitchFamily="34" charset="0"/>
              </a:rPr>
              <a:t>Final analysis with switchgear</a:t>
            </a:r>
            <a:r>
              <a:rPr lang="en-US" sz="3600" dirty="0" smtClean="0">
                <a:solidFill>
                  <a:schemeClr val="tx2">
                    <a:lumMod val="60000"/>
                    <a:lumOff val="40000"/>
                  </a:schemeClr>
                </a:solidFill>
              </a:rPr>
              <a:t> </a:t>
            </a:r>
            <a:endParaRPr lang="en-US" sz="3600" dirty="0">
              <a:solidFill>
                <a:schemeClr val="tx2">
                  <a:lumMod val="60000"/>
                  <a:lumOff val="40000"/>
                </a:schemeClr>
              </a:solidFill>
            </a:endParaRPr>
          </a:p>
        </p:txBody>
      </p:sp>
      <p:sp>
        <p:nvSpPr>
          <p:cNvPr id="3" name="Content Placeholder 2"/>
          <p:cNvSpPr>
            <a:spLocks noGrp="1"/>
          </p:cNvSpPr>
          <p:nvPr>
            <p:ph idx="1"/>
          </p:nvPr>
        </p:nvSpPr>
        <p:spPr>
          <a:xfrm>
            <a:off x="457200" y="914400"/>
            <a:ext cx="8229600" cy="5410200"/>
          </a:xfrm>
        </p:spPr>
        <p:txBody>
          <a:bodyPr/>
          <a:lstStyle/>
          <a:p>
            <a:pPr lvl="2">
              <a:lnSpc>
                <a:spcPct val="80000"/>
              </a:lnSpc>
              <a:buNone/>
            </a:pPr>
            <a:endParaRPr lang="en-US" sz="2800" dirty="0" smtClean="0">
              <a:solidFill>
                <a:schemeClr val="tx2">
                  <a:lumMod val="60000"/>
                  <a:lumOff val="40000"/>
                </a:schemeClr>
              </a:solidFill>
            </a:endParaRPr>
          </a:p>
          <a:p>
            <a:pPr lvl="1">
              <a:lnSpc>
                <a:spcPct val="80000"/>
              </a:lnSpc>
              <a:buNone/>
            </a:pPr>
            <a:r>
              <a:rPr lang="en-US" dirty="0" smtClean="0">
                <a:solidFill>
                  <a:schemeClr val="tx1">
                    <a:lumMod val="75000"/>
                    <a:lumOff val="25000"/>
                  </a:schemeClr>
                </a:solidFill>
                <a:latin typeface="Century Gothic" pitchFamily="34" charset="0"/>
              </a:rPr>
              <a:t>Before improvement (max case)</a:t>
            </a:r>
          </a:p>
          <a:p>
            <a:pPr lvl="2">
              <a:lnSpc>
                <a:spcPct val="80000"/>
              </a:lnSpc>
              <a:buNone/>
            </a:pPr>
            <a:endParaRPr lang="en-US" sz="2000" dirty="0" smtClean="0">
              <a:solidFill>
                <a:schemeClr val="tx1">
                  <a:lumMod val="75000"/>
                  <a:lumOff val="25000"/>
                </a:schemeClr>
              </a:solidFill>
              <a:latin typeface="Century Gothic" pitchFamily="34" charset="0"/>
            </a:endParaRPr>
          </a:p>
          <a:p>
            <a:pPr lvl="2">
              <a:lnSpc>
                <a:spcPct val="80000"/>
              </a:lnSpc>
              <a:buNone/>
            </a:pPr>
            <a:endParaRPr lang="en-US" sz="2000" dirty="0" smtClean="0">
              <a:solidFill>
                <a:schemeClr val="tx1">
                  <a:lumMod val="75000"/>
                  <a:lumOff val="25000"/>
                </a:schemeClr>
              </a:solidFill>
              <a:latin typeface="Century Gothic" pitchFamily="34" charset="0"/>
            </a:endParaRPr>
          </a:p>
          <a:p>
            <a:pPr lvl="2">
              <a:lnSpc>
                <a:spcPct val="80000"/>
              </a:lnSpc>
              <a:buNone/>
            </a:pPr>
            <a:r>
              <a:rPr lang="en-US" sz="2000" dirty="0" smtClean="0">
                <a:solidFill>
                  <a:schemeClr val="tx1">
                    <a:lumMod val="75000"/>
                    <a:lumOff val="25000"/>
                  </a:schemeClr>
                </a:solidFill>
                <a:latin typeface="Century Gothic" pitchFamily="34" charset="0"/>
              </a:rPr>
              <a:t>	                      MW    	      MVar          MVA             % PF	</a:t>
            </a:r>
          </a:p>
          <a:p>
            <a:pPr>
              <a:lnSpc>
                <a:spcPct val="80000"/>
              </a:lnSpc>
            </a:pPr>
            <a:r>
              <a:rPr lang="en-US" sz="2000" dirty="0" smtClean="0">
                <a:solidFill>
                  <a:schemeClr val="tx1">
                    <a:lumMod val="75000"/>
                    <a:lumOff val="25000"/>
                  </a:schemeClr>
                </a:solidFill>
                <a:latin typeface="Century Gothic" pitchFamily="34" charset="0"/>
              </a:rPr>
              <a:t>Swing Bus:	            18.526          9.4              20.77            89.18%</a:t>
            </a:r>
          </a:p>
          <a:p>
            <a:pPr>
              <a:lnSpc>
                <a:spcPct val="80000"/>
              </a:lnSpc>
            </a:pPr>
            <a:endParaRPr lang="en-US" sz="2000" dirty="0" smtClean="0">
              <a:solidFill>
                <a:schemeClr val="tx1">
                  <a:lumMod val="75000"/>
                  <a:lumOff val="25000"/>
                </a:schemeClr>
              </a:solidFill>
              <a:latin typeface="Century Gothic" pitchFamily="34" charset="0"/>
            </a:endParaRPr>
          </a:p>
          <a:p>
            <a:pPr>
              <a:lnSpc>
                <a:spcPct val="80000"/>
              </a:lnSpc>
            </a:pPr>
            <a:r>
              <a:rPr lang="en-US" sz="2000" dirty="0" smtClean="0">
                <a:solidFill>
                  <a:schemeClr val="tx1">
                    <a:lumMod val="75000"/>
                    <a:lumOff val="25000"/>
                  </a:schemeClr>
                </a:solidFill>
                <a:latin typeface="Century Gothic" pitchFamily="34" charset="0"/>
              </a:rPr>
              <a:t>Total Load:	             18.526          9.4             20.77</a:t>
            </a:r>
          </a:p>
          <a:p>
            <a:pPr>
              <a:lnSpc>
                <a:spcPct val="80000"/>
              </a:lnSpc>
              <a:buNone/>
            </a:pPr>
            <a:endParaRPr lang="en-US" sz="2000" dirty="0" smtClean="0">
              <a:solidFill>
                <a:schemeClr val="tx1">
                  <a:lumMod val="75000"/>
                  <a:lumOff val="25000"/>
                </a:schemeClr>
              </a:solidFill>
              <a:latin typeface="Century Gothic" pitchFamily="34" charset="0"/>
            </a:endParaRPr>
          </a:p>
          <a:p>
            <a:pPr>
              <a:lnSpc>
                <a:spcPct val="80000"/>
              </a:lnSpc>
            </a:pPr>
            <a:r>
              <a:rPr lang="en-US" sz="2000" dirty="0" smtClean="0">
                <a:solidFill>
                  <a:schemeClr val="tx1">
                    <a:lumMod val="75000"/>
                    <a:lumOff val="25000"/>
                  </a:schemeClr>
                </a:solidFill>
                <a:latin typeface="Century Gothic" pitchFamily="34" charset="0"/>
              </a:rPr>
              <a:t>Apparent Losses:	 0.371           0.823      </a:t>
            </a:r>
          </a:p>
          <a:p>
            <a:pPr>
              <a:lnSpc>
                <a:spcPct val="80000"/>
              </a:lnSpc>
              <a:buNone/>
            </a:pPr>
            <a:r>
              <a:rPr lang="en-US" sz="2000" dirty="0" smtClean="0">
                <a:solidFill>
                  <a:schemeClr val="tx1">
                    <a:lumMod val="75000"/>
                    <a:lumOff val="25000"/>
                  </a:schemeClr>
                </a:solidFill>
                <a:latin typeface="Century Gothic" pitchFamily="34" charset="0"/>
              </a:rPr>
              <a:t>                            </a:t>
            </a:r>
          </a:p>
          <a:p>
            <a:pPr>
              <a:lnSpc>
                <a:spcPct val="80000"/>
              </a:lnSpc>
              <a:buNone/>
            </a:pPr>
            <a:r>
              <a:rPr lang="en-US" sz="2000" dirty="0" smtClean="0">
                <a:solidFill>
                  <a:schemeClr val="tx1">
                    <a:lumMod val="75000"/>
                    <a:lumOff val="25000"/>
                  </a:schemeClr>
                </a:solidFill>
                <a:latin typeface="Century Gothic" pitchFamily="34" charset="0"/>
              </a:rPr>
              <a:t>     I Swing :         546 A</a:t>
            </a:r>
          </a:p>
          <a:p>
            <a:pPr>
              <a:lnSpc>
                <a:spcPct val="80000"/>
              </a:lnSpc>
              <a:buNone/>
            </a:pPr>
            <a:endParaRPr lang="en-US" sz="2000" b="1" dirty="0" smtClean="0">
              <a:solidFill>
                <a:schemeClr val="tx2"/>
              </a:solidFill>
            </a:endParaRPr>
          </a:p>
          <a:p>
            <a:endParaRPr lang="en-US" dirty="0"/>
          </a:p>
        </p:txBody>
      </p:sp>
      <p:cxnSp>
        <p:nvCxnSpPr>
          <p:cNvPr id="4" name="Straight Connector 4"/>
          <p:cNvCxnSpPr/>
          <p:nvPr/>
        </p:nvCxnSpPr>
        <p:spPr>
          <a:xfrm>
            <a:off x="381000" y="9906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switch.PNG"/>
          <p:cNvPicPr>
            <a:picLocks noChangeAspect="1" noChangeArrowheads="1"/>
          </p:cNvPicPr>
          <p:nvPr/>
        </p:nvPicPr>
        <p:blipFill>
          <a:blip r:embed="rId2"/>
          <a:srcRect/>
          <a:stretch>
            <a:fillRect/>
          </a:stretch>
        </p:blipFill>
        <p:spPr bwMode="auto">
          <a:xfrm>
            <a:off x="1143000" y="1600199"/>
            <a:ext cx="6934199" cy="5027295"/>
          </a:xfrm>
          <a:prstGeom prst="rect">
            <a:avLst/>
          </a:prstGeom>
          <a:noFill/>
        </p:spPr>
      </p:pic>
      <p:sp>
        <p:nvSpPr>
          <p:cNvPr id="5" name="Rectangle 2"/>
          <p:cNvSpPr txBox="1">
            <a:spLocks noChangeArrowheads="1"/>
          </p:cNvSpPr>
          <p:nvPr/>
        </p:nvSpPr>
        <p:spPr>
          <a:xfrm>
            <a:off x="533400" y="228600"/>
            <a:ext cx="8229600" cy="1143000"/>
          </a:xfrm>
          <a:prstGeom prst="rect">
            <a:avLst/>
          </a:prstGeom>
        </p:spPr>
        <p:txBody>
          <a:bodyPr vert="horz" lIns="91440" tIns="45720" rIns="91440" bIns="45720"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solidFill>
                  <a:srgbClr val="8E0000"/>
                </a:solidFill>
                <a:latin typeface="Century Gothic" pitchFamily="34" charset="0"/>
                <a:ea typeface="+mj-ea"/>
                <a:cs typeface="+mj-cs"/>
              </a:rPr>
              <a:t>Second Case: </a:t>
            </a:r>
            <a:r>
              <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rPr>
              <a:t>Margin</a:t>
            </a:r>
            <a:r>
              <a:rPr kumimoji="0" lang="en-US" sz="3600" b="0" i="0" u="none" strike="noStrike" kern="1200" cap="none" spc="0" normalizeH="0" noProof="0" dirty="0" smtClean="0">
                <a:ln>
                  <a:noFill/>
                </a:ln>
                <a:solidFill>
                  <a:srgbClr val="8E0000"/>
                </a:solidFill>
                <a:effectLst/>
                <a:uLnTx/>
                <a:uFillTx/>
                <a:latin typeface="Century Gothic" pitchFamily="34" charset="0"/>
                <a:ea typeface="+mj-ea"/>
                <a:cs typeface="+mj-cs"/>
              </a:rPr>
              <a:t> Table</a:t>
            </a:r>
            <a:endPar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endParaRPr>
          </a:p>
        </p:txBody>
      </p:sp>
      <p:cxnSp>
        <p:nvCxnSpPr>
          <p:cNvPr id="6"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152401" y="1295400"/>
            <a:ext cx="8991600" cy="4800600"/>
          </a:xfrm>
        </p:spPr>
        <p:txBody>
          <a:bodyPr>
            <a:normAutofit/>
          </a:bodyPr>
          <a:lstStyle/>
          <a:p>
            <a:pPr lvl="2" eaLnBrk="1" hangingPunct="1">
              <a:lnSpc>
                <a:spcPct val="80000"/>
              </a:lnSpc>
              <a:buFont typeface="Wingdings" pitchFamily="2" charset="2"/>
              <a:buNone/>
            </a:pPr>
            <a:endParaRPr lang="en-US" sz="1400" b="1" dirty="0" smtClean="0">
              <a:solidFill>
                <a:schemeClr val="tx2"/>
              </a:solidFill>
            </a:endParaRPr>
          </a:p>
          <a:p>
            <a:pPr lvl="2" eaLnBrk="1" hangingPunct="1">
              <a:lnSpc>
                <a:spcPct val="80000"/>
              </a:lnSpc>
              <a:buFont typeface="Wingdings" pitchFamily="2" charset="2"/>
              <a:buNone/>
            </a:pPr>
            <a:endParaRPr lang="en-US" sz="2000" b="1" dirty="0" smtClean="0">
              <a:solidFill>
                <a:schemeClr val="tx2"/>
              </a:solidFill>
            </a:endParaRPr>
          </a:p>
          <a:p>
            <a:pPr lvl="2" eaLnBrk="1" hangingPunct="1">
              <a:lnSpc>
                <a:spcPct val="80000"/>
              </a:lnSpc>
              <a:buFont typeface="Wingdings" pitchFamily="2" charset="2"/>
              <a:buNone/>
            </a:pPr>
            <a:r>
              <a:rPr lang="en-US" sz="2000" b="1" dirty="0" smtClean="0">
                <a:solidFill>
                  <a:schemeClr val="tx2"/>
                </a:solidFill>
              </a:rPr>
              <a:t>	</a:t>
            </a:r>
            <a:r>
              <a:rPr lang="en-US" sz="2000" dirty="0" smtClean="0">
                <a:solidFill>
                  <a:schemeClr val="tx1">
                    <a:lumMod val="75000"/>
                    <a:lumOff val="25000"/>
                  </a:schemeClr>
                </a:solidFill>
                <a:latin typeface="Century Gothic" pitchFamily="34" charset="0"/>
              </a:rPr>
              <a:t>                             MW            MVar              MVA             % PF	</a:t>
            </a:r>
          </a:p>
          <a:p>
            <a:pPr lvl="2"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Swing Bus:	                  18.539         8.013              20.197           91.8  Lagging</a:t>
            </a:r>
          </a:p>
          <a:p>
            <a:pPr eaLnBrk="1" hangingPunct="1">
              <a:lnSpc>
                <a:spcPct val="80000"/>
              </a:lnSpc>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Total Load:	                 18.539          8.013              20.197</a:t>
            </a:r>
          </a:p>
          <a:p>
            <a:pPr eaLnBrk="1" hangingPunct="1">
              <a:lnSpc>
                <a:spcPct val="80000"/>
              </a:lnSpc>
              <a:buFont typeface="Wingdings" pitchFamily="2" charset="2"/>
              <a:buNone/>
            </a:pPr>
            <a:endParaRPr lang="en-US" sz="2000" dirty="0" smtClean="0">
              <a:solidFill>
                <a:schemeClr val="tx1">
                  <a:lumMod val="75000"/>
                  <a:lumOff val="25000"/>
                </a:schemeClr>
              </a:solidFill>
              <a:latin typeface="Century Gothic" pitchFamily="34" charset="0"/>
            </a:endParaRPr>
          </a:p>
          <a:p>
            <a:pPr eaLnBrk="1" hangingPunct="1">
              <a:lnSpc>
                <a:spcPct val="80000"/>
              </a:lnSpc>
            </a:pPr>
            <a:r>
              <a:rPr lang="en-US" sz="2000" dirty="0" smtClean="0">
                <a:solidFill>
                  <a:schemeClr val="tx1">
                    <a:lumMod val="75000"/>
                    <a:lumOff val="25000"/>
                  </a:schemeClr>
                </a:solidFill>
                <a:latin typeface="Century Gothic" pitchFamily="34" charset="0"/>
              </a:rPr>
              <a:t>Apparent Losses:	     0.351            0.785      </a:t>
            </a:r>
          </a:p>
          <a:p>
            <a:pPr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a:t>
            </a:r>
          </a:p>
          <a:p>
            <a:pPr eaLnBrk="1" hangingPunct="1">
              <a:lnSpc>
                <a:spcPct val="80000"/>
              </a:lnSpc>
              <a:buFont typeface="Wingdings" pitchFamily="2" charset="2"/>
              <a:buNone/>
            </a:pPr>
            <a:r>
              <a:rPr lang="en-US" sz="2000" dirty="0" smtClean="0">
                <a:solidFill>
                  <a:schemeClr val="tx1">
                    <a:lumMod val="75000"/>
                    <a:lumOff val="25000"/>
                  </a:schemeClr>
                </a:solidFill>
                <a:latin typeface="Century Gothic" pitchFamily="34" charset="0"/>
              </a:rPr>
              <a:t>     I Swing :         530 A</a:t>
            </a:r>
          </a:p>
          <a:p>
            <a:pPr eaLnBrk="1" hangingPunct="1">
              <a:lnSpc>
                <a:spcPct val="80000"/>
              </a:lnSpc>
              <a:buFont typeface="Wingdings" pitchFamily="2" charset="2"/>
              <a:buNone/>
            </a:pPr>
            <a:endParaRPr lang="en-US" sz="2400" dirty="0" smtClean="0">
              <a:solidFill>
                <a:schemeClr val="tx1">
                  <a:lumMod val="75000"/>
                  <a:lumOff val="25000"/>
                </a:schemeClr>
              </a:solidFill>
              <a:latin typeface="Century Gothic" pitchFamily="34" charset="0"/>
            </a:endParaRPr>
          </a:p>
          <a:p>
            <a:pPr eaLnBrk="1" hangingPunct="1">
              <a:lnSpc>
                <a:spcPct val="80000"/>
              </a:lnSpc>
              <a:buFont typeface="Wingdings" pitchFamily="2" charset="2"/>
              <a:buNone/>
            </a:pPr>
            <a:endParaRPr lang="en-US" sz="2000" b="1" dirty="0" smtClean="0">
              <a:solidFill>
                <a:schemeClr val="tx2"/>
              </a:solidFill>
            </a:endParaRPr>
          </a:p>
          <a:p>
            <a:pPr eaLnBrk="1" hangingPunct="1">
              <a:lnSpc>
                <a:spcPct val="80000"/>
              </a:lnSpc>
              <a:buFont typeface="Wingdings" pitchFamily="2" charset="2"/>
              <a:buNone/>
            </a:pPr>
            <a:endParaRPr lang="en-US" sz="1400" b="1"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p:txBody>
      </p:sp>
      <p:sp>
        <p:nvSpPr>
          <p:cNvPr id="66562" name="Rectangle 2"/>
          <p:cNvSpPr>
            <a:spLocks noGrp="1" noChangeArrowheads="1"/>
          </p:cNvSpPr>
          <p:nvPr>
            <p:ph type="title"/>
          </p:nvPr>
        </p:nvSpPr>
        <p:spPr/>
        <p:txBody>
          <a:bodyPr>
            <a:normAutofit/>
            <a:scene3d>
              <a:camera prst="orthographicFront"/>
              <a:lightRig rig="soft" dir="t"/>
            </a:scene3d>
            <a:sp3d prstMaterial="softEdge">
              <a:bevelT w="25400" h="25400"/>
            </a:sp3d>
          </a:bodyPr>
          <a:lstStyle/>
          <a:p>
            <a:pPr lvl="2" eaLnBrk="1" hangingPunct="1">
              <a:lnSpc>
                <a:spcPct val="80000"/>
              </a:lnSpc>
            </a:pPr>
            <a:r>
              <a:rPr lang="en-US" sz="3600" kern="1200" dirty="0">
                <a:solidFill>
                  <a:srgbClr val="8E0000"/>
                </a:solidFill>
                <a:latin typeface="Century Gothic" pitchFamily="34" charset="0"/>
                <a:ea typeface="+mj-ea"/>
                <a:cs typeface="+mj-cs"/>
              </a:rPr>
              <a:t>After improvement (max case)</a:t>
            </a:r>
          </a:p>
        </p:txBody>
      </p:sp>
      <p:cxnSp>
        <p:nvCxnSpPr>
          <p:cNvPr id="4"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468" y="198438"/>
            <a:ext cx="8794532" cy="1249362"/>
          </a:xfrm>
        </p:spPr>
        <p:txBody>
          <a:bodyPr>
            <a:normAutofit fontScale="90000"/>
          </a:bodyPr>
          <a:lstStyle/>
          <a:p>
            <a:pPr algn="l"/>
            <a:r>
              <a:rPr lang="en-US" dirty="0" smtClean="0">
                <a:solidFill>
                  <a:srgbClr val="9A0000"/>
                </a:solidFill>
                <a:latin typeface="Century Gothic" pitchFamily="34" charset="0"/>
              </a:rPr>
              <a:t>Tulkarm Electrical Network, Facts…</a:t>
            </a:r>
            <a:endParaRPr lang="en-US" dirty="0">
              <a:solidFill>
                <a:srgbClr val="9A0000"/>
              </a:solidFill>
              <a:latin typeface="Century Gothic" pitchFamily="34" charset="0"/>
            </a:endParaRPr>
          </a:p>
        </p:txBody>
      </p:sp>
      <p:cxnSp>
        <p:nvCxnSpPr>
          <p:cNvPr id="4" name="Straight Connector 3"/>
          <p:cNvCxnSpPr/>
          <p:nvPr/>
        </p:nvCxnSpPr>
        <p:spPr>
          <a:xfrm>
            <a:off x="457200" y="1189038"/>
            <a:ext cx="8077200" cy="0"/>
          </a:xfrm>
          <a:prstGeom prst="line">
            <a:avLst/>
          </a:prstGeom>
        </p:spPr>
        <p:style>
          <a:lnRef idx="1">
            <a:schemeClr val="dk1"/>
          </a:lnRef>
          <a:fillRef idx="0">
            <a:schemeClr val="dk1"/>
          </a:fillRef>
          <a:effectRef idx="0">
            <a:schemeClr val="dk1"/>
          </a:effectRef>
          <a:fontRef idx="minor">
            <a:schemeClr val="tx1"/>
          </a:fontRef>
        </p:style>
      </p:cxnSp>
      <p:sp>
        <p:nvSpPr>
          <p:cNvPr id="8" name="عنوان فرعي 2"/>
          <p:cNvSpPr txBox="1">
            <a:spLocks/>
          </p:cNvSpPr>
          <p:nvPr/>
        </p:nvSpPr>
        <p:spPr>
          <a:xfrm>
            <a:off x="304800" y="1524000"/>
            <a:ext cx="8382000" cy="4648200"/>
          </a:xfrm>
          <a:prstGeom prst="rect">
            <a:avLst/>
          </a:prstGeom>
        </p:spPr>
        <p:txBody>
          <a:bodyPr>
            <a:normAutofit/>
          </a:bodyPr>
          <a:lstStyle/>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6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solidFill>
                  <a:schemeClr val="tx1">
                    <a:lumMod val="75000"/>
                    <a:lumOff val="25000"/>
                  </a:schemeClr>
                </a:solidFill>
                <a:latin typeface="Century Gothic" pitchFamily="34" charset="0"/>
              </a:rPr>
              <a:t>Tulkarm electrical network is provided by Israeli Electrical Company (IEC) at 22KV.</a:t>
            </a: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2400" dirty="0" smtClean="0">
              <a:solidFill>
                <a:schemeClr val="tx1">
                  <a:lumMod val="75000"/>
                  <a:lumOff val="25000"/>
                </a:schemeClr>
              </a:solidFill>
              <a:latin typeface="Century Gothic" pitchFamily="34" charset="0"/>
            </a:endParaRP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solidFill>
                  <a:schemeClr val="tx1">
                    <a:lumMod val="75000"/>
                    <a:lumOff val="25000"/>
                  </a:schemeClr>
                </a:solidFill>
                <a:latin typeface="Century Gothic" pitchFamily="34" charset="0"/>
              </a:rPr>
              <a:t>Two Connection points  at  Khadouri .</a:t>
            </a: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2400" dirty="0" smtClean="0">
              <a:solidFill>
                <a:schemeClr val="tx1">
                  <a:lumMod val="75000"/>
                  <a:lumOff val="25000"/>
                </a:schemeClr>
              </a:solidFill>
              <a:latin typeface="Century Gothic" pitchFamily="34" charset="0"/>
            </a:endParaRP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solidFill>
                  <a:schemeClr val="tx1">
                    <a:lumMod val="75000"/>
                    <a:lumOff val="25000"/>
                  </a:schemeClr>
                </a:solidFill>
                <a:latin typeface="Century Gothic" pitchFamily="34" charset="0"/>
              </a:rPr>
              <a:t>Rated currents  350A</a:t>
            </a:r>
            <a:r>
              <a:rPr lang="ar-SA" sz="2400" dirty="0" smtClean="0">
                <a:solidFill>
                  <a:schemeClr val="tx1">
                    <a:lumMod val="75000"/>
                    <a:lumOff val="25000"/>
                  </a:schemeClr>
                </a:solidFill>
                <a:latin typeface="Century Gothic" pitchFamily="34" charset="0"/>
              </a:rPr>
              <a:t> </a:t>
            </a:r>
            <a:r>
              <a:rPr lang="en-US" sz="2400" dirty="0" smtClean="0">
                <a:solidFill>
                  <a:schemeClr val="tx1">
                    <a:lumMod val="75000"/>
                    <a:lumOff val="25000"/>
                  </a:schemeClr>
                </a:solidFill>
                <a:latin typeface="Century Gothic" pitchFamily="34" charset="0"/>
              </a:rPr>
              <a:t> &amp; 200A at 22KV.</a:t>
            </a: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2400" dirty="0" smtClean="0">
              <a:solidFill>
                <a:schemeClr val="tx1">
                  <a:lumMod val="75000"/>
                  <a:lumOff val="25000"/>
                </a:schemeClr>
              </a:solidFill>
              <a:latin typeface="Century Gothic" pitchFamily="34" charset="0"/>
            </a:endParaRPr>
          </a:p>
          <a:p>
            <a:pPr marL="365760" marR="0" lvl="0" indent="-256032"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solidFill>
                  <a:schemeClr val="tx1">
                    <a:lumMod val="75000"/>
                    <a:lumOff val="25000"/>
                  </a:schemeClr>
                </a:solidFill>
                <a:latin typeface="Century Gothic" pitchFamily="34" charset="0"/>
              </a:rPr>
              <a:t>Actual maximum load  = 20 MVA.</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62000"/>
          </a:xfrm>
        </p:spPr>
        <p:txBody>
          <a:bodyPr>
            <a:normAutofit/>
          </a:bodyPr>
          <a:lstStyle/>
          <a:p>
            <a:pPr algn="l"/>
            <a:r>
              <a:rPr lang="en-US" sz="4000" dirty="0" smtClean="0">
                <a:solidFill>
                  <a:srgbClr val="8E0000"/>
                </a:solidFill>
                <a:latin typeface="Century Gothic" pitchFamily="34" charset="0"/>
              </a:rPr>
              <a:t>Economic study </a:t>
            </a:r>
            <a:endParaRPr lang="en-US" sz="4000" dirty="0">
              <a:solidFill>
                <a:srgbClr val="8E0000"/>
              </a:solidFill>
              <a:latin typeface="Century Gothic" pitchFamily="34" charset="0"/>
            </a:endParaRPr>
          </a:p>
        </p:txBody>
      </p:sp>
      <p:graphicFrame>
        <p:nvGraphicFramePr>
          <p:cNvPr id="4" name="Content Placeholder 3"/>
          <p:cNvGraphicFramePr>
            <a:graphicFrameLocks noGrp="1"/>
          </p:cNvGraphicFramePr>
          <p:nvPr>
            <p:ph idx="1"/>
          </p:nvPr>
        </p:nvGraphicFramePr>
        <p:xfrm>
          <a:off x="762000" y="990600"/>
          <a:ext cx="7467599" cy="5723471"/>
        </p:xfrm>
        <a:graphic>
          <a:graphicData uri="http://schemas.openxmlformats.org/drawingml/2006/table">
            <a:tbl>
              <a:tblPr>
                <a:tableStyleId>{5940675A-B579-460E-94D1-54222C63F5DA}</a:tableStyleId>
              </a:tblPr>
              <a:tblGrid>
                <a:gridCol w="885905"/>
                <a:gridCol w="1229465"/>
                <a:gridCol w="1229465"/>
                <a:gridCol w="2061382"/>
                <a:gridCol w="2061382"/>
              </a:tblGrid>
              <a:tr h="287639">
                <a:tc rowSpan="2">
                  <a:txBody>
                    <a:bodyPr/>
                    <a:lstStyle/>
                    <a:p>
                      <a:pPr marL="0" marR="0" algn="ctr" rtl="0">
                        <a:lnSpc>
                          <a:spcPct val="115000"/>
                        </a:lnSpc>
                        <a:spcBef>
                          <a:spcPts val="0"/>
                        </a:spcBef>
                        <a:spcAft>
                          <a:spcPts val="0"/>
                        </a:spcAft>
                      </a:pPr>
                      <a:r>
                        <a:rPr lang="en-US" sz="800" dirty="0"/>
                        <a:t>`</a:t>
                      </a:r>
                      <a:endParaRPr lang="en-US" sz="7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Min case </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Max case </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Fixed </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Regulated </a:t>
                      </a:r>
                      <a:endParaRPr lang="en-US" sz="1600">
                        <a:latin typeface="Times New Roman"/>
                        <a:ea typeface="Times New Roman"/>
                        <a:cs typeface="Traditional Arabic"/>
                      </a:endParaRPr>
                    </a:p>
                  </a:txBody>
                  <a:tcPr marL="45558" marR="45558" marT="0" marB="0"/>
                </a:tc>
              </a:tr>
              <a:tr h="294488">
                <a:tc vMerge="1">
                  <a:txBody>
                    <a:bodyPr/>
                    <a:lstStyle/>
                    <a:p>
                      <a:endParaRPr lang="en-US"/>
                    </a:p>
                  </a:txBody>
                  <a:tcPr/>
                </a:tc>
                <a:tc>
                  <a:txBody>
                    <a:bodyPr/>
                    <a:lstStyle/>
                    <a:p>
                      <a:pPr marL="0" marR="0" algn="ctr" rtl="0">
                        <a:lnSpc>
                          <a:spcPct val="115000"/>
                        </a:lnSpc>
                        <a:spcBef>
                          <a:spcPts val="0"/>
                        </a:spcBef>
                        <a:spcAft>
                          <a:spcPts val="0"/>
                        </a:spcAft>
                      </a:pPr>
                      <a:r>
                        <a:rPr lang="en-US" sz="1600" dirty="0"/>
                        <a:t>(KVAR) </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(KVAR) </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capacitor </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capacitor </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106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90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104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80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102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90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113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10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10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110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108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96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238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80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241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70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289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288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286</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50</a:t>
                      </a:r>
                      <a:endParaRPr lang="en-US" sz="160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254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229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30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60</a:t>
                      </a:r>
                      <a:endParaRPr lang="en-US" sz="1600" dirty="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230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257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45558" marR="45558" marT="0" marB="0"/>
                </a:tc>
              </a:tr>
              <a:tr h="302432">
                <a:tc>
                  <a:txBody>
                    <a:bodyPr/>
                    <a:lstStyle/>
                    <a:p>
                      <a:pPr marL="0" marR="0" algn="ctr" rtl="0">
                        <a:lnSpc>
                          <a:spcPct val="115000"/>
                        </a:lnSpc>
                        <a:spcBef>
                          <a:spcPts val="0"/>
                        </a:spcBef>
                        <a:spcAft>
                          <a:spcPts val="0"/>
                        </a:spcAft>
                      </a:pPr>
                      <a:r>
                        <a:rPr lang="en-US" sz="1400" dirty="0"/>
                        <a:t>Bus 16 </a:t>
                      </a:r>
                      <a:endParaRPr lang="en-US" sz="14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40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a:t>90</a:t>
                      </a:r>
                      <a:endParaRPr lang="en-US" sz="160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40</a:t>
                      </a:r>
                      <a:endParaRPr lang="en-US" sz="1600" dirty="0">
                        <a:latin typeface="Times New Roman"/>
                        <a:ea typeface="Times New Roman"/>
                        <a:cs typeface="Traditional Arabic"/>
                      </a:endParaRPr>
                    </a:p>
                  </a:txBody>
                  <a:tcPr marL="45558" marR="45558" marT="0" marB="0"/>
                </a:tc>
                <a:tc>
                  <a:txBody>
                    <a:bodyPr/>
                    <a:lstStyle/>
                    <a:p>
                      <a:pPr marL="0" marR="0" algn="ctr" rtl="0">
                        <a:lnSpc>
                          <a:spcPct val="115000"/>
                        </a:lnSpc>
                        <a:spcBef>
                          <a:spcPts val="0"/>
                        </a:spcBef>
                        <a:spcAft>
                          <a:spcPts val="0"/>
                        </a:spcAft>
                      </a:pPr>
                      <a:r>
                        <a:rPr lang="en-US" sz="1600" dirty="0"/>
                        <a:t>50</a:t>
                      </a:r>
                      <a:endParaRPr lang="en-US" sz="1600" dirty="0">
                        <a:latin typeface="Times New Roman"/>
                        <a:ea typeface="Times New Roman"/>
                        <a:cs typeface="Traditional Arabic"/>
                      </a:endParaRPr>
                    </a:p>
                  </a:txBody>
                  <a:tcPr marL="45558" marR="45558" marT="0" marB="0"/>
                </a:tc>
              </a:tr>
            </a:tbl>
          </a:graphicData>
        </a:graphic>
      </p:graphicFrame>
      <p:cxnSp>
        <p:nvCxnSpPr>
          <p:cNvPr id="5" name="Straight Connector 4"/>
          <p:cNvCxnSpPr/>
          <p:nvPr/>
        </p:nvCxnSpPr>
        <p:spPr>
          <a:xfrm>
            <a:off x="381000" y="838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72000"/>
          </a:xfrm>
        </p:spPr>
        <p:txBody>
          <a:bodyPr>
            <a:normAutofit/>
          </a:bodyPr>
          <a:lstStyle/>
          <a:p>
            <a:pPr lvl="0" algn="just"/>
            <a:r>
              <a:rPr lang="en-US" sz="2000" dirty="0" smtClean="0">
                <a:solidFill>
                  <a:schemeClr val="tx1">
                    <a:lumMod val="75000"/>
                    <a:lumOff val="25000"/>
                  </a:schemeClr>
                </a:solidFill>
                <a:latin typeface="Century Gothic" pitchFamily="34" charset="0"/>
              </a:rPr>
              <a:t>The total fixed capacitors = 630 KVAR.</a:t>
            </a:r>
          </a:p>
          <a:p>
            <a:pPr lvl="0" algn="just"/>
            <a:r>
              <a:rPr lang="en-US" sz="2000" dirty="0" smtClean="0">
                <a:solidFill>
                  <a:schemeClr val="tx1">
                    <a:lumMod val="75000"/>
                    <a:lumOff val="25000"/>
                  </a:schemeClr>
                </a:solidFill>
                <a:latin typeface="Century Gothic" pitchFamily="34" charset="0"/>
              </a:rPr>
              <a:t>The regulated capacitors = 810 KVAR.</a:t>
            </a:r>
          </a:p>
          <a:p>
            <a:pPr lvl="0" algn="just">
              <a:buNone/>
            </a:pPr>
            <a:endParaRPr lang="en-US" sz="2000" dirty="0" smtClean="0">
              <a:solidFill>
                <a:schemeClr val="tx1">
                  <a:lumMod val="75000"/>
                  <a:lumOff val="25000"/>
                </a:schemeClr>
              </a:solidFill>
              <a:latin typeface="Century Gothic" pitchFamily="34" charset="0"/>
            </a:endParaRPr>
          </a:p>
          <a:p>
            <a:pPr lvl="0" algn="just"/>
            <a:r>
              <a:rPr lang="en-US" sz="2000" dirty="0" smtClean="0">
                <a:solidFill>
                  <a:schemeClr val="tx1">
                    <a:lumMod val="75000"/>
                    <a:lumOff val="25000"/>
                  </a:schemeClr>
                </a:solidFill>
                <a:latin typeface="Century Gothic" pitchFamily="34" charset="0"/>
              </a:rPr>
              <a:t>∆∆P = 371 - 351 = 20 KW.</a:t>
            </a:r>
          </a:p>
          <a:p>
            <a:pPr lvl="0" algn="just"/>
            <a:endParaRPr lang="en-US" sz="2000" dirty="0" smtClean="0">
              <a:solidFill>
                <a:schemeClr val="tx1">
                  <a:lumMod val="75000"/>
                  <a:lumOff val="25000"/>
                </a:schemeClr>
              </a:solidFill>
              <a:latin typeface="Century Gothic" pitchFamily="34" charset="0"/>
            </a:endParaRPr>
          </a:p>
          <a:p>
            <a:pPr algn="just"/>
            <a:r>
              <a:rPr lang="en-US" sz="2000" dirty="0" smtClean="0">
                <a:solidFill>
                  <a:schemeClr val="tx1">
                    <a:lumMod val="75000"/>
                    <a:lumOff val="25000"/>
                  </a:schemeClr>
                </a:solidFill>
                <a:latin typeface="Century Gothic" pitchFamily="34" charset="0"/>
              </a:rPr>
              <a:t>Z ∆∆P = 0.02 MW*3800 hour* 100 $/MWH = 7600 $/year</a:t>
            </a:r>
          </a:p>
          <a:p>
            <a:pPr algn="just">
              <a:buNone/>
            </a:pPr>
            <a:endParaRPr lang="en-US" sz="2000" dirty="0" smtClean="0">
              <a:solidFill>
                <a:schemeClr val="tx1">
                  <a:lumMod val="75000"/>
                  <a:lumOff val="25000"/>
                </a:schemeClr>
              </a:solidFill>
              <a:latin typeface="Century Gothic" pitchFamily="34" charset="0"/>
            </a:endParaRPr>
          </a:p>
          <a:p>
            <a:pPr lvl="0" algn="just"/>
            <a:r>
              <a:rPr lang="en-US" sz="2000" dirty="0" smtClean="0">
                <a:solidFill>
                  <a:schemeClr val="tx1">
                    <a:lumMod val="75000"/>
                    <a:lumOff val="25000"/>
                  </a:schemeClr>
                </a:solidFill>
                <a:latin typeface="Century Gothic" pitchFamily="34" charset="0"/>
              </a:rPr>
              <a:t>∆Z = Z ∆∆ p –Zc = 7600 - 2336.4 = 5263.6 $/year. (saving per year) . </a:t>
            </a:r>
          </a:p>
          <a:p>
            <a:pPr lvl="0" algn="just"/>
            <a:r>
              <a:rPr lang="en-US" sz="2000" dirty="0" smtClean="0">
                <a:solidFill>
                  <a:schemeClr val="tx1">
                    <a:lumMod val="75000"/>
                    <a:lumOff val="25000"/>
                  </a:schemeClr>
                </a:solidFill>
                <a:latin typeface="Century Gothic" pitchFamily="34" charset="0"/>
              </a:rPr>
              <a:t>S.P.B.P = Kc/∆Z </a:t>
            </a:r>
          </a:p>
          <a:p>
            <a:pPr algn="just">
              <a:buNone/>
            </a:pPr>
            <a:r>
              <a:rPr lang="en-US" sz="2000" dirty="0" smtClean="0">
                <a:solidFill>
                  <a:schemeClr val="tx1">
                    <a:lumMod val="75000"/>
                    <a:lumOff val="25000"/>
                  </a:schemeClr>
                </a:solidFill>
                <a:latin typeface="Century Gothic" pitchFamily="34" charset="0"/>
              </a:rPr>
              <a:t>                   = 10620 / 5263.6 = 2.017 years (24.21 month).</a:t>
            </a:r>
          </a:p>
          <a:p>
            <a:pPr lvl="0" algn="just"/>
            <a:endParaRPr lang="en-US" sz="2400" dirty="0" smtClean="0">
              <a:solidFill>
                <a:schemeClr val="tx1">
                  <a:lumMod val="75000"/>
                  <a:lumOff val="25000"/>
                </a:schemeClr>
              </a:solidFill>
              <a:latin typeface="Century Gothic" pitchFamily="34" charset="0"/>
            </a:endParaRPr>
          </a:p>
          <a:p>
            <a:endParaRPr lang="en-US" dirty="0"/>
          </a:p>
        </p:txBody>
      </p:sp>
      <p:sp>
        <p:nvSpPr>
          <p:cNvPr id="4" name="Title 1"/>
          <p:cNvSpPr>
            <a:spLocks noGrp="1"/>
          </p:cNvSpPr>
          <p:nvPr>
            <p:ph type="title"/>
          </p:nvPr>
        </p:nvSpPr>
        <p:spPr>
          <a:xfrm>
            <a:off x="381000" y="0"/>
            <a:ext cx="8229600" cy="762000"/>
          </a:xfrm>
        </p:spPr>
        <p:txBody>
          <a:bodyPr>
            <a:normAutofit/>
          </a:bodyPr>
          <a:lstStyle/>
          <a:p>
            <a:pPr algn="l"/>
            <a:r>
              <a:rPr lang="en-US" sz="4000" dirty="0" smtClean="0">
                <a:solidFill>
                  <a:srgbClr val="8E0000"/>
                </a:solidFill>
                <a:latin typeface="Century Gothic" pitchFamily="34" charset="0"/>
              </a:rPr>
              <a:t>Economic study </a:t>
            </a:r>
            <a:endParaRPr lang="en-US" sz="4000" dirty="0">
              <a:solidFill>
                <a:srgbClr val="8E0000"/>
              </a:solidFill>
              <a:latin typeface="Century Gothic" pitchFamily="34" charset="0"/>
            </a:endParaRPr>
          </a:p>
        </p:txBody>
      </p:sp>
      <p:cxnSp>
        <p:nvCxnSpPr>
          <p:cNvPr id="5" name="Straight Connector 4"/>
          <p:cNvCxnSpPr/>
          <p:nvPr/>
        </p:nvCxnSpPr>
        <p:spPr>
          <a:xfrm>
            <a:off x="381000" y="838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Autofit/>
          </a:bodyPr>
          <a:lstStyle/>
          <a:p>
            <a:pPr algn="l"/>
            <a:r>
              <a:rPr lang="en-US" sz="4000" dirty="0" smtClean="0">
                <a:solidFill>
                  <a:srgbClr val="8E0000"/>
                </a:solidFill>
                <a:latin typeface="Century Gothic" pitchFamily="34" charset="0"/>
              </a:rPr>
              <a:t>Comparing between two cases</a:t>
            </a:r>
            <a:endParaRPr lang="en-US" sz="3200" dirty="0">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685800" y="1676400"/>
          <a:ext cx="7467600" cy="1707040"/>
        </p:xfrm>
        <a:graphic>
          <a:graphicData uri="http://schemas.openxmlformats.org/drawingml/2006/table">
            <a:tbl>
              <a:tblPr rtl="1">
                <a:tableStyleId>{5940675A-B579-460E-94D1-54222C63F5DA}</a:tableStyleId>
              </a:tblPr>
              <a:tblGrid>
                <a:gridCol w="2489200"/>
                <a:gridCol w="2489200"/>
                <a:gridCol w="2489200"/>
              </a:tblGrid>
              <a:tr h="426760">
                <a:tc>
                  <a:txBody>
                    <a:bodyPr/>
                    <a:lstStyle/>
                    <a:p>
                      <a:pPr marL="0" marR="0" algn="l" rtl="0">
                        <a:spcBef>
                          <a:spcPts val="0"/>
                        </a:spcBef>
                        <a:spcAft>
                          <a:spcPts val="0"/>
                        </a:spcAft>
                      </a:pPr>
                      <a:r>
                        <a:rPr lang="en-US" sz="1800" dirty="0"/>
                        <a:t>Switchgear case </a:t>
                      </a:r>
                      <a:endParaRPr lang="en-US" sz="18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dirty="0"/>
                        <a:t>Tow connection point</a:t>
                      </a:r>
                      <a:endParaRPr lang="en-US" sz="18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endParaRPr lang="en-US" sz="1800" dirty="0">
                        <a:solidFill>
                          <a:srgbClr val="365F91"/>
                        </a:solidFill>
                        <a:latin typeface="Times New Roman"/>
                        <a:ea typeface="Times New Roman"/>
                        <a:cs typeface="Traditional Arabic"/>
                      </a:endParaRPr>
                    </a:p>
                  </a:txBody>
                  <a:tcPr marL="68580" marR="68580" marT="0" marB="0"/>
                </a:tc>
              </a:tr>
              <a:tr h="426760">
                <a:tc>
                  <a:txBody>
                    <a:bodyPr/>
                    <a:lstStyle/>
                    <a:p>
                      <a:pPr marL="0" marR="0" algn="l" rtl="1">
                        <a:spcBef>
                          <a:spcPts val="0"/>
                        </a:spcBef>
                        <a:spcAft>
                          <a:spcPts val="0"/>
                        </a:spcAft>
                      </a:pPr>
                      <a:r>
                        <a:rPr lang="en-US" sz="1800"/>
                        <a:t>89.18 Lag.</a:t>
                      </a:r>
                      <a:endParaRPr lang="en-US" sz="18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89.12 Lag.</a:t>
                      </a:r>
                      <a:endParaRPr lang="en-US" sz="18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dirty="0"/>
                        <a:t>P.F %</a:t>
                      </a:r>
                      <a:endParaRPr lang="en-US" sz="1800" dirty="0">
                        <a:solidFill>
                          <a:srgbClr val="365F91"/>
                        </a:solidFill>
                        <a:latin typeface="Times New Roman"/>
                        <a:ea typeface="Times New Roman"/>
                        <a:cs typeface="Traditional Arabic"/>
                      </a:endParaRPr>
                    </a:p>
                  </a:txBody>
                  <a:tcPr marL="68580" marR="68580" marT="0" marB="0"/>
                </a:tc>
              </a:tr>
              <a:tr h="426760">
                <a:tc>
                  <a:txBody>
                    <a:bodyPr/>
                    <a:lstStyle/>
                    <a:p>
                      <a:pPr marL="0" marR="0" algn="l" rtl="0">
                        <a:spcBef>
                          <a:spcPts val="0"/>
                        </a:spcBef>
                        <a:spcAft>
                          <a:spcPts val="0"/>
                        </a:spcAft>
                      </a:pPr>
                      <a:r>
                        <a:rPr lang="en-US" sz="1800"/>
                        <a:t>0.371</a:t>
                      </a:r>
                      <a:endParaRPr lang="en-US" sz="18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0.454</a:t>
                      </a:r>
                      <a:endParaRPr lang="en-US" sz="18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dirty="0"/>
                        <a:t>MW loss</a:t>
                      </a:r>
                      <a:endParaRPr lang="en-US" sz="1800" dirty="0">
                        <a:solidFill>
                          <a:srgbClr val="365F91"/>
                        </a:solidFill>
                        <a:latin typeface="Times New Roman"/>
                        <a:ea typeface="Times New Roman"/>
                        <a:cs typeface="Traditional Arabic"/>
                      </a:endParaRPr>
                    </a:p>
                  </a:txBody>
                  <a:tcPr marL="68580" marR="68580" marT="0" marB="0"/>
                </a:tc>
              </a:tr>
              <a:tr h="426760">
                <a:tc>
                  <a:txBody>
                    <a:bodyPr/>
                    <a:lstStyle/>
                    <a:p>
                      <a:pPr marL="0" marR="0" algn="l" rtl="1">
                        <a:spcBef>
                          <a:spcPts val="0"/>
                        </a:spcBef>
                        <a:spcAft>
                          <a:spcPts val="0"/>
                        </a:spcAft>
                      </a:pPr>
                      <a:r>
                        <a:rPr lang="en-US" sz="1800"/>
                        <a:t>0.823</a:t>
                      </a:r>
                      <a:endParaRPr lang="en-US" sz="18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t>0.844</a:t>
                      </a:r>
                      <a:endParaRPr lang="en-US" sz="18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dirty="0"/>
                        <a:t>MVar </a:t>
                      </a:r>
                      <a:r>
                        <a:rPr lang="en-US" sz="1800" dirty="0" smtClean="0"/>
                        <a:t> loss</a:t>
                      </a:r>
                      <a:endParaRPr lang="en-US" sz="1800" dirty="0">
                        <a:solidFill>
                          <a:srgbClr val="365F91"/>
                        </a:solidFill>
                        <a:latin typeface="Times New Roman"/>
                        <a:ea typeface="Times New Roman"/>
                        <a:cs typeface="Traditional Arabic"/>
                      </a:endParaRPr>
                    </a:p>
                  </a:txBody>
                  <a:tcPr marL="68580" marR="68580" marT="0" marB="0"/>
                </a:tc>
              </a:tr>
            </a:tbl>
          </a:graphicData>
        </a:graphic>
      </p:graphicFrame>
      <p:sp>
        <p:nvSpPr>
          <p:cNvPr id="46081" name="Rectangle 1"/>
          <p:cNvSpPr>
            <a:spLocks noChangeArrowheads="1"/>
          </p:cNvSpPr>
          <p:nvPr/>
        </p:nvSpPr>
        <p:spPr bwMode="auto">
          <a:xfrm>
            <a:off x="685800" y="1093113"/>
            <a:ext cx="8458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400" dirty="0" smtClean="0">
                <a:solidFill>
                  <a:schemeClr val="tx1">
                    <a:lumMod val="75000"/>
                    <a:lumOff val="25000"/>
                  </a:schemeClr>
                </a:solidFill>
                <a:latin typeface="Century Gothic" pitchFamily="34" charset="0"/>
              </a:rPr>
              <a:t>Before improvement </a:t>
            </a:r>
          </a:p>
        </p:txBody>
      </p:sp>
      <p:graphicFrame>
        <p:nvGraphicFramePr>
          <p:cNvPr id="6" name="Table 5"/>
          <p:cNvGraphicFramePr>
            <a:graphicFrameLocks noGrp="1"/>
          </p:cNvGraphicFramePr>
          <p:nvPr/>
        </p:nvGraphicFramePr>
        <p:xfrm>
          <a:off x="685800" y="4495800"/>
          <a:ext cx="7620000" cy="1524000"/>
        </p:xfrm>
        <a:graphic>
          <a:graphicData uri="http://schemas.openxmlformats.org/drawingml/2006/table">
            <a:tbl>
              <a:tblPr rtl="1">
                <a:tableStyleId>{5940675A-B579-460E-94D1-54222C63F5DA}</a:tableStyleId>
              </a:tblPr>
              <a:tblGrid>
                <a:gridCol w="2540000"/>
                <a:gridCol w="2540000"/>
                <a:gridCol w="2540000"/>
              </a:tblGrid>
              <a:tr h="381000">
                <a:tc>
                  <a:txBody>
                    <a:bodyPr/>
                    <a:lstStyle/>
                    <a:p>
                      <a:pPr marL="0" marR="0" algn="l" rtl="0">
                        <a:spcBef>
                          <a:spcPts val="0"/>
                        </a:spcBef>
                        <a:spcAft>
                          <a:spcPts val="0"/>
                        </a:spcAft>
                      </a:pPr>
                      <a:r>
                        <a:rPr lang="en-US" sz="1800" kern="1200" dirty="0"/>
                        <a:t>Switchgear case</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a:t>Two connection point</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endParaRPr lang="en-US" sz="1800" kern="1200" dirty="0">
                        <a:solidFill>
                          <a:srgbClr val="365F91"/>
                        </a:solidFill>
                        <a:latin typeface="Times New Roman"/>
                        <a:ea typeface="Times New Roman"/>
                        <a:cs typeface="Traditional Arabic"/>
                      </a:endParaRPr>
                    </a:p>
                  </a:txBody>
                  <a:tcPr marL="68580" marR="68580" marT="0" marB="0"/>
                </a:tc>
              </a:tr>
              <a:tr h="381000">
                <a:tc>
                  <a:txBody>
                    <a:bodyPr/>
                    <a:lstStyle/>
                    <a:p>
                      <a:pPr marL="0" marR="0" algn="l" rtl="1">
                        <a:spcBef>
                          <a:spcPts val="0"/>
                        </a:spcBef>
                        <a:spcAft>
                          <a:spcPts val="0"/>
                        </a:spcAft>
                      </a:pPr>
                      <a:r>
                        <a:rPr lang="en-US" sz="1800" kern="1200"/>
                        <a:t>92  Lag.</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a:t>92  Lag.</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kern="1200" dirty="0"/>
                        <a:t>P.F %</a:t>
                      </a:r>
                      <a:endParaRPr lang="en-US" sz="1800" kern="1200" dirty="0">
                        <a:solidFill>
                          <a:srgbClr val="365F91"/>
                        </a:solidFill>
                        <a:latin typeface="Times New Roman"/>
                        <a:ea typeface="Times New Roman"/>
                        <a:cs typeface="Traditional Arabic"/>
                      </a:endParaRPr>
                    </a:p>
                  </a:txBody>
                  <a:tcPr marL="68580" marR="68580" marT="0" marB="0"/>
                </a:tc>
              </a:tr>
              <a:tr h="381000">
                <a:tc>
                  <a:txBody>
                    <a:bodyPr/>
                    <a:lstStyle/>
                    <a:p>
                      <a:pPr marL="0" marR="0" algn="l" rtl="1">
                        <a:spcBef>
                          <a:spcPts val="0"/>
                        </a:spcBef>
                        <a:spcAft>
                          <a:spcPts val="0"/>
                        </a:spcAft>
                      </a:pPr>
                      <a:r>
                        <a:rPr lang="en-US" sz="1800" kern="1200"/>
                        <a:t>0.351</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a:t>0.429</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kern="1200" dirty="0"/>
                        <a:t>MW loss</a:t>
                      </a:r>
                      <a:endParaRPr lang="en-US" sz="1800" kern="1200" dirty="0">
                        <a:solidFill>
                          <a:srgbClr val="365F91"/>
                        </a:solidFill>
                        <a:latin typeface="Times New Roman"/>
                        <a:ea typeface="Times New Roman"/>
                        <a:cs typeface="Traditional Arabic"/>
                      </a:endParaRPr>
                    </a:p>
                  </a:txBody>
                  <a:tcPr marL="68580" marR="68580" marT="0" marB="0"/>
                </a:tc>
              </a:tr>
              <a:tr h="381000">
                <a:tc>
                  <a:txBody>
                    <a:bodyPr/>
                    <a:lstStyle/>
                    <a:p>
                      <a:pPr marL="0" marR="0" algn="l" rtl="1">
                        <a:spcBef>
                          <a:spcPts val="0"/>
                        </a:spcBef>
                        <a:spcAft>
                          <a:spcPts val="0"/>
                        </a:spcAft>
                      </a:pPr>
                      <a:r>
                        <a:rPr lang="en-US" sz="1800" kern="1200"/>
                        <a:t>0.785</a:t>
                      </a:r>
                      <a:endParaRPr lang="en-US" sz="1800" kern="1200">
                        <a:solidFill>
                          <a:srgbClr val="365F91"/>
                        </a:solidFill>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kern="1200" dirty="0"/>
                        <a:t>0.842</a:t>
                      </a:r>
                      <a:endParaRPr lang="en-US" sz="1800" kern="1200" dirty="0">
                        <a:solidFill>
                          <a:srgbClr val="365F91"/>
                        </a:solidFill>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800" kern="1200" dirty="0" smtClean="0"/>
                        <a:t>Mvar  </a:t>
                      </a:r>
                      <a:r>
                        <a:rPr lang="en-US" sz="1800" kern="1200" dirty="0"/>
                        <a:t>loss</a:t>
                      </a:r>
                      <a:endParaRPr lang="en-US" sz="1800" kern="1200" dirty="0">
                        <a:solidFill>
                          <a:srgbClr val="365F91"/>
                        </a:solidFill>
                        <a:latin typeface="Times New Roman"/>
                        <a:ea typeface="Times New Roman"/>
                        <a:cs typeface="Traditional Arabic"/>
                      </a:endParaRPr>
                    </a:p>
                  </a:txBody>
                  <a:tcPr marL="68580" marR="68580" marT="0" marB="0"/>
                </a:tc>
              </a:tr>
            </a:tbl>
          </a:graphicData>
        </a:graphic>
      </p:graphicFrame>
      <p:sp>
        <p:nvSpPr>
          <p:cNvPr id="46082" name="Rectangle 2"/>
          <p:cNvSpPr>
            <a:spLocks noChangeArrowheads="1"/>
          </p:cNvSpPr>
          <p:nvPr/>
        </p:nvSpPr>
        <p:spPr bwMode="auto">
          <a:xfrm>
            <a:off x="685800" y="3810000"/>
            <a:ext cx="8458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400" dirty="0" smtClean="0">
                <a:solidFill>
                  <a:schemeClr val="tx1">
                    <a:lumMod val="75000"/>
                    <a:lumOff val="25000"/>
                  </a:schemeClr>
                </a:solidFill>
                <a:latin typeface="Century Gothic" pitchFamily="34" charset="0"/>
              </a:rPr>
              <a:t>After</a:t>
            </a:r>
            <a:r>
              <a:rPr lang="en-US" sz="2200" dirty="0" smtClean="0">
                <a:latin typeface="Arial" pitchFamily="34" charset="0"/>
                <a:ea typeface="Times New Roman" pitchFamily="18" charset="0"/>
                <a:cs typeface="Traditional Arabic" pitchFamily="18" charset="-78"/>
              </a:rPr>
              <a:t> </a:t>
            </a:r>
            <a:r>
              <a:rPr lang="en-US" sz="2400" dirty="0" smtClean="0">
                <a:solidFill>
                  <a:schemeClr val="tx1">
                    <a:lumMod val="75000"/>
                    <a:lumOff val="25000"/>
                  </a:schemeClr>
                </a:solidFill>
                <a:latin typeface="Century Gothic" pitchFamily="34" charset="0"/>
              </a:rPr>
              <a:t>improvement</a:t>
            </a:r>
          </a:p>
        </p:txBody>
      </p:sp>
      <p:cxnSp>
        <p:nvCxnSpPr>
          <p:cNvPr id="7" name="Straight Connector 4"/>
          <p:cNvCxnSpPr/>
          <p:nvPr/>
        </p:nvCxnSpPr>
        <p:spPr>
          <a:xfrm>
            <a:off x="381000" y="9144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7"/>
            <a:ext cx="8229600" cy="4906963"/>
          </a:xfrm>
        </p:spPr>
        <p:txBody>
          <a:bodyPr>
            <a:normAutofit/>
          </a:bodyPr>
          <a:lstStyle/>
          <a:p>
            <a:r>
              <a:rPr lang="en-US" sz="2000" dirty="0" smtClean="0">
                <a:solidFill>
                  <a:schemeClr val="tx1">
                    <a:lumMod val="75000"/>
                    <a:lumOff val="25000"/>
                  </a:schemeClr>
                </a:solidFill>
                <a:latin typeface="Century Gothic" pitchFamily="34" charset="0"/>
              </a:rPr>
              <a:t>∆P=454 - 371 = 83 KW.</a:t>
            </a:r>
          </a:p>
          <a:p>
            <a:r>
              <a:rPr lang="en-US" sz="2000" dirty="0" smtClean="0">
                <a:solidFill>
                  <a:schemeClr val="tx1">
                    <a:lumMod val="75000"/>
                    <a:lumOff val="25000"/>
                  </a:schemeClr>
                </a:solidFill>
                <a:latin typeface="Century Gothic" pitchFamily="34" charset="0"/>
              </a:rPr>
              <a:t>The saving per year:</a:t>
            </a:r>
          </a:p>
          <a:p>
            <a:r>
              <a:rPr lang="en-US" sz="2000" dirty="0" smtClean="0">
                <a:solidFill>
                  <a:schemeClr val="tx1">
                    <a:lumMod val="75000"/>
                    <a:lumOff val="25000"/>
                  </a:schemeClr>
                </a:solidFill>
                <a:latin typeface="Century Gothic" pitchFamily="34" charset="0"/>
              </a:rPr>
              <a:t>Z ∆p  = ∆∆P *T*C</a:t>
            </a:r>
          </a:p>
          <a:p>
            <a:r>
              <a:rPr lang="en-US" sz="2000" dirty="0" smtClean="0">
                <a:solidFill>
                  <a:schemeClr val="tx1">
                    <a:lumMod val="75000"/>
                    <a:lumOff val="25000"/>
                  </a:schemeClr>
                </a:solidFill>
                <a:latin typeface="Century Gothic" pitchFamily="34" charset="0"/>
              </a:rPr>
              <a:t>Z ∆p = 0.083 MW*3800 hour* 100 $/MWH = 31540 $/year.</a:t>
            </a:r>
          </a:p>
          <a:p>
            <a:pPr>
              <a:buNone/>
            </a:pPr>
            <a:r>
              <a:rPr lang="en-US" sz="2000" dirty="0" smtClean="0">
                <a:solidFill>
                  <a:schemeClr val="tx1">
                    <a:lumMod val="75000"/>
                    <a:lumOff val="25000"/>
                  </a:schemeClr>
                </a:solidFill>
                <a:latin typeface="Century Gothic" pitchFamily="34" charset="0"/>
              </a:rPr>
              <a:t> </a:t>
            </a:r>
          </a:p>
          <a:p>
            <a:pPr>
              <a:buFont typeface="Wingdings" pitchFamily="2" charset="2"/>
              <a:buChar char="v"/>
            </a:pPr>
            <a:r>
              <a:rPr lang="en-US" sz="2000" dirty="0" smtClean="0">
                <a:solidFill>
                  <a:schemeClr val="tx1">
                    <a:lumMod val="75000"/>
                    <a:lumOff val="25000"/>
                  </a:schemeClr>
                </a:solidFill>
                <a:latin typeface="Century Gothic" pitchFamily="34" charset="0"/>
              </a:rPr>
              <a:t>Benefits of  switchgear  :</a:t>
            </a:r>
          </a:p>
          <a:p>
            <a:pPr>
              <a:buNone/>
            </a:pPr>
            <a:endParaRPr lang="en-US" sz="2000" dirty="0" smtClean="0">
              <a:solidFill>
                <a:schemeClr val="tx1">
                  <a:lumMod val="75000"/>
                  <a:lumOff val="25000"/>
                </a:schemeClr>
              </a:solidFill>
              <a:latin typeface="Century Gothic" pitchFamily="34" charset="0"/>
            </a:endParaRPr>
          </a:p>
          <a:p>
            <a:pPr lvl="0">
              <a:buFont typeface="Wingdings" pitchFamily="2" charset="2"/>
              <a:buChar char="ü"/>
            </a:pPr>
            <a:r>
              <a:rPr lang="en-US" sz="2000" dirty="0" smtClean="0">
                <a:solidFill>
                  <a:schemeClr val="tx1">
                    <a:lumMod val="75000"/>
                    <a:lumOff val="25000"/>
                  </a:schemeClr>
                </a:solidFill>
                <a:latin typeface="Century Gothic" pitchFamily="34" charset="0"/>
              </a:rPr>
              <a:t>improved personnel safety.</a:t>
            </a:r>
          </a:p>
          <a:p>
            <a:pPr>
              <a:buFont typeface="Wingdings" pitchFamily="2" charset="2"/>
              <a:buChar char="ü"/>
            </a:pPr>
            <a:r>
              <a:rPr lang="en-US" sz="2000" dirty="0" smtClean="0">
                <a:solidFill>
                  <a:schemeClr val="tx1">
                    <a:lumMod val="75000"/>
                    <a:lumOff val="25000"/>
                  </a:schemeClr>
                </a:solidFill>
                <a:latin typeface="Century Gothic" pitchFamily="34" charset="0"/>
              </a:rPr>
              <a:t>Easy and safe maintenance.</a:t>
            </a:r>
          </a:p>
          <a:p>
            <a:pPr lvl="0">
              <a:buFont typeface="Wingdings" pitchFamily="2" charset="2"/>
              <a:buChar char="ü"/>
            </a:pPr>
            <a:r>
              <a:rPr lang="en-US" sz="2000" dirty="0" smtClean="0">
                <a:solidFill>
                  <a:schemeClr val="tx1">
                    <a:lumMod val="75000"/>
                    <a:lumOff val="25000"/>
                  </a:schemeClr>
                </a:solidFill>
                <a:latin typeface="Century Gothic" pitchFamily="34" charset="0"/>
              </a:rPr>
              <a:t>Improved protection of secondary equipment.</a:t>
            </a:r>
          </a:p>
          <a:p>
            <a:pPr lvl="0">
              <a:buFont typeface="Wingdings" pitchFamily="2" charset="2"/>
              <a:buChar char="ü"/>
            </a:pPr>
            <a:r>
              <a:rPr lang="en-US" sz="2000" dirty="0" smtClean="0">
                <a:solidFill>
                  <a:schemeClr val="tx1">
                    <a:lumMod val="75000"/>
                    <a:lumOff val="25000"/>
                  </a:schemeClr>
                </a:solidFill>
                <a:latin typeface="Century Gothic" pitchFamily="34" charset="0"/>
              </a:rPr>
              <a:t>Less interruptions.</a:t>
            </a:r>
          </a:p>
          <a:p>
            <a:pPr lvl="0">
              <a:buFont typeface="Wingdings" pitchFamily="2" charset="2"/>
              <a:buChar char="ü"/>
            </a:pPr>
            <a:r>
              <a:rPr lang="en-US" sz="2000" dirty="0" smtClean="0">
                <a:solidFill>
                  <a:schemeClr val="tx1">
                    <a:lumMod val="75000"/>
                    <a:lumOff val="25000"/>
                  </a:schemeClr>
                </a:solidFill>
                <a:latin typeface="Century Gothic" pitchFamily="34" charset="0"/>
              </a:rPr>
              <a:t>Good selectivity .</a:t>
            </a:r>
          </a:p>
          <a:p>
            <a:endParaRPr lang="en-US" dirty="0"/>
          </a:p>
        </p:txBody>
      </p:sp>
      <p:sp>
        <p:nvSpPr>
          <p:cNvPr id="6" name="Title 1"/>
          <p:cNvSpPr>
            <a:spLocks noGrp="1"/>
          </p:cNvSpPr>
          <p:nvPr>
            <p:ph type="title"/>
          </p:nvPr>
        </p:nvSpPr>
        <p:spPr>
          <a:xfrm>
            <a:off x="457200" y="0"/>
            <a:ext cx="8229600" cy="1066800"/>
          </a:xfrm>
        </p:spPr>
        <p:txBody>
          <a:bodyPr>
            <a:noAutofit/>
          </a:bodyPr>
          <a:lstStyle/>
          <a:p>
            <a:pPr algn="l"/>
            <a:r>
              <a:rPr lang="en-US" sz="4000" dirty="0" smtClean="0">
                <a:solidFill>
                  <a:srgbClr val="8E0000"/>
                </a:solidFill>
                <a:latin typeface="Century Gothic" pitchFamily="34" charset="0"/>
              </a:rPr>
              <a:t>Comparing between two cases</a:t>
            </a:r>
            <a:endParaRPr lang="en-US" sz="3200" dirty="0">
              <a:latin typeface="Arial" pitchFamily="34" charset="0"/>
              <a:cs typeface="Arial" pitchFamily="34" charset="0"/>
            </a:endParaRPr>
          </a:p>
        </p:txBody>
      </p:sp>
      <p:cxnSp>
        <p:nvCxnSpPr>
          <p:cNvPr id="7" name="Straight Connector 4"/>
          <p:cNvCxnSpPr/>
          <p:nvPr/>
        </p:nvCxnSpPr>
        <p:spPr>
          <a:xfrm>
            <a:off x="381000" y="9144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4114800"/>
            <a:ext cx="8229600" cy="1143000"/>
          </a:xfrm>
        </p:spPr>
        <p:txBody>
          <a:bodyPr>
            <a:noAutofit/>
          </a:bodyPr>
          <a:lstStyle/>
          <a:p>
            <a:pPr algn="l"/>
            <a:r>
              <a:rPr lang="en-US" dirty="0" smtClean="0">
                <a:solidFill>
                  <a:srgbClr val="8E0000"/>
                </a:solidFill>
                <a:latin typeface="Century Gothic" pitchFamily="34" charset="0"/>
              </a:rPr>
              <a:t>Conclusion </a:t>
            </a:r>
            <a:br>
              <a:rPr lang="en-US" dirty="0" smtClean="0">
                <a:solidFill>
                  <a:srgbClr val="8E0000"/>
                </a:solidFill>
                <a:latin typeface="Century Gothic" pitchFamily="34" charset="0"/>
              </a:rPr>
            </a:br>
            <a:endParaRPr lang="en-US" dirty="0" smtClean="0">
              <a:solidFill>
                <a:srgbClr val="8E0000"/>
              </a:solidFill>
              <a:latin typeface="Century Gothic" pitchFamily="34" charset="0"/>
            </a:endParaRPr>
          </a:p>
        </p:txBody>
      </p:sp>
      <p:cxnSp>
        <p:nvCxnSpPr>
          <p:cNvPr id="4" name="Straight Connector 4"/>
          <p:cNvCxnSpPr/>
          <p:nvPr/>
        </p:nvCxnSpPr>
        <p:spPr>
          <a:xfrm>
            <a:off x="457200" y="4876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90800"/>
            <a:ext cx="8229600" cy="2819400"/>
          </a:xfrm>
        </p:spPr>
        <p:txBody>
          <a:bodyPr>
            <a:normAutofit fontScale="90000"/>
          </a:bodyPr>
          <a:lstStyle/>
          <a:p>
            <a:r>
              <a:rPr lang="en-US" dirty="0" smtClean="0">
                <a:solidFill>
                  <a:srgbClr val="8E0000"/>
                </a:solidFill>
              </a:rPr>
              <a:t/>
            </a:r>
            <a:br>
              <a:rPr lang="en-US" dirty="0" smtClean="0">
                <a:solidFill>
                  <a:srgbClr val="8E0000"/>
                </a:solidFill>
              </a:rPr>
            </a:br>
            <a:r>
              <a:rPr lang="en-US" sz="4900" dirty="0" smtClean="0">
                <a:solidFill>
                  <a:srgbClr val="8E0000"/>
                </a:solidFill>
                <a:latin typeface="Century Gothic" pitchFamily="34" charset="0"/>
              </a:rPr>
              <a:t>Thank You for Listening</a:t>
            </a:r>
            <a:br>
              <a:rPr lang="en-US" sz="4900" dirty="0" smtClean="0">
                <a:solidFill>
                  <a:srgbClr val="8E0000"/>
                </a:solidFill>
                <a:latin typeface="Century Gothic" pitchFamily="34" charset="0"/>
              </a:rPr>
            </a:br>
            <a:r>
              <a:rPr lang="en-US" sz="4900" dirty="0" smtClean="0">
                <a:solidFill>
                  <a:srgbClr val="8E0000"/>
                </a:solidFill>
                <a:latin typeface="Century Gothic" pitchFamily="34" charset="0"/>
              </a:rPr>
              <a:t/>
            </a:r>
            <a:br>
              <a:rPr lang="en-US" sz="4900" dirty="0" smtClean="0">
                <a:solidFill>
                  <a:srgbClr val="8E0000"/>
                </a:solidFill>
                <a:latin typeface="Century Gothic" pitchFamily="34" charset="0"/>
              </a:rPr>
            </a:br>
            <a:r>
              <a:rPr lang="en-US" sz="4900" dirty="0" smtClean="0">
                <a:solidFill>
                  <a:srgbClr val="8E0000"/>
                </a:solidFill>
                <a:latin typeface="Century Gothic" pitchFamily="34" charset="0"/>
              </a:rPr>
              <a:t>Feel Free to Ask!</a:t>
            </a:r>
            <a:endParaRPr lang="en-US" sz="4900" dirty="0">
              <a:solidFill>
                <a:srgbClr val="8E0000"/>
              </a:solidFill>
              <a:latin typeface="Century Gothic" pitchFamily="34" charset="0"/>
            </a:endParaRPr>
          </a:p>
        </p:txBody>
      </p:sp>
      <p:cxnSp>
        <p:nvCxnSpPr>
          <p:cNvPr id="4" name="Straight Connector 3"/>
          <p:cNvCxnSpPr/>
          <p:nvPr/>
        </p:nvCxnSpPr>
        <p:spPr>
          <a:xfrm>
            <a:off x="762000" y="5410200"/>
            <a:ext cx="76962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1094191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1664" y="120868"/>
            <a:ext cx="6019800" cy="990600"/>
          </a:xfrm>
        </p:spPr>
        <p:txBody>
          <a:bodyPr>
            <a:normAutofit fontScale="90000"/>
          </a:bodyPr>
          <a:lstStyle/>
          <a:p>
            <a:pPr algn="l"/>
            <a:r>
              <a:rPr lang="en-US" dirty="0" smtClean="0">
                <a:latin typeface="Century Gothic" pitchFamily="34" charset="0"/>
              </a:rPr>
              <a:t/>
            </a:r>
            <a:br>
              <a:rPr lang="en-US" dirty="0" smtClean="0">
                <a:latin typeface="Century Gothic" pitchFamily="34" charset="0"/>
              </a:rPr>
            </a:br>
            <a:r>
              <a:rPr lang="en-US" sz="4000" dirty="0" smtClean="0">
                <a:solidFill>
                  <a:srgbClr val="8E0000"/>
                </a:solidFill>
                <a:latin typeface="Century Gothic" pitchFamily="34" charset="0"/>
              </a:rPr>
              <a:t>One Line Diagram</a:t>
            </a:r>
            <a:endParaRPr lang="en-US" sz="4000" dirty="0">
              <a:solidFill>
                <a:srgbClr val="8E0000"/>
              </a:solidFill>
              <a:latin typeface="Century Gothic" pitchFamily="34" charset="0"/>
            </a:endParaRPr>
          </a:p>
        </p:txBody>
      </p:sp>
      <p:cxnSp>
        <p:nvCxnSpPr>
          <p:cNvPr id="4" name="Straight Connector 3"/>
          <p:cNvCxnSpPr/>
          <p:nvPr/>
        </p:nvCxnSpPr>
        <p:spPr>
          <a:xfrm>
            <a:off x="381000" y="1295400"/>
            <a:ext cx="8229600" cy="0"/>
          </a:xfrm>
          <a:prstGeom prst="line">
            <a:avLst/>
          </a:prstGeom>
        </p:spPr>
        <p:style>
          <a:lnRef idx="1">
            <a:schemeClr val="dk1"/>
          </a:lnRef>
          <a:fillRef idx="0">
            <a:schemeClr val="dk1"/>
          </a:fillRef>
          <a:effectRef idx="0">
            <a:schemeClr val="dk1"/>
          </a:effectRef>
          <a:fontRef idx="minor">
            <a:schemeClr val="tx1"/>
          </a:fontRef>
        </p:style>
      </p:cxnSp>
      <p:pic>
        <p:nvPicPr>
          <p:cNvPr id="6" name="صورة 5"/>
          <p:cNvPicPr/>
          <p:nvPr/>
        </p:nvPicPr>
        <p:blipFill>
          <a:blip r:embed="rId3" cstate="print"/>
          <a:srcRect/>
          <a:stretch>
            <a:fillRect/>
          </a:stretch>
        </p:blipFill>
        <p:spPr bwMode="auto">
          <a:xfrm>
            <a:off x="381001" y="1447800"/>
            <a:ext cx="8229599" cy="51816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76200" y="1447800"/>
            <a:ext cx="8991600" cy="4800600"/>
          </a:xfrm>
        </p:spPr>
        <p:txBody>
          <a:bodyPr>
            <a:normAutofit/>
          </a:bodyPr>
          <a:lstStyle/>
          <a:p>
            <a:pPr lvl="2" eaLnBrk="1" hangingPunct="1">
              <a:lnSpc>
                <a:spcPct val="80000"/>
              </a:lnSpc>
              <a:buFont typeface="Wingdings" pitchFamily="2" charset="2"/>
              <a:buNone/>
            </a:pPr>
            <a:r>
              <a:rPr lang="en-US" sz="1100" b="1" dirty="0" smtClean="0">
                <a:solidFill>
                  <a:schemeClr val="tx2"/>
                </a:solidFill>
              </a:rPr>
              <a:t>	   	</a:t>
            </a:r>
          </a:p>
          <a:p>
            <a:pPr lvl="2" eaLnBrk="1" hangingPunct="1">
              <a:lnSpc>
                <a:spcPct val="80000"/>
              </a:lnSpc>
              <a:buFont typeface="Wingdings" pitchFamily="2" charset="2"/>
              <a:buNone/>
            </a:pPr>
            <a:r>
              <a:rPr lang="en-US" sz="3200" dirty="0" smtClean="0">
                <a:solidFill>
                  <a:schemeClr val="tx1">
                    <a:lumMod val="75000"/>
                    <a:lumOff val="25000"/>
                  </a:schemeClr>
                </a:solidFill>
                <a:latin typeface="Century Gothic" pitchFamily="34" charset="0"/>
              </a:rPr>
              <a:t>Before improvement (max case)</a:t>
            </a:r>
          </a:p>
          <a:p>
            <a:pPr lvl="2" eaLnBrk="1" hangingPunct="1">
              <a:lnSpc>
                <a:spcPct val="80000"/>
              </a:lnSpc>
              <a:buFont typeface="Wingdings" pitchFamily="2" charset="2"/>
              <a:buNone/>
            </a:pPr>
            <a:endParaRPr lang="en-US" sz="1100" b="1" dirty="0" smtClean="0">
              <a:solidFill>
                <a:schemeClr val="tx2"/>
              </a:solidFill>
            </a:endParaRPr>
          </a:p>
          <a:p>
            <a:pPr lvl="2" eaLnBrk="1" hangingPunct="1">
              <a:lnSpc>
                <a:spcPct val="80000"/>
              </a:lnSpc>
              <a:buFont typeface="Wingdings" pitchFamily="2" charset="2"/>
              <a:buNone/>
            </a:pPr>
            <a:endParaRPr lang="en-US" sz="1600" b="1" dirty="0" smtClean="0">
              <a:solidFill>
                <a:schemeClr val="tx2"/>
              </a:solidFill>
            </a:endParaRPr>
          </a:p>
          <a:p>
            <a:pPr lvl="2" eaLnBrk="1" hangingPunct="1">
              <a:lnSpc>
                <a:spcPct val="80000"/>
              </a:lnSpc>
              <a:buFont typeface="Wingdings" pitchFamily="2" charset="2"/>
              <a:buNone/>
            </a:pPr>
            <a:r>
              <a:rPr lang="en-US" sz="1600" b="1" dirty="0" smtClean="0">
                <a:solidFill>
                  <a:schemeClr val="tx2"/>
                </a:solidFill>
              </a:rPr>
              <a:t>	                                        </a:t>
            </a:r>
            <a:r>
              <a:rPr lang="en-US" sz="1800" dirty="0" smtClean="0">
                <a:solidFill>
                  <a:schemeClr val="tx1">
                    <a:lumMod val="75000"/>
                    <a:lumOff val="25000"/>
                  </a:schemeClr>
                </a:solidFill>
                <a:latin typeface="Century Gothic" pitchFamily="34" charset="0"/>
              </a:rPr>
              <a:t>MW    	 MVar              MVA             % PF	</a:t>
            </a:r>
          </a:p>
          <a:p>
            <a:pPr eaLnBrk="1" hangingPunct="1">
              <a:lnSpc>
                <a:spcPct val="80000"/>
              </a:lnSpc>
            </a:pPr>
            <a:r>
              <a:rPr lang="en-US" sz="1800" dirty="0" smtClean="0">
                <a:solidFill>
                  <a:schemeClr val="tx1">
                    <a:lumMod val="75000"/>
                    <a:lumOff val="25000"/>
                  </a:schemeClr>
                </a:solidFill>
                <a:latin typeface="Century Gothic" pitchFamily="34" charset="0"/>
              </a:rPr>
              <a:t>Swing Bus:                       18.579               9.453             20.845           89.1 Lag.</a:t>
            </a:r>
          </a:p>
          <a:p>
            <a:pPr eaLnBrk="1" hangingPunct="1">
              <a:lnSpc>
                <a:spcPct val="80000"/>
              </a:lnSpc>
            </a:pPr>
            <a:endParaRPr lang="en-US" sz="1800" dirty="0" smtClean="0">
              <a:solidFill>
                <a:schemeClr val="tx1">
                  <a:lumMod val="75000"/>
                  <a:lumOff val="25000"/>
                </a:schemeClr>
              </a:solidFill>
              <a:latin typeface="Century Gothic" pitchFamily="34" charset="0"/>
            </a:endParaRPr>
          </a:p>
          <a:p>
            <a:pPr eaLnBrk="1" hangingPunct="1">
              <a:lnSpc>
                <a:spcPct val="80000"/>
              </a:lnSpc>
            </a:pPr>
            <a:r>
              <a:rPr lang="en-US" sz="1800" dirty="0" smtClean="0">
                <a:solidFill>
                  <a:schemeClr val="tx1">
                    <a:lumMod val="75000"/>
                    <a:lumOff val="25000"/>
                  </a:schemeClr>
                </a:solidFill>
                <a:latin typeface="Century Gothic" pitchFamily="34" charset="0"/>
              </a:rPr>
              <a:t>Total Load:	                 18.077                8.546             19.995</a:t>
            </a:r>
          </a:p>
          <a:p>
            <a:pPr eaLnBrk="1" hangingPunct="1">
              <a:lnSpc>
                <a:spcPct val="80000"/>
              </a:lnSpc>
              <a:buFont typeface="Wingdings" pitchFamily="2" charset="2"/>
              <a:buNone/>
            </a:pPr>
            <a:endParaRPr lang="en-US" sz="1800" dirty="0" smtClean="0">
              <a:solidFill>
                <a:schemeClr val="tx1">
                  <a:lumMod val="75000"/>
                  <a:lumOff val="25000"/>
                </a:schemeClr>
              </a:solidFill>
              <a:latin typeface="Century Gothic" pitchFamily="34" charset="0"/>
            </a:endParaRPr>
          </a:p>
          <a:p>
            <a:pPr eaLnBrk="1" hangingPunct="1">
              <a:lnSpc>
                <a:spcPct val="80000"/>
              </a:lnSpc>
            </a:pPr>
            <a:r>
              <a:rPr lang="en-US" sz="1800" dirty="0" smtClean="0">
                <a:solidFill>
                  <a:schemeClr val="tx1">
                    <a:lumMod val="75000"/>
                    <a:lumOff val="25000"/>
                  </a:schemeClr>
                </a:solidFill>
                <a:latin typeface="Century Gothic" pitchFamily="34" charset="0"/>
              </a:rPr>
              <a:t>Apparent Losses:	   0.501                  0.904          </a:t>
            </a:r>
          </a:p>
          <a:p>
            <a:pPr eaLnBrk="1" hangingPunct="1">
              <a:lnSpc>
                <a:spcPct val="80000"/>
              </a:lnSpc>
              <a:buFont typeface="Wingdings" pitchFamily="2" charset="2"/>
              <a:buNone/>
            </a:pPr>
            <a:r>
              <a:rPr lang="en-US" sz="1800" dirty="0" smtClean="0">
                <a:solidFill>
                  <a:schemeClr val="tx1">
                    <a:lumMod val="75000"/>
                    <a:lumOff val="25000"/>
                  </a:schemeClr>
                </a:solidFill>
                <a:latin typeface="Century Gothic" pitchFamily="34" charset="0"/>
              </a:rPr>
              <a:t>                            </a:t>
            </a:r>
          </a:p>
          <a:p>
            <a:pPr eaLnBrk="1" hangingPunct="1">
              <a:lnSpc>
                <a:spcPct val="80000"/>
              </a:lnSpc>
              <a:buFont typeface="Wingdings" pitchFamily="2" charset="2"/>
              <a:buNone/>
            </a:pPr>
            <a:r>
              <a:rPr lang="en-US" sz="1800" dirty="0" smtClean="0">
                <a:solidFill>
                  <a:schemeClr val="tx1">
                    <a:lumMod val="75000"/>
                    <a:lumOff val="25000"/>
                  </a:schemeClr>
                </a:solidFill>
                <a:latin typeface="Century Gothic" pitchFamily="34" charset="0"/>
              </a:rPr>
              <a:t>     I Swing :         547 A</a:t>
            </a:r>
          </a:p>
          <a:p>
            <a:pPr eaLnBrk="1" hangingPunct="1">
              <a:lnSpc>
                <a:spcPct val="80000"/>
              </a:lnSpc>
              <a:buFont typeface="Wingdings" pitchFamily="2" charset="2"/>
              <a:buNone/>
            </a:pPr>
            <a:endParaRPr lang="en-US" sz="1600" b="1" dirty="0" smtClean="0">
              <a:solidFill>
                <a:schemeClr val="tx2"/>
              </a:solidFill>
            </a:endParaRPr>
          </a:p>
          <a:p>
            <a:pPr eaLnBrk="1" hangingPunct="1">
              <a:lnSpc>
                <a:spcPct val="80000"/>
              </a:lnSpc>
              <a:buFont typeface="Wingdings" pitchFamily="2" charset="2"/>
              <a:buNone/>
            </a:pPr>
            <a:endParaRPr lang="en-US" sz="1600" b="1" dirty="0" smtClean="0">
              <a:solidFill>
                <a:schemeClr val="tx2"/>
              </a:solidFill>
            </a:endParaRPr>
          </a:p>
          <a:p>
            <a:pPr eaLnBrk="1" hangingPunct="1">
              <a:lnSpc>
                <a:spcPct val="80000"/>
              </a:lnSpc>
              <a:buFont typeface="Wingdings" pitchFamily="2" charset="2"/>
              <a:buNone/>
            </a:pPr>
            <a:endParaRPr lang="en-US" sz="1100" b="1" dirty="0" smtClean="0"/>
          </a:p>
          <a:p>
            <a:pPr eaLnBrk="1" hangingPunct="1">
              <a:lnSpc>
                <a:spcPct val="80000"/>
              </a:lnSpc>
              <a:buFont typeface="Wingdings" pitchFamily="2" charset="2"/>
              <a:buNone/>
            </a:pPr>
            <a:endParaRPr lang="en-US" sz="1050" dirty="0" smtClean="0"/>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800" dirty="0" smtClean="0"/>
          </a:p>
        </p:txBody>
      </p:sp>
      <p:sp>
        <p:nvSpPr>
          <p:cNvPr id="66562" name="Rectangle 2"/>
          <p:cNvSpPr>
            <a:spLocks noGrp="1" noChangeArrowheads="1"/>
          </p:cNvSpPr>
          <p:nvPr>
            <p:ph type="title"/>
          </p:nvPr>
        </p:nvSpPr>
        <p:spPr/>
        <p:txBody>
          <a:bodyPr>
            <a:noAutofit/>
            <a:scene3d>
              <a:camera prst="orthographicFront"/>
              <a:lightRig rig="soft" dir="t"/>
            </a:scene3d>
            <a:sp3d prstMaterial="softEdge">
              <a:bevelT w="25400" h="25400"/>
            </a:sp3d>
          </a:bodyPr>
          <a:lstStyle/>
          <a:p>
            <a:pPr algn="l" eaLnBrk="1" fontAlgn="auto" hangingPunct="1">
              <a:spcAft>
                <a:spcPts val="0"/>
              </a:spcAft>
              <a:defRPr/>
            </a:pPr>
            <a:r>
              <a:rPr lang="en-US" sz="3600" dirty="0" smtClean="0">
                <a:solidFill>
                  <a:srgbClr val="8E0000"/>
                </a:solidFill>
                <a:latin typeface="Century Gothic" pitchFamily="34" charset="0"/>
              </a:rPr>
              <a:t>First case:</a:t>
            </a:r>
            <a:br>
              <a:rPr lang="en-US" sz="3600" dirty="0" smtClean="0">
                <a:solidFill>
                  <a:srgbClr val="8E0000"/>
                </a:solidFill>
                <a:latin typeface="Century Gothic" pitchFamily="34" charset="0"/>
              </a:rPr>
            </a:br>
            <a:r>
              <a:rPr lang="en-US" sz="3600" dirty="0" smtClean="0">
                <a:solidFill>
                  <a:srgbClr val="8E0000"/>
                </a:solidFill>
                <a:latin typeface="Century Gothic" pitchFamily="34" charset="0"/>
              </a:rPr>
              <a:t>Analysis of one connection point</a:t>
            </a:r>
          </a:p>
        </p:txBody>
      </p:sp>
      <p:cxnSp>
        <p:nvCxnSpPr>
          <p:cNvPr id="4" name="Straight Connector 4"/>
          <p:cNvCxnSpPr/>
          <p:nvPr/>
        </p:nvCxnSpPr>
        <p:spPr>
          <a:xfrm>
            <a:off x="381000" y="1447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one.PNG"/>
          <p:cNvPicPr>
            <a:picLocks noChangeAspect="1" noChangeArrowheads="1"/>
          </p:cNvPicPr>
          <p:nvPr/>
        </p:nvPicPr>
        <p:blipFill>
          <a:blip r:embed="rId2"/>
          <a:srcRect/>
          <a:stretch>
            <a:fillRect/>
          </a:stretch>
        </p:blipFill>
        <p:spPr bwMode="auto">
          <a:xfrm>
            <a:off x="990601" y="1635760"/>
            <a:ext cx="6705599" cy="4917440"/>
          </a:xfrm>
          <a:prstGeom prst="rect">
            <a:avLst/>
          </a:prstGeom>
          <a:noFill/>
        </p:spPr>
      </p:pic>
      <p:sp>
        <p:nvSpPr>
          <p:cNvPr id="5" name="Rectangle 2"/>
          <p:cNvSpPr txBox="1">
            <a:spLocks noChangeArrowheads="1"/>
          </p:cNvSpPr>
          <p:nvPr/>
        </p:nvSpPr>
        <p:spPr>
          <a:xfrm>
            <a:off x="457200" y="228600"/>
            <a:ext cx="8229600" cy="1143000"/>
          </a:xfrm>
          <a:prstGeom prst="rect">
            <a:avLst/>
          </a:prstGeom>
        </p:spPr>
        <p:txBody>
          <a:bodyPr vert="horz" lIns="91440" tIns="45720" rIns="91440" bIns="45720"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solidFill>
                  <a:srgbClr val="8E0000"/>
                </a:solidFill>
                <a:latin typeface="Century Gothic" pitchFamily="34" charset="0"/>
                <a:ea typeface="+mj-ea"/>
                <a:cs typeface="+mj-cs"/>
              </a:rPr>
              <a:t>First Case: </a:t>
            </a:r>
            <a:r>
              <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rPr>
              <a:t>Margin</a:t>
            </a:r>
            <a:r>
              <a:rPr kumimoji="0" lang="en-US" sz="3600" b="0" i="0" u="none" strike="noStrike" kern="1200" cap="none" spc="0" normalizeH="0" noProof="0" dirty="0" smtClean="0">
                <a:ln>
                  <a:noFill/>
                </a:ln>
                <a:solidFill>
                  <a:srgbClr val="8E0000"/>
                </a:solidFill>
                <a:effectLst/>
                <a:uLnTx/>
                <a:uFillTx/>
                <a:latin typeface="Century Gothic" pitchFamily="34" charset="0"/>
                <a:ea typeface="+mj-ea"/>
                <a:cs typeface="+mj-cs"/>
              </a:rPr>
              <a:t> Table</a:t>
            </a:r>
            <a:endPar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endParaRPr>
          </a:p>
        </p:txBody>
      </p:sp>
      <p:cxnSp>
        <p:nvCxnSpPr>
          <p:cNvPr id="7" name="Straight Connector 4"/>
          <p:cNvCxnSpPr/>
          <p:nvPr/>
        </p:nvCxnSpPr>
        <p:spPr>
          <a:xfrm>
            <a:off x="381000" y="14478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8" name="Rectangle 4"/>
          <p:cNvSpPr>
            <a:spLocks noChangeArrowheads="1"/>
          </p:cNvSpPr>
          <p:nvPr/>
        </p:nvSpPr>
        <p:spPr bwMode="auto">
          <a:xfrm>
            <a:off x="0" y="188913"/>
            <a:ext cx="9144000" cy="1600438"/>
          </a:xfrm>
          <a:prstGeom prst="rect">
            <a:avLst/>
          </a:prstGeom>
          <a:noFill/>
          <a:ln w="9525">
            <a:noFill/>
            <a:miter lim="800000"/>
            <a:headEnd/>
            <a:tailEnd/>
          </a:ln>
          <a:effectLst/>
        </p:spPr>
        <p:txBody>
          <a:bodyPr wrap="square" anchor="ctr">
            <a:spAutoFit/>
          </a:bodyPr>
          <a:lstStyle/>
          <a:p>
            <a:pPr algn="ctr">
              <a:defRPr/>
            </a:pPr>
            <a:r>
              <a:rPr lang="en-US" sz="3200" dirty="0">
                <a:solidFill>
                  <a:srgbClr val="8E0000"/>
                </a:solidFill>
                <a:latin typeface="Century Gothic" pitchFamily="34" charset="0"/>
                <a:ea typeface="+mj-ea"/>
                <a:cs typeface="+mj-cs"/>
              </a:rPr>
              <a:t>Flow of apparent power and power factor  </a:t>
            </a:r>
          </a:p>
          <a:p>
            <a:pPr algn="ctr">
              <a:defRPr/>
            </a:pPr>
            <a:endParaRPr lang="en-US" dirty="0"/>
          </a:p>
          <a:p>
            <a:pPr algn="ctr">
              <a:defRPr/>
            </a:pPr>
            <a:r>
              <a:rPr lang="en-US" sz="2400" dirty="0" smtClean="0">
                <a:solidFill>
                  <a:schemeClr val="tx1">
                    <a:lumMod val="75000"/>
                    <a:lumOff val="25000"/>
                  </a:schemeClr>
                </a:solidFill>
                <a:latin typeface="Century Gothic" pitchFamily="34" charset="0"/>
              </a:rPr>
              <a:t>   a)original </a:t>
            </a:r>
            <a:r>
              <a:rPr lang="en-US" sz="2400" dirty="0">
                <a:solidFill>
                  <a:schemeClr val="tx1">
                    <a:lumMod val="75000"/>
                    <a:lumOff val="25000"/>
                  </a:schemeClr>
                </a:solidFill>
                <a:latin typeface="Century Gothic" pitchFamily="34" charset="0"/>
              </a:rPr>
              <a:t>case without </a:t>
            </a:r>
            <a:r>
              <a:rPr lang="en-US" sz="2400" dirty="0" smtClean="0">
                <a:solidFill>
                  <a:schemeClr val="tx1">
                    <a:lumMod val="75000"/>
                    <a:lumOff val="25000"/>
                  </a:schemeClr>
                </a:solidFill>
                <a:latin typeface="Century Gothic" pitchFamily="34" charset="0"/>
              </a:rPr>
              <a:t>capacitor</a:t>
            </a:r>
          </a:p>
          <a:p>
            <a:pPr algn="ctr">
              <a:defRPr/>
            </a:pPr>
            <a:r>
              <a:rPr lang="en-US" sz="2400" dirty="0" smtClean="0">
                <a:solidFill>
                  <a:schemeClr val="tx1">
                    <a:lumMod val="75000"/>
                    <a:lumOff val="25000"/>
                  </a:schemeClr>
                </a:solidFill>
                <a:latin typeface="Century Gothic" pitchFamily="34" charset="0"/>
              </a:rPr>
              <a:t>b</a:t>
            </a:r>
            <a:r>
              <a:rPr lang="en-US" sz="2400" dirty="0">
                <a:solidFill>
                  <a:schemeClr val="tx1">
                    <a:lumMod val="75000"/>
                    <a:lumOff val="25000"/>
                  </a:schemeClr>
                </a:solidFill>
                <a:latin typeface="Century Gothic" pitchFamily="34" charset="0"/>
              </a:rPr>
              <a:t>) improvement</a:t>
            </a:r>
            <a:r>
              <a:rPr lang="en-US" dirty="0">
                <a:solidFill>
                  <a:srgbClr val="F4420A"/>
                </a:solidFill>
                <a:effectLst>
                  <a:outerShdw blurRad="38100" dist="38100" dir="2700000" algn="tl">
                    <a:srgbClr val="000000"/>
                  </a:outerShdw>
                </a:effectLst>
              </a:rPr>
              <a:t> </a:t>
            </a:r>
            <a:r>
              <a:rPr lang="en-US" sz="2400" dirty="0">
                <a:solidFill>
                  <a:schemeClr val="tx1">
                    <a:lumMod val="75000"/>
                    <a:lumOff val="25000"/>
                  </a:schemeClr>
                </a:solidFill>
                <a:latin typeface="Century Gothic" pitchFamily="34" charset="0"/>
              </a:rPr>
              <a:t>with capacitor </a:t>
            </a:r>
          </a:p>
        </p:txBody>
      </p:sp>
      <p:pic>
        <p:nvPicPr>
          <p:cNvPr id="26627" name="Picture 4"/>
          <p:cNvPicPr>
            <a:picLocks noChangeAspect="1" noChangeArrowheads="1"/>
          </p:cNvPicPr>
          <p:nvPr/>
        </p:nvPicPr>
        <p:blipFill>
          <a:blip r:embed="rId3" cstate="print"/>
          <a:srcRect/>
          <a:stretch>
            <a:fillRect/>
          </a:stretch>
        </p:blipFill>
        <p:spPr bwMode="auto">
          <a:xfrm>
            <a:off x="457200" y="1952625"/>
            <a:ext cx="7848600" cy="4905375"/>
          </a:xfrm>
          <a:prstGeom prst="rect">
            <a:avLst/>
          </a:prstGeom>
          <a:noFill/>
          <a:ln w="9525" algn="ctr">
            <a:noFill/>
            <a:miter lim="800000"/>
            <a:headEnd/>
            <a:tailEnd/>
          </a:ln>
        </p:spPr>
      </p:pic>
      <p:cxnSp>
        <p:nvCxnSpPr>
          <p:cNvPr id="4" name="Straight Connector 4"/>
          <p:cNvCxnSpPr/>
          <p:nvPr/>
        </p:nvCxnSpPr>
        <p:spPr>
          <a:xfrm>
            <a:off x="381000" y="7620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3"/>
          <p:cNvSpPr>
            <a:spLocks noGrp="1" noChangeArrowheads="1"/>
          </p:cNvSpPr>
          <p:nvPr>
            <p:ph idx="1"/>
          </p:nvPr>
        </p:nvSpPr>
        <p:spPr>
          <a:xfrm>
            <a:off x="500063" y="1428750"/>
            <a:ext cx="8229600" cy="4525963"/>
          </a:xfrm>
        </p:spPr>
        <p:txBody>
          <a:bodyPr>
            <a:normAutofit/>
          </a:bodyPr>
          <a:lstStyle/>
          <a:p>
            <a:pPr marL="342900" lvl="1" indent="-342900" fontAlgn="auto">
              <a:lnSpc>
                <a:spcPct val="80000"/>
              </a:lnSpc>
              <a:spcAft>
                <a:spcPts val="0"/>
              </a:spcAft>
              <a:buNone/>
              <a:defRPr/>
            </a:pPr>
            <a:r>
              <a:rPr lang="en-US" sz="2000" b="1" dirty="0" smtClean="0">
                <a:cs typeface="+mn-cs"/>
              </a:rPr>
              <a:t>	</a:t>
            </a:r>
            <a:r>
              <a:rPr lang="en-US" sz="2000" b="1" dirty="0" smtClean="0">
                <a:solidFill>
                  <a:schemeClr val="tx2"/>
                </a:solidFill>
              </a:rPr>
              <a:t>	</a:t>
            </a:r>
          </a:p>
          <a:p>
            <a:pPr marL="342900" lvl="1" indent="-342900" fontAlgn="auto">
              <a:lnSpc>
                <a:spcPct val="80000"/>
              </a:lnSpc>
              <a:spcAft>
                <a:spcPts val="0"/>
              </a:spcAft>
              <a:buNone/>
              <a:defRPr/>
            </a:pPr>
            <a:r>
              <a:rPr lang="en-US" sz="2000" b="1" dirty="0" smtClean="0">
                <a:solidFill>
                  <a:schemeClr val="tx2"/>
                </a:solidFill>
              </a:rPr>
              <a:t>                                 	     </a:t>
            </a:r>
            <a:r>
              <a:rPr lang="en-US" sz="1800" dirty="0" smtClean="0">
                <a:solidFill>
                  <a:schemeClr val="tx1">
                    <a:lumMod val="75000"/>
                    <a:lumOff val="25000"/>
                  </a:schemeClr>
                </a:solidFill>
                <a:latin typeface="Century Gothic" pitchFamily="34" charset="0"/>
              </a:rPr>
              <a:t>MW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Mvar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MVA            % PF</a:t>
            </a:r>
          </a:p>
          <a:p>
            <a:pPr fontAlgn="auto">
              <a:lnSpc>
                <a:spcPct val="80000"/>
              </a:lnSpc>
              <a:spcAft>
                <a:spcPts val="0"/>
              </a:spcAft>
              <a:defRPr/>
            </a:pPr>
            <a:r>
              <a:rPr lang="en-US" sz="1800" dirty="0" smtClean="0">
                <a:solidFill>
                  <a:schemeClr val="tx1">
                    <a:lumMod val="75000"/>
                    <a:lumOff val="25000"/>
                  </a:schemeClr>
                </a:solidFill>
                <a:latin typeface="Century Gothic" pitchFamily="34" charset="0"/>
              </a:rPr>
              <a:t>Swing Bus :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18.594</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7.936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20.217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92.00	</a:t>
            </a:r>
          </a:p>
          <a:p>
            <a:pPr fontAlgn="auto">
              <a:lnSpc>
                <a:spcPct val="80000"/>
              </a:lnSpc>
              <a:spcAft>
                <a:spcPts val="0"/>
              </a:spcAft>
              <a:defRPr/>
            </a:pPr>
            <a:endParaRPr lang="en-US" sz="1800" dirty="0" smtClean="0">
              <a:solidFill>
                <a:schemeClr val="tx1">
                  <a:lumMod val="75000"/>
                  <a:lumOff val="25000"/>
                </a:schemeClr>
              </a:solidFill>
              <a:latin typeface="Century Gothic" pitchFamily="34" charset="0"/>
            </a:endParaRPr>
          </a:p>
          <a:p>
            <a:pPr fontAlgn="auto">
              <a:lnSpc>
                <a:spcPct val="80000"/>
              </a:lnSpc>
              <a:spcAft>
                <a:spcPts val="0"/>
              </a:spcAft>
              <a:defRPr/>
            </a:pPr>
            <a:r>
              <a:rPr lang="en-US" sz="1800" dirty="0" smtClean="0">
                <a:solidFill>
                  <a:schemeClr val="tx1">
                    <a:lumMod val="75000"/>
                    <a:lumOff val="25000"/>
                  </a:schemeClr>
                </a:solidFill>
                <a:latin typeface="Century Gothic" pitchFamily="34" charset="0"/>
              </a:rPr>
              <a:t>Total Load: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18.132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 7.079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19.583</a:t>
            </a:r>
          </a:p>
          <a:p>
            <a:pPr fontAlgn="auto">
              <a:lnSpc>
                <a:spcPct val="80000"/>
              </a:lnSpc>
              <a:spcAft>
                <a:spcPts val="0"/>
              </a:spcAft>
              <a:defRPr/>
            </a:pPr>
            <a:endParaRPr lang="en-US" sz="1800" dirty="0" smtClean="0">
              <a:solidFill>
                <a:schemeClr val="tx1">
                  <a:lumMod val="75000"/>
                  <a:lumOff val="25000"/>
                </a:schemeClr>
              </a:solidFill>
              <a:latin typeface="Century Gothic" pitchFamily="34" charset="0"/>
            </a:endParaRPr>
          </a:p>
          <a:p>
            <a:pPr fontAlgn="auto">
              <a:lnSpc>
                <a:spcPct val="80000"/>
              </a:lnSpc>
              <a:spcAft>
                <a:spcPts val="0"/>
              </a:spcAft>
              <a:defRPr/>
            </a:pPr>
            <a:r>
              <a:rPr lang="en-US" sz="1800" dirty="0" smtClean="0">
                <a:solidFill>
                  <a:schemeClr val="tx1">
                    <a:lumMod val="75000"/>
                    <a:lumOff val="25000"/>
                  </a:schemeClr>
                </a:solidFill>
                <a:latin typeface="Century Gothic" pitchFamily="34" charset="0"/>
              </a:rPr>
              <a:t>Apparent Losses:   </a:t>
            </a:r>
            <a:r>
              <a:rPr lang="ar-SA" sz="1800" dirty="0" smtClean="0">
                <a:solidFill>
                  <a:schemeClr val="tx1">
                    <a:lumMod val="75000"/>
                    <a:lumOff val="25000"/>
                  </a:schemeClr>
                </a:solidFill>
                <a:latin typeface="Century Gothic" pitchFamily="34" charset="0"/>
              </a:rPr>
              <a:t>           </a:t>
            </a:r>
            <a:r>
              <a:rPr lang="en-US" sz="1800" dirty="0" smtClean="0">
                <a:solidFill>
                  <a:schemeClr val="tx1">
                    <a:lumMod val="75000"/>
                    <a:lumOff val="25000"/>
                  </a:schemeClr>
                </a:solidFill>
                <a:latin typeface="Century Gothic" pitchFamily="34" charset="0"/>
              </a:rPr>
              <a:t>0.471             0.857 </a:t>
            </a:r>
          </a:p>
          <a:p>
            <a:pPr fontAlgn="auto">
              <a:lnSpc>
                <a:spcPct val="80000"/>
              </a:lnSpc>
              <a:spcAft>
                <a:spcPts val="0"/>
              </a:spcAft>
              <a:defRPr/>
            </a:pPr>
            <a:endParaRPr lang="en-US" sz="1800" dirty="0" smtClean="0">
              <a:solidFill>
                <a:schemeClr val="tx1">
                  <a:lumMod val="75000"/>
                  <a:lumOff val="25000"/>
                </a:schemeClr>
              </a:solidFill>
              <a:latin typeface="Century Gothic" pitchFamily="34" charset="0"/>
            </a:endParaRPr>
          </a:p>
          <a:p>
            <a:pPr fontAlgn="auto">
              <a:lnSpc>
                <a:spcPct val="80000"/>
              </a:lnSpc>
              <a:spcAft>
                <a:spcPts val="0"/>
              </a:spcAft>
              <a:defRPr/>
            </a:pPr>
            <a:r>
              <a:rPr lang="en-US" sz="1800" dirty="0" smtClean="0">
                <a:solidFill>
                  <a:schemeClr val="tx1">
                    <a:lumMod val="75000"/>
                    <a:lumOff val="25000"/>
                  </a:schemeClr>
                </a:solidFill>
                <a:latin typeface="Century Gothic" pitchFamily="34" charset="0"/>
              </a:rPr>
              <a:t>   I swing    :    530.6 A</a:t>
            </a:r>
          </a:p>
          <a:p>
            <a:pPr marL="365760" indent="-256032" eaLnBrk="1" fontAlgn="auto" hangingPunct="1">
              <a:lnSpc>
                <a:spcPct val="90000"/>
              </a:lnSpc>
              <a:spcAft>
                <a:spcPts val="0"/>
              </a:spcAft>
              <a:buFont typeface="Wingdings 3" pitchFamily="18" charset="2"/>
              <a:buNone/>
              <a:defRPr/>
            </a:pPr>
            <a:r>
              <a:rPr lang="en-US" sz="1800" dirty="0" smtClean="0">
                <a:solidFill>
                  <a:schemeClr val="tx1">
                    <a:lumMod val="75000"/>
                    <a:lumOff val="25000"/>
                  </a:schemeClr>
                </a:solidFill>
                <a:latin typeface="Century Gothic" pitchFamily="34" charset="0"/>
              </a:rPr>
              <a:t>   </a:t>
            </a:r>
          </a:p>
          <a:p>
            <a:pPr marL="365760" indent="-256032" eaLnBrk="1" fontAlgn="auto" hangingPunct="1">
              <a:lnSpc>
                <a:spcPct val="90000"/>
              </a:lnSpc>
              <a:spcAft>
                <a:spcPts val="0"/>
              </a:spcAft>
              <a:buFont typeface="Wingdings" pitchFamily="2" charset="2"/>
              <a:buNone/>
              <a:defRPr/>
            </a:pPr>
            <a:endParaRPr lang="en-US" sz="1400" b="1" dirty="0" smtClean="0">
              <a:solidFill>
                <a:schemeClr val="tx1">
                  <a:lumMod val="75000"/>
                  <a:lumOff val="25000"/>
                </a:schemeClr>
              </a:solidFill>
              <a:cs typeface="+mn-cs"/>
            </a:endParaRPr>
          </a:p>
          <a:p>
            <a:pPr marL="365760" indent="-256032" algn="ctr" eaLnBrk="1" fontAlgn="auto" hangingPunct="1">
              <a:lnSpc>
                <a:spcPct val="90000"/>
              </a:lnSpc>
              <a:spcAft>
                <a:spcPts val="0"/>
              </a:spcAft>
              <a:buFont typeface="Wingdings" pitchFamily="2" charset="2"/>
              <a:buNone/>
              <a:defRPr/>
            </a:pPr>
            <a:endParaRPr lang="en-US" sz="2400" b="1" dirty="0" smtClean="0">
              <a:solidFill>
                <a:schemeClr val="hlink"/>
              </a:solidFill>
              <a:cs typeface="+mn-cs"/>
            </a:endParaRPr>
          </a:p>
          <a:p>
            <a:pPr marL="365760" indent="-256032" algn="ctr" eaLnBrk="1" fontAlgn="auto" hangingPunct="1">
              <a:lnSpc>
                <a:spcPct val="90000"/>
              </a:lnSpc>
              <a:spcAft>
                <a:spcPts val="0"/>
              </a:spcAft>
              <a:buFont typeface="Wingdings" pitchFamily="2" charset="2"/>
              <a:buNone/>
              <a:defRPr/>
            </a:pPr>
            <a:endParaRPr lang="en-US" sz="2400" b="1" dirty="0" smtClean="0">
              <a:solidFill>
                <a:schemeClr val="hlink"/>
              </a:solidFill>
              <a:cs typeface="+mn-cs"/>
            </a:endParaRPr>
          </a:p>
          <a:p>
            <a:pPr marL="365760" indent="-256032" algn="ctr" eaLnBrk="1" fontAlgn="auto" hangingPunct="1">
              <a:lnSpc>
                <a:spcPct val="90000"/>
              </a:lnSpc>
              <a:spcAft>
                <a:spcPts val="0"/>
              </a:spcAft>
              <a:buFont typeface="Wingdings" pitchFamily="2" charset="2"/>
              <a:buNone/>
              <a:defRPr/>
            </a:pPr>
            <a:endParaRPr lang="en-US" sz="2400" b="1" dirty="0" smtClean="0">
              <a:solidFill>
                <a:srgbClr val="EA1438"/>
              </a:solidFill>
              <a:cs typeface="+mn-cs"/>
            </a:endParaRPr>
          </a:p>
        </p:txBody>
      </p:sp>
      <p:sp>
        <p:nvSpPr>
          <p:cNvPr id="101378" name="Rectangle 2"/>
          <p:cNvSpPr>
            <a:spLocks noGrp="1" noChangeArrowheads="1"/>
          </p:cNvSpPr>
          <p:nvPr>
            <p:ph type="title"/>
          </p:nvPr>
        </p:nvSpPr>
        <p:spPr>
          <a:xfrm>
            <a:off x="762000" y="228600"/>
            <a:ext cx="8229600" cy="1143000"/>
          </a:xfrm>
        </p:spPr>
        <p:txBody>
          <a:bodyPr>
            <a:normAutofit/>
            <a:scene3d>
              <a:camera prst="orthographicFront"/>
              <a:lightRig rig="soft" dir="t"/>
            </a:scene3d>
            <a:sp3d prstMaterial="softEdge">
              <a:bevelT w="25400" h="25400"/>
            </a:sp3d>
          </a:bodyPr>
          <a:lstStyle/>
          <a:p>
            <a:pPr lvl="2" eaLnBrk="1" hangingPunct="1">
              <a:lnSpc>
                <a:spcPct val="80000"/>
              </a:lnSpc>
            </a:pPr>
            <a:r>
              <a:rPr lang="en-US" sz="3600" kern="1200" dirty="0">
                <a:solidFill>
                  <a:srgbClr val="8E0000"/>
                </a:solidFill>
                <a:latin typeface="Century Gothic" pitchFamily="34" charset="0"/>
                <a:ea typeface="+mj-ea"/>
                <a:cs typeface="+mj-cs"/>
              </a:rPr>
              <a:t>After improvement (max case)</a:t>
            </a:r>
          </a:p>
        </p:txBody>
      </p:sp>
      <p:pic>
        <p:nvPicPr>
          <p:cNvPr id="27652" name="Picture 2"/>
          <p:cNvPicPr>
            <a:picLocks noChangeAspect="1" noChangeArrowheads="1"/>
          </p:cNvPicPr>
          <p:nvPr/>
        </p:nvPicPr>
        <p:blipFill>
          <a:blip r:embed="rId3" cstate="print"/>
          <a:srcRect/>
          <a:stretch>
            <a:fillRect/>
          </a:stretch>
        </p:blipFill>
        <p:spPr bwMode="auto">
          <a:xfrm>
            <a:off x="3581400" y="4114800"/>
            <a:ext cx="5410200" cy="2438400"/>
          </a:xfrm>
          <a:prstGeom prst="rect">
            <a:avLst/>
          </a:prstGeom>
          <a:noFill/>
          <a:ln w="9525">
            <a:noFill/>
            <a:miter lim="800000"/>
            <a:headEnd/>
            <a:tailEnd/>
          </a:ln>
        </p:spPr>
      </p:pic>
      <p:cxnSp>
        <p:nvCxnSpPr>
          <p:cNvPr id="5" name="Straight Connector 4"/>
          <p:cNvCxnSpPr/>
          <p:nvPr/>
        </p:nvCxnSpPr>
        <p:spPr>
          <a:xfrm>
            <a:off x="381000" y="12192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صر نائب للمحتوى 1"/>
          <p:cNvSpPr>
            <a:spLocks noGrp="1"/>
          </p:cNvSpPr>
          <p:nvPr>
            <p:ph idx="1"/>
          </p:nvPr>
        </p:nvSpPr>
        <p:spPr>
          <a:xfrm>
            <a:off x="457200" y="1143000"/>
            <a:ext cx="8229600" cy="5372100"/>
          </a:xfrm>
        </p:spPr>
        <p:txBody>
          <a:bodyPr>
            <a:normAutofit fontScale="92500" lnSpcReduction="20000"/>
          </a:bodyPr>
          <a:lstStyle/>
          <a:p>
            <a:pPr eaLnBrk="1" hangingPunct="1">
              <a:lnSpc>
                <a:spcPct val="90000"/>
              </a:lnSpc>
              <a:buFont typeface="Wingdings 3" pitchFamily="18" charset="2"/>
              <a:buNone/>
            </a:pPr>
            <a:endParaRPr lang="en-US" sz="2000" dirty="0" smtClean="0"/>
          </a:p>
          <a:p>
            <a:pPr>
              <a:lnSpc>
                <a:spcPct val="90000"/>
              </a:lnSpc>
            </a:pPr>
            <a:r>
              <a:rPr lang="en-US" sz="2400" dirty="0" smtClean="0">
                <a:solidFill>
                  <a:schemeClr val="tx1">
                    <a:lumMod val="75000"/>
                    <a:lumOff val="25000"/>
                  </a:schemeClr>
                </a:solidFill>
                <a:latin typeface="Century Gothic" pitchFamily="34" charset="0"/>
              </a:rPr>
              <a:t>The improvement of P.F cause the losses in the network to decrease by 30 kW in real power losses.</a:t>
            </a:r>
            <a:br>
              <a:rPr lang="en-US" sz="2400" dirty="0" smtClean="0">
                <a:solidFill>
                  <a:schemeClr val="tx1">
                    <a:lumMod val="75000"/>
                    <a:lumOff val="25000"/>
                  </a:schemeClr>
                </a:solidFill>
                <a:latin typeface="Century Gothic" pitchFamily="34" charset="0"/>
              </a:rPr>
            </a:br>
            <a:r>
              <a:rPr lang="en-US" sz="2400" dirty="0" smtClean="0">
                <a:solidFill>
                  <a:schemeClr val="tx1">
                    <a:lumMod val="75000"/>
                    <a:lumOff val="25000"/>
                  </a:schemeClr>
                </a:solidFill>
                <a:latin typeface="Century Gothic" pitchFamily="34" charset="0"/>
              </a:rPr>
              <a:t/>
            </a:r>
            <a:br>
              <a:rPr lang="en-US" sz="2400" dirty="0" smtClean="0">
                <a:solidFill>
                  <a:schemeClr val="tx1">
                    <a:lumMod val="75000"/>
                    <a:lumOff val="25000"/>
                  </a:schemeClr>
                </a:solidFill>
                <a:latin typeface="Century Gothic" pitchFamily="34" charset="0"/>
              </a:rPr>
            </a:br>
            <a:r>
              <a:rPr lang="en-US" sz="2400" dirty="0" smtClean="0">
                <a:solidFill>
                  <a:schemeClr val="tx1">
                    <a:lumMod val="75000"/>
                    <a:lumOff val="25000"/>
                  </a:schemeClr>
                </a:solidFill>
                <a:latin typeface="Century Gothic" pitchFamily="34" charset="0"/>
              </a:rPr>
              <a:t/>
            </a:r>
            <a:br>
              <a:rPr lang="en-US" sz="2400" dirty="0" smtClean="0">
                <a:solidFill>
                  <a:schemeClr val="tx1">
                    <a:lumMod val="75000"/>
                    <a:lumOff val="25000"/>
                  </a:schemeClr>
                </a:solidFill>
                <a:latin typeface="Century Gothic" pitchFamily="34" charset="0"/>
              </a:rPr>
            </a:br>
            <a:r>
              <a:rPr lang="el-GR" sz="2400" dirty="0" smtClean="0">
                <a:solidFill>
                  <a:schemeClr val="tx1">
                    <a:lumMod val="75000"/>
                    <a:lumOff val="25000"/>
                  </a:schemeClr>
                </a:solidFill>
                <a:latin typeface="Century Gothic" pitchFamily="34" charset="0"/>
              </a:rPr>
              <a:t>Δ</a:t>
            </a:r>
            <a:r>
              <a:rPr lang="en-US" sz="2400" dirty="0" smtClean="0">
                <a:solidFill>
                  <a:schemeClr val="tx1">
                    <a:lumMod val="75000"/>
                    <a:lumOff val="25000"/>
                  </a:schemeClr>
                </a:solidFill>
                <a:latin typeface="Century Gothic" pitchFamily="34" charset="0"/>
              </a:rPr>
              <a:t>P original case = 501kW.</a:t>
            </a:r>
          </a:p>
          <a:p>
            <a:pPr>
              <a:lnSpc>
                <a:spcPct val="90000"/>
              </a:lnSpc>
              <a:buNone/>
            </a:pPr>
            <a:r>
              <a:rPr lang="en-US" sz="2400" dirty="0" smtClean="0">
                <a:solidFill>
                  <a:schemeClr val="tx1">
                    <a:lumMod val="75000"/>
                    <a:lumOff val="25000"/>
                  </a:schemeClr>
                </a:solidFill>
                <a:latin typeface="Century Gothic" pitchFamily="34" charset="0"/>
              </a:rPr>
              <a:t/>
            </a:r>
            <a:br>
              <a:rPr lang="en-US" sz="2400" dirty="0" smtClean="0">
                <a:solidFill>
                  <a:schemeClr val="tx1">
                    <a:lumMod val="75000"/>
                    <a:lumOff val="25000"/>
                  </a:schemeClr>
                </a:solidFill>
                <a:latin typeface="Century Gothic" pitchFamily="34" charset="0"/>
              </a:rPr>
            </a:br>
            <a:r>
              <a:rPr lang="el-GR" sz="2400" dirty="0" smtClean="0">
                <a:solidFill>
                  <a:schemeClr val="tx1">
                    <a:lumMod val="75000"/>
                    <a:lumOff val="25000"/>
                  </a:schemeClr>
                </a:solidFill>
                <a:latin typeface="Century Gothic" pitchFamily="34" charset="0"/>
              </a:rPr>
              <a:t>Δ</a:t>
            </a:r>
            <a:r>
              <a:rPr lang="en-US" sz="2400" dirty="0" smtClean="0">
                <a:solidFill>
                  <a:schemeClr val="tx1">
                    <a:lumMod val="75000"/>
                    <a:lumOff val="25000"/>
                  </a:schemeClr>
                </a:solidFill>
                <a:latin typeface="Century Gothic" pitchFamily="34" charset="0"/>
              </a:rPr>
              <a:t>P PF improvement= 471kW.</a:t>
            </a:r>
          </a:p>
          <a:p>
            <a:pPr eaLnBrk="1" hangingPunct="1">
              <a:lnSpc>
                <a:spcPct val="90000"/>
              </a:lnSpc>
            </a:pPr>
            <a:endParaRPr lang="en-US" sz="2400" dirty="0" smtClean="0">
              <a:solidFill>
                <a:schemeClr val="tx1">
                  <a:lumMod val="75000"/>
                  <a:lumOff val="25000"/>
                </a:schemeClr>
              </a:solidFill>
              <a:latin typeface="Century Gothic" pitchFamily="34" charset="0"/>
            </a:endParaRPr>
          </a:p>
          <a:p>
            <a:pPr eaLnBrk="1" hangingPunct="1">
              <a:lnSpc>
                <a:spcPct val="90000"/>
              </a:lnSpc>
              <a:buNone/>
            </a:pPr>
            <a:endParaRPr lang="en-US" sz="2400" dirty="0" smtClean="0">
              <a:solidFill>
                <a:schemeClr val="tx1">
                  <a:lumMod val="75000"/>
                  <a:lumOff val="25000"/>
                </a:schemeClr>
              </a:solidFill>
              <a:latin typeface="Century Gothic" pitchFamily="34" charset="0"/>
            </a:endParaRPr>
          </a:p>
          <a:p>
            <a:pPr>
              <a:lnSpc>
                <a:spcPct val="90000"/>
              </a:lnSpc>
            </a:pPr>
            <a:r>
              <a:rPr lang="en-US" sz="2400" dirty="0" smtClean="0">
                <a:solidFill>
                  <a:schemeClr val="tx1">
                    <a:lumMod val="75000"/>
                    <a:lumOff val="25000"/>
                  </a:schemeClr>
                </a:solidFill>
                <a:latin typeface="Century Gothic" pitchFamily="34" charset="0"/>
              </a:rPr>
              <a:t>∆P= 501.4 - 470.9 = 30.5 KW .</a:t>
            </a:r>
          </a:p>
          <a:p>
            <a:pPr>
              <a:lnSpc>
                <a:spcPct val="90000"/>
              </a:lnSpc>
            </a:pPr>
            <a:endParaRPr lang="en-US" sz="2400" dirty="0" smtClean="0">
              <a:solidFill>
                <a:schemeClr val="tx1">
                  <a:lumMod val="75000"/>
                  <a:lumOff val="25000"/>
                </a:schemeClr>
              </a:solidFill>
              <a:latin typeface="Century Gothic" pitchFamily="34" charset="0"/>
            </a:endParaRPr>
          </a:p>
          <a:p>
            <a:pPr eaLnBrk="1" hangingPunct="1">
              <a:lnSpc>
                <a:spcPct val="90000"/>
              </a:lnSpc>
            </a:pPr>
            <a:r>
              <a:rPr lang="en-US" sz="2400" dirty="0" smtClean="0">
                <a:solidFill>
                  <a:schemeClr val="tx1">
                    <a:lumMod val="75000"/>
                    <a:lumOff val="25000"/>
                  </a:schemeClr>
                </a:solidFill>
                <a:latin typeface="Century Gothic" pitchFamily="34" charset="0"/>
              </a:rPr>
              <a:t>∆Z = Z∆p –Zc =11590  - 2604.8 = 8985.2 $/year (saving per year).</a:t>
            </a:r>
          </a:p>
          <a:p>
            <a:pPr eaLnBrk="1" hangingPunct="1">
              <a:lnSpc>
                <a:spcPct val="90000"/>
              </a:lnSpc>
              <a:buFont typeface="Wingdings 3" pitchFamily="18" charset="2"/>
              <a:buNone/>
            </a:pPr>
            <a:r>
              <a:rPr lang="en-US" sz="2400" dirty="0" smtClean="0">
                <a:solidFill>
                  <a:schemeClr val="tx1">
                    <a:lumMod val="75000"/>
                    <a:lumOff val="25000"/>
                  </a:schemeClr>
                </a:solidFill>
                <a:latin typeface="Century Gothic" pitchFamily="34" charset="0"/>
              </a:rPr>
              <a:t> </a:t>
            </a:r>
          </a:p>
          <a:p>
            <a:pPr eaLnBrk="1" hangingPunct="1">
              <a:lnSpc>
                <a:spcPct val="90000"/>
              </a:lnSpc>
            </a:pPr>
            <a:r>
              <a:rPr lang="en-US" sz="2400" dirty="0" smtClean="0">
                <a:solidFill>
                  <a:schemeClr val="tx1">
                    <a:lumMod val="75000"/>
                    <a:lumOff val="25000"/>
                  </a:schemeClr>
                </a:solidFill>
                <a:latin typeface="Century Gothic" pitchFamily="34" charset="0"/>
              </a:rPr>
              <a:t>S.P.B.P = Kc/∆Z </a:t>
            </a:r>
          </a:p>
          <a:p>
            <a:pPr eaLnBrk="1" hangingPunct="1">
              <a:lnSpc>
                <a:spcPct val="90000"/>
              </a:lnSpc>
              <a:buNone/>
            </a:pPr>
            <a:endParaRPr lang="en-US" sz="2400" dirty="0" smtClean="0">
              <a:solidFill>
                <a:schemeClr val="tx1">
                  <a:lumMod val="75000"/>
                  <a:lumOff val="25000"/>
                </a:schemeClr>
              </a:solidFill>
              <a:latin typeface="Century Gothic" pitchFamily="34" charset="0"/>
            </a:endParaRPr>
          </a:p>
          <a:p>
            <a:pPr eaLnBrk="1" hangingPunct="1">
              <a:lnSpc>
                <a:spcPct val="90000"/>
              </a:lnSpc>
              <a:buFont typeface="Wingdings" pitchFamily="2" charset="2"/>
              <a:buNone/>
            </a:pPr>
            <a:r>
              <a:rPr lang="en-US" sz="2400" dirty="0" smtClean="0">
                <a:solidFill>
                  <a:schemeClr val="tx1">
                    <a:lumMod val="75000"/>
                    <a:lumOff val="25000"/>
                  </a:schemeClr>
                </a:solidFill>
                <a:latin typeface="Century Gothic" pitchFamily="34" charset="0"/>
              </a:rPr>
              <a:t>   = 11840 / 8985.2 = 1.31 year (15.8 months ).</a:t>
            </a:r>
          </a:p>
          <a:p>
            <a:pPr eaLnBrk="1" hangingPunct="1">
              <a:buFont typeface="Wingdings 3" pitchFamily="18" charset="2"/>
              <a:buNone/>
            </a:pPr>
            <a:endParaRPr lang="en-US" sz="2300" dirty="0" smtClean="0"/>
          </a:p>
        </p:txBody>
      </p:sp>
      <p:sp>
        <p:nvSpPr>
          <p:cNvPr id="3" name="Rectangle 2"/>
          <p:cNvSpPr txBox="1">
            <a:spLocks noChangeArrowheads="1"/>
          </p:cNvSpPr>
          <p:nvPr/>
        </p:nvSpPr>
        <p:spPr>
          <a:xfrm>
            <a:off x="762000" y="152400"/>
            <a:ext cx="8229600" cy="1143000"/>
          </a:xfrm>
          <a:prstGeom prst="rect">
            <a:avLst/>
          </a:prstGeom>
        </p:spPr>
        <p:txBody>
          <a:bodyPr vert="horz" lIns="91440" tIns="45720" rIns="91440" bIns="45720" rtlCol="0" anchor="ctr">
            <a:normAutofit/>
            <a:scene3d>
              <a:camera prst="orthographicFront"/>
              <a:lightRig rig="soft" dir="t"/>
            </a:scene3d>
            <a:sp3d prstMaterial="softEdge">
              <a:bevelT w="25400" h="25400"/>
            </a:sp3d>
          </a:bodyPr>
          <a:lstStyle/>
          <a:p>
            <a:pPr marL="0" marR="0" lvl="2" indent="0" defTabSz="914400" eaLnBrk="1" fontAlgn="auto" latinLnBrk="0" hangingPunct="1">
              <a:lnSpc>
                <a:spcPct val="80000"/>
              </a:lnSpc>
              <a:spcBef>
                <a:spcPts val="0"/>
              </a:spcBef>
              <a:spcAft>
                <a:spcPts val="0"/>
              </a:spcAft>
              <a:buClrTx/>
              <a:buSzTx/>
              <a:buFontTx/>
              <a:buNone/>
              <a:tabLst/>
              <a:defRPr/>
            </a:pPr>
            <a:r>
              <a:rPr kumimoji="0" lang="en-US" sz="3600" b="0" i="0" u="none" strike="noStrike" kern="1200" cap="none" spc="0" normalizeH="0" baseline="0" noProof="0" dirty="0" smtClean="0">
                <a:ln>
                  <a:noFill/>
                </a:ln>
                <a:solidFill>
                  <a:srgbClr val="8E0000"/>
                </a:solidFill>
                <a:effectLst/>
                <a:uLnTx/>
                <a:uFillTx/>
                <a:latin typeface="Century Gothic" pitchFamily="34" charset="0"/>
                <a:ea typeface="+mj-ea"/>
                <a:cs typeface="+mj-cs"/>
              </a:rPr>
              <a:t>After improvement (max case)</a:t>
            </a:r>
          </a:p>
        </p:txBody>
      </p:sp>
      <p:cxnSp>
        <p:nvCxnSpPr>
          <p:cNvPr id="4" name="Straight Connector 4"/>
          <p:cNvCxnSpPr/>
          <p:nvPr/>
        </p:nvCxnSpPr>
        <p:spPr>
          <a:xfrm>
            <a:off x="381000" y="1143000"/>
            <a:ext cx="8077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3985</TotalTime>
  <Words>1217</Words>
  <Application>Microsoft Office PowerPoint</Application>
  <PresentationFormat>عرض على الشاشة (3:4)‏</PresentationFormat>
  <Paragraphs>529</Paragraphs>
  <Slides>35</Slides>
  <Notes>10</Notes>
  <HiddenSlides>0</HiddenSlides>
  <MMClips>0</MMClips>
  <ScaleCrop>false</ScaleCrop>
  <HeadingPairs>
    <vt:vector size="4" baseType="variant">
      <vt:variant>
        <vt:lpstr>سمة</vt:lpstr>
      </vt:variant>
      <vt:variant>
        <vt:i4>1</vt:i4>
      </vt:variant>
      <vt:variant>
        <vt:lpstr>عناوين الشرائح</vt:lpstr>
      </vt:variant>
      <vt:variant>
        <vt:i4>35</vt:i4>
      </vt:variant>
    </vt:vector>
  </HeadingPairs>
  <TitlesOfParts>
    <vt:vector size="36" baseType="lpstr">
      <vt:lpstr>Office Theme</vt:lpstr>
      <vt:lpstr>Management Of Tulkarm Electrical Network</vt:lpstr>
      <vt:lpstr>Outlines </vt:lpstr>
      <vt:lpstr>Tulkarm Electrical Network, Facts…</vt:lpstr>
      <vt:lpstr> One Line Diagram</vt:lpstr>
      <vt:lpstr>First case: Analysis of one connection point</vt:lpstr>
      <vt:lpstr>الشريحة 6</vt:lpstr>
      <vt:lpstr>الشريحة 7</vt:lpstr>
      <vt:lpstr>After improvement (max case)</vt:lpstr>
      <vt:lpstr>الشريحة 9</vt:lpstr>
      <vt:lpstr>Second case: Two connection points</vt:lpstr>
      <vt:lpstr> </vt:lpstr>
      <vt:lpstr>Analysis of Two connection points</vt:lpstr>
      <vt:lpstr>الشريحة 13</vt:lpstr>
      <vt:lpstr>الشريحة 14</vt:lpstr>
      <vt:lpstr>Analysis of Two connection points</vt:lpstr>
      <vt:lpstr>الشريحة 16</vt:lpstr>
      <vt:lpstr>الشريحة 17</vt:lpstr>
      <vt:lpstr>   Comparing between two cases   </vt:lpstr>
      <vt:lpstr>   Comparing between two cases   </vt:lpstr>
      <vt:lpstr>Switchgear</vt:lpstr>
      <vt:lpstr>الشريحة 21</vt:lpstr>
      <vt:lpstr>Third case:  New configuration for two connection points </vt:lpstr>
      <vt:lpstr>Design switchgear for Tulkarm electrical network </vt:lpstr>
      <vt:lpstr>Switchgear Settings</vt:lpstr>
      <vt:lpstr>Switchgear Settings</vt:lpstr>
      <vt:lpstr>Final Switchgear</vt:lpstr>
      <vt:lpstr>Final analysis with switchgear </vt:lpstr>
      <vt:lpstr>الشريحة 28</vt:lpstr>
      <vt:lpstr>After improvement (max case)</vt:lpstr>
      <vt:lpstr>Economic study </vt:lpstr>
      <vt:lpstr>Economic study </vt:lpstr>
      <vt:lpstr>Comparing between two cases</vt:lpstr>
      <vt:lpstr>Comparing between two cases</vt:lpstr>
      <vt:lpstr>Conclusion  </vt:lpstr>
      <vt:lpstr> Thank You for Listening  Feel Free to Ask!</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EXEO Deaf Can Speak</dc:title>
  <dc:creator>NaserT</dc:creator>
  <cp:lastModifiedBy>user</cp:lastModifiedBy>
  <cp:revision>64</cp:revision>
  <dcterms:created xsi:type="dcterms:W3CDTF">2012-03-05T05:47:30Z</dcterms:created>
  <dcterms:modified xsi:type="dcterms:W3CDTF">2012-05-31T07:16:38Z</dcterms:modified>
</cp:coreProperties>
</file>