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56" r:id="rId1"/>
  </p:sldMasterIdLst>
  <p:notesMasterIdLst>
    <p:notesMasterId r:id="rId47"/>
  </p:notesMasterIdLst>
  <p:sldIdLst>
    <p:sldId id="257" r:id="rId2"/>
    <p:sldId id="258" r:id="rId3"/>
    <p:sldId id="274" r:id="rId4"/>
    <p:sldId id="273" r:id="rId5"/>
    <p:sldId id="275" r:id="rId6"/>
    <p:sldId id="269" r:id="rId7"/>
    <p:sldId id="271" r:id="rId8"/>
    <p:sldId id="283" r:id="rId9"/>
    <p:sldId id="310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4" r:id="rId18"/>
    <p:sldId id="335" r:id="rId19"/>
    <p:sldId id="315" r:id="rId20"/>
    <p:sldId id="316" r:id="rId21"/>
    <p:sldId id="360" r:id="rId22"/>
    <p:sldId id="323" r:id="rId23"/>
    <p:sldId id="305" r:id="rId24"/>
    <p:sldId id="337" r:id="rId25"/>
    <p:sldId id="336" r:id="rId26"/>
    <p:sldId id="358" r:id="rId27"/>
    <p:sldId id="338" r:id="rId28"/>
    <p:sldId id="339" r:id="rId29"/>
    <p:sldId id="349" r:id="rId30"/>
    <p:sldId id="341" r:id="rId31"/>
    <p:sldId id="342" r:id="rId32"/>
    <p:sldId id="359" r:id="rId33"/>
    <p:sldId id="343" r:id="rId34"/>
    <p:sldId id="344" r:id="rId35"/>
    <p:sldId id="345" r:id="rId36"/>
    <p:sldId id="355" r:id="rId37"/>
    <p:sldId id="356" r:id="rId38"/>
    <p:sldId id="347" r:id="rId39"/>
    <p:sldId id="348" r:id="rId40"/>
    <p:sldId id="350" r:id="rId41"/>
    <p:sldId id="351" r:id="rId42"/>
    <p:sldId id="352" r:id="rId43"/>
    <p:sldId id="353" r:id="rId44"/>
    <p:sldId id="354" r:id="rId45"/>
    <p:sldId id="357" r:id="rId46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0E7259A-E4E6-4915-9AF7-71D91443D08E}" type="datetimeFigureOut">
              <a:rPr lang="ar-JO" smtClean="0"/>
              <a:pPr/>
              <a:t>05/09/1436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A3C5E5E-349A-4ACE-98CE-3B6FDF40BEA2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B3C890-F7FC-442F-AD3B-AD2D435D458E}" type="datetime8">
              <a:rPr lang="ar-JO" smtClean="0"/>
              <a:pPr/>
              <a:t>21 حزيران، 15</a:t>
            </a:fld>
            <a:endParaRPr lang="ar-J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EB2CB6-737A-4289-999A-888E44F53EE6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test1.doc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test2.doc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test3.doc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easylife\Desktop\Cream%20milk%20vedio.mp4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1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3568" y="2075364"/>
            <a:ext cx="720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Implementation of Statistical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Process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Control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“SPC”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at Al-</a:t>
            </a:r>
            <a:r>
              <a:rPr lang="en-US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Safa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Dairy Plant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15616" y="188640"/>
            <a:ext cx="65527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Al - NAJAH NATIONAL UNIVERSITY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FACULITY OF ENGINEERING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INDUSTRIAL ENGINEERING</a:t>
            </a:r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DEPARTMENT</a:t>
            </a:r>
            <a:endParaRPr lang="en-US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55576" y="3534013"/>
            <a:ext cx="67687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Presented to :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Eng. Tamer Haddad</a:t>
            </a:r>
          </a:p>
          <a:p>
            <a:pPr algn="ctr">
              <a:lnSpc>
                <a:spcPct val="150000"/>
              </a:lnSpc>
            </a:pP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Eng.Suliman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Duaifi</a:t>
            </a:r>
            <a:endParaRPr lang="en-US" sz="20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l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Eng.Ayham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Jaroon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Prepared by:</a:t>
            </a:r>
          </a:p>
          <a:p>
            <a:pPr algn="l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 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Malak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Tamam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Zeina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omic Sans MS" pitchFamily="66" charset="0"/>
              </a:rPr>
              <a:t>Abdelhaq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               </a:t>
            </a:r>
          </a:p>
        </p:txBody>
      </p:sp>
      <p:pic>
        <p:nvPicPr>
          <p:cNvPr id="7" name="Content Placeholder 3" descr="395351_329479837089506_127729076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429000"/>
            <a:ext cx="2160240" cy="1656184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00392" y="5733256"/>
            <a:ext cx="609600" cy="521208"/>
          </a:xfrm>
        </p:spPr>
        <p:txBody>
          <a:bodyPr/>
          <a:lstStyle/>
          <a:p>
            <a:fld id="{0CEB2CB6-737A-4289-999A-888E44F53EE6}" type="slidenum">
              <a:rPr lang="ar-JO" smtClean="0"/>
              <a:pPr/>
              <a:t>10</a:t>
            </a:fld>
            <a:endParaRPr lang="ar-JO"/>
          </a:p>
        </p:txBody>
      </p:sp>
      <p:sp>
        <p:nvSpPr>
          <p:cNvPr id="3" name="مستطيل 2"/>
          <p:cNvSpPr/>
          <p:nvPr/>
        </p:nvSpPr>
        <p:spPr>
          <a:xfrm>
            <a:off x="1394805" y="332656"/>
            <a:ext cx="6086218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SPC Tools we used at our Project 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C:\Users\easylife\Desktop\Pictur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3960440" cy="2520280"/>
          </a:xfrm>
          <a:prstGeom prst="rect">
            <a:avLst/>
          </a:prstGeom>
          <a:noFill/>
        </p:spPr>
      </p:pic>
      <p:pic>
        <p:nvPicPr>
          <p:cNvPr id="48131" name="Picture 3" descr="C:\Users\easylife\Desktop\Pictur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77072"/>
            <a:ext cx="3600400" cy="2520280"/>
          </a:xfrm>
          <a:prstGeom prst="rect">
            <a:avLst/>
          </a:prstGeom>
          <a:noFill/>
        </p:spPr>
      </p:pic>
      <p:pic>
        <p:nvPicPr>
          <p:cNvPr id="55298" name="Picture 2" descr="http://www.isixsigma.com/wp-content/uploads/images/stories/migrated/graphics/histogram.gif?4b7c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268760"/>
            <a:ext cx="4104456" cy="2448272"/>
          </a:xfrm>
          <a:prstGeom prst="rect">
            <a:avLst/>
          </a:prstGeom>
          <a:noFill/>
        </p:spPr>
      </p:pic>
      <p:pic>
        <p:nvPicPr>
          <p:cNvPr id="55302" name="Picture 6" descr="http://cgb.cancer.gov/images/access.flowchar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149080"/>
            <a:ext cx="352839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11</a:t>
            </a:fld>
            <a:endParaRPr lang="ar-JO"/>
          </a:p>
        </p:txBody>
      </p:sp>
      <p:sp>
        <p:nvSpPr>
          <p:cNvPr id="3" name="مستطيل 2"/>
          <p:cNvSpPr/>
          <p:nvPr/>
        </p:nvSpPr>
        <p:spPr>
          <a:xfrm>
            <a:off x="1331640" y="260648"/>
            <a:ext cx="6408712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Process Flow Chart for Row Milk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2"/>
          <p:cNvSpPr/>
          <p:nvPr/>
        </p:nvSpPr>
        <p:spPr>
          <a:xfrm>
            <a:off x="0" y="1268760"/>
            <a:ext cx="5256584" cy="230832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process of manufacturing started from receiving Raw milk from farmers at receiving area , and then the sample of 100 ml is taken to check it by Test (1) 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3" name="Picture 1" descr="C:\Users\easylife\Desktop\pres\fa7s 7lib 5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09099"/>
            <a:ext cx="4716016" cy="3248901"/>
          </a:xfrm>
          <a:prstGeom prst="rect">
            <a:avLst/>
          </a:prstGeom>
          <a:noFill/>
        </p:spPr>
      </p:pic>
      <p:pic>
        <p:nvPicPr>
          <p:cNvPr id="54276" name="Picture 4" descr="C:\Users\easylife\Desktop\pres\58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52839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12</a:t>
            </a:fld>
            <a:endParaRPr lang="ar-JO"/>
          </a:p>
        </p:txBody>
      </p:sp>
      <p:pic>
        <p:nvPicPr>
          <p:cNvPr id="21505" name="Picture 1" descr="C:\Users\easylife\Desktop\pres\cHIK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75856" y="33265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Test (1) 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C:\Users\easylife\Desktop\pres\test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4092"/>
            <a:ext cx="9386888" cy="7130692"/>
          </a:xfrm>
          <a:prstGeom prst="rect">
            <a:avLst/>
          </a:prstGeom>
          <a:noFill/>
        </p:spPr>
      </p:pic>
      <p:sp>
        <p:nvSpPr>
          <p:cNvPr id="7" name="مستطيل 2"/>
          <p:cNvSpPr/>
          <p:nvPr/>
        </p:nvSpPr>
        <p:spPr>
          <a:xfrm>
            <a:off x="3697584" y="332656"/>
            <a:ext cx="1480662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Test (1)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96136" y="1628800"/>
            <a:ext cx="2016224" cy="838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Density Measures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(1.028-1.032</a:t>
            </a:r>
            <a:r>
              <a:rPr lang="en-US" dirty="0" smtClean="0"/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785794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Receiving row milk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the farms</a:t>
            </a:r>
          </a:p>
        </p:txBody>
      </p:sp>
      <p:sp>
        <p:nvSpPr>
          <p:cNvPr id="3" name="Diamond 2">
            <a:hlinkClick r:id="rId2" action="ppaction://hlinkfile"/>
          </p:cNvPr>
          <p:cNvSpPr/>
          <p:nvPr/>
        </p:nvSpPr>
        <p:spPr>
          <a:xfrm>
            <a:off x="3275856" y="188640"/>
            <a:ext cx="2016224" cy="1240096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Test (1)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071802" y="928670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Elbow Connector 5"/>
          <p:cNvCxnSpPr>
            <a:endCxn id="14" idx="1"/>
          </p:cNvCxnSpPr>
          <p:nvPr/>
        </p:nvCxnSpPr>
        <p:spPr>
          <a:xfrm>
            <a:off x="4643438" y="1214422"/>
            <a:ext cx="928694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5400000">
            <a:off x="3357554" y="1142984"/>
            <a:ext cx="357190" cy="357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ocess 12"/>
          <p:cNvSpPr/>
          <p:nvPr/>
        </p:nvSpPr>
        <p:spPr>
          <a:xfrm>
            <a:off x="2714612" y="1571612"/>
            <a:ext cx="1143008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Passed 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72132" y="1571612"/>
            <a:ext cx="164307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Failed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14546" y="2357430"/>
            <a:ext cx="207170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Filtration Process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57356" y="3000372"/>
            <a:ext cx="257176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Filling Milk into Tanks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71670" y="3714752"/>
            <a:ext cx="228601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Filtration Process (2)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71670" y="4500570"/>
            <a:ext cx="228601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Cooling Process at 4C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14546" y="5286388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Storage at Tanks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28794" y="6072206"/>
            <a:ext cx="242889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Filtration Process(3)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6357950" y="2143116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Oval 25"/>
          <p:cNvSpPr/>
          <p:nvPr/>
        </p:nvSpPr>
        <p:spPr>
          <a:xfrm>
            <a:off x="5000628" y="2428868"/>
            <a:ext cx="285752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Returning the row milk to the farmers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214678" y="2000240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Down Arrow 30"/>
          <p:cNvSpPr/>
          <p:nvPr/>
        </p:nvSpPr>
        <p:spPr>
          <a:xfrm>
            <a:off x="3143240" y="2714620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2" name="Down Arrow 31"/>
          <p:cNvSpPr/>
          <p:nvPr/>
        </p:nvSpPr>
        <p:spPr>
          <a:xfrm>
            <a:off x="3143240" y="3429000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3" name="Down Arrow 32"/>
          <p:cNvSpPr/>
          <p:nvPr/>
        </p:nvSpPr>
        <p:spPr>
          <a:xfrm>
            <a:off x="3143240" y="4214818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4" name="Down Arrow 33"/>
          <p:cNvSpPr/>
          <p:nvPr/>
        </p:nvSpPr>
        <p:spPr>
          <a:xfrm>
            <a:off x="3143240" y="5000636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5" name="Down Arrow 34"/>
          <p:cNvSpPr/>
          <p:nvPr/>
        </p:nvSpPr>
        <p:spPr>
          <a:xfrm>
            <a:off x="3143240" y="5715016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6" name="Down Arrow 35"/>
          <p:cNvSpPr/>
          <p:nvPr/>
        </p:nvSpPr>
        <p:spPr>
          <a:xfrm>
            <a:off x="3143240" y="6572248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8" name="Picture 37" descr="C:\Users\jc\Desktop\swaaar\كل شي\mashroo3 picture\جمع الحليب الخام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30003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Oval 47"/>
          <p:cNvSpPr/>
          <p:nvPr/>
        </p:nvSpPr>
        <p:spPr>
          <a:xfrm>
            <a:off x="5429256" y="214290"/>
            <a:ext cx="3357586" cy="1143008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Row Milk Process Flow Chart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عنصر نائب لرقم الشريحة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13</a:t>
            </a:fld>
            <a:endParaRPr lang="ar-JO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66" y="785794"/>
            <a:ext cx="292895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Pasteurization Process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71670" y="1500174"/>
            <a:ext cx="192882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Balance Tank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28794" y="2143116"/>
            <a:ext cx="221457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Deodorizations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85918" y="3000372"/>
            <a:ext cx="250033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Separation Process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71670" y="3714752"/>
            <a:ext cx="192882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Homogenization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71670" y="4643446"/>
            <a:ext cx="191453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Pasteurization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39752" y="5733256"/>
            <a:ext cx="135732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Cooling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3000365" y="332656"/>
            <a:ext cx="131475" cy="45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Down Arrow 10"/>
          <p:cNvSpPr/>
          <p:nvPr/>
        </p:nvSpPr>
        <p:spPr>
          <a:xfrm>
            <a:off x="3000364" y="1142984"/>
            <a:ext cx="117157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Down Arrow 11"/>
          <p:cNvSpPr/>
          <p:nvPr/>
        </p:nvSpPr>
        <p:spPr>
          <a:xfrm flipH="1">
            <a:off x="3000364" y="1928802"/>
            <a:ext cx="9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3" name="Down Arrow 12"/>
          <p:cNvSpPr/>
          <p:nvPr/>
        </p:nvSpPr>
        <p:spPr>
          <a:xfrm flipH="1">
            <a:off x="2928926" y="2571744"/>
            <a:ext cx="14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5" name="Picture 14" descr="C:\Users\jc\Desktop\swaaar\كل شي\mashroo3 picture\بسترة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76672"/>
            <a:ext cx="407196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C:\Users\jc\Desktop\swaaar\كل شي\mashroo3 picture\جمع الحليب المبستر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40324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own Arrow 17"/>
          <p:cNvSpPr/>
          <p:nvPr/>
        </p:nvSpPr>
        <p:spPr>
          <a:xfrm flipH="1">
            <a:off x="2974645" y="3357562"/>
            <a:ext cx="97157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9" name="Down Arrow 18"/>
          <p:cNvSpPr/>
          <p:nvPr/>
        </p:nvSpPr>
        <p:spPr>
          <a:xfrm>
            <a:off x="2928926" y="4286256"/>
            <a:ext cx="7143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Down Arrow 19"/>
          <p:cNvSpPr/>
          <p:nvPr/>
        </p:nvSpPr>
        <p:spPr>
          <a:xfrm>
            <a:off x="2928926" y="5286388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عنصر نائب لرقم الشريحة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14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347864" y="332656"/>
            <a:ext cx="2309671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ABC Analysis</a:t>
            </a:r>
            <a:endParaRPr lang="ar-S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كائن 4"/>
          <p:cNvGraphicFramePr>
            <a:graphicFrameLocks noChangeAspect="1"/>
          </p:cNvGraphicFramePr>
          <p:nvPr/>
        </p:nvGraphicFramePr>
        <p:xfrm>
          <a:off x="251520" y="980728"/>
          <a:ext cx="8680915" cy="5472608"/>
        </p:xfrm>
        <a:graphic>
          <a:graphicData uri="http://schemas.openxmlformats.org/presentationml/2006/ole">
            <p:oleObj spid="_x0000_s46082" name="Worksheet" r:id="rId3" imgW="12353844" imgH="6572343" progId="Excel.Sheet.12">
              <p:embed/>
            </p:oleObj>
          </a:graphicData>
        </a:graphic>
      </p:graphicFrame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15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https://fbcdn-sphotos-h-a.akamaihd.net/hphotos-ak-xpf1/v/t34.0-12/10846917_917884194889410_1007879697_n.jpg?oh=b699a8143fbbab6a0f536c4c31435903&amp;oe=54864B24&amp;__gda__=1418163892_aac812fcdd9186c884b807ab3ec3af3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89248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>
          <a:xfrm>
            <a:off x="8172400" y="5805264"/>
            <a:ext cx="609600" cy="521208"/>
          </a:xfrm>
        </p:spPr>
        <p:txBody>
          <a:bodyPr/>
          <a:lstStyle/>
          <a:p>
            <a:fld id="{0CEB2CB6-737A-4289-999A-888E44F53EE6}" type="slidenum">
              <a:rPr lang="ar-JO" smtClean="0"/>
              <a:pPr/>
              <a:t>16</a:t>
            </a:fld>
            <a:endParaRPr lang="ar-JO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10372766_756589524378533_3840030501824269156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4789766" cy="2492896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17</a:t>
            </a:fld>
            <a:endParaRPr lang="ar-JO"/>
          </a:p>
        </p:txBody>
      </p:sp>
      <p:sp>
        <p:nvSpPr>
          <p:cNvPr id="4" name="Flowchart: Process 3"/>
          <p:cNvSpPr/>
          <p:nvPr/>
        </p:nvSpPr>
        <p:spPr>
          <a:xfrm>
            <a:off x="5220072" y="764704"/>
            <a:ext cx="3571900" cy="857256"/>
          </a:xfrm>
          <a:prstGeom prst="flowChartProcess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Cream Milk</a:t>
            </a:r>
            <a:endParaRPr lang="en-US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2636912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one of the most important type of dairy products , its produced from Fresh bovine milk and homogeneous and pasteurized , that   are fermented by adding some Microbiology that called Prefix on it  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Packaging criteria by using  plastic cups 190 ml or 115 ml , and the  packaged cups must be saved at the  Icebox  at temperature  between ( 4-6 C ) , every carton have 48 cup of cream mil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18</a:t>
            </a:fld>
            <a:endParaRPr lang="ar-JO"/>
          </a:p>
        </p:txBody>
      </p:sp>
      <p:pic>
        <p:nvPicPr>
          <p:cNvPr id="47106" name="Picture 2" descr="C:\Users\easylife\Desktop\pres\check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9088" y="-228600"/>
            <a:ext cx="9782176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15816" y="26064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Test (2) 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1357290" y="428604"/>
            <a:ext cx="6500858" cy="785818"/>
          </a:xfrm>
          <a:prstGeom prst="flowChartProcess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Cream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Milk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Process Flow Chart</a:t>
            </a:r>
            <a:endParaRPr lang="ar-JO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lowchart: Decision 5">
            <a:hlinkClick r:id="rId2" action="ppaction://hlinkfile"/>
          </p:cNvPr>
          <p:cNvSpPr/>
          <p:nvPr/>
        </p:nvSpPr>
        <p:spPr>
          <a:xfrm>
            <a:off x="4214810" y="1571612"/>
            <a:ext cx="2157390" cy="1281324"/>
          </a:xfrm>
          <a:prstGeom prst="flowChartDecis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Test (2)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Elbow Connector 7"/>
          <p:cNvCxnSpPr/>
          <p:nvPr/>
        </p:nvCxnSpPr>
        <p:spPr>
          <a:xfrm>
            <a:off x="6084168" y="2276872"/>
            <a:ext cx="714380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10800000" flipV="1">
            <a:off x="3857620" y="2214554"/>
            <a:ext cx="642942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28926" y="2143116"/>
            <a:ext cx="9286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Passed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76256" y="2204864"/>
            <a:ext cx="9286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Failed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3428992" y="2643182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Rectangle 19"/>
          <p:cNvSpPr/>
          <p:nvPr/>
        </p:nvSpPr>
        <p:spPr>
          <a:xfrm>
            <a:off x="857224" y="2143116"/>
            <a:ext cx="107157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Prefix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Flowchart: Process 20"/>
          <p:cNvSpPr/>
          <p:nvPr/>
        </p:nvSpPr>
        <p:spPr>
          <a:xfrm>
            <a:off x="642910" y="2714620"/>
            <a:ext cx="1357322" cy="500066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10-12 % Add Fat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Flowchart: Process 21"/>
          <p:cNvSpPr/>
          <p:nvPr/>
        </p:nvSpPr>
        <p:spPr>
          <a:xfrm>
            <a:off x="500034" y="3357562"/>
            <a:ext cx="1500198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Preservatives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2571736" y="2928934"/>
            <a:ext cx="1714512" cy="50006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Mixing Process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14612" y="4214818"/>
            <a:ext cx="112871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Heating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85984" y="492919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Packaging Material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28860" y="5857892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Filling Process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Elbow Connector 28"/>
          <p:cNvCxnSpPr>
            <a:stCxn id="20" idx="3"/>
          </p:cNvCxnSpPr>
          <p:nvPr/>
        </p:nvCxnSpPr>
        <p:spPr>
          <a:xfrm>
            <a:off x="1928794" y="2357430"/>
            <a:ext cx="714380" cy="6429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flipV="1">
            <a:off x="2000232" y="3286124"/>
            <a:ext cx="571504" cy="39290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>
            <a:off x="2000232" y="3071810"/>
            <a:ext cx="571504" cy="357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own Arrow 39"/>
          <p:cNvSpPr/>
          <p:nvPr/>
        </p:nvSpPr>
        <p:spPr>
          <a:xfrm>
            <a:off x="3286116" y="342900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Down Arrow 40"/>
          <p:cNvSpPr/>
          <p:nvPr/>
        </p:nvSpPr>
        <p:spPr>
          <a:xfrm>
            <a:off x="3286116" y="4000504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Down Arrow 41"/>
          <p:cNvSpPr/>
          <p:nvPr/>
        </p:nvSpPr>
        <p:spPr>
          <a:xfrm>
            <a:off x="3214678" y="4643446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Down Arrow 42"/>
          <p:cNvSpPr/>
          <p:nvPr/>
        </p:nvSpPr>
        <p:spPr>
          <a:xfrm flipH="1">
            <a:off x="3214678" y="5429264"/>
            <a:ext cx="45719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5" name="Rectangle 44"/>
          <p:cNvSpPr/>
          <p:nvPr/>
        </p:nvSpPr>
        <p:spPr>
          <a:xfrm>
            <a:off x="2428860" y="364331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Pasteurization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Down Arrow 45"/>
          <p:cNvSpPr/>
          <p:nvPr/>
        </p:nvSpPr>
        <p:spPr>
          <a:xfrm>
            <a:off x="3143240" y="6500834"/>
            <a:ext cx="142876" cy="3571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عنصر نائب لرقم الشريحة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19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03848" y="476672"/>
            <a:ext cx="2098397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Contents</a:t>
            </a:r>
            <a:endParaRPr lang="ar-S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</a:t>
            </a:fld>
            <a:endParaRPr lang="ar-JO"/>
          </a:p>
        </p:txBody>
      </p:sp>
      <p:sp>
        <p:nvSpPr>
          <p:cNvPr id="5" name="مستطيل 4"/>
          <p:cNvSpPr/>
          <p:nvPr/>
        </p:nvSpPr>
        <p:spPr>
          <a:xfrm>
            <a:off x="611560" y="1556792"/>
            <a:ext cx="59046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marL="342900" indent="-342900"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the factory</a:t>
            </a:r>
          </a:p>
          <a:p>
            <a:pPr marL="342900" indent="-342900"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Objective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 Specifications </a:t>
            </a:r>
          </a:p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Row Milk Process Flow Chart </a:t>
            </a:r>
          </a:p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Cream Milk </a:t>
            </a:r>
          </a:p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Cream Milk Process Flow Chart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  Minitab Tests Results</a:t>
            </a:r>
          </a:p>
        </p:txBody>
      </p:sp>
      <p:pic>
        <p:nvPicPr>
          <p:cNvPr id="30722" name="Picture 2" descr="https://fbcdn-sphotos-h-a.akamaihd.net/hphotos-ak-xpa1/v/t1.0-9/10653664_721613287876157_5612125541439113032_n.png?oh=84c3e197b969be688b825bb2c7d7ff2c&amp;oe=56085F9F&amp;__gda__=1443250215_67d982bf41c43b632c1258733bd38a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996952"/>
            <a:ext cx="3599840" cy="30438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14612" y="785794"/>
            <a:ext cx="135732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Covering Stage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14612" y="1928802"/>
            <a:ext cx="13573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Incubation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71736" y="3000372"/>
            <a:ext cx="157163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Cooling Process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lowchart: Decision 5">
            <a:hlinkClick r:id="rId2" action="ppaction://hlinkfile"/>
          </p:cNvPr>
          <p:cNvSpPr/>
          <p:nvPr/>
        </p:nvSpPr>
        <p:spPr>
          <a:xfrm>
            <a:off x="1835696" y="4437112"/>
            <a:ext cx="2952328" cy="1656184"/>
          </a:xfrm>
          <a:prstGeom prst="flowChartDecis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Test Germs Test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3286116" y="357166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Down Arrow 7"/>
          <p:cNvSpPr/>
          <p:nvPr/>
        </p:nvSpPr>
        <p:spPr>
          <a:xfrm>
            <a:off x="3286117" y="1428736"/>
            <a:ext cx="7143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Down Arrow 8"/>
          <p:cNvSpPr/>
          <p:nvPr/>
        </p:nvSpPr>
        <p:spPr>
          <a:xfrm>
            <a:off x="3286116" y="2643182"/>
            <a:ext cx="117157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Down Arrow 9"/>
          <p:cNvSpPr/>
          <p:nvPr/>
        </p:nvSpPr>
        <p:spPr>
          <a:xfrm>
            <a:off x="3286116" y="3786190"/>
            <a:ext cx="7143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20</a:t>
            </a:fld>
            <a:endParaRPr lang="ar-JO"/>
          </a:p>
        </p:txBody>
      </p:sp>
      <p:pic>
        <p:nvPicPr>
          <p:cNvPr id="6146" name="Picture 2" descr="C:\Users\easylife\Desktop\pres\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80728"/>
            <a:ext cx="3456384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21</a:t>
            </a:fld>
            <a:endParaRPr lang="ar-JO"/>
          </a:p>
        </p:txBody>
      </p:sp>
      <p:pic>
        <p:nvPicPr>
          <p:cNvPr id="97282" name="Picture 2" descr="C:\Users\easylife\Desktop\pres\bg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760" cy="6641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22</a:t>
            </a:fld>
            <a:endParaRPr lang="ar-JO"/>
          </a:p>
        </p:txBody>
      </p:sp>
      <p:sp>
        <p:nvSpPr>
          <p:cNvPr id="6" name="Rectangle 5"/>
          <p:cNvSpPr/>
          <p:nvPr/>
        </p:nvSpPr>
        <p:spPr>
          <a:xfrm>
            <a:off x="5148064" y="1340768"/>
            <a:ext cx="3707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The Eight tests we talked about 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Fat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Density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Solid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Solubility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Freezing Point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added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Protein Test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Lactose Tes</a:t>
            </a:r>
            <a:r>
              <a:rPr lang="en-US" sz="2400" dirty="0" smtClean="0"/>
              <a:t>t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7" name="Flowchart: Process 6"/>
          <p:cNvSpPr/>
          <p:nvPr/>
        </p:nvSpPr>
        <p:spPr>
          <a:xfrm>
            <a:off x="467544" y="188640"/>
            <a:ext cx="8352928" cy="785818"/>
          </a:xfrm>
          <a:prstGeom prst="flowChartProcess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Apparatus used to take readings for Raw Milk Tests</a:t>
            </a:r>
            <a:endParaRPr lang="de-DE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5" name="Picture 3" descr="C:\Users\easylife\Desktop\pres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387605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23</a:t>
            </a:fld>
            <a:endParaRPr lang="ar-JO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95536" y="1268760"/>
          <a:ext cx="8496937" cy="5256576"/>
        </p:xfrm>
        <a:graphic>
          <a:graphicData uri="http://schemas.openxmlformats.org/drawingml/2006/table">
            <a:tbl>
              <a:tblPr rtl="1"/>
              <a:tblGrid>
                <a:gridCol w="511142"/>
                <a:gridCol w="516188"/>
                <a:gridCol w="495284"/>
                <a:gridCol w="437610"/>
                <a:gridCol w="437610"/>
                <a:gridCol w="463560"/>
                <a:gridCol w="511142"/>
                <a:gridCol w="511142"/>
                <a:gridCol w="511142"/>
                <a:gridCol w="510423"/>
                <a:gridCol w="511142"/>
                <a:gridCol w="511142"/>
                <a:gridCol w="511142"/>
                <a:gridCol w="510423"/>
                <a:gridCol w="614236"/>
                <a:gridCol w="933609"/>
              </a:tblGrid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S-bar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X-Bar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X12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X11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X10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X5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X1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Sample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Date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.251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3.20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12/12/14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2.29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13/12/2014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.327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3.52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14/12/2014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.240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15/12/2014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.561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3.54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4.12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16/12/2014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.331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17/12/2014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.410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3.20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3.61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18/12/2014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.242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3.20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19/12/2014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.377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3.63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N9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20/12014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.219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21/12/2014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.404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3.34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2.07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2.09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22/12/2014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.271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3.36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23/12/2014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.396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2.22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3.07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3.62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24/12/2014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.267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3.22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25/12/2014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.339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3.28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26/12/2014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.319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3.35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27/12/2014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28/12/2014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.331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2.17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3.54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29/12/2014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.391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3.60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3.53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N19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30/12/2014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.297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2.39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1/1/2015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.147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3.17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2/1/2015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.316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3.73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3.36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3/1/2015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.488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4.17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2.47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4/1/2015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.378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2.06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3.65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5/1/2015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021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.302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2.93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3.41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2.56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N25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7/1/2015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41" marR="55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3568" y="332656"/>
            <a:ext cx="7128792" cy="93610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The Data for first 25 Sample of Raw Milk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24</a:t>
            </a:fld>
            <a:endParaRPr lang="ar-JO"/>
          </a:p>
        </p:txBody>
      </p:sp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941168"/>
            <a:ext cx="8136904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C:\Users\easylife\Desktop\pres\25 f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352928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25</a:t>
            </a:fld>
            <a:endParaRPr lang="ar-JO"/>
          </a:p>
        </p:txBody>
      </p:sp>
      <p:sp>
        <p:nvSpPr>
          <p:cNvPr id="3" name="Rectangle 2"/>
          <p:cNvSpPr/>
          <p:nvPr/>
        </p:nvSpPr>
        <p:spPr>
          <a:xfrm>
            <a:off x="2123728" y="33265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JO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Normality Test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052736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first test we made is the Normality test to make sure that all the data of the samples are lies on the blue line of the graph , which mean that the process ( test ) has Normal distribution for which we can found the control charts for the test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4" descr="http://paulrstat.com/Introduction/images/10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24944"/>
            <a:ext cx="4320480" cy="3466704"/>
          </a:xfrm>
          <a:prstGeom prst="rect">
            <a:avLst/>
          </a:prstGeom>
          <a:noFill/>
        </p:spPr>
      </p:pic>
      <p:pic>
        <p:nvPicPr>
          <p:cNvPr id="60422" name="Picture 6" descr="http://paulrstat.com/Introduction/images/10-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4104456" cy="34563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59632" y="25649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Un-Normal </a:t>
            </a:r>
            <a:endParaRPr lang="en-US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24928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Normal </a:t>
            </a:r>
            <a:endParaRPr lang="en-US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26</a:t>
            </a:fld>
            <a:endParaRPr lang="ar-JO"/>
          </a:p>
        </p:txBody>
      </p: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683568" y="1484784"/>
          <a:ext cx="7920880" cy="4824536"/>
        </p:xfrm>
        <a:graphic>
          <a:graphicData uri="http://schemas.openxmlformats.org/presentationml/2006/ole">
            <p:oleObj spid="_x0000_s95234" r:id="rId3" imgW="5486400" imgH="365760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55776" y="62068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Fat Content Normality Test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27</a:t>
            </a:fld>
            <a:endParaRPr lang="ar-JO"/>
          </a:p>
        </p:txBody>
      </p:sp>
      <p:sp>
        <p:nvSpPr>
          <p:cNvPr id="3" name="Rectangle 2"/>
          <p:cNvSpPr/>
          <p:nvPr/>
        </p:nvSpPr>
        <p:spPr>
          <a:xfrm>
            <a:off x="3275856" y="332656"/>
            <a:ext cx="1940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X-Bar Chart 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764704"/>
            <a:ext cx="82296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X-Bar Chart :It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is constructed to control the variation s in the average quality std of the products in the production process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2465" name="Object 1"/>
          <p:cNvGraphicFramePr>
            <a:graphicFrameLocks noChangeAspect="1"/>
          </p:cNvGraphicFramePr>
          <p:nvPr/>
        </p:nvGraphicFramePr>
        <p:xfrm>
          <a:off x="611560" y="1772816"/>
          <a:ext cx="7920880" cy="4824536"/>
        </p:xfrm>
        <a:graphic>
          <a:graphicData uri="http://schemas.openxmlformats.org/presentationml/2006/ole">
            <p:oleObj spid="_x0000_s62465" r:id="rId3" imgW="5486400" imgH="3657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28</a:t>
            </a:fld>
            <a:endParaRPr lang="ar-JO"/>
          </a:p>
        </p:txBody>
      </p:sp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683568" y="1916832"/>
          <a:ext cx="7848872" cy="4752528"/>
        </p:xfrm>
        <a:graphic>
          <a:graphicData uri="http://schemas.openxmlformats.org/presentationml/2006/ole">
            <p:oleObj spid="_x0000_s61441" r:id="rId3" imgW="5486400" imgH="3657600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3419872" y="188640"/>
            <a:ext cx="1812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S-Bar Chart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620688"/>
            <a:ext cx="8748464" cy="990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lvl="0" indent="-274320" algn="l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S-Bar Chart :</a:t>
            </a:r>
            <a:r>
              <a:rPr lang="en-US" sz="2400" dirty="0" smtClean="0"/>
              <a:t> 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a type of control chart used to monitor variable data when samples are collected at regular intervals from a business or industrial process</a:t>
            </a:r>
            <a:r>
              <a:rPr lang="en-US" sz="2400" dirty="0" smtClean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29</a:t>
            </a:fld>
            <a:endParaRPr lang="ar-JO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33" name="Object 1"/>
          <p:cNvGraphicFramePr>
            <a:graphicFrameLocks noChangeAspect="1"/>
          </p:cNvGraphicFramePr>
          <p:nvPr/>
        </p:nvGraphicFramePr>
        <p:xfrm>
          <a:off x="4067944" y="548680"/>
          <a:ext cx="4860032" cy="2952328"/>
        </p:xfrm>
        <a:graphic>
          <a:graphicData uri="http://schemas.openxmlformats.org/presentationml/2006/ole">
            <p:oleObj spid="_x0000_s69633" r:id="rId3" imgW="5486400" imgH="3657600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0" y="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Histogram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7584" y="3068960"/>
            <a:ext cx="2222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Process Capability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179512" y="3717032"/>
          <a:ext cx="4968031" cy="2951906"/>
        </p:xfrm>
        <a:graphic>
          <a:graphicData uri="http://schemas.openxmlformats.org/presentationml/2006/ole">
            <p:oleObj spid="_x0000_s69635" r:id="rId4" imgW="5486400" imgH="3657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332656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Al -SAFA Dairy Plant</a:t>
            </a:r>
          </a:p>
        </p:txBody>
      </p:sp>
      <p:pic>
        <p:nvPicPr>
          <p:cNvPr id="3" name="صورة 2" descr="131547316147246bfc24b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556792"/>
            <a:ext cx="4248472" cy="3024336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51520" y="1556792"/>
            <a:ext cx="6318448" cy="565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200000"/>
              </a:lnSpc>
              <a:buFont typeface="Wingdings" pitchFamily="2" charset="2"/>
              <a:buChar char="Ø"/>
            </a:pPr>
            <a:endParaRPr lang="en-US" dirty="0" smtClean="0">
              <a:latin typeface="Comic Sans MS" pitchFamily="66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340768"/>
            <a:ext cx="4572000" cy="3908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Establishment Idea</a:t>
            </a:r>
          </a:p>
          <a:p>
            <a:pPr algn="ctr" rtl="0"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Al-SAFA dairy plant for milk and dairies productions  establishment idea  was started as one of 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Zakat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projects in Nablus-Palestine in 1990 at the area reach to 7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dunms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rtl="0">
              <a:buClr>
                <a:schemeClr val="accent1">
                  <a:lumMod val="75000"/>
                </a:schemeClr>
              </a:buClr>
              <a:buNone/>
            </a:pPr>
            <a:endParaRPr lang="en-US" sz="2400" dirty="0" smtClean="0"/>
          </a:p>
          <a:p>
            <a:pPr algn="ctr" rtl="0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Production Capacity </a:t>
            </a:r>
          </a:p>
          <a:p>
            <a:pPr algn="ctr" rtl="0"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production capacity is 60 ton daily.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30</a:t>
            </a:fld>
            <a:endParaRPr lang="ar-JO"/>
          </a:p>
        </p:txBody>
      </p:sp>
      <p:pic>
        <p:nvPicPr>
          <p:cNvPr id="67585" name="Picture 1" descr="C:\Users\easylife\Desktop\pres\fat fishbone.pn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31</a:t>
            </a:fld>
            <a:endParaRPr lang="ar-JO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3530" y="980733"/>
          <a:ext cx="8424934" cy="5616615"/>
        </p:xfrm>
        <a:graphic>
          <a:graphicData uri="http://schemas.openxmlformats.org/drawingml/2006/table">
            <a:tbl>
              <a:tblPr rtl="1"/>
              <a:tblGrid>
                <a:gridCol w="623911"/>
                <a:gridCol w="619560"/>
                <a:gridCol w="592584"/>
                <a:gridCol w="550816"/>
                <a:gridCol w="620429"/>
                <a:gridCol w="592584"/>
                <a:gridCol w="550816"/>
                <a:gridCol w="591714"/>
                <a:gridCol w="550816"/>
                <a:gridCol w="509019"/>
                <a:gridCol w="620429"/>
                <a:gridCol w="567349"/>
                <a:gridCol w="807516"/>
                <a:gridCol w="627391"/>
              </a:tblGrid>
              <a:tr h="29341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Times New Roman"/>
                          <a:ea typeface="Calibri"/>
                          <a:cs typeface="Times New Roman"/>
                        </a:rPr>
                        <a:t>X12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X11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X10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X9 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X8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X7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X6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X5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Times New Roman"/>
                          <a:ea typeface="Calibri"/>
                          <a:cs typeface="Times New Roman"/>
                        </a:rPr>
                        <a:t>X4 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X3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X2 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X1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Sample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Date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N26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11/2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3.51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2.26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2.19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N27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24/2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N28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25/2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2.19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N29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26/2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27/2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3.44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28/2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3/3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3.12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2.14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5/3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3.27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6/3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7/3 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2.41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8/3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9/3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 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10/3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N39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11/3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12/3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13/3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14/3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15/3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16/3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17/3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2.19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18/3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20/3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63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2.52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2.72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2.33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2.90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21/3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2.88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3.21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3.07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2.35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2.64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Calibri"/>
                          <a:cs typeface="Times New Roman"/>
                        </a:rPr>
                        <a:t>N49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21/3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84" marR="6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123728" y="476672"/>
            <a:ext cx="44678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Another 25 Sample Fat test 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32</a:t>
            </a:fld>
            <a:endParaRPr lang="ar-JO"/>
          </a:p>
        </p:txBody>
      </p:sp>
      <p:pic>
        <p:nvPicPr>
          <p:cNvPr id="96258" name="Picture 2" descr="C:\Users\easylife\Desktop\pres\Minita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33</a:t>
            </a:fld>
            <a:endParaRPr lang="ar-JO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467544" y="1196752"/>
          <a:ext cx="8305800" cy="5256584"/>
        </p:xfrm>
        <a:graphic>
          <a:graphicData uri="http://schemas.openxmlformats.org/presentationml/2006/ole">
            <p:oleObj spid="_x0000_s65537" name="Graph" r:id="rId3" imgW="5486400" imgH="3657600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123728" y="476672"/>
            <a:ext cx="44678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Fat test X-Bar Chart for 50 Sample 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34</a:t>
            </a:fld>
            <a:endParaRPr lang="ar-JO"/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23728" y="476672"/>
            <a:ext cx="44678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Fat test S-Bar Chart for 50Sample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35</a:t>
            </a:fld>
            <a:endParaRPr lang="ar-JO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29" name="Object 1"/>
          <p:cNvGraphicFramePr>
            <a:graphicFrameLocks noChangeAspect="1"/>
          </p:cNvGraphicFramePr>
          <p:nvPr/>
        </p:nvGraphicFramePr>
        <p:xfrm>
          <a:off x="3779912" y="188640"/>
          <a:ext cx="5220072" cy="3096344"/>
        </p:xfrm>
        <a:graphic>
          <a:graphicData uri="http://schemas.openxmlformats.org/presentationml/2006/ole">
            <p:oleObj spid="_x0000_s73729" r:id="rId3" imgW="5486400" imgH="3657600" progId="">
              <p:embed/>
            </p:oleObj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43808"/>
            <a:ext cx="5292080" cy="322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788024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Histogram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2780928"/>
            <a:ext cx="2222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Process Capability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36</a:t>
            </a:fld>
            <a:endParaRPr lang="ar-JO"/>
          </a:p>
        </p:txBody>
      </p:sp>
      <p:pic>
        <p:nvPicPr>
          <p:cNvPr id="79874" name="Picture 2" descr="C:\Users\easylife\Desktop\pres\kj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20072" y="260648"/>
            <a:ext cx="33123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Process Capability Calculations for Fat test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37</a:t>
            </a:fld>
            <a:endParaRPr lang="ar-JO"/>
          </a:p>
        </p:txBody>
      </p:sp>
      <p:pic>
        <p:nvPicPr>
          <p:cNvPr id="3" name="Cream milk vedio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38</a:t>
            </a:fld>
            <a:endParaRPr lang="ar-JO"/>
          </a:p>
        </p:txBody>
      </p:sp>
      <p:sp>
        <p:nvSpPr>
          <p:cNvPr id="3" name="TextBox 2"/>
          <p:cNvSpPr txBox="1"/>
          <p:nvPr/>
        </p:nvSpPr>
        <p:spPr>
          <a:xfrm>
            <a:off x="1187624" y="476672"/>
            <a:ext cx="51845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Cream Milk Data for Volume Test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531" y="1124742"/>
          <a:ext cx="8424934" cy="5328593"/>
        </p:xfrm>
        <a:graphic>
          <a:graphicData uri="http://schemas.openxmlformats.org/drawingml/2006/table">
            <a:tbl>
              <a:tblPr rtl="1"/>
              <a:tblGrid>
                <a:gridCol w="1018548"/>
                <a:gridCol w="836012"/>
                <a:gridCol w="842403"/>
                <a:gridCol w="842403"/>
                <a:gridCol w="842403"/>
                <a:gridCol w="842403"/>
                <a:gridCol w="842403"/>
                <a:gridCol w="952835"/>
                <a:gridCol w="1405524"/>
              </a:tblGrid>
              <a:tr h="62793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S-Bar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X-Bar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X1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4150" algn="l"/>
                          <a:tab pos="420370" algn="ctr"/>
                        </a:tabLs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		Date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56165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6/7/2014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2.1213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8/7/2014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1.41421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9/7/2014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1.16905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116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</a:rPr>
                        <a:t>117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</a:rPr>
                        <a:t>117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2.5000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39.3823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169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</a:rPr>
                        <a:t>195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</a:rPr>
                        <a:t>195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12/7/2014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2.08167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117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13/7/2014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</a:rPr>
                        <a:t>115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14/7/2014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2.12132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15/7/2014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16/7/2014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0.707107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17/7/2014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2.12132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18/7/2014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39</a:t>
            </a:fld>
            <a:endParaRPr lang="ar-JO"/>
          </a:p>
        </p:txBody>
      </p:sp>
      <p:pic>
        <p:nvPicPr>
          <p:cNvPr id="3" name="Picture 1" descr="C:\Users\easylife\Desktop\pres\volu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453650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869160"/>
            <a:ext cx="7891264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548680"/>
            <a:ext cx="7632848" cy="17543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Starting Production :</a:t>
            </a:r>
          </a:p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factory started its production process with the highest technological specifications at 2001. In the cooperation</a:t>
            </a:r>
          </a:p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Tetra Pak company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ontent Placeholder 3" descr="395351_329479837089506_127729076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429000"/>
            <a:ext cx="5400600" cy="2928387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40</a:t>
            </a:fld>
            <a:endParaRPr lang="ar-JO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77" name="Object 1"/>
          <p:cNvGraphicFramePr>
            <a:graphicFrameLocks noChangeAspect="1"/>
          </p:cNvGraphicFramePr>
          <p:nvPr/>
        </p:nvGraphicFramePr>
        <p:xfrm>
          <a:off x="251520" y="216024"/>
          <a:ext cx="5328592" cy="3140968"/>
        </p:xfrm>
        <a:graphic>
          <a:graphicData uri="http://schemas.openxmlformats.org/presentationml/2006/ole">
            <p:oleObj spid="_x0000_s75777" r:id="rId3" imgW="5486400" imgH="3657600" progId="">
              <p:embed/>
            </p:oleObj>
          </a:graphicData>
        </a:graphic>
      </p:graphicFrame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3476625" y="3501008"/>
          <a:ext cx="5487863" cy="3209925"/>
        </p:xfrm>
        <a:graphic>
          <a:graphicData uri="http://schemas.openxmlformats.org/presentationml/2006/ole">
            <p:oleObj spid="_x0000_s75779" r:id="rId4" imgW="5486400" imgH="365760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1908720" y="3429000"/>
            <a:ext cx="51845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Cream Milk X-Bar Chart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2852936"/>
            <a:ext cx="51845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Cream Milk S-Bar Chart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41</a:t>
            </a:fld>
            <a:endParaRPr lang="ar-JO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4753" name="Object 1"/>
          <p:cNvGraphicFramePr>
            <a:graphicFrameLocks noChangeAspect="1"/>
          </p:cNvGraphicFramePr>
          <p:nvPr/>
        </p:nvGraphicFramePr>
        <p:xfrm>
          <a:off x="251520" y="188640"/>
          <a:ext cx="5472607" cy="3209925"/>
        </p:xfrm>
        <a:graphic>
          <a:graphicData uri="http://schemas.openxmlformats.org/presentationml/2006/ole">
            <p:oleObj spid="_x0000_s74753" r:id="rId3" imgW="5486400" imgH="3657600" progId="">
              <p:embed/>
            </p:oleObj>
          </a:graphicData>
        </a:graphic>
      </p:graphicFrame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3347864" y="3562350"/>
          <a:ext cx="5574035" cy="3295650"/>
        </p:xfrm>
        <a:graphic>
          <a:graphicData uri="http://schemas.openxmlformats.org/presentationml/2006/ole">
            <p:oleObj spid="_x0000_s74755" r:id="rId4" imgW="5486400" imgH="365760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35896" y="332656"/>
            <a:ext cx="51845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Cream Milk X-Bar Chart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2196752" y="3687996"/>
            <a:ext cx="51845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Cream Milk S-Bar Chart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42</a:t>
            </a:fld>
            <a:endParaRPr lang="ar-JO"/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60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Result for Error in Volume of the Cream Milk during </a:t>
            </a:r>
          </a:p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filing Process 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484784"/>
            <a:ext cx="867645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an example if the raw milk which filled in the cream milk cups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( 118, 190) ml  exceeds by 2or 4 ml this mean there are 2 or 4 ml of raw milk are loosed , and for the future if we calculate the amount of raw milk losses per 1000 can of cream milk we well find the amount of losses 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the factory filled 1000 can of raw milk to produce Cream milk , if there are 2 Ml loosed per can , by filling the 115 ml can in 118 ml of raw milk , then the amount of raw milk loosed per 1000 can of Cream milk is equal to Then  the number of cans of Cream milk  loosed is equal to   =                                can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mean nearly 17 can of Cream milk  is loosed per 1000 can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filled</a:t>
            </a:r>
            <a:r>
              <a:rPr lang="en-US" sz="2000" dirty="0" smtClean="0"/>
              <a:t> . 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479715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2000/118=1 6.9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43</a:t>
            </a:fld>
            <a:endParaRPr lang="ar-JO"/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755576" y="1844824"/>
            <a:ext cx="7488832" cy="271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Our project depends firstly on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Control charts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 an empirical tool for the tests on cream milk and raw milk , in order to found if there are any out of control limit point to detect the effect and find the result.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we used flow process charts to describe the manufacturing process for the raw milk and the cream milk at Al-SAFA dairy plant.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476672"/>
            <a:ext cx="64807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Conclusion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44</a:t>
            </a:fld>
            <a:endParaRPr lang="ar-JO"/>
          </a:p>
        </p:txBody>
      </p:sp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395536" y="1299537"/>
            <a:ext cx="7992888" cy="474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 recommend the factory to improve the quality of the Cream milk filling machine in order to reduce losses and to increase their profit , by taking the volume of each can of cream milk before its enter to the incubators.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factory must develop safety considerations such as water in the ground must be removed, cables of electricity must be more safe 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our and people opinion we recommend the factory to change the shape of the Cream Milk can to be more attractive ,to cancel the traditional shape of the can , and to change the material of the cup cover from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Silvan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 another more colorful cover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62068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45</a:t>
            </a:fld>
            <a:endParaRPr lang="ar-JO"/>
          </a:p>
        </p:txBody>
      </p:sp>
      <p:pic>
        <p:nvPicPr>
          <p:cNvPr id="93186" name="Picture 2" descr="https://fbcdn-sphotos-e-a.akamaihd.net/hphotos-ak-xpf1/v/t1.0-9/10530874_740263886011097_7948908010569353478_n.png?oh=8fd143e2463e79019029914eac051d91&amp;oe=55C6C0CA&amp;__gda__=1440172192_e37ab7c5cb7544e4bdab5f9ec8e871a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872" y="548680"/>
            <a:ext cx="8434584" cy="5976664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 rot="21191924">
            <a:off x="1379380" y="899821"/>
            <a:ext cx="4143085" cy="15129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Any Question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19672" y="332656"/>
            <a:ext cx="5770489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The Main type of Al SAFA products </a:t>
            </a:r>
            <a:endParaRPr lang="ar-JO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ontent Placeholder 3" descr="1455995_758238070880345_5539102903987910578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4000" cy="557214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5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66523" y="620688"/>
            <a:ext cx="3559565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en-US" sz="3200" b="1" i="0" u="none" strike="noStrike" cap="none" spc="0" normalizeH="0" baseline="0" dirty="0" smtClean="0" bmk="_Toc406566872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Problem Statement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7544" y="1556792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this project we present a case study in Statistical Quality Control of Cream Milk at AL-SAFA Dairy Plant.</a:t>
            </a:r>
          </a:p>
          <a:p>
            <a:pPr algn="l" rtl="0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Al-SAFA dairy plant  has been suffering from not enough sufficient quality system .</a:t>
            </a:r>
          </a:p>
          <a:p>
            <a:pPr algn="l" rtl="0">
              <a:buNone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Moreover AL SAFA factory don't implement its data by any type of analytical programs so they don't have any indicators about their progress in production and the causes for non-conforming products.</a:t>
            </a:r>
          </a:p>
          <a:p>
            <a:endParaRPr lang="ar-JO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6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81218" y="404664"/>
            <a:ext cx="2133919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Objectives </a:t>
            </a:r>
            <a:endParaRPr lang="ar-JO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11560" y="1340769"/>
            <a:ext cx="756084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Improve and implement an advanced quality system in Al- SAFA dairy plant  for Dairy products.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Increase customer satisfaction and reduce customer complaints. .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Reduce the percentage of out of control and variance in order to achieve continuous improvement for the process.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Monitoring and optimizing microbiological quality of products we can find out of control products to prevent failures before any out of control state appear with the production process.</a:t>
            </a:r>
          </a:p>
          <a:p>
            <a:pPr algn="l" rtl="0">
              <a:buFont typeface="Wingdings" pitchFamily="2" charset="2"/>
              <a:buChar char="Ø"/>
            </a:pPr>
            <a:endParaRPr lang="ar-JO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7</a:t>
            </a:fld>
            <a:endParaRPr lang="ar-J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87824" y="332656"/>
            <a:ext cx="2600392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Specifications</a:t>
            </a:r>
            <a:endParaRPr lang="ar-JO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427984" y="1268760"/>
            <a:ext cx="4032448" cy="35394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 -SAFA dairy plant  productions are Palestinian product at 100 % for sterilized Palestinian milk , for which the factory has Palestinian specification as a quality assurance tool.</a:t>
            </a:r>
          </a:p>
          <a:p>
            <a:endParaRPr lang="ar-JO" sz="28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8</a:t>
            </a:fld>
            <a:endParaRPr lang="ar-JO"/>
          </a:p>
        </p:txBody>
      </p:sp>
      <p:pic>
        <p:nvPicPr>
          <p:cNvPr id="15364" name="Picture 4" descr="https://fbcdn-sphotos-h-a.akamaihd.net/hphotos-ak-xpt1/v/t34.0-12/11289910_1060793427304683_323581195_n.jpg?oh=d3f7ca161008ed52b4b84ebb08dd2b05&amp;oe=5558B8C9&amp;__gda__=1431926138_7380198c7ec0e728eab6a8003b98ba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779629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CB6-737A-4289-999A-888E44F53EE6}" type="slidenum">
              <a:rPr lang="ar-JO" smtClean="0"/>
              <a:pPr/>
              <a:t>9</a:t>
            </a:fld>
            <a:endParaRPr lang="ar-JO"/>
          </a:p>
        </p:txBody>
      </p:sp>
      <p:sp>
        <p:nvSpPr>
          <p:cNvPr id="3" name="مستطيل 2"/>
          <p:cNvSpPr/>
          <p:nvPr/>
        </p:nvSpPr>
        <p:spPr>
          <a:xfrm>
            <a:off x="179512" y="292494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260648"/>
            <a:ext cx="9145015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Palestinian standard for quality used to measure</a:t>
            </a:r>
          </a:p>
        </p:txBody>
      </p:sp>
      <p:sp>
        <p:nvSpPr>
          <p:cNvPr id="7" name="Oval 6"/>
          <p:cNvSpPr/>
          <p:nvPr/>
        </p:nvSpPr>
        <p:spPr>
          <a:xfrm>
            <a:off x="467544" y="1268760"/>
            <a:ext cx="410445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Raw Milk Palestinian Specification number 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35 .</a:t>
            </a:r>
          </a:p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283968" y="3717032"/>
            <a:ext cx="4320480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Cream Milk Palestinian Specification number 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74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96752"/>
            <a:ext cx="2304256" cy="214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1046" y="3789040"/>
            <a:ext cx="2648865" cy="2181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1901</Words>
  <Application>Microsoft Office PowerPoint</Application>
  <PresentationFormat>عرض على الشاشة (3:4)‏</PresentationFormat>
  <Paragraphs>915</Paragraphs>
  <Slides>45</Slides>
  <Notes>0</Notes>
  <HiddenSlides>0</HiddenSlides>
  <MMClips>1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45</vt:i4>
      </vt:variant>
    </vt:vector>
  </HeadingPairs>
  <TitlesOfParts>
    <vt:vector size="48" baseType="lpstr">
      <vt:lpstr>Concourse</vt:lpstr>
      <vt:lpstr>Worksheet</vt:lpstr>
      <vt:lpstr>Graph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349</cp:revision>
  <dcterms:created xsi:type="dcterms:W3CDTF">2014-10-30T03:47:08Z</dcterms:created>
  <dcterms:modified xsi:type="dcterms:W3CDTF">2015-06-21T11:38:08Z</dcterms:modified>
</cp:coreProperties>
</file>