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23"/>
  </p:notesMasterIdLst>
  <p:handoutMasterIdLst>
    <p:handoutMasterId r:id="rId24"/>
  </p:handoutMasterIdLst>
  <p:sldIdLst>
    <p:sldId id="256" r:id="rId2"/>
    <p:sldId id="313" r:id="rId3"/>
    <p:sldId id="314" r:id="rId4"/>
    <p:sldId id="281" r:id="rId5"/>
    <p:sldId id="271" r:id="rId6"/>
    <p:sldId id="348" r:id="rId7"/>
    <p:sldId id="354" r:id="rId8"/>
    <p:sldId id="330" r:id="rId9"/>
    <p:sldId id="331" r:id="rId10"/>
    <p:sldId id="338" r:id="rId11"/>
    <p:sldId id="345" r:id="rId12"/>
    <p:sldId id="349" r:id="rId13"/>
    <p:sldId id="353" r:id="rId14"/>
    <p:sldId id="304" r:id="rId15"/>
    <p:sldId id="333" r:id="rId16"/>
    <p:sldId id="332" r:id="rId17"/>
    <p:sldId id="340" r:id="rId18"/>
    <p:sldId id="351" r:id="rId19"/>
    <p:sldId id="355" r:id="rId20"/>
    <p:sldId id="341" r:id="rId21"/>
    <p:sldId id="337" r:id="rId22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31" autoAdjust="0"/>
    <p:restoredTop sz="94611" autoAdjust="0"/>
  </p:normalViewPr>
  <p:slideViewPr>
    <p:cSldViewPr snapToGrid="0">
      <p:cViewPr>
        <p:scale>
          <a:sx n="100" d="100"/>
          <a:sy n="100" d="100"/>
        </p:scale>
        <p:origin x="294" y="13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wb8480\Local%20Settings\Temp\Receiving+Side+Voltage+Output+Tes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style val="45"/>
  <c:chart>
    <c:title>
      <c:tx>
        <c:rich>
          <a:bodyPr/>
          <a:lstStyle/>
          <a:p>
            <a:pPr>
              <a:defRPr/>
            </a:pPr>
            <a:r>
              <a:rPr lang="en-US" sz="1800" b="1" i="0" u="none" strike="noStrike" baseline="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Voltage before and after Receiving side</a:t>
            </a:r>
            <a:endParaRPr lang="en-US" dirty="0"/>
          </a:p>
        </c:rich>
      </c:tx>
      <c:layout>
        <c:manualLayout>
          <c:xMode val="edge"/>
          <c:yMode val="edge"/>
          <c:x val="0.23215710867999909"/>
          <c:y val="1.4466543365647018E-2"/>
        </c:manualLayout>
      </c:layout>
    </c:title>
    <c:plotArea>
      <c:layout/>
      <c:scatterChart>
        <c:scatterStyle val="smoothMarker"/>
        <c:ser>
          <c:idx val="0"/>
          <c:order val="0"/>
          <c:tx>
            <c:v>Output Voltage</c:v>
          </c:tx>
          <c:spPr>
            <a:ln>
              <a:solidFill>
                <a:srgbClr val="92D050"/>
              </a:solidFill>
            </a:ln>
          </c:spPr>
          <c:marker>
            <c:symbol val="none"/>
          </c:marker>
          <c:xVal>
            <c:numRef>
              <c:f>Sheet2!$E$3:$E$42</c:f>
              <c:numCache>
                <c:formatCode>General</c:formatCode>
                <c:ptCount val="4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13</c:v>
                </c:pt>
                <c:pt idx="25">
                  <c:v>14</c:v>
                </c:pt>
                <c:pt idx="26">
                  <c:v>14.5</c:v>
                </c:pt>
                <c:pt idx="27">
                  <c:v>15</c:v>
                </c:pt>
                <c:pt idx="28">
                  <c:v>15.5</c:v>
                </c:pt>
                <c:pt idx="29">
                  <c:v>16</c:v>
                </c:pt>
                <c:pt idx="30">
                  <c:v>16.5</c:v>
                </c:pt>
                <c:pt idx="31">
                  <c:v>17</c:v>
                </c:pt>
                <c:pt idx="32">
                  <c:v>17.5</c:v>
                </c:pt>
                <c:pt idx="33">
                  <c:v>18</c:v>
                </c:pt>
                <c:pt idx="34">
                  <c:v>18.5</c:v>
                </c:pt>
                <c:pt idx="35">
                  <c:v>19</c:v>
                </c:pt>
                <c:pt idx="36">
                  <c:v>20</c:v>
                </c:pt>
                <c:pt idx="37">
                  <c:v>22</c:v>
                </c:pt>
                <c:pt idx="38">
                  <c:v>27</c:v>
                </c:pt>
                <c:pt idx="39">
                  <c:v>32</c:v>
                </c:pt>
              </c:numCache>
            </c:numRef>
          </c:xVal>
          <c:yVal>
            <c:numRef>
              <c:f>Sheet2!$F$3:$F$42</c:f>
              <c:numCache>
                <c:formatCode>General</c:formatCode>
                <c:ptCount val="4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2.323</c:v>
                </c:pt>
                <c:pt idx="24">
                  <c:v>6.5</c:v>
                </c:pt>
                <c:pt idx="25">
                  <c:v>7</c:v>
                </c:pt>
                <c:pt idx="26">
                  <c:v>7.25</c:v>
                </c:pt>
                <c:pt idx="27">
                  <c:v>7.5</c:v>
                </c:pt>
                <c:pt idx="28">
                  <c:v>7.75</c:v>
                </c:pt>
                <c:pt idx="29">
                  <c:v>8</c:v>
                </c:pt>
                <c:pt idx="30">
                  <c:v>8.25</c:v>
                </c:pt>
                <c:pt idx="31">
                  <c:v>8.5</c:v>
                </c:pt>
                <c:pt idx="32">
                  <c:v>8.75</c:v>
                </c:pt>
                <c:pt idx="33">
                  <c:v>9</c:v>
                </c:pt>
                <c:pt idx="34">
                  <c:v>9.25</c:v>
                </c:pt>
                <c:pt idx="35">
                  <c:v>9.5</c:v>
                </c:pt>
                <c:pt idx="36">
                  <c:v>10</c:v>
                </c:pt>
                <c:pt idx="37">
                  <c:v>11</c:v>
                </c:pt>
                <c:pt idx="38">
                  <c:v>13.5</c:v>
                </c:pt>
                <c:pt idx="39">
                  <c:v>16</c:v>
                </c:pt>
              </c:numCache>
            </c:numRef>
          </c:yVal>
          <c:smooth val="1"/>
        </c:ser>
        <c:axId val="62074240"/>
        <c:axId val="62420480"/>
      </c:scatterChart>
      <c:valAx>
        <c:axId val="6207424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 baseline="0"/>
                </a:pPr>
                <a:r>
                  <a:rPr lang="en-US" sz="1600" baseline="0" dirty="0" smtClean="0"/>
                  <a:t>DC Input </a:t>
                </a:r>
                <a:r>
                  <a:rPr lang="en-US" sz="1600" baseline="0" dirty="0"/>
                  <a:t>Voltage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62420480"/>
        <c:crosses val="autoZero"/>
        <c:crossBetween val="midCat"/>
        <c:majorUnit val="5"/>
      </c:valAx>
      <c:valAx>
        <c:axId val="62420480"/>
        <c:scaling>
          <c:orientation val="minMax"/>
          <c:min val="0"/>
        </c:scaling>
        <c:axPos val="l"/>
        <c:majorGridlines>
          <c:spPr>
            <a:ln>
              <a:solidFill>
                <a:srgbClr val="00B0F0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2000"/>
                </a:pPr>
                <a:endParaRPr lang="en-US" sz="2000" baseline="0" dirty="0" smtClean="0"/>
              </a:p>
              <a:p>
                <a:pPr>
                  <a:defRPr sz="2000"/>
                </a:pPr>
                <a:r>
                  <a:rPr lang="en-US" sz="1600" baseline="0" dirty="0" smtClean="0"/>
                  <a:t>DC Output</a:t>
                </a:r>
                <a:r>
                  <a:rPr lang="en-US" sz="1600" dirty="0" smtClean="0"/>
                  <a:t> </a:t>
                </a:r>
                <a:r>
                  <a:rPr lang="en-US" sz="1600" dirty="0"/>
                  <a:t>Voltage</a:t>
                </a:r>
              </a:p>
            </c:rich>
          </c:tx>
          <c:layout>
            <c:manualLayout>
              <c:xMode val="edge"/>
              <c:yMode val="edge"/>
              <c:x val="4.1841004184100417E-2"/>
              <c:y val="0.1711182911014934"/>
            </c:manualLayout>
          </c:layout>
        </c:title>
        <c:numFmt formatCode="General" sourceLinked="1"/>
        <c:majorTickMark val="none"/>
        <c:tickLblPos val="nextTo"/>
        <c:crossAx val="62074240"/>
        <c:crosses val="autoZero"/>
        <c:crossBetween val="midCat"/>
        <c:majorUnit val="2"/>
      </c:valAx>
    </c:plotArea>
    <c:plotVisOnly val="1"/>
  </c:chart>
  <c:spPr>
    <a:noFill/>
  </c:spPr>
  <c:txPr>
    <a:bodyPr/>
    <a:lstStyle/>
    <a:p>
      <a:pPr>
        <a:defRPr baseline="0">
          <a:latin typeface="Lucida Sans" pitchFamily="34" charset="0"/>
        </a:defRPr>
      </a:pPr>
      <a:endParaRPr lang="ar-SA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35AE3B-8BCE-4CC7-B571-98E065F7C0C4}" type="doc">
      <dgm:prSet loTypeId="urn:microsoft.com/office/officeart/2005/8/layout/lProcess2" loCatId="list" qsTypeId="urn:microsoft.com/office/officeart/2005/8/quickstyle/simple2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A8C478B0-4106-45F2-AB54-B5349349ADEC}">
      <dgm:prSet phldrT="[Text]" custT="1"/>
      <dgm:spPr>
        <a:solidFill>
          <a:schemeClr val="tx2">
            <a:lumMod val="75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en-US" sz="2400" b="1" dirty="0" smtClean="0"/>
            <a:t>Source</a:t>
          </a:r>
        </a:p>
        <a:p>
          <a:pPr>
            <a:spcAft>
              <a:spcPts val="0"/>
            </a:spcAft>
          </a:pPr>
          <a:r>
            <a:rPr lang="en-US" sz="2400" b="1" dirty="0" smtClean="0"/>
            <a:t> Side</a:t>
          </a:r>
          <a:endParaRPr lang="en-US" sz="2400" b="1" dirty="0"/>
        </a:p>
      </dgm:t>
    </dgm:pt>
    <dgm:pt modelId="{8B8C2DF2-A6DA-4AC7-A17C-88CEDC673DB3}" type="parTrans" cxnId="{42E32DA1-21F0-457C-90B5-3FAAEB4EDA0A}">
      <dgm:prSet/>
      <dgm:spPr/>
      <dgm:t>
        <a:bodyPr/>
        <a:lstStyle/>
        <a:p>
          <a:endParaRPr lang="en-US"/>
        </a:p>
      </dgm:t>
    </dgm:pt>
    <dgm:pt modelId="{CF040F11-36D3-4940-9AE0-08F04144CA4A}" type="sibTrans" cxnId="{42E32DA1-21F0-457C-90B5-3FAAEB4EDA0A}">
      <dgm:prSet/>
      <dgm:spPr/>
      <dgm:t>
        <a:bodyPr/>
        <a:lstStyle/>
        <a:p>
          <a:endParaRPr lang="en-US"/>
        </a:p>
      </dgm:t>
    </dgm:pt>
    <dgm:pt modelId="{0526E134-44E4-46C2-8A0A-A530D9E0BC52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400" dirty="0" smtClean="0"/>
            <a:t>Power Source</a:t>
          </a:r>
          <a:endParaRPr lang="en-US" sz="2400" dirty="0"/>
        </a:p>
      </dgm:t>
    </dgm:pt>
    <dgm:pt modelId="{41C49724-8628-4633-89F4-991659B8276E}" type="parTrans" cxnId="{FFC74540-27C7-4979-9DE5-274C62E5F8F3}">
      <dgm:prSet/>
      <dgm:spPr/>
      <dgm:t>
        <a:bodyPr/>
        <a:lstStyle/>
        <a:p>
          <a:endParaRPr lang="en-US"/>
        </a:p>
      </dgm:t>
    </dgm:pt>
    <dgm:pt modelId="{AC0B0FA7-A8D3-4E4A-A15E-83E29103379F}" type="sibTrans" cxnId="{FFC74540-27C7-4979-9DE5-274C62E5F8F3}">
      <dgm:prSet/>
      <dgm:spPr/>
      <dgm:t>
        <a:bodyPr/>
        <a:lstStyle/>
        <a:p>
          <a:endParaRPr lang="en-US"/>
        </a:p>
      </dgm:t>
    </dgm:pt>
    <dgm:pt modelId="{3F503440-2C8C-4579-A1C1-049D31D6495C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400" dirty="0" smtClean="0"/>
            <a:t>Power Processing</a:t>
          </a:r>
          <a:endParaRPr lang="en-US" sz="2400" dirty="0"/>
        </a:p>
      </dgm:t>
    </dgm:pt>
    <dgm:pt modelId="{BA90C68D-5AA6-45AB-971E-41B8DF98067F}" type="parTrans" cxnId="{D4324DA0-B6A2-4F69-9A40-7912745E266F}">
      <dgm:prSet/>
      <dgm:spPr/>
      <dgm:t>
        <a:bodyPr/>
        <a:lstStyle/>
        <a:p>
          <a:endParaRPr lang="en-US"/>
        </a:p>
      </dgm:t>
    </dgm:pt>
    <dgm:pt modelId="{CB7E4314-EBFC-4572-B2DD-68C747EAA30A}" type="sibTrans" cxnId="{D4324DA0-B6A2-4F69-9A40-7912745E266F}">
      <dgm:prSet/>
      <dgm:spPr/>
      <dgm:t>
        <a:bodyPr/>
        <a:lstStyle/>
        <a:p>
          <a:endParaRPr lang="en-US"/>
        </a:p>
      </dgm:t>
    </dgm:pt>
    <dgm:pt modelId="{8FF311FF-BC5F-44B7-9729-04954F84453E}">
      <dgm:prSet phldrT="[Text]" custT="1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US" sz="2400" b="1" dirty="0" smtClean="0"/>
            <a:t>Wireless Channel</a:t>
          </a:r>
          <a:endParaRPr lang="en-US" sz="2400" b="1" dirty="0"/>
        </a:p>
      </dgm:t>
    </dgm:pt>
    <dgm:pt modelId="{C7A776D5-2E50-4B22-849D-5B9CE2F3D6AB}" type="parTrans" cxnId="{EEBECA42-6120-4EC0-822C-0A6747F01DBB}">
      <dgm:prSet/>
      <dgm:spPr/>
      <dgm:t>
        <a:bodyPr/>
        <a:lstStyle/>
        <a:p>
          <a:endParaRPr lang="en-US"/>
        </a:p>
      </dgm:t>
    </dgm:pt>
    <dgm:pt modelId="{1D17E7DC-1507-4D61-9B42-CDCEA3F38F9B}" type="sibTrans" cxnId="{EEBECA42-6120-4EC0-822C-0A6747F01DBB}">
      <dgm:prSet/>
      <dgm:spPr/>
      <dgm:t>
        <a:bodyPr/>
        <a:lstStyle/>
        <a:p>
          <a:endParaRPr lang="en-US"/>
        </a:p>
      </dgm:t>
    </dgm:pt>
    <dgm:pt modelId="{6C2E141E-F85D-44B3-8692-C207DC2C379E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400" dirty="0" smtClean="0"/>
            <a:t>Sending</a:t>
          </a:r>
          <a:endParaRPr lang="en-US" sz="2400" dirty="0"/>
        </a:p>
      </dgm:t>
    </dgm:pt>
    <dgm:pt modelId="{97C17162-B606-443F-9389-8A22171ABF58}" type="parTrans" cxnId="{0CEC421A-5CEF-4645-805C-B8A7600E161B}">
      <dgm:prSet/>
      <dgm:spPr/>
      <dgm:t>
        <a:bodyPr/>
        <a:lstStyle/>
        <a:p>
          <a:endParaRPr lang="en-US"/>
        </a:p>
      </dgm:t>
    </dgm:pt>
    <dgm:pt modelId="{89424FE0-A679-4D23-84F8-29A9A1E9E374}" type="sibTrans" cxnId="{0CEC421A-5CEF-4645-805C-B8A7600E161B}">
      <dgm:prSet/>
      <dgm:spPr/>
      <dgm:t>
        <a:bodyPr/>
        <a:lstStyle/>
        <a:p>
          <a:endParaRPr lang="en-US"/>
        </a:p>
      </dgm:t>
    </dgm:pt>
    <dgm:pt modelId="{3A172F95-D353-4BF5-A30D-16567CC834B5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400" dirty="0" smtClean="0"/>
            <a:t>Receiving</a:t>
          </a:r>
          <a:endParaRPr lang="en-US" sz="2400" dirty="0"/>
        </a:p>
      </dgm:t>
    </dgm:pt>
    <dgm:pt modelId="{DFE61EC4-1F61-4951-993F-3740405153F0}" type="parTrans" cxnId="{490ABFCD-F98A-406B-80C7-E1E7EB8075B8}">
      <dgm:prSet/>
      <dgm:spPr/>
      <dgm:t>
        <a:bodyPr/>
        <a:lstStyle/>
        <a:p>
          <a:endParaRPr lang="en-US"/>
        </a:p>
      </dgm:t>
    </dgm:pt>
    <dgm:pt modelId="{6DBB9698-13CD-4F61-9D92-C69B792D8C67}" type="sibTrans" cxnId="{490ABFCD-F98A-406B-80C7-E1E7EB8075B8}">
      <dgm:prSet/>
      <dgm:spPr/>
      <dgm:t>
        <a:bodyPr/>
        <a:lstStyle/>
        <a:p>
          <a:endParaRPr lang="en-US"/>
        </a:p>
      </dgm:t>
    </dgm:pt>
    <dgm:pt modelId="{C9EC9EB1-9B1F-4540-894B-160C6570C515}">
      <dgm:prSet phldrT="[Text]" custT="1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US" sz="2400" b="1" dirty="0" smtClean="0"/>
            <a:t>Charging Receiver</a:t>
          </a:r>
        </a:p>
      </dgm:t>
    </dgm:pt>
    <dgm:pt modelId="{4446612B-179B-447C-8814-884D338C56ED}" type="parTrans" cxnId="{7D126160-A846-48D0-AB0F-1D4AB29604EF}">
      <dgm:prSet/>
      <dgm:spPr/>
      <dgm:t>
        <a:bodyPr/>
        <a:lstStyle/>
        <a:p>
          <a:endParaRPr lang="en-US"/>
        </a:p>
      </dgm:t>
    </dgm:pt>
    <dgm:pt modelId="{0F67D8FC-F852-49C5-892C-CC8570A6D7B4}" type="sibTrans" cxnId="{7D126160-A846-48D0-AB0F-1D4AB29604EF}">
      <dgm:prSet/>
      <dgm:spPr/>
      <dgm:t>
        <a:bodyPr/>
        <a:lstStyle/>
        <a:p>
          <a:endParaRPr lang="en-US"/>
        </a:p>
      </dgm:t>
    </dgm:pt>
    <dgm:pt modelId="{2D1FC9BF-012D-43DA-B822-2EE1FBEE5992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400" dirty="0" smtClean="0"/>
            <a:t>Power Processing</a:t>
          </a:r>
          <a:endParaRPr lang="en-US" sz="2400" dirty="0"/>
        </a:p>
      </dgm:t>
    </dgm:pt>
    <dgm:pt modelId="{36DD90FB-34DB-4A7A-AE94-4C6B0204C0ED}" type="parTrans" cxnId="{5A17414D-F332-4686-952E-91ED4933B214}">
      <dgm:prSet/>
      <dgm:spPr/>
      <dgm:t>
        <a:bodyPr/>
        <a:lstStyle/>
        <a:p>
          <a:endParaRPr lang="en-US"/>
        </a:p>
      </dgm:t>
    </dgm:pt>
    <dgm:pt modelId="{496D780F-F5F0-4F2E-9A81-9A749EECC3E3}" type="sibTrans" cxnId="{5A17414D-F332-4686-952E-91ED4933B214}">
      <dgm:prSet/>
      <dgm:spPr/>
      <dgm:t>
        <a:bodyPr/>
        <a:lstStyle/>
        <a:p>
          <a:endParaRPr lang="en-US"/>
        </a:p>
      </dgm:t>
    </dgm:pt>
    <dgm:pt modelId="{5ADE02BF-E926-40F6-A581-C1A2633943A6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400" dirty="0" smtClean="0"/>
            <a:t>Output Power</a:t>
          </a:r>
          <a:endParaRPr lang="en-US" sz="2400" dirty="0"/>
        </a:p>
      </dgm:t>
    </dgm:pt>
    <dgm:pt modelId="{8A45F8C0-543E-4B85-AF8F-EA2ACBE1F527}" type="parTrans" cxnId="{98AF54AF-C609-4553-977B-D8DA51672B1C}">
      <dgm:prSet/>
      <dgm:spPr/>
      <dgm:t>
        <a:bodyPr/>
        <a:lstStyle/>
        <a:p>
          <a:endParaRPr lang="en-US"/>
        </a:p>
      </dgm:t>
    </dgm:pt>
    <dgm:pt modelId="{38BCDFE8-3C96-45B1-9A5A-E0CAF42F3BCF}" type="sibTrans" cxnId="{98AF54AF-C609-4553-977B-D8DA51672B1C}">
      <dgm:prSet/>
      <dgm:spPr/>
      <dgm:t>
        <a:bodyPr/>
        <a:lstStyle/>
        <a:p>
          <a:endParaRPr lang="en-US"/>
        </a:p>
      </dgm:t>
    </dgm:pt>
    <dgm:pt modelId="{BC69FB72-9BC3-4D81-AFEB-8A7E0A46DEB2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Seth McCaleb  Matt Harding</a:t>
          </a:r>
          <a:endParaRPr lang="en-US" dirty="0"/>
        </a:p>
      </dgm:t>
    </dgm:pt>
    <dgm:pt modelId="{C31DDC18-FFBB-46C7-B5CB-7AB55F812A6D}" type="parTrans" cxnId="{47A25A5A-E0F8-4036-A8FE-F9BB08FEF34D}">
      <dgm:prSet/>
      <dgm:spPr/>
      <dgm:t>
        <a:bodyPr/>
        <a:lstStyle/>
        <a:p>
          <a:endParaRPr lang="en-US"/>
        </a:p>
      </dgm:t>
    </dgm:pt>
    <dgm:pt modelId="{BC541BD9-F5EE-43F8-AA73-F1321595B6F8}" type="sibTrans" cxnId="{47A25A5A-E0F8-4036-A8FE-F9BB08FEF34D}">
      <dgm:prSet/>
      <dgm:spPr/>
      <dgm:t>
        <a:bodyPr/>
        <a:lstStyle/>
        <a:p>
          <a:endParaRPr lang="en-US"/>
        </a:p>
      </dgm:t>
    </dgm:pt>
    <dgm:pt modelId="{4F5489D5-DE7E-47CA-A2F9-0E65886860D0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Eli Baughman  Levi Moore</a:t>
          </a:r>
          <a:endParaRPr lang="en-US" dirty="0"/>
        </a:p>
      </dgm:t>
    </dgm:pt>
    <dgm:pt modelId="{62B08717-BC60-43C4-86D5-A3A08E2FC7F1}" type="parTrans" cxnId="{F2B3882C-D215-4076-83B8-27669D8B6E0C}">
      <dgm:prSet/>
      <dgm:spPr/>
      <dgm:t>
        <a:bodyPr/>
        <a:lstStyle/>
        <a:p>
          <a:endParaRPr lang="en-US"/>
        </a:p>
      </dgm:t>
    </dgm:pt>
    <dgm:pt modelId="{CB558AC9-CEE6-40DB-B9C1-4DF7979672B4}" type="sibTrans" cxnId="{F2B3882C-D215-4076-83B8-27669D8B6E0C}">
      <dgm:prSet/>
      <dgm:spPr/>
      <dgm:t>
        <a:bodyPr/>
        <a:lstStyle/>
        <a:p>
          <a:endParaRPr lang="en-US"/>
        </a:p>
      </dgm:t>
    </dgm:pt>
    <dgm:pt modelId="{79DC0C9C-7DAF-40BA-8AA3-D0EBC55BC54A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Mike Gary  Justin Stiles</a:t>
          </a:r>
          <a:endParaRPr lang="en-US" dirty="0"/>
        </a:p>
      </dgm:t>
    </dgm:pt>
    <dgm:pt modelId="{B7312111-E809-4758-ACE4-31FD7A78E2D7}" type="parTrans" cxnId="{354BED56-805C-4526-9541-BCDB9ED90F11}">
      <dgm:prSet/>
      <dgm:spPr/>
      <dgm:t>
        <a:bodyPr/>
        <a:lstStyle/>
        <a:p>
          <a:endParaRPr lang="en-US"/>
        </a:p>
      </dgm:t>
    </dgm:pt>
    <dgm:pt modelId="{0C2EE40D-6BE2-44D9-8FC8-D18D336C92BD}" type="sibTrans" cxnId="{354BED56-805C-4526-9541-BCDB9ED90F11}">
      <dgm:prSet/>
      <dgm:spPr/>
      <dgm:t>
        <a:bodyPr/>
        <a:lstStyle/>
        <a:p>
          <a:endParaRPr lang="en-US"/>
        </a:p>
      </dgm:t>
    </dgm:pt>
    <dgm:pt modelId="{A2283DAF-00FA-4C19-AFD9-56D3D7740D32}">
      <dgm:prSet custT="1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US" sz="2400" b="1" dirty="0" smtClean="0"/>
            <a:t>Testing Device</a:t>
          </a:r>
          <a:endParaRPr lang="en-US" sz="2400" b="1" dirty="0"/>
        </a:p>
      </dgm:t>
    </dgm:pt>
    <dgm:pt modelId="{CB121066-79E2-49C5-8FC9-320477F86758}" type="parTrans" cxnId="{FE378349-4615-40C3-9AD4-329C2FC5E1BA}">
      <dgm:prSet/>
      <dgm:spPr/>
      <dgm:t>
        <a:bodyPr/>
        <a:lstStyle/>
        <a:p>
          <a:endParaRPr lang="en-US"/>
        </a:p>
      </dgm:t>
    </dgm:pt>
    <dgm:pt modelId="{3CB9BA39-8499-4DD8-8533-623AC228933F}" type="sibTrans" cxnId="{FE378349-4615-40C3-9AD4-329C2FC5E1BA}">
      <dgm:prSet/>
      <dgm:spPr/>
      <dgm:t>
        <a:bodyPr/>
        <a:lstStyle/>
        <a:p>
          <a:endParaRPr lang="en-US"/>
        </a:p>
      </dgm:t>
    </dgm:pt>
    <dgm:pt modelId="{6EDC0532-7217-47D2-BC18-50A0249180AC}">
      <dgm:prSet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400" dirty="0" smtClean="0"/>
            <a:t>Power Detection</a:t>
          </a:r>
          <a:endParaRPr lang="en-US" sz="2400" dirty="0"/>
        </a:p>
      </dgm:t>
    </dgm:pt>
    <dgm:pt modelId="{95474FAB-F389-4A5C-88F4-D426482F7F55}" type="parTrans" cxnId="{41D1E7C8-073D-4CC8-9185-8296818DEE2C}">
      <dgm:prSet/>
      <dgm:spPr/>
      <dgm:t>
        <a:bodyPr/>
        <a:lstStyle/>
        <a:p>
          <a:endParaRPr lang="en-US"/>
        </a:p>
      </dgm:t>
    </dgm:pt>
    <dgm:pt modelId="{9D2B282E-CF17-4590-A635-94EFB63C8EE7}" type="sibTrans" cxnId="{41D1E7C8-073D-4CC8-9185-8296818DEE2C}">
      <dgm:prSet/>
      <dgm:spPr/>
      <dgm:t>
        <a:bodyPr/>
        <a:lstStyle/>
        <a:p>
          <a:endParaRPr lang="en-US"/>
        </a:p>
      </dgm:t>
    </dgm:pt>
    <dgm:pt modelId="{202DB660-4D97-40EB-A4A9-F71C04FB44BC}">
      <dgm:prSet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400" dirty="0" smtClean="0"/>
            <a:t>Better Range Finder</a:t>
          </a:r>
          <a:endParaRPr lang="en-US" sz="2400" dirty="0"/>
        </a:p>
      </dgm:t>
    </dgm:pt>
    <dgm:pt modelId="{F39D7F83-71CA-4465-9E29-7ABEA52DDCD7}" type="parTrans" cxnId="{C18C983D-E497-4749-995F-C73E598E9A36}">
      <dgm:prSet/>
      <dgm:spPr/>
      <dgm:t>
        <a:bodyPr/>
        <a:lstStyle/>
        <a:p>
          <a:endParaRPr lang="en-US"/>
        </a:p>
      </dgm:t>
    </dgm:pt>
    <dgm:pt modelId="{06FD56A1-47C0-47D0-91B0-A31927954201}" type="sibTrans" cxnId="{C18C983D-E497-4749-995F-C73E598E9A36}">
      <dgm:prSet/>
      <dgm:spPr/>
      <dgm:t>
        <a:bodyPr/>
        <a:lstStyle/>
        <a:p>
          <a:endParaRPr lang="en-US"/>
        </a:p>
      </dgm:t>
    </dgm:pt>
    <dgm:pt modelId="{44DA7B55-743D-4C41-B618-13786958C87A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Saleh Alamassy</a:t>
          </a:r>
          <a:endParaRPr lang="en-US" dirty="0"/>
        </a:p>
      </dgm:t>
    </dgm:pt>
    <dgm:pt modelId="{C46C3F06-4B4B-4568-9FA0-37B988D5FA1A}" type="parTrans" cxnId="{5F61B60E-6538-4F0B-875A-2BCD7EAE5344}">
      <dgm:prSet/>
      <dgm:spPr/>
      <dgm:t>
        <a:bodyPr/>
        <a:lstStyle/>
        <a:p>
          <a:endParaRPr lang="en-US"/>
        </a:p>
      </dgm:t>
    </dgm:pt>
    <dgm:pt modelId="{B12BAFD0-6C91-4E82-93BF-0C2706433656}" type="sibTrans" cxnId="{5F61B60E-6538-4F0B-875A-2BCD7EAE5344}">
      <dgm:prSet/>
      <dgm:spPr/>
      <dgm:t>
        <a:bodyPr/>
        <a:lstStyle/>
        <a:p>
          <a:endParaRPr lang="en-US"/>
        </a:p>
      </dgm:t>
    </dgm:pt>
    <dgm:pt modelId="{025E1D03-115B-4DAD-B6C1-7A87D708BEF2}" type="pres">
      <dgm:prSet presAssocID="{C135AE3B-8BCE-4CC7-B571-98E065F7C0C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8944FD1-744B-4C04-8979-ED8D992215D5}" type="pres">
      <dgm:prSet presAssocID="{A8C478B0-4106-45F2-AB54-B5349349ADEC}" presName="compNode" presStyleCnt="0"/>
      <dgm:spPr/>
      <dgm:t>
        <a:bodyPr/>
        <a:lstStyle/>
        <a:p>
          <a:endParaRPr lang="en-US"/>
        </a:p>
      </dgm:t>
    </dgm:pt>
    <dgm:pt modelId="{F165EE63-66D0-4871-BD32-391719BAE333}" type="pres">
      <dgm:prSet presAssocID="{A8C478B0-4106-45F2-AB54-B5349349ADEC}" presName="aNode" presStyleLbl="bgShp" presStyleIdx="0" presStyleCnt="4"/>
      <dgm:spPr/>
      <dgm:t>
        <a:bodyPr/>
        <a:lstStyle/>
        <a:p>
          <a:endParaRPr lang="en-US"/>
        </a:p>
      </dgm:t>
    </dgm:pt>
    <dgm:pt modelId="{4964F874-ABFB-4F39-AEFA-AD997FB21129}" type="pres">
      <dgm:prSet presAssocID="{A8C478B0-4106-45F2-AB54-B5349349ADEC}" presName="textNode" presStyleLbl="bgShp" presStyleIdx="0" presStyleCnt="4"/>
      <dgm:spPr/>
      <dgm:t>
        <a:bodyPr/>
        <a:lstStyle/>
        <a:p>
          <a:endParaRPr lang="en-US"/>
        </a:p>
      </dgm:t>
    </dgm:pt>
    <dgm:pt modelId="{142027D4-5FFB-4C60-BEC6-EE140F415B83}" type="pres">
      <dgm:prSet presAssocID="{A8C478B0-4106-45F2-AB54-B5349349ADEC}" presName="compChildNode" presStyleCnt="0"/>
      <dgm:spPr/>
      <dgm:t>
        <a:bodyPr/>
        <a:lstStyle/>
        <a:p>
          <a:endParaRPr lang="en-US"/>
        </a:p>
      </dgm:t>
    </dgm:pt>
    <dgm:pt modelId="{D9449452-A2B3-479F-A945-E6628200F1E3}" type="pres">
      <dgm:prSet presAssocID="{A8C478B0-4106-45F2-AB54-B5349349ADEC}" presName="theInnerList" presStyleCnt="0"/>
      <dgm:spPr/>
      <dgm:t>
        <a:bodyPr/>
        <a:lstStyle/>
        <a:p>
          <a:endParaRPr lang="en-US"/>
        </a:p>
      </dgm:t>
    </dgm:pt>
    <dgm:pt modelId="{B057E03D-06A4-450E-A088-362A256DA44F}" type="pres">
      <dgm:prSet presAssocID="{0526E134-44E4-46C2-8A0A-A530D9E0BC52}" presName="child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2A3014-96C2-4D43-AA7C-F5E3DE1DA84D}" type="pres">
      <dgm:prSet presAssocID="{0526E134-44E4-46C2-8A0A-A530D9E0BC52}" presName="aSpace2" presStyleCnt="0"/>
      <dgm:spPr/>
      <dgm:t>
        <a:bodyPr/>
        <a:lstStyle/>
        <a:p>
          <a:endParaRPr lang="en-US"/>
        </a:p>
      </dgm:t>
    </dgm:pt>
    <dgm:pt modelId="{3B64E249-72D6-4631-88FD-AB2ECDD0AC5A}" type="pres">
      <dgm:prSet presAssocID="{3F503440-2C8C-4579-A1C1-049D31D6495C}" presName="child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F48933-5B48-47C5-B31B-2F627A6656CB}" type="pres">
      <dgm:prSet presAssocID="{3F503440-2C8C-4579-A1C1-049D31D6495C}" presName="aSpace2" presStyleCnt="0"/>
      <dgm:spPr/>
      <dgm:t>
        <a:bodyPr/>
        <a:lstStyle/>
        <a:p>
          <a:endParaRPr lang="en-US"/>
        </a:p>
      </dgm:t>
    </dgm:pt>
    <dgm:pt modelId="{96C614E7-79C7-431B-95EB-B92B0221B836}" type="pres">
      <dgm:prSet presAssocID="{BC69FB72-9BC3-4D81-AFEB-8A7E0A46DEB2}" presName="childNode" presStyleLbl="node1" presStyleIdx="2" presStyleCnt="12" custScaleY="582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E242D8-19A2-45EA-AE7F-4179D4AFE7E0}" type="pres">
      <dgm:prSet presAssocID="{A8C478B0-4106-45F2-AB54-B5349349ADEC}" presName="aSpace" presStyleCnt="0"/>
      <dgm:spPr/>
      <dgm:t>
        <a:bodyPr/>
        <a:lstStyle/>
        <a:p>
          <a:endParaRPr lang="en-US"/>
        </a:p>
      </dgm:t>
    </dgm:pt>
    <dgm:pt modelId="{0D720FFA-6731-4068-B5DE-F8548E860D73}" type="pres">
      <dgm:prSet presAssocID="{8FF311FF-BC5F-44B7-9729-04954F84453E}" presName="compNode" presStyleCnt="0"/>
      <dgm:spPr/>
      <dgm:t>
        <a:bodyPr/>
        <a:lstStyle/>
        <a:p>
          <a:endParaRPr lang="en-US"/>
        </a:p>
      </dgm:t>
    </dgm:pt>
    <dgm:pt modelId="{128F604F-6227-4E33-A64A-821F7D73524F}" type="pres">
      <dgm:prSet presAssocID="{8FF311FF-BC5F-44B7-9729-04954F84453E}" presName="aNode" presStyleLbl="bgShp" presStyleIdx="1" presStyleCnt="4"/>
      <dgm:spPr/>
      <dgm:t>
        <a:bodyPr/>
        <a:lstStyle/>
        <a:p>
          <a:endParaRPr lang="en-US"/>
        </a:p>
      </dgm:t>
    </dgm:pt>
    <dgm:pt modelId="{56EAA0C2-456B-4543-8AFA-B9AEDF79E0D2}" type="pres">
      <dgm:prSet presAssocID="{8FF311FF-BC5F-44B7-9729-04954F84453E}" presName="textNode" presStyleLbl="bgShp" presStyleIdx="1" presStyleCnt="4"/>
      <dgm:spPr/>
      <dgm:t>
        <a:bodyPr/>
        <a:lstStyle/>
        <a:p>
          <a:endParaRPr lang="en-US"/>
        </a:p>
      </dgm:t>
    </dgm:pt>
    <dgm:pt modelId="{64DB8161-ACBA-4FC0-9CDE-81FED6D68C4D}" type="pres">
      <dgm:prSet presAssocID="{8FF311FF-BC5F-44B7-9729-04954F84453E}" presName="compChildNode" presStyleCnt="0"/>
      <dgm:spPr/>
      <dgm:t>
        <a:bodyPr/>
        <a:lstStyle/>
        <a:p>
          <a:endParaRPr lang="en-US"/>
        </a:p>
      </dgm:t>
    </dgm:pt>
    <dgm:pt modelId="{53BD87C5-8B2E-4B4D-9A16-AA69411A2487}" type="pres">
      <dgm:prSet presAssocID="{8FF311FF-BC5F-44B7-9729-04954F84453E}" presName="theInnerList" presStyleCnt="0"/>
      <dgm:spPr/>
      <dgm:t>
        <a:bodyPr/>
        <a:lstStyle/>
        <a:p>
          <a:endParaRPr lang="en-US"/>
        </a:p>
      </dgm:t>
    </dgm:pt>
    <dgm:pt modelId="{DDEFC02B-679F-4F6E-88C3-10E2C67D81DA}" type="pres">
      <dgm:prSet presAssocID="{6C2E141E-F85D-44B3-8692-C207DC2C379E}" presName="child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4FFBB5-16AD-4592-8167-1041D15DD9BD}" type="pres">
      <dgm:prSet presAssocID="{6C2E141E-F85D-44B3-8692-C207DC2C379E}" presName="aSpace2" presStyleCnt="0"/>
      <dgm:spPr/>
      <dgm:t>
        <a:bodyPr/>
        <a:lstStyle/>
        <a:p>
          <a:endParaRPr lang="en-US"/>
        </a:p>
      </dgm:t>
    </dgm:pt>
    <dgm:pt modelId="{1FD4AF79-28BB-4F51-B98E-5152E6EAD109}" type="pres">
      <dgm:prSet presAssocID="{3A172F95-D353-4BF5-A30D-16567CC834B5}" presName="child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FAC3EF-6528-44B6-A11A-9D82AE8B43EE}" type="pres">
      <dgm:prSet presAssocID="{3A172F95-D353-4BF5-A30D-16567CC834B5}" presName="aSpace2" presStyleCnt="0"/>
      <dgm:spPr/>
      <dgm:t>
        <a:bodyPr/>
        <a:lstStyle/>
        <a:p>
          <a:endParaRPr lang="en-US"/>
        </a:p>
      </dgm:t>
    </dgm:pt>
    <dgm:pt modelId="{5DAE6C29-4E85-49AB-821E-A6E45A211DC2}" type="pres">
      <dgm:prSet presAssocID="{4F5489D5-DE7E-47CA-A2F9-0E65886860D0}" presName="childNode" presStyleLbl="node1" presStyleIdx="5" presStyleCnt="12" custScaleY="508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01C918-7C1A-4AB3-9568-E3C4132914B5}" type="pres">
      <dgm:prSet presAssocID="{8FF311FF-BC5F-44B7-9729-04954F84453E}" presName="aSpace" presStyleCnt="0"/>
      <dgm:spPr/>
      <dgm:t>
        <a:bodyPr/>
        <a:lstStyle/>
        <a:p>
          <a:endParaRPr lang="en-US"/>
        </a:p>
      </dgm:t>
    </dgm:pt>
    <dgm:pt modelId="{0CD885EC-AD80-47BD-924C-3FF4F441E419}" type="pres">
      <dgm:prSet presAssocID="{C9EC9EB1-9B1F-4540-894B-160C6570C515}" presName="compNode" presStyleCnt="0"/>
      <dgm:spPr/>
      <dgm:t>
        <a:bodyPr/>
        <a:lstStyle/>
        <a:p>
          <a:endParaRPr lang="en-US"/>
        </a:p>
      </dgm:t>
    </dgm:pt>
    <dgm:pt modelId="{7A1F5F1F-8F32-4B6D-BBCA-90DDE978915D}" type="pres">
      <dgm:prSet presAssocID="{C9EC9EB1-9B1F-4540-894B-160C6570C515}" presName="aNode" presStyleLbl="bgShp" presStyleIdx="2" presStyleCnt="4"/>
      <dgm:spPr/>
      <dgm:t>
        <a:bodyPr/>
        <a:lstStyle/>
        <a:p>
          <a:endParaRPr lang="en-US"/>
        </a:p>
      </dgm:t>
    </dgm:pt>
    <dgm:pt modelId="{008D8672-2EDF-427B-A2A3-F469EB11A9F7}" type="pres">
      <dgm:prSet presAssocID="{C9EC9EB1-9B1F-4540-894B-160C6570C515}" presName="textNode" presStyleLbl="bgShp" presStyleIdx="2" presStyleCnt="4"/>
      <dgm:spPr/>
      <dgm:t>
        <a:bodyPr/>
        <a:lstStyle/>
        <a:p>
          <a:endParaRPr lang="en-US"/>
        </a:p>
      </dgm:t>
    </dgm:pt>
    <dgm:pt modelId="{94E89E92-BEC7-4278-A416-47C596429575}" type="pres">
      <dgm:prSet presAssocID="{C9EC9EB1-9B1F-4540-894B-160C6570C515}" presName="compChildNode" presStyleCnt="0"/>
      <dgm:spPr/>
      <dgm:t>
        <a:bodyPr/>
        <a:lstStyle/>
        <a:p>
          <a:endParaRPr lang="en-US"/>
        </a:p>
      </dgm:t>
    </dgm:pt>
    <dgm:pt modelId="{F6AFACB6-E16B-4985-A8DE-A0126F048AFE}" type="pres">
      <dgm:prSet presAssocID="{C9EC9EB1-9B1F-4540-894B-160C6570C515}" presName="theInnerList" presStyleCnt="0"/>
      <dgm:spPr/>
      <dgm:t>
        <a:bodyPr/>
        <a:lstStyle/>
        <a:p>
          <a:endParaRPr lang="en-US"/>
        </a:p>
      </dgm:t>
    </dgm:pt>
    <dgm:pt modelId="{FC4F33C0-4155-4040-9E88-16E9C54CF243}" type="pres">
      <dgm:prSet presAssocID="{2D1FC9BF-012D-43DA-B822-2EE1FBEE5992}" presName="child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41FD77-35FA-46B8-8B55-168E50D34551}" type="pres">
      <dgm:prSet presAssocID="{2D1FC9BF-012D-43DA-B822-2EE1FBEE5992}" presName="aSpace2" presStyleCnt="0"/>
      <dgm:spPr/>
      <dgm:t>
        <a:bodyPr/>
        <a:lstStyle/>
        <a:p>
          <a:endParaRPr lang="en-US"/>
        </a:p>
      </dgm:t>
    </dgm:pt>
    <dgm:pt modelId="{0A355FA8-DCBE-4423-84F3-25C18959CE3E}" type="pres">
      <dgm:prSet presAssocID="{5ADE02BF-E926-40F6-A581-C1A2633943A6}" presName="child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C93A4A-FF61-4D5C-A954-E417C08F8A95}" type="pres">
      <dgm:prSet presAssocID="{5ADE02BF-E926-40F6-A581-C1A2633943A6}" presName="aSpace2" presStyleCnt="0"/>
      <dgm:spPr/>
      <dgm:t>
        <a:bodyPr/>
        <a:lstStyle/>
        <a:p>
          <a:endParaRPr lang="en-US"/>
        </a:p>
      </dgm:t>
    </dgm:pt>
    <dgm:pt modelId="{6B96E8FB-5F2D-43FD-8870-720C2FF3826B}" type="pres">
      <dgm:prSet presAssocID="{79DC0C9C-7DAF-40BA-8AA3-D0EBC55BC54A}" presName="childNode" presStyleLbl="node1" presStyleIdx="8" presStyleCnt="12" custScaleY="508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CB39F2-EB49-4628-8C9A-A87782626211}" type="pres">
      <dgm:prSet presAssocID="{C9EC9EB1-9B1F-4540-894B-160C6570C515}" presName="aSpace" presStyleCnt="0"/>
      <dgm:spPr/>
      <dgm:t>
        <a:bodyPr/>
        <a:lstStyle/>
        <a:p>
          <a:endParaRPr lang="en-US"/>
        </a:p>
      </dgm:t>
    </dgm:pt>
    <dgm:pt modelId="{9D9EC285-B8D4-4C7D-80BC-D1AC5047ACE5}" type="pres">
      <dgm:prSet presAssocID="{A2283DAF-00FA-4C19-AFD9-56D3D7740D32}" presName="compNode" presStyleCnt="0"/>
      <dgm:spPr/>
      <dgm:t>
        <a:bodyPr/>
        <a:lstStyle/>
        <a:p>
          <a:endParaRPr lang="en-US"/>
        </a:p>
      </dgm:t>
    </dgm:pt>
    <dgm:pt modelId="{588DE997-BF4C-4F41-832F-7615F18A46A3}" type="pres">
      <dgm:prSet presAssocID="{A2283DAF-00FA-4C19-AFD9-56D3D7740D32}" presName="aNode" presStyleLbl="bgShp" presStyleIdx="3" presStyleCnt="4"/>
      <dgm:spPr/>
      <dgm:t>
        <a:bodyPr/>
        <a:lstStyle/>
        <a:p>
          <a:endParaRPr lang="en-US"/>
        </a:p>
      </dgm:t>
    </dgm:pt>
    <dgm:pt modelId="{08E6F4F2-6D59-4376-8E81-93F2E6685C83}" type="pres">
      <dgm:prSet presAssocID="{A2283DAF-00FA-4C19-AFD9-56D3D7740D32}" presName="textNode" presStyleLbl="bgShp" presStyleIdx="3" presStyleCnt="4"/>
      <dgm:spPr/>
      <dgm:t>
        <a:bodyPr/>
        <a:lstStyle/>
        <a:p>
          <a:endParaRPr lang="en-US"/>
        </a:p>
      </dgm:t>
    </dgm:pt>
    <dgm:pt modelId="{381BD79B-734A-4D6A-88F9-65B0E7CF37DE}" type="pres">
      <dgm:prSet presAssocID="{A2283DAF-00FA-4C19-AFD9-56D3D7740D32}" presName="compChildNode" presStyleCnt="0"/>
      <dgm:spPr/>
      <dgm:t>
        <a:bodyPr/>
        <a:lstStyle/>
        <a:p>
          <a:endParaRPr lang="en-US"/>
        </a:p>
      </dgm:t>
    </dgm:pt>
    <dgm:pt modelId="{99A5D16B-5B1C-4193-A0EB-9C4B7FC5315E}" type="pres">
      <dgm:prSet presAssocID="{A2283DAF-00FA-4C19-AFD9-56D3D7740D32}" presName="theInnerList" presStyleCnt="0"/>
      <dgm:spPr/>
      <dgm:t>
        <a:bodyPr/>
        <a:lstStyle/>
        <a:p>
          <a:endParaRPr lang="en-US"/>
        </a:p>
      </dgm:t>
    </dgm:pt>
    <dgm:pt modelId="{985F6933-FBCF-4BA0-89DD-04C12DD1327F}" type="pres">
      <dgm:prSet presAssocID="{6EDC0532-7217-47D2-BC18-50A0249180AC}" presName="child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20354C-13F5-4A16-87DC-A6D36E1AEBBB}" type="pres">
      <dgm:prSet presAssocID="{6EDC0532-7217-47D2-BC18-50A0249180AC}" presName="aSpace2" presStyleCnt="0"/>
      <dgm:spPr/>
      <dgm:t>
        <a:bodyPr/>
        <a:lstStyle/>
        <a:p>
          <a:endParaRPr lang="en-US"/>
        </a:p>
      </dgm:t>
    </dgm:pt>
    <dgm:pt modelId="{A976FAAE-342D-4D0C-8FEC-6BAB4E479608}" type="pres">
      <dgm:prSet presAssocID="{202DB660-4D97-40EB-A4A9-F71C04FB44BC}" presName="child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204C69-EEF3-4BDE-B6A2-6B9EBFF83BFE}" type="pres">
      <dgm:prSet presAssocID="{202DB660-4D97-40EB-A4A9-F71C04FB44BC}" presName="aSpace2" presStyleCnt="0"/>
      <dgm:spPr/>
      <dgm:t>
        <a:bodyPr/>
        <a:lstStyle/>
        <a:p>
          <a:endParaRPr lang="en-US"/>
        </a:p>
      </dgm:t>
    </dgm:pt>
    <dgm:pt modelId="{DC828623-8087-4012-A5BE-47E270C322E5}" type="pres">
      <dgm:prSet presAssocID="{44DA7B55-743D-4C41-B618-13786958C87A}" presName="childNode" presStyleLbl="node1" presStyleIdx="11" presStyleCnt="12" custScaleY="508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0A3DA78-52A8-45F7-9668-C439BF92BD0D}" type="presOf" srcId="{6EDC0532-7217-47D2-BC18-50A0249180AC}" destId="{985F6933-FBCF-4BA0-89DD-04C12DD1327F}" srcOrd="0" destOrd="0" presId="urn:microsoft.com/office/officeart/2005/8/layout/lProcess2"/>
    <dgm:cxn modelId="{D4324DA0-B6A2-4F69-9A40-7912745E266F}" srcId="{A8C478B0-4106-45F2-AB54-B5349349ADEC}" destId="{3F503440-2C8C-4579-A1C1-049D31D6495C}" srcOrd="1" destOrd="0" parTransId="{BA90C68D-5AA6-45AB-971E-41B8DF98067F}" sibTransId="{CB7E4314-EBFC-4572-B2DD-68C747EAA30A}"/>
    <dgm:cxn modelId="{FE378349-4615-40C3-9AD4-329C2FC5E1BA}" srcId="{C135AE3B-8BCE-4CC7-B571-98E065F7C0C4}" destId="{A2283DAF-00FA-4C19-AFD9-56D3D7740D32}" srcOrd="3" destOrd="0" parTransId="{CB121066-79E2-49C5-8FC9-320477F86758}" sibTransId="{3CB9BA39-8499-4DD8-8533-623AC228933F}"/>
    <dgm:cxn modelId="{B296942A-B219-4CD3-94FC-ED9F78300C0A}" type="presOf" srcId="{6C2E141E-F85D-44B3-8692-C207DC2C379E}" destId="{DDEFC02B-679F-4F6E-88C3-10E2C67D81DA}" srcOrd="0" destOrd="0" presId="urn:microsoft.com/office/officeart/2005/8/layout/lProcess2"/>
    <dgm:cxn modelId="{490ABFCD-F98A-406B-80C7-E1E7EB8075B8}" srcId="{8FF311FF-BC5F-44B7-9729-04954F84453E}" destId="{3A172F95-D353-4BF5-A30D-16567CC834B5}" srcOrd="1" destOrd="0" parTransId="{DFE61EC4-1F61-4951-993F-3740405153F0}" sibTransId="{6DBB9698-13CD-4F61-9D92-C69B792D8C67}"/>
    <dgm:cxn modelId="{A77094CF-1759-453E-B1CF-E293D1E8F1FC}" type="presOf" srcId="{202DB660-4D97-40EB-A4A9-F71C04FB44BC}" destId="{A976FAAE-342D-4D0C-8FEC-6BAB4E479608}" srcOrd="0" destOrd="0" presId="urn:microsoft.com/office/officeart/2005/8/layout/lProcess2"/>
    <dgm:cxn modelId="{A77AB928-0CCB-4244-8C2E-06B0B97C0093}" type="presOf" srcId="{A8C478B0-4106-45F2-AB54-B5349349ADEC}" destId="{F165EE63-66D0-4871-BD32-391719BAE333}" srcOrd="0" destOrd="0" presId="urn:microsoft.com/office/officeart/2005/8/layout/lProcess2"/>
    <dgm:cxn modelId="{5EE4B16A-1D69-4C10-B0A8-FB69EBE13948}" type="presOf" srcId="{5ADE02BF-E926-40F6-A581-C1A2633943A6}" destId="{0A355FA8-DCBE-4423-84F3-25C18959CE3E}" srcOrd="0" destOrd="0" presId="urn:microsoft.com/office/officeart/2005/8/layout/lProcess2"/>
    <dgm:cxn modelId="{7937946E-2127-4BAA-AF88-263E428708A1}" type="presOf" srcId="{3F503440-2C8C-4579-A1C1-049D31D6495C}" destId="{3B64E249-72D6-4631-88FD-AB2ECDD0AC5A}" srcOrd="0" destOrd="0" presId="urn:microsoft.com/office/officeart/2005/8/layout/lProcess2"/>
    <dgm:cxn modelId="{354BED56-805C-4526-9541-BCDB9ED90F11}" srcId="{C9EC9EB1-9B1F-4540-894B-160C6570C515}" destId="{79DC0C9C-7DAF-40BA-8AA3-D0EBC55BC54A}" srcOrd="2" destOrd="0" parTransId="{B7312111-E809-4758-ACE4-31FD7A78E2D7}" sibTransId="{0C2EE40D-6BE2-44D9-8FC8-D18D336C92BD}"/>
    <dgm:cxn modelId="{5F61B60E-6538-4F0B-875A-2BCD7EAE5344}" srcId="{A2283DAF-00FA-4C19-AFD9-56D3D7740D32}" destId="{44DA7B55-743D-4C41-B618-13786958C87A}" srcOrd="2" destOrd="0" parTransId="{C46C3F06-4B4B-4568-9FA0-37B988D5FA1A}" sibTransId="{B12BAFD0-6C91-4E82-93BF-0C2706433656}"/>
    <dgm:cxn modelId="{F3EA6817-9BA2-4AD1-8B28-6F44FDA52B8C}" type="presOf" srcId="{4F5489D5-DE7E-47CA-A2F9-0E65886860D0}" destId="{5DAE6C29-4E85-49AB-821E-A6E45A211DC2}" srcOrd="0" destOrd="0" presId="urn:microsoft.com/office/officeart/2005/8/layout/lProcess2"/>
    <dgm:cxn modelId="{22AB4221-AFC0-41D5-9AF7-6573DF7C5344}" type="presOf" srcId="{3A172F95-D353-4BF5-A30D-16567CC834B5}" destId="{1FD4AF79-28BB-4F51-B98E-5152E6EAD109}" srcOrd="0" destOrd="0" presId="urn:microsoft.com/office/officeart/2005/8/layout/lProcess2"/>
    <dgm:cxn modelId="{42E32DA1-21F0-457C-90B5-3FAAEB4EDA0A}" srcId="{C135AE3B-8BCE-4CC7-B571-98E065F7C0C4}" destId="{A8C478B0-4106-45F2-AB54-B5349349ADEC}" srcOrd="0" destOrd="0" parTransId="{8B8C2DF2-A6DA-4AC7-A17C-88CEDC673DB3}" sibTransId="{CF040F11-36D3-4940-9AE0-08F04144CA4A}"/>
    <dgm:cxn modelId="{CDB4B2AA-090F-4CA0-99CC-D2A8B0B89C78}" type="presOf" srcId="{C9EC9EB1-9B1F-4540-894B-160C6570C515}" destId="{008D8672-2EDF-427B-A2A3-F469EB11A9F7}" srcOrd="1" destOrd="0" presId="urn:microsoft.com/office/officeart/2005/8/layout/lProcess2"/>
    <dgm:cxn modelId="{BBE6F03B-5611-42A9-930F-FC446696EA23}" type="presOf" srcId="{A2283DAF-00FA-4C19-AFD9-56D3D7740D32}" destId="{588DE997-BF4C-4F41-832F-7615F18A46A3}" srcOrd="0" destOrd="0" presId="urn:microsoft.com/office/officeart/2005/8/layout/lProcess2"/>
    <dgm:cxn modelId="{25707D4F-7F96-4EE4-8C12-940894FF897E}" type="presOf" srcId="{44DA7B55-743D-4C41-B618-13786958C87A}" destId="{DC828623-8087-4012-A5BE-47E270C322E5}" srcOrd="0" destOrd="0" presId="urn:microsoft.com/office/officeart/2005/8/layout/lProcess2"/>
    <dgm:cxn modelId="{7D126160-A846-48D0-AB0F-1D4AB29604EF}" srcId="{C135AE3B-8BCE-4CC7-B571-98E065F7C0C4}" destId="{C9EC9EB1-9B1F-4540-894B-160C6570C515}" srcOrd="2" destOrd="0" parTransId="{4446612B-179B-447C-8814-884D338C56ED}" sibTransId="{0F67D8FC-F852-49C5-892C-CC8570A6D7B4}"/>
    <dgm:cxn modelId="{EEBECA42-6120-4EC0-822C-0A6747F01DBB}" srcId="{C135AE3B-8BCE-4CC7-B571-98E065F7C0C4}" destId="{8FF311FF-BC5F-44B7-9729-04954F84453E}" srcOrd="1" destOrd="0" parTransId="{C7A776D5-2E50-4B22-849D-5B9CE2F3D6AB}" sibTransId="{1D17E7DC-1507-4D61-9B42-CDCEA3F38F9B}"/>
    <dgm:cxn modelId="{A1B09CB8-CDBD-45B3-83E0-A0B019D04E82}" type="presOf" srcId="{A8C478B0-4106-45F2-AB54-B5349349ADEC}" destId="{4964F874-ABFB-4F39-AEFA-AD997FB21129}" srcOrd="1" destOrd="0" presId="urn:microsoft.com/office/officeart/2005/8/layout/lProcess2"/>
    <dgm:cxn modelId="{98AF54AF-C609-4553-977B-D8DA51672B1C}" srcId="{C9EC9EB1-9B1F-4540-894B-160C6570C515}" destId="{5ADE02BF-E926-40F6-A581-C1A2633943A6}" srcOrd="1" destOrd="0" parTransId="{8A45F8C0-543E-4B85-AF8F-EA2ACBE1F527}" sibTransId="{38BCDFE8-3C96-45B1-9A5A-E0CAF42F3BCF}"/>
    <dgm:cxn modelId="{63FF9BA3-68E6-4D7E-9B92-6CF316D15D07}" type="presOf" srcId="{8FF311FF-BC5F-44B7-9729-04954F84453E}" destId="{128F604F-6227-4E33-A64A-821F7D73524F}" srcOrd="0" destOrd="0" presId="urn:microsoft.com/office/officeart/2005/8/layout/lProcess2"/>
    <dgm:cxn modelId="{47A25A5A-E0F8-4036-A8FE-F9BB08FEF34D}" srcId="{A8C478B0-4106-45F2-AB54-B5349349ADEC}" destId="{BC69FB72-9BC3-4D81-AFEB-8A7E0A46DEB2}" srcOrd="2" destOrd="0" parTransId="{C31DDC18-FFBB-46C7-B5CB-7AB55F812A6D}" sibTransId="{BC541BD9-F5EE-43F8-AA73-F1321595B6F8}"/>
    <dgm:cxn modelId="{7D35D645-1F79-4246-8DB9-2748FD2FF1F3}" type="presOf" srcId="{C9EC9EB1-9B1F-4540-894B-160C6570C515}" destId="{7A1F5F1F-8F32-4B6D-BBCA-90DDE978915D}" srcOrd="0" destOrd="0" presId="urn:microsoft.com/office/officeart/2005/8/layout/lProcess2"/>
    <dgm:cxn modelId="{F2B3882C-D215-4076-83B8-27669D8B6E0C}" srcId="{8FF311FF-BC5F-44B7-9729-04954F84453E}" destId="{4F5489D5-DE7E-47CA-A2F9-0E65886860D0}" srcOrd="2" destOrd="0" parTransId="{62B08717-BC60-43C4-86D5-A3A08E2FC7F1}" sibTransId="{CB558AC9-CEE6-40DB-B9C1-4DF7979672B4}"/>
    <dgm:cxn modelId="{47FD33DF-DF29-4008-9685-5B67D43EA90A}" type="presOf" srcId="{BC69FB72-9BC3-4D81-AFEB-8A7E0A46DEB2}" destId="{96C614E7-79C7-431B-95EB-B92B0221B836}" srcOrd="0" destOrd="0" presId="urn:microsoft.com/office/officeart/2005/8/layout/lProcess2"/>
    <dgm:cxn modelId="{C18C983D-E497-4749-995F-C73E598E9A36}" srcId="{A2283DAF-00FA-4C19-AFD9-56D3D7740D32}" destId="{202DB660-4D97-40EB-A4A9-F71C04FB44BC}" srcOrd="1" destOrd="0" parTransId="{F39D7F83-71CA-4465-9E29-7ABEA52DDCD7}" sibTransId="{06FD56A1-47C0-47D0-91B0-A31927954201}"/>
    <dgm:cxn modelId="{0CEC421A-5CEF-4645-805C-B8A7600E161B}" srcId="{8FF311FF-BC5F-44B7-9729-04954F84453E}" destId="{6C2E141E-F85D-44B3-8692-C207DC2C379E}" srcOrd="0" destOrd="0" parTransId="{97C17162-B606-443F-9389-8A22171ABF58}" sibTransId="{89424FE0-A679-4D23-84F8-29A9A1E9E374}"/>
    <dgm:cxn modelId="{EF0E0621-9E43-4853-B836-8C15F9EE9285}" type="presOf" srcId="{0526E134-44E4-46C2-8A0A-A530D9E0BC52}" destId="{B057E03D-06A4-450E-A088-362A256DA44F}" srcOrd="0" destOrd="0" presId="urn:microsoft.com/office/officeart/2005/8/layout/lProcess2"/>
    <dgm:cxn modelId="{FFC74540-27C7-4979-9DE5-274C62E5F8F3}" srcId="{A8C478B0-4106-45F2-AB54-B5349349ADEC}" destId="{0526E134-44E4-46C2-8A0A-A530D9E0BC52}" srcOrd="0" destOrd="0" parTransId="{41C49724-8628-4633-89F4-991659B8276E}" sibTransId="{AC0B0FA7-A8D3-4E4A-A15E-83E29103379F}"/>
    <dgm:cxn modelId="{41D1E7C8-073D-4CC8-9185-8296818DEE2C}" srcId="{A2283DAF-00FA-4C19-AFD9-56D3D7740D32}" destId="{6EDC0532-7217-47D2-BC18-50A0249180AC}" srcOrd="0" destOrd="0" parTransId="{95474FAB-F389-4A5C-88F4-D426482F7F55}" sibTransId="{9D2B282E-CF17-4590-A635-94EFB63C8EE7}"/>
    <dgm:cxn modelId="{9BC52985-C471-466D-A00B-B7F66E7490E2}" type="presOf" srcId="{C135AE3B-8BCE-4CC7-B571-98E065F7C0C4}" destId="{025E1D03-115B-4DAD-B6C1-7A87D708BEF2}" srcOrd="0" destOrd="0" presId="urn:microsoft.com/office/officeart/2005/8/layout/lProcess2"/>
    <dgm:cxn modelId="{F01878E9-D879-4FA0-970C-5802AFC3F21B}" type="presOf" srcId="{2D1FC9BF-012D-43DA-B822-2EE1FBEE5992}" destId="{FC4F33C0-4155-4040-9E88-16E9C54CF243}" srcOrd="0" destOrd="0" presId="urn:microsoft.com/office/officeart/2005/8/layout/lProcess2"/>
    <dgm:cxn modelId="{5A17414D-F332-4686-952E-91ED4933B214}" srcId="{C9EC9EB1-9B1F-4540-894B-160C6570C515}" destId="{2D1FC9BF-012D-43DA-B822-2EE1FBEE5992}" srcOrd="0" destOrd="0" parTransId="{36DD90FB-34DB-4A7A-AE94-4C6B0204C0ED}" sibTransId="{496D780F-F5F0-4F2E-9A81-9A749EECC3E3}"/>
    <dgm:cxn modelId="{8BEF59F4-B502-41E9-BB1F-6B8157E8B069}" type="presOf" srcId="{79DC0C9C-7DAF-40BA-8AA3-D0EBC55BC54A}" destId="{6B96E8FB-5F2D-43FD-8870-720C2FF3826B}" srcOrd="0" destOrd="0" presId="urn:microsoft.com/office/officeart/2005/8/layout/lProcess2"/>
    <dgm:cxn modelId="{5BE39B98-3C6E-4BF0-AEAE-C3F7582372E1}" type="presOf" srcId="{8FF311FF-BC5F-44B7-9729-04954F84453E}" destId="{56EAA0C2-456B-4543-8AFA-B9AEDF79E0D2}" srcOrd="1" destOrd="0" presId="urn:microsoft.com/office/officeart/2005/8/layout/lProcess2"/>
    <dgm:cxn modelId="{57F75EE1-891E-4E17-8A8F-8D87C8B7296C}" type="presOf" srcId="{A2283DAF-00FA-4C19-AFD9-56D3D7740D32}" destId="{08E6F4F2-6D59-4376-8E81-93F2E6685C83}" srcOrd="1" destOrd="0" presId="urn:microsoft.com/office/officeart/2005/8/layout/lProcess2"/>
    <dgm:cxn modelId="{A5DB9EE8-3AA5-4F0E-BB43-EAAB5F3CBD57}" type="presParOf" srcId="{025E1D03-115B-4DAD-B6C1-7A87D708BEF2}" destId="{58944FD1-744B-4C04-8979-ED8D992215D5}" srcOrd="0" destOrd="0" presId="urn:microsoft.com/office/officeart/2005/8/layout/lProcess2"/>
    <dgm:cxn modelId="{35B3007E-8876-487A-997F-F05973323444}" type="presParOf" srcId="{58944FD1-744B-4C04-8979-ED8D992215D5}" destId="{F165EE63-66D0-4871-BD32-391719BAE333}" srcOrd="0" destOrd="0" presId="urn:microsoft.com/office/officeart/2005/8/layout/lProcess2"/>
    <dgm:cxn modelId="{B4624489-1EFB-493F-BD08-059FE7772FB2}" type="presParOf" srcId="{58944FD1-744B-4C04-8979-ED8D992215D5}" destId="{4964F874-ABFB-4F39-AEFA-AD997FB21129}" srcOrd="1" destOrd="0" presId="urn:microsoft.com/office/officeart/2005/8/layout/lProcess2"/>
    <dgm:cxn modelId="{9E00D1BC-1F87-4F85-AC8F-4F1050D17621}" type="presParOf" srcId="{58944FD1-744B-4C04-8979-ED8D992215D5}" destId="{142027D4-5FFB-4C60-BEC6-EE140F415B83}" srcOrd="2" destOrd="0" presId="urn:microsoft.com/office/officeart/2005/8/layout/lProcess2"/>
    <dgm:cxn modelId="{2DAF3EAA-73DF-4305-9156-17BC0B414591}" type="presParOf" srcId="{142027D4-5FFB-4C60-BEC6-EE140F415B83}" destId="{D9449452-A2B3-479F-A945-E6628200F1E3}" srcOrd="0" destOrd="0" presId="urn:microsoft.com/office/officeart/2005/8/layout/lProcess2"/>
    <dgm:cxn modelId="{3CA00EA6-C88A-46B1-97D1-B04004B8D814}" type="presParOf" srcId="{D9449452-A2B3-479F-A945-E6628200F1E3}" destId="{B057E03D-06A4-450E-A088-362A256DA44F}" srcOrd="0" destOrd="0" presId="urn:microsoft.com/office/officeart/2005/8/layout/lProcess2"/>
    <dgm:cxn modelId="{D4609ACD-AB0D-4FAE-8926-E5A9D1B35D1C}" type="presParOf" srcId="{D9449452-A2B3-479F-A945-E6628200F1E3}" destId="{312A3014-96C2-4D43-AA7C-F5E3DE1DA84D}" srcOrd="1" destOrd="0" presId="urn:microsoft.com/office/officeart/2005/8/layout/lProcess2"/>
    <dgm:cxn modelId="{10781D86-7C8C-4EF7-A91D-1CF416F49681}" type="presParOf" srcId="{D9449452-A2B3-479F-A945-E6628200F1E3}" destId="{3B64E249-72D6-4631-88FD-AB2ECDD0AC5A}" srcOrd="2" destOrd="0" presId="urn:microsoft.com/office/officeart/2005/8/layout/lProcess2"/>
    <dgm:cxn modelId="{5E304C17-771D-4653-AA33-41D24A300EC4}" type="presParOf" srcId="{D9449452-A2B3-479F-A945-E6628200F1E3}" destId="{4EF48933-5B48-47C5-B31B-2F627A6656CB}" srcOrd="3" destOrd="0" presId="urn:microsoft.com/office/officeart/2005/8/layout/lProcess2"/>
    <dgm:cxn modelId="{BD2E057F-F698-4682-B73A-674032F2FCD0}" type="presParOf" srcId="{D9449452-A2B3-479F-A945-E6628200F1E3}" destId="{96C614E7-79C7-431B-95EB-B92B0221B836}" srcOrd="4" destOrd="0" presId="urn:microsoft.com/office/officeart/2005/8/layout/lProcess2"/>
    <dgm:cxn modelId="{8B92D71C-1483-41CC-BE12-7346E072AB5E}" type="presParOf" srcId="{025E1D03-115B-4DAD-B6C1-7A87D708BEF2}" destId="{A5E242D8-19A2-45EA-AE7F-4179D4AFE7E0}" srcOrd="1" destOrd="0" presId="urn:microsoft.com/office/officeart/2005/8/layout/lProcess2"/>
    <dgm:cxn modelId="{C0DFC41D-7AEA-4A50-94BA-F70372A8F6AC}" type="presParOf" srcId="{025E1D03-115B-4DAD-B6C1-7A87D708BEF2}" destId="{0D720FFA-6731-4068-B5DE-F8548E860D73}" srcOrd="2" destOrd="0" presId="urn:microsoft.com/office/officeart/2005/8/layout/lProcess2"/>
    <dgm:cxn modelId="{D31FDA5E-B4E2-42D9-B328-5959CA803D1E}" type="presParOf" srcId="{0D720FFA-6731-4068-B5DE-F8548E860D73}" destId="{128F604F-6227-4E33-A64A-821F7D73524F}" srcOrd="0" destOrd="0" presId="urn:microsoft.com/office/officeart/2005/8/layout/lProcess2"/>
    <dgm:cxn modelId="{05995F8A-AA32-4142-8EDF-A5A9BCE52191}" type="presParOf" srcId="{0D720FFA-6731-4068-B5DE-F8548E860D73}" destId="{56EAA0C2-456B-4543-8AFA-B9AEDF79E0D2}" srcOrd="1" destOrd="0" presId="urn:microsoft.com/office/officeart/2005/8/layout/lProcess2"/>
    <dgm:cxn modelId="{653D2C11-4A2F-4C4B-9411-D8A8A848268F}" type="presParOf" srcId="{0D720FFA-6731-4068-B5DE-F8548E860D73}" destId="{64DB8161-ACBA-4FC0-9CDE-81FED6D68C4D}" srcOrd="2" destOrd="0" presId="urn:microsoft.com/office/officeart/2005/8/layout/lProcess2"/>
    <dgm:cxn modelId="{2FA7A4B2-EA4E-4E04-BC04-55C63B3D6C16}" type="presParOf" srcId="{64DB8161-ACBA-4FC0-9CDE-81FED6D68C4D}" destId="{53BD87C5-8B2E-4B4D-9A16-AA69411A2487}" srcOrd="0" destOrd="0" presId="urn:microsoft.com/office/officeart/2005/8/layout/lProcess2"/>
    <dgm:cxn modelId="{2FFC2D1A-8755-4B1D-B560-F1F12AA97093}" type="presParOf" srcId="{53BD87C5-8B2E-4B4D-9A16-AA69411A2487}" destId="{DDEFC02B-679F-4F6E-88C3-10E2C67D81DA}" srcOrd="0" destOrd="0" presId="urn:microsoft.com/office/officeart/2005/8/layout/lProcess2"/>
    <dgm:cxn modelId="{579FC91D-090A-4D93-96E3-45D6426E5E20}" type="presParOf" srcId="{53BD87C5-8B2E-4B4D-9A16-AA69411A2487}" destId="{E34FFBB5-16AD-4592-8167-1041D15DD9BD}" srcOrd="1" destOrd="0" presId="urn:microsoft.com/office/officeart/2005/8/layout/lProcess2"/>
    <dgm:cxn modelId="{0A7DCE12-B04D-4073-AB67-DE9C934B8BF2}" type="presParOf" srcId="{53BD87C5-8B2E-4B4D-9A16-AA69411A2487}" destId="{1FD4AF79-28BB-4F51-B98E-5152E6EAD109}" srcOrd="2" destOrd="0" presId="urn:microsoft.com/office/officeart/2005/8/layout/lProcess2"/>
    <dgm:cxn modelId="{3C47A57C-838B-4F3D-8761-E8BC1F4CB0AD}" type="presParOf" srcId="{53BD87C5-8B2E-4B4D-9A16-AA69411A2487}" destId="{7EFAC3EF-6528-44B6-A11A-9D82AE8B43EE}" srcOrd="3" destOrd="0" presId="urn:microsoft.com/office/officeart/2005/8/layout/lProcess2"/>
    <dgm:cxn modelId="{D7923ADB-2413-4C48-ABC2-4CBC81228658}" type="presParOf" srcId="{53BD87C5-8B2E-4B4D-9A16-AA69411A2487}" destId="{5DAE6C29-4E85-49AB-821E-A6E45A211DC2}" srcOrd="4" destOrd="0" presId="urn:microsoft.com/office/officeart/2005/8/layout/lProcess2"/>
    <dgm:cxn modelId="{0BE97A57-4134-4717-B888-5D236507FF3A}" type="presParOf" srcId="{025E1D03-115B-4DAD-B6C1-7A87D708BEF2}" destId="{8601C918-7C1A-4AB3-9568-E3C4132914B5}" srcOrd="3" destOrd="0" presId="urn:microsoft.com/office/officeart/2005/8/layout/lProcess2"/>
    <dgm:cxn modelId="{588B701F-CBA2-401E-94E1-628650612EF2}" type="presParOf" srcId="{025E1D03-115B-4DAD-B6C1-7A87D708BEF2}" destId="{0CD885EC-AD80-47BD-924C-3FF4F441E419}" srcOrd="4" destOrd="0" presId="urn:microsoft.com/office/officeart/2005/8/layout/lProcess2"/>
    <dgm:cxn modelId="{8526FEA2-E239-44F9-A9E0-BD938C5CA508}" type="presParOf" srcId="{0CD885EC-AD80-47BD-924C-3FF4F441E419}" destId="{7A1F5F1F-8F32-4B6D-BBCA-90DDE978915D}" srcOrd="0" destOrd="0" presId="urn:microsoft.com/office/officeart/2005/8/layout/lProcess2"/>
    <dgm:cxn modelId="{665ACBCE-15F6-4F0D-982D-0ABB575CA21F}" type="presParOf" srcId="{0CD885EC-AD80-47BD-924C-3FF4F441E419}" destId="{008D8672-2EDF-427B-A2A3-F469EB11A9F7}" srcOrd="1" destOrd="0" presId="urn:microsoft.com/office/officeart/2005/8/layout/lProcess2"/>
    <dgm:cxn modelId="{8E166E3C-BA80-42F8-91C4-A49B599D8B41}" type="presParOf" srcId="{0CD885EC-AD80-47BD-924C-3FF4F441E419}" destId="{94E89E92-BEC7-4278-A416-47C596429575}" srcOrd="2" destOrd="0" presId="urn:microsoft.com/office/officeart/2005/8/layout/lProcess2"/>
    <dgm:cxn modelId="{B806BA5F-0313-4B98-A834-BDC87DBD0678}" type="presParOf" srcId="{94E89E92-BEC7-4278-A416-47C596429575}" destId="{F6AFACB6-E16B-4985-A8DE-A0126F048AFE}" srcOrd="0" destOrd="0" presId="urn:microsoft.com/office/officeart/2005/8/layout/lProcess2"/>
    <dgm:cxn modelId="{53FEAB13-03B0-45D9-AD9A-5A445E4D7C25}" type="presParOf" srcId="{F6AFACB6-E16B-4985-A8DE-A0126F048AFE}" destId="{FC4F33C0-4155-4040-9E88-16E9C54CF243}" srcOrd="0" destOrd="0" presId="urn:microsoft.com/office/officeart/2005/8/layout/lProcess2"/>
    <dgm:cxn modelId="{1F532E4E-2C46-4174-AA67-39A4FA81D69D}" type="presParOf" srcId="{F6AFACB6-E16B-4985-A8DE-A0126F048AFE}" destId="{2141FD77-35FA-46B8-8B55-168E50D34551}" srcOrd="1" destOrd="0" presId="urn:microsoft.com/office/officeart/2005/8/layout/lProcess2"/>
    <dgm:cxn modelId="{8BFA3F35-9F41-4D75-9F8A-478C8F29BBBA}" type="presParOf" srcId="{F6AFACB6-E16B-4985-A8DE-A0126F048AFE}" destId="{0A355FA8-DCBE-4423-84F3-25C18959CE3E}" srcOrd="2" destOrd="0" presId="urn:microsoft.com/office/officeart/2005/8/layout/lProcess2"/>
    <dgm:cxn modelId="{87D099A4-13EC-42C4-8431-D698F5192BDD}" type="presParOf" srcId="{F6AFACB6-E16B-4985-A8DE-A0126F048AFE}" destId="{21C93A4A-FF61-4D5C-A954-E417C08F8A95}" srcOrd="3" destOrd="0" presId="urn:microsoft.com/office/officeart/2005/8/layout/lProcess2"/>
    <dgm:cxn modelId="{FF28217E-985E-498E-A707-10959BE867C1}" type="presParOf" srcId="{F6AFACB6-E16B-4985-A8DE-A0126F048AFE}" destId="{6B96E8FB-5F2D-43FD-8870-720C2FF3826B}" srcOrd="4" destOrd="0" presId="urn:microsoft.com/office/officeart/2005/8/layout/lProcess2"/>
    <dgm:cxn modelId="{2F947BE4-EB3D-4491-B4B5-67CE585D9BEA}" type="presParOf" srcId="{025E1D03-115B-4DAD-B6C1-7A87D708BEF2}" destId="{A9CB39F2-EB49-4628-8C9A-A87782626211}" srcOrd="5" destOrd="0" presId="urn:microsoft.com/office/officeart/2005/8/layout/lProcess2"/>
    <dgm:cxn modelId="{79E35CEC-7DF5-4B5A-ABC7-A047BA755DB2}" type="presParOf" srcId="{025E1D03-115B-4DAD-B6C1-7A87D708BEF2}" destId="{9D9EC285-B8D4-4C7D-80BC-D1AC5047ACE5}" srcOrd="6" destOrd="0" presId="urn:microsoft.com/office/officeart/2005/8/layout/lProcess2"/>
    <dgm:cxn modelId="{A97D8960-ED2B-448B-A6BF-5AFB2EF1671B}" type="presParOf" srcId="{9D9EC285-B8D4-4C7D-80BC-D1AC5047ACE5}" destId="{588DE997-BF4C-4F41-832F-7615F18A46A3}" srcOrd="0" destOrd="0" presId="urn:microsoft.com/office/officeart/2005/8/layout/lProcess2"/>
    <dgm:cxn modelId="{3E541716-1BA9-4BC2-A3DD-1D97B9308C6D}" type="presParOf" srcId="{9D9EC285-B8D4-4C7D-80BC-D1AC5047ACE5}" destId="{08E6F4F2-6D59-4376-8E81-93F2E6685C83}" srcOrd="1" destOrd="0" presId="urn:microsoft.com/office/officeart/2005/8/layout/lProcess2"/>
    <dgm:cxn modelId="{DCDE28AF-F804-47DA-BD35-A51342A9688D}" type="presParOf" srcId="{9D9EC285-B8D4-4C7D-80BC-D1AC5047ACE5}" destId="{381BD79B-734A-4D6A-88F9-65B0E7CF37DE}" srcOrd="2" destOrd="0" presId="urn:microsoft.com/office/officeart/2005/8/layout/lProcess2"/>
    <dgm:cxn modelId="{3FBE5450-B530-4682-A77B-5E3990B9D623}" type="presParOf" srcId="{381BD79B-734A-4D6A-88F9-65B0E7CF37DE}" destId="{99A5D16B-5B1C-4193-A0EB-9C4B7FC5315E}" srcOrd="0" destOrd="0" presId="urn:microsoft.com/office/officeart/2005/8/layout/lProcess2"/>
    <dgm:cxn modelId="{13C7BF2B-4AB0-462B-BE46-77C0B6DE431A}" type="presParOf" srcId="{99A5D16B-5B1C-4193-A0EB-9C4B7FC5315E}" destId="{985F6933-FBCF-4BA0-89DD-04C12DD1327F}" srcOrd="0" destOrd="0" presId="urn:microsoft.com/office/officeart/2005/8/layout/lProcess2"/>
    <dgm:cxn modelId="{94FC78CC-7335-462D-AD59-1666F5E347F9}" type="presParOf" srcId="{99A5D16B-5B1C-4193-A0EB-9C4B7FC5315E}" destId="{5320354C-13F5-4A16-87DC-A6D36E1AEBBB}" srcOrd="1" destOrd="0" presId="urn:microsoft.com/office/officeart/2005/8/layout/lProcess2"/>
    <dgm:cxn modelId="{64ADED67-687C-4357-8993-03B4C795847B}" type="presParOf" srcId="{99A5D16B-5B1C-4193-A0EB-9C4B7FC5315E}" destId="{A976FAAE-342D-4D0C-8FEC-6BAB4E479608}" srcOrd="2" destOrd="0" presId="urn:microsoft.com/office/officeart/2005/8/layout/lProcess2"/>
    <dgm:cxn modelId="{9397DE91-9647-4679-B74C-A438A6234BE1}" type="presParOf" srcId="{99A5D16B-5B1C-4193-A0EB-9C4B7FC5315E}" destId="{26204C69-EEF3-4BDE-B6A2-6B9EBFF83BFE}" srcOrd="3" destOrd="0" presId="urn:microsoft.com/office/officeart/2005/8/layout/lProcess2"/>
    <dgm:cxn modelId="{64B55845-E3A8-4D2B-BB40-6052810F0270}" type="presParOf" srcId="{99A5D16B-5B1C-4193-A0EB-9C4B7FC5315E}" destId="{DC828623-8087-4012-A5BE-47E270C322E5}" srcOrd="4" destOrd="0" presId="urn:microsoft.com/office/officeart/2005/8/layout/lProcess2"/>
  </dgm:cxnLst>
  <dgm:bg>
    <a:noFill/>
    <a:effectLst>
      <a:outerShdw blurRad="50800" dist="50800" dir="5400000" algn="ctr" rotWithShape="0">
        <a:srgbClr val="000000"/>
      </a:outerShd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6B7C86-5D87-4D9E-BBA0-07F3FBBD12DC}" type="doc">
      <dgm:prSet loTypeId="urn:microsoft.com/office/officeart/2005/8/layout/hProcess9" loCatId="process" qsTypeId="urn:microsoft.com/office/officeart/2005/8/quickstyle/simple1" qsCatId="simple" csTypeId="urn:microsoft.com/office/officeart/2005/8/colors/accent3_5" csCatId="accent3" phldr="1"/>
      <dgm:spPr/>
    </dgm:pt>
    <dgm:pt modelId="{30D37E73-6194-418B-B00F-5678C5274A44}">
      <dgm:prSet phldrT="[Text]" custT="1"/>
      <dgm:spPr/>
      <dgm:t>
        <a:bodyPr/>
        <a:lstStyle/>
        <a:p>
          <a:r>
            <a:rPr lang="en-US" sz="1400" dirty="0" smtClean="0">
              <a:latin typeface="Cambria" pitchFamily="18" charset="0"/>
            </a:rPr>
            <a:t>Source</a:t>
          </a:r>
        </a:p>
        <a:p>
          <a:r>
            <a:rPr lang="en-US" sz="1400" dirty="0" smtClean="0">
              <a:latin typeface="Cambria" pitchFamily="18" charset="0"/>
            </a:rPr>
            <a:t>(DC supply)</a:t>
          </a:r>
          <a:endParaRPr lang="en-US" sz="1400" dirty="0">
            <a:latin typeface="Cambria" pitchFamily="18" charset="0"/>
          </a:endParaRPr>
        </a:p>
      </dgm:t>
    </dgm:pt>
    <dgm:pt modelId="{51B2A365-08A3-4B18-9F66-D30CC9C323A9}" type="parTrans" cxnId="{67242870-62DC-40CE-B790-183C1B2A95D5}">
      <dgm:prSet/>
      <dgm:spPr/>
      <dgm:t>
        <a:bodyPr/>
        <a:lstStyle/>
        <a:p>
          <a:endParaRPr lang="en-US" sz="1400"/>
        </a:p>
      </dgm:t>
    </dgm:pt>
    <dgm:pt modelId="{137F6424-CE17-49B1-A42D-C5FEE0316420}" type="sibTrans" cxnId="{67242870-62DC-40CE-B790-183C1B2A95D5}">
      <dgm:prSet/>
      <dgm:spPr/>
      <dgm:t>
        <a:bodyPr/>
        <a:lstStyle/>
        <a:p>
          <a:endParaRPr lang="en-US" sz="1400"/>
        </a:p>
      </dgm:t>
    </dgm:pt>
    <dgm:pt modelId="{2116E416-CC7B-40E7-81D7-A7C9B2117B42}">
      <dgm:prSet phldrT="[Text]" custT="1"/>
      <dgm:spPr/>
      <dgm:t>
        <a:bodyPr/>
        <a:lstStyle/>
        <a:p>
          <a:endParaRPr lang="en-US" sz="1400" dirty="0" smtClean="0">
            <a:latin typeface="Cambria" pitchFamily="18" charset="0"/>
          </a:endParaRPr>
        </a:p>
        <a:p>
          <a:r>
            <a:rPr lang="en-US" sz="1400" dirty="0" smtClean="0">
              <a:latin typeface="Cambria" pitchFamily="18" charset="0"/>
            </a:rPr>
            <a:t>Colpitts Oscillator</a:t>
          </a:r>
          <a:endParaRPr lang="en-US" sz="1400" dirty="0">
            <a:latin typeface="Cambria" pitchFamily="18" charset="0"/>
          </a:endParaRPr>
        </a:p>
      </dgm:t>
    </dgm:pt>
    <dgm:pt modelId="{A7312DED-B7C6-47AD-81B1-E3D878F0C132}" type="parTrans" cxnId="{504030A7-BE2F-49CE-A986-9E4E6F8D197D}">
      <dgm:prSet/>
      <dgm:spPr/>
      <dgm:t>
        <a:bodyPr/>
        <a:lstStyle/>
        <a:p>
          <a:endParaRPr lang="en-US" sz="1400"/>
        </a:p>
      </dgm:t>
    </dgm:pt>
    <dgm:pt modelId="{744B4DB8-FDB4-4FA8-93B6-239F25009736}" type="sibTrans" cxnId="{504030A7-BE2F-49CE-A986-9E4E6F8D197D}">
      <dgm:prSet/>
      <dgm:spPr/>
      <dgm:t>
        <a:bodyPr/>
        <a:lstStyle/>
        <a:p>
          <a:endParaRPr lang="en-US" sz="1400"/>
        </a:p>
      </dgm:t>
    </dgm:pt>
    <dgm:pt modelId="{DFF11E0A-2B60-4706-90EC-5E7EF4B2A8AF}">
      <dgm:prSet phldrT="[Text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endParaRPr lang="en-US" sz="1400" dirty="0" smtClean="0">
            <a:latin typeface="Cambria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400" dirty="0" smtClean="0">
              <a:latin typeface="Cambria" pitchFamily="18" charset="0"/>
            </a:rPr>
            <a:t>Power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400" dirty="0" smtClean="0">
              <a:latin typeface="Cambria" pitchFamily="18" charset="0"/>
            </a:rPr>
            <a:t>Amplifier</a:t>
          </a:r>
          <a:endParaRPr lang="en-US" sz="1400" dirty="0">
            <a:latin typeface="Cambria" pitchFamily="18" charset="0"/>
          </a:endParaRPr>
        </a:p>
      </dgm:t>
    </dgm:pt>
    <dgm:pt modelId="{A90AF8A9-216C-42BB-A797-4477455930E2}" type="parTrans" cxnId="{558A5917-256A-495D-B9CA-8E72EB4265F7}">
      <dgm:prSet/>
      <dgm:spPr/>
      <dgm:t>
        <a:bodyPr/>
        <a:lstStyle/>
        <a:p>
          <a:endParaRPr lang="en-US" sz="1400"/>
        </a:p>
      </dgm:t>
    </dgm:pt>
    <dgm:pt modelId="{6DFC1212-4E47-4487-BB75-2C5AB074B7F1}" type="sibTrans" cxnId="{558A5917-256A-495D-B9CA-8E72EB4265F7}">
      <dgm:prSet/>
      <dgm:spPr/>
      <dgm:t>
        <a:bodyPr/>
        <a:lstStyle/>
        <a:p>
          <a:endParaRPr lang="en-US" sz="1400"/>
        </a:p>
      </dgm:t>
    </dgm:pt>
    <dgm:pt modelId="{B5B78EAC-2E45-499C-AE34-5770EB96C6C3}">
      <dgm:prSet phldrT="[Text]" custT="1"/>
      <dgm:spPr/>
      <dgm:t>
        <a:bodyPr/>
        <a:lstStyle/>
        <a:p>
          <a:endParaRPr lang="en-US" sz="1400" dirty="0" smtClean="0">
            <a:latin typeface="Cambria" pitchFamily="18" charset="0"/>
          </a:endParaRPr>
        </a:p>
        <a:p>
          <a:r>
            <a:rPr lang="en-US" sz="1400" dirty="0" smtClean="0">
              <a:latin typeface="Cambria" pitchFamily="18" charset="0"/>
            </a:rPr>
            <a:t>Primary Coil</a:t>
          </a:r>
          <a:endParaRPr lang="en-US" sz="1400" dirty="0">
            <a:latin typeface="Cambria" pitchFamily="18" charset="0"/>
          </a:endParaRPr>
        </a:p>
      </dgm:t>
    </dgm:pt>
    <dgm:pt modelId="{3E5DC9DB-B47A-4B22-9E3F-8C472B80E001}" type="parTrans" cxnId="{C101BBED-62E7-47BE-8987-A46E0140B2F1}">
      <dgm:prSet/>
      <dgm:spPr/>
      <dgm:t>
        <a:bodyPr/>
        <a:lstStyle/>
        <a:p>
          <a:endParaRPr lang="en-US" sz="1400"/>
        </a:p>
      </dgm:t>
    </dgm:pt>
    <dgm:pt modelId="{B49A5C77-F0EB-4569-A8B9-94553BBE3ED1}" type="sibTrans" cxnId="{C101BBED-62E7-47BE-8987-A46E0140B2F1}">
      <dgm:prSet/>
      <dgm:spPr/>
      <dgm:t>
        <a:bodyPr/>
        <a:lstStyle/>
        <a:p>
          <a:endParaRPr lang="en-US" sz="1400"/>
        </a:p>
      </dgm:t>
    </dgm:pt>
    <dgm:pt modelId="{4328F839-75F1-4FBE-BB9C-16C8A5827BEB}" type="pres">
      <dgm:prSet presAssocID="{E36B7C86-5D87-4D9E-BBA0-07F3FBBD12DC}" presName="CompostProcess" presStyleCnt="0">
        <dgm:presLayoutVars>
          <dgm:dir/>
          <dgm:resizeHandles val="exact"/>
        </dgm:presLayoutVars>
      </dgm:prSet>
      <dgm:spPr/>
    </dgm:pt>
    <dgm:pt modelId="{51345D92-DAAB-47FD-B5B1-85AFF4787651}" type="pres">
      <dgm:prSet presAssocID="{E36B7C86-5D87-4D9E-BBA0-07F3FBBD12DC}" presName="arrow" presStyleLbl="bgShp" presStyleIdx="0" presStyleCnt="1"/>
      <dgm:spPr/>
    </dgm:pt>
    <dgm:pt modelId="{E571C390-ADC6-47E3-8B21-67C59CE95933}" type="pres">
      <dgm:prSet presAssocID="{E36B7C86-5D87-4D9E-BBA0-07F3FBBD12DC}" presName="linearProcess" presStyleCnt="0"/>
      <dgm:spPr/>
    </dgm:pt>
    <dgm:pt modelId="{4C8C430B-5073-41BA-883A-EC6699193645}" type="pres">
      <dgm:prSet presAssocID="{30D37E73-6194-418B-B00F-5678C5274A44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6A5A23-A588-45DC-A149-BF0DC7DB2701}" type="pres">
      <dgm:prSet presAssocID="{137F6424-CE17-49B1-A42D-C5FEE0316420}" presName="sibTrans" presStyleCnt="0"/>
      <dgm:spPr/>
    </dgm:pt>
    <dgm:pt modelId="{64F63233-AD0F-4F5F-A43A-122CA851BA4F}" type="pres">
      <dgm:prSet presAssocID="{2116E416-CC7B-40E7-81D7-A7C9B2117B42}" presName="textNode" presStyleLbl="node1" presStyleIdx="1" presStyleCnt="4" custLinFactNeighborX="855" custLinFactNeighborY="17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D25C2B-5524-4B7D-93E1-D73C5E655935}" type="pres">
      <dgm:prSet presAssocID="{744B4DB8-FDB4-4FA8-93B6-239F25009736}" presName="sibTrans" presStyleCnt="0"/>
      <dgm:spPr/>
    </dgm:pt>
    <dgm:pt modelId="{F8B5B653-BA2C-4A8B-A680-3B5FED7F0A88}" type="pres">
      <dgm:prSet presAssocID="{DFF11E0A-2B60-4706-90EC-5E7EF4B2A8AF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D37A21-CEC8-4BE8-AE7A-34FE44B41985}" type="pres">
      <dgm:prSet presAssocID="{6DFC1212-4E47-4487-BB75-2C5AB074B7F1}" presName="sibTrans" presStyleCnt="0"/>
      <dgm:spPr/>
    </dgm:pt>
    <dgm:pt modelId="{64CD73EF-D918-4AFF-833C-060521FB346E}" type="pres">
      <dgm:prSet presAssocID="{B5B78EAC-2E45-499C-AE34-5770EB96C6C3}" presName="textNode" presStyleLbl="node1" presStyleIdx="3" presStyleCnt="4" custLinFactNeighborX="-17571" custLinFactNeighborY="-35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4144BDC-D94E-4DC6-9EBD-47F654355B70}" type="presOf" srcId="{E36B7C86-5D87-4D9E-BBA0-07F3FBBD12DC}" destId="{4328F839-75F1-4FBE-BB9C-16C8A5827BEB}" srcOrd="0" destOrd="0" presId="urn:microsoft.com/office/officeart/2005/8/layout/hProcess9"/>
    <dgm:cxn modelId="{67242870-62DC-40CE-B790-183C1B2A95D5}" srcId="{E36B7C86-5D87-4D9E-BBA0-07F3FBBD12DC}" destId="{30D37E73-6194-418B-B00F-5678C5274A44}" srcOrd="0" destOrd="0" parTransId="{51B2A365-08A3-4B18-9F66-D30CC9C323A9}" sibTransId="{137F6424-CE17-49B1-A42D-C5FEE0316420}"/>
    <dgm:cxn modelId="{8E1D6FE1-6552-44E3-BEA3-58D0973DA2D7}" type="presOf" srcId="{30D37E73-6194-418B-B00F-5678C5274A44}" destId="{4C8C430B-5073-41BA-883A-EC6699193645}" srcOrd="0" destOrd="0" presId="urn:microsoft.com/office/officeart/2005/8/layout/hProcess9"/>
    <dgm:cxn modelId="{558A5917-256A-495D-B9CA-8E72EB4265F7}" srcId="{E36B7C86-5D87-4D9E-BBA0-07F3FBBD12DC}" destId="{DFF11E0A-2B60-4706-90EC-5E7EF4B2A8AF}" srcOrd="2" destOrd="0" parTransId="{A90AF8A9-216C-42BB-A797-4477455930E2}" sibTransId="{6DFC1212-4E47-4487-BB75-2C5AB074B7F1}"/>
    <dgm:cxn modelId="{504030A7-BE2F-49CE-A986-9E4E6F8D197D}" srcId="{E36B7C86-5D87-4D9E-BBA0-07F3FBBD12DC}" destId="{2116E416-CC7B-40E7-81D7-A7C9B2117B42}" srcOrd="1" destOrd="0" parTransId="{A7312DED-B7C6-47AD-81B1-E3D878F0C132}" sibTransId="{744B4DB8-FDB4-4FA8-93B6-239F25009736}"/>
    <dgm:cxn modelId="{C101BBED-62E7-47BE-8987-A46E0140B2F1}" srcId="{E36B7C86-5D87-4D9E-BBA0-07F3FBBD12DC}" destId="{B5B78EAC-2E45-499C-AE34-5770EB96C6C3}" srcOrd="3" destOrd="0" parTransId="{3E5DC9DB-B47A-4B22-9E3F-8C472B80E001}" sibTransId="{B49A5C77-F0EB-4569-A8B9-94553BBE3ED1}"/>
    <dgm:cxn modelId="{D445770B-C399-47DA-A293-511CCE288B1B}" type="presOf" srcId="{2116E416-CC7B-40E7-81D7-A7C9B2117B42}" destId="{64F63233-AD0F-4F5F-A43A-122CA851BA4F}" srcOrd="0" destOrd="0" presId="urn:microsoft.com/office/officeart/2005/8/layout/hProcess9"/>
    <dgm:cxn modelId="{E6363B75-B590-4ECE-A32B-45F817E69119}" type="presOf" srcId="{DFF11E0A-2B60-4706-90EC-5E7EF4B2A8AF}" destId="{F8B5B653-BA2C-4A8B-A680-3B5FED7F0A88}" srcOrd="0" destOrd="0" presId="urn:microsoft.com/office/officeart/2005/8/layout/hProcess9"/>
    <dgm:cxn modelId="{8A738217-DB96-4919-8ACC-E53520001947}" type="presOf" srcId="{B5B78EAC-2E45-499C-AE34-5770EB96C6C3}" destId="{64CD73EF-D918-4AFF-833C-060521FB346E}" srcOrd="0" destOrd="0" presId="urn:microsoft.com/office/officeart/2005/8/layout/hProcess9"/>
    <dgm:cxn modelId="{AADD7D4C-6F95-4194-8635-E00AC2506D26}" type="presParOf" srcId="{4328F839-75F1-4FBE-BB9C-16C8A5827BEB}" destId="{51345D92-DAAB-47FD-B5B1-85AFF4787651}" srcOrd="0" destOrd="0" presId="urn:microsoft.com/office/officeart/2005/8/layout/hProcess9"/>
    <dgm:cxn modelId="{89E3823A-C30E-4A94-AA05-606D74F90145}" type="presParOf" srcId="{4328F839-75F1-4FBE-BB9C-16C8A5827BEB}" destId="{E571C390-ADC6-47E3-8B21-67C59CE95933}" srcOrd="1" destOrd="0" presId="urn:microsoft.com/office/officeart/2005/8/layout/hProcess9"/>
    <dgm:cxn modelId="{35C8AAA7-0F7C-4CA5-9D42-BA8A54960BB4}" type="presParOf" srcId="{E571C390-ADC6-47E3-8B21-67C59CE95933}" destId="{4C8C430B-5073-41BA-883A-EC6699193645}" srcOrd="0" destOrd="0" presId="urn:microsoft.com/office/officeart/2005/8/layout/hProcess9"/>
    <dgm:cxn modelId="{C54600EC-4317-4D46-B5F1-888D9B36A107}" type="presParOf" srcId="{E571C390-ADC6-47E3-8B21-67C59CE95933}" destId="{A86A5A23-A588-45DC-A149-BF0DC7DB2701}" srcOrd="1" destOrd="0" presId="urn:microsoft.com/office/officeart/2005/8/layout/hProcess9"/>
    <dgm:cxn modelId="{6B3FD85D-8EAB-4171-B1FD-FB13D42D089E}" type="presParOf" srcId="{E571C390-ADC6-47E3-8B21-67C59CE95933}" destId="{64F63233-AD0F-4F5F-A43A-122CA851BA4F}" srcOrd="2" destOrd="0" presId="urn:microsoft.com/office/officeart/2005/8/layout/hProcess9"/>
    <dgm:cxn modelId="{43700ECD-3175-4A22-A5DA-EBE0146AFCB7}" type="presParOf" srcId="{E571C390-ADC6-47E3-8B21-67C59CE95933}" destId="{0CD25C2B-5524-4B7D-93E1-D73C5E655935}" srcOrd="3" destOrd="0" presId="urn:microsoft.com/office/officeart/2005/8/layout/hProcess9"/>
    <dgm:cxn modelId="{9BD880BE-F243-485C-AA08-09A2AE772CFA}" type="presParOf" srcId="{E571C390-ADC6-47E3-8B21-67C59CE95933}" destId="{F8B5B653-BA2C-4A8B-A680-3B5FED7F0A88}" srcOrd="4" destOrd="0" presId="urn:microsoft.com/office/officeart/2005/8/layout/hProcess9"/>
    <dgm:cxn modelId="{8096CDFD-CE2D-427A-B04C-EAEA309E31B2}" type="presParOf" srcId="{E571C390-ADC6-47E3-8B21-67C59CE95933}" destId="{D9D37A21-CEC8-4BE8-AE7A-34FE44B41985}" srcOrd="5" destOrd="0" presId="urn:microsoft.com/office/officeart/2005/8/layout/hProcess9"/>
    <dgm:cxn modelId="{90E8F019-9CA2-4C33-B1FD-B37E6A97E23F}" type="presParOf" srcId="{E571C390-ADC6-47E3-8B21-67C59CE95933}" destId="{64CD73EF-D918-4AFF-833C-060521FB346E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6B7C86-5D87-4D9E-BBA0-07F3FBBD12DC}" type="doc">
      <dgm:prSet loTypeId="urn:microsoft.com/office/officeart/2005/8/layout/hProcess9" loCatId="process" qsTypeId="urn:microsoft.com/office/officeart/2005/8/quickstyle/simple1" qsCatId="simple" csTypeId="urn:microsoft.com/office/officeart/2005/8/colors/accent3_5" csCatId="accent3" phldr="1"/>
      <dgm:spPr/>
    </dgm:pt>
    <dgm:pt modelId="{30D37E73-6194-418B-B00F-5678C5274A44}">
      <dgm:prSet phldrT="[Text]" custT="1"/>
      <dgm:spPr/>
      <dgm:t>
        <a:bodyPr/>
        <a:lstStyle/>
        <a:p>
          <a:endParaRPr lang="en-US" sz="2000" dirty="0" smtClean="0">
            <a:latin typeface="Cambria" pitchFamily="18" charset="0"/>
          </a:endParaRPr>
        </a:p>
        <a:p>
          <a:endParaRPr lang="en-US" sz="2000" dirty="0" smtClean="0">
            <a:latin typeface="Cambria" pitchFamily="18" charset="0"/>
          </a:endParaRPr>
        </a:p>
        <a:p>
          <a:r>
            <a:rPr lang="en-US" sz="2000" dirty="0" smtClean="0">
              <a:latin typeface="Cambria" pitchFamily="18" charset="0"/>
            </a:rPr>
            <a:t>Wall Outlet</a:t>
          </a:r>
          <a:endParaRPr lang="en-US" sz="2000" dirty="0">
            <a:latin typeface="Cambria" pitchFamily="18" charset="0"/>
          </a:endParaRPr>
        </a:p>
      </dgm:t>
    </dgm:pt>
    <dgm:pt modelId="{51B2A365-08A3-4B18-9F66-D30CC9C323A9}" type="parTrans" cxnId="{67242870-62DC-40CE-B790-183C1B2A95D5}">
      <dgm:prSet/>
      <dgm:spPr/>
      <dgm:t>
        <a:bodyPr/>
        <a:lstStyle/>
        <a:p>
          <a:endParaRPr lang="en-US"/>
        </a:p>
      </dgm:t>
    </dgm:pt>
    <dgm:pt modelId="{137F6424-CE17-49B1-A42D-C5FEE0316420}" type="sibTrans" cxnId="{67242870-62DC-40CE-B790-183C1B2A95D5}">
      <dgm:prSet/>
      <dgm:spPr/>
      <dgm:t>
        <a:bodyPr/>
        <a:lstStyle/>
        <a:p>
          <a:endParaRPr lang="en-US"/>
        </a:p>
      </dgm:t>
    </dgm:pt>
    <dgm:pt modelId="{DFF11E0A-2B60-4706-90EC-5E7EF4B2A8AF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endParaRPr lang="en-US" sz="2000" dirty="0" smtClean="0">
            <a:latin typeface="Cambria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endParaRPr lang="en-US" sz="2000" dirty="0" smtClean="0">
            <a:latin typeface="Cambria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2000" smtClean="0">
              <a:latin typeface="Cambria" pitchFamily="18" charset="0"/>
            </a:rPr>
            <a:t>RF Transmitter</a:t>
          </a:r>
          <a:endParaRPr lang="en-US" sz="2000" dirty="0">
            <a:latin typeface="Cambria" pitchFamily="18" charset="0"/>
          </a:endParaRPr>
        </a:p>
      </dgm:t>
    </dgm:pt>
    <dgm:pt modelId="{A90AF8A9-216C-42BB-A797-4477455930E2}" type="parTrans" cxnId="{558A5917-256A-495D-B9CA-8E72EB4265F7}">
      <dgm:prSet/>
      <dgm:spPr/>
      <dgm:t>
        <a:bodyPr/>
        <a:lstStyle/>
        <a:p>
          <a:endParaRPr lang="en-US"/>
        </a:p>
      </dgm:t>
    </dgm:pt>
    <dgm:pt modelId="{6DFC1212-4E47-4487-BB75-2C5AB074B7F1}" type="sibTrans" cxnId="{558A5917-256A-495D-B9CA-8E72EB4265F7}">
      <dgm:prSet/>
      <dgm:spPr/>
      <dgm:t>
        <a:bodyPr/>
        <a:lstStyle/>
        <a:p>
          <a:endParaRPr lang="en-US"/>
        </a:p>
      </dgm:t>
    </dgm:pt>
    <dgm:pt modelId="{B5B78EAC-2E45-499C-AE34-5770EB96C6C3}">
      <dgm:prSet phldrT="[Text]" custT="1"/>
      <dgm:spPr/>
      <dgm:t>
        <a:bodyPr/>
        <a:lstStyle/>
        <a:p>
          <a:endParaRPr lang="en-US" sz="1800" dirty="0" smtClean="0">
            <a:latin typeface="Cambria" pitchFamily="18" charset="0"/>
          </a:endParaRPr>
        </a:p>
        <a:p>
          <a:endParaRPr lang="en-US" sz="1800" dirty="0" smtClean="0">
            <a:latin typeface="Cambria" pitchFamily="18" charset="0"/>
          </a:endParaRPr>
        </a:p>
        <a:p>
          <a:r>
            <a:rPr lang="en-US" sz="1800" dirty="0" smtClean="0">
              <a:latin typeface="Cambria" pitchFamily="18" charset="0"/>
            </a:rPr>
            <a:t>Primary Coil</a:t>
          </a:r>
          <a:endParaRPr lang="en-US" sz="1800" dirty="0">
            <a:latin typeface="Cambria" pitchFamily="18" charset="0"/>
          </a:endParaRPr>
        </a:p>
      </dgm:t>
    </dgm:pt>
    <dgm:pt modelId="{3E5DC9DB-B47A-4B22-9E3F-8C472B80E001}" type="parTrans" cxnId="{C101BBED-62E7-47BE-8987-A46E0140B2F1}">
      <dgm:prSet/>
      <dgm:spPr/>
      <dgm:t>
        <a:bodyPr/>
        <a:lstStyle/>
        <a:p>
          <a:endParaRPr lang="en-US"/>
        </a:p>
      </dgm:t>
    </dgm:pt>
    <dgm:pt modelId="{B49A5C77-F0EB-4569-A8B9-94553BBE3ED1}" type="sibTrans" cxnId="{C101BBED-62E7-47BE-8987-A46E0140B2F1}">
      <dgm:prSet/>
      <dgm:spPr/>
      <dgm:t>
        <a:bodyPr/>
        <a:lstStyle/>
        <a:p>
          <a:endParaRPr lang="en-US"/>
        </a:p>
      </dgm:t>
    </dgm:pt>
    <dgm:pt modelId="{4328F839-75F1-4FBE-BB9C-16C8A5827BEB}" type="pres">
      <dgm:prSet presAssocID="{E36B7C86-5D87-4D9E-BBA0-07F3FBBD12DC}" presName="CompostProcess" presStyleCnt="0">
        <dgm:presLayoutVars>
          <dgm:dir/>
          <dgm:resizeHandles val="exact"/>
        </dgm:presLayoutVars>
      </dgm:prSet>
      <dgm:spPr/>
    </dgm:pt>
    <dgm:pt modelId="{51345D92-DAAB-47FD-B5B1-85AFF4787651}" type="pres">
      <dgm:prSet presAssocID="{E36B7C86-5D87-4D9E-BBA0-07F3FBBD12DC}" presName="arrow" presStyleLbl="bgShp" presStyleIdx="0" presStyleCnt="1" custLinFactNeighborY="-1875"/>
      <dgm:spPr/>
    </dgm:pt>
    <dgm:pt modelId="{E571C390-ADC6-47E3-8B21-67C59CE95933}" type="pres">
      <dgm:prSet presAssocID="{E36B7C86-5D87-4D9E-BBA0-07F3FBBD12DC}" presName="linearProcess" presStyleCnt="0"/>
      <dgm:spPr/>
    </dgm:pt>
    <dgm:pt modelId="{4C8C430B-5073-41BA-883A-EC6699193645}" type="pres">
      <dgm:prSet presAssocID="{30D37E73-6194-418B-B00F-5678C5274A44}" presName="textNode" presStyleLbl="node1" presStyleIdx="0" presStyleCnt="3" custScaleY="1428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6A5A23-A588-45DC-A149-BF0DC7DB2701}" type="pres">
      <dgm:prSet presAssocID="{137F6424-CE17-49B1-A42D-C5FEE0316420}" presName="sibTrans" presStyleCnt="0"/>
      <dgm:spPr/>
    </dgm:pt>
    <dgm:pt modelId="{F8B5B653-BA2C-4A8B-A680-3B5FED7F0A88}" type="pres">
      <dgm:prSet presAssocID="{DFF11E0A-2B60-4706-90EC-5E7EF4B2A8AF}" presName="textNode" presStyleLbl="node1" presStyleIdx="1" presStyleCnt="3" custScaleY="142857" custLinFactNeighborX="10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D37A21-CEC8-4BE8-AE7A-34FE44B41985}" type="pres">
      <dgm:prSet presAssocID="{6DFC1212-4E47-4487-BB75-2C5AB074B7F1}" presName="sibTrans" presStyleCnt="0"/>
      <dgm:spPr/>
    </dgm:pt>
    <dgm:pt modelId="{64CD73EF-D918-4AFF-833C-060521FB346E}" type="pres">
      <dgm:prSet presAssocID="{B5B78EAC-2E45-499C-AE34-5770EB96C6C3}" presName="textNode" presStyleLbl="node1" presStyleIdx="2" presStyleCnt="3" custScaleX="92440" custScaleY="135713" custLinFactNeighborX="2062" custLinFactNeighborY="-35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242870-62DC-40CE-B790-183C1B2A95D5}" srcId="{E36B7C86-5D87-4D9E-BBA0-07F3FBBD12DC}" destId="{30D37E73-6194-418B-B00F-5678C5274A44}" srcOrd="0" destOrd="0" parTransId="{51B2A365-08A3-4B18-9F66-D30CC9C323A9}" sibTransId="{137F6424-CE17-49B1-A42D-C5FEE0316420}"/>
    <dgm:cxn modelId="{1E84C6AF-114F-411B-87EE-0378D355846F}" type="presOf" srcId="{E36B7C86-5D87-4D9E-BBA0-07F3FBBD12DC}" destId="{4328F839-75F1-4FBE-BB9C-16C8A5827BEB}" srcOrd="0" destOrd="0" presId="urn:microsoft.com/office/officeart/2005/8/layout/hProcess9"/>
    <dgm:cxn modelId="{558A5917-256A-495D-B9CA-8E72EB4265F7}" srcId="{E36B7C86-5D87-4D9E-BBA0-07F3FBBD12DC}" destId="{DFF11E0A-2B60-4706-90EC-5E7EF4B2A8AF}" srcOrd="1" destOrd="0" parTransId="{A90AF8A9-216C-42BB-A797-4477455930E2}" sibTransId="{6DFC1212-4E47-4487-BB75-2C5AB074B7F1}"/>
    <dgm:cxn modelId="{A3B087E0-FEE4-454C-9CA2-E929118A9466}" type="presOf" srcId="{30D37E73-6194-418B-B00F-5678C5274A44}" destId="{4C8C430B-5073-41BA-883A-EC6699193645}" srcOrd="0" destOrd="0" presId="urn:microsoft.com/office/officeart/2005/8/layout/hProcess9"/>
    <dgm:cxn modelId="{C101BBED-62E7-47BE-8987-A46E0140B2F1}" srcId="{E36B7C86-5D87-4D9E-BBA0-07F3FBBD12DC}" destId="{B5B78EAC-2E45-499C-AE34-5770EB96C6C3}" srcOrd="2" destOrd="0" parTransId="{3E5DC9DB-B47A-4B22-9E3F-8C472B80E001}" sibTransId="{B49A5C77-F0EB-4569-A8B9-94553BBE3ED1}"/>
    <dgm:cxn modelId="{B411A1E3-9A21-42A4-ABCB-3374059644E9}" type="presOf" srcId="{B5B78EAC-2E45-499C-AE34-5770EB96C6C3}" destId="{64CD73EF-D918-4AFF-833C-060521FB346E}" srcOrd="0" destOrd="0" presId="urn:microsoft.com/office/officeart/2005/8/layout/hProcess9"/>
    <dgm:cxn modelId="{F0E6DEEC-8C25-4FEA-AAE4-18A58F9FF1EE}" type="presOf" srcId="{DFF11E0A-2B60-4706-90EC-5E7EF4B2A8AF}" destId="{F8B5B653-BA2C-4A8B-A680-3B5FED7F0A88}" srcOrd="0" destOrd="0" presId="urn:microsoft.com/office/officeart/2005/8/layout/hProcess9"/>
    <dgm:cxn modelId="{C5439E14-867B-4D4B-AEFE-2AE486646731}" type="presParOf" srcId="{4328F839-75F1-4FBE-BB9C-16C8A5827BEB}" destId="{51345D92-DAAB-47FD-B5B1-85AFF4787651}" srcOrd="0" destOrd="0" presId="urn:microsoft.com/office/officeart/2005/8/layout/hProcess9"/>
    <dgm:cxn modelId="{77EA289D-6272-43E5-88F7-5A576DEDE7D1}" type="presParOf" srcId="{4328F839-75F1-4FBE-BB9C-16C8A5827BEB}" destId="{E571C390-ADC6-47E3-8B21-67C59CE95933}" srcOrd="1" destOrd="0" presId="urn:microsoft.com/office/officeart/2005/8/layout/hProcess9"/>
    <dgm:cxn modelId="{ADA4AA5E-162D-4216-BD44-154F8DB150B3}" type="presParOf" srcId="{E571C390-ADC6-47E3-8B21-67C59CE95933}" destId="{4C8C430B-5073-41BA-883A-EC6699193645}" srcOrd="0" destOrd="0" presId="urn:microsoft.com/office/officeart/2005/8/layout/hProcess9"/>
    <dgm:cxn modelId="{15481CB2-E362-46E0-B9DC-46481AA8F8A9}" type="presParOf" srcId="{E571C390-ADC6-47E3-8B21-67C59CE95933}" destId="{A86A5A23-A588-45DC-A149-BF0DC7DB2701}" srcOrd="1" destOrd="0" presId="urn:microsoft.com/office/officeart/2005/8/layout/hProcess9"/>
    <dgm:cxn modelId="{56C51EA9-7AFB-418F-BA79-A32043584CEA}" type="presParOf" srcId="{E571C390-ADC6-47E3-8B21-67C59CE95933}" destId="{F8B5B653-BA2C-4A8B-A680-3B5FED7F0A88}" srcOrd="2" destOrd="0" presId="urn:microsoft.com/office/officeart/2005/8/layout/hProcess9"/>
    <dgm:cxn modelId="{ED5B475D-4087-4AAF-979B-2C172E83195C}" type="presParOf" srcId="{E571C390-ADC6-47E3-8B21-67C59CE95933}" destId="{D9D37A21-CEC8-4BE8-AE7A-34FE44B41985}" srcOrd="3" destOrd="0" presId="urn:microsoft.com/office/officeart/2005/8/layout/hProcess9"/>
    <dgm:cxn modelId="{18E9E5E7-78D2-40A8-ABC3-36D8E176E381}" type="presParOf" srcId="{E571C390-ADC6-47E3-8B21-67C59CE95933}" destId="{64CD73EF-D918-4AFF-833C-060521FB346E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6B7C86-5D87-4D9E-BBA0-07F3FBBD12DC}" type="doc">
      <dgm:prSet loTypeId="urn:microsoft.com/office/officeart/2005/8/layout/hProcess9" loCatId="process" qsTypeId="urn:microsoft.com/office/officeart/2005/8/quickstyle/simple1" qsCatId="simple" csTypeId="urn:microsoft.com/office/officeart/2005/8/colors/accent3_5" csCatId="accent3" phldr="1"/>
      <dgm:spPr/>
    </dgm:pt>
    <dgm:pt modelId="{30D37E73-6194-418B-B00F-5678C5274A44}">
      <dgm:prSet phldrT="[Text]" custT="1"/>
      <dgm:spPr/>
      <dgm:t>
        <a:bodyPr/>
        <a:lstStyle/>
        <a:p>
          <a:endParaRPr lang="en-US" sz="1800" dirty="0" smtClean="0">
            <a:latin typeface="Cambria" pitchFamily="18" charset="0"/>
          </a:endParaRPr>
        </a:p>
        <a:p>
          <a:endParaRPr lang="en-US" sz="1800" dirty="0" smtClean="0">
            <a:latin typeface="Cambria" pitchFamily="18" charset="0"/>
          </a:endParaRPr>
        </a:p>
        <a:p>
          <a:r>
            <a:rPr lang="en-US" sz="1800" dirty="0" smtClean="0">
              <a:latin typeface="Cambria" pitchFamily="18" charset="0"/>
            </a:rPr>
            <a:t>Transmission Coil</a:t>
          </a:r>
          <a:endParaRPr lang="en-US" sz="1800" dirty="0">
            <a:latin typeface="Cambria" pitchFamily="18" charset="0"/>
          </a:endParaRPr>
        </a:p>
      </dgm:t>
    </dgm:pt>
    <dgm:pt modelId="{51B2A365-08A3-4B18-9F66-D30CC9C323A9}" type="parTrans" cxnId="{67242870-62DC-40CE-B790-183C1B2A95D5}">
      <dgm:prSet/>
      <dgm:spPr/>
      <dgm:t>
        <a:bodyPr/>
        <a:lstStyle/>
        <a:p>
          <a:endParaRPr lang="en-US"/>
        </a:p>
      </dgm:t>
    </dgm:pt>
    <dgm:pt modelId="{137F6424-CE17-49B1-A42D-C5FEE0316420}" type="sibTrans" cxnId="{67242870-62DC-40CE-B790-183C1B2A95D5}">
      <dgm:prSet/>
      <dgm:spPr/>
      <dgm:t>
        <a:bodyPr/>
        <a:lstStyle/>
        <a:p>
          <a:endParaRPr lang="en-US"/>
        </a:p>
      </dgm:t>
    </dgm:pt>
    <dgm:pt modelId="{DFF11E0A-2B60-4706-90EC-5E7EF4B2A8AF}">
      <dgm:prSet phldrT="[Text]" custT="1"/>
      <dgm:spPr/>
      <dgm:t>
        <a:bodyPr/>
        <a:lstStyle/>
        <a:p>
          <a:endParaRPr lang="en-US" sz="1800" dirty="0" smtClean="0">
            <a:latin typeface="Cambria" pitchFamily="18" charset="0"/>
          </a:endParaRPr>
        </a:p>
        <a:p>
          <a:endParaRPr lang="en-US" sz="1800" dirty="0" smtClean="0">
            <a:latin typeface="Cambria" pitchFamily="18" charset="0"/>
          </a:endParaRPr>
        </a:p>
        <a:p>
          <a:r>
            <a:rPr lang="en-US" sz="1800" dirty="0" smtClean="0">
              <a:latin typeface="Cambria" pitchFamily="18" charset="0"/>
            </a:rPr>
            <a:t>Receiving Coils</a:t>
          </a:r>
          <a:endParaRPr lang="en-US" sz="1800" dirty="0">
            <a:latin typeface="Cambria" pitchFamily="18" charset="0"/>
          </a:endParaRPr>
        </a:p>
      </dgm:t>
    </dgm:pt>
    <dgm:pt modelId="{A90AF8A9-216C-42BB-A797-4477455930E2}" type="parTrans" cxnId="{558A5917-256A-495D-B9CA-8E72EB4265F7}">
      <dgm:prSet/>
      <dgm:spPr/>
      <dgm:t>
        <a:bodyPr/>
        <a:lstStyle/>
        <a:p>
          <a:endParaRPr lang="en-US"/>
        </a:p>
      </dgm:t>
    </dgm:pt>
    <dgm:pt modelId="{6DFC1212-4E47-4487-BB75-2C5AB074B7F1}" type="sibTrans" cxnId="{558A5917-256A-495D-B9CA-8E72EB4265F7}">
      <dgm:prSet/>
      <dgm:spPr/>
      <dgm:t>
        <a:bodyPr/>
        <a:lstStyle/>
        <a:p>
          <a:endParaRPr lang="en-US"/>
        </a:p>
      </dgm:t>
    </dgm:pt>
    <dgm:pt modelId="{4328F839-75F1-4FBE-BB9C-16C8A5827BEB}" type="pres">
      <dgm:prSet presAssocID="{E36B7C86-5D87-4D9E-BBA0-07F3FBBD12DC}" presName="CompostProcess" presStyleCnt="0">
        <dgm:presLayoutVars>
          <dgm:dir/>
          <dgm:resizeHandles val="exact"/>
        </dgm:presLayoutVars>
      </dgm:prSet>
      <dgm:spPr/>
    </dgm:pt>
    <dgm:pt modelId="{51345D92-DAAB-47FD-B5B1-85AFF4787651}" type="pres">
      <dgm:prSet presAssocID="{E36B7C86-5D87-4D9E-BBA0-07F3FBBD12DC}" presName="arrow" presStyleLbl="bgShp" presStyleIdx="0" presStyleCnt="1" custScaleX="95191"/>
      <dgm:spPr/>
    </dgm:pt>
    <dgm:pt modelId="{E571C390-ADC6-47E3-8B21-67C59CE95933}" type="pres">
      <dgm:prSet presAssocID="{E36B7C86-5D87-4D9E-BBA0-07F3FBBD12DC}" presName="linearProcess" presStyleCnt="0"/>
      <dgm:spPr/>
    </dgm:pt>
    <dgm:pt modelId="{4C8C430B-5073-41BA-883A-EC6699193645}" type="pres">
      <dgm:prSet presAssocID="{30D37E73-6194-418B-B00F-5678C5274A44}" presName="textNode" presStyleLbl="node1" presStyleIdx="0" presStyleCnt="2" custScaleY="157408" custLinFactX="-7981" custLinFactNeighborX="-100000" custLinFactNeighborY="-28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6A5A23-A588-45DC-A149-BF0DC7DB2701}" type="pres">
      <dgm:prSet presAssocID="{137F6424-CE17-49B1-A42D-C5FEE0316420}" presName="sibTrans" presStyleCnt="0"/>
      <dgm:spPr/>
    </dgm:pt>
    <dgm:pt modelId="{F8B5B653-BA2C-4A8B-A680-3B5FED7F0A88}" type="pres">
      <dgm:prSet presAssocID="{DFF11E0A-2B60-4706-90EC-5E7EF4B2A8AF}" presName="textNode" presStyleLbl="node1" presStyleIdx="1" presStyleCnt="2" custScaleY="155671" custLinFactNeighborX="-62839" custLinFactNeighborY="-36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242870-62DC-40CE-B790-183C1B2A95D5}" srcId="{E36B7C86-5D87-4D9E-BBA0-07F3FBBD12DC}" destId="{30D37E73-6194-418B-B00F-5678C5274A44}" srcOrd="0" destOrd="0" parTransId="{51B2A365-08A3-4B18-9F66-D30CC9C323A9}" sibTransId="{137F6424-CE17-49B1-A42D-C5FEE0316420}"/>
    <dgm:cxn modelId="{B7A3B7B0-6FBB-48E5-B1AF-E8A3EDF2B07E}" type="presOf" srcId="{DFF11E0A-2B60-4706-90EC-5E7EF4B2A8AF}" destId="{F8B5B653-BA2C-4A8B-A680-3B5FED7F0A88}" srcOrd="0" destOrd="0" presId="urn:microsoft.com/office/officeart/2005/8/layout/hProcess9"/>
    <dgm:cxn modelId="{558A5917-256A-495D-B9CA-8E72EB4265F7}" srcId="{E36B7C86-5D87-4D9E-BBA0-07F3FBBD12DC}" destId="{DFF11E0A-2B60-4706-90EC-5E7EF4B2A8AF}" srcOrd="1" destOrd="0" parTransId="{A90AF8A9-216C-42BB-A797-4477455930E2}" sibTransId="{6DFC1212-4E47-4487-BB75-2C5AB074B7F1}"/>
    <dgm:cxn modelId="{3770AE23-F8DE-40BC-826F-BCEFF5A964C1}" type="presOf" srcId="{30D37E73-6194-418B-B00F-5678C5274A44}" destId="{4C8C430B-5073-41BA-883A-EC6699193645}" srcOrd="0" destOrd="0" presId="urn:microsoft.com/office/officeart/2005/8/layout/hProcess9"/>
    <dgm:cxn modelId="{4CE04CA4-B8B2-4C1E-A353-9BF93808309C}" type="presOf" srcId="{E36B7C86-5D87-4D9E-BBA0-07F3FBBD12DC}" destId="{4328F839-75F1-4FBE-BB9C-16C8A5827BEB}" srcOrd="0" destOrd="0" presId="urn:microsoft.com/office/officeart/2005/8/layout/hProcess9"/>
    <dgm:cxn modelId="{98C91E4B-FBB0-4029-9F47-A743019DDA7F}" type="presParOf" srcId="{4328F839-75F1-4FBE-BB9C-16C8A5827BEB}" destId="{51345D92-DAAB-47FD-B5B1-85AFF4787651}" srcOrd="0" destOrd="0" presId="urn:microsoft.com/office/officeart/2005/8/layout/hProcess9"/>
    <dgm:cxn modelId="{92489418-5036-438D-B8FA-4190EED7F28C}" type="presParOf" srcId="{4328F839-75F1-4FBE-BB9C-16C8A5827BEB}" destId="{E571C390-ADC6-47E3-8B21-67C59CE95933}" srcOrd="1" destOrd="0" presId="urn:microsoft.com/office/officeart/2005/8/layout/hProcess9"/>
    <dgm:cxn modelId="{E434D945-122F-4821-925B-4843C00B7EA1}" type="presParOf" srcId="{E571C390-ADC6-47E3-8B21-67C59CE95933}" destId="{4C8C430B-5073-41BA-883A-EC6699193645}" srcOrd="0" destOrd="0" presId="urn:microsoft.com/office/officeart/2005/8/layout/hProcess9"/>
    <dgm:cxn modelId="{2BE31FCD-6376-4FC3-9C0B-98F8F5C37FFB}" type="presParOf" srcId="{E571C390-ADC6-47E3-8B21-67C59CE95933}" destId="{A86A5A23-A588-45DC-A149-BF0DC7DB2701}" srcOrd="1" destOrd="0" presId="urn:microsoft.com/office/officeart/2005/8/layout/hProcess9"/>
    <dgm:cxn modelId="{33A39A13-8E08-47BC-A08C-B29DF8F199A1}" type="presParOf" srcId="{E571C390-ADC6-47E3-8B21-67C59CE95933}" destId="{F8B5B653-BA2C-4A8B-A680-3B5FED7F0A88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36B7C86-5D87-4D9E-BBA0-07F3FBBD12DC}" type="doc">
      <dgm:prSet loTypeId="urn:microsoft.com/office/officeart/2005/8/layout/hProcess9" loCatId="process" qsTypeId="urn:microsoft.com/office/officeart/2005/8/quickstyle/simple1" qsCatId="simple" csTypeId="urn:microsoft.com/office/officeart/2005/8/colors/accent3_5" csCatId="accent3" phldr="1"/>
      <dgm:spPr/>
    </dgm:pt>
    <dgm:pt modelId="{30D37E73-6194-418B-B00F-5678C5274A44}">
      <dgm:prSet phldrT="[Text]" custT="1"/>
      <dgm:spPr/>
      <dgm:t>
        <a:bodyPr/>
        <a:lstStyle/>
        <a:p>
          <a:endParaRPr lang="en-US" sz="1800" dirty="0" smtClean="0">
            <a:latin typeface="Cambria" pitchFamily="18" charset="0"/>
          </a:endParaRPr>
        </a:p>
        <a:p>
          <a:endParaRPr lang="en-US" sz="1800" dirty="0" smtClean="0">
            <a:latin typeface="Cambria" pitchFamily="18" charset="0"/>
          </a:endParaRPr>
        </a:p>
        <a:p>
          <a:r>
            <a:rPr lang="en-US" sz="1800" dirty="0" smtClean="0">
              <a:latin typeface="Cambria" pitchFamily="18" charset="0"/>
            </a:rPr>
            <a:t>Secondary Coil</a:t>
          </a:r>
          <a:endParaRPr lang="en-US" sz="1800" dirty="0">
            <a:latin typeface="Cambria" pitchFamily="18" charset="0"/>
          </a:endParaRPr>
        </a:p>
      </dgm:t>
    </dgm:pt>
    <dgm:pt modelId="{51B2A365-08A3-4B18-9F66-D30CC9C323A9}" type="parTrans" cxnId="{67242870-62DC-40CE-B790-183C1B2A95D5}">
      <dgm:prSet/>
      <dgm:spPr/>
      <dgm:t>
        <a:bodyPr/>
        <a:lstStyle/>
        <a:p>
          <a:endParaRPr lang="en-US"/>
        </a:p>
      </dgm:t>
    </dgm:pt>
    <dgm:pt modelId="{137F6424-CE17-49B1-A42D-C5FEE0316420}" type="sibTrans" cxnId="{67242870-62DC-40CE-B790-183C1B2A95D5}">
      <dgm:prSet/>
      <dgm:spPr/>
      <dgm:t>
        <a:bodyPr/>
        <a:lstStyle/>
        <a:p>
          <a:endParaRPr lang="en-US"/>
        </a:p>
      </dgm:t>
    </dgm:pt>
    <dgm:pt modelId="{C10754A8-7390-4BFC-8229-25B878AC23A9}">
      <dgm:prSet phldrT="[Text]" custT="1"/>
      <dgm:spPr/>
      <dgm:t>
        <a:bodyPr/>
        <a:lstStyle/>
        <a:p>
          <a:endParaRPr lang="en-US" sz="1800" dirty="0" smtClean="0">
            <a:latin typeface="Cambria" pitchFamily="18" charset="0"/>
          </a:endParaRPr>
        </a:p>
        <a:p>
          <a:endParaRPr lang="en-US" sz="1800" dirty="0" smtClean="0">
            <a:latin typeface="Cambria" pitchFamily="18" charset="0"/>
          </a:endParaRPr>
        </a:p>
        <a:p>
          <a:r>
            <a:rPr lang="en-US" sz="1800" dirty="0" smtClean="0">
              <a:latin typeface="Cambria" pitchFamily="18" charset="0"/>
            </a:rPr>
            <a:t>Full-Wave Rectifier</a:t>
          </a:r>
          <a:endParaRPr lang="en-US" sz="1800" dirty="0">
            <a:latin typeface="Cambria" pitchFamily="18" charset="0"/>
          </a:endParaRPr>
        </a:p>
      </dgm:t>
    </dgm:pt>
    <dgm:pt modelId="{788A696E-9734-47EA-A692-C3D8EA1F14E0}" type="parTrans" cxnId="{05CE772C-DF0D-4D01-B876-BB29A813306A}">
      <dgm:prSet/>
      <dgm:spPr/>
      <dgm:t>
        <a:bodyPr/>
        <a:lstStyle/>
        <a:p>
          <a:endParaRPr lang="en-US"/>
        </a:p>
      </dgm:t>
    </dgm:pt>
    <dgm:pt modelId="{E1492A96-08DF-407A-9ECD-CD2E15798FBC}" type="sibTrans" cxnId="{05CE772C-DF0D-4D01-B876-BB29A813306A}">
      <dgm:prSet/>
      <dgm:spPr/>
      <dgm:t>
        <a:bodyPr/>
        <a:lstStyle/>
        <a:p>
          <a:endParaRPr lang="en-US"/>
        </a:p>
      </dgm:t>
    </dgm:pt>
    <dgm:pt modelId="{2116E416-CC7B-40E7-81D7-A7C9B2117B42}">
      <dgm:prSet phldrT="[Text]" custT="1"/>
      <dgm:spPr/>
      <dgm:t>
        <a:bodyPr/>
        <a:lstStyle/>
        <a:p>
          <a:endParaRPr lang="en-US" sz="1800" dirty="0" smtClean="0">
            <a:latin typeface="Cambria" pitchFamily="18" charset="0"/>
          </a:endParaRPr>
        </a:p>
        <a:p>
          <a:endParaRPr lang="en-US" sz="1800" dirty="0" smtClean="0">
            <a:latin typeface="Cambria" pitchFamily="18" charset="0"/>
          </a:endParaRPr>
        </a:p>
        <a:p>
          <a:r>
            <a:rPr lang="en-US" sz="1800" dirty="0" smtClean="0">
              <a:latin typeface="Cambria" pitchFamily="18" charset="0"/>
            </a:rPr>
            <a:t>Voltage Regulator</a:t>
          </a:r>
          <a:endParaRPr lang="en-US" sz="1800" dirty="0">
            <a:latin typeface="Cambria" pitchFamily="18" charset="0"/>
          </a:endParaRPr>
        </a:p>
      </dgm:t>
    </dgm:pt>
    <dgm:pt modelId="{A7312DED-B7C6-47AD-81B1-E3D878F0C132}" type="parTrans" cxnId="{504030A7-BE2F-49CE-A986-9E4E6F8D197D}">
      <dgm:prSet/>
      <dgm:spPr/>
      <dgm:t>
        <a:bodyPr/>
        <a:lstStyle/>
        <a:p>
          <a:endParaRPr lang="en-US"/>
        </a:p>
      </dgm:t>
    </dgm:pt>
    <dgm:pt modelId="{744B4DB8-FDB4-4FA8-93B6-239F25009736}" type="sibTrans" cxnId="{504030A7-BE2F-49CE-A986-9E4E6F8D197D}">
      <dgm:prSet/>
      <dgm:spPr/>
      <dgm:t>
        <a:bodyPr/>
        <a:lstStyle/>
        <a:p>
          <a:endParaRPr lang="en-US"/>
        </a:p>
      </dgm:t>
    </dgm:pt>
    <dgm:pt modelId="{DFF11E0A-2B60-4706-90EC-5E7EF4B2A8AF}">
      <dgm:prSet phldrT="[Text]" custT="1"/>
      <dgm:spPr/>
      <dgm:t>
        <a:bodyPr/>
        <a:lstStyle/>
        <a:p>
          <a:endParaRPr lang="en-US" sz="1800" dirty="0" smtClean="0">
            <a:latin typeface="Cambria" pitchFamily="18" charset="0"/>
          </a:endParaRPr>
        </a:p>
        <a:p>
          <a:endParaRPr lang="en-US" sz="1800" dirty="0" smtClean="0">
            <a:latin typeface="Cambria" pitchFamily="18" charset="0"/>
          </a:endParaRPr>
        </a:p>
        <a:p>
          <a:r>
            <a:rPr lang="en-US" sz="1800" dirty="0" smtClean="0">
              <a:latin typeface="Cambria" pitchFamily="18" charset="0"/>
            </a:rPr>
            <a:t>Charger</a:t>
          </a:r>
          <a:endParaRPr lang="en-US" sz="1800" dirty="0">
            <a:latin typeface="Cambria" pitchFamily="18" charset="0"/>
          </a:endParaRPr>
        </a:p>
      </dgm:t>
    </dgm:pt>
    <dgm:pt modelId="{A90AF8A9-216C-42BB-A797-4477455930E2}" type="parTrans" cxnId="{558A5917-256A-495D-B9CA-8E72EB4265F7}">
      <dgm:prSet/>
      <dgm:spPr/>
      <dgm:t>
        <a:bodyPr/>
        <a:lstStyle/>
        <a:p>
          <a:endParaRPr lang="en-US"/>
        </a:p>
      </dgm:t>
    </dgm:pt>
    <dgm:pt modelId="{6DFC1212-4E47-4487-BB75-2C5AB074B7F1}" type="sibTrans" cxnId="{558A5917-256A-495D-B9CA-8E72EB4265F7}">
      <dgm:prSet/>
      <dgm:spPr/>
      <dgm:t>
        <a:bodyPr/>
        <a:lstStyle/>
        <a:p>
          <a:endParaRPr lang="en-US"/>
        </a:p>
      </dgm:t>
    </dgm:pt>
    <dgm:pt modelId="{4328F839-75F1-4FBE-BB9C-16C8A5827BEB}" type="pres">
      <dgm:prSet presAssocID="{E36B7C86-5D87-4D9E-BBA0-07F3FBBD12DC}" presName="CompostProcess" presStyleCnt="0">
        <dgm:presLayoutVars>
          <dgm:dir/>
          <dgm:resizeHandles val="exact"/>
        </dgm:presLayoutVars>
      </dgm:prSet>
      <dgm:spPr/>
    </dgm:pt>
    <dgm:pt modelId="{51345D92-DAAB-47FD-B5B1-85AFF4787651}" type="pres">
      <dgm:prSet presAssocID="{E36B7C86-5D87-4D9E-BBA0-07F3FBBD12DC}" presName="arrow" presStyleLbl="bgShp" presStyleIdx="0" presStyleCnt="1"/>
      <dgm:spPr/>
    </dgm:pt>
    <dgm:pt modelId="{E571C390-ADC6-47E3-8B21-67C59CE95933}" type="pres">
      <dgm:prSet presAssocID="{E36B7C86-5D87-4D9E-BBA0-07F3FBBD12DC}" presName="linearProcess" presStyleCnt="0"/>
      <dgm:spPr/>
    </dgm:pt>
    <dgm:pt modelId="{4C8C430B-5073-41BA-883A-EC6699193645}" type="pres">
      <dgm:prSet presAssocID="{30D37E73-6194-418B-B00F-5678C5274A44}" presName="textNode" presStyleLbl="node1" presStyleIdx="0" presStyleCnt="4" custScaleY="1574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6A5A23-A588-45DC-A149-BF0DC7DB2701}" type="pres">
      <dgm:prSet presAssocID="{137F6424-CE17-49B1-A42D-C5FEE0316420}" presName="sibTrans" presStyleCnt="0"/>
      <dgm:spPr/>
    </dgm:pt>
    <dgm:pt modelId="{D11B9CCB-91B3-42A8-9E8F-CC0FCD3DA9DC}" type="pres">
      <dgm:prSet presAssocID="{C10754A8-7390-4BFC-8229-25B878AC23A9}" presName="textNode" presStyleLbl="node1" presStyleIdx="1" presStyleCnt="4" custScaleY="1574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A04B01-C778-439A-8620-AC5F2ADA9AB3}" type="pres">
      <dgm:prSet presAssocID="{E1492A96-08DF-407A-9ECD-CD2E15798FBC}" presName="sibTrans" presStyleCnt="0"/>
      <dgm:spPr/>
    </dgm:pt>
    <dgm:pt modelId="{64F63233-AD0F-4F5F-A43A-122CA851BA4F}" type="pres">
      <dgm:prSet presAssocID="{2116E416-CC7B-40E7-81D7-A7C9B2117B42}" presName="textNode" presStyleLbl="node1" presStyleIdx="2" presStyleCnt="4" custScaleY="1574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D25C2B-5524-4B7D-93E1-D73C5E655935}" type="pres">
      <dgm:prSet presAssocID="{744B4DB8-FDB4-4FA8-93B6-239F25009736}" presName="sibTrans" presStyleCnt="0"/>
      <dgm:spPr/>
    </dgm:pt>
    <dgm:pt modelId="{F8B5B653-BA2C-4A8B-A680-3B5FED7F0A88}" type="pres">
      <dgm:prSet presAssocID="{DFF11E0A-2B60-4706-90EC-5E7EF4B2A8AF}" presName="textNode" presStyleLbl="node1" presStyleIdx="3" presStyleCnt="4" custScaleY="155671" custLinFactNeighborX="11430" custLinFactNeighborY="8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242870-62DC-40CE-B790-183C1B2A95D5}" srcId="{E36B7C86-5D87-4D9E-BBA0-07F3FBBD12DC}" destId="{30D37E73-6194-418B-B00F-5678C5274A44}" srcOrd="0" destOrd="0" parTransId="{51B2A365-08A3-4B18-9F66-D30CC9C323A9}" sibTransId="{137F6424-CE17-49B1-A42D-C5FEE0316420}"/>
    <dgm:cxn modelId="{BFF08275-65B5-4EE6-A91C-DC6F44DB29DF}" type="presOf" srcId="{DFF11E0A-2B60-4706-90EC-5E7EF4B2A8AF}" destId="{F8B5B653-BA2C-4A8B-A680-3B5FED7F0A88}" srcOrd="0" destOrd="0" presId="urn:microsoft.com/office/officeart/2005/8/layout/hProcess9"/>
    <dgm:cxn modelId="{CADDD1C3-542F-40A1-82D8-58799CB4E9EF}" type="presOf" srcId="{E36B7C86-5D87-4D9E-BBA0-07F3FBBD12DC}" destId="{4328F839-75F1-4FBE-BB9C-16C8A5827BEB}" srcOrd="0" destOrd="0" presId="urn:microsoft.com/office/officeart/2005/8/layout/hProcess9"/>
    <dgm:cxn modelId="{872BCD07-2033-4BE2-AD30-D64E523A928D}" type="presOf" srcId="{2116E416-CC7B-40E7-81D7-A7C9B2117B42}" destId="{64F63233-AD0F-4F5F-A43A-122CA851BA4F}" srcOrd="0" destOrd="0" presId="urn:microsoft.com/office/officeart/2005/8/layout/hProcess9"/>
    <dgm:cxn modelId="{E786B296-4310-42C0-873B-80984F35611A}" type="presOf" srcId="{C10754A8-7390-4BFC-8229-25B878AC23A9}" destId="{D11B9CCB-91B3-42A8-9E8F-CC0FCD3DA9DC}" srcOrd="0" destOrd="0" presId="urn:microsoft.com/office/officeart/2005/8/layout/hProcess9"/>
    <dgm:cxn modelId="{558A5917-256A-495D-B9CA-8E72EB4265F7}" srcId="{E36B7C86-5D87-4D9E-BBA0-07F3FBBD12DC}" destId="{DFF11E0A-2B60-4706-90EC-5E7EF4B2A8AF}" srcOrd="3" destOrd="0" parTransId="{A90AF8A9-216C-42BB-A797-4477455930E2}" sibTransId="{6DFC1212-4E47-4487-BB75-2C5AB074B7F1}"/>
    <dgm:cxn modelId="{504030A7-BE2F-49CE-A986-9E4E6F8D197D}" srcId="{E36B7C86-5D87-4D9E-BBA0-07F3FBBD12DC}" destId="{2116E416-CC7B-40E7-81D7-A7C9B2117B42}" srcOrd="2" destOrd="0" parTransId="{A7312DED-B7C6-47AD-81B1-E3D878F0C132}" sibTransId="{744B4DB8-FDB4-4FA8-93B6-239F25009736}"/>
    <dgm:cxn modelId="{F12FDC9C-823B-4E19-94F6-217DCD7A3248}" type="presOf" srcId="{30D37E73-6194-418B-B00F-5678C5274A44}" destId="{4C8C430B-5073-41BA-883A-EC6699193645}" srcOrd="0" destOrd="0" presId="urn:microsoft.com/office/officeart/2005/8/layout/hProcess9"/>
    <dgm:cxn modelId="{05CE772C-DF0D-4D01-B876-BB29A813306A}" srcId="{E36B7C86-5D87-4D9E-BBA0-07F3FBBD12DC}" destId="{C10754A8-7390-4BFC-8229-25B878AC23A9}" srcOrd="1" destOrd="0" parTransId="{788A696E-9734-47EA-A692-C3D8EA1F14E0}" sibTransId="{E1492A96-08DF-407A-9ECD-CD2E15798FBC}"/>
    <dgm:cxn modelId="{A82C5A05-59A7-4CA5-804D-F6B6D7D5792C}" type="presParOf" srcId="{4328F839-75F1-4FBE-BB9C-16C8A5827BEB}" destId="{51345D92-DAAB-47FD-B5B1-85AFF4787651}" srcOrd="0" destOrd="0" presId="urn:microsoft.com/office/officeart/2005/8/layout/hProcess9"/>
    <dgm:cxn modelId="{9E59A81B-B900-4EB0-A59B-0C10F408BCFA}" type="presParOf" srcId="{4328F839-75F1-4FBE-BB9C-16C8A5827BEB}" destId="{E571C390-ADC6-47E3-8B21-67C59CE95933}" srcOrd="1" destOrd="0" presId="urn:microsoft.com/office/officeart/2005/8/layout/hProcess9"/>
    <dgm:cxn modelId="{AF313088-975C-4604-A8F5-9C9426FBEC54}" type="presParOf" srcId="{E571C390-ADC6-47E3-8B21-67C59CE95933}" destId="{4C8C430B-5073-41BA-883A-EC6699193645}" srcOrd="0" destOrd="0" presId="urn:microsoft.com/office/officeart/2005/8/layout/hProcess9"/>
    <dgm:cxn modelId="{44D0EF75-BD94-47F2-9AA4-CC89E323B174}" type="presParOf" srcId="{E571C390-ADC6-47E3-8B21-67C59CE95933}" destId="{A86A5A23-A588-45DC-A149-BF0DC7DB2701}" srcOrd="1" destOrd="0" presId="urn:microsoft.com/office/officeart/2005/8/layout/hProcess9"/>
    <dgm:cxn modelId="{D5144BA5-4BF3-4220-932B-611CB4A8518E}" type="presParOf" srcId="{E571C390-ADC6-47E3-8B21-67C59CE95933}" destId="{D11B9CCB-91B3-42A8-9E8F-CC0FCD3DA9DC}" srcOrd="2" destOrd="0" presId="urn:microsoft.com/office/officeart/2005/8/layout/hProcess9"/>
    <dgm:cxn modelId="{14B2E7CE-CBC8-4E3E-A482-39B749F41691}" type="presParOf" srcId="{E571C390-ADC6-47E3-8B21-67C59CE95933}" destId="{58A04B01-C778-439A-8620-AC5F2ADA9AB3}" srcOrd="3" destOrd="0" presId="urn:microsoft.com/office/officeart/2005/8/layout/hProcess9"/>
    <dgm:cxn modelId="{2CB3A675-4119-4EBC-BFC4-218ACCA91196}" type="presParOf" srcId="{E571C390-ADC6-47E3-8B21-67C59CE95933}" destId="{64F63233-AD0F-4F5F-A43A-122CA851BA4F}" srcOrd="4" destOrd="0" presId="urn:microsoft.com/office/officeart/2005/8/layout/hProcess9"/>
    <dgm:cxn modelId="{75E1E1F7-E13F-4667-A1F2-9CFE01F5E39F}" type="presParOf" srcId="{E571C390-ADC6-47E3-8B21-67C59CE95933}" destId="{0CD25C2B-5524-4B7D-93E1-D73C5E655935}" srcOrd="5" destOrd="0" presId="urn:microsoft.com/office/officeart/2005/8/layout/hProcess9"/>
    <dgm:cxn modelId="{22D0C37D-1FFE-4489-9756-119D1D1A5615}" type="presParOf" srcId="{E571C390-ADC6-47E3-8B21-67C59CE95933}" destId="{F8B5B653-BA2C-4A8B-A680-3B5FED7F0A88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36B7C86-5D87-4D9E-BBA0-07F3FBBD12DC}" type="doc">
      <dgm:prSet loTypeId="urn:microsoft.com/office/officeart/2005/8/layout/hProcess9" loCatId="process" qsTypeId="urn:microsoft.com/office/officeart/2005/8/quickstyle/simple1" qsCatId="simple" csTypeId="urn:microsoft.com/office/officeart/2005/8/colors/accent3_5" csCatId="accent3" phldr="1"/>
      <dgm:spPr/>
    </dgm:pt>
    <dgm:pt modelId="{30D37E73-6194-418B-B00F-5678C5274A44}">
      <dgm:prSet phldrT="[Text]" custT="1"/>
      <dgm:spPr/>
      <dgm:t>
        <a:bodyPr/>
        <a:lstStyle/>
        <a:p>
          <a:pPr algn="ctr">
            <a:spcAft>
              <a:spcPts val="0"/>
            </a:spcAft>
          </a:pPr>
          <a:endParaRPr lang="en-US" sz="2400" dirty="0" smtClean="0">
            <a:latin typeface="Cambria" pitchFamily="18" charset="0"/>
          </a:endParaRPr>
        </a:p>
        <a:p>
          <a:pPr algn="ctr">
            <a:spcAft>
              <a:spcPts val="0"/>
            </a:spcAft>
          </a:pPr>
          <a:endParaRPr lang="en-US" sz="2400" dirty="0" smtClean="0">
            <a:latin typeface="Cambria" pitchFamily="18" charset="0"/>
          </a:endParaRPr>
        </a:p>
        <a:p>
          <a:pPr algn="ctr">
            <a:spcAft>
              <a:spcPts val="0"/>
            </a:spcAft>
          </a:pPr>
          <a:r>
            <a:rPr lang="en-US" sz="2400" dirty="0" smtClean="0">
              <a:latin typeface="Cambria" pitchFamily="18" charset="0"/>
            </a:rPr>
            <a:t>Receiving Coil</a:t>
          </a:r>
          <a:endParaRPr lang="en-US" sz="2400" dirty="0">
            <a:latin typeface="Cambria" pitchFamily="18" charset="0"/>
          </a:endParaRPr>
        </a:p>
      </dgm:t>
    </dgm:pt>
    <dgm:pt modelId="{51B2A365-08A3-4B18-9F66-D30CC9C323A9}" type="parTrans" cxnId="{67242870-62DC-40CE-B790-183C1B2A95D5}">
      <dgm:prSet/>
      <dgm:spPr/>
      <dgm:t>
        <a:bodyPr/>
        <a:lstStyle/>
        <a:p>
          <a:endParaRPr lang="en-US"/>
        </a:p>
      </dgm:t>
    </dgm:pt>
    <dgm:pt modelId="{137F6424-CE17-49B1-A42D-C5FEE0316420}" type="sibTrans" cxnId="{67242870-62DC-40CE-B790-183C1B2A95D5}">
      <dgm:prSet/>
      <dgm:spPr/>
      <dgm:t>
        <a:bodyPr/>
        <a:lstStyle/>
        <a:p>
          <a:endParaRPr lang="en-US"/>
        </a:p>
      </dgm:t>
    </dgm:pt>
    <dgm:pt modelId="{2116E416-CC7B-40E7-81D7-A7C9B2117B42}">
      <dgm:prSet phldrT="[Text]" custT="1"/>
      <dgm:spPr/>
      <dgm:t>
        <a:bodyPr/>
        <a:lstStyle/>
        <a:p>
          <a:pPr algn="ctr">
            <a:spcAft>
              <a:spcPts val="2400"/>
            </a:spcAft>
          </a:pPr>
          <a:endParaRPr lang="en-US" sz="2400" dirty="0" smtClean="0">
            <a:latin typeface="Cambria" pitchFamily="18" charset="0"/>
          </a:endParaRPr>
        </a:p>
        <a:p>
          <a:pPr algn="ctr">
            <a:spcAft>
              <a:spcPts val="2400"/>
            </a:spcAft>
          </a:pPr>
          <a:r>
            <a:rPr lang="en-US" sz="2400" dirty="0" smtClean="0">
              <a:latin typeface="Cambria" pitchFamily="18" charset="0"/>
            </a:rPr>
            <a:t>LED Light</a:t>
          </a:r>
          <a:endParaRPr lang="en-US" sz="2400" dirty="0">
            <a:latin typeface="Cambria" pitchFamily="18" charset="0"/>
          </a:endParaRPr>
        </a:p>
      </dgm:t>
    </dgm:pt>
    <dgm:pt modelId="{A7312DED-B7C6-47AD-81B1-E3D878F0C132}" type="parTrans" cxnId="{504030A7-BE2F-49CE-A986-9E4E6F8D197D}">
      <dgm:prSet/>
      <dgm:spPr/>
      <dgm:t>
        <a:bodyPr/>
        <a:lstStyle/>
        <a:p>
          <a:endParaRPr lang="en-US"/>
        </a:p>
      </dgm:t>
    </dgm:pt>
    <dgm:pt modelId="{744B4DB8-FDB4-4FA8-93B6-239F25009736}" type="sibTrans" cxnId="{504030A7-BE2F-49CE-A986-9E4E6F8D197D}">
      <dgm:prSet/>
      <dgm:spPr/>
      <dgm:t>
        <a:bodyPr/>
        <a:lstStyle/>
        <a:p>
          <a:endParaRPr lang="en-US"/>
        </a:p>
      </dgm:t>
    </dgm:pt>
    <dgm:pt modelId="{DFF11E0A-2B60-4706-90EC-5E7EF4B2A8AF}">
      <dgm:prSet phldrT="[Text]" custT="1"/>
      <dgm:spPr/>
      <dgm:t>
        <a:bodyPr/>
        <a:lstStyle/>
        <a:p>
          <a:pPr algn="ctr"/>
          <a:endParaRPr lang="en-US" sz="2400" dirty="0" smtClean="0">
            <a:latin typeface="Cambria" pitchFamily="18" charset="0"/>
          </a:endParaRPr>
        </a:p>
        <a:p>
          <a:pPr algn="ctr"/>
          <a:r>
            <a:rPr lang="en-US" sz="2400" dirty="0" smtClean="0">
              <a:latin typeface="Cambria" pitchFamily="18" charset="0"/>
            </a:rPr>
            <a:t>Wattmeter</a:t>
          </a:r>
          <a:endParaRPr lang="en-US" sz="2400" dirty="0">
            <a:latin typeface="Cambria" pitchFamily="18" charset="0"/>
          </a:endParaRPr>
        </a:p>
      </dgm:t>
    </dgm:pt>
    <dgm:pt modelId="{A90AF8A9-216C-42BB-A797-4477455930E2}" type="parTrans" cxnId="{558A5917-256A-495D-B9CA-8E72EB4265F7}">
      <dgm:prSet/>
      <dgm:spPr/>
      <dgm:t>
        <a:bodyPr/>
        <a:lstStyle/>
        <a:p>
          <a:endParaRPr lang="en-US"/>
        </a:p>
      </dgm:t>
    </dgm:pt>
    <dgm:pt modelId="{6DFC1212-4E47-4487-BB75-2C5AB074B7F1}" type="sibTrans" cxnId="{558A5917-256A-495D-B9CA-8E72EB4265F7}">
      <dgm:prSet/>
      <dgm:spPr/>
      <dgm:t>
        <a:bodyPr/>
        <a:lstStyle/>
        <a:p>
          <a:endParaRPr lang="en-US"/>
        </a:p>
      </dgm:t>
    </dgm:pt>
    <dgm:pt modelId="{4328F839-75F1-4FBE-BB9C-16C8A5827BEB}" type="pres">
      <dgm:prSet presAssocID="{E36B7C86-5D87-4D9E-BBA0-07F3FBBD12DC}" presName="CompostProcess" presStyleCnt="0">
        <dgm:presLayoutVars>
          <dgm:dir/>
          <dgm:resizeHandles val="exact"/>
        </dgm:presLayoutVars>
      </dgm:prSet>
      <dgm:spPr/>
    </dgm:pt>
    <dgm:pt modelId="{51345D92-DAAB-47FD-B5B1-85AFF4787651}" type="pres">
      <dgm:prSet presAssocID="{E36B7C86-5D87-4D9E-BBA0-07F3FBBD12DC}" presName="arrow" presStyleLbl="bgShp" presStyleIdx="0" presStyleCnt="1" custScaleX="115508" custLinFactNeighborX="-1070" custLinFactNeighborY="-16935"/>
      <dgm:spPr/>
    </dgm:pt>
    <dgm:pt modelId="{E571C390-ADC6-47E3-8B21-67C59CE95933}" type="pres">
      <dgm:prSet presAssocID="{E36B7C86-5D87-4D9E-BBA0-07F3FBBD12DC}" presName="linearProcess" presStyleCnt="0"/>
      <dgm:spPr/>
    </dgm:pt>
    <dgm:pt modelId="{4C8C430B-5073-41BA-883A-EC6699193645}" type="pres">
      <dgm:prSet presAssocID="{30D37E73-6194-418B-B00F-5678C5274A44}" presName="textNode" presStyleLbl="node1" presStyleIdx="0" presStyleCnt="3" custScaleY="104046" custLinFactNeighborX="16821" custLinFactNeighborY="-41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6A5A23-A588-45DC-A149-BF0DC7DB2701}" type="pres">
      <dgm:prSet presAssocID="{137F6424-CE17-49B1-A42D-C5FEE0316420}" presName="sibTrans" presStyleCnt="0"/>
      <dgm:spPr/>
    </dgm:pt>
    <dgm:pt modelId="{64F63233-AD0F-4F5F-A43A-122CA851BA4F}" type="pres">
      <dgm:prSet presAssocID="{2116E416-CC7B-40E7-81D7-A7C9B2117B42}" presName="textNode" presStyleLbl="node1" presStyleIdx="1" presStyleCnt="3" custScaleY="105821" custLinFactNeighborX="-11363" custLinFactNeighborY="-15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D25C2B-5524-4B7D-93E1-D73C5E655935}" type="pres">
      <dgm:prSet presAssocID="{744B4DB8-FDB4-4FA8-93B6-239F25009736}" presName="sibTrans" presStyleCnt="0"/>
      <dgm:spPr/>
    </dgm:pt>
    <dgm:pt modelId="{F8B5B653-BA2C-4A8B-A680-3B5FED7F0A88}" type="pres">
      <dgm:prSet presAssocID="{DFF11E0A-2B60-4706-90EC-5E7EF4B2A8AF}" presName="textNode" presStyleLbl="node1" presStyleIdx="2" presStyleCnt="3" custLinFactNeighborX="-50000" custLinFactNeighborY="-41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242870-62DC-40CE-B790-183C1B2A95D5}" srcId="{E36B7C86-5D87-4D9E-BBA0-07F3FBBD12DC}" destId="{30D37E73-6194-418B-B00F-5678C5274A44}" srcOrd="0" destOrd="0" parTransId="{51B2A365-08A3-4B18-9F66-D30CC9C323A9}" sibTransId="{137F6424-CE17-49B1-A42D-C5FEE0316420}"/>
    <dgm:cxn modelId="{5776555A-4584-4C80-B241-167BD828A027}" type="presOf" srcId="{30D37E73-6194-418B-B00F-5678C5274A44}" destId="{4C8C430B-5073-41BA-883A-EC6699193645}" srcOrd="0" destOrd="0" presId="urn:microsoft.com/office/officeart/2005/8/layout/hProcess9"/>
    <dgm:cxn modelId="{558A5917-256A-495D-B9CA-8E72EB4265F7}" srcId="{E36B7C86-5D87-4D9E-BBA0-07F3FBBD12DC}" destId="{DFF11E0A-2B60-4706-90EC-5E7EF4B2A8AF}" srcOrd="2" destOrd="0" parTransId="{A90AF8A9-216C-42BB-A797-4477455930E2}" sibTransId="{6DFC1212-4E47-4487-BB75-2C5AB074B7F1}"/>
    <dgm:cxn modelId="{504030A7-BE2F-49CE-A986-9E4E6F8D197D}" srcId="{E36B7C86-5D87-4D9E-BBA0-07F3FBBD12DC}" destId="{2116E416-CC7B-40E7-81D7-A7C9B2117B42}" srcOrd="1" destOrd="0" parTransId="{A7312DED-B7C6-47AD-81B1-E3D878F0C132}" sibTransId="{744B4DB8-FDB4-4FA8-93B6-239F25009736}"/>
    <dgm:cxn modelId="{97C0A148-3176-47F1-A313-DF022C5AF9B4}" type="presOf" srcId="{2116E416-CC7B-40E7-81D7-A7C9B2117B42}" destId="{64F63233-AD0F-4F5F-A43A-122CA851BA4F}" srcOrd="0" destOrd="0" presId="urn:microsoft.com/office/officeart/2005/8/layout/hProcess9"/>
    <dgm:cxn modelId="{DBCE79EA-0E00-443F-ABA4-AA650A3BBADF}" type="presOf" srcId="{DFF11E0A-2B60-4706-90EC-5E7EF4B2A8AF}" destId="{F8B5B653-BA2C-4A8B-A680-3B5FED7F0A88}" srcOrd="0" destOrd="0" presId="urn:microsoft.com/office/officeart/2005/8/layout/hProcess9"/>
    <dgm:cxn modelId="{58B0FFD7-663F-4B2E-990C-B753D36FDF76}" type="presOf" srcId="{E36B7C86-5D87-4D9E-BBA0-07F3FBBD12DC}" destId="{4328F839-75F1-4FBE-BB9C-16C8A5827BEB}" srcOrd="0" destOrd="0" presId="urn:microsoft.com/office/officeart/2005/8/layout/hProcess9"/>
    <dgm:cxn modelId="{6BF05F15-E833-4094-ADBE-354AB887FD60}" type="presParOf" srcId="{4328F839-75F1-4FBE-BB9C-16C8A5827BEB}" destId="{51345D92-DAAB-47FD-B5B1-85AFF4787651}" srcOrd="0" destOrd="0" presId="urn:microsoft.com/office/officeart/2005/8/layout/hProcess9"/>
    <dgm:cxn modelId="{E5F6EF03-C9D6-401C-9CF6-EB1BF6DFC9D8}" type="presParOf" srcId="{4328F839-75F1-4FBE-BB9C-16C8A5827BEB}" destId="{E571C390-ADC6-47E3-8B21-67C59CE95933}" srcOrd="1" destOrd="0" presId="urn:microsoft.com/office/officeart/2005/8/layout/hProcess9"/>
    <dgm:cxn modelId="{F1ADC599-06D6-4BCA-8C3D-E3907EA00697}" type="presParOf" srcId="{E571C390-ADC6-47E3-8B21-67C59CE95933}" destId="{4C8C430B-5073-41BA-883A-EC6699193645}" srcOrd="0" destOrd="0" presId="urn:microsoft.com/office/officeart/2005/8/layout/hProcess9"/>
    <dgm:cxn modelId="{9B3D5BD1-A8C6-4CB6-B0C1-1C80E55A834D}" type="presParOf" srcId="{E571C390-ADC6-47E3-8B21-67C59CE95933}" destId="{A86A5A23-A588-45DC-A149-BF0DC7DB2701}" srcOrd="1" destOrd="0" presId="urn:microsoft.com/office/officeart/2005/8/layout/hProcess9"/>
    <dgm:cxn modelId="{9900A87F-B7C9-455D-A2D8-0606D361A87C}" type="presParOf" srcId="{E571C390-ADC6-47E3-8B21-67C59CE95933}" destId="{64F63233-AD0F-4F5F-A43A-122CA851BA4F}" srcOrd="2" destOrd="0" presId="urn:microsoft.com/office/officeart/2005/8/layout/hProcess9"/>
    <dgm:cxn modelId="{47993857-18B4-4BDC-BABA-2A1AB7C0CB3D}" type="presParOf" srcId="{E571C390-ADC6-47E3-8B21-67C59CE95933}" destId="{0CD25C2B-5524-4B7D-93E1-D73C5E655935}" srcOrd="3" destOrd="0" presId="urn:microsoft.com/office/officeart/2005/8/layout/hProcess9"/>
    <dgm:cxn modelId="{33063D44-984B-4962-9594-42ECD25A7CDB}" type="presParOf" srcId="{E571C390-ADC6-47E3-8B21-67C59CE95933}" destId="{F8B5B653-BA2C-4A8B-A680-3B5FED7F0A8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65EE63-66D0-4871-BD32-391719BAE333}">
      <dsp:nvSpPr>
        <dsp:cNvPr id="0" name=""/>
        <dsp:cNvSpPr/>
      </dsp:nvSpPr>
      <dsp:spPr>
        <a:xfrm>
          <a:off x="2131" y="0"/>
          <a:ext cx="2091109" cy="4708525"/>
        </a:xfrm>
        <a:prstGeom prst="roundRect">
          <a:avLst>
            <a:gd name="adj" fmla="val 10000"/>
          </a:avLst>
        </a:prstGeom>
        <a:solidFill>
          <a:schemeClr val="tx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400" b="1" kern="1200" dirty="0" smtClean="0"/>
            <a:t>Source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400" b="1" kern="1200" dirty="0" smtClean="0"/>
            <a:t> Side</a:t>
          </a:r>
          <a:endParaRPr lang="en-US" sz="2400" b="1" kern="1200" dirty="0"/>
        </a:p>
      </dsp:txBody>
      <dsp:txXfrm>
        <a:off x="2131" y="0"/>
        <a:ext cx="2091109" cy="1412557"/>
      </dsp:txXfrm>
    </dsp:sp>
    <dsp:sp modelId="{B057E03D-06A4-450E-A088-362A256DA44F}">
      <dsp:nvSpPr>
        <dsp:cNvPr id="0" name=""/>
        <dsp:cNvSpPr/>
      </dsp:nvSpPr>
      <dsp:spPr>
        <a:xfrm>
          <a:off x="211241" y="1413865"/>
          <a:ext cx="1672887" cy="1058038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Power Source</a:t>
          </a:r>
          <a:endParaRPr lang="en-US" sz="2400" kern="1200" dirty="0"/>
        </a:p>
      </dsp:txBody>
      <dsp:txXfrm>
        <a:off x="211241" y="1413865"/>
        <a:ext cx="1672887" cy="1058038"/>
      </dsp:txXfrm>
    </dsp:sp>
    <dsp:sp modelId="{3B64E249-72D6-4631-88FD-AB2ECDD0AC5A}">
      <dsp:nvSpPr>
        <dsp:cNvPr id="0" name=""/>
        <dsp:cNvSpPr/>
      </dsp:nvSpPr>
      <dsp:spPr>
        <a:xfrm>
          <a:off x="211241" y="2634679"/>
          <a:ext cx="1672887" cy="1058038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Power Processing</a:t>
          </a:r>
          <a:endParaRPr lang="en-US" sz="2400" kern="1200" dirty="0"/>
        </a:p>
      </dsp:txBody>
      <dsp:txXfrm>
        <a:off x="211241" y="2634679"/>
        <a:ext cx="1672887" cy="1058038"/>
      </dsp:txXfrm>
    </dsp:sp>
    <dsp:sp modelId="{96C614E7-79C7-431B-95EB-B92B0221B836}">
      <dsp:nvSpPr>
        <dsp:cNvPr id="0" name=""/>
        <dsp:cNvSpPr/>
      </dsp:nvSpPr>
      <dsp:spPr>
        <a:xfrm>
          <a:off x="211241" y="3855493"/>
          <a:ext cx="1672887" cy="616296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Seth McCaleb  Matt Harding</a:t>
          </a:r>
          <a:endParaRPr lang="en-US" sz="1600" kern="1200" dirty="0"/>
        </a:p>
      </dsp:txBody>
      <dsp:txXfrm>
        <a:off x="211241" y="3855493"/>
        <a:ext cx="1672887" cy="616296"/>
      </dsp:txXfrm>
    </dsp:sp>
    <dsp:sp modelId="{128F604F-6227-4E33-A64A-821F7D73524F}">
      <dsp:nvSpPr>
        <dsp:cNvPr id="0" name=""/>
        <dsp:cNvSpPr/>
      </dsp:nvSpPr>
      <dsp:spPr>
        <a:xfrm>
          <a:off x="2250073" y="0"/>
          <a:ext cx="2091109" cy="4708525"/>
        </a:xfrm>
        <a:prstGeom prst="roundRect">
          <a:avLst>
            <a:gd name="adj" fmla="val 10000"/>
          </a:avLst>
        </a:prstGeom>
        <a:solidFill>
          <a:schemeClr val="tx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Wireless Channel</a:t>
          </a:r>
          <a:endParaRPr lang="en-US" sz="2400" b="1" kern="1200" dirty="0"/>
        </a:p>
      </dsp:txBody>
      <dsp:txXfrm>
        <a:off x="2250073" y="0"/>
        <a:ext cx="2091109" cy="1412557"/>
      </dsp:txXfrm>
    </dsp:sp>
    <dsp:sp modelId="{DDEFC02B-679F-4F6E-88C3-10E2C67D81DA}">
      <dsp:nvSpPr>
        <dsp:cNvPr id="0" name=""/>
        <dsp:cNvSpPr/>
      </dsp:nvSpPr>
      <dsp:spPr>
        <a:xfrm>
          <a:off x="2459184" y="1413206"/>
          <a:ext cx="1672887" cy="1086432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Sending</a:t>
          </a:r>
          <a:endParaRPr lang="en-US" sz="2400" kern="1200" dirty="0"/>
        </a:p>
      </dsp:txBody>
      <dsp:txXfrm>
        <a:off x="2459184" y="1413206"/>
        <a:ext cx="1672887" cy="1086432"/>
      </dsp:txXfrm>
    </dsp:sp>
    <dsp:sp modelId="{1FD4AF79-28BB-4F51-B98E-5152E6EAD109}">
      <dsp:nvSpPr>
        <dsp:cNvPr id="0" name=""/>
        <dsp:cNvSpPr/>
      </dsp:nvSpPr>
      <dsp:spPr>
        <a:xfrm>
          <a:off x="2459184" y="2666781"/>
          <a:ext cx="1672887" cy="1086432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Receiving</a:t>
          </a:r>
          <a:endParaRPr lang="en-US" sz="2400" kern="1200" dirty="0"/>
        </a:p>
      </dsp:txBody>
      <dsp:txXfrm>
        <a:off x="2459184" y="2666781"/>
        <a:ext cx="1672887" cy="1086432"/>
      </dsp:txXfrm>
    </dsp:sp>
    <dsp:sp modelId="{5DAE6C29-4E85-49AB-821E-A6E45A211DC2}">
      <dsp:nvSpPr>
        <dsp:cNvPr id="0" name=""/>
        <dsp:cNvSpPr/>
      </dsp:nvSpPr>
      <dsp:spPr>
        <a:xfrm>
          <a:off x="2459184" y="3920357"/>
          <a:ext cx="1672887" cy="552092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Eli Baughman  Levi Moore</a:t>
          </a:r>
          <a:endParaRPr lang="en-US" sz="1600" kern="1200" dirty="0"/>
        </a:p>
      </dsp:txBody>
      <dsp:txXfrm>
        <a:off x="2459184" y="3920357"/>
        <a:ext cx="1672887" cy="552092"/>
      </dsp:txXfrm>
    </dsp:sp>
    <dsp:sp modelId="{7A1F5F1F-8F32-4B6D-BBCA-90DDE978915D}">
      <dsp:nvSpPr>
        <dsp:cNvPr id="0" name=""/>
        <dsp:cNvSpPr/>
      </dsp:nvSpPr>
      <dsp:spPr>
        <a:xfrm>
          <a:off x="4498016" y="0"/>
          <a:ext cx="2091109" cy="4708525"/>
        </a:xfrm>
        <a:prstGeom prst="roundRect">
          <a:avLst>
            <a:gd name="adj" fmla="val 10000"/>
          </a:avLst>
        </a:prstGeom>
        <a:solidFill>
          <a:schemeClr val="tx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Charging Receiver</a:t>
          </a:r>
        </a:p>
      </dsp:txBody>
      <dsp:txXfrm>
        <a:off x="4498016" y="0"/>
        <a:ext cx="2091109" cy="1412557"/>
      </dsp:txXfrm>
    </dsp:sp>
    <dsp:sp modelId="{FC4F33C0-4155-4040-9E88-16E9C54CF243}">
      <dsp:nvSpPr>
        <dsp:cNvPr id="0" name=""/>
        <dsp:cNvSpPr/>
      </dsp:nvSpPr>
      <dsp:spPr>
        <a:xfrm>
          <a:off x="4707127" y="1412874"/>
          <a:ext cx="1672887" cy="1086432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Power Processing</a:t>
          </a:r>
          <a:endParaRPr lang="en-US" sz="2400" kern="1200" dirty="0"/>
        </a:p>
      </dsp:txBody>
      <dsp:txXfrm>
        <a:off x="4707127" y="1412874"/>
        <a:ext cx="1672887" cy="1086432"/>
      </dsp:txXfrm>
    </dsp:sp>
    <dsp:sp modelId="{0A355FA8-DCBE-4423-84F3-25C18959CE3E}">
      <dsp:nvSpPr>
        <dsp:cNvPr id="0" name=""/>
        <dsp:cNvSpPr/>
      </dsp:nvSpPr>
      <dsp:spPr>
        <a:xfrm>
          <a:off x="4707127" y="2666450"/>
          <a:ext cx="1672887" cy="1086432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Output Power</a:t>
          </a:r>
          <a:endParaRPr lang="en-US" sz="2400" kern="1200" dirty="0"/>
        </a:p>
      </dsp:txBody>
      <dsp:txXfrm>
        <a:off x="4707127" y="2666450"/>
        <a:ext cx="1672887" cy="1086432"/>
      </dsp:txXfrm>
    </dsp:sp>
    <dsp:sp modelId="{6B96E8FB-5F2D-43FD-8870-720C2FF3826B}">
      <dsp:nvSpPr>
        <dsp:cNvPr id="0" name=""/>
        <dsp:cNvSpPr/>
      </dsp:nvSpPr>
      <dsp:spPr>
        <a:xfrm>
          <a:off x="4707127" y="3920026"/>
          <a:ext cx="1672887" cy="552755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Mike Gary  Justin Stiles</a:t>
          </a:r>
          <a:endParaRPr lang="en-US" sz="1600" kern="1200" dirty="0"/>
        </a:p>
      </dsp:txBody>
      <dsp:txXfrm>
        <a:off x="4707127" y="3920026"/>
        <a:ext cx="1672887" cy="552755"/>
      </dsp:txXfrm>
    </dsp:sp>
    <dsp:sp modelId="{588DE997-BF4C-4F41-832F-7615F18A46A3}">
      <dsp:nvSpPr>
        <dsp:cNvPr id="0" name=""/>
        <dsp:cNvSpPr/>
      </dsp:nvSpPr>
      <dsp:spPr>
        <a:xfrm>
          <a:off x="6745959" y="0"/>
          <a:ext cx="2091109" cy="4708525"/>
        </a:xfrm>
        <a:prstGeom prst="roundRect">
          <a:avLst>
            <a:gd name="adj" fmla="val 10000"/>
          </a:avLst>
        </a:prstGeom>
        <a:solidFill>
          <a:schemeClr val="tx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Testing Device</a:t>
          </a:r>
          <a:endParaRPr lang="en-US" sz="2400" b="1" kern="1200" dirty="0"/>
        </a:p>
      </dsp:txBody>
      <dsp:txXfrm>
        <a:off x="6745959" y="0"/>
        <a:ext cx="2091109" cy="1412557"/>
      </dsp:txXfrm>
    </dsp:sp>
    <dsp:sp modelId="{985F6933-FBCF-4BA0-89DD-04C12DD1327F}">
      <dsp:nvSpPr>
        <dsp:cNvPr id="0" name=""/>
        <dsp:cNvSpPr/>
      </dsp:nvSpPr>
      <dsp:spPr>
        <a:xfrm>
          <a:off x="6955070" y="1412874"/>
          <a:ext cx="1672887" cy="1086432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Power Detection</a:t>
          </a:r>
          <a:endParaRPr lang="en-US" sz="2400" kern="1200" dirty="0"/>
        </a:p>
      </dsp:txBody>
      <dsp:txXfrm>
        <a:off x="6955070" y="1412874"/>
        <a:ext cx="1672887" cy="1086432"/>
      </dsp:txXfrm>
    </dsp:sp>
    <dsp:sp modelId="{A976FAAE-342D-4D0C-8FEC-6BAB4E479608}">
      <dsp:nvSpPr>
        <dsp:cNvPr id="0" name=""/>
        <dsp:cNvSpPr/>
      </dsp:nvSpPr>
      <dsp:spPr>
        <a:xfrm>
          <a:off x="6955070" y="2666450"/>
          <a:ext cx="1672887" cy="1086432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Better Range Finder</a:t>
          </a:r>
          <a:endParaRPr lang="en-US" sz="2400" kern="1200" dirty="0"/>
        </a:p>
      </dsp:txBody>
      <dsp:txXfrm>
        <a:off x="6955070" y="2666450"/>
        <a:ext cx="1672887" cy="1086432"/>
      </dsp:txXfrm>
    </dsp:sp>
    <dsp:sp modelId="{DC828623-8087-4012-A5BE-47E270C322E5}">
      <dsp:nvSpPr>
        <dsp:cNvPr id="0" name=""/>
        <dsp:cNvSpPr/>
      </dsp:nvSpPr>
      <dsp:spPr>
        <a:xfrm>
          <a:off x="6955070" y="3920026"/>
          <a:ext cx="1672887" cy="552755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Saleh Alamassy</a:t>
          </a:r>
          <a:endParaRPr lang="en-US" sz="1600" kern="1200" dirty="0"/>
        </a:p>
      </dsp:txBody>
      <dsp:txXfrm>
        <a:off x="6955070" y="3920026"/>
        <a:ext cx="1672887" cy="55275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1345D92-DAAB-47FD-B5B1-85AFF4787651}">
      <dsp:nvSpPr>
        <dsp:cNvPr id="0" name=""/>
        <dsp:cNvSpPr/>
      </dsp:nvSpPr>
      <dsp:spPr>
        <a:xfrm>
          <a:off x="520064" y="0"/>
          <a:ext cx="5894070" cy="2133600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8C430B-5073-41BA-883A-EC6699193645}">
      <dsp:nvSpPr>
        <dsp:cNvPr id="0" name=""/>
        <dsp:cNvSpPr/>
      </dsp:nvSpPr>
      <dsp:spPr>
        <a:xfrm>
          <a:off x="2370" y="640080"/>
          <a:ext cx="1539879" cy="853440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Cambria" pitchFamily="18" charset="0"/>
            </a:rPr>
            <a:t>Source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Cambria" pitchFamily="18" charset="0"/>
            </a:rPr>
            <a:t>(DC supply)</a:t>
          </a:r>
          <a:endParaRPr lang="en-US" sz="1400" kern="1200" dirty="0">
            <a:latin typeface="Cambria" pitchFamily="18" charset="0"/>
          </a:endParaRPr>
        </a:p>
      </dsp:txBody>
      <dsp:txXfrm>
        <a:off x="2370" y="640080"/>
        <a:ext cx="1539879" cy="853440"/>
      </dsp:txXfrm>
    </dsp:sp>
    <dsp:sp modelId="{64F63233-AD0F-4F5F-A43A-122CA851BA4F}">
      <dsp:nvSpPr>
        <dsp:cNvPr id="0" name=""/>
        <dsp:cNvSpPr/>
      </dsp:nvSpPr>
      <dsp:spPr>
        <a:xfrm>
          <a:off x="1801091" y="655202"/>
          <a:ext cx="1539879" cy="853440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-13333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 smtClean="0">
            <a:latin typeface="Cambria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Cambria" pitchFamily="18" charset="0"/>
            </a:rPr>
            <a:t>Colpitts Oscillator</a:t>
          </a:r>
          <a:endParaRPr lang="en-US" sz="1400" kern="1200" dirty="0">
            <a:latin typeface="Cambria" pitchFamily="18" charset="0"/>
          </a:endParaRPr>
        </a:p>
      </dsp:txBody>
      <dsp:txXfrm>
        <a:off x="1801091" y="655202"/>
        <a:ext cx="1539879" cy="853440"/>
      </dsp:txXfrm>
    </dsp:sp>
    <dsp:sp modelId="{F8B5B653-BA2C-4A8B-A680-3B5FED7F0A88}">
      <dsp:nvSpPr>
        <dsp:cNvPr id="0" name=""/>
        <dsp:cNvSpPr/>
      </dsp:nvSpPr>
      <dsp:spPr>
        <a:xfrm>
          <a:off x="3595423" y="640080"/>
          <a:ext cx="1539879" cy="853440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-26667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 smtClean="0">
            <a:latin typeface="Cambria" pitchFamily="18" charset="0"/>
          </a:endParaRP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400" kern="1200" dirty="0" smtClean="0">
              <a:latin typeface="Cambria" pitchFamily="18" charset="0"/>
            </a:rPr>
            <a:t>Power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400" kern="1200" dirty="0" smtClean="0">
              <a:latin typeface="Cambria" pitchFamily="18" charset="0"/>
            </a:rPr>
            <a:t>Amplifier</a:t>
          </a:r>
          <a:endParaRPr lang="en-US" sz="1400" kern="1200" dirty="0">
            <a:latin typeface="Cambria" pitchFamily="18" charset="0"/>
          </a:endParaRPr>
        </a:p>
      </dsp:txBody>
      <dsp:txXfrm>
        <a:off x="3595423" y="640080"/>
        <a:ext cx="1539879" cy="853440"/>
      </dsp:txXfrm>
    </dsp:sp>
    <dsp:sp modelId="{64CD73EF-D918-4AFF-833C-060521FB346E}">
      <dsp:nvSpPr>
        <dsp:cNvPr id="0" name=""/>
        <dsp:cNvSpPr/>
      </dsp:nvSpPr>
      <dsp:spPr>
        <a:xfrm>
          <a:off x="5346854" y="609603"/>
          <a:ext cx="1539879" cy="853440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 smtClean="0">
            <a:latin typeface="Cambria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Cambria" pitchFamily="18" charset="0"/>
            </a:rPr>
            <a:t>Primary Coil</a:t>
          </a:r>
          <a:endParaRPr lang="en-US" sz="1400" kern="1200" dirty="0">
            <a:latin typeface="Cambria" pitchFamily="18" charset="0"/>
          </a:endParaRPr>
        </a:p>
      </dsp:txBody>
      <dsp:txXfrm>
        <a:off x="5346854" y="609603"/>
        <a:ext cx="1539879" cy="85344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1345D92-DAAB-47FD-B5B1-85AFF4787651}">
      <dsp:nvSpPr>
        <dsp:cNvPr id="0" name=""/>
        <dsp:cNvSpPr/>
      </dsp:nvSpPr>
      <dsp:spPr>
        <a:xfrm>
          <a:off x="611504" y="0"/>
          <a:ext cx="6930390" cy="1752599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8C430B-5073-41BA-883A-EC6699193645}">
      <dsp:nvSpPr>
        <dsp:cNvPr id="0" name=""/>
        <dsp:cNvSpPr/>
      </dsp:nvSpPr>
      <dsp:spPr>
        <a:xfrm>
          <a:off x="2786" y="324553"/>
          <a:ext cx="1810628" cy="1103493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latin typeface="Cambria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latin typeface="Cambria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ambria" pitchFamily="18" charset="0"/>
            </a:rPr>
            <a:t>Secondary Coil</a:t>
          </a:r>
          <a:endParaRPr lang="en-US" sz="1800" kern="1200" dirty="0">
            <a:latin typeface="Cambria" pitchFamily="18" charset="0"/>
          </a:endParaRPr>
        </a:p>
      </dsp:txBody>
      <dsp:txXfrm>
        <a:off x="2786" y="324553"/>
        <a:ext cx="1810628" cy="1103493"/>
      </dsp:txXfrm>
    </dsp:sp>
    <dsp:sp modelId="{D11B9CCB-91B3-42A8-9E8F-CC0FCD3DA9DC}">
      <dsp:nvSpPr>
        <dsp:cNvPr id="0" name=""/>
        <dsp:cNvSpPr/>
      </dsp:nvSpPr>
      <dsp:spPr>
        <a:xfrm>
          <a:off x="2115186" y="324553"/>
          <a:ext cx="1810628" cy="1103493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-13333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latin typeface="Cambria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latin typeface="Cambria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ambria" pitchFamily="18" charset="0"/>
            </a:rPr>
            <a:t>Full-Wave Rectifier</a:t>
          </a:r>
          <a:endParaRPr lang="en-US" sz="1800" kern="1200" dirty="0">
            <a:latin typeface="Cambria" pitchFamily="18" charset="0"/>
          </a:endParaRPr>
        </a:p>
      </dsp:txBody>
      <dsp:txXfrm>
        <a:off x="2115186" y="324553"/>
        <a:ext cx="1810628" cy="1103493"/>
      </dsp:txXfrm>
    </dsp:sp>
    <dsp:sp modelId="{64F63233-AD0F-4F5F-A43A-122CA851BA4F}">
      <dsp:nvSpPr>
        <dsp:cNvPr id="0" name=""/>
        <dsp:cNvSpPr/>
      </dsp:nvSpPr>
      <dsp:spPr>
        <a:xfrm>
          <a:off x="4227585" y="324553"/>
          <a:ext cx="1810628" cy="1103493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-26667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latin typeface="Cambria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latin typeface="Cambria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ambria" pitchFamily="18" charset="0"/>
            </a:rPr>
            <a:t>Voltage Regulator</a:t>
          </a:r>
          <a:endParaRPr lang="en-US" sz="1800" kern="1200" dirty="0">
            <a:latin typeface="Cambria" pitchFamily="18" charset="0"/>
          </a:endParaRPr>
        </a:p>
      </dsp:txBody>
      <dsp:txXfrm>
        <a:off x="4227585" y="324553"/>
        <a:ext cx="1810628" cy="1103493"/>
      </dsp:txXfrm>
    </dsp:sp>
    <dsp:sp modelId="{F8B5B653-BA2C-4A8B-A680-3B5FED7F0A88}">
      <dsp:nvSpPr>
        <dsp:cNvPr id="0" name=""/>
        <dsp:cNvSpPr/>
      </dsp:nvSpPr>
      <dsp:spPr>
        <a:xfrm>
          <a:off x="6342771" y="336727"/>
          <a:ext cx="1810628" cy="1091315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latin typeface="Cambria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latin typeface="Cambria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ambria" pitchFamily="18" charset="0"/>
            </a:rPr>
            <a:t>Charger</a:t>
          </a:r>
          <a:endParaRPr lang="en-US" sz="1800" kern="1200" dirty="0">
            <a:latin typeface="Cambria" pitchFamily="18" charset="0"/>
          </a:endParaRPr>
        </a:p>
      </dsp:txBody>
      <dsp:txXfrm>
        <a:off x="6342771" y="336727"/>
        <a:ext cx="1810628" cy="109131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D92154-6B2F-4520-8135-E5B2158D7DC4}" type="datetimeFigureOut">
              <a:rPr lang="en-US" smtClean="0"/>
              <a:pPr/>
              <a:t>1/15/2012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6569CF-7482-460C-95CC-840F5E9A85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35D66B-CB8C-4574-B5B9-CEAD0E39698B}" type="datetimeFigureOut">
              <a:rPr lang="en-US" smtClean="0"/>
              <a:pPr/>
              <a:t>1/15/2012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97D8F-C5CE-4776-BD7B-6056C491AD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597D8F-C5CE-4776-BD7B-6056C491AD6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A1633-3202-406B-A52D-851A85E5D3F2}" type="datetime1">
              <a:rPr lang="en-US" smtClean="0"/>
              <a:pPr/>
              <a:t>1/15/2012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C07-361C-4C0E-9AE9-7E9FE7096C7F}" type="datetime1">
              <a:rPr lang="en-US" smtClean="0"/>
              <a:pPr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04152-5398-45C0-9417-4746373F8D30}" type="datetime1">
              <a:rPr lang="en-US" smtClean="0"/>
              <a:pPr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E7F6-3A0A-4468-BC3E-6A535FD154ED}" type="datetime1">
              <a:rPr lang="en-US" smtClean="0"/>
              <a:pPr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76A4-6318-48A0-8F1E-795FEC5C5328}" type="datetime1">
              <a:rPr lang="en-US" smtClean="0"/>
              <a:pPr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BB8FC29-BB90-43FD-8865-CC6ECF025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DCE44-9E69-48EC-8DCE-62ED99CF40C1}" type="datetime1">
              <a:rPr lang="en-US" smtClean="0"/>
              <a:pPr/>
              <a:t>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ED3DB-2395-421E-94FD-D36E3BEBDAA4}" type="datetime1">
              <a:rPr lang="en-US" smtClean="0"/>
              <a:pPr/>
              <a:t>1/15/2012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9DD5-B283-4809-835C-6DE30AD8E5E0}" type="datetime1">
              <a:rPr lang="en-US" smtClean="0"/>
              <a:pPr/>
              <a:t>1/15/2012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D90D0-B653-4DFD-9BDB-8DABD8CC617A}" type="datetime1">
              <a:rPr lang="en-US" smtClean="0"/>
              <a:pPr/>
              <a:t>1/15/2012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F4B2F-20C0-4D6C-97E6-FDAD6C52745E}" type="datetime1">
              <a:rPr lang="en-US" smtClean="0"/>
              <a:pPr/>
              <a:t>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B2C3-089C-4C6F-9471-F9564CCCDA4C}" type="datetime1">
              <a:rPr lang="en-US" smtClean="0"/>
              <a:pPr/>
              <a:t>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bg2">
                <a:shade val="3000"/>
                <a:satMod val="110000"/>
              </a:schemeClr>
              <a:schemeClr val="bg2">
                <a:tint val="60000"/>
                <a:satMod val="425000"/>
              </a:schemeClr>
            </a:duotone>
            <a:lum bright="-34000" contrast="-33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AF15469-5053-4DFD-BEAF-5E7EA0809722}" type="datetime1">
              <a:rPr lang="en-US" smtClean="0"/>
              <a:pPr/>
              <a:t>1/15/2012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BB8FC29-BB90-43FD-8865-CC6ECF025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14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6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6.xml"/><Relationship Id="rId1" Type="http://schemas.openxmlformats.org/officeDocument/2006/relationships/video" Target="file:///E:\Final%20Presentation\Range%20Test.MPG" TargetMode="Externa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6.xml"/><Relationship Id="rId1" Type="http://schemas.openxmlformats.org/officeDocument/2006/relationships/video" Target="file:///E:\Final%20Presentation\Charger.MPG" TargetMode="Externa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E:\Final%20Presentation\solic.MPG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9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1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Wireless Power Transfer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7425" y="1752601"/>
            <a:ext cx="5591174" cy="2971800"/>
          </a:xfrm>
        </p:spPr>
        <p:txBody>
          <a:bodyPr>
            <a:normAutofit/>
          </a:bodyPr>
          <a:lstStyle/>
          <a:p>
            <a:pPr algn="ctr"/>
            <a:endParaRPr lang="en-US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dirty="0" smtClean="0">
                <a:latin typeface="+mj-lt"/>
              </a:rPr>
              <a:t>Team</a:t>
            </a:r>
            <a:r>
              <a:rPr lang="en-US" dirty="0" smtClean="0">
                <a:latin typeface="+mj-lt"/>
              </a:rPr>
              <a:t>:</a:t>
            </a:r>
          </a:p>
          <a:p>
            <a:r>
              <a:rPr lang="en-US" b="1" dirty="0" smtClean="0"/>
              <a:t>SARAH MUSBAH</a:t>
            </a:r>
          </a:p>
          <a:p>
            <a:r>
              <a:rPr lang="en-US" b="1" dirty="0" smtClean="0"/>
              <a:t>AMAL ALOSH</a:t>
            </a:r>
            <a:endParaRPr lang="en-US" b="1" dirty="0" smtClean="0"/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4400" dirty="0" smtClean="0">
                <a:solidFill>
                  <a:schemeClr val="accent5"/>
                </a:solidFill>
              </a:rPr>
              <a:t>Wireless Channel </a:t>
            </a:r>
            <a:r>
              <a:rPr lang="en-US" dirty="0" smtClean="0">
                <a:solidFill>
                  <a:schemeClr val="accent5"/>
                </a:solidFill>
              </a:rPr>
              <a:t>– </a:t>
            </a:r>
            <a:r>
              <a:rPr lang="en-US" sz="3600" dirty="0" smtClean="0">
                <a:solidFill>
                  <a:schemeClr val="accent5"/>
                </a:solidFill>
              </a:rPr>
              <a:t>Design</a:t>
            </a:r>
            <a:endParaRPr lang="en-US" sz="3600" dirty="0">
              <a:solidFill>
                <a:schemeClr val="accent5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2400" y="3505200"/>
            <a:ext cx="67056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Clr>
                <a:schemeClr val="accent3"/>
              </a:buClr>
              <a:buFont typeface="Arial" pitchFamily="34" charset="0"/>
              <a:buChar char="•"/>
            </a:pPr>
            <a:r>
              <a:rPr lang="en-US" dirty="0" smtClean="0"/>
              <a:t>   Helical Coils</a:t>
            </a:r>
          </a:p>
          <a:p>
            <a:pPr>
              <a:spcAft>
                <a:spcPts val="1200"/>
              </a:spcAft>
              <a:buClr>
                <a:schemeClr val="accent3"/>
              </a:buClr>
              <a:buFont typeface="Arial" pitchFamily="34" charset="0"/>
              <a:buChar char="•"/>
            </a:pPr>
            <a:r>
              <a:rPr lang="en-US" dirty="0" smtClean="0"/>
              <a:t>   Coil geometry selected to maximize inductance</a:t>
            </a:r>
          </a:p>
          <a:p>
            <a:pPr>
              <a:spcAft>
                <a:spcPts val="1200"/>
              </a:spcAft>
              <a:buClr>
                <a:schemeClr val="accent3"/>
              </a:buClr>
              <a:buFont typeface="Arial" pitchFamily="34" charset="0"/>
              <a:buChar char="•"/>
            </a:pPr>
            <a:r>
              <a:rPr lang="en-US" dirty="0" smtClean="0"/>
              <a:t>   Capacitance can be tuned to resonance</a:t>
            </a:r>
            <a:endParaRPr lang="en-US" sz="1400" dirty="0" smtClean="0"/>
          </a:p>
          <a:p>
            <a:pPr>
              <a:spcAft>
                <a:spcPts val="1200"/>
              </a:spcAft>
              <a:buClr>
                <a:schemeClr val="accent3"/>
              </a:buClr>
              <a:buFont typeface="Arial" pitchFamily="34" charset="0"/>
              <a:buChar char="•"/>
            </a:pPr>
            <a:r>
              <a:rPr lang="en-US" dirty="0" smtClean="0"/>
              <a:t>   Resonance can be achieved with a variety of geometries</a:t>
            </a:r>
          </a:p>
          <a:p>
            <a:pPr>
              <a:buClr>
                <a:schemeClr val="accent3"/>
              </a:buClr>
            </a:pPr>
            <a:endParaRPr lang="en-US" dirty="0" smtClean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81000" y="2971800"/>
            <a:ext cx="3276600" cy="60960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accent5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Design Features</a:t>
            </a:r>
            <a:endParaRPr kumimoji="0" lang="en-US" sz="2800" b="1" i="0" u="none" strike="noStrike" kern="1200" cap="none" spc="0" normalizeH="0" baseline="0" noProof="0" dirty="0">
              <a:ln w="6350">
                <a:noFill/>
              </a:ln>
              <a:solidFill>
                <a:schemeClr val="accent5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3505200"/>
            <a:ext cx="2106207" cy="1770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767640" y="5257800"/>
            <a:ext cx="2196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http://www.advancedtubular.com/wiki/images/thumb/a/a8/Coilpitch.jpg/400px-Coilpitch.jpg</a:t>
            </a:r>
            <a:endParaRPr lang="en-US" sz="6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1066800" y="5257800"/>
          <a:ext cx="4857146" cy="1428750"/>
        </p:xfrm>
        <a:graphic>
          <a:graphicData uri="http://schemas.openxmlformats.org/drawingml/2006/table">
            <a:tbl>
              <a:tblPr/>
              <a:tblGrid>
                <a:gridCol w="652452"/>
                <a:gridCol w="685674"/>
                <a:gridCol w="474863"/>
                <a:gridCol w="796821"/>
                <a:gridCol w="797442"/>
                <a:gridCol w="724947"/>
                <a:gridCol w="724947"/>
              </a:tblGrid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Wire Gauge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Diameter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Turns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Spacing</a:t>
                      </a:r>
                      <a:endParaRPr lang="en-US" sz="1000" b="0" i="0" u="none" strike="noStrike" baseline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L</a:t>
                      </a:r>
                      <a:endParaRPr lang="en-US" sz="1000" b="0" i="0" u="none" strike="noStrike" baseline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C</a:t>
                      </a:r>
                      <a:r>
                        <a:rPr lang="en-US" sz="1000" b="0" i="0" u="none" strike="noStrike" baseline="-250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coil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</a:t>
                      </a:r>
                      <a:endParaRPr lang="en-US" sz="1000" b="0" i="0" u="none" strike="noStrike" baseline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C</a:t>
                      </a:r>
                      <a:r>
                        <a:rPr lang="en-US" sz="1000" b="0" i="0" u="none" strike="noStrike" baseline="-250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total</a:t>
                      </a:r>
                      <a:endParaRPr lang="en-US" sz="1000" b="0" i="0" u="none" strike="noStrike" baseline="-250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18</a:t>
                      </a:r>
                      <a:endParaRPr lang="en-US" sz="1000" b="1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2.5 in</a:t>
                      </a:r>
                      <a:endParaRPr lang="en-US" sz="1000" b="1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37</a:t>
                      </a:r>
                      <a:endParaRPr lang="en-US" sz="1000" b="1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2 mm</a:t>
                      </a:r>
                      <a:endParaRPr lang="en-US" sz="1000" b="1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39.3 </a:t>
                      </a:r>
                      <a:r>
                        <a:rPr lang="el-GR" sz="1000" b="1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μ</a:t>
                      </a:r>
                      <a:r>
                        <a:rPr lang="en-US" sz="1000" b="1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H</a:t>
                      </a:r>
                      <a:endParaRPr lang="en-US" sz="1000" b="1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3 pF</a:t>
                      </a:r>
                      <a:endParaRPr lang="en-US" sz="1000" b="1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9 pF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18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2.5 in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50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2 mm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56.0 </a:t>
                      </a:r>
                      <a:r>
                        <a:rPr lang="el-GR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μ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H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3.3 pF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6.26 pF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18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4.5 in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23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2 mm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59.9 </a:t>
                      </a:r>
                      <a:r>
                        <a:rPr lang="el-GR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μ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H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5.9 pF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5.97 pF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12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2.5 in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65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3 mm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49.1 </a:t>
                      </a:r>
                      <a:r>
                        <a:rPr lang="el-GR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μ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H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5.0 pF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7.1 pF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12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2.5 in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7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0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2.5 mm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58.5 </a:t>
                      </a:r>
                      <a:r>
                        <a:rPr lang="el-GR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μ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H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4.9 pF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5.9 pF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12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4.5 in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28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2.5 mm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60.3 </a:t>
                      </a:r>
                      <a:r>
                        <a:rPr lang="el-GR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μ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H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5.5 pF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5.8 pF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10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2.5 in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75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3mm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52.2 </a:t>
                      </a:r>
                      <a:r>
                        <a:rPr lang="el-GR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μ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5.9 pF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6.7 pF</a:t>
                      </a:r>
                      <a:endParaRPr lang="en-US" sz="1000" b="0" i="0" u="none" strike="noStrike" baseline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Diagram 13"/>
          <p:cNvGraphicFramePr/>
          <p:nvPr/>
        </p:nvGraphicFramePr>
        <p:xfrm>
          <a:off x="685800" y="1447800"/>
          <a:ext cx="81534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Freeform 19"/>
          <p:cNvSpPr>
            <a:spLocks noChangeAspect="1"/>
          </p:cNvSpPr>
          <p:nvPr/>
        </p:nvSpPr>
        <p:spPr>
          <a:xfrm>
            <a:off x="2286000" y="1905000"/>
            <a:ext cx="1292834" cy="381620"/>
          </a:xfrm>
          <a:custGeom>
            <a:avLst/>
            <a:gdLst>
              <a:gd name="connsiteX0" fmla="*/ 0 w 2953512"/>
              <a:gd name="connsiteY0" fmla="*/ 492252 h 1033272"/>
              <a:gd name="connsiteX1" fmla="*/ 438912 w 2953512"/>
              <a:gd name="connsiteY1" fmla="*/ 89916 h 1033272"/>
              <a:gd name="connsiteX2" fmla="*/ 1207008 w 2953512"/>
              <a:gd name="connsiteY2" fmla="*/ 1031748 h 1033272"/>
              <a:gd name="connsiteX3" fmla="*/ 1755648 w 2953512"/>
              <a:gd name="connsiteY3" fmla="*/ 99060 h 1033272"/>
              <a:gd name="connsiteX4" fmla="*/ 2414016 w 2953512"/>
              <a:gd name="connsiteY4" fmla="*/ 995172 h 1033272"/>
              <a:gd name="connsiteX5" fmla="*/ 2953512 w 2953512"/>
              <a:gd name="connsiteY5" fmla="*/ 53340 h 1033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53512" h="1033272">
                <a:moveTo>
                  <a:pt x="0" y="492252"/>
                </a:moveTo>
                <a:cubicBezTo>
                  <a:pt x="118872" y="246126"/>
                  <a:pt x="237744" y="0"/>
                  <a:pt x="438912" y="89916"/>
                </a:cubicBezTo>
                <a:cubicBezTo>
                  <a:pt x="640080" y="179832"/>
                  <a:pt x="987552" y="1030224"/>
                  <a:pt x="1207008" y="1031748"/>
                </a:cubicBezTo>
                <a:cubicBezTo>
                  <a:pt x="1426464" y="1033272"/>
                  <a:pt x="1554480" y="105156"/>
                  <a:pt x="1755648" y="99060"/>
                </a:cubicBezTo>
                <a:cubicBezTo>
                  <a:pt x="1956816" y="92964"/>
                  <a:pt x="2214372" y="1002792"/>
                  <a:pt x="2414016" y="995172"/>
                </a:cubicBezTo>
                <a:cubicBezTo>
                  <a:pt x="2613660" y="987552"/>
                  <a:pt x="2775204" y="208788"/>
                  <a:pt x="2953512" y="53340"/>
                </a:cubicBezTo>
              </a:path>
            </a:pathLst>
          </a:custGeom>
          <a:ln w="38100">
            <a:solidFill>
              <a:srgbClr val="F4E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>
            <a:spLocks noChangeAspect="1"/>
          </p:cNvSpPr>
          <p:nvPr/>
        </p:nvSpPr>
        <p:spPr>
          <a:xfrm>
            <a:off x="5334000" y="1981200"/>
            <a:ext cx="1292834" cy="381620"/>
          </a:xfrm>
          <a:custGeom>
            <a:avLst/>
            <a:gdLst>
              <a:gd name="connsiteX0" fmla="*/ 0 w 2953512"/>
              <a:gd name="connsiteY0" fmla="*/ 492252 h 1033272"/>
              <a:gd name="connsiteX1" fmla="*/ 438912 w 2953512"/>
              <a:gd name="connsiteY1" fmla="*/ 89916 h 1033272"/>
              <a:gd name="connsiteX2" fmla="*/ 1207008 w 2953512"/>
              <a:gd name="connsiteY2" fmla="*/ 1031748 h 1033272"/>
              <a:gd name="connsiteX3" fmla="*/ 1755648 w 2953512"/>
              <a:gd name="connsiteY3" fmla="*/ 99060 h 1033272"/>
              <a:gd name="connsiteX4" fmla="*/ 2414016 w 2953512"/>
              <a:gd name="connsiteY4" fmla="*/ 995172 h 1033272"/>
              <a:gd name="connsiteX5" fmla="*/ 2953512 w 2953512"/>
              <a:gd name="connsiteY5" fmla="*/ 53340 h 1033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53512" h="1033272">
                <a:moveTo>
                  <a:pt x="0" y="492252"/>
                </a:moveTo>
                <a:cubicBezTo>
                  <a:pt x="118872" y="246126"/>
                  <a:pt x="237744" y="0"/>
                  <a:pt x="438912" y="89916"/>
                </a:cubicBezTo>
                <a:cubicBezTo>
                  <a:pt x="640080" y="179832"/>
                  <a:pt x="987552" y="1030224"/>
                  <a:pt x="1207008" y="1031748"/>
                </a:cubicBezTo>
                <a:cubicBezTo>
                  <a:pt x="1426464" y="1033272"/>
                  <a:pt x="1554480" y="105156"/>
                  <a:pt x="1755648" y="99060"/>
                </a:cubicBezTo>
                <a:cubicBezTo>
                  <a:pt x="1956816" y="92964"/>
                  <a:pt x="2214372" y="1002792"/>
                  <a:pt x="2414016" y="995172"/>
                </a:cubicBezTo>
                <a:cubicBezTo>
                  <a:pt x="2613660" y="987552"/>
                  <a:pt x="2775204" y="208788"/>
                  <a:pt x="2953512" y="53340"/>
                </a:cubicBezTo>
              </a:path>
            </a:pathLst>
          </a:custGeom>
          <a:ln w="38100">
            <a:solidFill>
              <a:srgbClr val="F4E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Charging Receiver </a:t>
            </a:r>
            <a:r>
              <a:rPr lang="en-US" dirty="0" smtClean="0">
                <a:solidFill>
                  <a:srgbClr val="FF0000"/>
                </a:solidFill>
              </a:rPr>
              <a:t>– </a:t>
            </a:r>
            <a:r>
              <a:rPr lang="en-US" sz="3600" dirty="0" smtClean="0">
                <a:solidFill>
                  <a:srgbClr val="FF0000"/>
                </a:solidFill>
              </a:rPr>
              <a:t>Design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457200" y="1295400"/>
            <a:ext cx="8153400" cy="1752600"/>
            <a:chOff x="457200" y="4038600"/>
            <a:chExt cx="8153400" cy="1752600"/>
          </a:xfrm>
        </p:grpSpPr>
        <p:graphicFrame>
          <p:nvGraphicFramePr>
            <p:cNvPr id="15" name="Diagram 14"/>
            <p:cNvGraphicFramePr/>
            <p:nvPr/>
          </p:nvGraphicFramePr>
          <p:xfrm>
            <a:off x="457200" y="4038600"/>
            <a:ext cx="8153400" cy="17526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6" name="Freeform 15"/>
            <p:cNvSpPr>
              <a:spLocks noChangeAspect="1"/>
            </p:cNvSpPr>
            <p:nvPr/>
          </p:nvSpPr>
          <p:spPr>
            <a:xfrm>
              <a:off x="685800" y="4648200"/>
              <a:ext cx="1329082" cy="217835"/>
            </a:xfrm>
            <a:custGeom>
              <a:avLst/>
              <a:gdLst>
                <a:gd name="connsiteX0" fmla="*/ 0 w 2953512"/>
                <a:gd name="connsiteY0" fmla="*/ 492252 h 1033272"/>
                <a:gd name="connsiteX1" fmla="*/ 438912 w 2953512"/>
                <a:gd name="connsiteY1" fmla="*/ 89916 h 1033272"/>
                <a:gd name="connsiteX2" fmla="*/ 1207008 w 2953512"/>
                <a:gd name="connsiteY2" fmla="*/ 1031748 h 1033272"/>
                <a:gd name="connsiteX3" fmla="*/ 1755648 w 2953512"/>
                <a:gd name="connsiteY3" fmla="*/ 99060 h 1033272"/>
                <a:gd name="connsiteX4" fmla="*/ 2414016 w 2953512"/>
                <a:gd name="connsiteY4" fmla="*/ 995172 h 1033272"/>
                <a:gd name="connsiteX5" fmla="*/ 2953512 w 2953512"/>
                <a:gd name="connsiteY5" fmla="*/ 53340 h 1033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53512" h="1033272">
                  <a:moveTo>
                    <a:pt x="0" y="492252"/>
                  </a:moveTo>
                  <a:cubicBezTo>
                    <a:pt x="118872" y="246126"/>
                    <a:pt x="237744" y="0"/>
                    <a:pt x="438912" y="89916"/>
                  </a:cubicBezTo>
                  <a:cubicBezTo>
                    <a:pt x="640080" y="179832"/>
                    <a:pt x="987552" y="1030224"/>
                    <a:pt x="1207008" y="1031748"/>
                  </a:cubicBezTo>
                  <a:cubicBezTo>
                    <a:pt x="1426464" y="1033272"/>
                    <a:pt x="1554480" y="105156"/>
                    <a:pt x="1755648" y="99060"/>
                  </a:cubicBezTo>
                  <a:cubicBezTo>
                    <a:pt x="1956816" y="92964"/>
                    <a:pt x="2214372" y="1002792"/>
                    <a:pt x="2414016" y="995172"/>
                  </a:cubicBezTo>
                  <a:cubicBezTo>
                    <a:pt x="2613660" y="987552"/>
                    <a:pt x="2775204" y="208788"/>
                    <a:pt x="2953512" y="53340"/>
                  </a:cubicBezTo>
                </a:path>
              </a:pathLst>
            </a:custGeom>
            <a:ln w="38100">
              <a:solidFill>
                <a:srgbClr val="F4E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>
              <a:spLocks noChangeAspect="1"/>
            </p:cNvSpPr>
            <p:nvPr/>
          </p:nvSpPr>
          <p:spPr>
            <a:xfrm>
              <a:off x="2971800" y="4572000"/>
              <a:ext cx="619964" cy="328295"/>
            </a:xfrm>
            <a:custGeom>
              <a:avLst/>
              <a:gdLst>
                <a:gd name="connsiteX0" fmla="*/ 0 w 1033272"/>
                <a:gd name="connsiteY0" fmla="*/ 460248 h 969264"/>
                <a:gd name="connsiteX1" fmla="*/ 283464 w 1033272"/>
                <a:gd name="connsiteY1" fmla="*/ 76200 h 969264"/>
                <a:gd name="connsiteX2" fmla="*/ 768096 w 1033272"/>
                <a:gd name="connsiteY2" fmla="*/ 917448 h 969264"/>
                <a:gd name="connsiteX3" fmla="*/ 1033272 w 1033272"/>
                <a:gd name="connsiteY3" fmla="*/ 387096 h 969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3272" h="969264">
                  <a:moveTo>
                    <a:pt x="0" y="460248"/>
                  </a:moveTo>
                  <a:cubicBezTo>
                    <a:pt x="77724" y="230124"/>
                    <a:pt x="155448" y="0"/>
                    <a:pt x="283464" y="76200"/>
                  </a:cubicBezTo>
                  <a:cubicBezTo>
                    <a:pt x="411480" y="152400"/>
                    <a:pt x="643128" y="865632"/>
                    <a:pt x="768096" y="917448"/>
                  </a:cubicBezTo>
                  <a:cubicBezTo>
                    <a:pt x="893064" y="969264"/>
                    <a:pt x="979932" y="489204"/>
                    <a:pt x="1033272" y="387096"/>
                  </a:cubicBezTo>
                </a:path>
              </a:pathLst>
            </a:custGeom>
            <a:ln w="34925">
              <a:solidFill>
                <a:srgbClr val="F4E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>
              <a:cxnSpLocks noChangeAspect="1"/>
            </p:cNvCxnSpPr>
            <p:nvPr/>
          </p:nvCxnSpPr>
          <p:spPr>
            <a:xfrm>
              <a:off x="3581400" y="4724400"/>
              <a:ext cx="548640" cy="0"/>
            </a:xfrm>
            <a:prstGeom prst="line">
              <a:avLst/>
            </a:prstGeom>
            <a:ln w="38100">
              <a:solidFill>
                <a:srgbClr val="F4EE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cxnSpLocks noChangeAspect="1"/>
            </p:cNvCxnSpPr>
            <p:nvPr/>
          </p:nvCxnSpPr>
          <p:spPr>
            <a:xfrm>
              <a:off x="5029200" y="4724400"/>
              <a:ext cx="1219200" cy="0"/>
            </a:xfrm>
            <a:prstGeom prst="line">
              <a:avLst/>
            </a:prstGeom>
            <a:ln w="38100">
              <a:solidFill>
                <a:srgbClr val="F4EE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cxnSpLocks noChangeAspect="1"/>
            </p:cNvCxnSpPr>
            <p:nvPr/>
          </p:nvCxnSpPr>
          <p:spPr>
            <a:xfrm>
              <a:off x="7086600" y="4648200"/>
              <a:ext cx="1219200" cy="0"/>
            </a:xfrm>
            <a:prstGeom prst="line">
              <a:avLst/>
            </a:prstGeom>
            <a:ln w="38100">
              <a:solidFill>
                <a:srgbClr val="F4EE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itle 1"/>
          <p:cNvSpPr txBox="1">
            <a:spLocks/>
          </p:cNvSpPr>
          <p:nvPr/>
        </p:nvSpPr>
        <p:spPr>
          <a:xfrm>
            <a:off x="152400" y="2971800"/>
            <a:ext cx="3276600" cy="60960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accent5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Design Features</a:t>
            </a:r>
            <a:endParaRPr kumimoji="0" lang="en-US" sz="2800" b="1" i="0" u="none" strike="noStrike" kern="1200" cap="none" spc="0" normalizeH="0" baseline="0" noProof="0" dirty="0">
              <a:ln w="6350">
                <a:noFill/>
              </a:ln>
              <a:solidFill>
                <a:schemeClr val="accent5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2400" y="3581400"/>
            <a:ext cx="67056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Clr>
                <a:schemeClr val="accent3"/>
              </a:buClr>
              <a:buFont typeface="Arial" pitchFamily="34" charset="0"/>
              <a:buChar char="•"/>
            </a:pPr>
            <a:r>
              <a:rPr lang="en-US" dirty="0" smtClean="0"/>
              <a:t>    </a:t>
            </a:r>
            <a:r>
              <a:rPr lang="en-US" sz="1600" dirty="0" smtClean="0"/>
              <a:t>Full-Wave Rectifier must handle MHz frequency and up to 15W</a:t>
            </a:r>
          </a:p>
          <a:p>
            <a:pPr>
              <a:spcAft>
                <a:spcPts val="1200"/>
              </a:spcAft>
              <a:buClr>
                <a:schemeClr val="accent3"/>
              </a:buClr>
              <a:buFont typeface="Arial" pitchFamily="34" charset="0"/>
              <a:buChar char="•"/>
            </a:pPr>
            <a:r>
              <a:rPr lang="en-US" sz="1600" dirty="0" smtClean="0"/>
              <a:t>    Voltage Regulator </a:t>
            </a:r>
            <a:r>
              <a:rPr lang="en-US" sz="1600" dirty="0" smtClean="0">
                <a:latin typeface="Cambria" pitchFamily="18" charset="0"/>
              </a:rPr>
              <a:t>will provide 10W 5V dc output for charging device</a:t>
            </a:r>
          </a:p>
          <a:p>
            <a:pPr>
              <a:spcAft>
                <a:spcPts val="1200"/>
              </a:spcAft>
              <a:buClr>
                <a:schemeClr val="accent3"/>
              </a:buClr>
              <a:buFont typeface="Arial" pitchFamily="34" charset="0"/>
              <a:buChar char="•"/>
            </a:pPr>
            <a:r>
              <a:rPr lang="en-US" sz="1600" dirty="0" smtClean="0"/>
              <a:t>    Charger, plan to charge a phone with a phone charger.</a:t>
            </a:r>
          </a:p>
        </p:txBody>
      </p:sp>
      <p:graphicFrame>
        <p:nvGraphicFramePr>
          <p:cNvPr id="26" name="Table 25"/>
          <p:cNvGraphicFramePr>
            <a:graphicFrameLocks noGrp="1"/>
          </p:cNvGraphicFramePr>
          <p:nvPr/>
        </p:nvGraphicFramePr>
        <p:xfrm>
          <a:off x="609600" y="5181600"/>
          <a:ext cx="3136900" cy="805815"/>
        </p:xfrm>
        <a:graphic>
          <a:graphicData uri="http://schemas.openxmlformats.org/drawingml/2006/table">
            <a:tbl>
              <a:tblPr/>
              <a:tblGrid>
                <a:gridCol w="3136900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Rectifier Circuit Components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Rectifier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Diodes (50V max)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 mF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Capacitor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43400" y="5257800"/>
            <a:ext cx="4424362" cy="983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ectangle 27"/>
          <p:cNvSpPr/>
          <p:nvPr/>
        </p:nvSpPr>
        <p:spPr>
          <a:xfrm>
            <a:off x="6024561" y="6323928"/>
            <a:ext cx="23934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http://upload.wikimedia.org/wikipedia/commons/c/cc/Gratz.rectifier.en.png</a:t>
            </a:r>
            <a:endParaRPr lang="en-US" sz="800" dirty="0"/>
          </a:p>
        </p:txBody>
      </p:sp>
      <p:pic>
        <p:nvPicPr>
          <p:cNvPr id="29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3276600"/>
            <a:ext cx="13906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ctangle 29"/>
          <p:cNvSpPr/>
          <p:nvPr/>
        </p:nvSpPr>
        <p:spPr>
          <a:xfrm>
            <a:off x="5715000" y="4800600"/>
            <a:ext cx="3429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http://www.robotshop.us/dimension-engineering-de-swadj-1.html?utm_source=google&amp;utm_medium=base&amp;utm_campaign=jos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304800" y="1066800"/>
          <a:ext cx="8382000" cy="276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en-US" sz="4000" dirty="0" smtClean="0">
                <a:solidFill>
                  <a:srgbClr val="FF0000"/>
                </a:solidFill>
              </a:rPr>
              <a:t>Testing Device – </a:t>
            </a:r>
            <a:r>
              <a:rPr lang="en-US" sz="3200" dirty="0" smtClean="0">
                <a:solidFill>
                  <a:srgbClr val="FF0000"/>
                </a:solidFill>
              </a:rPr>
              <a:t>Plan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Freeform 5"/>
          <p:cNvSpPr>
            <a:spLocks noChangeAspect="1"/>
          </p:cNvSpPr>
          <p:nvPr/>
        </p:nvSpPr>
        <p:spPr>
          <a:xfrm>
            <a:off x="1038225" y="2057400"/>
            <a:ext cx="1329082" cy="447675"/>
          </a:xfrm>
          <a:custGeom>
            <a:avLst/>
            <a:gdLst>
              <a:gd name="connsiteX0" fmla="*/ 0 w 2953512"/>
              <a:gd name="connsiteY0" fmla="*/ 492252 h 1033272"/>
              <a:gd name="connsiteX1" fmla="*/ 438912 w 2953512"/>
              <a:gd name="connsiteY1" fmla="*/ 89916 h 1033272"/>
              <a:gd name="connsiteX2" fmla="*/ 1207008 w 2953512"/>
              <a:gd name="connsiteY2" fmla="*/ 1031748 h 1033272"/>
              <a:gd name="connsiteX3" fmla="*/ 1755648 w 2953512"/>
              <a:gd name="connsiteY3" fmla="*/ 99060 h 1033272"/>
              <a:gd name="connsiteX4" fmla="*/ 2414016 w 2953512"/>
              <a:gd name="connsiteY4" fmla="*/ 995172 h 1033272"/>
              <a:gd name="connsiteX5" fmla="*/ 2953512 w 2953512"/>
              <a:gd name="connsiteY5" fmla="*/ 53340 h 1033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53512" h="1033272">
                <a:moveTo>
                  <a:pt x="0" y="492252"/>
                </a:moveTo>
                <a:cubicBezTo>
                  <a:pt x="118872" y="246126"/>
                  <a:pt x="237744" y="0"/>
                  <a:pt x="438912" y="89916"/>
                </a:cubicBezTo>
                <a:cubicBezTo>
                  <a:pt x="640080" y="179832"/>
                  <a:pt x="987552" y="1030224"/>
                  <a:pt x="1207008" y="1031748"/>
                </a:cubicBezTo>
                <a:cubicBezTo>
                  <a:pt x="1426464" y="1033272"/>
                  <a:pt x="1554480" y="105156"/>
                  <a:pt x="1755648" y="99060"/>
                </a:cubicBezTo>
                <a:cubicBezTo>
                  <a:pt x="1956816" y="92964"/>
                  <a:pt x="2214372" y="1002792"/>
                  <a:pt x="2414016" y="995172"/>
                </a:cubicBezTo>
                <a:cubicBezTo>
                  <a:pt x="2613660" y="987552"/>
                  <a:pt x="2775204" y="208788"/>
                  <a:pt x="2953512" y="53340"/>
                </a:cubicBezTo>
              </a:path>
            </a:pathLst>
          </a:custGeom>
          <a:ln w="38100">
            <a:solidFill>
              <a:srgbClr val="F4E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>
            <a:spLocks noChangeAspect="1"/>
          </p:cNvSpPr>
          <p:nvPr/>
        </p:nvSpPr>
        <p:spPr>
          <a:xfrm>
            <a:off x="3838575" y="2038350"/>
            <a:ext cx="619964" cy="581558"/>
          </a:xfrm>
          <a:custGeom>
            <a:avLst/>
            <a:gdLst>
              <a:gd name="connsiteX0" fmla="*/ 0 w 1033272"/>
              <a:gd name="connsiteY0" fmla="*/ 460248 h 969264"/>
              <a:gd name="connsiteX1" fmla="*/ 283464 w 1033272"/>
              <a:gd name="connsiteY1" fmla="*/ 76200 h 969264"/>
              <a:gd name="connsiteX2" fmla="*/ 768096 w 1033272"/>
              <a:gd name="connsiteY2" fmla="*/ 917448 h 969264"/>
              <a:gd name="connsiteX3" fmla="*/ 1033272 w 1033272"/>
              <a:gd name="connsiteY3" fmla="*/ 387096 h 969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272" h="969264">
                <a:moveTo>
                  <a:pt x="0" y="460248"/>
                </a:moveTo>
                <a:cubicBezTo>
                  <a:pt x="77724" y="230124"/>
                  <a:pt x="155448" y="0"/>
                  <a:pt x="283464" y="76200"/>
                </a:cubicBezTo>
                <a:cubicBezTo>
                  <a:pt x="411480" y="152400"/>
                  <a:pt x="643128" y="865632"/>
                  <a:pt x="768096" y="917448"/>
                </a:cubicBezTo>
                <a:cubicBezTo>
                  <a:pt x="893064" y="969264"/>
                  <a:pt x="979932" y="489204"/>
                  <a:pt x="1033272" y="387096"/>
                </a:cubicBezTo>
              </a:path>
            </a:pathLst>
          </a:custGeom>
          <a:ln w="34925">
            <a:solidFill>
              <a:srgbClr val="F4E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cxnSpLocks noChangeAspect="1"/>
          </p:cNvCxnSpPr>
          <p:nvPr/>
        </p:nvCxnSpPr>
        <p:spPr>
          <a:xfrm>
            <a:off x="4524375" y="2315108"/>
            <a:ext cx="548640" cy="0"/>
          </a:xfrm>
          <a:prstGeom prst="line">
            <a:avLst/>
          </a:prstGeom>
          <a:ln w="38100">
            <a:solidFill>
              <a:srgbClr val="F4EE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cxnSpLocks noChangeAspect="1"/>
          </p:cNvCxnSpPr>
          <p:nvPr/>
        </p:nvCxnSpPr>
        <p:spPr>
          <a:xfrm>
            <a:off x="6610350" y="2247900"/>
            <a:ext cx="1219200" cy="0"/>
          </a:xfrm>
          <a:prstGeom prst="line">
            <a:avLst/>
          </a:prstGeom>
          <a:ln w="38100">
            <a:solidFill>
              <a:srgbClr val="F4EE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95300" y="3552825"/>
            <a:ext cx="4876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Clr>
                <a:schemeClr val="tx1"/>
              </a:buClr>
              <a:buFont typeface="+mj-lt"/>
              <a:buAutoNum type="arabicParenR"/>
            </a:pPr>
            <a:r>
              <a:rPr lang="en-US" dirty="0" smtClean="0"/>
              <a:t>Same coil design as Charging Receiver.</a:t>
            </a:r>
          </a:p>
          <a:p>
            <a:pPr marL="342900" indent="-342900">
              <a:spcAft>
                <a:spcPts val="1200"/>
              </a:spcAft>
              <a:buClr>
                <a:schemeClr val="tx1"/>
              </a:buClr>
              <a:buFont typeface="+mj-lt"/>
              <a:buAutoNum type="arabicParenR"/>
            </a:pPr>
            <a:r>
              <a:rPr lang="en-US" dirty="0" smtClean="0"/>
              <a:t>Wattmeter to display amount of power received.</a:t>
            </a:r>
          </a:p>
          <a:p>
            <a:pPr marL="342900" indent="-342900">
              <a:spcAft>
                <a:spcPts val="1200"/>
              </a:spcAft>
              <a:buClr>
                <a:schemeClr val="tx1"/>
              </a:buClr>
              <a:buFont typeface="+mj-lt"/>
              <a:buAutoNum type="arabicParenR"/>
            </a:pPr>
            <a:r>
              <a:rPr lang="en-US" dirty="0" smtClean="0"/>
              <a:t>LED array for visual indication of signal strength .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7" cstate="print"/>
          <a:srcRect l="24138" t="2597" r="24138" b="3247"/>
          <a:stretch>
            <a:fillRect/>
          </a:stretch>
        </p:blipFill>
        <p:spPr bwMode="auto">
          <a:xfrm>
            <a:off x="6210300" y="3933825"/>
            <a:ext cx="1371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5600700" y="6143625"/>
            <a:ext cx="2743200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 smtClean="0"/>
              <a:t>http://www.newegg.com/product/product.aspx?Item=N82E16882715001</a:t>
            </a:r>
            <a:endParaRPr lang="en-US" sz="600" dirty="0"/>
          </a:p>
        </p:txBody>
      </p:sp>
      <p:cxnSp>
        <p:nvCxnSpPr>
          <p:cNvPr id="23" name="Straight Connector 22"/>
          <p:cNvCxnSpPr/>
          <p:nvPr/>
        </p:nvCxnSpPr>
        <p:spPr>
          <a:xfrm rot="16200000" flipH="1">
            <a:off x="5805491" y="4357689"/>
            <a:ext cx="2190746" cy="1362073"/>
          </a:xfrm>
          <a:prstGeom prst="line">
            <a:avLst/>
          </a:prstGeom>
          <a:ln w="101600" cap="rnd">
            <a:solidFill>
              <a:schemeClr val="accent5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5810249" y="4371975"/>
            <a:ext cx="2162180" cy="1343026"/>
          </a:xfrm>
          <a:prstGeom prst="line">
            <a:avLst/>
          </a:prstGeom>
          <a:ln w="101600" cap="rnd">
            <a:solidFill>
              <a:schemeClr val="accent5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048378" y="1933578"/>
            <a:ext cx="2352675" cy="952500"/>
          </a:xfrm>
          <a:prstGeom prst="line">
            <a:avLst/>
          </a:prstGeom>
          <a:ln w="101600" cap="rnd">
            <a:solidFill>
              <a:schemeClr val="accent5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6067428" y="1924053"/>
            <a:ext cx="2352675" cy="952500"/>
          </a:xfrm>
          <a:prstGeom prst="line">
            <a:avLst/>
          </a:prstGeom>
          <a:ln w="101600" cap="rnd">
            <a:solidFill>
              <a:schemeClr val="accent5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en-US" sz="4000" dirty="0" smtClean="0">
                <a:solidFill>
                  <a:srgbClr val="FF0000"/>
                </a:solidFill>
              </a:rPr>
              <a:t>Testing Device – </a:t>
            </a:r>
            <a:r>
              <a:rPr lang="en-US" sz="3200" dirty="0" smtClean="0">
                <a:solidFill>
                  <a:srgbClr val="FF0000"/>
                </a:solidFill>
              </a:rPr>
              <a:t>Design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581400" y="1295400"/>
            <a:ext cx="48768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en-US" sz="2000" dirty="0" smtClean="0"/>
              <a:t>3 stage LED array to identify field strength</a:t>
            </a:r>
          </a:p>
          <a:p>
            <a:pPr marL="342900" indent="-342900">
              <a:spcAft>
                <a:spcPts val="180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en-US" sz="2000" dirty="0" smtClean="0"/>
              <a:t>Each LED has a different resistor in series</a:t>
            </a:r>
          </a:p>
          <a:p>
            <a:pPr marL="342900" indent="-342900">
              <a:spcAft>
                <a:spcPts val="180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en-US" sz="2000" dirty="0" smtClean="0"/>
              <a:t>As field strength increases, enough power is increased to illuminate each successive LED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" y="5613745"/>
            <a:ext cx="3438525" cy="672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81000" y="6324600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http://www.netgate.com/support/Drivers/STA_24071bin/ACU/Manual/images/tray_icons.gif</a:t>
            </a:r>
            <a:endParaRPr lang="en-US" sz="800" dirty="0"/>
          </a:p>
        </p:txBody>
      </p:sp>
      <p:pic>
        <p:nvPicPr>
          <p:cNvPr id="22" name="Picture 21" descr="test 1.JPG"/>
          <p:cNvPicPr>
            <a:picLocks noChangeAspect="1"/>
          </p:cNvPicPr>
          <p:nvPr/>
        </p:nvPicPr>
        <p:blipFill>
          <a:blip r:embed="rId3" cstate="print">
            <a:lum bright="10000" contrast="20000"/>
          </a:blip>
          <a:srcRect l="21304" t="23529" r="11739" b="42157"/>
          <a:stretch>
            <a:fillRect/>
          </a:stretch>
        </p:blipFill>
        <p:spPr>
          <a:xfrm>
            <a:off x="228600" y="1066800"/>
            <a:ext cx="2872740" cy="990600"/>
          </a:xfrm>
          <a:prstGeom prst="rect">
            <a:avLst/>
          </a:prstGeom>
        </p:spPr>
      </p:pic>
      <p:pic>
        <p:nvPicPr>
          <p:cNvPr id="23" name="Picture 22" descr="test 2.JPG"/>
          <p:cNvPicPr>
            <a:picLocks noChangeAspect="1"/>
          </p:cNvPicPr>
          <p:nvPr/>
        </p:nvPicPr>
        <p:blipFill>
          <a:blip r:embed="rId4" cstate="print">
            <a:lum bright="10000" contrast="20000"/>
          </a:blip>
          <a:srcRect t="19048" b="32944"/>
          <a:stretch>
            <a:fillRect/>
          </a:stretch>
        </p:blipFill>
        <p:spPr>
          <a:xfrm>
            <a:off x="304800" y="2514600"/>
            <a:ext cx="2791691" cy="990600"/>
          </a:xfrm>
          <a:prstGeom prst="rect">
            <a:avLst/>
          </a:prstGeom>
        </p:spPr>
      </p:pic>
      <p:pic>
        <p:nvPicPr>
          <p:cNvPr id="24" name="Picture 23" descr="test 3.JPG"/>
          <p:cNvPicPr>
            <a:picLocks noChangeAspect="1"/>
          </p:cNvPicPr>
          <p:nvPr/>
        </p:nvPicPr>
        <p:blipFill>
          <a:blip r:embed="rId5" cstate="print">
            <a:lum bright="10000" contrast="20000"/>
          </a:blip>
          <a:srcRect t="17857" b="33823"/>
          <a:stretch>
            <a:fillRect/>
          </a:stretch>
        </p:blipFill>
        <p:spPr>
          <a:xfrm>
            <a:off x="228600" y="3962400"/>
            <a:ext cx="2773680" cy="9906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609600" y="19812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Led 1 on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28600" y="34290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Led 1 &amp; 2  on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81000" y="4876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Led 1 &amp; 2 &amp; 3  on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4114800" y="4114801"/>
            <a:ext cx="4265817" cy="2276474"/>
            <a:chOff x="4549014" y="4124326"/>
            <a:chExt cx="3345828" cy="2081218"/>
          </a:xfrm>
        </p:grpSpPr>
        <p:grpSp>
          <p:nvGrpSpPr>
            <p:cNvPr id="16" name="Group 100"/>
            <p:cNvGrpSpPr/>
            <p:nvPr/>
          </p:nvGrpSpPr>
          <p:grpSpPr>
            <a:xfrm>
              <a:off x="4549017" y="4124323"/>
              <a:ext cx="3075751" cy="2076449"/>
              <a:chOff x="4387087" y="4373821"/>
              <a:chExt cx="2541440" cy="1685971"/>
            </a:xfrm>
            <a:noFill/>
          </p:grpSpPr>
          <p:grpSp>
            <p:nvGrpSpPr>
              <p:cNvPr id="85" name="Group 200"/>
              <p:cNvGrpSpPr/>
              <p:nvPr/>
            </p:nvGrpSpPr>
            <p:grpSpPr>
              <a:xfrm>
                <a:off x="4387087" y="4373821"/>
                <a:ext cx="2541440" cy="1685971"/>
                <a:chOff x="4997068" y="699076"/>
                <a:chExt cx="2541440" cy="1685971"/>
              </a:xfrm>
              <a:grpFill/>
            </p:grpSpPr>
            <p:cxnSp>
              <p:nvCxnSpPr>
                <p:cNvPr id="87" name="Straight Connector 86"/>
                <p:cNvCxnSpPr/>
                <p:nvPr/>
              </p:nvCxnSpPr>
              <p:spPr>
                <a:xfrm rot="16200000" flipH="1">
                  <a:off x="6068303" y="1280872"/>
                  <a:ext cx="212260" cy="0"/>
                </a:xfrm>
                <a:prstGeom prst="line">
                  <a:avLst/>
                </a:prstGeom>
                <a:grpFill/>
                <a:ln w="444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/>
                <p:cNvCxnSpPr/>
                <p:nvPr/>
              </p:nvCxnSpPr>
              <p:spPr>
                <a:xfrm rot="16200000" flipH="1">
                  <a:off x="5962173" y="1280872"/>
                  <a:ext cx="212260" cy="0"/>
                </a:xfrm>
                <a:prstGeom prst="line">
                  <a:avLst/>
                </a:prstGeom>
                <a:grpFill/>
                <a:ln w="444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Arrow Connector 88"/>
                <p:cNvCxnSpPr/>
                <p:nvPr/>
              </p:nvCxnSpPr>
              <p:spPr>
                <a:xfrm rot="5400000" flipH="1" flipV="1">
                  <a:off x="5966595" y="1099566"/>
                  <a:ext cx="327235" cy="327235"/>
                </a:xfrm>
                <a:prstGeom prst="straightConnector1">
                  <a:avLst/>
                </a:prstGeom>
                <a:grpFill/>
                <a:ln w="2222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>
                  <a:off x="6187698" y="1285294"/>
                  <a:ext cx="1350810" cy="1552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 rot="10800000" flipH="1">
                  <a:off x="5780867" y="1285294"/>
                  <a:ext cx="278592" cy="0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2" name="Arc 91"/>
                <p:cNvSpPr/>
                <p:nvPr/>
              </p:nvSpPr>
              <p:spPr>
                <a:xfrm flipH="1">
                  <a:off x="5013756" y="1590321"/>
                  <a:ext cx="158229" cy="106265"/>
                </a:xfrm>
                <a:prstGeom prst="arc">
                  <a:avLst>
                    <a:gd name="adj1" fmla="val 15385774"/>
                    <a:gd name="adj2" fmla="val 5421444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" name="Arc 92"/>
                <p:cNvSpPr/>
                <p:nvPr/>
              </p:nvSpPr>
              <p:spPr>
                <a:xfrm flipH="1">
                  <a:off x="5003867" y="1696587"/>
                  <a:ext cx="158229" cy="106265"/>
                </a:xfrm>
                <a:prstGeom prst="arc">
                  <a:avLst>
                    <a:gd name="adj1" fmla="val 15393108"/>
                    <a:gd name="adj2" fmla="val 5421444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" name="Arc 93"/>
                <p:cNvSpPr/>
                <p:nvPr/>
              </p:nvSpPr>
              <p:spPr>
                <a:xfrm flipH="1">
                  <a:off x="5002630" y="1803311"/>
                  <a:ext cx="158229" cy="106265"/>
                </a:xfrm>
                <a:prstGeom prst="arc">
                  <a:avLst>
                    <a:gd name="adj1" fmla="val 15311878"/>
                    <a:gd name="adj2" fmla="val 5421444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Arc 94"/>
                <p:cNvSpPr/>
                <p:nvPr/>
              </p:nvSpPr>
              <p:spPr>
                <a:xfrm flipH="1">
                  <a:off x="4998922" y="1910492"/>
                  <a:ext cx="158229" cy="106265"/>
                </a:xfrm>
                <a:prstGeom prst="arc">
                  <a:avLst>
                    <a:gd name="adj1" fmla="val 15103282"/>
                    <a:gd name="adj2" fmla="val 5421444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" name="Arc 95"/>
                <p:cNvSpPr/>
                <p:nvPr/>
              </p:nvSpPr>
              <p:spPr>
                <a:xfrm flipH="1">
                  <a:off x="4997068" y="2017673"/>
                  <a:ext cx="158229" cy="106265"/>
                </a:xfrm>
                <a:prstGeom prst="arc">
                  <a:avLst>
                    <a:gd name="adj1" fmla="val 15174658"/>
                    <a:gd name="adj2" fmla="val 6007741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97" name="Straight Connector 96"/>
                <p:cNvCxnSpPr/>
                <p:nvPr/>
              </p:nvCxnSpPr>
              <p:spPr>
                <a:xfrm rot="10800000" flipH="1">
                  <a:off x="5095736" y="1476728"/>
                  <a:ext cx="399" cy="114822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 rot="10800000" flipH="1">
                  <a:off x="5085771" y="2118138"/>
                  <a:ext cx="399" cy="114822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rot="16200000" flipH="1">
                  <a:off x="5628144" y="1272077"/>
                  <a:ext cx="83694" cy="37034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rot="5400000" flipH="1" flipV="1">
                  <a:off x="5593289" y="1272077"/>
                  <a:ext cx="83694" cy="37034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rot="16200000" flipH="1">
                  <a:off x="5557072" y="1273240"/>
                  <a:ext cx="83694" cy="37034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/>
                <p:cNvCxnSpPr/>
                <p:nvPr/>
              </p:nvCxnSpPr>
              <p:spPr>
                <a:xfrm rot="5400000" flipH="1" flipV="1">
                  <a:off x="5522217" y="1273240"/>
                  <a:ext cx="83694" cy="37034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/>
              </p:nvCxnSpPr>
              <p:spPr>
                <a:xfrm rot="16200000" flipH="1">
                  <a:off x="5485999" y="1274403"/>
                  <a:ext cx="83694" cy="37034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/>
                <p:cNvCxnSpPr/>
                <p:nvPr/>
              </p:nvCxnSpPr>
              <p:spPr>
                <a:xfrm rot="5400000" flipH="1" flipV="1">
                  <a:off x="5451144" y="1274403"/>
                  <a:ext cx="83694" cy="37034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 rot="5400000" flipH="1" flipV="1">
                  <a:off x="5675942" y="1295798"/>
                  <a:ext cx="48822" cy="23691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 rot="16200000" flipH="1">
                  <a:off x="5414927" y="1273240"/>
                  <a:ext cx="83694" cy="37034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 rot="5400000" flipH="1" flipV="1">
                  <a:off x="5403089" y="1263250"/>
                  <a:ext cx="48822" cy="23691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>
                <a:xfrm rot="10800000" flipH="1">
                  <a:off x="5708931" y="1285558"/>
                  <a:ext cx="74339" cy="0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/>
                <p:cNvCxnSpPr/>
                <p:nvPr/>
              </p:nvCxnSpPr>
              <p:spPr>
                <a:xfrm rot="10800000" flipH="1">
                  <a:off x="5350168" y="1292930"/>
                  <a:ext cx="74339" cy="0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 flipH="1">
                  <a:off x="5096320" y="1293260"/>
                  <a:ext cx="261667" cy="0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rot="5400000" flipH="1" flipV="1">
                  <a:off x="5002480" y="1381686"/>
                  <a:ext cx="189483" cy="1805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>
                <a:xfrm rot="10800000" flipV="1">
                  <a:off x="5083691" y="2381180"/>
                  <a:ext cx="2450884" cy="255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rot="16200000" flipV="1">
                  <a:off x="5006990" y="2306546"/>
                  <a:ext cx="157002" cy="0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4" name="TextBox 113"/>
                <p:cNvSpPr txBox="1"/>
                <p:nvPr/>
              </p:nvSpPr>
              <p:spPr>
                <a:xfrm>
                  <a:off x="5733103" y="1386181"/>
                  <a:ext cx="755335" cy="349868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 smtClean="0">
                      <a:latin typeface="Book Antiqua" pitchFamily="18" charset="0"/>
                    </a:rPr>
                    <a:t>Tuning Capacitor</a:t>
                  </a:r>
                  <a:endParaRPr lang="en-US" sz="800" b="1" dirty="0">
                    <a:latin typeface="Book Antiqua" pitchFamily="18" charset="0"/>
                  </a:endParaRPr>
                </a:p>
              </p:txBody>
            </p:sp>
            <p:sp>
              <p:nvSpPr>
                <p:cNvPr id="115" name="TextBox 114"/>
                <p:cNvSpPr txBox="1"/>
                <p:nvPr/>
              </p:nvSpPr>
              <p:spPr>
                <a:xfrm>
                  <a:off x="5340527" y="699076"/>
                  <a:ext cx="2052378" cy="374848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  <a:latin typeface="Book Antiqua" pitchFamily="18" charset="0"/>
                    </a:rPr>
                    <a:t>Test Receiver</a:t>
                  </a:r>
                  <a:endParaRPr lang="en-US" sz="2400" b="1" dirty="0">
                    <a:solidFill>
                      <a:srgbClr val="C00000"/>
                    </a:solidFill>
                    <a:latin typeface="Book Antiqua" pitchFamily="18" charset="0"/>
                  </a:endParaRPr>
                </a:p>
              </p:txBody>
            </p:sp>
          </p:grpSp>
          <p:sp>
            <p:nvSpPr>
              <p:cNvPr id="86" name="TextBox 85"/>
              <p:cNvSpPr txBox="1"/>
              <p:nvPr/>
            </p:nvSpPr>
            <p:spPr>
              <a:xfrm>
                <a:off x="4413316" y="5366697"/>
                <a:ext cx="653984" cy="338554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Book Antiqua" pitchFamily="18" charset="0"/>
                  </a:rPr>
                  <a:t>Receiving Coil</a:t>
                </a:r>
                <a:endParaRPr lang="en-US" sz="800" b="1" dirty="0">
                  <a:latin typeface="Book Antiqua" pitchFamily="18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720903" y="4618142"/>
              <a:ext cx="91413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Book Antiqua" pitchFamily="18" charset="0"/>
                </a:rPr>
                <a:t>LED Array</a:t>
              </a:r>
              <a:endParaRPr lang="en-US" sz="800" b="1" dirty="0">
                <a:latin typeface="Book Antiqua" pitchFamily="18" charset="0"/>
              </a:endParaRPr>
            </a:p>
          </p:txBody>
        </p:sp>
        <p:grpSp>
          <p:nvGrpSpPr>
            <p:cNvPr id="19" name="Group 178"/>
            <p:cNvGrpSpPr/>
            <p:nvPr/>
          </p:nvGrpSpPr>
          <p:grpSpPr>
            <a:xfrm>
              <a:off x="6622041" y="4847440"/>
              <a:ext cx="372689" cy="1334287"/>
              <a:chOff x="3416878" y="4814102"/>
              <a:chExt cx="372689" cy="1334287"/>
            </a:xfrm>
          </p:grpSpPr>
          <p:grpSp>
            <p:nvGrpSpPr>
              <p:cNvPr id="66" name="Group 325"/>
              <p:cNvGrpSpPr/>
              <p:nvPr/>
            </p:nvGrpSpPr>
            <p:grpSpPr>
              <a:xfrm rot="5400000">
                <a:off x="3254711" y="5034226"/>
                <a:ext cx="526267" cy="86020"/>
                <a:chOff x="2085252" y="4955877"/>
                <a:chExt cx="526267" cy="86020"/>
              </a:xfrm>
            </p:grpSpPr>
            <p:cxnSp>
              <p:nvCxnSpPr>
                <p:cNvPr id="74" name="Straight Connector 73"/>
                <p:cNvCxnSpPr/>
                <p:nvPr/>
              </p:nvCxnSpPr>
              <p:spPr>
                <a:xfrm rot="16200000" flipH="1">
                  <a:off x="2363228" y="4979207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 rot="5400000" flipH="1" flipV="1">
                  <a:off x="2328373" y="4979207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 rot="16200000" flipH="1">
                  <a:off x="2292156" y="4980370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>
                <a:xfrm rot="5400000" flipH="1" flipV="1">
                  <a:off x="2257301" y="4980370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 rot="16200000" flipH="1">
                  <a:off x="2221083" y="4981533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 rot="5400000" flipH="1" flipV="1">
                  <a:off x="2186228" y="4981533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 rot="5400000" flipH="1" flipV="1">
                  <a:off x="2411026" y="5002928"/>
                  <a:ext cx="48822" cy="2369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 rot="16200000" flipH="1">
                  <a:off x="2150011" y="4980370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 rot="5400000" flipH="1" flipV="1">
                  <a:off x="2138173" y="4970380"/>
                  <a:ext cx="48822" cy="2369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>
                  <a:off x="2444015" y="4992687"/>
                  <a:ext cx="167504" cy="295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>
                <a:xfrm rot="10800000" flipH="1">
                  <a:off x="2085252" y="5000060"/>
                  <a:ext cx="74339" cy="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7" name="Right Arrow 66"/>
              <p:cNvSpPr/>
              <p:nvPr/>
            </p:nvSpPr>
            <p:spPr>
              <a:xfrm rot="2559039">
                <a:off x="3596015" y="5636617"/>
                <a:ext cx="115565" cy="59873"/>
              </a:xfrm>
              <a:prstGeom prst="rightArrow">
                <a:avLst>
                  <a:gd name="adj1" fmla="val 42167"/>
                  <a:gd name="adj2" fmla="val 50000"/>
                </a:avLst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ight Arrow 67"/>
              <p:cNvSpPr/>
              <p:nvPr/>
            </p:nvSpPr>
            <p:spPr>
              <a:xfrm rot="2091661">
                <a:off x="3677766" y="5534235"/>
                <a:ext cx="111801" cy="66483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9" name="Group 190"/>
              <p:cNvGrpSpPr>
                <a:grpSpLocks noChangeAspect="1"/>
              </p:cNvGrpSpPr>
              <p:nvPr/>
            </p:nvGrpSpPr>
            <p:grpSpPr>
              <a:xfrm>
                <a:off x="3416878" y="5318005"/>
                <a:ext cx="211931" cy="830384"/>
                <a:chOff x="6160689" y="3853155"/>
                <a:chExt cx="234173" cy="917534"/>
              </a:xfrm>
              <a:noFill/>
            </p:grpSpPr>
            <p:sp>
              <p:nvSpPr>
                <p:cNvPr id="70" name="Isosceles Triangle 69"/>
                <p:cNvSpPr/>
                <p:nvPr/>
              </p:nvSpPr>
              <p:spPr>
                <a:xfrm rot="10800000">
                  <a:off x="6173130" y="3973505"/>
                  <a:ext cx="203156" cy="162755"/>
                </a:xfrm>
                <a:prstGeom prst="triangle">
                  <a:avLst/>
                </a:prstGeom>
                <a:grpFill/>
                <a:ln>
                  <a:solidFill>
                    <a:schemeClr val="tx1"/>
                  </a:solidFill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 dirty="0"/>
                </a:p>
              </p:txBody>
            </p:sp>
            <p:cxnSp>
              <p:nvCxnSpPr>
                <p:cNvPr id="71" name="Straight Connector 70"/>
                <p:cNvCxnSpPr/>
                <p:nvPr/>
              </p:nvCxnSpPr>
              <p:spPr>
                <a:xfrm flipV="1">
                  <a:off x="6160689" y="4149206"/>
                  <a:ext cx="234173" cy="2634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 rot="5400000">
                  <a:off x="6207721" y="3919646"/>
                  <a:ext cx="132983" cy="1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/>
              </p:nvCxnSpPr>
              <p:spPr>
                <a:xfrm rot="5400000">
                  <a:off x="5955649" y="4454109"/>
                  <a:ext cx="629737" cy="3423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0" name="Group 198"/>
            <p:cNvGrpSpPr/>
            <p:nvPr/>
          </p:nvGrpSpPr>
          <p:grpSpPr>
            <a:xfrm>
              <a:off x="7064953" y="4856973"/>
              <a:ext cx="372689" cy="1334279"/>
              <a:chOff x="3416878" y="4814110"/>
              <a:chExt cx="372689" cy="1334279"/>
            </a:xfrm>
          </p:grpSpPr>
          <p:grpSp>
            <p:nvGrpSpPr>
              <p:cNvPr id="47" name="Group 325"/>
              <p:cNvGrpSpPr/>
              <p:nvPr/>
            </p:nvGrpSpPr>
            <p:grpSpPr>
              <a:xfrm rot="5400000">
                <a:off x="3254719" y="5034234"/>
                <a:ext cx="526267" cy="86020"/>
                <a:chOff x="2085252" y="4955877"/>
                <a:chExt cx="526267" cy="86020"/>
              </a:xfrm>
            </p:grpSpPr>
            <p:cxnSp>
              <p:nvCxnSpPr>
                <p:cNvPr id="55" name="Straight Connector 54"/>
                <p:cNvCxnSpPr/>
                <p:nvPr/>
              </p:nvCxnSpPr>
              <p:spPr>
                <a:xfrm rot="16200000" flipH="1">
                  <a:off x="2363228" y="4979207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 rot="5400000" flipH="1" flipV="1">
                  <a:off x="2328373" y="4979207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 rot="16200000" flipH="1">
                  <a:off x="2292156" y="4980370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 rot="5400000" flipH="1" flipV="1">
                  <a:off x="2257301" y="4980370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>
                <a:xfrm rot="16200000" flipH="1">
                  <a:off x="2221083" y="4981533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 rot="5400000" flipH="1" flipV="1">
                  <a:off x="2186228" y="4981533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 rot="5400000" flipH="1" flipV="1">
                  <a:off x="2411026" y="5002928"/>
                  <a:ext cx="48822" cy="2369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 rot="16200000" flipH="1">
                  <a:off x="2150011" y="4980370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 rot="5400000" flipH="1" flipV="1">
                  <a:off x="2138173" y="4970380"/>
                  <a:ext cx="48822" cy="2369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>
                  <a:off x="2444015" y="4992687"/>
                  <a:ext cx="167504" cy="295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/>
                <p:nvPr/>
              </p:nvCxnSpPr>
              <p:spPr>
                <a:xfrm rot="10800000" flipH="1">
                  <a:off x="2085252" y="5000060"/>
                  <a:ext cx="74339" cy="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8" name="Right Arrow 47"/>
              <p:cNvSpPr/>
              <p:nvPr/>
            </p:nvSpPr>
            <p:spPr>
              <a:xfrm rot="2559039">
                <a:off x="3596015" y="5636617"/>
                <a:ext cx="115565" cy="59873"/>
              </a:xfrm>
              <a:prstGeom prst="rightArrow">
                <a:avLst>
                  <a:gd name="adj1" fmla="val 42167"/>
                  <a:gd name="adj2" fmla="val 50000"/>
                </a:avLst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ight Arrow 48"/>
              <p:cNvSpPr/>
              <p:nvPr/>
            </p:nvSpPr>
            <p:spPr>
              <a:xfrm rot="2091661">
                <a:off x="3677766" y="5534235"/>
                <a:ext cx="111801" cy="66483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190"/>
              <p:cNvGrpSpPr>
                <a:grpSpLocks noChangeAspect="1"/>
              </p:cNvGrpSpPr>
              <p:nvPr/>
            </p:nvGrpSpPr>
            <p:grpSpPr>
              <a:xfrm>
                <a:off x="3416878" y="5318005"/>
                <a:ext cx="211931" cy="830384"/>
                <a:chOff x="6160689" y="3853155"/>
                <a:chExt cx="234173" cy="917534"/>
              </a:xfrm>
              <a:noFill/>
            </p:grpSpPr>
            <p:sp>
              <p:nvSpPr>
                <p:cNvPr id="51" name="Isosceles Triangle 50"/>
                <p:cNvSpPr/>
                <p:nvPr/>
              </p:nvSpPr>
              <p:spPr>
                <a:xfrm rot="10800000">
                  <a:off x="6173130" y="3973505"/>
                  <a:ext cx="203156" cy="162755"/>
                </a:xfrm>
                <a:prstGeom prst="triangle">
                  <a:avLst/>
                </a:prstGeom>
                <a:grpFill/>
                <a:ln>
                  <a:solidFill>
                    <a:schemeClr val="tx1"/>
                  </a:solidFill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 dirty="0"/>
                </a:p>
              </p:txBody>
            </p:sp>
            <p:cxnSp>
              <p:nvCxnSpPr>
                <p:cNvPr id="52" name="Straight Connector 51"/>
                <p:cNvCxnSpPr/>
                <p:nvPr/>
              </p:nvCxnSpPr>
              <p:spPr>
                <a:xfrm flipV="1">
                  <a:off x="6160689" y="4149206"/>
                  <a:ext cx="234173" cy="2634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 rot="5400000">
                  <a:off x="6207721" y="3919646"/>
                  <a:ext cx="132983" cy="1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 rot="5400000">
                  <a:off x="5955649" y="4454109"/>
                  <a:ext cx="629737" cy="3423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1" name="Group 218"/>
            <p:cNvGrpSpPr/>
            <p:nvPr/>
          </p:nvGrpSpPr>
          <p:grpSpPr>
            <a:xfrm>
              <a:off x="7522153" y="4856974"/>
              <a:ext cx="372689" cy="1348565"/>
              <a:chOff x="3416878" y="4814110"/>
              <a:chExt cx="372689" cy="1348565"/>
            </a:xfrm>
          </p:grpSpPr>
          <p:grpSp>
            <p:nvGrpSpPr>
              <p:cNvPr id="25" name="Group 325"/>
              <p:cNvGrpSpPr/>
              <p:nvPr/>
            </p:nvGrpSpPr>
            <p:grpSpPr>
              <a:xfrm rot="5400000">
                <a:off x="3254719" y="5034234"/>
                <a:ext cx="526267" cy="86020"/>
                <a:chOff x="2085252" y="4955877"/>
                <a:chExt cx="526267" cy="86020"/>
              </a:xfrm>
            </p:grpSpPr>
            <p:cxnSp>
              <p:nvCxnSpPr>
                <p:cNvPr id="36" name="Straight Connector 35"/>
                <p:cNvCxnSpPr/>
                <p:nvPr/>
              </p:nvCxnSpPr>
              <p:spPr>
                <a:xfrm rot="16200000" flipH="1">
                  <a:off x="2363228" y="4979207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 rot="5400000" flipH="1" flipV="1">
                  <a:off x="2328373" y="4979207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 rot="16200000" flipH="1">
                  <a:off x="2292156" y="4980370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 rot="5400000" flipH="1" flipV="1">
                  <a:off x="2257301" y="4980370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 rot="16200000" flipH="1">
                  <a:off x="2221083" y="4981533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 rot="5400000" flipH="1" flipV="1">
                  <a:off x="2186228" y="4981533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 rot="5400000" flipH="1" flipV="1">
                  <a:off x="2411026" y="5002928"/>
                  <a:ext cx="48822" cy="2369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 rot="16200000" flipH="1">
                  <a:off x="2150011" y="4980370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 rot="5400000" flipH="1" flipV="1">
                  <a:off x="2138173" y="4970380"/>
                  <a:ext cx="48822" cy="2369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2444015" y="4992687"/>
                  <a:ext cx="167504" cy="295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 rot="10800000" flipH="1">
                  <a:off x="2085252" y="5000060"/>
                  <a:ext cx="74339" cy="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" name="Right Arrow 28"/>
              <p:cNvSpPr/>
              <p:nvPr/>
            </p:nvSpPr>
            <p:spPr>
              <a:xfrm rot="2559039">
                <a:off x="3596015" y="5636617"/>
                <a:ext cx="115565" cy="59873"/>
              </a:xfrm>
              <a:prstGeom prst="rightArrow">
                <a:avLst>
                  <a:gd name="adj1" fmla="val 42167"/>
                  <a:gd name="adj2" fmla="val 50000"/>
                </a:avLst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ight Arrow 29"/>
              <p:cNvSpPr/>
              <p:nvPr/>
            </p:nvSpPr>
            <p:spPr>
              <a:xfrm rot="2091661">
                <a:off x="3677766" y="5534235"/>
                <a:ext cx="111801" cy="66483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1" name="Group 190"/>
              <p:cNvGrpSpPr>
                <a:grpSpLocks noChangeAspect="1"/>
              </p:cNvGrpSpPr>
              <p:nvPr/>
            </p:nvGrpSpPr>
            <p:grpSpPr>
              <a:xfrm>
                <a:off x="3416878" y="5318003"/>
                <a:ext cx="211931" cy="844672"/>
                <a:chOff x="6160689" y="3853155"/>
                <a:chExt cx="234173" cy="933322"/>
              </a:xfrm>
              <a:noFill/>
            </p:grpSpPr>
            <p:sp>
              <p:nvSpPr>
                <p:cNvPr id="32" name="Isosceles Triangle 31"/>
                <p:cNvSpPr/>
                <p:nvPr/>
              </p:nvSpPr>
              <p:spPr>
                <a:xfrm rot="10800000">
                  <a:off x="6173130" y="3973505"/>
                  <a:ext cx="203156" cy="162755"/>
                </a:xfrm>
                <a:prstGeom prst="triangle">
                  <a:avLst/>
                </a:prstGeom>
                <a:grpFill/>
                <a:ln>
                  <a:solidFill>
                    <a:schemeClr val="tx1"/>
                  </a:solidFill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 dirty="0"/>
                </a:p>
              </p:txBody>
            </p:sp>
            <p:cxnSp>
              <p:nvCxnSpPr>
                <p:cNvPr id="33" name="Straight Connector 32"/>
                <p:cNvCxnSpPr/>
                <p:nvPr/>
              </p:nvCxnSpPr>
              <p:spPr>
                <a:xfrm flipV="1">
                  <a:off x="6160689" y="4149206"/>
                  <a:ext cx="234173" cy="2634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 rot="5400000">
                  <a:off x="6207721" y="3919646"/>
                  <a:ext cx="132983" cy="1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 rot="5400000">
                  <a:off x="5945124" y="4459372"/>
                  <a:ext cx="645524" cy="8685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Schedule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57202" y="1219200"/>
          <a:ext cx="8153397" cy="5036794"/>
        </p:xfrm>
        <a:graphic>
          <a:graphicData uri="http://schemas.openxmlformats.org/drawingml/2006/table">
            <a:tbl>
              <a:tblPr/>
              <a:tblGrid>
                <a:gridCol w="905933"/>
                <a:gridCol w="905933"/>
                <a:gridCol w="905933"/>
                <a:gridCol w="905933"/>
                <a:gridCol w="905933"/>
                <a:gridCol w="905933"/>
                <a:gridCol w="905933"/>
                <a:gridCol w="905933"/>
                <a:gridCol w="905933"/>
              </a:tblGrid>
              <a:tr h="4715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September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October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November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December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January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February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March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April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May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65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449689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Bookman Old Style"/>
                        </a:rPr>
                        <a:t>Continued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Research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Bookman Old Style"/>
                        </a:rPr>
                        <a:t>/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Planning 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76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220082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Schematic Completed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220082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2200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220082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Budget Completed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220082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2200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2200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Order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2200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2200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2200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Prototype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2200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2200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2200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Bookman Old Style"/>
                        </a:rPr>
                        <a:t>Construct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Bookman Old Style"/>
                        </a:rPr>
                        <a:t> Coils / Finalize System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Bookman Old Style"/>
                      </a:endParaRP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2200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2200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200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 rowSpan="2" gridSpan="6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Bookman Old Style"/>
                        </a:rPr>
                        <a:t>Testing and Validation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Bookman Old Style"/>
                      </a:endParaRP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00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5773" marR="5773" marT="577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81000" y="1657350"/>
          <a:ext cx="8458199" cy="4087056"/>
        </p:xfrm>
        <a:graphic>
          <a:graphicData uri="http://schemas.openxmlformats.org/drawingml/2006/table">
            <a:tbl>
              <a:tblPr/>
              <a:tblGrid>
                <a:gridCol w="3895725"/>
                <a:gridCol w="1886207"/>
                <a:gridCol w="1609468"/>
                <a:gridCol w="1066799"/>
              </a:tblGrid>
              <a:tr h="7476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latin typeface="Calibri" pitchFamily="34" charset="0"/>
                        </a:rPr>
                        <a:t>Task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latin typeface="Calibri" pitchFamily="34" charset="0"/>
                        </a:rPr>
                        <a:t>Equipment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FFFFFF"/>
                          </a:solidFill>
                          <a:latin typeface="Calibri" pitchFamily="34" charset="0"/>
                        </a:rPr>
                        <a:t>Prototype</a:t>
                      </a:r>
                      <a:endParaRPr lang="en-US" sz="2000" b="1" i="0" u="none" strike="noStrike" dirty="0">
                        <a:solidFill>
                          <a:srgbClr val="FFFFFF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latin typeface="Calibri" pitchFamily="34" charset="0"/>
                        </a:rPr>
                        <a:t>Final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5281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Primary Side operation Freq.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Oscilloscope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Complete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Complete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6085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Wireless channel operation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(test coils)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Oscilloscope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Complete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9612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Constructed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 Coil operation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Oscilloscope / Function Generator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Complete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Complete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5281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Rectification and charging test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Charger/Scope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Complete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Complete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5281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Testing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 Device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Oscilloscope / Function Generator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Complete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4/22/10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5545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Range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Oscilloscope / Testing Device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Complete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4/22/10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Testing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848600" cy="1143000"/>
          </a:xfrm>
        </p:spPr>
        <p:txBody>
          <a:bodyPr>
            <a:normAutofit/>
          </a:bodyPr>
          <a:lstStyle/>
          <a:p>
            <a:pPr algn="r"/>
            <a:r>
              <a:rPr lang="en-US" sz="4000" dirty="0" smtClean="0">
                <a:solidFill>
                  <a:srgbClr val="FF0000"/>
                </a:solidFill>
              </a:rPr>
              <a:t>Source Side </a:t>
            </a:r>
            <a:r>
              <a:rPr lang="en-US" dirty="0" smtClean="0">
                <a:solidFill>
                  <a:srgbClr val="FF0000"/>
                </a:solidFill>
              </a:rPr>
              <a:t>– </a:t>
            </a:r>
            <a:r>
              <a:rPr lang="en-US" sz="3200" dirty="0" smtClean="0">
                <a:solidFill>
                  <a:srgbClr val="FF0000"/>
                </a:solidFill>
              </a:rPr>
              <a:t>Testing 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1" name="Picture 10" descr="F0003TEK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15025" y="1514475"/>
            <a:ext cx="2844800" cy="2133600"/>
          </a:xfrm>
          <a:prstGeom prst="rect">
            <a:avLst/>
          </a:prstGeom>
        </p:spPr>
      </p:pic>
      <p:pic>
        <p:nvPicPr>
          <p:cNvPr id="13" name="Picture 12" descr="DSC01026.JPG"/>
          <p:cNvPicPr>
            <a:picLocks noChangeAspect="1"/>
          </p:cNvPicPr>
          <p:nvPr/>
        </p:nvPicPr>
        <p:blipFill>
          <a:blip r:embed="rId3" cstate="print"/>
          <a:srcRect l="27055" t="14074" r="12218" b="14815"/>
          <a:stretch>
            <a:fillRect/>
          </a:stretch>
        </p:blipFill>
        <p:spPr>
          <a:xfrm>
            <a:off x="3248025" y="4149045"/>
            <a:ext cx="1749532" cy="2413680"/>
          </a:xfrm>
          <a:prstGeom prst="rect">
            <a:avLst/>
          </a:prstGeom>
        </p:spPr>
      </p:pic>
      <p:pic>
        <p:nvPicPr>
          <p:cNvPr id="14" name="Picture 13" descr="DSC01027.jpg"/>
          <p:cNvPicPr>
            <a:picLocks noChangeAspect="1"/>
          </p:cNvPicPr>
          <p:nvPr/>
        </p:nvPicPr>
        <p:blipFill>
          <a:blip r:embed="rId4" cstate="print"/>
          <a:srcRect l="27661" t="12787" r="15688"/>
          <a:stretch>
            <a:fillRect/>
          </a:stretch>
        </p:blipFill>
        <p:spPr>
          <a:xfrm>
            <a:off x="6123687" y="4158569"/>
            <a:ext cx="1867788" cy="2413681"/>
          </a:xfrm>
          <a:prstGeom prst="rect">
            <a:avLst/>
          </a:prstGeom>
        </p:spPr>
      </p:pic>
      <p:pic>
        <p:nvPicPr>
          <p:cNvPr id="15" name="Picture 14" descr="DSC01028.JPG"/>
          <p:cNvPicPr>
            <a:picLocks noChangeAspect="1"/>
          </p:cNvPicPr>
          <p:nvPr/>
        </p:nvPicPr>
        <p:blipFill>
          <a:blip r:embed="rId5" cstate="print"/>
          <a:srcRect l="22005" t="11111" r="12323" b="9259"/>
          <a:stretch>
            <a:fillRect/>
          </a:stretch>
        </p:blipFill>
        <p:spPr>
          <a:xfrm>
            <a:off x="485775" y="4158570"/>
            <a:ext cx="1675248" cy="241368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09625" y="3751131"/>
            <a:ext cx="933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mbria" pitchFamily="18" charset="0"/>
              </a:rPr>
              <a:t>18W</a:t>
            </a:r>
            <a:endParaRPr lang="en-US" sz="2400" dirty="0">
              <a:latin typeface="Cambr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6225" y="2066925"/>
            <a:ext cx="55626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57200">
              <a:spcAft>
                <a:spcPts val="120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en-US" dirty="0" smtClean="0">
                <a:latin typeface="Cambria" pitchFamily="18" charset="0"/>
              </a:rPr>
              <a:t>Clean waveform at 8.5MHz  </a:t>
            </a:r>
          </a:p>
          <a:p>
            <a:pPr lvl="1" indent="-457200">
              <a:spcAft>
                <a:spcPts val="120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en-US" dirty="0" smtClean="0">
                <a:latin typeface="Cambria" pitchFamily="18" charset="0"/>
              </a:rPr>
              <a:t>Multiple power outputs available</a:t>
            </a:r>
          </a:p>
          <a:p>
            <a:pPr lvl="1" indent="-457200">
              <a:spcAft>
                <a:spcPts val="120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en-US" dirty="0" smtClean="0">
                <a:latin typeface="Cambria" pitchFamily="18" charset="0"/>
              </a:rPr>
              <a:t>Current could not be measured due to frequency limit of </a:t>
            </a:r>
            <a:r>
              <a:rPr lang="en-US" dirty="0" err="1" smtClean="0">
                <a:latin typeface="Cambria" pitchFamily="18" charset="0"/>
              </a:rPr>
              <a:t>multimeters</a:t>
            </a:r>
            <a:endParaRPr lang="en-US" dirty="0" smtClean="0">
              <a:latin typeface="Cambria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1524000"/>
            <a:ext cx="3276600" cy="53340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accent5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Status:</a:t>
            </a:r>
            <a:endParaRPr kumimoji="0" lang="en-US" sz="2800" b="1" i="0" u="none" strike="noStrike" kern="1200" cap="none" spc="0" normalizeH="0" baseline="0" noProof="0" dirty="0">
              <a:ln w="6350">
                <a:noFill/>
              </a:ln>
              <a:solidFill>
                <a:schemeClr val="accent5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76650" y="3693981"/>
            <a:ext cx="933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mbria" pitchFamily="18" charset="0"/>
              </a:rPr>
              <a:t>30W</a:t>
            </a:r>
            <a:endParaRPr lang="en-US" sz="2400" dirty="0">
              <a:latin typeface="Cambr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00825" y="3722556"/>
            <a:ext cx="933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mbria" pitchFamily="18" charset="0"/>
              </a:rPr>
              <a:t>60W</a:t>
            </a:r>
            <a:endParaRPr lang="en-US" sz="24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14349" y="1238250"/>
            <a:ext cx="804862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2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BC-610 PA’s did not have a high enough inductance to transfer power</a:t>
            </a:r>
          </a:p>
          <a:p>
            <a:pPr marL="457200" indent="-457200">
              <a:spcAft>
                <a:spcPts val="12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All constructed coils were able to resonate</a:t>
            </a:r>
          </a:p>
          <a:p>
            <a:pPr marL="457200" indent="-457200">
              <a:spcAft>
                <a:spcPts val="12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Without grounding, power was received at 3ft</a:t>
            </a:r>
          </a:p>
          <a:p>
            <a:pPr marL="457200" indent="-457200">
              <a:spcAft>
                <a:spcPts val="12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With grounding, power was received at 8ft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4400" dirty="0" smtClean="0">
                <a:solidFill>
                  <a:schemeClr val="accent5"/>
                </a:solidFill>
              </a:rPr>
              <a:t>Wireless Channel </a:t>
            </a:r>
            <a:r>
              <a:rPr lang="en-US" dirty="0" smtClean="0">
                <a:solidFill>
                  <a:schemeClr val="accent5"/>
                </a:solidFill>
              </a:rPr>
              <a:t>– </a:t>
            </a:r>
            <a:r>
              <a:rPr lang="en-US" sz="3600" dirty="0" smtClean="0">
                <a:solidFill>
                  <a:schemeClr val="accent5"/>
                </a:solidFill>
              </a:rPr>
              <a:t>Design</a:t>
            </a:r>
            <a:endParaRPr lang="en-US" sz="3600" dirty="0">
              <a:solidFill>
                <a:schemeClr val="accent5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0" name="Picture 9" descr="DCFC0019.JPG"/>
          <p:cNvPicPr>
            <a:picLocks noChangeAspect="1"/>
          </p:cNvPicPr>
          <p:nvPr/>
        </p:nvPicPr>
        <p:blipFill>
          <a:blip r:embed="rId3" cstate="print"/>
          <a:srcRect l="8750" t="30000" r="29869" b="8750"/>
          <a:stretch>
            <a:fillRect/>
          </a:stretch>
        </p:blipFill>
        <p:spPr>
          <a:xfrm>
            <a:off x="333375" y="3133725"/>
            <a:ext cx="4762500" cy="276225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47650" y="5867400"/>
            <a:ext cx="1676400" cy="60960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33CC33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BC-610 PA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 smtClean="0">
                <a:ln w="6350">
                  <a:noFill/>
                </a:ln>
                <a:solidFill>
                  <a:srgbClr val="33CC33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5.1 µH</a:t>
            </a:r>
            <a:endParaRPr kumimoji="0" lang="en-US" sz="1600" b="1" i="0" u="none" strike="noStrike" kern="1200" cap="none" spc="0" normalizeH="0" baseline="0" noProof="0" dirty="0">
              <a:ln w="6350">
                <a:noFill/>
              </a:ln>
              <a:solidFill>
                <a:srgbClr val="33CC33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952625" y="5791200"/>
            <a:ext cx="1676400" cy="106680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smtClean="0">
                <a:ln w="6350">
                  <a:noFill/>
                </a:ln>
                <a:solidFill>
                  <a:srgbClr val="33CC33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AWG 18 37 turns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33CC33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39.3</a:t>
            </a:r>
            <a:r>
              <a:rPr kumimoji="0" lang="en-US" sz="1600" b="1" i="0" u="none" strike="noStrike" kern="1200" cap="none" spc="0" normalizeH="0" noProof="0" dirty="0" smtClean="0">
                <a:ln w="6350">
                  <a:noFill/>
                </a:ln>
                <a:solidFill>
                  <a:srgbClr val="33CC33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 µH</a:t>
            </a:r>
            <a:endParaRPr kumimoji="0" lang="en-US" sz="1600" b="1" i="0" u="none" strike="noStrike" kern="1200" cap="none" spc="0" normalizeH="0" baseline="0" noProof="0" dirty="0">
              <a:ln w="6350">
                <a:noFill/>
              </a:ln>
              <a:solidFill>
                <a:srgbClr val="33CC33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448050" y="6010275"/>
            <a:ext cx="1676400" cy="60960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smtClean="0">
                <a:ln w="6350">
                  <a:noFill/>
                </a:ln>
                <a:solidFill>
                  <a:srgbClr val="33CC33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AWG 12 65 turns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33CC33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49.1 µH</a:t>
            </a:r>
            <a:endParaRPr kumimoji="0" lang="en-US" sz="1600" b="1" i="0" u="none" strike="noStrike" kern="1200" cap="none" spc="0" normalizeH="0" baseline="0" noProof="0" dirty="0">
              <a:ln w="6350">
                <a:noFill/>
              </a:ln>
              <a:solidFill>
                <a:srgbClr val="33CC33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838200" y="5676900"/>
            <a:ext cx="342900" cy="228600"/>
          </a:xfrm>
          <a:prstGeom prst="up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Up Arrow 16"/>
          <p:cNvSpPr/>
          <p:nvPr/>
        </p:nvSpPr>
        <p:spPr>
          <a:xfrm>
            <a:off x="2562225" y="5676900"/>
            <a:ext cx="342900" cy="228600"/>
          </a:xfrm>
          <a:prstGeom prst="up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Up Arrow 17"/>
          <p:cNvSpPr/>
          <p:nvPr/>
        </p:nvSpPr>
        <p:spPr>
          <a:xfrm>
            <a:off x="4143375" y="5657850"/>
            <a:ext cx="342900" cy="228600"/>
          </a:xfrm>
          <a:prstGeom prst="up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981700" y="2943225"/>
            <a:ext cx="2647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</a:rPr>
              <a:t>Un-grounded Test</a:t>
            </a:r>
            <a:endParaRPr lang="en-US" sz="2000" b="1" dirty="0">
              <a:solidFill>
                <a:srgbClr val="00B0F0"/>
              </a:solidFill>
            </a:endParaRPr>
          </a:p>
        </p:txBody>
      </p:sp>
      <p:pic>
        <p:nvPicPr>
          <p:cNvPr id="21" name="Range Test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667375" y="3371850"/>
            <a:ext cx="30480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8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Charging Receiver </a:t>
            </a:r>
            <a:r>
              <a:rPr lang="en-US" dirty="0" smtClean="0">
                <a:solidFill>
                  <a:srgbClr val="FF0000"/>
                </a:solidFill>
              </a:rPr>
              <a:t>– </a:t>
            </a:r>
            <a:r>
              <a:rPr lang="en-US" sz="3200" dirty="0" smtClean="0">
                <a:solidFill>
                  <a:srgbClr val="FF0000"/>
                </a:solidFill>
              </a:rPr>
              <a:t>Test Results</a:t>
            </a:r>
            <a:br>
              <a:rPr lang="en-US" sz="3200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4" name="Chart 3"/>
          <p:cNvGraphicFramePr/>
          <p:nvPr/>
        </p:nvGraphicFramePr>
        <p:xfrm>
          <a:off x="-371475" y="3933824"/>
          <a:ext cx="4552950" cy="2924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4"/>
          <p:cNvSpPr/>
          <p:nvPr/>
        </p:nvSpPr>
        <p:spPr>
          <a:xfrm>
            <a:off x="457200" y="1171575"/>
            <a:ext cx="3352800" cy="2162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Oscilloscope Waveform</a:t>
            </a:r>
            <a:endParaRPr lang="en-US" dirty="0"/>
          </a:p>
        </p:txBody>
      </p:sp>
      <p:pic>
        <p:nvPicPr>
          <p:cNvPr id="2050" name="Picture 2" descr="F:\TEK0001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1114424"/>
            <a:ext cx="3429000" cy="2571751"/>
          </a:xfrm>
          <a:prstGeom prst="rect">
            <a:avLst/>
          </a:prstGeom>
          <a:noFill/>
        </p:spPr>
      </p:pic>
      <p:pic>
        <p:nvPicPr>
          <p:cNvPr id="9" name="Charger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584700" y="1181100"/>
            <a:ext cx="3873500" cy="2905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8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5695950" y="828675"/>
            <a:ext cx="2171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</a:rPr>
              <a:t>Charging Test</a:t>
            </a:r>
            <a:endParaRPr lang="en-US" sz="2000" b="1" dirty="0">
              <a:solidFill>
                <a:srgbClr val="00B0F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62399" y="4324350"/>
            <a:ext cx="518160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2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Successfully rectified and regulated signals.</a:t>
            </a:r>
          </a:p>
          <a:p>
            <a:pPr marL="457200" indent="-457200">
              <a:spcAft>
                <a:spcPts val="12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Typically used pre-built adapters for charging devices.</a:t>
            </a:r>
          </a:p>
          <a:p>
            <a:pPr marL="457200" indent="-457200">
              <a:spcAft>
                <a:spcPts val="12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Most higher end devices have required turn on voltages which are difficult to achieve.</a:t>
            </a:r>
          </a:p>
          <a:p>
            <a:pPr marL="457200" indent="-457200">
              <a:spcAft>
                <a:spcPts val="12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Virtually no error or difficulties in testing the receiving side with the system.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9888"/>
            <a:ext cx="8229600" cy="11430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Testing Issues</a:t>
            </a:r>
            <a:br>
              <a:rPr lang="en-US" sz="4400" dirty="0" smtClean="0">
                <a:solidFill>
                  <a:srgbClr val="FF0000"/>
                </a:solidFill>
              </a:rPr>
            </a:br>
            <a:endParaRPr lang="en-US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76250" y="2371725"/>
            <a:ext cx="3964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Frequency of Operation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00075" y="2886075"/>
            <a:ext cx="5667375" cy="1282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4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High failure rate for LEDs</a:t>
            </a:r>
          </a:p>
          <a:p>
            <a:pPr marL="457200" indent="-457200">
              <a:spcAft>
                <a:spcPts val="14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Resonance with Oscilloscope</a:t>
            </a:r>
          </a:p>
          <a:p>
            <a:pPr marL="457200" indent="-457200">
              <a:spcAft>
                <a:spcPts val="14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Multi-meter frequency limit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" y="4314825"/>
            <a:ext cx="19527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Grounding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523875" y="1209675"/>
            <a:ext cx="3265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Plate Current Limit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47700" y="1733550"/>
            <a:ext cx="566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8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Cannot use crystals above 8.5MHz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28650" y="4924425"/>
            <a:ext cx="7439025" cy="1559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4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Difficulties creating virtual ground</a:t>
            </a:r>
          </a:p>
          <a:p>
            <a:pPr marL="457200" indent="-457200">
              <a:spcAft>
                <a:spcPts val="14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Arcing has occurred due to grounding issues</a:t>
            </a:r>
          </a:p>
          <a:p>
            <a:pPr marL="457200" indent="-457200">
              <a:spcAft>
                <a:spcPts val="14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Best results have been achieved when receiving coil is properly grounded (i.e. connected to ground with a wire!)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r="11267" b="18998"/>
          <a:stretch>
            <a:fillRect/>
          </a:stretch>
        </p:blipFill>
        <p:spPr bwMode="auto">
          <a:xfrm>
            <a:off x="4981511" y="1928813"/>
            <a:ext cx="3938302" cy="24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5895975" y="4371975"/>
            <a:ext cx="24416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http://painawaynow.com/WP/images/tesla.jpg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Objective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075" y="1295400"/>
            <a:ext cx="8229600" cy="1600200"/>
          </a:xfrm>
        </p:spPr>
        <p:txBody>
          <a:bodyPr>
            <a:normAutofit/>
          </a:bodyPr>
          <a:lstStyle/>
          <a:p>
            <a:pPr indent="0">
              <a:buClr>
                <a:schemeClr val="accent2"/>
              </a:buClr>
              <a:buSzPct val="100000"/>
              <a:buNone/>
            </a:pPr>
            <a:r>
              <a:rPr lang="en-US" sz="2400" dirty="0" smtClean="0">
                <a:latin typeface="Book Antiqua" pitchFamily="18" charset="0"/>
              </a:rPr>
              <a:t>Client needs to charge a device that is not directly connected to a source, i.e. No Wires!</a:t>
            </a:r>
          </a:p>
        </p:txBody>
      </p:sp>
      <p:pic>
        <p:nvPicPr>
          <p:cNvPr id="9" name="Picture 8" descr="slide2 picture.bmp"/>
          <p:cNvPicPr>
            <a:picLocks noChangeAspect="1"/>
          </p:cNvPicPr>
          <p:nvPr/>
        </p:nvPicPr>
        <p:blipFill>
          <a:blip r:embed="rId2" cstate="print"/>
          <a:srcRect l="9459" t="9760" r="6757" b="14597"/>
          <a:stretch>
            <a:fillRect/>
          </a:stretch>
        </p:blipFill>
        <p:spPr>
          <a:xfrm>
            <a:off x="2238375" y="2381250"/>
            <a:ext cx="4152900" cy="2076450"/>
          </a:xfrm>
          <a:prstGeom prst="rect">
            <a:avLst/>
          </a:prstGeom>
          <a:solidFill>
            <a:schemeClr val="accent1">
              <a:alpha val="99000"/>
            </a:schemeClr>
          </a:solidFill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724276" y="4724400"/>
            <a:ext cx="5029199" cy="60960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 smtClean="0">
                <a:ln w="6350">
                  <a:noFill/>
                </a:ln>
                <a:solidFill>
                  <a:schemeClr val="accent5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Sub-Project for </a:t>
            </a:r>
            <a:r>
              <a:rPr lang="en-US" sz="2400" b="1" dirty="0" err="1" smtClean="0">
                <a:ln w="6350">
                  <a:noFill/>
                </a:ln>
                <a:solidFill>
                  <a:schemeClr val="accent5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Saleh</a:t>
            </a:r>
            <a:r>
              <a:rPr lang="en-US" sz="2400" b="1" dirty="0" smtClean="0">
                <a:ln w="6350">
                  <a:noFill/>
                </a:ln>
                <a:solidFill>
                  <a:schemeClr val="accent5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ln w="6350">
                  <a:noFill/>
                </a:ln>
                <a:solidFill>
                  <a:schemeClr val="accent5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Alamassy</a:t>
            </a:r>
            <a:endParaRPr kumimoji="0" lang="en-US" sz="2400" b="1" i="0" u="none" strike="noStrike" kern="1200" cap="none" spc="0" normalizeH="0" baseline="0" noProof="0" dirty="0">
              <a:ln w="6350">
                <a:noFill/>
              </a:ln>
              <a:solidFill>
                <a:schemeClr val="accent5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0575" y="531495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Construct a testing device for a wireless charging system.  Device will be used system set-up and deployment.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Project Cost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381000" y="1295400"/>
          <a:ext cx="8039099" cy="5143500"/>
        </p:xfrm>
        <a:graphic>
          <a:graphicData uri="http://schemas.openxmlformats.org/drawingml/2006/table">
            <a:tbl>
              <a:tblPr/>
              <a:tblGrid>
                <a:gridCol w="2233741"/>
                <a:gridCol w="2223753"/>
                <a:gridCol w="1075259"/>
                <a:gridCol w="2506346"/>
              </a:tblGrid>
              <a:tr h="4756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Component</a:t>
                      </a:r>
                      <a:endParaRPr lang="en-US" sz="20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Division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Prebuilt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Cost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5466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Rf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Transmitter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Source Side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Donated</a:t>
                      </a:r>
                    </a:p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(Must Return)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4756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Frequency Crystals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Source Side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$78.00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5466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Test Coils (bc-610’s)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Wireless Channel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Donated</a:t>
                      </a:r>
                    </a:p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(Must Return)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5431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Coils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Wireless Channel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61.37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42062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Bridge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Line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Rectifier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Charging Receiver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$26.25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4756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Voltage Regulator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Charging Receiver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$28.20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2940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Charger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Charging Receiver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$5.00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2940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Wattmeter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Testing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Device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$25.98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2940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Led lights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Testing Device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ECE 333 kit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88752">
                <a:tc gridSpan="3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dirty="0" smtClean="0">
                          <a:solidFill>
                            <a:schemeClr val="tx2"/>
                          </a:solidFill>
                          <a:latin typeface="Calibri"/>
                        </a:rPr>
                        <a:t>                                      Actual Cost</a:t>
                      </a:r>
                      <a:r>
                        <a:rPr lang="en-US" sz="2400" b="1" i="0" u="none" strike="noStrike" baseline="0" dirty="0" smtClean="0">
                          <a:solidFill>
                            <a:schemeClr val="tx2"/>
                          </a:solidFill>
                          <a:latin typeface="Calibri"/>
                        </a:rPr>
                        <a:t> to Date:</a:t>
                      </a:r>
                      <a:endParaRPr lang="en-US" sz="2400" b="1" i="0" u="none" strike="noStrike" dirty="0" smtClean="0">
                        <a:solidFill>
                          <a:schemeClr val="tx2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$224.80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388752">
                <a:tc gridSpan="3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dirty="0" smtClean="0">
                          <a:solidFill>
                            <a:schemeClr val="tx2"/>
                          </a:solidFill>
                          <a:latin typeface="Calibri"/>
                        </a:rPr>
                        <a:t>                             </a:t>
                      </a:r>
                      <a:r>
                        <a:rPr lang="en-US" sz="2400" b="1" i="0" u="none" strike="noStrike" baseline="0" dirty="0" smtClean="0">
                          <a:solidFill>
                            <a:schemeClr val="tx2"/>
                          </a:solidFill>
                          <a:latin typeface="Calibri"/>
                        </a:rPr>
                        <a:t>        </a:t>
                      </a:r>
                      <a:r>
                        <a:rPr lang="en-US" sz="2400" b="1" i="0" u="none" strike="noStrike" dirty="0" smtClean="0">
                          <a:solidFill>
                            <a:schemeClr val="tx2"/>
                          </a:solidFill>
                          <a:latin typeface="Calibri"/>
                        </a:rPr>
                        <a:t>Total</a:t>
                      </a:r>
                      <a:r>
                        <a:rPr lang="en-US" sz="2400" b="1" i="0" u="none" strike="noStrike" baseline="0" dirty="0" smtClean="0">
                          <a:solidFill>
                            <a:schemeClr val="tx2"/>
                          </a:solidFill>
                          <a:latin typeface="Calibri"/>
                        </a:rPr>
                        <a:t> Project Budget: </a:t>
                      </a:r>
                      <a:endParaRPr lang="en-US" sz="2400" b="1" i="0" u="none" strike="noStrike" dirty="0" smtClean="0">
                        <a:solidFill>
                          <a:schemeClr val="tx2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$500.00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Questions? </a:t>
            </a:r>
            <a:br>
              <a:rPr lang="en-US" sz="4800" dirty="0" smtClean="0">
                <a:solidFill>
                  <a:srgbClr val="FF0000"/>
                </a:solidFill>
              </a:rPr>
            </a:b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295400"/>
            <a:ext cx="5562600" cy="5217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438400" y="64770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http://neatorama.cachefly.net/images/2009-04/tesla-rodin-thinker.jpg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Requirements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1676400"/>
            <a:ext cx="5029200" cy="4953000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50000"/>
              </a:lnSpc>
              <a:buClr>
                <a:schemeClr val="accent2"/>
              </a:buClr>
              <a:buSzPct val="100000"/>
              <a:buFont typeface="Arial" pitchFamily="34" charset="0"/>
              <a:buChar char="•"/>
            </a:pPr>
            <a:endParaRPr lang="en-US" dirty="0" smtClean="0">
              <a:latin typeface="Cambria" pitchFamily="18" charset="0"/>
            </a:endParaRPr>
          </a:p>
          <a:p>
            <a:pPr>
              <a:lnSpc>
                <a:spcPct val="130000"/>
              </a:lnSpc>
              <a:buClr>
                <a:schemeClr val="accent2"/>
              </a:buClr>
              <a:buSzPct val="100000"/>
              <a:buFont typeface="Arial" pitchFamily="34" charset="0"/>
              <a:buChar char="•"/>
            </a:pPr>
            <a:r>
              <a:rPr lang="en-US" sz="6200" dirty="0" smtClean="0">
                <a:latin typeface="Cambria" pitchFamily="18" charset="0"/>
              </a:rPr>
              <a:t>Transmit power wirelessly at least 24 inches </a:t>
            </a:r>
          </a:p>
          <a:p>
            <a:pPr>
              <a:lnSpc>
                <a:spcPct val="130000"/>
              </a:lnSpc>
              <a:buClr>
                <a:schemeClr val="accent2"/>
              </a:buClr>
              <a:buSzPct val="100000"/>
              <a:buFont typeface="Arial" pitchFamily="34" charset="0"/>
              <a:buChar char="•"/>
            </a:pPr>
            <a:r>
              <a:rPr lang="en-US" sz="6200" dirty="0" smtClean="0">
                <a:latin typeface="Cambria" pitchFamily="18" charset="0"/>
              </a:rPr>
              <a:t>Produce 5-V / 10W output to receivers</a:t>
            </a:r>
          </a:p>
          <a:p>
            <a:pPr>
              <a:lnSpc>
                <a:spcPct val="130000"/>
              </a:lnSpc>
              <a:buClr>
                <a:schemeClr val="accent2"/>
              </a:buClr>
              <a:buSzPct val="100000"/>
              <a:buFont typeface="Arial" pitchFamily="34" charset="0"/>
              <a:buChar char="•"/>
            </a:pPr>
            <a:r>
              <a:rPr lang="en-US" sz="6200" dirty="0" smtClean="0">
                <a:latin typeface="Cambria" pitchFamily="18" charset="0"/>
              </a:rPr>
              <a:t>Transmission frequency should be greater than 2MHz</a:t>
            </a:r>
          </a:p>
          <a:p>
            <a:pPr>
              <a:lnSpc>
                <a:spcPct val="130000"/>
              </a:lnSpc>
              <a:buClr>
                <a:schemeClr val="accent2"/>
              </a:buClr>
              <a:buSzPct val="100000"/>
              <a:buFont typeface="Arial" pitchFamily="34" charset="0"/>
              <a:buChar char="•"/>
            </a:pPr>
            <a:r>
              <a:rPr lang="en-US" sz="6200" dirty="0" smtClean="0">
                <a:latin typeface="Cambria" pitchFamily="18" charset="0"/>
              </a:rPr>
              <a:t>System must utilize Magnetic Induction</a:t>
            </a:r>
          </a:p>
          <a:p>
            <a:pPr>
              <a:lnSpc>
                <a:spcPct val="130000"/>
              </a:lnSpc>
              <a:buClr>
                <a:schemeClr val="accent2"/>
              </a:buClr>
              <a:buSzPct val="100000"/>
              <a:buFont typeface="Arial" pitchFamily="34" charset="0"/>
              <a:buChar char="•"/>
            </a:pPr>
            <a:r>
              <a:rPr lang="en-US" sz="6200" dirty="0" smtClean="0">
                <a:latin typeface="Cambria" pitchFamily="18" charset="0"/>
              </a:rPr>
              <a:t>Primary side must plug into a wall outlet</a:t>
            </a:r>
            <a:endParaRPr lang="en-US" sz="6200" b="1" dirty="0" smtClean="0">
              <a:latin typeface="Cambria" pitchFamily="18" charset="0"/>
            </a:endParaRPr>
          </a:p>
          <a:p>
            <a:pPr>
              <a:lnSpc>
                <a:spcPct val="130000"/>
              </a:lnSpc>
              <a:buClr>
                <a:schemeClr val="accent2"/>
              </a:buClr>
              <a:buSzPct val="100000"/>
              <a:buFont typeface="Arial" pitchFamily="34" charset="0"/>
              <a:buChar char="•"/>
            </a:pPr>
            <a:r>
              <a:rPr lang="en-US" sz="6200" dirty="0" smtClean="0">
                <a:latin typeface="Cambria" pitchFamily="18" charset="0"/>
              </a:rPr>
              <a:t>Must charge a device</a:t>
            </a:r>
          </a:p>
          <a:p>
            <a:pPr>
              <a:lnSpc>
                <a:spcPct val="130000"/>
              </a:lnSpc>
              <a:buClr>
                <a:schemeClr val="accent2"/>
              </a:buClr>
              <a:buSzPct val="100000"/>
              <a:buFont typeface="Arial" pitchFamily="34" charset="0"/>
              <a:buChar char="•"/>
            </a:pPr>
            <a:r>
              <a:rPr lang="en-US" sz="6200" dirty="0" smtClean="0">
                <a:latin typeface="Cambria" pitchFamily="18" charset="0"/>
              </a:rPr>
              <a:t>(Sub-project) Must have testing device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7641" y="1981200"/>
            <a:ext cx="4049943" cy="4038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410200" y="6019800"/>
            <a:ext cx="35814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http://www.leggettecoupled.com/how-ecoupled-technology-works.asp </a:t>
            </a:r>
            <a:endParaRPr lang="en-US" sz="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828800"/>
            <a:ext cx="3600451" cy="2336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Project Impact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1447800"/>
            <a:ext cx="5257800" cy="16002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Societal Effects of Wireless Power</a:t>
            </a:r>
          </a:p>
          <a:p>
            <a:pPr marL="914400" marR="0" lvl="2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 2"/>
              <a:buChar char="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Convenience</a:t>
            </a:r>
          </a:p>
          <a:p>
            <a:pPr marL="914400" marR="0" lvl="2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 2"/>
              <a:buChar char="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Reduces clutter in workspaces, homes, etc.</a:t>
            </a:r>
          </a:p>
          <a:p>
            <a:pPr marL="914400" marR="0" lvl="2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 2"/>
              <a:buChar char=""/>
              <a:tabLst/>
              <a:defRPr/>
            </a:pPr>
            <a:r>
              <a:rPr lang="en-US" sz="2100" dirty="0" smtClean="0">
                <a:latin typeface="Cambria" pitchFamily="18" charset="0"/>
              </a:rPr>
              <a:t>Variety of Applications</a:t>
            </a: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914400" marR="0" lvl="2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tabLst/>
              <a:defRPr/>
            </a:pP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pic>
        <p:nvPicPr>
          <p:cNvPr id="1027" name="Picture 3" descr="C:\Documents and Settings\mh8465\Local Settings\Temporary Internet Files\Content.IE5\OR3RAPNL\MCBS0052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4876800"/>
            <a:ext cx="1711449" cy="167457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715000" y="4191000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http://www.gizmodo.com.au/2009/08/duracells-smart-power-lineup-includes-wireless-gadget-charging-pad/</a:t>
            </a:r>
            <a:endParaRPr lang="en-US" sz="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04800" y="3581400"/>
            <a:ext cx="4953000" cy="25908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en-US" sz="2600" dirty="0" smtClean="0">
                <a:latin typeface="Cambria" pitchFamily="18" charset="0"/>
              </a:rPr>
              <a:t>Health and Safety Concerns</a:t>
            </a:r>
          </a:p>
          <a:p>
            <a:pPr marL="731520" lvl="1" indent="-274320">
              <a:spcBef>
                <a:spcPct val="20000"/>
              </a:spcBef>
              <a:buClr>
                <a:schemeClr val="accent3"/>
              </a:buClr>
              <a:buSzPct val="70000"/>
              <a:buFont typeface="Wingdings 2"/>
              <a:buChar char=""/>
              <a:defRPr/>
            </a:pPr>
            <a:r>
              <a:rPr kumimoji="0" lang="en-US" sz="21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Believed to pose no health risks</a:t>
            </a: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sz="2600" dirty="0" smtClean="0">
                <a:latin typeface="Cambria" pitchFamily="18" charset="0"/>
              </a:rPr>
              <a:t>Environmental Impact</a:t>
            </a:r>
          </a:p>
          <a:p>
            <a:pPr marL="731520" lvl="1" indent="-274320">
              <a:spcBef>
                <a:spcPct val="20000"/>
              </a:spcBef>
              <a:buClr>
                <a:schemeClr val="accent3"/>
              </a:buClr>
              <a:buSzPct val="70000"/>
              <a:buFont typeface="Wingdings 2"/>
              <a:buChar char=""/>
              <a:defRPr/>
            </a:pPr>
            <a:r>
              <a:rPr lang="en-US" sz="2100" noProof="0" dirty="0" smtClean="0">
                <a:latin typeface="Cambria" pitchFamily="18" charset="0"/>
              </a:rPr>
              <a:t>Battery disposal</a:t>
            </a: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sz="2600" dirty="0" smtClean="0">
                <a:latin typeface="Cambria" pitchFamily="18" charset="0"/>
              </a:rPr>
              <a:t>Ethical Issues</a:t>
            </a:r>
          </a:p>
          <a:p>
            <a:pPr marL="731520" lvl="1" indent="-274320">
              <a:spcBef>
                <a:spcPct val="20000"/>
              </a:spcBef>
              <a:buClr>
                <a:schemeClr val="accent3"/>
              </a:buClr>
              <a:buSzPct val="70000"/>
              <a:buFont typeface="Wingdings 2"/>
              <a:buChar char=""/>
              <a:defRPr/>
            </a:pPr>
            <a:r>
              <a:rPr lang="en-US" sz="2100" noProof="0" dirty="0" smtClean="0">
                <a:latin typeface="Cambria" pitchFamily="18" charset="0"/>
              </a:rPr>
              <a:t>FCC compliance with other devices</a:t>
            </a: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r">
              <a:defRPr/>
            </a:pPr>
            <a:r>
              <a:rPr lang="en-US" sz="4400" dirty="0" smtClean="0">
                <a:solidFill>
                  <a:schemeClr val="accent5"/>
                </a:solidFill>
              </a:rPr>
              <a:t>Magnetic Resonant Induction</a:t>
            </a:r>
            <a:endParaRPr lang="en-US" sz="4400" dirty="0">
              <a:solidFill>
                <a:schemeClr val="accent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4166056"/>
            <a:ext cx="3962400" cy="2353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38150" y="6528256"/>
            <a:ext cx="352381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http://media.popularmechanics.com/images/witricity-0907a.jpg</a:t>
            </a:r>
            <a:endParaRPr lang="en-US" sz="800" dirty="0"/>
          </a:p>
        </p:txBody>
      </p:sp>
      <p:pic>
        <p:nvPicPr>
          <p:cNvPr id="21506" name="Picture 2" descr="f = { \omega \over 2 \pi } = {1 \over {2 \pi \sqrt{LC}}}.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3505200"/>
            <a:ext cx="2114145" cy="6096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343400" y="1524000"/>
            <a:ext cx="48006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Aft>
                <a:spcPts val="12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AC power is supplied at the system operating frequency</a:t>
            </a:r>
          </a:p>
          <a:p>
            <a:pPr marL="365760" indent="-365760">
              <a:spcAft>
                <a:spcPts val="12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The inductor and capacitor are chosen so that they </a:t>
            </a:r>
            <a:r>
              <a:rPr lang="en-US" b="1" i="1" dirty="0" smtClean="0">
                <a:solidFill>
                  <a:srgbClr val="92D050"/>
                </a:solidFill>
              </a:rPr>
              <a:t>resonate</a:t>
            </a:r>
            <a:r>
              <a:rPr lang="en-US" dirty="0" smtClean="0"/>
              <a:t> at the operating frequency, creating a much larger magnetic field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43400" y="4267200"/>
            <a:ext cx="48006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Aft>
                <a:spcPts val="12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By placing a resonant receiver within the magnetic field, a </a:t>
            </a:r>
            <a:r>
              <a:rPr lang="en-US" b="1" i="1" dirty="0" smtClean="0">
                <a:solidFill>
                  <a:srgbClr val="92D050"/>
                </a:solidFill>
              </a:rPr>
              <a:t>resonant circuit </a:t>
            </a:r>
            <a:r>
              <a:rPr lang="en-US" dirty="0" smtClean="0"/>
              <a:t>is created</a:t>
            </a:r>
          </a:p>
          <a:p>
            <a:pPr marL="365760" indent="-365760">
              <a:spcAft>
                <a:spcPts val="12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/>
              <a:t>This resonant circuit allows the system to pass voltage </a:t>
            </a:r>
            <a:r>
              <a:rPr lang="en-US" i="1" dirty="0" smtClean="0"/>
              <a:t>and </a:t>
            </a:r>
            <a:r>
              <a:rPr lang="en-US" dirty="0" smtClean="0"/>
              <a:t>current to the receiver over significant separation distance</a:t>
            </a:r>
            <a:endParaRPr lang="en-US" dirty="0"/>
          </a:p>
        </p:txBody>
      </p:sp>
      <p:pic>
        <p:nvPicPr>
          <p:cNvPr id="11" name="solic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38175" y="1733550"/>
            <a:ext cx="30480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8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923925" y="1304925"/>
            <a:ext cx="2647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</a:rPr>
              <a:t>Resonance Tuning</a:t>
            </a:r>
            <a:endParaRPr lang="en-US" sz="2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4000" dirty="0" smtClean="0">
                <a:solidFill>
                  <a:srgbClr val="FF0000"/>
                </a:solidFill>
              </a:rPr>
              <a:t>Design Components</a:t>
            </a:r>
            <a:endParaRPr lang="en-US" sz="4000" dirty="0">
              <a:solidFill>
                <a:srgbClr val="FF0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>
            <a:normAutofit/>
          </a:bodyPr>
          <a:lstStyle/>
          <a:p>
            <a:pPr algn="r"/>
            <a:r>
              <a:rPr lang="en-US" sz="4000" dirty="0" smtClean="0">
                <a:solidFill>
                  <a:srgbClr val="FF0000"/>
                </a:solidFill>
              </a:rPr>
              <a:t>Full System Schematic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4419600" y="1457326"/>
            <a:ext cx="4580255" cy="2371251"/>
            <a:chOff x="4043298" y="2218643"/>
            <a:chExt cx="4242182" cy="1933782"/>
          </a:xfrm>
          <a:noFill/>
        </p:grpSpPr>
        <p:grpSp>
          <p:nvGrpSpPr>
            <p:cNvPr id="27" name="Group 276"/>
            <p:cNvGrpSpPr/>
            <p:nvPr/>
          </p:nvGrpSpPr>
          <p:grpSpPr>
            <a:xfrm>
              <a:off x="4043298" y="2218643"/>
              <a:ext cx="4242182" cy="1933782"/>
              <a:chOff x="1688718" y="3245438"/>
              <a:chExt cx="4242182" cy="1933782"/>
            </a:xfrm>
            <a:grpFill/>
          </p:grpSpPr>
          <p:cxnSp>
            <p:nvCxnSpPr>
              <p:cNvPr id="29" name="Straight Connector 28"/>
              <p:cNvCxnSpPr/>
              <p:nvPr/>
            </p:nvCxnSpPr>
            <p:spPr>
              <a:xfrm rot="16200000" flipH="1">
                <a:off x="2759953" y="3865322"/>
                <a:ext cx="212260" cy="0"/>
              </a:xfrm>
              <a:prstGeom prst="line">
                <a:avLst/>
              </a:prstGeom>
              <a:grpFill/>
              <a:ln w="444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rot="16200000" flipH="1">
                <a:off x="2653823" y="3865322"/>
                <a:ext cx="212260" cy="0"/>
              </a:xfrm>
              <a:prstGeom prst="line">
                <a:avLst/>
              </a:prstGeom>
              <a:grpFill/>
              <a:ln w="444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 rot="5400000" flipH="1" flipV="1">
                <a:off x="2658245" y="3684016"/>
                <a:ext cx="327235" cy="327235"/>
              </a:xfrm>
              <a:prstGeom prst="straightConnector1">
                <a:avLst/>
              </a:prstGeom>
              <a:grpFill/>
              <a:ln w="2222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V="1">
                <a:off x="2879349" y="3869531"/>
                <a:ext cx="623470" cy="213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rot="10800000" flipH="1">
                <a:off x="2472517" y="3869744"/>
                <a:ext cx="278592" cy="0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Arc 41"/>
              <p:cNvSpPr/>
              <p:nvPr/>
            </p:nvSpPr>
            <p:spPr>
              <a:xfrm flipH="1">
                <a:off x="1705406" y="4174771"/>
                <a:ext cx="158229" cy="106265"/>
              </a:xfrm>
              <a:prstGeom prst="arc">
                <a:avLst>
                  <a:gd name="adj1" fmla="val 15385774"/>
                  <a:gd name="adj2" fmla="val 5421444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Arc 42"/>
              <p:cNvSpPr/>
              <p:nvPr/>
            </p:nvSpPr>
            <p:spPr>
              <a:xfrm flipH="1">
                <a:off x="1695517" y="4281037"/>
                <a:ext cx="158229" cy="106265"/>
              </a:xfrm>
              <a:prstGeom prst="arc">
                <a:avLst>
                  <a:gd name="adj1" fmla="val 15393108"/>
                  <a:gd name="adj2" fmla="val 5421444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Arc 45"/>
              <p:cNvSpPr/>
              <p:nvPr/>
            </p:nvSpPr>
            <p:spPr>
              <a:xfrm flipH="1">
                <a:off x="1694280" y="4387761"/>
                <a:ext cx="158229" cy="106265"/>
              </a:xfrm>
              <a:prstGeom prst="arc">
                <a:avLst>
                  <a:gd name="adj1" fmla="val 15311878"/>
                  <a:gd name="adj2" fmla="val 5421444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Arc 46"/>
              <p:cNvSpPr/>
              <p:nvPr/>
            </p:nvSpPr>
            <p:spPr>
              <a:xfrm flipH="1">
                <a:off x="1690572" y="4494942"/>
                <a:ext cx="158229" cy="106265"/>
              </a:xfrm>
              <a:prstGeom prst="arc">
                <a:avLst>
                  <a:gd name="adj1" fmla="val 15103282"/>
                  <a:gd name="adj2" fmla="val 5421444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Arc 47"/>
              <p:cNvSpPr/>
              <p:nvPr/>
            </p:nvSpPr>
            <p:spPr>
              <a:xfrm flipH="1">
                <a:off x="1688718" y="4602123"/>
                <a:ext cx="158229" cy="106265"/>
              </a:xfrm>
              <a:prstGeom prst="arc">
                <a:avLst>
                  <a:gd name="adj1" fmla="val 15174658"/>
                  <a:gd name="adj2" fmla="val 6007741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9" name="Straight Connector 48"/>
              <p:cNvCxnSpPr/>
              <p:nvPr/>
            </p:nvCxnSpPr>
            <p:spPr>
              <a:xfrm rot="10800000" flipH="1">
                <a:off x="1787386" y="4061178"/>
                <a:ext cx="399" cy="114822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rot="10800000" flipH="1">
                <a:off x="1777421" y="4702588"/>
                <a:ext cx="399" cy="114822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rot="16200000" flipH="1">
                <a:off x="2319794" y="3856527"/>
                <a:ext cx="83694" cy="37034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rot="5400000" flipH="1" flipV="1">
                <a:off x="2284939" y="3856527"/>
                <a:ext cx="83694" cy="37034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rot="16200000" flipH="1">
                <a:off x="2248722" y="3857690"/>
                <a:ext cx="83694" cy="37034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rot="5400000" flipH="1" flipV="1">
                <a:off x="2213867" y="3857690"/>
                <a:ext cx="83694" cy="37034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rot="16200000" flipH="1">
                <a:off x="2177649" y="3858853"/>
                <a:ext cx="83694" cy="37034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rot="5400000" flipH="1" flipV="1">
                <a:off x="2142794" y="3858853"/>
                <a:ext cx="83694" cy="37034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rot="5400000" flipH="1" flipV="1">
                <a:off x="2367592" y="3880248"/>
                <a:ext cx="48822" cy="23691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rot="16200000" flipH="1">
                <a:off x="2106577" y="3857690"/>
                <a:ext cx="83694" cy="37034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rot="5400000" flipH="1" flipV="1">
                <a:off x="2094739" y="3847700"/>
                <a:ext cx="48822" cy="23691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rot="10800000" flipH="1">
                <a:off x="2400581" y="3870008"/>
                <a:ext cx="74339" cy="0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rot="10800000" flipH="1">
                <a:off x="2041818" y="3877380"/>
                <a:ext cx="74339" cy="0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H="1">
                <a:off x="1787970" y="3877710"/>
                <a:ext cx="261667" cy="0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rot="5400000" flipH="1" flipV="1">
                <a:off x="1694130" y="3966136"/>
                <a:ext cx="189483" cy="1805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rot="10800000" flipV="1">
                <a:off x="1775341" y="4964906"/>
                <a:ext cx="1734623" cy="980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rot="16200000" flipV="1">
                <a:off x="1698640" y="4890996"/>
                <a:ext cx="157002" cy="0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2424753" y="3970631"/>
                <a:ext cx="755335" cy="349868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Book Antiqua" pitchFamily="18" charset="0"/>
                  </a:rPr>
                  <a:t>Tuning Capacitor</a:t>
                </a:r>
                <a:endParaRPr lang="en-US" sz="800" b="1" dirty="0">
                  <a:latin typeface="Book Antiqua" pitchFamily="18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2191087" y="3245438"/>
                <a:ext cx="2620602" cy="376493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 smtClean="0">
                    <a:solidFill>
                      <a:srgbClr val="C00000"/>
                    </a:solidFill>
                    <a:latin typeface="Book Antiqua" pitchFamily="18" charset="0"/>
                  </a:rPr>
                  <a:t>Charging Receiver</a:t>
                </a:r>
                <a:endParaRPr lang="en-US" sz="2400" b="1" dirty="0">
                  <a:solidFill>
                    <a:srgbClr val="C00000"/>
                  </a:solidFill>
                  <a:latin typeface="Book Antiqua" pitchFamily="18" charset="0"/>
                </a:endParaRPr>
              </a:p>
            </p:txBody>
          </p:sp>
          <p:grpSp>
            <p:nvGrpSpPr>
              <p:cNvPr id="68" name="Group 232"/>
              <p:cNvGrpSpPr/>
              <p:nvPr/>
            </p:nvGrpSpPr>
            <p:grpSpPr>
              <a:xfrm rot="183667">
                <a:off x="3046968" y="3979214"/>
                <a:ext cx="911923" cy="905394"/>
                <a:chOff x="5856843" y="4003026"/>
                <a:chExt cx="911923" cy="905394"/>
              </a:xfrm>
              <a:grpFill/>
            </p:grpSpPr>
            <p:grpSp>
              <p:nvGrpSpPr>
                <p:cNvPr id="81" name="Group 177"/>
                <p:cNvGrpSpPr>
                  <a:grpSpLocks noChangeAspect="1"/>
                </p:cNvGrpSpPr>
                <p:nvPr/>
              </p:nvGrpSpPr>
              <p:grpSpPr>
                <a:xfrm rot="13215794">
                  <a:off x="6001467" y="4003026"/>
                  <a:ext cx="174095" cy="541352"/>
                  <a:chOff x="6144680" y="3701609"/>
                  <a:chExt cx="250746" cy="779700"/>
                </a:xfrm>
                <a:grpFill/>
              </p:grpSpPr>
              <p:sp>
                <p:nvSpPr>
                  <p:cNvPr id="97" name="Isosceles Triangle 96"/>
                  <p:cNvSpPr/>
                  <p:nvPr/>
                </p:nvSpPr>
                <p:spPr>
                  <a:xfrm rot="10800000">
                    <a:off x="6175761" y="3976137"/>
                    <a:ext cx="203156" cy="162755"/>
                  </a:xfrm>
                  <a:prstGeom prst="triangle">
                    <a:avLst/>
                  </a:prstGeom>
                  <a:grpFill/>
                  <a:ln>
                    <a:solidFill>
                      <a:schemeClr val="tx1"/>
                    </a:solidFill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r"/>
                    <a:endParaRPr lang="en-US" dirty="0"/>
                  </a:p>
                </p:txBody>
              </p:sp>
              <p:cxnSp>
                <p:nvCxnSpPr>
                  <p:cNvPr id="98" name="Straight Connector 97"/>
                  <p:cNvCxnSpPr/>
                  <p:nvPr/>
                </p:nvCxnSpPr>
                <p:spPr>
                  <a:xfrm rot="19212173">
                    <a:off x="6179072" y="4069333"/>
                    <a:ext cx="189444" cy="161378"/>
                  </a:xfrm>
                  <a:prstGeom prst="lin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Connector 98"/>
                  <p:cNvCxnSpPr/>
                  <p:nvPr/>
                </p:nvCxnSpPr>
                <p:spPr>
                  <a:xfrm rot="3012173">
                    <a:off x="6151750" y="3721089"/>
                    <a:ext cx="246632" cy="207671"/>
                  </a:xfrm>
                  <a:prstGeom prst="lin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Straight Connector 99"/>
                  <p:cNvCxnSpPr/>
                  <p:nvPr/>
                </p:nvCxnSpPr>
                <p:spPr>
                  <a:xfrm rot="3012173">
                    <a:off x="6122958" y="4208842"/>
                    <a:ext cx="294189" cy="250746"/>
                  </a:xfrm>
                  <a:prstGeom prst="lin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2" name="Group 201"/>
                <p:cNvGrpSpPr>
                  <a:grpSpLocks noChangeAspect="1"/>
                </p:cNvGrpSpPr>
                <p:nvPr/>
              </p:nvGrpSpPr>
              <p:grpSpPr>
                <a:xfrm rot="18551999">
                  <a:off x="6041315" y="4415995"/>
                  <a:ext cx="154440" cy="523383"/>
                  <a:chOff x="6162178" y="3676619"/>
                  <a:chExt cx="222437" cy="753820"/>
                </a:xfrm>
                <a:grpFill/>
              </p:grpSpPr>
              <p:sp>
                <p:nvSpPr>
                  <p:cNvPr id="93" name="Isosceles Triangle 92"/>
                  <p:cNvSpPr/>
                  <p:nvPr/>
                </p:nvSpPr>
                <p:spPr>
                  <a:xfrm rot="10800000">
                    <a:off x="6175760" y="3976138"/>
                    <a:ext cx="203156" cy="162755"/>
                  </a:xfrm>
                  <a:prstGeom prst="triangle">
                    <a:avLst/>
                  </a:prstGeom>
                  <a:grpFill/>
                  <a:ln>
                    <a:solidFill>
                      <a:schemeClr val="tx1"/>
                    </a:solidFill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r"/>
                    <a:endParaRPr lang="en-US" dirty="0"/>
                  </a:p>
                </p:txBody>
              </p:sp>
              <p:cxnSp>
                <p:nvCxnSpPr>
                  <p:cNvPr id="94" name="Straight Connector 93"/>
                  <p:cNvCxnSpPr/>
                  <p:nvPr/>
                </p:nvCxnSpPr>
                <p:spPr>
                  <a:xfrm rot="19212173">
                    <a:off x="6179072" y="4069333"/>
                    <a:ext cx="189444" cy="161378"/>
                  </a:xfrm>
                  <a:prstGeom prst="lin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/>
                  <p:cNvCxnSpPr/>
                  <p:nvPr/>
                </p:nvCxnSpPr>
                <p:spPr>
                  <a:xfrm rot="3012173">
                    <a:off x="6138619" y="3700178"/>
                    <a:ext cx="269555" cy="222437"/>
                  </a:xfrm>
                  <a:prstGeom prst="lin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Connector 95"/>
                  <p:cNvCxnSpPr/>
                  <p:nvPr/>
                </p:nvCxnSpPr>
                <p:spPr>
                  <a:xfrm rot="3012173">
                    <a:off x="6145685" y="4199112"/>
                    <a:ext cx="250694" cy="211959"/>
                  </a:xfrm>
                  <a:prstGeom prst="lin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3" name="Group 221"/>
                <p:cNvGrpSpPr>
                  <a:grpSpLocks noChangeAspect="1"/>
                </p:cNvGrpSpPr>
                <p:nvPr/>
              </p:nvGrpSpPr>
              <p:grpSpPr>
                <a:xfrm rot="18651044" flipH="1">
                  <a:off x="6411042" y="3967301"/>
                  <a:ext cx="174095" cy="541352"/>
                  <a:chOff x="6144680" y="3701609"/>
                  <a:chExt cx="250746" cy="779700"/>
                </a:xfrm>
                <a:grpFill/>
              </p:grpSpPr>
              <p:sp>
                <p:nvSpPr>
                  <p:cNvPr id="89" name="Isosceles Triangle 88"/>
                  <p:cNvSpPr/>
                  <p:nvPr/>
                </p:nvSpPr>
                <p:spPr>
                  <a:xfrm rot="10800000">
                    <a:off x="6175761" y="3976137"/>
                    <a:ext cx="203156" cy="162755"/>
                  </a:xfrm>
                  <a:prstGeom prst="triangle">
                    <a:avLst/>
                  </a:prstGeom>
                  <a:grpFill/>
                  <a:ln>
                    <a:solidFill>
                      <a:schemeClr val="tx1"/>
                    </a:solidFill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r"/>
                    <a:endParaRPr lang="en-US" dirty="0"/>
                  </a:p>
                </p:txBody>
              </p:sp>
              <p:cxnSp>
                <p:nvCxnSpPr>
                  <p:cNvPr id="90" name="Straight Connector 89"/>
                  <p:cNvCxnSpPr/>
                  <p:nvPr/>
                </p:nvCxnSpPr>
                <p:spPr>
                  <a:xfrm rot="19212173">
                    <a:off x="6179072" y="4069333"/>
                    <a:ext cx="189444" cy="161378"/>
                  </a:xfrm>
                  <a:prstGeom prst="lin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/>
                  <p:cNvCxnSpPr/>
                  <p:nvPr/>
                </p:nvCxnSpPr>
                <p:spPr>
                  <a:xfrm rot="3012173">
                    <a:off x="6151750" y="3721089"/>
                    <a:ext cx="246632" cy="207671"/>
                  </a:xfrm>
                  <a:prstGeom prst="lin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Connector 91"/>
                  <p:cNvCxnSpPr/>
                  <p:nvPr/>
                </p:nvCxnSpPr>
                <p:spPr>
                  <a:xfrm rot="3012173">
                    <a:off x="6122958" y="4208842"/>
                    <a:ext cx="294189" cy="250746"/>
                  </a:xfrm>
                  <a:prstGeom prst="lin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4" name="Group 226"/>
                <p:cNvGrpSpPr>
                  <a:grpSpLocks noChangeAspect="1"/>
                </p:cNvGrpSpPr>
                <p:nvPr/>
              </p:nvGrpSpPr>
              <p:grpSpPr>
                <a:xfrm rot="13292415" flipH="1">
                  <a:off x="6450892" y="4385037"/>
                  <a:ext cx="154440" cy="523383"/>
                  <a:chOff x="6162178" y="3676619"/>
                  <a:chExt cx="222437" cy="753820"/>
                </a:xfrm>
                <a:grpFill/>
              </p:grpSpPr>
              <p:sp>
                <p:nvSpPr>
                  <p:cNvPr id="85" name="Isosceles Triangle 84"/>
                  <p:cNvSpPr/>
                  <p:nvPr/>
                </p:nvSpPr>
                <p:spPr>
                  <a:xfrm rot="10800000">
                    <a:off x="6175760" y="3976138"/>
                    <a:ext cx="203156" cy="162755"/>
                  </a:xfrm>
                  <a:prstGeom prst="triangle">
                    <a:avLst/>
                  </a:prstGeom>
                  <a:grpFill/>
                  <a:ln>
                    <a:solidFill>
                      <a:schemeClr val="tx1"/>
                    </a:solidFill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r"/>
                    <a:endParaRPr lang="en-US" dirty="0"/>
                  </a:p>
                </p:txBody>
              </p:sp>
              <p:cxnSp>
                <p:nvCxnSpPr>
                  <p:cNvPr id="86" name="Straight Connector 85"/>
                  <p:cNvCxnSpPr/>
                  <p:nvPr/>
                </p:nvCxnSpPr>
                <p:spPr>
                  <a:xfrm rot="19212173">
                    <a:off x="6179072" y="4069333"/>
                    <a:ext cx="189444" cy="161378"/>
                  </a:xfrm>
                  <a:prstGeom prst="lin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Connector 86"/>
                  <p:cNvCxnSpPr/>
                  <p:nvPr/>
                </p:nvCxnSpPr>
                <p:spPr>
                  <a:xfrm rot="3012173">
                    <a:off x="6138619" y="3700178"/>
                    <a:ext cx="269555" cy="222437"/>
                  </a:xfrm>
                  <a:prstGeom prst="lin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Connector 87"/>
                  <p:cNvCxnSpPr/>
                  <p:nvPr/>
                </p:nvCxnSpPr>
                <p:spPr>
                  <a:xfrm rot="3012173">
                    <a:off x="6145685" y="4199112"/>
                    <a:ext cx="250694" cy="211959"/>
                  </a:xfrm>
                  <a:prstGeom prst="lin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69" name="Straight Connector 68"/>
              <p:cNvCxnSpPr/>
              <p:nvPr/>
            </p:nvCxnSpPr>
            <p:spPr>
              <a:xfrm rot="5400000" flipH="1" flipV="1">
                <a:off x="3412330" y="3955257"/>
                <a:ext cx="161926" cy="4763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rot="5400000" flipH="1" flipV="1">
                <a:off x="3431383" y="4895854"/>
                <a:ext cx="150017" cy="2377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rot="5400000" flipH="1" flipV="1">
                <a:off x="2851788" y="4670585"/>
                <a:ext cx="459104" cy="5713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Arc 71"/>
              <p:cNvSpPr/>
              <p:nvPr/>
            </p:nvSpPr>
            <p:spPr>
              <a:xfrm>
                <a:off x="2974182" y="4898231"/>
                <a:ext cx="202405" cy="135732"/>
              </a:xfrm>
              <a:prstGeom prst="arc">
                <a:avLst>
                  <a:gd name="adj1" fmla="val 16200000"/>
                  <a:gd name="adj2" fmla="val 5789005"/>
                </a:avLst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3" name="Straight Connector 72"/>
              <p:cNvCxnSpPr/>
              <p:nvPr/>
            </p:nvCxnSpPr>
            <p:spPr>
              <a:xfrm rot="5400000" flipH="1" flipV="1">
                <a:off x="2998473" y="5103021"/>
                <a:ext cx="151922" cy="475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V="1">
                <a:off x="3066101" y="5169694"/>
                <a:ext cx="951068" cy="956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V="1">
                <a:off x="3888999" y="4426744"/>
                <a:ext cx="552032" cy="214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Elbow Connector 75"/>
              <p:cNvCxnSpPr/>
              <p:nvPr/>
            </p:nvCxnSpPr>
            <p:spPr>
              <a:xfrm flipV="1">
                <a:off x="3576638" y="4655344"/>
                <a:ext cx="864394" cy="514352"/>
              </a:xfrm>
              <a:prstGeom prst="bentConnector3">
                <a:avLst>
                  <a:gd name="adj1" fmla="val 50000"/>
                </a:avLst>
              </a:prstGeom>
              <a:grpFill/>
              <a:ln w="15875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Rectangle 76"/>
              <p:cNvSpPr/>
              <p:nvPr/>
            </p:nvSpPr>
            <p:spPr>
              <a:xfrm>
                <a:off x="4443413" y="4269581"/>
                <a:ext cx="540543" cy="5715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ight Arrow 77"/>
              <p:cNvSpPr/>
              <p:nvPr/>
            </p:nvSpPr>
            <p:spPr>
              <a:xfrm>
                <a:off x="4994275" y="4409281"/>
                <a:ext cx="364331" cy="289719"/>
              </a:xfrm>
              <a:prstGeom prst="rightArrow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382458" y="4370045"/>
                <a:ext cx="653727" cy="338554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Book Antiqua" pitchFamily="18" charset="0"/>
                  </a:rPr>
                  <a:t>Voltage Regulator</a:t>
                </a:r>
                <a:endParaRPr lang="en-US" sz="800" b="1" dirty="0">
                  <a:latin typeface="Book Antiqua" pitchFamily="18" charset="0"/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5112708" y="4208120"/>
                <a:ext cx="818192" cy="276999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Book Antiqua" pitchFamily="18" charset="0"/>
                  </a:rPr>
                  <a:t>USB Out</a:t>
                </a:r>
                <a:endParaRPr lang="en-US" sz="1200" b="1" dirty="0">
                  <a:latin typeface="Book Antiqua" pitchFamily="18" charset="0"/>
                </a:endParaRP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4098991" y="3271197"/>
              <a:ext cx="653984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Book Antiqua" pitchFamily="18" charset="0"/>
                </a:rPr>
                <a:t>Receiving Coil</a:t>
              </a:r>
              <a:endParaRPr lang="en-US" sz="800" b="1" dirty="0">
                <a:latin typeface="Book Antiqua" pitchFamily="18" charset="0"/>
              </a:endParaRPr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168401" y="1933251"/>
            <a:ext cx="3289173" cy="2133924"/>
            <a:chOff x="511302" y="2430085"/>
            <a:chExt cx="3141816" cy="1664382"/>
          </a:xfrm>
          <a:noFill/>
        </p:grpSpPr>
        <p:grpSp>
          <p:nvGrpSpPr>
            <p:cNvPr id="143" name="Group 70"/>
            <p:cNvGrpSpPr>
              <a:grpSpLocks noChangeAspect="1"/>
            </p:cNvGrpSpPr>
            <p:nvPr/>
          </p:nvGrpSpPr>
          <p:grpSpPr>
            <a:xfrm>
              <a:off x="511302" y="2808986"/>
              <a:ext cx="3141816" cy="1285481"/>
              <a:chOff x="1181100" y="1225550"/>
              <a:chExt cx="4145755" cy="1696245"/>
            </a:xfrm>
            <a:grpFill/>
          </p:grpSpPr>
          <p:sp>
            <p:nvSpPr>
              <p:cNvPr id="145" name="Rectangle 144"/>
              <p:cNvSpPr/>
              <p:nvPr/>
            </p:nvSpPr>
            <p:spPr>
              <a:xfrm>
                <a:off x="1181100" y="1612900"/>
                <a:ext cx="1422400" cy="1276350"/>
              </a:xfrm>
              <a:prstGeom prst="rect">
                <a:avLst/>
              </a:prstGeom>
              <a:grpFill/>
              <a:ln w="412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6" name="Straight Connector 145"/>
              <p:cNvCxnSpPr/>
              <p:nvPr/>
            </p:nvCxnSpPr>
            <p:spPr>
              <a:xfrm rot="5400000">
                <a:off x="3633230" y="1464791"/>
                <a:ext cx="280086" cy="0"/>
              </a:xfrm>
              <a:prstGeom prst="line">
                <a:avLst/>
              </a:prstGeom>
              <a:grpFill/>
              <a:ln w="444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rot="5400000">
                <a:off x="3773273" y="1464791"/>
                <a:ext cx="280086" cy="0"/>
              </a:xfrm>
              <a:prstGeom prst="line">
                <a:avLst/>
              </a:prstGeom>
              <a:grpFill/>
              <a:ln w="444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Arrow Connector 147"/>
              <p:cNvCxnSpPr/>
              <p:nvPr/>
            </p:nvCxnSpPr>
            <p:spPr>
              <a:xfrm rot="16200000" flipV="1">
                <a:off x="3615724" y="1225550"/>
                <a:ext cx="431800" cy="431800"/>
              </a:xfrm>
              <a:prstGeom prst="straightConnector1">
                <a:avLst/>
              </a:prstGeom>
              <a:grpFill/>
              <a:ln w="2222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rot="10800000">
                <a:off x="3388154" y="1470626"/>
                <a:ext cx="367614" cy="0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 rot="10800000">
                <a:off x="3924986" y="1470626"/>
                <a:ext cx="367614" cy="0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1" name="Arc 150"/>
              <p:cNvSpPr/>
              <p:nvPr/>
            </p:nvSpPr>
            <p:spPr>
              <a:xfrm>
                <a:off x="5096044" y="1873122"/>
                <a:ext cx="208790" cy="140221"/>
              </a:xfrm>
              <a:prstGeom prst="arc">
                <a:avLst>
                  <a:gd name="adj1" fmla="val 15385774"/>
                  <a:gd name="adj2" fmla="val 5421444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Arc 151"/>
              <p:cNvSpPr/>
              <p:nvPr/>
            </p:nvSpPr>
            <p:spPr>
              <a:xfrm>
                <a:off x="5109093" y="2013344"/>
                <a:ext cx="208790" cy="140221"/>
              </a:xfrm>
              <a:prstGeom prst="arc">
                <a:avLst>
                  <a:gd name="adj1" fmla="val 15393108"/>
                  <a:gd name="adj2" fmla="val 5421444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Arc 152"/>
              <p:cNvSpPr/>
              <p:nvPr/>
            </p:nvSpPr>
            <p:spPr>
              <a:xfrm>
                <a:off x="5110725" y="2154170"/>
                <a:ext cx="208790" cy="140221"/>
              </a:xfrm>
              <a:prstGeom prst="arc">
                <a:avLst>
                  <a:gd name="adj1" fmla="val 15311878"/>
                  <a:gd name="adj2" fmla="val 5421444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Arc 153"/>
              <p:cNvSpPr/>
              <p:nvPr/>
            </p:nvSpPr>
            <p:spPr>
              <a:xfrm>
                <a:off x="5115618" y="2295600"/>
                <a:ext cx="208790" cy="140221"/>
              </a:xfrm>
              <a:prstGeom prst="arc">
                <a:avLst>
                  <a:gd name="adj1" fmla="val 15103282"/>
                  <a:gd name="adj2" fmla="val 5421444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Arc 154"/>
              <p:cNvSpPr/>
              <p:nvPr/>
            </p:nvSpPr>
            <p:spPr>
              <a:xfrm>
                <a:off x="5118065" y="2437030"/>
                <a:ext cx="208790" cy="140221"/>
              </a:xfrm>
              <a:prstGeom prst="arc">
                <a:avLst>
                  <a:gd name="adj1" fmla="val 15174658"/>
                  <a:gd name="adj2" fmla="val 6007741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6" name="Straight Connector 155"/>
              <p:cNvCxnSpPr/>
              <p:nvPr/>
            </p:nvCxnSpPr>
            <p:spPr>
              <a:xfrm rot="10800000">
                <a:off x="5196131" y="1723231"/>
                <a:ext cx="527" cy="151512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 rot="10800000">
                <a:off x="5209280" y="2569598"/>
                <a:ext cx="527" cy="151512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 rot="5400000">
                <a:off x="4383686" y="1453186"/>
                <a:ext cx="110438" cy="48868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 rot="16200000" flipV="1">
                <a:off x="4429679" y="1453186"/>
                <a:ext cx="110438" cy="48868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33"/>
              <p:cNvCxnSpPr/>
              <p:nvPr/>
            </p:nvCxnSpPr>
            <p:spPr>
              <a:xfrm rot="5400000">
                <a:off x="4477468" y="1454720"/>
                <a:ext cx="110438" cy="48868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 rot="16200000" flipV="1">
                <a:off x="4523461" y="1454720"/>
                <a:ext cx="110438" cy="48868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 rot="5400000">
                <a:off x="4571252" y="1456254"/>
                <a:ext cx="110438" cy="48868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 rot="16200000" flipV="1">
                <a:off x="4617245" y="1456254"/>
                <a:ext cx="110438" cy="48868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/>
              <p:nvPr/>
            </p:nvCxnSpPr>
            <p:spPr>
              <a:xfrm rot="16200000" flipV="1">
                <a:off x="4366630" y="1484486"/>
                <a:ext cx="64422" cy="31261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/>
              <p:nvPr/>
            </p:nvCxnSpPr>
            <p:spPr>
              <a:xfrm rot="5400000">
                <a:off x="4665034" y="1454720"/>
                <a:ext cx="110438" cy="48868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/>
              <p:cNvCxnSpPr/>
              <p:nvPr/>
            </p:nvCxnSpPr>
            <p:spPr>
              <a:xfrm rot="16200000" flipV="1">
                <a:off x="4726670" y="1441538"/>
                <a:ext cx="64422" cy="31261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46"/>
              <p:cNvCxnSpPr/>
              <p:nvPr/>
            </p:nvCxnSpPr>
            <p:spPr>
              <a:xfrm rot="10800000">
                <a:off x="4289428" y="1470974"/>
                <a:ext cx="98094" cy="0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47"/>
              <p:cNvCxnSpPr/>
              <p:nvPr/>
            </p:nvCxnSpPr>
            <p:spPr>
              <a:xfrm rot="10800000">
                <a:off x="4762831" y="1480702"/>
                <a:ext cx="98094" cy="0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/>
              <p:cNvCxnSpPr/>
              <p:nvPr/>
            </p:nvCxnSpPr>
            <p:spPr>
              <a:xfrm>
                <a:off x="4850607" y="1481137"/>
                <a:ext cx="345281" cy="0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/>
              <p:cNvCxnSpPr/>
              <p:nvPr/>
            </p:nvCxnSpPr>
            <p:spPr>
              <a:xfrm rot="16200000" flipV="1">
                <a:off x="5069682" y="1597819"/>
                <a:ext cx="250031" cy="2382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Elbow Connector 170"/>
              <p:cNvCxnSpPr/>
              <p:nvPr/>
            </p:nvCxnSpPr>
            <p:spPr>
              <a:xfrm rot="10800000" flipV="1">
                <a:off x="2616201" y="1471613"/>
                <a:ext cx="772319" cy="493712"/>
              </a:xfrm>
              <a:prstGeom prst="bentConnector3">
                <a:avLst>
                  <a:gd name="adj1" fmla="val 50000"/>
                </a:avLst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Elbow Connector 171"/>
              <p:cNvCxnSpPr/>
              <p:nvPr/>
            </p:nvCxnSpPr>
            <p:spPr>
              <a:xfrm rot="10800000">
                <a:off x="2606675" y="2422525"/>
                <a:ext cx="768350" cy="495300"/>
              </a:xfrm>
              <a:prstGeom prst="bentConnector3">
                <a:avLst>
                  <a:gd name="adj1" fmla="val 50000"/>
                </a:avLst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/>
              <p:nvPr/>
            </p:nvCxnSpPr>
            <p:spPr>
              <a:xfrm flipV="1">
                <a:off x="3371057" y="2917031"/>
                <a:ext cx="1841499" cy="2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/>
              <p:cNvCxnSpPr/>
              <p:nvPr/>
            </p:nvCxnSpPr>
            <p:spPr>
              <a:xfrm rot="5400000" flipH="1" flipV="1">
                <a:off x="5106591" y="2818210"/>
                <a:ext cx="207170" cy="0"/>
              </a:xfrm>
              <a:prstGeom prst="line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5" name="TextBox 174"/>
              <p:cNvSpPr txBox="1"/>
              <p:nvPr/>
            </p:nvSpPr>
            <p:spPr>
              <a:xfrm>
                <a:off x="1219200" y="1727200"/>
                <a:ext cx="1352549" cy="548267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Book Antiqua" pitchFamily="18" charset="0"/>
                  </a:rPr>
                  <a:t>Viking I</a:t>
                </a:r>
              </a:p>
              <a:p>
                <a:pPr algn="ctr"/>
                <a:r>
                  <a:rPr lang="en-US" sz="1050" b="1" dirty="0" smtClean="0">
                    <a:latin typeface="Book Antiqua" pitchFamily="18" charset="0"/>
                  </a:rPr>
                  <a:t>RF Amplifier</a:t>
                </a:r>
                <a:endParaRPr lang="en-US" sz="1050" b="1" dirty="0">
                  <a:latin typeface="Book Antiqua" pitchFamily="18" charset="0"/>
                </a:endParaRPr>
              </a:p>
            </p:txBody>
          </p:sp>
          <p:sp>
            <p:nvSpPr>
              <p:cNvPr id="176" name="TextBox 175"/>
              <p:cNvSpPr txBox="1"/>
              <p:nvPr/>
            </p:nvSpPr>
            <p:spPr>
              <a:xfrm>
                <a:off x="3328416" y="1586992"/>
                <a:ext cx="996696" cy="461665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Book Antiqua" pitchFamily="18" charset="0"/>
                  </a:rPr>
                  <a:t>Tuning Capacitor</a:t>
                </a:r>
                <a:endParaRPr lang="en-US" sz="800" b="1" dirty="0">
                  <a:latin typeface="Book Antiqua" pitchFamily="18" charset="0"/>
                </a:endParaRPr>
              </a:p>
            </p:txBody>
          </p:sp>
          <p:sp>
            <p:nvSpPr>
              <p:cNvPr id="177" name="TextBox 176"/>
              <p:cNvSpPr txBox="1"/>
              <p:nvPr/>
            </p:nvSpPr>
            <p:spPr>
              <a:xfrm>
                <a:off x="4444675" y="2011417"/>
                <a:ext cx="752856" cy="461665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Book Antiqua" pitchFamily="18" charset="0"/>
                  </a:rPr>
                  <a:t>Primary Coil</a:t>
                </a:r>
                <a:endParaRPr lang="en-US" sz="800" b="1" dirty="0">
                  <a:latin typeface="Book Antiqua" pitchFamily="18" charset="0"/>
                </a:endParaRPr>
              </a:p>
            </p:txBody>
          </p:sp>
        </p:grpSp>
        <p:sp>
          <p:nvSpPr>
            <p:cNvPr id="144" name="TextBox 143"/>
            <p:cNvSpPr txBox="1"/>
            <p:nvPr/>
          </p:nvSpPr>
          <p:spPr>
            <a:xfrm>
              <a:off x="1136788" y="2430085"/>
              <a:ext cx="2170597" cy="3600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C00000"/>
                  </a:solidFill>
                  <a:latin typeface="Book Antiqua" pitchFamily="18" charset="0"/>
                </a:rPr>
                <a:t>Source Side</a:t>
              </a:r>
              <a:endParaRPr lang="en-US" sz="2400" b="1" dirty="0">
                <a:solidFill>
                  <a:srgbClr val="C00000"/>
                </a:solidFill>
                <a:latin typeface="Book Antiqua" pitchFamily="18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967989" y="4343401"/>
            <a:ext cx="3345828" cy="2081218"/>
            <a:chOff x="4549014" y="4124326"/>
            <a:chExt cx="3345828" cy="2081218"/>
          </a:xfrm>
        </p:grpSpPr>
        <p:grpSp>
          <p:nvGrpSpPr>
            <p:cNvPr id="101" name="Group 100"/>
            <p:cNvGrpSpPr/>
            <p:nvPr/>
          </p:nvGrpSpPr>
          <p:grpSpPr>
            <a:xfrm>
              <a:off x="4549014" y="4124326"/>
              <a:ext cx="3075750" cy="2076450"/>
              <a:chOff x="4387087" y="4373821"/>
              <a:chExt cx="2541440" cy="1685971"/>
            </a:xfrm>
            <a:noFill/>
          </p:grpSpPr>
          <p:grpSp>
            <p:nvGrpSpPr>
              <p:cNvPr id="102" name="Group 200"/>
              <p:cNvGrpSpPr/>
              <p:nvPr/>
            </p:nvGrpSpPr>
            <p:grpSpPr>
              <a:xfrm>
                <a:off x="4387087" y="4373821"/>
                <a:ext cx="2541440" cy="1685971"/>
                <a:chOff x="4997068" y="699076"/>
                <a:chExt cx="2541440" cy="1685971"/>
              </a:xfrm>
              <a:grpFill/>
            </p:grpSpPr>
            <p:cxnSp>
              <p:nvCxnSpPr>
                <p:cNvPr id="104" name="Straight Connector 103"/>
                <p:cNvCxnSpPr/>
                <p:nvPr/>
              </p:nvCxnSpPr>
              <p:spPr>
                <a:xfrm rot="16200000" flipH="1">
                  <a:off x="6068303" y="1280872"/>
                  <a:ext cx="212260" cy="0"/>
                </a:xfrm>
                <a:prstGeom prst="line">
                  <a:avLst/>
                </a:prstGeom>
                <a:grpFill/>
                <a:ln w="444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 rot="16200000" flipH="1">
                  <a:off x="5962173" y="1280872"/>
                  <a:ext cx="212260" cy="0"/>
                </a:xfrm>
                <a:prstGeom prst="line">
                  <a:avLst/>
                </a:prstGeom>
                <a:grpFill/>
                <a:ln w="444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Arrow Connector 105"/>
                <p:cNvCxnSpPr/>
                <p:nvPr/>
              </p:nvCxnSpPr>
              <p:spPr>
                <a:xfrm rot="5400000" flipH="1" flipV="1">
                  <a:off x="5966595" y="1099566"/>
                  <a:ext cx="327235" cy="327235"/>
                </a:xfrm>
                <a:prstGeom prst="straightConnector1">
                  <a:avLst/>
                </a:prstGeom>
                <a:grpFill/>
                <a:ln w="2222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>
                  <a:off x="6187698" y="1285294"/>
                  <a:ext cx="1350810" cy="1552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>
                <a:xfrm rot="10800000" flipH="1">
                  <a:off x="5780867" y="1285294"/>
                  <a:ext cx="278592" cy="0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9" name="Arc 108"/>
                <p:cNvSpPr/>
                <p:nvPr/>
              </p:nvSpPr>
              <p:spPr>
                <a:xfrm flipH="1">
                  <a:off x="5013756" y="1590321"/>
                  <a:ext cx="158229" cy="106265"/>
                </a:xfrm>
                <a:prstGeom prst="arc">
                  <a:avLst>
                    <a:gd name="adj1" fmla="val 15385774"/>
                    <a:gd name="adj2" fmla="val 5421444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Arc 109"/>
                <p:cNvSpPr/>
                <p:nvPr/>
              </p:nvSpPr>
              <p:spPr>
                <a:xfrm flipH="1">
                  <a:off x="5003867" y="1696587"/>
                  <a:ext cx="158229" cy="106265"/>
                </a:xfrm>
                <a:prstGeom prst="arc">
                  <a:avLst>
                    <a:gd name="adj1" fmla="val 15393108"/>
                    <a:gd name="adj2" fmla="val 5421444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Arc 110"/>
                <p:cNvSpPr/>
                <p:nvPr/>
              </p:nvSpPr>
              <p:spPr>
                <a:xfrm flipH="1">
                  <a:off x="5002630" y="1803311"/>
                  <a:ext cx="158229" cy="106265"/>
                </a:xfrm>
                <a:prstGeom prst="arc">
                  <a:avLst>
                    <a:gd name="adj1" fmla="val 15311878"/>
                    <a:gd name="adj2" fmla="val 5421444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Arc 111"/>
                <p:cNvSpPr/>
                <p:nvPr/>
              </p:nvSpPr>
              <p:spPr>
                <a:xfrm flipH="1">
                  <a:off x="4998922" y="1910492"/>
                  <a:ext cx="158229" cy="106265"/>
                </a:xfrm>
                <a:prstGeom prst="arc">
                  <a:avLst>
                    <a:gd name="adj1" fmla="val 15103282"/>
                    <a:gd name="adj2" fmla="val 5421444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Arc 112"/>
                <p:cNvSpPr/>
                <p:nvPr/>
              </p:nvSpPr>
              <p:spPr>
                <a:xfrm flipH="1">
                  <a:off x="4997068" y="2017673"/>
                  <a:ext cx="158229" cy="106265"/>
                </a:xfrm>
                <a:prstGeom prst="arc">
                  <a:avLst>
                    <a:gd name="adj1" fmla="val 15174658"/>
                    <a:gd name="adj2" fmla="val 6007741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14" name="Straight Connector 113"/>
                <p:cNvCxnSpPr/>
                <p:nvPr/>
              </p:nvCxnSpPr>
              <p:spPr>
                <a:xfrm rot="10800000" flipH="1">
                  <a:off x="5095736" y="1476728"/>
                  <a:ext cx="399" cy="114822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/>
                <p:cNvCxnSpPr/>
                <p:nvPr/>
              </p:nvCxnSpPr>
              <p:spPr>
                <a:xfrm rot="10800000" flipH="1">
                  <a:off x="5085771" y="2118138"/>
                  <a:ext cx="399" cy="114822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 rot="16200000" flipH="1">
                  <a:off x="5628144" y="1272077"/>
                  <a:ext cx="83694" cy="37034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 rot="5400000" flipH="1" flipV="1">
                  <a:off x="5593289" y="1272077"/>
                  <a:ext cx="83694" cy="37034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 rot="16200000" flipH="1">
                  <a:off x="5557072" y="1273240"/>
                  <a:ext cx="83694" cy="37034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 rot="5400000" flipH="1" flipV="1">
                  <a:off x="5522217" y="1273240"/>
                  <a:ext cx="83694" cy="37034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 rot="16200000" flipH="1">
                  <a:off x="5485999" y="1274403"/>
                  <a:ext cx="83694" cy="37034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/>
              </p:nvCxnSpPr>
              <p:spPr>
                <a:xfrm rot="5400000" flipH="1" flipV="1">
                  <a:off x="5451144" y="1274403"/>
                  <a:ext cx="83694" cy="37034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 rot="5400000" flipH="1" flipV="1">
                  <a:off x="5675942" y="1295798"/>
                  <a:ext cx="48822" cy="23691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 rot="16200000" flipH="1">
                  <a:off x="5414927" y="1273240"/>
                  <a:ext cx="83694" cy="37034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 rot="5400000" flipH="1" flipV="1">
                  <a:off x="5403089" y="1263250"/>
                  <a:ext cx="48822" cy="23691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 rot="10800000" flipH="1">
                  <a:off x="5708931" y="1285558"/>
                  <a:ext cx="74339" cy="0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 rot="10800000" flipH="1">
                  <a:off x="5350168" y="1292930"/>
                  <a:ext cx="74339" cy="0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 flipH="1">
                  <a:off x="5096320" y="1293260"/>
                  <a:ext cx="261667" cy="0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 rot="5400000" flipH="1" flipV="1">
                  <a:off x="5002480" y="1381686"/>
                  <a:ext cx="189483" cy="1805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 rot="10800000" flipV="1">
                  <a:off x="5083691" y="2381180"/>
                  <a:ext cx="2450884" cy="255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>
                <a:xfrm rot="16200000" flipV="1">
                  <a:off x="5006990" y="2306546"/>
                  <a:ext cx="157002" cy="0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1" name="TextBox 130"/>
                <p:cNvSpPr txBox="1"/>
                <p:nvPr/>
              </p:nvSpPr>
              <p:spPr>
                <a:xfrm>
                  <a:off x="5733103" y="1386181"/>
                  <a:ext cx="755335" cy="349868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 smtClean="0">
                      <a:latin typeface="Book Antiqua" pitchFamily="18" charset="0"/>
                    </a:rPr>
                    <a:t>Tuning Capacitor</a:t>
                  </a:r>
                  <a:endParaRPr lang="en-US" sz="800" b="1" dirty="0">
                    <a:latin typeface="Book Antiqua" pitchFamily="18" charset="0"/>
                  </a:endParaRP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5340527" y="699076"/>
                  <a:ext cx="2052378" cy="374848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C00000"/>
                      </a:solidFill>
                      <a:latin typeface="Book Antiqua" pitchFamily="18" charset="0"/>
                    </a:rPr>
                    <a:t>Test Receiver</a:t>
                  </a:r>
                  <a:endParaRPr lang="en-US" sz="2400" b="1" dirty="0">
                    <a:solidFill>
                      <a:srgbClr val="C00000"/>
                    </a:solidFill>
                    <a:latin typeface="Book Antiqua" pitchFamily="18" charset="0"/>
                  </a:endParaRPr>
                </a:p>
              </p:txBody>
            </p:sp>
          </p:grpSp>
          <p:sp>
            <p:nvSpPr>
              <p:cNvPr id="103" name="TextBox 102"/>
              <p:cNvSpPr txBox="1"/>
              <p:nvPr/>
            </p:nvSpPr>
            <p:spPr>
              <a:xfrm>
                <a:off x="4413316" y="5366697"/>
                <a:ext cx="653984" cy="338554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Book Antiqua" pitchFamily="18" charset="0"/>
                  </a:rPr>
                  <a:t>Receiving Coil</a:t>
                </a:r>
                <a:endParaRPr lang="en-US" sz="800" b="1" dirty="0">
                  <a:latin typeface="Book Antiqua" pitchFamily="18" charset="0"/>
                </a:endParaRPr>
              </a:p>
            </p:txBody>
          </p:sp>
        </p:grpSp>
        <p:sp>
          <p:nvSpPr>
            <p:cNvPr id="178" name="TextBox 177"/>
            <p:cNvSpPr txBox="1"/>
            <p:nvPr/>
          </p:nvSpPr>
          <p:spPr>
            <a:xfrm>
              <a:off x="6720903" y="4618142"/>
              <a:ext cx="91413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Book Antiqua" pitchFamily="18" charset="0"/>
                </a:rPr>
                <a:t>LED Array</a:t>
              </a:r>
              <a:endParaRPr lang="en-US" sz="800" b="1" dirty="0">
                <a:latin typeface="Book Antiqua" pitchFamily="18" charset="0"/>
              </a:endParaRPr>
            </a:p>
          </p:txBody>
        </p:sp>
        <p:grpSp>
          <p:nvGrpSpPr>
            <p:cNvPr id="179" name="Group 178"/>
            <p:cNvGrpSpPr/>
            <p:nvPr/>
          </p:nvGrpSpPr>
          <p:grpSpPr>
            <a:xfrm>
              <a:off x="6622041" y="4847432"/>
              <a:ext cx="372689" cy="1334295"/>
              <a:chOff x="3416878" y="4814094"/>
              <a:chExt cx="372689" cy="1334295"/>
            </a:xfrm>
          </p:grpSpPr>
          <p:grpSp>
            <p:nvGrpSpPr>
              <p:cNvPr id="180" name="Group 325"/>
              <p:cNvGrpSpPr/>
              <p:nvPr/>
            </p:nvGrpSpPr>
            <p:grpSpPr>
              <a:xfrm rot="5400000">
                <a:off x="3254703" y="5034218"/>
                <a:ext cx="526267" cy="86020"/>
                <a:chOff x="2085252" y="4955877"/>
                <a:chExt cx="526267" cy="86020"/>
              </a:xfrm>
            </p:grpSpPr>
            <p:cxnSp>
              <p:nvCxnSpPr>
                <p:cNvPr id="188" name="Straight Connector 187"/>
                <p:cNvCxnSpPr/>
                <p:nvPr/>
              </p:nvCxnSpPr>
              <p:spPr>
                <a:xfrm rot="16200000" flipH="1">
                  <a:off x="2363228" y="4979207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Connector 188"/>
                <p:cNvCxnSpPr/>
                <p:nvPr/>
              </p:nvCxnSpPr>
              <p:spPr>
                <a:xfrm rot="5400000" flipH="1" flipV="1">
                  <a:off x="2328373" y="4979207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/>
                <p:cNvCxnSpPr/>
                <p:nvPr/>
              </p:nvCxnSpPr>
              <p:spPr>
                <a:xfrm rot="16200000" flipH="1">
                  <a:off x="2292156" y="4980370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/>
                <p:cNvCxnSpPr/>
                <p:nvPr/>
              </p:nvCxnSpPr>
              <p:spPr>
                <a:xfrm rot="5400000" flipH="1" flipV="1">
                  <a:off x="2257301" y="4980370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>
                <a:xfrm rot="16200000" flipH="1">
                  <a:off x="2221083" y="4981533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>
                <a:xfrm rot="5400000" flipH="1" flipV="1">
                  <a:off x="2186228" y="4981533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>
                <a:xfrm rot="5400000" flipH="1" flipV="1">
                  <a:off x="2411026" y="5002928"/>
                  <a:ext cx="48822" cy="2369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>
                <a:xfrm rot="16200000" flipH="1">
                  <a:off x="2150011" y="4980370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/>
                <p:cNvCxnSpPr/>
                <p:nvPr/>
              </p:nvCxnSpPr>
              <p:spPr>
                <a:xfrm rot="5400000" flipH="1" flipV="1">
                  <a:off x="2138173" y="4970380"/>
                  <a:ext cx="48822" cy="2369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/>
                <p:cNvCxnSpPr/>
                <p:nvPr/>
              </p:nvCxnSpPr>
              <p:spPr>
                <a:xfrm>
                  <a:off x="2444015" y="4992687"/>
                  <a:ext cx="167504" cy="295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/>
                <p:cNvCxnSpPr/>
                <p:nvPr/>
              </p:nvCxnSpPr>
              <p:spPr>
                <a:xfrm rot="10800000" flipH="1">
                  <a:off x="2085252" y="5000060"/>
                  <a:ext cx="74339" cy="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1" name="Right Arrow 180"/>
              <p:cNvSpPr/>
              <p:nvPr/>
            </p:nvSpPr>
            <p:spPr>
              <a:xfrm rot="2559039">
                <a:off x="3596015" y="5636617"/>
                <a:ext cx="115565" cy="59873"/>
              </a:xfrm>
              <a:prstGeom prst="rightArrow">
                <a:avLst>
                  <a:gd name="adj1" fmla="val 42167"/>
                  <a:gd name="adj2" fmla="val 50000"/>
                </a:avLst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Right Arrow 181"/>
              <p:cNvSpPr/>
              <p:nvPr/>
            </p:nvSpPr>
            <p:spPr>
              <a:xfrm rot="2091661">
                <a:off x="3677766" y="5534235"/>
                <a:ext cx="111801" cy="66483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3" name="Group 190"/>
              <p:cNvGrpSpPr>
                <a:grpSpLocks noChangeAspect="1"/>
              </p:cNvGrpSpPr>
              <p:nvPr/>
            </p:nvGrpSpPr>
            <p:grpSpPr>
              <a:xfrm>
                <a:off x="3416878" y="5318005"/>
                <a:ext cx="211931" cy="830384"/>
                <a:chOff x="6160689" y="3853155"/>
                <a:chExt cx="234173" cy="917534"/>
              </a:xfrm>
              <a:noFill/>
            </p:grpSpPr>
            <p:sp>
              <p:nvSpPr>
                <p:cNvPr id="184" name="Isosceles Triangle 183"/>
                <p:cNvSpPr/>
                <p:nvPr/>
              </p:nvSpPr>
              <p:spPr>
                <a:xfrm rot="10800000">
                  <a:off x="6173130" y="3973505"/>
                  <a:ext cx="203156" cy="162755"/>
                </a:xfrm>
                <a:prstGeom prst="triangle">
                  <a:avLst/>
                </a:prstGeom>
                <a:grpFill/>
                <a:ln>
                  <a:solidFill>
                    <a:schemeClr val="tx1"/>
                  </a:solidFill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 dirty="0"/>
                </a:p>
              </p:txBody>
            </p:sp>
            <p:cxnSp>
              <p:nvCxnSpPr>
                <p:cNvPr id="185" name="Straight Connector 184"/>
                <p:cNvCxnSpPr/>
                <p:nvPr/>
              </p:nvCxnSpPr>
              <p:spPr>
                <a:xfrm flipV="1">
                  <a:off x="6160689" y="4149206"/>
                  <a:ext cx="234173" cy="2634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/>
                <p:cNvCxnSpPr/>
                <p:nvPr/>
              </p:nvCxnSpPr>
              <p:spPr>
                <a:xfrm rot="5400000">
                  <a:off x="6207721" y="3919646"/>
                  <a:ext cx="132983" cy="1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/>
                <p:cNvCxnSpPr/>
                <p:nvPr/>
              </p:nvCxnSpPr>
              <p:spPr>
                <a:xfrm rot="5400000">
                  <a:off x="5955649" y="4454109"/>
                  <a:ext cx="629737" cy="3423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99" name="Group 198"/>
            <p:cNvGrpSpPr/>
            <p:nvPr/>
          </p:nvGrpSpPr>
          <p:grpSpPr>
            <a:xfrm>
              <a:off x="7064953" y="4856965"/>
              <a:ext cx="372689" cy="1334287"/>
              <a:chOff x="3416878" y="4814102"/>
              <a:chExt cx="372689" cy="1334287"/>
            </a:xfrm>
          </p:grpSpPr>
          <p:grpSp>
            <p:nvGrpSpPr>
              <p:cNvPr id="200" name="Group 325"/>
              <p:cNvGrpSpPr/>
              <p:nvPr/>
            </p:nvGrpSpPr>
            <p:grpSpPr>
              <a:xfrm rot="5400000">
                <a:off x="3254711" y="5034226"/>
                <a:ext cx="526267" cy="86020"/>
                <a:chOff x="2085252" y="4955877"/>
                <a:chExt cx="526267" cy="86020"/>
              </a:xfrm>
            </p:grpSpPr>
            <p:cxnSp>
              <p:nvCxnSpPr>
                <p:cNvPr id="208" name="Straight Connector 207"/>
                <p:cNvCxnSpPr/>
                <p:nvPr/>
              </p:nvCxnSpPr>
              <p:spPr>
                <a:xfrm rot="16200000" flipH="1">
                  <a:off x="2363228" y="4979207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>
                <a:xfrm rot="5400000" flipH="1" flipV="1">
                  <a:off x="2328373" y="4979207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>
                <a:xfrm rot="16200000" flipH="1">
                  <a:off x="2292156" y="4980370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>
                <a:xfrm rot="5400000" flipH="1" flipV="1">
                  <a:off x="2257301" y="4980370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211"/>
                <p:cNvCxnSpPr/>
                <p:nvPr/>
              </p:nvCxnSpPr>
              <p:spPr>
                <a:xfrm rot="16200000" flipH="1">
                  <a:off x="2221083" y="4981533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/>
                <p:cNvCxnSpPr/>
                <p:nvPr/>
              </p:nvCxnSpPr>
              <p:spPr>
                <a:xfrm rot="5400000" flipH="1" flipV="1">
                  <a:off x="2186228" y="4981533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/>
                <p:cNvCxnSpPr/>
                <p:nvPr/>
              </p:nvCxnSpPr>
              <p:spPr>
                <a:xfrm rot="5400000" flipH="1" flipV="1">
                  <a:off x="2411026" y="5002928"/>
                  <a:ext cx="48822" cy="2369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14"/>
                <p:cNvCxnSpPr/>
                <p:nvPr/>
              </p:nvCxnSpPr>
              <p:spPr>
                <a:xfrm rot="16200000" flipH="1">
                  <a:off x="2150011" y="4980370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Straight Connector 215"/>
                <p:cNvCxnSpPr/>
                <p:nvPr/>
              </p:nvCxnSpPr>
              <p:spPr>
                <a:xfrm rot="5400000" flipH="1" flipV="1">
                  <a:off x="2138173" y="4970380"/>
                  <a:ext cx="48822" cy="2369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Connector 216"/>
                <p:cNvCxnSpPr/>
                <p:nvPr/>
              </p:nvCxnSpPr>
              <p:spPr>
                <a:xfrm>
                  <a:off x="2444015" y="4992687"/>
                  <a:ext cx="167504" cy="295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Straight Connector 217"/>
                <p:cNvCxnSpPr/>
                <p:nvPr/>
              </p:nvCxnSpPr>
              <p:spPr>
                <a:xfrm rot="10800000" flipH="1">
                  <a:off x="2085252" y="5000060"/>
                  <a:ext cx="74339" cy="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1" name="Right Arrow 200"/>
              <p:cNvSpPr/>
              <p:nvPr/>
            </p:nvSpPr>
            <p:spPr>
              <a:xfrm rot="2559039">
                <a:off x="3596015" y="5636617"/>
                <a:ext cx="115565" cy="59873"/>
              </a:xfrm>
              <a:prstGeom prst="rightArrow">
                <a:avLst>
                  <a:gd name="adj1" fmla="val 42167"/>
                  <a:gd name="adj2" fmla="val 50000"/>
                </a:avLst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Right Arrow 201"/>
              <p:cNvSpPr/>
              <p:nvPr/>
            </p:nvSpPr>
            <p:spPr>
              <a:xfrm rot="2091661">
                <a:off x="3677766" y="5534235"/>
                <a:ext cx="111801" cy="66483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03" name="Group 190"/>
              <p:cNvGrpSpPr>
                <a:grpSpLocks noChangeAspect="1"/>
              </p:cNvGrpSpPr>
              <p:nvPr/>
            </p:nvGrpSpPr>
            <p:grpSpPr>
              <a:xfrm>
                <a:off x="3416878" y="5318005"/>
                <a:ext cx="211931" cy="830384"/>
                <a:chOff x="6160689" y="3853155"/>
                <a:chExt cx="234173" cy="917534"/>
              </a:xfrm>
              <a:noFill/>
            </p:grpSpPr>
            <p:sp>
              <p:nvSpPr>
                <p:cNvPr id="204" name="Isosceles Triangle 203"/>
                <p:cNvSpPr/>
                <p:nvPr/>
              </p:nvSpPr>
              <p:spPr>
                <a:xfrm rot="10800000">
                  <a:off x="6173130" y="3973505"/>
                  <a:ext cx="203156" cy="162755"/>
                </a:xfrm>
                <a:prstGeom prst="triangle">
                  <a:avLst/>
                </a:prstGeom>
                <a:grpFill/>
                <a:ln>
                  <a:solidFill>
                    <a:schemeClr val="tx1"/>
                  </a:solidFill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 dirty="0"/>
                </a:p>
              </p:txBody>
            </p:sp>
            <p:cxnSp>
              <p:nvCxnSpPr>
                <p:cNvPr id="205" name="Straight Connector 204"/>
                <p:cNvCxnSpPr/>
                <p:nvPr/>
              </p:nvCxnSpPr>
              <p:spPr>
                <a:xfrm flipV="1">
                  <a:off x="6160689" y="4149206"/>
                  <a:ext cx="234173" cy="2634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/>
                <p:cNvCxnSpPr/>
                <p:nvPr/>
              </p:nvCxnSpPr>
              <p:spPr>
                <a:xfrm rot="5400000">
                  <a:off x="6207721" y="3919646"/>
                  <a:ext cx="132983" cy="1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206"/>
                <p:cNvCxnSpPr/>
                <p:nvPr/>
              </p:nvCxnSpPr>
              <p:spPr>
                <a:xfrm rot="5400000">
                  <a:off x="5955649" y="4454109"/>
                  <a:ext cx="629737" cy="3423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19" name="Group 218"/>
            <p:cNvGrpSpPr/>
            <p:nvPr/>
          </p:nvGrpSpPr>
          <p:grpSpPr>
            <a:xfrm>
              <a:off x="7522153" y="4856966"/>
              <a:ext cx="372689" cy="1348578"/>
              <a:chOff x="3416878" y="4814102"/>
              <a:chExt cx="372689" cy="1348578"/>
            </a:xfrm>
          </p:grpSpPr>
          <p:grpSp>
            <p:nvGrpSpPr>
              <p:cNvPr id="220" name="Group 325"/>
              <p:cNvGrpSpPr/>
              <p:nvPr/>
            </p:nvGrpSpPr>
            <p:grpSpPr>
              <a:xfrm rot="5400000">
                <a:off x="3254711" y="5034226"/>
                <a:ext cx="526267" cy="86020"/>
                <a:chOff x="2085252" y="4955877"/>
                <a:chExt cx="526267" cy="86020"/>
              </a:xfrm>
            </p:grpSpPr>
            <p:cxnSp>
              <p:nvCxnSpPr>
                <p:cNvPr id="228" name="Straight Connector 227"/>
                <p:cNvCxnSpPr/>
                <p:nvPr/>
              </p:nvCxnSpPr>
              <p:spPr>
                <a:xfrm rot="16200000" flipH="1">
                  <a:off x="2363228" y="4979207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Straight Connector 228"/>
                <p:cNvCxnSpPr/>
                <p:nvPr/>
              </p:nvCxnSpPr>
              <p:spPr>
                <a:xfrm rot="5400000" flipH="1" flipV="1">
                  <a:off x="2328373" y="4979207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Straight Connector 229"/>
                <p:cNvCxnSpPr/>
                <p:nvPr/>
              </p:nvCxnSpPr>
              <p:spPr>
                <a:xfrm rot="16200000" flipH="1">
                  <a:off x="2292156" y="4980370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Straight Connector 230"/>
                <p:cNvCxnSpPr/>
                <p:nvPr/>
              </p:nvCxnSpPr>
              <p:spPr>
                <a:xfrm rot="5400000" flipH="1" flipV="1">
                  <a:off x="2257301" y="4980370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Straight Connector 231"/>
                <p:cNvCxnSpPr/>
                <p:nvPr/>
              </p:nvCxnSpPr>
              <p:spPr>
                <a:xfrm rot="16200000" flipH="1">
                  <a:off x="2221083" y="4981533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Straight Connector 232"/>
                <p:cNvCxnSpPr/>
                <p:nvPr/>
              </p:nvCxnSpPr>
              <p:spPr>
                <a:xfrm rot="5400000" flipH="1" flipV="1">
                  <a:off x="2186228" y="4981533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Straight Connector 233"/>
                <p:cNvCxnSpPr/>
                <p:nvPr/>
              </p:nvCxnSpPr>
              <p:spPr>
                <a:xfrm rot="5400000" flipH="1" flipV="1">
                  <a:off x="2411026" y="5002928"/>
                  <a:ext cx="48822" cy="2369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Straight Connector 234"/>
                <p:cNvCxnSpPr/>
                <p:nvPr/>
              </p:nvCxnSpPr>
              <p:spPr>
                <a:xfrm rot="16200000" flipH="1">
                  <a:off x="2150011" y="4980370"/>
                  <a:ext cx="83694" cy="370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" name="Straight Connector 235"/>
                <p:cNvCxnSpPr/>
                <p:nvPr/>
              </p:nvCxnSpPr>
              <p:spPr>
                <a:xfrm rot="5400000" flipH="1" flipV="1">
                  <a:off x="2138173" y="4970380"/>
                  <a:ext cx="48822" cy="2369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Straight Connector 236"/>
                <p:cNvCxnSpPr/>
                <p:nvPr/>
              </p:nvCxnSpPr>
              <p:spPr>
                <a:xfrm>
                  <a:off x="2444015" y="4992687"/>
                  <a:ext cx="167504" cy="295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Straight Connector 237"/>
                <p:cNvCxnSpPr/>
                <p:nvPr/>
              </p:nvCxnSpPr>
              <p:spPr>
                <a:xfrm rot="10800000" flipH="1">
                  <a:off x="2085252" y="5000060"/>
                  <a:ext cx="74339" cy="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1" name="Right Arrow 220"/>
              <p:cNvSpPr/>
              <p:nvPr/>
            </p:nvSpPr>
            <p:spPr>
              <a:xfrm rot="2559039">
                <a:off x="3596015" y="5636617"/>
                <a:ext cx="115565" cy="59873"/>
              </a:xfrm>
              <a:prstGeom prst="rightArrow">
                <a:avLst>
                  <a:gd name="adj1" fmla="val 42167"/>
                  <a:gd name="adj2" fmla="val 50000"/>
                </a:avLst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2" name="Right Arrow 221"/>
              <p:cNvSpPr/>
              <p:nvPr/>
            </p:nvSpPr>
            <p:spPr>
              <a:xfrm rot="2091661">
                <a:off x="3677766" y="5534235"/>
                <a:ext cx="111801" cy="66483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23" name="Group 190"/>
              <p:cNvGrpSpPr>
                <a:grpSpLocks noChangeAspect="1"/>
              </p:cNvGrpSpPr>
              <p:nvPr/>
            </p:nvGrpSpPr>
            <p:grpSpPr>
              <a:xfrm>
                <a:off x="3416878" y="5318007"/>
                <a:ext cx="211931" cy="844673"/>
                <a:chOff x="6160689" y="3853155"/>
                <a:chExt cx="234173" cy="933322"/>
              </a:xfrm>
              <a:noFill/>
            </p:grpSpPr>
            <p:sp>
              <p:nvSpPr>
                <p:cNvPr id="224" name="Isosceles Triangle 223"/>
                <p:cNvSpPr/>
                <p:nvPr/>
              </p:nvSpPr>
              <p:spPr>
                <a:xfrm rot="10800000">
                  <a:off x="6173130" y="3973505"/>
                  <a:ext cx="203156" cy="162755"/>
                </a:xfrm>
                <a:prstGeom prst="triangle">
                  <a:avLst/>
                </a:prstGeom>
                <a:grpFill/>
                <a:ln>
                  <a:solidFill>
                    <a:schemeClr val="tx1"/>
                  </a:solidFill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 dirty="0"/>
                </a:p>
              </p:txBody>
            </p:sp>
            <p:cxnSp>
              <p:nvCxnSpPr>
                <p:cNvPr id="225" name="Straight Connector 224"/>
                <p:cNvCxnSpPr/>
                <p:nvPr/>
              </p:nvCxnSpPr>
              <p:spPr>
                <a:xfrm flipV="1">
                  <a:off x="6160689" y="4149206"/>
                  <a:ext cx="234173" cy="2634"/>
                </a:xfrm>
                <a:prstGeom prst="lin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Straight Connector 225"/>
                <p:cNvCxnSpPr/>
                <p:nvPr/>
              </p:nvCxnSpPr>
              <p:spPr>
                <a:xfrm rot="5400000">
                  <a:off x="6207721" y="3919646"/>
                  <a:ext cx="132983" cy="1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Connector 226"/>
                <p:cNvCxnSpPr/>
                <p:nvPr/>
              </p:nvCxnSpPr>
              <p:spPr>
                <a:xfrm rot="5400000">
                  <a:off x="5945124" y="4459372"/>
                  <a:ext cx="645524" cy="8685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>
            <a:normAutofit/>
          </a:bodyPr>
          <a:lstStyle/>
          <a:p>
            <a:pPr algn="r"/>
            <a:r>
              <a:rPr lang="en-US" sz="4000" dirty="0" smtClean="0">
                <a:solidFill>
                  <a:srgbClr val="FF0000"/>
                </a:solidFill>
              </a:rPr>
              <a:t>Source Side </a:t>
            </a:r>
            <a:r>
              <a:rPr lang="en-US" dirty="0" smtClean="0">
                <a:solidFill>
                  <a:srgbClr val="FF0000"/>
                </a:solidFill>
              </a:rPr>
              <a:t>– </a:t>
            </a:r>
            <a:r>
              <a:rPr lang="en-US" sz="3200" dirty="0" smtClean="0">
                <a:solidFill>
                  <a:srgbClr val="FF0000"/>
                </a:solidFill>
              </a:rPr>
              <a:t>Problems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4" name="Diagram 3"/>
          <p:cNvGraphicFramePr/>
          <p:nvPr/>
        </p:nvGraphicFramePr>
        <p:xfrm>
          <a:off x="838200" y="1219200"/>
          <a:ext cx="69342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reeform 4"/>
          <p:cNvSpPr>
            <a:spLocks noChangeAspect="1"/>
          </p:cNvSpPr>
          <p:nvPr/>
        </p:nvSpPr>
        <p:spPr>
          <a:xfrm>
            <a:off x="6477000" y="1905000"/>
            <a:ext cx="972076" cy="336836"/>
          </a:xfrm>
          <a:custGeom>
            <a:avLst/>
            <a:gdLst>
              <a:gd name="connsiteX0" fmla="*/ 0 w 2953512"/>
              <a:gd name="connsiteY0" fmla="*/ 492252 h 1033272"/>
              <a:gd name="connsiteX1" fmla="*/ 438912 w 2953512"/>
              <a:gd name="connsiteY1" fmla="*/ 89916 h 1033272"/>
              <a:gd name="connsiteX2" fmla="*/ 1207008 w 2953512"/>
              <a:gd name="connsiteY2" fmla="*/ 1031748 h 1033272"/>
              <a:gd name="connsiteX3" fmla="*/ 1755648 w 2953512"/>
              <a:gd name="connsiteY3" fmla="*/ 99060 h 1033272"/>
              <a:gd name="connsiteX4" fmla="*/ 2414016 w 2953512"/>
              <a:gd name="connsiteY4" fmla="*/ 995172 h 1033272"/>
              <a:gd name="connsiteX5" fmla="*/ 2953512 w 2953512"/>
              <a:gd name="connsiteY5" fmla="*/ 53340 h 1033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53512" h="1033272">
                <a:moveTo>
                  <a:pt x="0" y="492252"/>
                </a:moveTo>
                <a:cubicBezTo>
                  <a:pt x="118872" y="246126"/>
                  <a:pt x="237744" y="0"/>
                  <a:pt x="438912" y="89916"/>
                </a:cubicBezTo>
                <a:cubicBezTo>
                  <a:pt x="640080" y="179832"/>
                  <a:pt x="987552" y="1030224"/>
                  <a:pt x="1207008" y="1031748"/>
                </a:cubicBezTo>
                <a:cubicBezTo>
                  <a:pt x="1426464" y="1033272"/>
                  <a:pt x="1554480" y="105156"/>
                  <a:pt x="1755648" y="99060"/>
                </a:cubicBezTo>
                <a:cubicBezTo>
                  <a:pt x="1956816" y="92964"/>
                  <a:pt x="2214372" y="1002792"/>
                  <a:pt x="2414016" y="995172"/>
                </a:cubicBezTo>
                <a:cubicBezTo>
                  <a:pt x="2613660" y="987552"/>
                  <a:pt x="2775204" y="208788"/>
                  <a:pt x="2953512" y="53340"/>
                </a:cubicBezTo>
              </a:path>
            </a:pathLst>
          </a:custGeom>
          <a:ln w="38100">
            <a:solidFill>
              <a:srgbClr val="F4E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12"/>
          <p:cNvGrpSpPr/>
          <p:nvPr/>
        </p:nvGrpSpPr>
        <p:grpSpPr>
          <a:xfrm>
            <a:off x="3048000" y="1981200"/>
            <a:ext cx="835446" cy="228600"/>
            <a:chOff x="3962400" y="3563112"/>
            <a:chExt cx="1162508" cy="381000"/>
          </a:xfrm>
        </p:grpSpPr>
        <p:sp>
          <p:nvSpPr>
            <p:cNvPr id="7" name="Freeform 6"/>
            <p:cNvSpPr>
              <a:spLocks noChangeAspect="1"/>
            </p:cNvSpPr>
            <p:nvPr/>
          </p:nvSpPr>
          <p:spPr>
            <a:xfrm>
              <a:off x="4504944" y="3563112"/>
              <a:ext cx="619964" cy="381000"/>
            </a:xfrm>
            <a:custGeom>
              <a:avLst/>
              <a:gdLst>
                <a:gd name="connsiteX0" fmla="*/ 0 w 1033272"/>
                <a:gd name="connsiteY0" fmla="*/ 460248 h 969264"/>
                <a:gd name="connsiteX1" fmla="*/ 283464 w 1033272"/>
                <a:gd name="connsiteY1" fmla="*/ 76200 h 969264"/>
                <a:gd name="connsiteX2" fmla="*/ 768096 w 1033272"/>
                <a:gd name="connsiteY2" fmla="*/ 917448 h 969264"/>
                <a:gd name="connsiteX3" fmla="*/ 1033272 w 1033272"/>
                <a:gd name="connsiteY3" fmla="*/ 387096 h 969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3272" h="969264">
                  <a:moveTo>
                    <a:pt x="0" y="460248"/>
                  </a:moveTo>
                  <a:cubicBezTo>
                    <a:pt x="77724" y="230124"/>
                    <a:pt x="155448" y="0"/>
                    <a:pt x="283464" y="76200"/>
                  </a:cubicBezTo>
                  <a:cubicBezTo>
                    <a:pt x="411480" y="152400"/>
                    <a:pt x="643128" y="865632"/>
                    <a:pt x="768096" y="917448"/>
                  </a:cubicBezTo>
                  <a:cubicBezTo>
                    <a:pt x="893064" y="969264"/>
                    <a:pt x="979932" y="489204"/>
                    <a:pt x="1033272" y="387096"/>
                  </a:cubicBezTo>
                </a:path>
              </a:pathLst>
            </a:custGeom>
            <a:ln w="34925">
              <a:solidFill>
                <a:srgbClr val="F4E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>
              <a:cxnSpLocks noChangeAspect="1"/>
            </p:cNvCxnSpPr>
            <p:nvPr/>
          </p:nvCxnSpPr>
          <p:spPr>
            <a:xfrm>
              <a:off x="3962400" y="3733800"/>
              <a:ext cx="548640" cy="0"/>
            </a:xfrm>
            <a:prstGeom prst="line">
              <a:avLst/>
            </a:prstGeom>
            <a:ln w="38100">
              <a:solidFill>
                <a:srgbClr val="F4EE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Freeform 8"/>
          <p:cNvSpPr>
            <a:spLocks noChangeAspect="1"/>
          </p:cNvSpPr>
          <p:nvPr/>
        </p:nvSpPr>
        <p:spPr>
          <a:xfrm>
            <a:off x="4800600" y="1905000"/>
            <a:ext cx="835446" cy="304800"/>
          </a:xfrm>
          <a:custGeom>
            <a:avLst/>
            <a:gdLst>
              <a:gd name="connsiteX0" fmla="*/ 0 w 2286000"/>
              <a:gd name="connsiteY0" fmla="*/ 786384 h 1588008"/>
              <a:gd name="connsiteX1" fmla="*/ 256032 w 2286000"/>
              <a:gd name="connsiteY1" fmla="*/ 438912 h 1588008"/>
              <a:gd name="connsiteX2" fmla="*/ 704088 w 2286000"/>
              <a:gd name="connsiteY2" fmla="*/ 1088136 h 1588008"/>
              <a:gd name="connsiteX3" fmla="*/ 1216152 w 2286000"/>
              <a:gd name="connsiteY3" fmla="*/ 91440 h 1588008"/>
              <a:gd name="connsiteX4" fmla="*/ 1773936 w 2286000"/>
              <a:gd name="connsiteY4" fmla="*/ 1572768 h 1588008"/>
              <a:gd name="connsiteX5" fmla="*/ 2286000 w 2286000"/>
              <a:gd name="connsiteY5" fmla="*/ 0 h 1588008"/>
              <a:gd name="connsiteX0" fmla="*/ 0 w 2286000"/>
              <a:gd name="connsiteY0" fmla="*/ 786384 h 1615101"/>
              <a:gd name="connsiteX1" fmla="*/ 256032 w 2286000"/>
              <a:gd name="connsiteY1" fmla="*/ 438912 h 1615101"/>
              <a:gd name="connsiteX2" fmla="*/ 704088 w 2286000"/>
              <a:gd name="connsiteY2" fmla="*/ 1088136 h 1615101"/>
              <a:gd name="connsiteX3" fmla="*/ 1329846 w 2286000"/>
              <a:gd name="connsiteY3" fmla="*/ 254000 h 1615101"/>
              <a:gd name="connsiteX4" fmla="*/ 1773936 w 2286000"/>
              <a:gd name="connsiteY4" fmla="*/ 1572768 h 1615101"/>
              <a:gd name="connsiteX5" fmla="*/ 2286000 w 2286000"/>
              <a:gd name="connsiteY5" fmla="*/ 0 h 1615101"/>
              <a:gd name="connsiteX0" fmla="*/ 0 w 2286000"/>
              <a:gd name="connsiteY0" fmla="*/ 786384 h 1615101"/>
              <a:gd name="connsiteX1" fmla="*/ 256032 w 2286000"/>
              <a:gd name="connsiteY1" fmla="*/ 438912 h 1615101"/>
              <a:gd name="connsiteX2" fmla="*/ 704088 w 2286000"/>
              <a:gd name="connsiteY2" fmla="*/ 1088136 h 1615101"/>
              <a:gd name="connsiteX3" fmla="*/ 1163615 w 2286000"/>
              <a:gd name="connsiteY3" fmla="*/ 254000 h 1615101"/>
              <a:gd name="connsiteX4" fmla="*/ 1773936 w 2286000"/>
              <a:gd name="connsiteY4" fmla="*/ 1572768 h 1615101"/>
              <a:gd name="connsiteX5" fmla="*/ 2286000 w 2286000"/>
              <a:gd name="connsiteY5" fmla="*/ 0 h 1615101"/>
              <a:gd name="connsiteX0" fmla="*/ 0 w 2286000"/>
              <a:gd name="connsiteY0" fmla="*/ 786384 h 1439333"/>
              <a:gd name="connsiteX1" fmla="*/ 256032 w 2286000"/>
              <a:gd name="connsiteY1" fmla="*/ 438912 h 1439333"/>
              <a:gd name="connsiteX2" fmla="*/ 704088 w 2286000"/>
              <a:gd name="connsiteY2" fmla="*/ 1088136 h 1439333"/>
              <a:gd name="connsiteX3" fmla="*/ 1163615 w 2286000"/>
              <a:gd name="connsiteY3" fmla="*/ 254000 h 1439333"/>
              <a:gd name="connsiteX4" fmla="*/ 1828538 w 2286000"/>
              <a:gd name="connsiteY4" fmla="*/ 1396999 h 1439333"/>
              <a:gd name="connsiteX5" fmla="*/ 2286000 w 2286000"/>
              <a:gd name="connsiteY5" fmla="*/ 0 h 1439333"/>
              <a:gd name="connsiteX0" fmla="*/ 0 w 2327230"/>
              <a:gd name="connsiteY0" fmla="*/ 583861 h 1194476"/>
              <a:gd name="connsiteX1" fmla="*/ 256032 w 2327230"/>
              <a:gd name="connsiteY1" fmla="*/ 236389 h 1194476"/>
              <a:gd name="connsiteX2" fmla="*/ 704088 w 2327230"/>
              <a:gd name="connsiteY2" fmla="*/ 885613 h 1194476"/>
              <a:gd name="connsiteX3" fmla="*/ 1163615 w 2327230"/>
              <a:gd name="connsiteY3" fmla="*/ 51477 h 1194476"/>
              <a:gd name="connsiteX4" fmla="*/ 1828538 w 2327230"/>
              <a:gd name="connsiteY4" fmla="*/ 1194476 h 1194476"/>
              <a:gd name="connsiteX5" fmla="*/ 2327230 w 2327230"/>
              <a:gd name="connsiteY5" fmla="*/ 51477 h 1194476"/>
              <a:gd name="connsiteX0" fmla="*/ 0 w 2327230"/>
              <a:gd name="connsiteY0" fmla="*/ 583861 h 1194476"/>
              <a:gd name="connsiteX1" fmla="*/ 256032 w 2327230"/>
              <a:gd name="connsiteY1" fmla="*/ 236389 h 1194476"/>
              <a:gd name="connsiteX2" fmla="*/ 704088 w 2327230"/>
              <a:gd name="connsiteY2" fmla="*/ 885613 h 1194476"/>
              <a:gd name="connsiteX3" fmla="*/ 1163615 w 2327230"/>
              <a:gd name="connsiteY3" fmla="*/ 51477 h 1194476"/>
              <a:gd name="connsiteX4" fmla="*/ 1662307 w 2327230"/>
              <a:gd name="connsiteY4" fmla="*/ 1194476 h 1194476"/>
              <a:gd name="connsiteX5" fmla="*/ 2327230 w 2327230"/>
              <a:gd name="connsiteY5" fmla="*/ 51477 h 1194476"/>
              <a:gd name="connsiteX0" fmla="*/ 0 w 2327230"/>
              <a:gd name="connsiteY0" fmla="*/ 596448 h 1282586"/>
              <a:gd name="connsiteX1" fmla="*/ 256032 w 2327230"/>
              <a:gd name="connsiteY1" fmla="*/ 248976 h 1282586"/>
              <a:gd name="connsiteX2" fmla="*/ 704088 w 2327230"/>
              <a:gd name="connsiteY2" fmla="*/ 898200 h 1282586"/>
              <a:gd name="connsiteX3" fmla="*/ 1163615 w 2327230"/>
              <a:gd name="connsiteY3" fmla="*/ 64064 h 1282586"/>
              <a:gd name="connsiteX4" fmla="*/ 1662307 w 2327230"/>
              <a:gd name="connsiteY4" fmla="*/ 1282586 h 1282586"/>
              <a:gd name="connsiteX5" fmla="*/ 2327230 w 2327230"/>
              <a:gd name="connsiteY5" fmla="*/ 64064 h 1282586"/>
              <a:gd name="connsiteX0" fmla="*/ 0 w 2327230"/>
              <a:gd name="connsiteY0" fmla="*/ 575281 h 1134419"/>
              <a:gd name="connsiteX1" fmla="*/ 256032 w 2327230"/>
              <a:gd name="connsiteY1" fmla="*/ 227809 h 1134419"/>
              <a:gd name="connsiteX2" fmla="*/ 704088 w 2327230"/>
              <a:gd name="connsiteY2" fmla="*/ 877033 h 1134419"/>
              <a:gd name="connsiteX3" fmla="*/ 1163615 w 2327230"/>
              <a:gd name="connsiteY3" fmla="*/ 42897 h 1134419"/>
              <a:gd name="connsiteX4" fmla="*/ 1828538 w 2327230"/>
              <a:gd name="connsiteY4" fmla="*/ 1134419 h 1134419"/>
              <a:gd name="connsiteX5" fmla="*/ 2327230 w 2327230"/>
              <a:gd name="connsiteY5" fmla="*/ 42897 h 1134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27230" h="1134419">
                <a:moveTo>
                  <a:pt x="0" y="575281"/>
                </a:moveTo>
                <a:cubicBezTo>
                  <a:pt x="69342" y="376399"/>
                  <a:pt x="138684" y="177517"/>
                  <a:pt x="256032" y="227809"/>
                </a:cubicBezTo>
                <a:cubicBezTo>
                  <a:pt x="373380" y="278101"/>
                  <a:pt x="552824" y="907852"/>
                  <a:pt x="704088" y="877033"/>
                </a:cubicBezTo>
                <a:cubicBezTo>
                  <a:pt x="855352" y="846214"/>
                  <a:pt x="976207" y="-1"/>
                  <a:pt x="1163615" y="42897"/>
                </a:cubicBezTo>
                <a:cubicBezTo>
                  <a:pt x="1351023" y="85795"/>
                  <a:pt x="1634602" y="1134419"/>
                  <a:pt x="1828538" y="1134419"/>
                </a:cubicBezTo>
                <a:cubicBezTo>
                  <a:pt x="2022474" y="1134419"/>
                  <a:pt x="2135206" y="140433"/>
                  <a:pt x="2327230" y="42897"/>
                </a:cubicBezTo>
              </a:path>
            </a:pathLst>
          </a:custGeom>
          <a:ln w="38100">
            <a:solidFill>
              <a:srgbClr val="F4E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33400" y="4343400"/>
            <a:ext cx="342900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2"/>
              </a:buClr>
              <a:buFont typeface="Arial" pitchFamily="34" charset="0"/>
              <a:buChar char="•"/>
            </a:pPr>
            <a:r>
              <a:rPr lang="en-US" dirty="0" smtClean="0">
                <a:latin typeface="Cambria" pitchFamily="18" charset="0"/>
              </a:rPr>
              <a:t>    Simulation</a:t>
            </a:r>
          </a:p>
          <a:p>
            <a:pPr>
              <a:lnSpc>
                <a:spcPct val="150000"/>
              </a:lnSpc>
              <a:buClr>
                <a:schemeClr val="accent2"/>
              </a:buClr>
              <a:buFont typeface="Arial" pitchFamily="34" charset="0"/>
              <a:buChar char="•"/>
            </a:pPr>
            <a:r>
              <a:rPr lang="en-US" dirty="0" smtClean="0">
                <a:latin typeface="Cambria" pitchFamily="18" charset="0"/>
              </a:rPr>
              <a:t>    Mounting</a:t>
            </a:r>
          </a:p>
          <a:p>
            <a:pPr>
              <a:lnSpc>
                <a:spcPct val="150000"/>
              </a:lnSpc>
              <a:buClr>
                <a:schemeClr val="accent2"/>
              </a:buClr>
              <a:buFont typeface="Arial" pitchFamily="34" charset="0"/>
              <a:buChar char="•"/>
            </a:pPr>
            <a:r>
              <a:rPr lang="en-US" dirty="0" smtClean="0">
                <a:latin typeface="Cambria" pitchFamily="18" charset="0"/>
              </a:rPr>
              <a:t>    Heat Dissipation</a:t>
            </a:r>
          </a:p>
          <a:p>
            <a:pPr>
              <a:lnSpc>
                <a:spcPct val="150000"/>
              </a:lnSpc>
              <a:buClr>
                <a:schemeClr val="accent2"/>
              </a:buClr>
              <a:buFont typeface="Arial" pitchFamily="34" charset="0"/>
              <a:buChar char="•"/>
            </a:pPr>
            <a:r>
              <a:rPr lang="en-US" dirty="0" smtClean="0">
                <a:latin typeface="Cambria" pitchFamily="18" charset="0"/>
              </a:rPr>
              <a:t>    Signal Quality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829175" y="3390900"/>
            <a:ext cx="3200400" cy="53340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accent5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Power Amplifier</a:t>
            </a:r>
            <a:endParaRPr kumimoji="0" lang="en-US" sz="2600" b="1" i="0" u="none" strike="noStrike" kern="1200" cap="none" spc="0" normalizeH="0" baseline="0" noProof="0" dirty="0">
              <a:ln w="6350">
                <a:noFill/>
              </a:ln>
              <a:solidFill>
                <a:schemeClr val="accent5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038725" y="4352925"/>
            <a:ext cx="38862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en-US" dirty="0" smtClean="0">
                <a:latin typeface="Cambria" pitchFamily="18" charset="0"/>
              </a:rPr>
              <a:t>    Frequency Compatibility</a:t>
            </a:r>
          </a:p>
          <a:p>
            <a:pPr>
              <a:spcAft>
                <a:spcPts val="120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en-US" dirty="0" smtClean="0">
                <a:latin typeface="Cambria" pitchFamily="18" charset="0"/>
              </a:rPr>
              <a:t>    Mounting</a:t>
            </a:r>
          </a:p>
          <a:p>
            <a:pPr>
              <a:spcAft>
                <a:spcPts val="120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en-US" dirty="0" smtClean="0">
                <a:latin typeface="Cambria" pitchFamily="18" charset="0"/>
              </a:rPr>
              <a:t>    Heat Dissipation</a:t>
            </a:r>
          </a:p>
          <a:p>
            <a:pPr>
              <a:spcAft>
                <a:spcPts val="120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en-US" dirty="0" smtClean="0">
                <a:latin typeface="Cambria" pitchFamily="18" charset="0"/>
              </a:rPr>
              <a:t>    Compatibility With Coils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95800" y="1905000"/>
            <a:ext cx="1417320" cy="739140"/>
          </a:xfrm>
          <a:prstGeom prst="line">
            <a:avLst/>
          </a:prstGeom>
          <a:ln w="50800" cap="rnd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0800000" flipV="1">
            <a:off x="4503420" y="1927860"/>
            <a:ext cx="1409700" cy="723900"/>
          </a:xfrm>
          <a:prstGeom prst="line">
            <a:avLst/>
          </a:prstGeom>
          <a:ln w="50800" cap="rnd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2743200" y="1905000"/>
            <a:ext cx="1371600" cy="762000"/>
          </a:xfrm>
          <a:prstGeom prst="line">
            <a:avLst/>
          </a:prstGeom>
          <a:ln w="50800" cap="rnd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10800000" flipV="1">
            <a:off x="2697480" y="1927860"/>
            <a:ext cx="1417320" cy="746760"/>
          </a:xfrm>
          <a:prstGeom prst="line">
            <a:avLst/>
          </a:prstGeom>
          <a:ln w="50800" cap="rnd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914400" y="1905000"/>
            <a:ext cx="1371600" cy="762000"/>
          </a:xfrm>
          <a:prstGeom prst="line">
            <a:avLst/>
          </a:prstGeom>
          <a:ln w="50800" cap="rnd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 flipV="1">
            <a:off x="914400" y="1927860"/>
            <a:ext cx="1402080" cy="739140"/>
          </a:xfrm>
          <a:prstGeom prst="line">
            <a:avLst/>
          </a:prstGeom>
          <a:ln w="50800" cap="rnd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itle 1"/>
          <p:cNvSpPr txBox="1">
            <a:spLocks/>
          </p:cNvSpPr>
          <p:nvPr/>
        </p:nvSpPr>
        <p:spPr>
          <a:xfrm>
            <a:off x="381000" y="3352800"/>
            <a:ext cx="3276600" cy="53340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accent5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Colpitts Oscillator</a:t>
            </a:r>
            <a:endParaRPr kumimoji="0" lang="en-US" sz="2600" b="1" i="0" u="none" strike="noStrike" kern="1200" cap="none" spc="0" normalizeH="0" baseline="0" noProof="0" dirty="0">
              <a:ln w="6350">
                <a:noFill/>
              </a:ln>
              <a:solidFill>
                <a:schemeClr val="accent5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85800" y="6581001"/>
            <a:ext cx="2329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http://www.biocrawler.com/w/images/f/f6/NPN_Colpitts_oscillator_collector_coil.png</a:t>
            </a:r>
            <a:endParaRPr lang="en-US" sz="600" dirty="0"/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" y="4953000"/>
            <a:ext cx="2358048" cy="1622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Rectangle 34"/>
          <p:cNvSpPr/>
          <p:nvPr/>
        </p:nvSpPr>
        <p:spPr>
          <a:xfrm>
            <a:off x="457200" y="3886200"/>
            <a:ext cx="3810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2"/>
              </a:buClr>
              <a:buFont typeface="Arial" pitchFamily="34" charset="0"/>
              <a:buChar char="•"/>
            </a:pPr>
            <a:r>
              <a:rPr lang="en-US" sz="1600" dirty="0" smtClean="0">
                <a:latin typeface="Cambria" pitchFamily="18" charset="0"/>
              </a:rPr>
              <a:t>   Creates output AC signal at designed</a:t>
            </a:r>
          </a:p>
          <a:p>
            <a:pPr>
              <a:buClr>
                <a:schemeClr val="accent2"/>
              </a:buClr>
            </a:pPr>
            <a:r>
              <a:rPr lang="en-US" sz="1600" dirty="0" smtClean="0">
                <a:latin typeface="Cambria" pitchFamily="18" charset="0"/>
              </a:rPr>
              <a:t>     frequency</a:t>
            </a:r>
          </a:p>
          <a:p>
            <a:pPr>
              <a:lnSpc>
                <a:spcPct val="150000"/>
              </a:lnSpc>
              <a:buClr>
                <a:schemeClr val="accent2"/>
              </a:buClr>
              <a:buFont typeface="Arial" pitchFamily="34" charset="0"/>
              <a:buChar char="•"/>
            </a:pPr>
            <a:r>
              <a:rPr lang="en-US" sz="1600" dirty="0" smtClean="0">
                <a:latin typeface="Cambria" pitchFamily="18" charset="0"/>
              </a:rPr>
              <a:t>   Extremely robust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495800" y="3886200"/>
            <a:ext cx="44958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en-US" sz="1600" dirty="0" smtClean="0">
                <a:latin typeface="Cambria" pitchFamily="18" charset="0"/>
              </a:rPr>
              <a:t>    </a:t>
            </a:r>
            <a:r>
              <a:rPr lang="en-US" sz="1600" dirty="0" err="1" smtClean="0">
                <a:latin typeface="Cambria" pitchFamily="18" charset="0"/>
              </a:rPr>
              <a:t>Colpitts</a:t>
            </a:r>
            <a:r>
              <a:rPr lang="en-US" sz="1600" dirty="0" smtClean="0">
                <a:latin typeface="Cambria" pitchFamily="18" charset="0"/>
              </a:rPr>
              <a:t> Oscillator provides small signal input</a:t>
            </a:r>
          </a:p>
          <a:p>
            <a:pPr>
              <a:buClr>
                <a:schemeClr val="accent2"/>
              </a:buClr>
              <a:buFont typeface="Arial" pitchFamily="34" charset="0"/>
              <a:buChar char="•"/>
              <a:tabLst>
                <a:tab pos="117475" algn="l"/>
              </a:tabLst>
            </a:pPr>
            <a:r>
              <a:rPr lang="en-US" sz="1600" dirty="0" smtClean="0">
                <a:latin typeface="Cambria" pitchFamily="18" charset="0"/>
              </a:rPr>
              <a:t>    Can provide at least 30W output for up to 	   7MHz frequency</a:t>
            </a:r>
            <a:endParaRPr lang="en-US" sz="1600" dirty="0" smtClean="0"/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29325" y="4953000"/>
            <a:ext cx="1319808" cy="156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TextBox 38"/>
          <p:cNvSpPr txBox="1"/>
          <p:nvPr/>
        </p:nvSpPr>
        <p:spPr>
          <a:xfrm>
            <a:off x="5495925" y="6477000"/>
            <a:ext cx="284380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http://www.cirrus.com/en/pubs/proDatasheet/PA107U_A.pdf</a:t>
            </a:r>
            <a:endParaRPr lang="en-US" sz="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33" grpId="0"/>
      <p:bldP spid="35" grpId="0"/>
      <p:bldP spid="37" grpId="0"/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>
            <a:normAutofit/>
          </a:bodyPr>
          <a:lstStyle/>
          <a:p>
            <a:pPr algn="r"/>
            <a:r>
              <a:rPr lang="en-US" sz="4000" dirty="0" smtClean="0">
                <a:solidFill>
                  <a:srgbClr val="FF0000"/>
                </a:solidFill>
              </a:rPr>
              <a:t>Source Side </a:t>
            </a:r>
            <a:r>
              <a:rPr lang="en-US" dirty="0" smtClean="0">
                <a:solidFill>
                  <a:srgbClr val="FF0000"/>
                </a:solidFill>
              </a:rPr>
              <a:t>– </a:t>
            </a:r>
            <a:r>
              <a:rPr lang="en-US" sz="3200" dirty="0" smtClean="0">
                <a:solidFill>
                  <a:srgbClr val="FF0000"/>
                </a:solidFill>
              </a:rPr>
              <a:t>Solution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FC29-BB90-43FD-8865-CC6ECF025588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18" name="Diagram 17"/>
          <p:cNvGraphicFramePr/>
          <p:nvPr/>
        </p:nvGraphicFramePr>
        <p:xfrm>
          <a:off x="685800" y="1295400"/>
          <a:ext cx="73914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" name="Freeform 18"/>
          <p:cNvSpPr>
            <a:spLocks noChangeAspect="1"/>
          </p:cNvSpPr>
          <p:nvPr/>
        </p:nvSpPr>
        <p:spPr>
          <a:xfrm>
            <a:off x="1066800" y="2133600"/>
            <a:ext cx="1447800" cy="228600"/>
          </a:xfrm>
          <a:custGeom>
            <a:avLst/>
            <a:gdLst>
              <a:gd name="connsiteX0" fmla="*/ 0 w 2953512"/>
              <a:gd name="connsiteY0" fmla="*/ 492252 h 1033272"/>
              <a:gd name="connsiteX1" fmla="*/ 438912 w 2953512"/>
              <a:gd name="connsiteY1" fmla="*/ 89916 h 1033272"/>
              <a:gd name="connsiteX2" fmla="*/ 1207008 w 2953512"/>
              <a:gd name="connsiteY2" fmla="*/ 1031748 h 1033272"/>
              <a:gd name="connsiteX3" fmla="*/ 1755648 w 2953512"/>
              <a:gd name="connsiteY3" fmla="*/ 99060 h 1033272"/>
              <a:gd name="connsiteX4" fmla="*/ 2414016 w 2953512"/>
              <a:gd name="connsiteY4" fmla="*/ 995172 h 1033272"/>
              <a:gd name="connsiteX5" fmla="*/ 2953512 w 2953512"/>
              <a:gd name="connsiteY5" fmla="*/ 53340 h 1033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53512" h="1033272">
                <a:moveTo>
                  <a:pt x="0" y="492252"/>
                </a:moveTo>
                <a:cubicBezTo>
                  <a:pt x="118872" y="246126"/>
                  <a:pt x="237744" y="0"/>
                  <a:pt x="438912" y="89916"/>
                </a:cubicBezTo>
                <a:cubicBezTo>
                  <a:pt x="640080" y="179832"/>
                  <a:pt x="987552" y="1030224"/>
                  <a:pt x="1207008" y="1031748"/>
                </a:cubicBezTo>
                <a:cubicBezTo>
                  <a:pt x="1426464" y="1033272"/>
                  <a:pt x="1554480" y="105156"/>
                  <a:pt x="1755648" y="99060"/>
                </a:cubicBezTo>
                <a:cubicBezTo>
                  <a:pt x="1956816" y="92964"/>
                  <a:pt x="2214372" y="1002792"/>
                  <a:pt x="2414016" y="995172"/>
                </a:cubicBezTo>
                <a:cubicBezTo>
                  <a:pt x="2613660" y="987552"/>
                  <a:pt x="2775204" y="208788"/>
                  <a:pt x="2953512" y="53340"/>
                </a:cubicBezTo>
              </a:path>
            </a:pathLst>
          </a:custGeom>
          <a:ln w="38100">
            <a:solidFill>
              <a:srgbClr val="F4E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3657600" y="1828800"/>
            <a:ext cx="1447800" cy="762000"/>
          </a:xfrm>
          <a:custGeom>
            <a:avLst/>
            <a:gdLst>
              <a:gd name="connsiteX0" fmla="*/ 0 w 1170432"/>
              <a:gd name="connsiteY0" fmla="*/ 483108 h 821436"/>
              <a:gd name="connsiteX1" fmla="*/ 256032 w 1170432"/>
              <a:gd name="connsiteY1" fmla="*/ 327660 h 821436"/>
              <a:gd name="connsiteX2" fmla="*/ 493776 w 1170432"/>
              <a:gd name="connsiteY2" fmla="*/ 583692 h 821436"/>
              <a:gd name="connsiteX3" fmla="*/ 640080 w 1170432"/>
              <a:gd name="connsiteY3" fmla="*/ 199644 h 821436"/>
              <a:gd name="connsiteX4" fmla="*/ 749808 w 1170432"/>
              <a:gd name="connsiteY4" fmla="*/ 675132 h 821436"/>
              <a:gd name="connsiteX5" fmla="*/ 804672 w 1170432"/>
              <a:gd name="connsiteY5" fmla="*/ 62484 h 821436"/>
              <a:gd name="connsiteX6" fmla="*/ 905256 w 1170432"/>
              <a:gd name="connsiteY6" fmla="*/ 757428 h 821436"/>
              <a:gd name="connsiteX7" fmla="*/ 932688 w 1170432"/>
              <a:gd name="connsiteY7" fmla="*/ 35052 h 821436"/>
              <a:gd name="connsiteX8" fmla="*/ 1042416 w 1170432"/>
              <a:gd name="connsiteY8" fmla="*/ 775716 h 821436"/>
              <a:gd name="connsiteX9" fmla="*/ 1069848 w 1170432"/>
              <a:gd name="connsiteY9" fmla="*/ 7620 h 821436"/>
              <a:gd name="connsiteX10" fmla="*/ 1170432 w 1170432"/>
              <a:gd name="connsiteY10" fmla="*/ 821436 h 821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70432" h="821436">
                <a:moveTo>
                  <a:pt x="0" y="483108"/>
                </a:moveTo>
                <a:cubicBezTo>
                  <a:pt x="86868" y="397002"/>
                  <a:pt x="173736" y="310896"/>
                  <a:pt x="256032" y="327660"/>
                </a:cubicBezTo>
                <a:cubicBezTo>
                  <a:pt x="338328" y="344424"/>
                  <a:pt x="429768" y="605028"/>
                  <a:pt x="493776" y="583692"/>
                </a:cubicBezTo>
                <a:cubicBezTo>
                  <a:pt x="557784" y="562356"/>
                  <a:pt x="597408" y="184404"/>
                  <a:pt x="640080" y="199644"/>
                </a:cubicBezTo>
                <a:cubicBezTo>
                  <a:pt x="682752" y="214884"/>
                  <a:pt x="722376" y="697992"/>
                  <a:pt x="749808" y="675132"/>
                </a:cubicBezTo>
                <a:cubicBezTo>
                  <a:pt x="777240" y="652272"/>
                  <a:pt x="778764" y="48768"/>
                  <a:pt x="804672" y="62484"/>
                </a:cubicBezTo>
                <a:cubicBezTo>
                  <a:pt x="830580" y="76200"/>
                  <a:pt x="883920" y="762000"/>
                  <a:pt x="905256" y="757428"/>
                </a:cubicBezTo>
                <a:cubicBezTo>
                  <a:pt x="926592" y="752856"/>
                  <a:pt x="909828" y="32004"/>
                  <a:pt x="932688" y="35052"/>
                </a:cubicBezTo>
                <a:cubicBezTo>
                  <a:pt x="955548" y="38100"/>
                  <a:pt x="1019556" y="780288"/>
                  <a:pt x="1042416" y="775716"/>
                </a:cubicBezTo>
                <a:cubicBezTo>
                  <a:pt x="1065276" y="771144"/>
                  <a:pt x="1048512" y="0"/>
                  <a:pt x="1069848" y="7620"/>
                </a:cubicBezTo>
                <a:cubicBezTo>
                  <a:pt x="1091184" y="15240"/>
                  <a:pt x="1123188" y="708660"/>
                  <a:pt x="1170432" y="821436"/>
                </a:cubicBezTo>
              </a:path>
            </a:pathLst>
          </a:cu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477000" y="1752600"/>
            <a:ext cx="944880" cy="867156"/>
          </a:xfrm>
          <a:custGeom>
            <a:avLst/>
            <a:gdLst>
              <a:gd name="connsiteX0" fmla="*/ 0 w 868680"/>
              <a:gd name="connsiteY0" fmla="*/ 530352 h 943356"/>
              <a:gd name="connsiteX1" fmla="*/ 109728 w 868680"/>
              <a:gd name="connsiteY1" fmla="*/ 54864 h 943356"/>
              <a:gd name="connsiteX2" fmla="*/ 192024 w 868680"/>
              <a:gd name="connsiteY2" fmla="*/ 859536 h 943356"/>
              <a:gd name="connsiteX3" fmla="*/ 292608 w 868680"/>
              <a:gd name="connsiteY3" fmla="*/ 45720 h 943356"/>
              <a:gd name="connsiteX4" fmla="*/ 393192 w 868680"/>
              <a:gd name="connsiteY4" fmla="*/ 859536 h 943356"/>
              <a:gd name="connsiteX5" fmla="*/ 484632 w 868680"/>
              <a:gd name="connsiteY5" fmla="*/ 45720 h 943356"/>
              <a:gd name="connsiteX6" fmla="*/ 585216 w 868680"/>
              <a:gd name="connsiteY6" fmla="*/ 877824 h 943356"/>
              <a:gd name="connsiteX7" fmla="*/ 658368 w 868680"/>
              <a:gd name="connsiteY7" fmla="*/ 36576 h 943356"/>
              <a:gd name="connsiteX8" fmla="*/ 777240 w 868680"/>
              <a:gd name="connsiteY8" fmla="*/ 877824 h 943356"/>
              <a:gd name="connsiteX9" fmla="*/ 868680 w 868680"/>
              <a:gd name="connsiteY9" fmla="*/ 429768 h 943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68680" h="943356">
                <a:moveTo>
                  <a:pt x="0" y="530352"/>
                </a:moveTo>
                <a:cubicBezTo>
                  <a:pt x="38862" y="265176"/>
                  <a:pt x="77724" y="0"/>
                  <a:pt x="109728" y="54864"/>
                </a:cubicBezTo>
                <a:cubicBezTo>
                  <a:pt x="141732" y="109728"/>
                  <a:pt x="161544" y="861060"/>
                  <a:pt x="192024" y="859536"/>
                </a:cubicBezTo>
                <a:cubicBezTo>
                  <a:pt x="222504" y="858012"/>
                  <a:pt x="259080" y="45720"/>
                  <a:pt x="292608" y="45720"/>
                </a:cubicBezTo>
                <a:cubicBezTo>
                  <a:pt x="326136" y="45720"/>
                  <a:pt x="361188" y="859536"/>
                  <a:pt x="393192" y="859536"/>
                </a:cubicBezTo>
                <a:cubicBezTo>
                  <a:pt x="425196" y="859536"/>
                  <a:pt x="452628" y="42672"/>
                  <a:pt x="484632" y="45720"/>
                </a:cubicBezTo>
                <a:cubicBezTo>
                  <a:pt x="516636" y="48768"/>
                  <a:pt x="556260" y="879348"/>
                  <a:pt x="585216" y="877824"/>
                </a:cubicBezTo>
                <a:cubicBezTo>
                  <a:pt x="614172" y="876300"/>
                  <a:pt x="626364" y="36576"/>
                  <a:pt x="658368" y="36576"/>
                </a:cubicBezTo>
                <a:cubicBezTo>
                  <a:pt x="690372" y="36576"/>
                  <a:pt x="742188" y="812292"/>
                  <a:pt x="777240" y="877824"/>
                </a:cubicBezTo>
                <a:cubicBezTo>
                  <a:pt x="812292" y="943356"/>
                  <a:pt x="833628" y="507492"/>
                  <a:pt x="868680" y="429768"/>
                </a:cubicBezTo>
              </a:path>
            </a:pathLst>
          </a:cu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228600" y="3505200"/>
            <a:ext cx="4191000" cy="121920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buClr>
                <a:schemeClr val="accent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  Provides oscillation frequency and </a:t>
            </a:r>
            <a:r>
              <a:rPr lang="en-US" sz="2600" dirty="0" smtClean="0">
                <a:latin typeface="Cambria" pitchFamily="18" charset="0"/>
              </a:rPr>
              <a:t> 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buClr>
                <a:schemeClr val="accent2"/>
              </a:buClr>
              <a:buSzPct val="100000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    power amplification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buClr>
                <a:schemeClr val="accent2"/>
              </a:buClr>
              <a:buSzPct val="100000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buClr>
                <a:schemeClr val="accent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  Driven by crystal oscillators </a:t>
            </a: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(8.5</a:t>
            </a:r>
            <a:r>
              <a:rPr kumimoji="0" lang="en-US" sz="23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MHz)</a:t>
            </a:r>
          </a:p>
        </p:txBody>
      </p:sp>
      <p:pic>
        <p:nvPicPr>
          <p:cNvPr id="11" name="Picture 10" descr="DSC0102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3400" y="4495800"/>
            <a:ext cx="2359847" cy="2209800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4572000" y="3505200"/>
            <a:ext cx="4191000" cy="137160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buClr>
                <a:schemeClr val="accent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US" sz="2600" dirty="0" smtClean="0">
                <a:latin typeface="Cambria" pitchFamily="18" charset="0"/>
              </a:rPr>
              <a:t>   Tunable output power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buClr>
                <a:schemeClr val="accent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US" sz="2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buClr>
                <a:schemeClr val="accent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  Connect to coils through coax cable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buClr>
                <a:schemeClr val="accent2"/>
              </a:buClr>
              <a:buSzPct val="100000"/>
              <a:buFont typeface="Arial" pitchFamily="34" charset="0"/>
              <a:buChar char="•"/>
              <a:tabLst/>
              <a:defRPr/>
            </a:pPr>
            <a:endParaRPr lang="en-US" sz="2600" dirty="0" smtClean="0">
              <a:latin typeface="Cambria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buClr>
                <a:schemeClr val="accent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US" sz="2600" dirty="0" smtClean="0">
                <a:latin typeface="Cambria" pitchFamily="18" charset="0"/>
              </a:rPr>
              <a:t>   Cost and Project Requirements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 t="13853" b="20346"/>
          <a:stretch>
            <a:fillRect/>
          </a:stretch>
        </p:blipFill>
        <p:spPr bwMode="auto">
          <a:xfrm>
            <a:off x="5562600" y="49530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ight Arrow 12"/>
          <p:cNvSpPr/>
          <p:nvPr/>
        </p:nvSpPr>
        <p:spPr>
          <a:xfrm>
            <a:off x="4495800" y="6096000"/>
            <a:ext cx="685800" cy="121919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 rot="10800000">
            <a:off x="3048000" y="4953000"/>
            <a:ext cx="609600" cy="152400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33800" y="48768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Viking 1 ($120, 80lbs)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3276600" y="57912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Tokyo HL-100DBX ($805, 5lbs)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1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900000"/>
      </a:accent1>
      <a:accent2>
        <a:srgbClr val="C00000"/>
      </a:accent2>
      <a:accent3>
        <a:srgbClr val="9F0000"/>
      </a:accent3>
      <a:accent4>
        <a:srgbClr val="7F0000"/>
      </a:accent4>
      <a:accent5>
        <a:srgbClr val="FF0000"/>
      </a:accent5>
      <a:accent6>
        <a:srgbClr val="855D5D"/>
      </a:accent6>
      <a:hlink>
        <a:srgbClr val="CC9900"/>
      </a:hlink>
      <a:folHlink>
        <a:srgbClr val="96A9A9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2846</TotalTime>
  <Words>1132</Words>
  <Application>Microsoft Office PowerPoint</Application>
  <PresentationFormat>عرض على الشاشة (3:4)‏</PresentationFormat>
  <Paragraphs>526</Paragraphs>
  <Slides>21</Slides>
  <Notes>1</Notes>
  <HiddenSlides>0</HiddenSlides>
  <MMClips>3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Apex</vt:lpstr>
      <vt:lpstr>Wireless Power Transfer</vt:lpstr>
      <vt:lpstr>Objective</vt:lpstr>
      <vt:lpstr>Requirements</vt:lpstr>
      <vt:lpstr>Project Impact</vt:lpstr>
      <vt:lpstr>Magnetic Resonant Induction</vt:lpstr>
      <vt:lpstr>Design Components</vt:lpstr>
      <vt:lpstr>Full System Schematic</vt:lpstr>
      <vt:lpstr>Source Side – Problems</vt:lpstr>
      <vt:lpstr>Source Side – Solution</vt:lpstr>
      <vt:lpstr>Wireless Channel – Design</vt:lpstr>
      <vt:lpstr>Charging Receiver – Design</vt:lpstr>
      <vt:lpstr>Testing Device – Plan </vt:lpstr>
      <vt:lpstr>Testing Device – Design</vt:lpstr>
      <vt:lpstr>Schedule</vt:lpstr>
      <vt:lpstr>Testing</vt:lpstr>
      <vt:lpstr>Source Side – Testing </vt:lpstr>
      <vt:lpstr>Wireless Channel – Design</vt:lpstr>
      <vt:lpstr>Charging Receiver – Test Results </vt:lpstr>
      <vt:lpstr>Testing Issues </vt:lpstr>
      <vt:lpstr>Project Cost</vt:lpstr>
      <vt:lpstr>Questions?  </vt:lpstr>
    </vt:vector>
  </TitlesOfParts>
  <Company>College of Engineering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Wireless Power Transfer</dc:title>
  <dc:creator>js5739</dc:creator>
  <cp:lastModifiedBy>nazem 1</cp:lastModifiedBy>
  <cp:revision>338</cp:revision>
  <dcterms:created xsi:type="dcterms:W3CDTF">2009-09-08T21:54:44Z</dcterms:created>
  <dcterms:modified xsi:type="dcterms:W3CDTF">2012-01-15T08:47:09Z</dcterms:modified>
</cp:coreProperties>
</file>