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7" r:id="rId2"/>
    <p:sldId id="258" r:id="rId3"/>
    <p:sldId id="262" r:id="rId4"/>
    <p:sldId id="263" r:id="rId5"/>
    <p:sldId id="268" r:id="rId6"/>
    <p:sldId id="264" r:id="rId7"/>
    <p:sldId id="269" r:id="rId8"/>
    <p:sldId id="271" r:id="rId9"/>
    <p:sldId id="272" r:id="rId10"/>
    <p:sldId id="274" r:id="rId11"/>
    <p:sldId id="275" r:id="rId12"/>
    <p:sldId id="276" r:id="rId13"/>
    <p:sldId id="279" r:id="rId14"/>
    <p:sldId id="278" r:id="rId15"/>
    <p:sldId id="277" r:id="rId16"/>
    <p:sldId id="280" r:id="rId17"/>
    <p:sldId id="281" r:id="rId18"/>
    <p:sldId id="286" r:id="rId19"/>
    <p:sldId id="284" r:id="rId20"/>
    <p:sldId id="282" r:id="rId21"/>
    <p:sldId id="270" r:id="rId22"/>
    <p:sldId id="287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32" autoAdjust="0"/>
    <p:restoredTop sz="94660"/>
  </p:normalViewPr>
  <p:slideViewPr>
    <p:cSldViewPr snapToGrid="0">
      <p:cViewPr varScale="1">
        <p:scale>
          <a:sx n="82" d="100"/>
          <a:sy n="82" d="100"/>
        </p:scale>
        <p:origin x="619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19441C-E0AF-4440-9200-0929DDA74B6D}" type="datetimeFigureOut">
              <a:rPr lang="en-US" smtClean="0"/>
              <a:t>5/20/2019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1FAE50-1DE0-4D42-A802-57A7C40762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262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latin typeface="Gabriola" panose="04040605051002020D02" pitchFamily="82" charset="0"/>
              </a:rPr>
              <a:t>Eureka</a:t>
            </a:r>
            <a:r>
              <a:rPr lang="en-GB" sz="1200" dirty="0">
                <a:latin typeface="Gabriola" panose="04040605051002020D02" pitchFamily="82" charset="0"/>
              </a:rPr>
              <a:t> is a service provider application</a:t>
            </a:r>
            <a:r>
              <a:rPr lang="en-US" sz="1200" dirty="0">
                <a:latin typeface="Gabriola" panose="04040605051002020D02" pitchFamily="82" charset="0"/>
              </a:rPr>
              <a:t>: </a:t>
            </a:r>
            <a:r>
              <a:rPr lang="ar-SA" sz="1200" dirty="0">
                <a:latin typeface="Gabriola" panose="04040605051002020D02" pitchFamily="82" charset="0"/>
              </a:rPr>
              <a:t>توسع كامل </a:t>
            </a:r>
            <a:r>
              <a:rPr lang="ar-SA" sz="1200" dirty="0" err="1">
                <a:latin typeface="Gabriola" panose="04040605051002020D02" pitchFamily="82" charset="0"/>
              </a:rPr>
              <a:t>بالسيرفيسيز</a:t>
            </a:r>
            <a:endParaRPr lang="en-GB" sz="1200" dirty="0">
              <a:latin typeface="Gabriola" panose="04040605051002020D02" pitchFamily="82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FAE50-1DE0-4D42-A802-57A7C40762A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767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-</a:t>
            </a:r>
            <a:r>
              <a:rPr lang="en-US" sz="1200" b="1" dirty="0">
                <a:latin typeface="Gabriola" panose="04040605051002020D02" pitchFamily="82" charset="0"/>
              </a:rPr>
              <a:t>Open-source framework :  for mobile apps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FAE50-1DE0-4D42-A802-57A7C40762A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1693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-</a:t>
            </a:r>
            <a:r>
              <a:rPr lang="en-US" sz="1200" b="1" dirty="0">
                <a:latin typeface="Gabriola" panose="04040605051002020D02" pitchFamily="82" charset="0"/>
              </a:rPr>
              <a:t>Open-source framework :  for mobile apps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FAE50-1DE0-4D42-A802-57A7C40762A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7073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i="0" dirty="0">
                <a:latin typeface="Gabriola" panose="04040605051002020D02" pitchFamily="82" charset="0"/>
              </a:rPr>
              <a:t>Authentication: </a:t>
            </a:r>
            <a:r>
              <a:rPr lang="ar-SA" sz="1200" i="0" dirty="0">
                <a:latin typeface="Gabriola" panose="04040605051002020D02" pitchFamily="82" charset="0"/>
              </a:rPr>
              <a:t>تخزين </a:t>
            </a:r>
            <a:r>
              <a:rPr lang="ar-SA" sz="1200" i="0" dirty="0" err="1">
                <a:latin typeface="Gabriola" panose="04040605051002020D02" pitchFamily="82" charset="0"/>
              </a:rPr>
              <a:t>الباسوررد</a:t>
            </a:r>
            <a:r>
              <a:rPr lang="ar-SA" sz="1200" i="0" dirty="0">
                <a:latin typeface="Gabriola" panose="04040605051002020D02" pitchFamily="82" charset="0"/>
              </a:rPr>
              <a:t> </a:t>
            </a:r>
            <a:r>
              <a:rPr lang="ar-SA" sz="1200" i="0" dirty="0" err="1">
                <a:latin typeface="Gabriola" panose="04040605051002020D02" pitchFamily="82" charset="0"/>
              </a:rPr>
              <a:t>سيكيورلي</a:t>
            </a:r>
            <a:r>
              <a:rPr lang="ar-SA" sz="1200" i="0" dirty="0">
                <a:latin typeface="Gabriola" panose="04040605051002020D02" pitchFamily="82" charset="0"/>
              </a:rPr>
              <a:t> ، </a:t>
            </a:r>
            <a:r>
              <a:rPr lang="ar-SA" sz="1200" i="0" dirty="0" err="1">
                <a:latin typeface="Gabriola" panose="04040605051002020D02" pitchFamily="82" charset="0"/>
              </a:rPr>
              <a:t>وبنعمل</a:t>
            </a:r>
            <a:r>
              <a:rPr lang="ar-SA" sz="1200" i="0" dirty="0">
                <a:latin typeface="Gabriola" panose="04040605051002020D02" pitchFamily="82" charset="0"/>
              </a:rPr>
              <a:t> </a:t>
            </a:r>
            <a:r>
              <a:rPr lang="ar-SA" sz="1200" i="0" dirty="0" err="1">
                <a:latin typeface="Gabriola" panose="04040605051002020D02" pitchFamily="82" charset="0"/>
              </a:rPr>
              <a:t>هاشينج</a:t>
            </a:r>
            <a:r>
              <a:rPr lang="ar-SA" sz="1200" i="0" dirty="0">
                <a:latin typeface="Gabriola" panose="04040605051002020D02" pitchFamily="82" charset="0"/>
              </a:rPr>
              <a:t> وما خدا بقدر يوصلها ، حتى أصحاب التطبيق </a:t>
            </a:r>
            <a:r>
              <a:rPr lang="ar-SA" sz="1200" i="0" dirty="0" err="1">
                <a:latin typeface="Gabriola" panose="04040605051002020D02" pitchFamily="82" charset="0"/>
              </a:rPr>
              <a:t>الادمنز</a:t>
            </a:r>
            <a:br>
              <a:rPr lang="ar-SA" sz="1200" i="0" dirty="0">
                <a:latin typeface="Gabriola" panose="04040605051002020D02" pitchFamily="82" charset="0"/>
              </a:rPr>
            </a:br>
            <a:r>
              <a:rPr lang="en-US" sz="1200" i="0" dirty="0">
                <a:latin typeface="Gabriola" panose="04040605051002020D02" pitchFamily="82" charset="0"/>
              </a:rPr>
              <a:t>Cloud Storage</a:t>
            </a:r>
            <a:r>
              <a:rPr lang="ar-SA" sz="1200" i="0" dirty="0">
                <a:latin typeface="Gabriola" panose="04040605051002020D02" pitchFamily="82" charset="0"/>
              </a:rPr>
              <a:t>: لتخزين اي صور وفيديوهات تم التعامل معها بالتطبيق سواء من قبل اليوزر او </a:t>
            </a:r>
            <a:r>
              <a:rPr lang="ar-SA" sz="1200" i="0" dirty="0" err="1">
                <a:latin typeface="Gabriola" panose="04040605051002020D02" pitchFamily="82" charset="0"/>
              </a:rPr>
              <a:t>الادمنز</a:t>
            </a:r>
            <a:r>
              <a:rPr lang="ar-SA" sz="1200" i="0" dirty="0">
                <a:latin typeface="Gabriola" panose="04040605051002020D02" pitchFamily="82" charset="0"/>
              </a:rPr>
              <a:t> : </a:t>
            </a:r>
            <a:br>
              <a:rPr lang="ar-SA" sz="1200" i="0" dirty="0">
                <a:latin typeface="Gabriola" panose="04040605051002020D02" pitchFamily="82" charset="0"/>
              </a:rPr>
            </a:br>
            <a:r>
              <a:rPr lang="en-US" sz="1000" i="0" dirty="0">
                <a:latin typeface="Gabriola" panose="04040605051002020D02" pitchFamily="82" charset="0"/>
              </a:rPr>
              <a:t>Realtime Database</a:t>
            </a:r>
            <a:r>
              <a:rPr lang="ar-SA" sz="1000" i="0" dirty="0">
                <a:latin typeface="Gabriola" panose="04040605051002020D02" pitchFamily="82" charset="0"/>
              </a:rPr>
              <a:t>: لتحزين كافة معلومات اليوزر فيها --- الداتا بيس اللي </a:t>
            </a:r>
            <a:r>
              <a:rPr lang="ar-SA" sz="1000" i="0" dirty="0" err="1">
                <a:latin typeface="Gabriola" panose="04040605051002020D02" pitchFamily="82" charset="0"/>
              </a:rPr>
              <a:t>استخخدمناها</a:t>
            </a:r>
            <a:endParaRPr lang="ar-SA" sz="1000" i="0" dirty="0">
              <a:latin typeface="Gabriola" panose="04040605051002020D02" pitchFamily="8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100" i="0" dirty="0">
              <a:latin typeface="Gabriola" panose="04040605051002020D02" pitchFamily="82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FAE50-1DE0-4D42-A802-57A7C40762A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0354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sz="1100" i="0" dirty="0">
                <a:latin typeface="Gabriola" panose="04040605051002020D02" pitchFamily="82" charset="0"/>
              </a:rPr>
              <a:t>عشان تطير التطبيق في ويب </a:t>
            </a:r>
            <a:r>
              <a:rPr lang="ar-SA" sz="1100" i="0" dirty="0" err="1">
                <a:latin typeface="Gabriola" panose="04040605051002020D02" pitchFamily="82" charset="0"/>
              </a:rPr>
              <a:t>بالفايربيس</a:t>
            </a:r>
            <a:r>
              <a:rPr lang="ar-SA" sz="1100" i="0" dirty="0">
                <a:latin typeface="Gabriola" panose="04040605051002020D02" pitchFamily="82" charset="0"/>
              </a:rPr>
              <a:t> اللي هي بتخليك كمان تستخدم نفس الداتا بيس</a:t>
            </a:r>
            <a:endParaRPr lang="en-US" sz="1100" i="0" dirty="0">
              <a:latin typeface="Gabriola" panose="04040605051002020D02" pitchFamily="82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FAE50-1DE0-4D42-A802-57A7C40762A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0718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US" sz="3600" i="0" dirty="0">
                <a:latin typeface="Gabriola" panose="04040605051002020D02" pitchFamily="82" charset="0"/>
              </a:rPr>
              <a:t>Arabic language compatibility: </a:t>
            </a:r>
            <a:r>
              <a:rPr lang="ar-SA" sz="3600" i="0" dirty="0">
                <a:latin typeface="Gabriola" panose="04040605051002020D02" pitchFamily="82" charset="0"/>
              </a:rPr>
              <a:t>انه </a:t>
            </a:r>
            <a:r>
              <a:rPr lang="ar-SA" sz="3600" i="0" dirty="0" err="1">
                <a:latin typeface="Gabriola" panose="04040605051002020D02" pitchFamily="82" charset="0"/>
              </a:rPr>
              <a:t>هوالتطبيق</a:t>
            </a:r>
            <a:r>
              <a:rPr lang="ar-SA" sz="3600" i="0" dirty="0">
                <a:latin typeface="Gabriola" panose="04040605051002020D02" pitchFamily="82" charset="0"/>
              </a:rPr>
              <a:t> </a:t>
            </a:r>
            <a:r>
              <a:rPr lang="ar-SA" sz="3600" i="0" dirty="0" err="1">
                <a:latin typeface="Gabriola" panose="04040605051002020D02" pitchFamily="82" charset="0"/>
              </a:rPr>
              <a:t>بددعم</a:t>
            </a:r>
            <a:r>
              <a:rPr lang="ar-SA" sz="3600" i="0" dirty="0">
                <a:latin typeface="Gabriola" panose="04040605051002020D02" pitchFamily="82" charset="0"/>
              </a:rPr>
              <a:t> العربي </a:t>
            </a:r>
            <a:r>
              <a:rPr lang="ar-SA" sz="3600" i="0" dirty="0" err="1">
                <a:latin typeface="Gabriola" panose="04040605051002020D02" pitchFamily="82" charset="0"/>
              </a:rPr>
              <a:t>والفايربيس</a:t>
            </a:r>
            <a:r>
              <a:rPr lang="ar-SA" sz="3600" i="0" dirty="0">
                <a:latin typeface="Gabriola" panose="04040605051002020D02" pitchFamily="82" charset="0"/>
              </a:rPr>
              <a:t> كمان ، بس فكرة </a:t>
            </a:r>
            <a:r>
              <a:rPr lang="ar-SA" sz="3600" i="0" dirty="0" err="1">
                <a:latin typeface="Gabriola" panose="04040605051002020D02" pitchFamily="82" charset="0"/>
              </a:rPr>
              <a:t>تحوويل</a:t>
            </a:r>
            <a:r>
              <a:rPr lang="ar-SA" sz="3600" i="0" dirty="0">
                <a:latin typeface="Gabriola" panose="04040605051002020D02" pitchFamily="82" charset="0"/>
              </a:rPr>
              <a:t> التطبيق نفسه لعربي</a:t>
            </a:r>
            <a:endParaRPr lang="en-US" sz="3600" i="0" dirty="0">
              <a:latin typeface="Gabriola" panose="04040605051002020D02" pitchFamily="82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600" i="0" dirty="0">
                <a:latin typeface="Gabriola" panose="04040605051002020D02" pitchFamily="82" charset="0"/>
              </a:rPr>
              <a:t>Improving map functionality</a:t>
            </a:r>
            <a:r>
              <a:rPr lang="ar-SA" sz="3600" i="0" dirty="0">
                <a:latin typeface="Gabriola" panose="04040605051002020D02" pitchFamily="82" charset="0"/>
              </a:rPr>
              <a:t>: متل </a:t>
            </a:r>
            <a:r>
              <a:rPr lang="ar-SA" sz="3600" i="0" dirty="0" err="1">
                <a:latin typeface="Gabriola" panose="04040605051002020D02" pitchFamily="82" charset="0"/>
              </a:rPr>
              <a:t>السيرتش</a:t>
            </a:r>
            <a:r>
              <a:rPr lang="ar-SA" sz="3600" i="0" dirty="0">
                <a:latin typeface="Gabriola" panose="04040605051002020D02" pitchFamily="82" charset="0"/>
              </a:rPr>
              <a:t> ع مكان محدد بس يتم توسع</a:t>
            </a:r>
            <a:endParaRPr lang="en-US" sz="3600" i="0" dirty="0">
              <a:latin typeface="Gabriola" panose="04040605051002020D02" pitchFamily="82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600" i="0" dirty="0">
                <a:latin typeface="Gabriola" panose="04040605051002020D02" pitchFamily="82" charset="0"/>
              </a:rPr>
              <a:t>Enhance chat features: </a:t>
            </a:r>
            <a:r>
              <a:rPr lang="ar-SA" sz="3600" i="0" dirty="0">
                <a:latin typeface="Gabriola" panose="04040605051002020D02" pitchFamily="82" charset="0"/>
              </a:rPr>
              <a:t> متل إمكانية الصور والفيديوهات وبعتها</a:t>
            </a:r>
            <a:endParaRPr lang="en-US" sz="3600" i="0" dirty="0">
              <a:latin typeface="Gabriola" panose="04040605051002020D02" pitchFamily="82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FAE50-1DE0-4D42-A802-57A7C40762A2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0352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5/20/2019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5827515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8984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5/20/2019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42077364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34743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5/20/2019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7669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5/20/2019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697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5/20/2019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6488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5/20/2019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373515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5/20/2019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6737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1323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50130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5/20/2019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507648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2.mov"/><Relationship Id="rId7" Type="http://schemas.openxmlformats.org/officeDocument/2006/relationships/image" Target="../media/image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2.mov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07/relationships/media" Target="../media/media4.mp4"/><Relationship Id="rId7" Type="http://schemas.openxmlformats.org/officeDocument/2006/relationships/image" Target="../media/image4.png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4.mp4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media" Target="../media/media6.mov"/><Relationship Id="rId7" Type="http://schemas.openxmlformats.org/officeDocument/2006/relationships/image" Target="../media/image6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6.mo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8.png"/><Relationship Id="rId4" Type="http://schemas.openxmlformats.org/officeDocument/2006/relationships/image" Target="../media/image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ov"/><Relationship Id="rId1" Type="http://schemas.microsoft.com/office/2007/relationships/media" Target="../media/media8.mov"/><Relationship Id="rId5" Type="http://schemas.openxmlformats.org/officeDocument/2006/relationships/image" Target="../media/image9.png"/><Relationship Id="rId4" Type="http://schemas.openxmlformats.org/officeDocument/2006/relationships/image" Target="../media/image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10.png"/><Relationship Id="rId4" Type="http://schemas.openxmlformats.org/officeDocument/2006/relationships/image" Target="../media/image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mov"/><Relationship Id="rId1" Type="http://schemas.microsoft.com/office/2007/relationships/media" Target="../media/media10.mov"/><Relationship Id="rId5" Type="http://schemas.openxmlformats.org/officeDocument/2006/relationships/image" Target="../media/image11.png"/><Relationship Id="rId4" Type="http://schemas.openxmlformats.org/officeDocument/2006/relationships/image" Target="../media/image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1.mov"/><Relationship Id="rId1" Type="http://schemas.microsoft.com/office/2007/relationships/media" Target="../media/media11.mov"/><Relationship Id="rId5" Type="http://schemas.openxmlformats.org/officeDocument/2006/relationships/image" Target="../media/image12.png"/><Relationship Id="rId4" Type="http://schemas.openxmlformats.org/officeDocument/2006/relationships/image" Target="../media/image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5" Type="http://schemas.openxmlformats.org/officeDocument/2006/relationships/image" Target="../media/image13.png"/><Relationship Id="rId4" Type="http://schemas.openxmlformats.org/officeDocument/2006/relationships/image" Target="../media/image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5" Type="http://schemas.openxmlformats.org/officeDocument/2006/relationships/image" Target="../media/image14.png"/><Relationship Id="rId4" Type="http://schemas.openxmlformats.org/officeDocument/2006/relationships/image" Target="../media/image1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microsoft.com/office/2007/relationships/media" Target="../media/media15.mp4"/><Relationship Id="rId7" Type="http://schemas.openxmlformats.org/officeDocument/2006/relationships/image" Target="../media/image15.png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15.mp4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6.mov"/><Relationship Id="rId1" Type="http://schemas.microsoft.com/office/2007/relationships/media" Target="../media/media16.mov"/><Relationship Id="rId5" Type="http://schemas.openxmlformats.org/officeDocument/2006/relationships/image" Target="../media/image17.png"/><Relationship Id="rId4" Type="http://schemas.openxmlformats.org/officeDocument/2006/relationships/image" Target="../media/image1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7.mov"/><Relationship Id="rId1" Type="http://schemas.microsoft.com/office/2007/relationships/media" Target="../media/media17.mov"/><Relationship Id="rId5" Type="http://schemas.openxmlformats.org/officeDocument/2006/relationships/image" Target="../media/image18.png"/><Relationship Id="rId4" Type="http://schemas.openxmlformats.org/officeDocument/2006/relationships/image" Target="../media/image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D1A7E-64F6-4727-B20A-FE57FFA33F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128" y="1313663"/>
            <a:ext cx="8361229" cy="2573017"/>
          </a:xfrm>
        </p:spPr>
        <p:txBody>
          <a:bodyPr/>
          <a:lstStyle/>
          <a:p>
            <a:br>
              <a:rPr lang="en-GB" sz="9600" cap="none" dirty="0">
                <a:solidFill>
                  <a:srgbClr val="242852"/>
                </a:solidFill>
                <a:latin typeface="Gabriola" panose="04040605051002020D02" pitchFamily="82" charset="0"/>
              </a:rPr>
            </a:br>
            <a:r>
              <a:rPr lang="en-GB" sz="9600" b="1" cap="none" dirty="0">
                <a:solidFill>
                  <a:srgbClr val="242852"/>
                </a:solidFill>
                <a:latin typeface="Gabriola" panose="04040605051002020D02" pitchFamily="82" charset="0"/>
              </a:rPr>
              <a:t>Eureka</a:t>
            </a:r>
            <a:r>
              <a:rPr lang="en-GB" sz="9600" cap="none" dirty="0">
                <a:solidFill>
                  <a:srgbClr val="242852"/>
                </a:solidFill>
                <a:latin typeface="Gabriola" panose="04040605051002020D02" pitchFamily="82" charset="0"/>
              </a:rPr>
              <a:t>!</a:t>
            </a:r>
            <a:br>
              <a:rPr lang="en-US" sz="11500" b="1" dirty="0">
                <a:latin typeface="Gabriola" panose="04040605051002020D02" pitchFamily="82" charset="0"/>
              </a:rPr>
            </a:br>
            <a:r>
              <a:rPr lang="ar-SA" sz="80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أخيراً وجدتها!</a:t>
            </a:r>
            <a:endParaRPr lang="en-US" sz="11500" b="1" dirty="0"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51C595-1F49-4F5A-B50C-3875017D34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55241" y="4809346"/>
            <a:ext cx="5589451" cy="734991"/>
          </a:xfrm>
        </p:spPr>
        <p:txBody>
          <a:bodyPr>
            <a:noAutofit/>
          </a:bodyPr>
          <a:lstStyle/>
          <a:p>
            <a:r>
              <a:rPr lang="en-US" sz="3600" dirty="0">
                <a:latin typeface="Gabriola" panose="04040605051002020D02" pitchFamily="82" charset="0"/>
              </a:rPr>
              <a:t>Supervisor: Dr Mona </a:t>
            </a:r>
            <a:r>
              <a:rPr lang="en-US" sz="3600" dirty="0" err="1">
                <a:latin typeface="Gabriola" panose="04040605051002020D02" pitchFamily="82" charset="0"/>
              </a:rPr>
              <a:t>Demaidi</a:t>
            </a:r>
            <a:endParaRPr lang="en-US" sz="3600" dirty="0">
              <a:latin typeface="Gabriola" panose="04040605051002020D02" pitchFamily="82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CF25B0AC-F92A-4973-BED8-6BA1F87C75A3}"/>
              </a:ext>
            </a:extLst>
          </p:cNvPr>
          <p:cNvSpPr txBox="1">
            <a:spLocks/>
          </p:cNvSpPr>
          <p:nvPr/>
        </p:nvSpPr>
        <p:spPr>
          <a:xfrm>
            <a:off x="2588711" y="4180192"/>
            <a:ext cx="6722512" cy="5958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Font typeface="Franklin Gothic Book" panose="020B0503020102020204" pitchFamily="34" charset="0"/>
              <a:buNone/>
              <a:defRPr sz="23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None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None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None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None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None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None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None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None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Franklin Gothic Book" panose="020B05030201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242852"/>
                </a:solidFill>
                <a:effectLst/>
                <a:uLnTx/>
                <a:uFillTx/>
                <a:latin typeface="Gabriola" panose="04040605051002020D02" pitchFamily="82" charset="0"/>
                <a:ea typeface="+mn-ea"/>
                <a:cs typeface="+mn-cs"/>
              </a:rPr>
              <a:t> Prepared By: Noor Johari, Lubna Najjar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242852"/>
              </a:solidFill>
              <a:effectLst/>
              <a:uLnTx/>
              <a:uFillTx/>
              <a:latin typeface="Gabriola" panose="04040605051002020D02" pitchFamily="8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42024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15814-D834-4A9A-BA29-5AAAEF82C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7200" b="1" dirty="0">
                <a:latin typeface="Gabriola" panose="04040605051002020D02" pitchFamily="82" charset="0"/>
              </a:rPr>
              <a:t>Outline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1B8D9A-80B1-45A2-9258-BB0991BD01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9582" y="5385582"/>
            <a:ext cx="1472418" cy="1472418"/>
          </a:xfr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BB0F3D8-1509-40DC-855B-DE5E95AFD0D5}"/>
              </a:ext>
            </a:extLst>
          </p:cNvPr>
          <p:cNvSpPr txBox="1">
            <a:spLocks/>
          </p:cNvSpPr>
          <p:nvPr/>
        </p:nvSpPr>
        <p:spPr>
          <a:xfrm>
            <a:off x="1570381" y="18903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dirty="0">
                <a:latin typeface="Gabriola" panose="04040605051002020D02" pitchFamily="82" charset="0"/>
              </a:rPr>
              <a:t>Introduction</a:t>
            </a:r>
          </a:p>
          <a:p>
            <a:r>
              <a:rPr lang="en-US" sz="4000" dirty="0">
                <a:latin typeface="Gabriola" panose="04040605051002020D02" pitchFamily="82" charset="0"/>
              </a:rPr>
              <a:t>Framework &amp; Languages</a:t>
            </a:r>
          </a:p>
          <a:p>
            <a:r>
              <a:rPr lang="en-US" sz="4000" dirty="0">
                <a:latin typeface="Gabriola" panose="04040605051002020D02" pitchFamily="82" charset="0"/>
              </a:rPr>
              <a:t>Platform</a:t>
            </a:r>
          </a:p>
          <a:p>
            <a:r>
              <a:rPr lang="en-US" sz="4000" dirty="0">
                <a:latin typeface="Gabriola" panose="04040605051002020D02" pitchFamily="82" charset="0"/>
              </a:rPr>
              <a:t>Features &amp; </a:t>
            </a:r>
            <a:r>
              <a:rPr lang="en-GB" sz="4000" dirty="0">
                <a:latin typeface="Gabriola" panose="04040605051002020D02" pitchFamily="82" charset="0"/>
              </a:rPr>
              <a:t>Demo</a:t>
            </a:r>
          </a:p>
          <a:p>
            <a:r>
              <a:rPr lang="en-GB" sz="4000" dirty="0">
                <a:latin typeface="Gabriola" panose="04040605051002020D02" pitchFamily="82" charset="0"/>
              </a:rPr>
              <a:t>Conclusion &amp; Future work</a:t>
            </a:r>
            <a:endParaRPr lang="en-US" sz="4000" dirty="0">
              <a:latin typeface="Gabriola" panose="04040605051002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49354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15814-D834-4A9A-BA29-5AAAEF82C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7200" b="1" dirty="0">
                <a:latin typeface="Gabriola" panose="04040605051002020D02" pitchFamily="82" charset="0"/>
              </a:rPr>
              <a:t>Introduction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1B8D9A-80B1-45A2-9258-BB0991BD01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1982" y="1318846"/>
            <a:ext cx="4686300" cy="4686300"/>
          </a:xfr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0A6A595-8BFC-44EA-9083-55A19293BEA1}"/>
              </a:ext>
            </a:extLst>
          </p:cNvPr>
          <p:cNvSpPr txBox="1">
            <a:spLocks/>
          </p:cNvSpPr>
          <p:nvPr/>
        </p:nvSpPr>
        <p:spPr>
          <a:xfrm>
            <a:off x="1570381" y="1890346"/>
            <a:ext cx="5491601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b="1" dirty="0">
                <a:latin typeface="Gabriola" panose="04040605051002020D02" pitchFamily="82" charset="0"/>
              </a:rPr>
              <a:t>Eureka</a:t>
            </a:r>
            <a:r>
              <a:rPr lang="en-GB" sz="4000" dirty="0">
                <a:latin typeface="Gabriola" panose="04040605051002020D02" pitchFamily="82" charset="0"/>
              </a:rPr>
              <a:t> is a service provider application</a:t>
            </a:r>
          </a:p>
          <a:p>
            <a:r>
              <a:rPr lang="en-GB" sz="4000" dirty="0">
                <a:latin typeface="Gabriola" panose="04040605051002020D02" pitchFamily="82" charset="0"/>
              </a:rPr>
              <a:t>Cross-Platform mobile application </a:t>
            </a:r>
            <a:endParaRPr lang="ar-SA" sz="4000" dirty="0">
              <a:latin typeface="Gabriola" panose="04040605051002020D02" pitchFamily="82" charset="0"/>
            </a:endParaRPr>
          </a:p>
          <a:p>
            <a:r>
              <a:rPr lang="en-US" sz="4000" dirty="0">
                <a:latin typeface="Gabriola" panose="04040605051002020D02" pitchFamily="82" charset="0"/>
              </a:rPr>
              <a:t>Developed using React Native and Firebase</a:t>
            </a:r>
          </a:p>
        </p:txBody>
      </p:sp>
    </p:spTree>
    <p:extLst>
      <p:ext uri="{BB962C8B-B14F-4D97-AF65-F5344CB8AC3E}">
        <p14:creationId xmlns:p14="http://schemas.microsoft.com/office/powerpoint/2010/main" val="24488632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15814-D834-4A9A-BA29-5AAAEF82C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8000" b="1" dirty="0">
                <a:latin typeface="Gabriola" panose="04040605051002020D02" pitchFamily="82" charset="0"/>
              </a:rPr>
              <a:t>Framework &amp; Languages</a:t>
            </a:r>
            <a:br>
              <a:rPr lang="en-US" sz="7200" dirty="0">
                <a:latin typeface="Gabriola" panose="04040605051002020D02" pitchFamily="82" charset="0"/>
              </a:rPr>
            </a:br>
            <a:endParaRPr lang="en-US" sz="7200" b="1" dirty="0">
              <a:latin typeface="Gabriola" panose="04040605051002020D02" pitchFamily="82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1B8D9A-80B1-45A2-9258-BB0991BD01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9582" y="5385582"/>
            <a:ext cx="1472418" cy="1472418"/>
          </a:xfr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28AA6A7-BE0B-4ACE-9790-099A9C661112}"/>
              </a:ext>
            </a:extLst>
          </p:cNvPr>
          <p:cNvSpPr txBox="1">
            <a:spLocks/>
          </p:cNvSpPr>
          <p:nvPr/>
        </p:nvSpPr>
        <p:spPr>
          <a:xfrm>
            <a:off x="1570381" y="18903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4800" b="1" dirty="0">
                <a:latin typeface="Gabriola" panose="04040605051002020D02" pitchFamily="82" charset="0"/>
              </a:rPr>
              <a:t>- React Native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4000" i="0" dirty="0">
                <a:latin typeface="Gabriola" panose="04040605051002020D02" pitchFamily="82" charset="0"/>
              </a:rPr>
              <a:t>Open-source framework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4000" i="0" dirty="0">
                <a:latin typeface="Gabriola" panose="04040605051002020D02" pitchFamily="82" charset="0"/>
              </a:rPr>
              <a:t>Created by Facebook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4000" i="0" dirty="0">
                <a:latin typeface="Gabriola" panose="04040605051002020D02" pitchFamily="82" charset="0"/>
              </a:rPr>
              <a:t>Cross-platform compatibility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4000" i="0" dirty="0">
                <a:latin typeface="Gabriola" panose="04040605051002020D02" pitchFamily="82" charset="0"/>
              </a:rPr>
              <a:t>React in addition to native capabilities</a:t>
            </a:r>
          </a:p>
          <a:p>
            <a:endParaRPr lang="en-US" sz="4000" b="1" dirty="0">
              <a:latin typeface="Gabriola" panose="04040605051002020D02" pitchFamily="82" charset="0"/>
            </a:endParaRPr>
          </a:p>
          <a:p>
            <a:endParaRPr lang="en-US" sz="3200" dirty="0">
              <a:latin typeface="Gabriola" panose="04040605051002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3033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15814-D834-4A9A-BA29-5AAAEF82C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8000" b="1" dirty="0">
                <a:latin typeface="Gabriola" panose="04040605051002020D02" pitchFamily="82" charset="0"/>
              </a:rPr>
              <a:t>Framework &amp; Languages</a:t>
            </a:r>
            <a:br>
              <a:rPr lang="en-US" sz="7200" dirty="0">
                <a:latin typeface="Gabriola" panose="04040605051002020D02" pitchFamily="82" charset="0"/>
              </a:rPr>
            </a:br>
            <a:endParaRPr lang="en-US" sz="7200" b="1" dirty="0">
              <a:latin typeface="Gabriola" panose="04040605051002020D02" pitchFamily="82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1B8D9A-80B1-45A2-9258-BB0991BD01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9582" y="5385582"/>
            <a:ext cx="1472418" cy="1472418"/>
          </a:xfr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28AA6A7-BE0B-4ACE-9790-099A9C661112}"/>
              </a:ext>
            </a:extLst>
          </p:cNvPr>
          <p:cNvSpPr txBox="1">
            <a:spLocks/>
          </p:cNvSpPr>
          <p:nvPr/>
        </p:nvSpPr>
        <p:spPr>
          <a:xfrm>
            <a:off x="1570381" y="1890345"/>
            <a:ext cx="10277062" cy="481994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-"/>
            </a:pPr>
            <a:r>
              <a:rPr lang="en-US" sz="4800" b="1" dirty="0">
                <a:latin typeface="Gabriola" panose="04040605051002020D02" pitchFamily="82" charset="0"/>
              </a:rPr>
              <a:t>Main Language</a:t>
            </a:r>
            <a:r>
              <a:rPr lang="en-US" sz="4800" dirty="0">
                <a:latin typeface="Gabriola" panose="04040605051002020D02" pitchFamily="82" charset="0"/>
              </a:rPr>
              <a:t>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4300" i="0" dirty="0">
                <a:latin typeface="Gabriola" panose="04040605051002020D02" pitchFamily="82" charset="0"/>
              </a:rPr>
              <a:t>JavaScript</a:t>
            </a:r>
          </a:p>
          <a:p>
            <a:pPr>
              <a:buFontTx/>
              <a:buChar char="-"/>
            </a:pPr>
            <a:r>
              <a:rPr lang="en-US" sz="4800" b="1" i="0" dirty="0">
                <a:latin typeface="Gabriola" panose="04040605051002020D02" pitchFamily="82" charset="0"/>
              </a:rPr>
              <a:t>Stylesheet </a:t>
            </a:r>
            <a:r>
              <a:rPr lang="en-US" sz="4800" b="1" dirty="0">
                <a:latin typeface="Gabriola" panose="04040605051002020D02" pitchFamily="82" charset="0"/>
              </a:rPr>
              <a:t>Language</a:t>
            </a:r>
            <a:r>
              <a:rPr lang="en-US" sz="4000" b="1" dirty="0">
                <a:latin typeface="Gabriola" panose="04040605051002020D02" pitchFamily="82" charset="0"/>
              </a:rPr>
              <a:t>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4300" i="0" dirty="0">
                <a:latin typeface="Gabriola" panose="04040605051002020D02" pitchFamily="82" charset="0"/>
              </a:rPr>
              <a:t>CSS</a:t>
            </a:r>
          </a:p>
          <a:p>
            <a:pPr>
              <a:buFontTx/>
              <a:buChar char="-"/>
            </a:pPr>
            <a:r>
              <a:rPr lang="en-US" sz="4800" b="1" i="0" dirty="0">
                <a:latin typeface="Gabriola" panose="04040605051002020D02" pitchFamily="82" charset="0"/>
              </a:rPr>
              <a:t>Platform-Specific </a:t>
            </a:r>
            <a:r>
              <a:rPr lang="en-US" sz="4800" b="1" dirty="0">
                <a:latin typeface="Gabriola" panose="04040605051002020D02" pitchFamily="82" charset="0"/>
              </a:rPr>
              <a:t>Functionality: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4400" i="0" dirty="0">
                <a:latin typeface="Gabriola" panose="04040605051002020D02" pitchFamily="82" charset="0"/>
              </a:rPr>
              <a:t>Android</a:t>
            </a:r>
            <a:r>
              <a:rPr lang="en-US" sz="4000" i="0" dirty="0">
                <a:latin typeface="Gabriola" panose="04040605051002020D02" pitchFamily="82" charset="0"/>
              </a:rPr>
              <a:t>:  Java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4400" i="0" dirty="0">
                <a:latin typeface="Gabriola" panose="04040605051002020D02" pitchFamily="82" charset="0"/>
              </a:rPr>
              <a:t>iOS</a:t>
            </a:r>
            <a:r>
              <a:rPr lang="en-US" sz="4000" i="0" dirty="0">
                <a:latin typeface="Gabriola" panose="04040605051002020D02" pitchFamily="82" charset="0"/>
              </a:rPr>
              <a:t>: Objective-C or Swift</a:t>
            </a:r>
            <a:endParaRPr lang="en-US" sz="4000" b="1" dirty="0">
              <a:latin typeface="Gabriola" panose="04040605051002020D02" pitchFamily="82" charset="0"/>
            </a:endParaRPr>
          </a:p>
          <a:p>
            <a:endParaRPr lang="en-US" sz="3200" dirty="0">
              <a:latin typeface="Gabriola" panose="04040605051002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20246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15814-D834-4A9A-BA29-5AAAEF82C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7200" b="1" dirty="0">
                <a:latin typeface="Gabriola" panose="04040605051002020D02" pitchFamily="82" charset="0"/>
              </a:rPr>
              <a:t>Platform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1B8D9A-80B1-45A2-9258-BB0991BD01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9582" y="5385582"/>
            <a:ext cx="1472418" cy="1472418"/>
          </a:xfr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6324C0A-294E-4142-B150-26336F689020}"/>
              </a:ext>
            </a:extLst>
          </p:cNvPr>
          <p:cNvSpPr txBox="1">
            <a:spLocks/>
          </p:cNvSpPr>
          <p:nvPr/>
        </p:nvSpPr>
        <p:spPr>
          <a:xfrm>
            <a:off x="1570381" y="1890345"/>
            <a:ext cx="10277062" cy="48199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-"/>
            </a:pPr>
            <a:r>
              <a:rPr lang="en-US" sz="4800" b="1" dirty="0">
                <a:latin typeface="Gabriola" panose="04040605051002020D02" pitchFamily="82" charset="0"/>
              </a:rPr>
              <a:t>Googles’ Firebase</a:t>
            </a:r>
            <a:endParaRPr lang="en-US" sz="4800" dirty="0">
              <a:latin typeface="Gabriola" panose="04040605051002020D02" pitchFamily="82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4000" i="0" dirty="0">
                <a:latin typeface="Gabriola" panose="04040605051002020D02" pitchFamily="82" charset="0"/>
              </a:rPr>
              <a:t>Authentication</a:t>
            </a:r>
            <a:r>
              <a:rPr lang="en-GB" sz="4000" i="0" dirty="0">
                <a:latin typeface="Gabriola" panose="04040605051002020D02" pitchFamily="82" charset="0"/>
              </a:rPr>
              <a:t>:</a:t>
            </a:r>
          </a:p>
          <a:p>
            <a:pPr marL="530352" lvl="1" indent="0">
              <a:buNone/>
            </a:pPr>
            <a:endParaRPr lang="en-GB" sz="800" i="0" dirty="0">
              <a:latin typeface="Gabriola" panose="04040605051002020D02" pitchFamily="82" charset="0"/>
            </a:endParaRPr>
          </a:p>
          <a:p>
            <a:pPr lvl="2">
              <a:buFont typeface="Wingdings" panose="05000000000000000000" pitchFamily="2" charset="2"/>
              <a:buChar char="ü"/>
            </a:pPr>
            <a:r>
              <a:rPr lang="en-GB" sz="3200" i="0" dirty="0">
                <a:latin typeface="Gabriola" panose="04040605051002020D02" pitchFamily="82" charset="0"/>
              </a:rPr>
              <a:t>Secures users’ information and encrypts passwords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en-GB" sz="3200" dirty="0">
                <a:latin typeface="Gabriola" panose="04040605051002020D02" pitchFamily="82" charset="0"/>
              </a:rPr>
              <a:t>Provides email verification and password reset, etc</a:t>
            </a:r>
            <a:endParaRPr lang="en-GB" sz="3200" i="0" dirty="0">
              <a:latin typeface="Gabriola" panose="04040605051002020D02" pitchFamily="82" charset="0"/>
            </a:endParaRPr>
          </a:p>
          <a:p>
            <a:pPr marL="987552" lvl="2" indent="0">
              <a:buNone/>
            </a:pPr>
            <a:r>
              <a:rPr lang="en-GB" sz="800" dirty="0">
                <a:latin typeface="Gabriola" panose="04040605051002020D02" pitchFamily="82" charset="0"/>
              </a:rPr>
              <a:t>s</a:t>
            </a:r>
            <a:endParaRPr lang="en-US" sz="800" i="0" dirty="0">
              <a:latin typeface="Gabriola" panose="04040605051002020D02" pitchFamily="82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4000" i="0" dirty="0">
                <a:latin typeface="Gabriola" panose="04040605051002020D02" pitchFamily="82" charset="0"/>
              </a:rPr>
              <a:t>Cloud Storage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sz="800" i="0" dirty="0">
              <a:latin typeface="Gabriola" panose="04040605051002020D02" pitchFamily="82" charset="0"/>
            </a:endParaRPr>
          </a:p>
          <a:p>
            <a:pPr lvl="2">
              <a:buFont typeface="Wingdings" panose="05000000000000000000" pitchFamily="2" charset="2"/>
              <a:buChar char="ü"/>
            </a:pPr>
            <a:r>
              <a:rPr lang="en-GB" sz="3200" i="0" dirty="0">
                <a:latin typeface="Gabriola" panose="04040605051002020D02" pitchFamily="82" charset="0"/>
              </a:rPr>
              <a:t>Allows file storage, such as photos and videos</a:t>
            </a:r>
            <a:endParaRPr lang="en-US" sz="3200" i="0" dirty="0">
              <a:latin typeface="Gabriola" panose="04040605051002020D02" pitchFamily="82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endParaRPr lang="en-US" sz="3400" i="0" dirty="0">
              <a:latin typeface="Gabriola" panose="04040605051002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03826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15814-D834-4A9A-BA29-5AAAEF82C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7200" b="1" dirty="0">
                <a:latin typeface="Gabriola" panose="04040605051002020D02" pitchFamily="82" charset="0"/>
              </a:rPr>
              <a:t>Platform - </a:t>
            </a:r>
            <a:r>
              <a:rPr lang="en-US" sz="7200" dirty="0">
                <a:latin typeface="Gabriola" panose="04040605051002020D02" pitchFamily="82" charset="0"/>
              </a:rPr>
              <a:t>Continued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1B8D9A-80B1-45A2-9258-BB0991BD01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9582" y="5385582"/>
            <a:ext cx="1472418" cy="1472418"/>
          </a:xfr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6324C0A-294E-4142-B150-26336F689020}"/>
              </a:ext>
            </a:extLst>
          </p:cNvPr>
          <p:cNvSpPr txBox="1">
            <a:spLocks/>
          </p:cNvSpPr>
          <p:nvPr/>
        </p:nvSpPr>
        <p:spPr>
          <a:xfrm>
            <a:off x="1570381" y="1890345"/>
            <a:ext cx="10277062" cy="48199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-"/>
            </a:pPr>
            <a:r>
              <a:rPr lang="en-US" sz="4800" b="1" dirty="0">
                <a:latin typeface="Gabriola" panose="04040605051002020D02" pitchFamily="82" charset="0"/>
              </a:rPr>
              <a:t>Googles’ Firebase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4000" i="0" dirty="0">
                <a:latin typeface="Gabriola" panose="04040605051002020D02" pitchFamily="82" charset="0"/>
              </a:rPr>
              <a:t>Realtime Database</a:t>
            </a:r>
          </a:p>
          <a:p>
            <a:pPr marL="530352" lvl="1" indent="0">
              <a:buNone/>
            </a:pPr>
            <a:endParaRPr lang="en-US" sz="100" i="0" dirty="0">
              <a:latin typeface="Gabriola" panose="04040605051002020D02" pitchFamily="82" charset="0"/>
            </a:endParaRPr>
          </a:p>
          <a:p>
            <a:pPr lvl="2">
              <a:buFont typeface="Wingdings" panose="05000000000000000000" pitchFamily="2" charset="2"/>
              <a:buChar char="ü"/>
            </a:pPr>
            <a:r>
              <a:rPr lang="en-US" sz="3400" i="0" dirty="0">
                <a:latin typeface="Gabriola" panose="04040605051002020D02" pitchFamily="82" charset="0"/>
              </a:rPr>
              <a:t> NoSQL Cloud Database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en-US" sz="3400" dirty="0">
                <a:latin typeface="Gabriola" panose="04040605051002020D02" pitchFamily="82" charset="0"/>
              </a:rPr>
              <a:t> Data synced across all clients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en-US" sz="3400" dirty="0">
                <a:latin typeface="Gabriola" panose="04040605051002020D02" pitchFamily="82" charset="0"/>
              </a:rPr>
              <a:t> Available when app goes offline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en-US" sz="3400" dirty="0">
                <a:latin typeface="Gabriola" panose="04040605051002020D02" pitchFamily="82" charset="0"/>
              </a:rPr>
              <a:t> Support multiple platforms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en-US" sz="3400" i="0" dirty="0">
                <a:latin typeface="Gabriola" panose="04040605051002020D02" pitchFamily="82" charset="0"/>
              </a:rPr>
              <a:t> Stored as JSO</a:t>
            </a:r>
            <a:r>
              <a:rPr lang="en-US" sz="3400" dirty="0">
                <a:latin typeface="Gabriola" panose="04040605051002020D02" pitchFamily="82" charset="0"/>
              </a:rPr>
              <a:t>N</a:t>
            </a:r>
            <a:endParaRPr lang="en-US" sz="3400" i="0" dirty="0">
              <a:latin typeface="Gabriola" panose="04040605051002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68072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15814-D834-4A9A-BA29-5AAAEF82C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077" y="24616"/>
            <a:ext cx="9601200" cy="1016244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Gabriola" panose="04040605051002020D02" pitchFamily="82" charset="0"/>
              </a:rPr>
              <a:t>Sign up (Customer, Provider)</a:t>
            </a:r>
            <a:endParaRPr lang="en-US" sz="5400" b="1" dirty="0">
              <a:latin typeface="Gabriola" panose="04040605051002020D02" pitchFamily="82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1B8D9A-80B1-45A2-9258-BB0991BD01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9582" y="5385582"/>
            <a:ext cx="1472418" cy="1472418"/>
          </a:xfr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BD3C31D-6E58-4F6F-A402-3599ACCCDDE2}"/>
              </a:ext>
            </a:extLst>
          </p:cNvPr>
          <p:cNvSpPr txBox="1">
            <a:spLocks/>
          </p:cNvSpPr>
          <p:nvPr/>
        </p:nvSpPr>
        <p:spPr>
          <a:xfrm>
            <a:off x="1570381" y="18903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C20FF3A-0C62-4C31-8467-A0211EB4C85F}"/>
              </a:ext>
            </a:extLst>
          </p:cNvPr>
          <p:cNvSpPr txBox="1">
            <a:spLocks/>
          </p:cNvSpPr>
          <p:nvPr/>
        </p:nvSpPr>
        <p:spPr>
          <a:xfrm>
            <a:off x="1722781" y="20427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4000" dirty="0">
              <a:latin typeface="Gabriola" panose="04040605051002020D02" pitchFamily="82" charset="0"/>
            </a:endParaRPr>
          </a:p>
        </p:txBody>
      </p:sp>
      <p:pic>
        <p:nvPicPr>
          <p:cNvPr id="3" name="SignUpCustomer">
            <a:hlinkClick r:id="" action="ppaction://media"/>
            <a:extLst>
              <a:ext uri="{FF2B5EF4-FFF2-40B4-BE49-F238E27FC236}">
                <a16:creationId xmlns:a16="http://schemas.microsoft.com/office/drawing/2014/main" id="{8789624A-CFA2-4192-AF72-055EB71CE9C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744884" y="880747"/>
            <a:ext cx="3351115" cy="5952638"/>
          </a:xfrm>
          <a:prstGeom prst="rect">
            <a:avLst/>
          </a:prstGeom>
        </p:spPr>
      </p:pic>
      <p:pic>
        <p:nvPicPr>
          <p:cNvPr id="4" name="Sign Up provider">
            <a:hlinkClick r:id="" action="ppaction://media"/>
            <a:extLst>
              <a:ext uri="{FF2B5EF4-FFF2-40B4-BE49-F238E27FC236}">
                <a16:creationId xmlns:a16="http://schemas.microsoft.com/office/drawing/2014/main" id="{4F76425C-3081-4072-9871-7529C483EC3D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883846" y="911157"/>
            <a:ext cx="2905507" cy="5951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244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27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059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1B8D9A-80B1-45A2-9258-BB0991BD01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9582" y="5385582"/>
            <a:ext cx="1472418" cy="1472418"/>
          </a:xfr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BD3C31D-6E58-4F6F-A402-3599ACCCDDE2}"/>
              </a:ext>
            </a:extLst>
          </p:cNvPr>
          <p:cNvSpPr txBox="1">
            <a:spLocks/>
          </p:cNvSpPr>
          <p:nvPr/>
        </p:nvSpPr>
        <p:spPr>
          <a:xfrm>
            <a:off x="1570381" y="18903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C20FF3A-0C62-4C31-8467-A0211EB4C85F}"/>
              </a:ext>
            </a:extLst>
          </p:cNvPr>
          <p:cNvSpPr txBox="1">
            <a:spLocks/>
          </p:cNvSpPr>
          <p:nvPr/>
        </p:nvSpPr>
        <p:spPr>
          <a:xfrm>
            <a:off x="1722781" y="20427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1245085-B2F9-4710-99EA-E46D8B1A2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077" y="24616"/>
            <a:ext cx="9601200" cy="1016244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Gabriola" panose="04040605051002020D02" pitchFamily="82" charset="0"/>
              </a:rPr>
              <a:t>Login, Home Tabs Overview</a:t>
            </a:r>
            <a:endParaRPr lang="en-US" sz="5400" b="1" dirty="0">
              <a:latin typeface="Gabriola" panose="04040605051002020D02" pitchFamily="82" charset="0"/>
            </a:endParaRPr>
          </a:p>
        </p:txBody>
      </p:sp>
      <p:pic>
        <p:nvPicPr>
          <p:cNvPr id="10" name="Login + Home Tabs Quick">
            <a:hlinkClick r:id="" action="ppaction://media"/>
            <a:extLst>
              <a:ext uri="{FF2B5EF4-FFF2-40B4-BE49-F238E27FC236}">
                <a16:creationId xmlns:a16="http://schemas.microsoft.com/office/drawing/2014/main" id="{295E9271-BF49-4713-9C8C-3C4259996F8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073865" y="852852"/>
            <a:ext cx="2919662" cy="5980531"/>
          </a:xfrm>
          <a:prstGeom prst="rect">
            <a:avLst/>
          </a:prstGeom>
        </p:spPr>
      </p:pic>
      <p:pic>
        <p:nvPicPr>
          <p:cNvPr id="11" name="HomeTabsQuickView">
            <a:hlinkClick r:id="" action="ppaction://media"/>
            <a:extLst>
              <a:ext uri="{FF2B5EF4-FFF2-40B4-BE49-F238E27FC236}">
                <a16:creationId xmlns:a16="http://schemas.microsoft.com/office/drawing/2014/main" id="{9E4D62C3-00D2-4922-A2A6-DC6C906D53CA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705996" y="852854"/>
            <a:ext cx="3366817" cy="5980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011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55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3620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1B8D9A-80B1-45A2-9258-BB0991BD01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9582" y="5385582"/>
            <a:ext cx="1472418" cy="1472418"/>
          </a:xfr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BD3C31D-6E58-4F6F-A402-3599ACCCDDE2}"/>
              </a:ext>
            </a:extLst>
          </p:cNvPr>
          <p:cNvSpPr txBox="1">
            <a:spLocks/>
          </p:cNvSpPr>
          <p:nvPr/>
        </p:nvSpPr>
        <p:spPr>
          <a:xfrm>
            <a:off x="1570381" y="18903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C20FF3A-0C62-4C31-8467-A0211EB4C85F}"/>
              </a:ext>
            </a:extLst>
          </p:cNvPr>
          <p:cNvSpPr txBox="1">
            <a:spLocks/>
          </p:cNvSpPr>
          <p:nvPr/>
        </p:nvSpPr>
        <p:spPr>
          <a:xfrm>
            <a:off x="1722781" y="20427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1245085-B2F9-4710-99EA-E46D8B1A2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077" y="24616"/>
            <a:ext cx="9601200" cy="1016244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Gabriola" panose="04040605051002020D02" pitchFamily="82" charset="0"/>
              </a:rPr>
              <a:t>Profile (Customer, Provider)</a:t>
            </a:r>
            <a:endParaRPr lang="en-US" sz="5400" b="1" dirty="0">
              <a:latin typeface="Gabriola" panose="04040605051002020D02" pitchFamily="82" charset="0"/>
            </a:endParaRPr>
          </a:p>
        </p:txBody>
      </p:sp>
      <p:pic>
        <p:nvPicPr>
          <p:cNvPr id="2" name="ProfileCustomer + Upload profile image from gallery">
            <a:hlinkClick r:id="" action="ppaction://media"/>
            <a:extLst>
              <a:ext uri="{FF2B5EF4-FFF2-40B4-BE49-F238E27FC236}">
                <a16:creationId xmlns:a16="http://schemas.microsoft.com/office/drawing/2014/main" id="{641D105C-CD6E-4907-A1F1-67E8E8559F5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746378" y="1040860"/>
            <a:ext cx="3260977" cy="5792524"/>
          </a:xfrm>
          <a:prstGeom prst="rect">
            <a:avLst/>
          </a:prstGeom>
        </p:spPr>
      </p:pic>
      <p:pic>
        <p:nvPicPr>
          <p:cNvPr id="3" name="provider Profile from menu and edit title company">
            <a:hlinkClick r:id="" action="ppaction://media"/>
            <a:extLst>
              <a:ext uri="{FF2B5EF4-FFF2-40B4-BE49-F238E27FC236}">
                <a16:creationId xmlns:a16="http://schemas.microsoft.com/office/drawing/2014/main" id="{5DDF20C4-0A6D-4772-AE4E-7388B4F7BAEC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858588" y="1036182"/>
            <a:ext cx="2830161" cy="5797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599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31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91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1B8D9A-80B1-45A2-9258-BB0991BD01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9582" y="5385582"/>
            <a:ext cx="1472418" cy="1472418"/>
          </a:xfr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BD3C31D-6E58-4F6F-A402-3599ACCCDDE2}"/>
              </a:ext>
            </a:extLst>
          </p:cNvPr>
          <p:cNvSpPr txBox="1">
            <a:spLocks/>
          </p:cNvSpPr>
          <p:nvPr/>
        </p:nvSpPr>
        <p:spPr>
          <a:xfrm>
            <a:off x="1570381" y="18903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C20FF3A-0C62-4C31-8467-A0211EB4C85F}"/>
              </a:ext>
            </a:extLst>
          </p:cNvPr>
          <p:cNvSpPr txBox="1">
            <a:spLocks/>
          </p:cNvSpPr>
          <p:nvPr/>
        </p:nvSpPr>
        <p:spPr>
          <a:xfrm>
            <a:off x="1722781" y="20427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1245085-B2F9-4710-99EA-E46D8B1A2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077" y="24616"/>
            <a:ext cx="9601200" cy="1016244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Gabriola" panose="04040605051002020D02" pitchFamily="82" charset="0"/>
              </a:rPr>
              <a:t>Post a Task</a:t>
            </a:r>
            <a:endParaRPr lang="en-US" sz="5400" b="1" dirty="0">
              <a:latin typeface="Gabriola" panose="04040605051002020D02" pitchFamily="82" charset="0"/>
            </a:endParaRPr>
          </a:p>
        </p:txBody>
      </p:sp>
      <p:pic>
        <p:nvPicPr>
          <p:cNvPr id="4" name="PostTaskCustomer">
            <a:hlinkClick r:id="" action="ppaction://media"/>
            <a:extLst>
              <a:ext uri="{FF2B5EF4-FFF2-40B4-BE49-F238E27FC236}">
                <a16:creationId xmlns:a16="http://schemas.microsoft.com/office/drawing/2014/main" id="{6ABFF844-34AE-4442-B8A2-528EBEE8604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809940" y="0"/>
            <a:ext cx="36417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876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9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1B8D9A-80B1-45A2-9258-BB0991BD01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9582" y="5385582"/>
            <a:ext cx="1472418" cy="1472418"/>
          </a:xfr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BD3C31D-6E58-4F6F-A402-3599ACCCDDE2}"/>
              </a:ext>
            </a:extLst>
          </p:cNvPr>
          <p:cNvSpPr txBox="1">
            <a:spLocks/>
          </p:cNvSpPr>
          <p:nvPr/>
        </p:nvSpPr>
        <p:spPr>
          <a:xfrm>
            <a:off x="1570381" y="18903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C20FF3A-0C62-4C31-8467-A0211EB4C85F}"/>
              </a:ext>
            </a:extLst>
          </p:cNvPr>
          <p:cNvSpPr txBox="1">
            <a:spLocks/>
          </p:cNvSpPr>
          <p:nvPr/>
        </p:nvSpPr>
        <p:spPr>
          <a:xfrm>
            <a:off x="1722781" y="20427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1245085-B2F9-4710-99EA-E46D8B1A2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077" y="24616"/>
            <a:ext cx="3670087" cy="1016244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Gabriola" panose="04040605051002020D02" pitchFamily="82" charset="0"/>
              </a:rPr>
              <a:t>Accept Pending Task (Provider)</a:t>
            </a:r>
            <a:endParaRPr lang="en-US" sz="5400" b="1" dirty="0">
              <a:latin typeface="Gabriola" panose="04040605051002020D02" pitchFamily="82" charset="0"/>
            </a:endParaRPr>
          </a:p>
        </p:txBody>
      </p:sp>
      <p:pic>
        <p:nvPicPr>
          <p:cNvPr id="4" name="accept pendding task">
            <a:hlinkClick r:id="" action="ppaction://media"/>
            <a:extLst>
              <a:ext uri="{FF2B5EF4-FFF2-40B4-BE49-F238E27FC236}">
                <a16:creationId xmlns:a16="http://schemas.microsoft.com/office/drawing/2014/main" id="{C5355D9B-792D-4FE5-A0C1-B56337B04E5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237063" y="0"/>
            <a:ext cx="3347099" cy="6856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899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4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1B8D9A-80B1-45A2-9258-BB0991BD01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9582" y="5385582"/>
            <a:ext cx="1472418" cy="1472418"/>
          </a:xfr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BD3C31D-6E58-4F6F-A402-3599ACCCDDE2}"/>
              </a:ext>
            </a:extLst>
          </p:cNvPr>
          <p:cNvSpPr txBox="1">
            <a:spLocks/>
          </p:cNvSpPr>
          <p:nvPr/>
        </p:nvSpPr>
        <p:spPr>
          <a:xfrm>
            <a:off x="1570381" y="18903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C20FF3A-0C62-4C31-8467-A0211EB4C85F}"/>
              </a:ext>
            </a:extLst>
          </p:cNvPr>
          <p:cNvSpPr txBox="1">
            <a:spLocks/>
          </p:cNvSpPr>
          <p:nvPr/>
        </p:nvSpPr>
        <p:spPr>
          <a:xfrm>
            <a:off x="1722781" y="20427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1245085-B2F9-4710-99EA-E46D8B1A2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077" y="24616"/>
            <a:ext cx="3670087" cy="1016244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Gabriola" panose="04040605051002020D02" pitchFamily="82" charset="0"/>
              </a:rPr>
              <a:t>Accepted Task Notification (Customer)</a:t>
            </a:r>
            <a:endParaRPr lang="en-US" sz="5400" b="1" dirty="0">
              <a:latin typeface="Gabriola" panose="04040605051002020D02" pitchFamily="82" charset="0"/>
            </a:endParaRPr>
          </a:p>
        </p:txBody>
      </p:sp>
      <p:pic>
        <p:nvPicPr>
          <p:cNvPr id="2" name="AcceptedNotification">
            <a:hlinkClick r:id="" action="ppaction://media"/>
            <a:extLst>
              <a:ext uri="{FF2B5EF4-FFF2-40B4-BE49-F238E27FC236}">
                <a16:creationId xmlns:a16="http://schemas.microsoft.com/office/drawing/2014/main" id="{F8F168BD-05D5-49FD-8063-9B941194E0C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040449" y="0"/>
            <a:ext cx="36417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001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1B8D9A-80B1-45A2-9258-BB0991BD01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9582" y="5385582"/>
            <a:ext cx="1472418" cy="1472418"/>
          </a:xfr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BD3C31D-6E58-4F6F-A402-3599ACCCDDE2}"/>
              </a:ext>
            </a:extLst>
          </p:cNvPr>
          <p:cNvSpPr txBox="1">
            <a:spLocks/>
          </p:cNvSpPr>
          <p:nvPr/>
        </p:nvSpPr>
        <p:spPr>
          <a:xfrm>
            <a:off x="1570381" y="18903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C20FF3A-0C62-4C31-8467-A0211EB4C85F}"/>
              </a:ext>
            </a:extLst>
          </p:cNvPr>
          <p:cNvSpPr txBox="1">
            <a:spLocks/>
          </p:cNvSpPr>
          <p:nvPr/>
        </p:nvSpPr>
        <p:spPr>
          <a:xfrm>
            <a:off x="1722781" y="20427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1245085-B2F9-4710-99EA-E46D8B1A2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077" y="24616"/>
            <a:ext cx="3670087" cy="1016244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Gabriola" panose="04040605051002020D02" pitchFamily="82" charset="0"/>
              </a:rPr>
              <a:t>Job Calendar for Pending Tasks (Provider)</a:t>
            </a:r>
            <a:endParaRPr lang="en-US" sz="5400" b="1" dirty="0">
              <a:latin typeface="Gabriola" panose="04040605051002020D02" pitchFamily="82" charset="0"/>
            </a:endParaRPr>
          </a:p>
        </p:txBody>
      </p:sp>
      <p:pic>
        <p:nvPicPr>
          <p:cNvPr id="2" name="Job Calender">
            <a:hlinkClick r:id="" action="ppaction://media"/>
            <a:extLst>
              <a:ext uri="{FF2B5EF4-FFF2-40B4-BE49-F238E27FC236}">
                <a16:creationId xmlns:a16="http://schemas.microsoft.com/office/drawing/2014/main" id="{6C3F1199-3D61-49A1-8BFA-DE2C338649B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123799" y="6788"/>
            <a:ext cx="3341409" cy="6844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3604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1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1B8D9A-80B1-45A2-9258-BB0991BD01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9582" y="5385582"/>
            <a:ext cx="1472418" cy="1472418"/>
          </a:xfr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BD3C31D-6E58-4F6F-A402-3599ACCCDDE2}"/>
              </a:ext>
            </a:extLst>
          </p:cNvPr>
          <p:cNvSpPr txBox="1">
            <a:spLocks/>
          </p:cNvSpPr>
          <p:nvPr/>
        </p:nvSpPr>
        <p:spPr>
          <a:xfrm>
            <a:off x="1570381" y="18903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C20FF3A-0C62-4C31-8467-A0211EB4C85F}"/>
              </a:ext>
            </a:extLst>
          </p:cNvPr>
          <p:cNvSpPr txBox="1">
            <a:spLocks/>
          </p:cNvSpPr>
          <p:nvPr/>
        </p:nvSpPr>
        <p:spPr>
          <a:xfrm>
            <a:off x="1722781" y="20427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1245085-B2F9-4710-99EA-E46D8B1A2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077" y="24616"/>
            <a:ext cx="3670087" cy="1016244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Gabriola" panose="04040605051002020D02" pitchFamily="82" charset="0"/>
              </a:rPr>
              <a:t>Completed Task (Provider)</a:t>
            </a:r>
            <a:endParaRPr lang="en-US" sz="5400" b="1" dirty="0">
              <a:latin typeface="Gabriola" panose="04040605051002020D02" pitchFamily="82" charset="0"/>
            </a:endParaRPr>
          </a:p>
        </p:txBody>
      </p:sp>
      <p:pic>
        <p:nvPicPr>
          <p:cNvPr id="3" name="Done Task">
            <a:hlinkClick r:id="" action="ppaction://media"/>
            <a:extLst>
              <a:ext uri="{FF2B5EF4-FFF2-40B4-BE49-F238E27FC236}">
                <a16:creationId xmlns:a16="http://schemas.microsoft.com/office/drawing/2014/main" id="{B32B6562-379E-4882-B43B-B38235B80C2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072789" y="0"/>
            <a:ext cx="3352754" cy="686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4339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8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1B8D9A-80B1-45A2-9258-BB0991BD01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9582" y="5385582"/>
            <a:ext cx="1472418" cy="1472418"/>
          </a:xfr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BD3C31D-6E58-4F6F-A402-3599ACCCDDE2}"/>
              </a:ext>
            </a:extLst>
          </p:cNvPr>
          <p:cNvSpPr txBox="1">
            <a:spLocks/>
          </p:cNvSpPr>
          <p:nvPr/>
        </p:nvSpPr>
        <p:spPr>
          <a:xfrm>
            <a:off x="1570381" y="18903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C20FF3A-0C62-4C31-8467-A0211EB4C85F}"/>
              </a:ext>
            </a:extLst>
          </p:cNvPr>
          <p:cNvSpPr txBox="1">
            <a:spLocks/>
          </p:cNvSpPr>
          <p:nvPr/>
        </p:nvSpPr>
        <p:spPr>
          <a:xfrm>
            <a:off x="1722781" y="20427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1245085-B2F9-4710-99EA-E46D8B1A2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077" y="24616"/>
            <a:ext cx="3670087" cy="1016244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Gabriola" panose="04040605051002020D02" pitchFamily="82" charset="0"/>
              </a:rPr>
              <a:t>Completed Task Notification &amp; Reviews/Rating (Customer)</a:t>
            </a:r>
            <a:endParaRPr lang="en-US" sz="5400" b="1" dirty="0">
              <a:latin typeface="Gabriola" panose="04040605051002020D02" pitchFamily="82" charset="0"/>
            </a:endParaRPr>
          </a:p>
        </p:txBody>
      </p:sp>
      <p:pic>
        <p:nvPicPr>
          <p:cNvPr id="2" name="CompletedNotification + customer rates and reviews">
            <a:hlinkClick r:id="" action="ppaction://media"/>
            <a:extLst>
              <a:ext uri="{FF2B5EF4-FFF2-40B4-BE49-F238E27FC236}">
                <a16:creationId xmlns:a16="http://schemas.microsoft.com/office/drawing/2014/main" id="{834F6BEA-FBA1-404D-889E-DF52657EF1F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040449" y="24616"/>
            <a:ext cx="36417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995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1B8D9A-80B1-45A2-9258-BB0991BD01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9582" y="5385582"/>
            <a:ext cx="1472418" cy="1472418"/>
          </a:xfr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BD3C31D-6E58-4F6F-A402-3599ACCCDDE2}"/>
              </a:ext>
            </a:extLst>
          </p:cNvPr>
          <p:cNvSpPr txBox="1">
            <a:spLocks/>
          </p:cNvSpPr>
          <p:nvPr/>
        </p:nvSpPr>
        <p:spPr>
          <a:xfrm>
            <a:off x="1570381" y="18903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C20FF3A-0C62-4C31-8467-A0211EB4C85F}"/>
              </a:ext>
            </a:extLst>
          </p:cNvPr>
          <p:cNvSpPr txBox="1">
            <a:spLocks/>
          </p:cNvSpPr>
          <p:nvPr/>
        </p:nvSpPr>
        <p:spPr>
          <a:xfrm>
            <a:off x="1722781" y="20427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1245085-B2F9-4710-99EA-E46D8B1A2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077" y="24616"/>
            <a:ext cx="3670087" cy="1016244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Gabriola" panose="04040605051002020D02" pitchFamily="82" charset="0"/>
              </a:rPr>
              <a:t>Rated Task Notification &amp; Rating/Reviews View (Provider)</a:t>
            </a:r>
            <a:endParaRPr lang="en-US" sz="5400" b="1" dirty="0">
              <a:latin typeface="Gabriola" panose="04040605051002020D02" pitchFamily="82" charset="0"/>
            </a:endParaRPr>
          </a:p>
        </p:txBody>
      </p:sp>
      <p:pic>
        <p:nvPicPr>
          <p:cNvPr id="2" name="RatingNotification+ViewProviderReviewInProfile">
            <a:hlinkClick r:id="" action="ppaction://media"/>
            <a:extLst>
              <a:ext uri="{FF2B5EF4-FFF2-40B4-BE49-F238E27FC236}">
                <a16:creationId xmlns:a16="http://schemas.microsoft.com/office/drawing/2014/main" id="{F2ED0F11-E9F3-4C81-9B5D-F52AB75FB4B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040449" y="0"/>
            <a:ext cx="36417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7887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1B8D9A-80B1-45A2-9258-BB0991BD01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9582" y="5385582"/>
            <a:ext cx="1472418" cy="1472418"/>
          </a:xfr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BD3C31D-6E58-4F6F-A402-3599ACCCDDE2}"/>
              </a:ext>
            </a:extLst>
          </p:cNvPr>
          <p:cNvSpPr txBox="1">
            <a:spLocks/>
          </p:cNvSpPr>
          <p:nvPr/>
        </p:nvSpPr>
        <p:spPr>
          <a:xfrm>
            <a:off x="1570381" y="18903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C20FF3A-0C62-4C31-8467-A0211EB4C85F}"/>
              </a:ext>
            </a:extLst>
          </p:cNvPr>
          <p:cNvSpPr txBox="1">
            <a:spLocks/>
          </p:cNvSpPr>
          <p:nvPr/>
        </p:nvSpPr>
        <p:spPr>
          <a:xfrm>
            <a:off x="1722781" y="20427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1245085-B2F9-4710-99EA-E46D8B1A2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078" y="24616"/>
            <a:ext cx="1240972" cy="1016244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Gabriola" panose="04040605051002020D02" pitchFamily="82" charset="0"/>
              </a:rPr>
              <a:t>Chat</a:t>
            </a:r>
            <a:endParaRPr lang="en-US" sz="5400" b="1" dirty="0">
              <a:latin typeface="Gabriola" panose="04040605051002020D02" pitchFamily="82" charset="0"/>
            </a:endParaRPr>
          </a:p>
        </p:txBody>
      </p:sp>
      <p:pic>
        <p:nvPicPr>
          <p:cNvPr id="3" name="output">
            <a:hlinkClick r:id="" action="ppaction://media"/>
            <a:extLst>
              <a:ext uri="{FF2B5EF4-FFF2-40B4-BE49-F238E27FC236}">
                <a16:creationId xmlns:a16="http://schemas.microsoft.com/office/drawing/2014/main" id="{8284595D-39FC-4F8B-B93B-5385598865E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719712" y="24616"/>
            <a:ext cx="3714750" cy="6858000"/>
          </a:xfrm>
          <a:prstGeom prst="rect">
            <a:avLst/>
          </a:prstGeom>
        </p:spPr>
      </p:pic>
      <p:pic>
        <p:nvPicPr>
          <p:cNvPr id="4" name="output (1)">
            <a:hlinkClick r:id="" action="ppaction://media"/>
            <a:extLst>
              <a:ext uri="{FF2B5EF4-FFF2-40B4-BE49-F238E27FC236}">
                <a16:creationId xmlns:a16="http://schemas.microsoft.com/office/drawing/2014/main" id="{8A0CF29B-7985-4761-8D15-80F5D87A890C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977736" y="24616"/>
            <a:ext cx="34480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279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0">
                <p:cTn id="1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1B8D9A-80B1-45A2-9258-BB0991BD01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9582" y="5385582"/>
            <a:ext cx="1472418" cy="1472418"/>
          </a:xfr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BD3C31D-6E58-4F6F-A402-3599ACCCDDE2}"/>
              </a:ext>
            </a:extLst>
          </p:cNvPr>
          <p:cNvSpPr txBox="1">
            <a:spLocks/>
          </p:cNvSpPr>
          <p:nvPr/>
        </p:nvSpPr>
        <p:spPr>
          <a:xfrm>
            <a:off x="1570381" y="18903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C20FF3A-0C62-4C31-8467-A0211EB4C85F}"/>
              </a:ext>
            </a:extLst>
          </p:cNvPr>
          <p:cNvSpPr txBox="1">
            <a:spLocks/>
          </p:cNvSpPr>
          <p:nvPr/>
        </p:nvSpPr>
        <p:spPr>
          <a:xfrm>
            <a:off x="1722781" y="20427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1245085-B2F9-4710-99EA-E46D8B1A2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077" y="24615"/>
            <a:ext cx="3670087" cy="4957931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Gabriola" panose="04040605051002020D02" pitchFamily="82" charset="0"/>
              </a:rPr>
              <a:t>Categories,</a:t>
            </a:r>
            <a:br>
              <a:rPr lang="en-GB" sz="5400" b="1" dirty="0">
                <a:latin typeface="Gabriola" panose="04040605051002020D02" pitchFamily="82" charset="0"/>
              </a:rPr>
            </a:br>
            <a:r>
              <a:rPr lang="en-GB" sz="5400" b="1" dirty="0">
                <a:latin typeface="Gabriola" panose="04040605051002020D02" pitchFamily="82" charset="0"/>
              </a:rPr>
              <a:t>Provider List &amp; Profile View,</a:t>
            </a:r>
            <a:br>
              <a:rPr lang="en-GB" sz="5400" b="1" dirty="0">
                <a:latin typeface="Gabriola" panose="04040605051002020D02" pitchFamily="82" charset="0"/>
              </a:rPr>
            </a:br>
            <a:r>
              <a:rPr lang="en-GB" sz="5400" b="1" dirty="0">
                <a:latin typeface="Gabriola" panose="04040605051002020D02" pitchFamily="82" charset="0"/>
              </a:rPr>
              <a:t>Provider Reviews</a:t>
            </a:r>
            <a:endParaRPr lang="en-US" sz="5400" b="1" dirty="0">
              <a:latin typeface="Gabriola" panose="04040605051002020D02" pitchFamily="82" charset="0"/>
            </a:endParaRPr>
          </a:p>
        </p:txBody>
      </p:sp>
      <p:pic>
        <p:nvPicPr>
          <p:cNvPr id="3" name="categories + provider list + reviews">
            <a:hlinkClick r:id="" action="ppaction://media"/>
            <a:extLst>
              <a:ext uri="{FF2B5EF4-FFF2-40B4-BE49-F238E27FC236}">
                <a16:creationId xmlns:a16="http://schemas.microsoft.com/office/drawing/2014/main" id="{807E14FD-9C65-4328-8A07-BD203700DF6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187293" y="0"/>
            <a:ext cx="334803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3647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58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1B8D9A-80B1-45A2-9258-BB0991BD01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9582" y="5385582"/>
            <a:ext cx="1472418" cy="1472418"/>
          </a:xfr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BD3C31D-6E58-4F6F-A402-3599ACCCDDE2}"/>
              </a:ext>
            </a:extLst>
          </p:cNvPr>
          <p:cNvSpPr txBox="1">
            <a:spLocks/>
          </p:cNvSpPr>
          <p:nvPr/>
        </p:nvSpPr>
        <p:spPr>
          <a:xfrm>
            <a:off x="1570381" y="18903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C20FF3A-0C62-4C31-8467-A0211EB4C85F}"/>
              </a:ext>
            </a:extLst>
          </p:cNvPr>
          <p:cNvSpPr txBox="1">
            <a:spLocks/>
          </p:cNvSpPr>
          <p:nvPr/>
        </p:nvSpPr>
        <p:spPr>
          <a:xfrm>
            <a:off x="1722781" y="2042746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4000" dirty="0">
              <a:latin typeface="Gabriola" panose="04040605051002020D02" pitchFamily="82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1245085-B2F9-4710-99EA-E46D8B1A2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077" y="24616"/>
            <a:ext cx="3670087" cy="1016244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Gabriola" panose="04040605051002020D02" pitchFamily="82" charset="0"/>
              </a:rPr>
              <a:t>Menu:</a:t>
            </a:r>
            <a:br>
              <a:rPr lang="en-GB" sz="5400" b="1" dirty="0">
                <a:latin typeface="Gabriola" panose="04040605051002020D02" pitchFamily="82" charset="0"/>
              </a:rPr>
            </a:br>
            <a:r>
              <a:rPr lang="en-GB" sz="5400" b="1" dirty="0">
                <a:latin typeface="Gabriola" panose="04040605051002020D02" pitchFamily="82" charset="0"/>
              </a:rPr>
              <a:t>Settings (Forgot Password + Delete Account) &amp; Sign out</a:t>
            </a:r>
            <a:endParaRPr lang="en-US" sz="5400" b="1" dirty="0">
              <a:latin typeface="Gabriola" panose="04040605051002020D02" pitchFamily="82" charset="0"/>
            </a:endParaRPr>
          </a:p>
        </p:txBody>
      </p:sp>
      <p:pic>
        <p:nvPicPr>
          <p:cNvPr id="3" name="forgotPAssword + logout + delete account">
            <a:hlinkClick r:id="" action="ppaction://media"/>
            <a:extLst>
              <a:ext uri="{FF2B5EF4-FFF2-40B4-BE49-F238E27FC236}">
                <a16:creationId xmlns:a16="http://schemas.microsoft.com/office/drawing/2014/main" id="{619FF8F0-938D-4622-848C-8198968F612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187293" y="0"/>
            <a:ext cx="334803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2985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4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15814-D834-4A9A-BA29-5AAAEF82C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b="1" dirty="0">
                <a:latin typeface="Gabriola" panose="04040605051002020D02" pitchFamily="82" charset="0"/>
              </a:rPr>
              <a:t>Conclusion &amp; Future work</a:t>
            </a:r>
            <a:endParaRPr lang="en-US" sz="7200" b="1" dirty="0">
              <a:latin typeface="Gabriola" panose="04040605051002020D02" pitchFamily="82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BB0F3D8-1509-40DC-855B-DE5E95AFD0D5}"/>
              </a:ext>
            </a:extLst>
          </p:cNvPr>
          <p:cNvSpPr txBox="1">
            <a:spLocks/>
          </p:cNvSpPr>
          <p:nvPr/>
        </p:nvSpPr>
        <p:spPr>
          <a:xfrm>
            <a:off x="1570381" y="2171700"/>
            <a:ext cx="10277062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3200" dirty="0">
              <a:latin typeface="Gabriola" panose="04040605051002020D02" pitchFamily="82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9A86F4C-C483-462B-8A71-D6195CCF1FAD}"/>
              </a:ext>
            </a:extLst>
          </p:cNvPr>
          <p:cNvSpPr txBox="1">
            <a:spLocks/>
          </p:cNvSpPr>
          <p:nvPr/>
        </p:nvSpPr>
        <p:spPr>
          <a:xfrm>
            <a:off x="1570382" y="1890346"/>
            <a:ext cx="9601200" cy="48621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dirty="0">
                <a:latin typeface="Gabriola" panose="04040605051002020D02" pitchFamily="82" charset="0"/>
              </a:rPr>
              <a:t>A service provider Cross-Platform mobile application was developed </a:t>
            </a:r>
            <a:endParaRPr lang="ar-SA" sz="4000" dirty="0">
              <a:latin typeface="Gabriola" panose="04040605051002020D02" pitchFamily="82" charset="0"/>
            </a:endParaRPr>
          </a:p>
          <a:p>
            <a:r>
              <a:rPr lang="en-US" sz="4000" dirty="0">
                <a:latin typeface="Gabriola" panose="04040605051002020D02" pitchFamily="82" charset="0"/>
              </a:rPr>
              <a:t>Tested successfully on Android and iOS devices</a:t>
            </a:r>
          </a:p>
          <a:p>
            <a:r>
              <a:rPr lang="en-US" sz="4000" i="0" dirty="0">
                <a:latin typeface="Gabriola" panose="04040605051002020D02" pitchFamily="82" charset="0"/>
              </a:rPr>
              <a:t>Future work: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600" i="0" dirty="0">
                <a:latin typeface="Gabriola" panose="04040605051002020D02" pitchFamily="82" charset="0"/>
              </a:rPr>
              <a:t>Arabic language compatibility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600" i="0" dirty="0">
                <a:latin typeface="Gabriola" panose="04040605051002020D02" pitchFamily="82" charset="0"/>
              </a:rPr>
              <a:t>Improving map functionality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600" i="0" dirty="0">
                <a:latin typeface="Gabriola" panose="04040605051002020D02" pitchFamily="82" charset="0"/>
              </a:rPr>
              <a:t>Enhance chat features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sz="4000" i="0" dirty="0">
              <a:latin typeface="Gabriola" panose="04040605051002020D02" pitchFamily="82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endParaRPr lang="en-US" sz="4000" i="0" dirty="0">
              <a:latin typeface="Gabriola" panose="04040605051002020D02" pitchFamily="82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CA36071-632D-4F0B-80F8-CCE307BDFD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9582" y="5385582"/>
            <a:ext cx="1472418" cy="1472418"/>
          </a:xfrm>
        </p:spPr>
      </p:pic>
    </p:spTree>
    <p:extLst>
      <p:ext uri="{BB962C8B-B14F-4D97-AF65-F5344CB8AC3E}">
        <p14:creationId xmlns:p14="http://schemas.microsoft.com/office/powerpoint/2010/main" val="24406150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AFB985D-DD44-4682-BF7A-F57E70D7A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5289" y="2719873"/>
            <a:ext cx="3489650" cy="1245638"/>
          </a:xfrm>
        </p:spPr>
        <p:txBody>
          <a:bodyPr>
            <a:normAutofit/>
          </a:bodyPr>
          <a:lstStyle/>
          <a:p>
            <a:r>
              <a:rPr lang="en-GB" sz="7200" b="1" dirty="0">
                <a:latin typeface="Gabriola" panose="04040605051002020D02" pitchFamily="82" charset="0"/>
              </a:rPr>
              <a:t>Thank you!</a:t>
            </a:r>
            <a:endParaRPr lang="en-US" sz="7200" b="1" dirty="0">
              <a:latin typeface="Gabriola" panose="04040605051002020D02" pitchFamily="82" charset="0"/>
            </a:endParaRPr>
          </a:p>
        </p:txBody>
      </p:sp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880D23C8-939E-4E27-A835-D3EBC1BDB5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1982" y="1318846"/>
            <a:ext cx="4686300" cy="468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707064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ustom 3">
      <a:dk1>
        <a:sysClr val="windowText" lastClr="000000"/>
      </a:dk1>
      <a:lt1>
        <a:sysClr val="window" lastClr="FFFFFF"/>
      </a:lt1>
      <a:dk2>
        <a:srgbClr val="242852"/>
      </a:dk2>
      <a:lt2>
        <a:srgbClr val="FFFFFF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354</Words>
  <Application>Microsoft Office PowerPoint</Application>
  <PresentationFormat>Widescreen</PresentationFormat>
  <Paragraphs>81</Paragraphs>
  <Slides>22</Slides>
  <Notes>6</Notes>
  <HiddenSlides>0</HiddenSlides>
  <MMClips>17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Arabic Typesetting</vt:lpstr>
      <vt:lpstr>Arial</vt:lpstr>
      <vt:lpstr>Calibri</vt:lpstr>
      <vt:lpstr>Franklin Gothic Book</vt:lpstr>
      <vt:lpstr>Gabriola</vt:lpstr>
      <vt:lpstr>Wingdings</vt:lpstr>
      <vt:lpstr>Crop</vt:lpstr>
      <vt:lpstr> Eureka! أخيراً وجدتها!</vt:lpstr>
      <vt:lpstr>Outline</vt:lpstr>
      <vt:lpstr>Introduction</vt:lpstr>
      <vt:lpstr>Framework &amp; Languages </vt:lpstr>
      <vt:lpstr>Framework &amp; Languages </vt:lpstr>
      <vt:lpstr>Platform</vt:lpstr>
      <vt:lpstr>Platform - Continued</vt:lpstr>
      <vt:lpstr>Sign up (Customer, Provider)</vt:lpstr>
      <vt:lpstr>Login, Home Tabs Overview</vt:lpstr>
      <vt:lpstr>Profile (Customer, Provider)</vt:lpstr>
      <vt:lpstr>Post a Task</vt:lpstr>
      <vt:lpstr>Accept Pending Task (Provider)</vt:lpstr>
      <vt:lpstr>Accepted Task Notification (Customer)</vt:lpstr>
      <vt:lpstr>Job Calendar for Pending Tasks (Provider)</vt:lpstr>
      <vt:lpstr>Completed Task (Provider)</vt:lpstr>
      <vt:lpstr>Completed Task Notification &amp; Reviews/Rating (Customer)</vt:lpstr>
      <vt:lpstr>Rated Task Notification &amp; Rating/Reviews View (Provider)</vt:lpstr>
      <vt:lpstr>Chat</vt:lpstr>
      <vt:lpstr>Categories, Provider List &amp; Profile View, Provider Reviews</vt:lpstr>
      <vt:lpstr>Menu: Settings (Forgot Password + Delete Account) &amp; Sign out</vt:lpstr>
      <vt:lpstr>Conclusion &amp; Future work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Eureka ! أخيراً وجدتها !</dc:title>
  <dc:creator>Noor Johari</dc:creator>
  <cp:lastModifiedBy>Lubna Najjar</cp:lastModifiedBy>
  <cp:revision>80</cp:revision>
  <dcterms:created xsi:type="dcterms:W3CDTF">2019-05-19T12:46:13Z</dcterms:created>
  <dcterms:modified xsi:type="dcterms:W3CDTF">2019-05-20T07:23:56Z</dcterms:modified>
</cp:coreProperties>
</file>