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1" r:id="rId5"/>
    <p:sldId id="262" r:id="rId6"/>
    <p:sldId id="274" r:id="rId7"/>
    <p:sldId id="273" r:id="rId8"/>
    <p:sldId id="259" r:id="rId9"/>
    <p:sldId id="260" r:id="rId10"/>
    <p:sldId id="275" r:id="rId11"/>
    <p:sldId id="264" r:id="rId12"/>
    <p:sldId id="276" r:id="rId13"/>
    <p:sldId id="265" r:id="rId14"/>
    <p:sldId id="277" r:id="rId15"/>
    <p:sldId id="267" r:id="rId16"/>
    <p:sldId id="278" r:id="rId17"/>
    <p:sldId id="268" r:id="rId18"/>
    <p:sldId id="280" r:id="rId19"/>
    <p:sldId id="269" r:id="rId20"/>
    <p:sldId id="279"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CD8C2C2-02A6-4501-8F9C-5CFC03A23656}" type="datetimeFigureOut">
              <a:rPr lang="en-US" smtClean="0"/>
              <a:pPr/>
              <a:t>1/4/2013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6926C4C-484A-4473-8C21-E93B93F37B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D8C2C2-02A6-4501-8F9C-5CFC03A23656}" type="datetimeFigureOut">
              <a:rPr lang="en-US" smtClean="0"/>
              <a:pPr/>
              <a:t>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D8C2C2-02A6-4501-8F9C-5CFC03A23656}" type="datetimeFigureOut">
              <a:rPr lang="en-US" smtClean="0"/>
              <a:pPr/>
              <a:t>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D8C2C2-02A6-4501-8F9C-5CFC03A23656}" type="datetimeFigureOut">
              <a:rPr lang="en-US" smtClean="0"/>
              <a:pPr/>
              <a:t>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CD8C2C2-02A6-4501-8F9C-5CFC03A23656}" type="datetimeFigureOut">
              <a:rPr lang="en-US" smtClean="0"/>
              <a:pPr/>
              <a:t>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D8C2C2-02A6-4501-8F9C-5CFC03A23656}" type="datetimeFigureOut">
              <a:rPr lang="en-US" smtClean="0"/>
              <a:pPr/>
              <a:t>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CD8C2C2-02A6-4501-8F9C-5CFC03A23656}" type="datetimeFigureOut">
              <a:rPr lang="en-US" smtClean="0"/>
              <a:pPr/>
              <a:t>1/4/2013</a:t>
            </a:fld>
            <a:endParaRPr lang="en-US"/>
          </a:p>
        </p:txBody>
      </p:sp>
      <p:sp>
        <p:nvSpPr>
          <p:cNvPr id="27" name="Slide Number Placeholder 26"/>
          <p:cNvSpPr>
            <a:spLocks noGrp="1"/>
          </p:cNvSpPr>
          <p:nvPr>
            <p:ph type="sldNum" sz="quarter" idx="11"/>
          </p:nvPr>
        </p:nvSpPr>
        <p:spPr/>
        <p:txBody>
          <a:bodyPr rtlCol="0"/>
          <a:lstStyle/>
          <a:p>
            <a:fld id="{B6926C4C-484A-4473-8C21-E93B93F37B7A}"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CD8C2C2-02A6-4501-8F9C-5CFC03A23656}" type="datetimeFigureOut">
              <a:rPr lang="en-US" smtClean="0"/>
              <a:pPr/>
              <a:t>1/4/2013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6926C4C-484A-4473-8C21-E93B93F37B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D8C2C2-02A6-4501-8F9C-5CFC03A23656}" type="datetimeFigureOut">
              <a:rPr lang="en-US" smtClean="0"/>
              <a:pPr/>
              <a:t>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D8C2C2-02A6-4501-8F9C-5CFC03A23656}" type="datetimeFigureOut">
              <a:rPr lang="en-US" smtClean="0"/>
              <a:pPr/>
              <a:t>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CD8C2C2-02A6-4501-8F9C-5CFC03A23656}" type="datetimeFigureOut">
              <a:rPr lang="en-US" smtClean="0"/>
              <a:pPr/>
              <a:t>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26C4C-484A-4473-8C21-E93B93F37B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CD8C2C2-02A6-4501-8F9C-5CFC03A23656}" type="datetimeFigureOut">
              <a:rPr lang="en-US" smtClean="0"/>
              <a:pPr/>
              <a:t>1/4/2013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6926C4C-484A-4473-8C21-E93B93F37B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828800"/>
            <a:ext cx="7772400" cy="1390651"/>
          </a:xfrm>
        </p:spPr>
        <p:txBody>
          <a:bodyPr>
            <a:normAutofit fontScale="90000"/>
          </a:bodyPr>
          <a:lstStyle/>
          <a:p>
            <a:r>
              <a:rPr lang="en-US" dirty="0" smtClean="0"/>
              <a:t>An-Najah National University</a:t>
            </a:r>
            <a:br>
              <a:rPr lang="en-US" dirty="0" smtClean="0"/>
            </a:br>
            <a:r>
              <a:rPr lang="en-US" dirty="0" smtClean="0"/>
              <a:t> </a:t>
            </a:r>
            <a:br>
              <a:rPr lang="en-US" dirty="0" smtClean="0"/>
            </a:br>
            <a:r>
              <a:rPr lang="en-US" b="1" dirty="0" smtClean="0"/>
              <a:t>Graduating project II </a:t>
            </a:r>
            <a:br>
              <a:rPr lang="en-US" b="1" dirty="0" smtClean="0"/>
            </a:br>
            <a:endParaRPr lang="en-US" dirty="0"/>
          </a:p>
        </p:txBody>
      </p:sp>
      <p:sp>
        <p:nvSpPr>
          <p:cNvPr id="3" name="Subtitle 2"/>
          <p:cNvSpPr>
            <a:spLocks noGrp="1"/>
          </p:cNvSpPr>
          <p:nvPr>
            <p:ph type="subTitle" idx="1"/>
          </p:nvPr>
        </p:nvSpPr>
        <p:spPr/>
        <p:txBody>
          <a:bodyPr>
            <a:normAutofit/>
          </a:bodyPr>
          <a:lstStyle/>
          <a:p>
            <a:r>
              <a:rPr lang="en-US" sz="3200" b="1" dirty="0" smtClean="0"/>
              <a:t>Delay in construction projects </a:t>
            </a:r>
            <a:endParaRPr lang="en-US" sz="3200" b="1" dirty="0"/>
          </a:p>
        </p:txBody>
      </p:sp>
      <p:pic>
        <p:nvPicPr>
          <p:cNvPr id="1026" name="Picture 2"/>
          <p:cNvPicPr>
            <a:picLocks noChangeAspect="1" noChangeArrowheads="1"/>
          </p:cNvPicPr>
          <p:nvPr/>
        </p:nvPicPr>
        <p:blipFill>
          <a:blip r:embed="rId2"/>
          <a:srcRect/>
          <a:stretch>
            <a:fillRect/>
          </a:stretch>
        </p:blipFill>
        <p:spPr bwMode="auto">
          <a:xfrm>
            <a:off x="6858000" y="4267200"/>
            <a:ext cx="2095500" cy="2076450"/>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066800"/>
          </a:xfrm>
        </p:spPr>
        <p:txBody>
          <a:bodyPr/>
          <a:lstStyle/>
          <a:p>
            <a:r>
              <a:rPr lang="en-US" b="1" dirty="0" smtClean="0">
                <a:solidFill>
                  <a:srgbClr val="FF0000"/>
                </a:solidFill>
              </a:rPr>
              <a:t>Methodology :</a:t>
            </a:r>
            <a:endParaRPr lang="en-US" dirty="0"/>
          </a:p>
        </p:txBody>
      </p:sp>
      <p:sp>
        <p:nvSpPr>
          <p:cNvPr id="3" name="Content Placeholder 2"/>
          <p:cNvSpPr>
            <a:spLocks noGrp="1"/>
          </p:cNvSpPr>
          <p:nvPr>
            <p:ph idx="1"/>
          </p:nvPr>
        </p:nvSpPr>
        <p:spPr>
          <a:xfrm>
            <a:off x="381000" y="2133600"/>
            <a:ext cx="8229600" cy="4325112"/>
          </a:xfrm>
        </p:spPr>
        <p:txBody>
          <a:bodyPr/>
          <a:lstStyle/>
          <a:p>
            <a:pPr>
              <a:buFont typeface="Wingdings" pitchFamily="2" charset="2"/>
              <a:buChar char="v"/>
            </a:pPr>
            <a:r>
              <a:rPr lang="en-US" dirty="0" smtClean="0">
                <a:solidFill>
                  <a:srgbClr val="002060"/>
                </a:solidFill>
                <a:latin typeface="Times New Roman" pitchFamily="18" charset="0"/>
                <a:cs typeface="Times New Roman" pitchFamily="18" charset="0"/>
              </a:rPr>
              <a:t>All </a:t>
            </a:r>
            <a:r>
              <a:rPr lang="en-US" dirty="0" smtClean="0">
                <a:solidFill>
                  <a:srgbClr val="002060"/>
                </a:solidFill>
                <a:latin typeface="Times New Roman" pitchFamily="18" charset="0"/>
                <a:cs typeface="Times New Roman" pitchFamily="18" charset="0"/>
              </a:rPr>
              <a:t>the previous steps in the methodology was done except the correspondences because the contractor was not able to provide the corresponds document ,instead of that in the interview with the contractor  a documented paper explains the reasons of delay was provided</a:t>
            </a:r>
            <a:endParaRPr lang="en-US" dirty="0">
              <a:solidFill>
                <a:srgbClr val="002060"/>
              </a:solidFill>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b="1" dirty="0" smtClean="0">
                <a:solidFill>
                  <a:srgbClr val="FF0000"/>
                </a:solidFill>
              </a:rPr>
              <a:t>Analysis : </a:t>
            </a:r>
            <a:endParaRPr lang="en-US" b="1" dirty="0">
              <a:solidFill>
                <a:srgbClr val="FF0000"/>
              </a:solidFill>
            </a:endParaRPr>
          </a:p>
        </p:txBody>
      </p:sp>
      <p:sp>
        <p:nvSpPr>
          <p:cNvPr id="3" name="Content Placeholder 2"/>
          <p:cNvSpPr>
            <a:spLocks noGrp="1"/>
          </p:cNvSpPr>
          <p:nvPr>
            <p:ph idx="1"/>
          </p:nvPr>
        </p:nvSpPr>
        <p:spPr>
          <a:xfrm>
            <a:off x="533400" y="1524000"/>
            <a:ext cx="8229600" cy="4325112"/>
          </a:xfrm>
        </p:spPr>
        <p:txBody>
          <a:bodyPr/>
          <a:lstStyle/>
          <a:p>
            <a:pPr>
              <a:buFont typeface="Wingdings" pitchFamily="2" charset="2"/>
              <a:buChar char="Ø"/>
            </a:pPr>
            <a:r>
              <a:rPr lang="en-US" dirty="0" smtClean="0">
                <a:solidFill>
                  <a:srgbClr val="002060"/>
                </a:solidFill>
                <a:latin typeface="Times New Roman" pitchFamily="18" charset="0"/>
                <a:cs typeface="Times New Roman" pitchFamily="18" charset="0"/>
              </a:rPr>
              <a:t>By comparing the baseline schedule with updated schedule following results was conduct:</a:t>
            </a:r>
          </a:p>
          <a:p>
            <a:pPr>
              <a:buFont typeface="Wingdings" pitchFamily="2" charset="2"/>
              <a:buChar char="q"/>
            </a:pPr>
            <a:r>
              <a:rPr lang="en-US" sz="2000" dirty="0" smtClean="0">
                <a:solidFill>
                  <a:srgbClr val="FF0000"/>
                </a:solidFill>
                <a:latin typeface="Times New Roman" pitchFamily="18" charset="0"/>
                <a:cs typeface="Times New Roman" pitchFamily="18" charset="0"/>
              </a:rPr>
              <a:t>Delay in foundation  excavation due to errors in estimating bearing capacity (waiting of new design of foundation).</a:t>
            </a:r>
          </a:p>
        </p:txBody>
      </p:sp>
      <p:pic>
        <p:nvPicPr>
          <p:cNvPr id="9217" name="Picture 1" descr="C:\Users\newten\Desktop\فهرس.jpg"/>
          <p:cNvPicPr>
            <a:picLocks noChangeAspect="1" noChangeArrowheads="1"/>
          </p:cNvPicPr>
          <p:nvPr/>
        </p:nvPicPr>
        <p:blipFill>
          <a:blip r:embed="rId2"/>
          <a:srcRect/>
          <a:stretch>
            <a:fillRect/>
          </a:stretch>
        </p:blipFill>
        <p:spPr bwMode="auto">
          <a:xfrm>
            <a:off x="0" y="5334000"/>
            <a:ext cx="1905000" cy="1524000"/>
          </a:xfrm>
          <a:prstGeom prst="rect">
            <a:avLst/>
          </a:prstGeom>
          <a:noFill/>
        </p:spPr>
      </p:pic>
      <p:pic>
        <p:nvPicPr>
          <p:cNvPr id="1027" name="Picture 3"/>
          <p:cNvPicPr>
            <a:picLocks noChangeAspect="1" noChangeArrowheads="1"/>
          </p:cNvPicPr>
          <p:nvPr/>
        </p:nvPicPr>
        <p:blipFill>
          <a:blip r:embed="rId3"/>
          <a:srcRect/>
          <a:stretch>
            <a:fillRect/>
          </a:stretch>
        </p:blipFill>
        <p:spPr bwMode="auto">
          <a:xfrm>
            <a:off x="609600" y="3276600"/>
            <a:ext cx="7851913" cy="762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609600" y="4495800"/>
            <a:ext cx="7848600" cy="695325"/>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066800"/>
          </a:xfrm>
        </p:spPr>
        <p:txBody>
          <a:bodyPr/>
          <a:lstStyle/>
          <a:p>
            <a:r>
              <a:rPr lang="en-US" b="1" dirty="0" smtClean="0">
                <a:solidFill>
                  <a:srgbClr val="FF0000"/>
                </a:solidFill>
              </a:rPr>
              <a:t>Analysis : </a:t>
            </a:r>
            <a:endParaRPr lang="en-US" dirty="0"/>
          </a:p>
        </p:txBody>
      </p:sp>
      <p:sp>
        <p:nvSpPr>
          <p:cNvPr id="3" name="Content Placeholder 2"/>
          <p:cNvSpPr>
            <a:spLocks noGrp="1"/>
          </p:cNvSpPr>
          <p:nvPr>
            <p:ph idx="1"/>
          </p:nvPr>
        </p:nvSpPr>
        <p:spPr>
          <a:xfrm>
            <a:off x="304800" y="1676400"/>
            <a:ext cx="8229600" cy="4325112"/>
          </a:xfrm>
        </p:spPr>
        <p:txBody>
          <a:bodyPr>
            <a:normAutofit/>
          </a:bodyPr>
          <a:lstStyle/>
          <a:p>
            <a:pPr>
              <a:buFont typeface="Wingdings" pitchFamily="2" charset="2"/>
              <a:buChar char="q"/>
            </a:pPr>
            <a:r>
              <a:rPr lang="en-US" sz="2000" dirty="0" smtClean="0">
                <a:solidFill>
                  <a:srgbClr val="002060"/>
                </a:solidFill>
                <a:latin typeface="Times New Roman" pitchFamily="18" charset="0"/>
                <a:cs typeface="Times New Roman" pitchFamily="18" charset="0"/>
              </a:rPr>
              <a:t>There was delay in theater work because there was need for anew design of benches ,according to client request(change order).</a:t>
            </a:r>
          </a:p>
          <a:p>
            <a:endParaRPr lang="en-US" sz="2000" dirty="0" smtClean="0">
              <a:solidFill>
                <a:srgbClr val="C00000"/>
              </a:solidFill>
              <a:latin typeface="Times New Roman" pitchFamily="18" charset="0"/>
              <a:cs typeface="Times New Roman" pitchFamily="18" charset="0"/>
            </a:endParaRPr>
          </a:p>
          <a:p>
            <a:pPr>
              <a:buFont typeface="Wingdings" pitchFamily="2" charset="2"/>
              <a:buChar char="q"/>
            </a:pPr>
            <a:r>
              <a:rPr lang="en-US" sz="2000" dirty="0" smtClean="0">
                <a:solidFill>
                  <a:srgbClr val="C00000"/>
                </a:solidFill>
                <a:latin typeface="Times New Roman" pitchFamily="18" charset="0"/>
                <a:cs typeface="Times New Roman" pitchFamily="18" charset="0"/>
              </a:rPr>
              <a:t>There were a change </a:t>
            </a:r>
            <a:r>
              <a:rPr lang="en-US" sz="2000" dirty="0" smtClean="0">
                <a:solidFill>
                  <a:srgbClr val="C00000"/>
                </a:solidFill>
                <a:latin typeface="Times New Roman" pitchFamily="18" charset="0"/>
                <a:cs typeface="Times New Roman" pitchFamily="18" charset="0"/>
              </a:rPr>
              <a:t>in </a:t>
            </a:r>
            <a:r>
              <a:rPr lang="en-US" sz="2000" dirty="0" smtClean="0">
                <a:solidFill>
                  <a:srgbClr val="C00000"/>
                </a:solidFill>
                <a:latin typeface="Times New Roman" pitchFamily="18" charset="0"/>
                <a:cs typeface="Times New Roman" pitchFamily="18" charset="0"/>
              </a:rPr>
              <a:t>form work in the </a:t>
            </a:r>
            <a:r>
              <a:rPr lang="en-US" sz="2000" dirty="0" smtClean="0">
                <a:solidFill>
                  <a:srgbClr val="C00000"/>
                </a:solidFill>
                <a:latin typeface="Times New Roman" pitchFamily="18" charset="0"/>
                <a:cs typeface="Times New Roman" pitchFamily="18" charset="0"/>
              </a:rPr>
              <a:t>theater specifications  </a:t>
            </a:r>
            <a:r>
              <a:rPr lang="en-US" sz="2000" dirty="0" smtClean="0">
                <a:solidFill>
                  <a:srgbClr val="C00000"/>
                </a:solidFill>
                <a:latin typeface="Times New Roman" pitchFamily="18" charset="0"/>
                <a:cs typeface="Times New Roman" pitchFamily="18" charset="0"/>
              </a:rPr>
              <a:t>, from wood </a:t>
            </a:r>
            <a:r>
              <a:rPr lang="en-US" sz="2000" dirty="0" smtClean="0">
                <a:solidFill>
                  <a:srgbClr val="C00000"/>
                </a:solidFill>
                <a:latin typeface="Times New Roman" pitchFamily="18" charset="0"/>
                <a:cs typeface="Times New Roman" pitchFamily="18" charset="0"/>
              </a:rPr>
              <a:t>to </a:t>
            </a:r>
            <a:r>
              <a:rPr lang="en-US" sz="2000" dirty="0" smtClean="0">
                <a:solidFill>
                  <a:srgbClr val="C00000"/>
                </a:solidFill>
                <a:latin typeface="Times New Roman" pitchFamily="18" charset="0"/>
                <a:cs typeface="Times New Roman" pitchFamily="18" charset="0"/>
              </a:rPr>
              <a:t>steel due to high height </a:t>
            </a:r>
            <a:r>
              <a:rPr lang="en-US" sz="2000" dirty="0" smtClean="0">
                <a:solidFill>
                  <a:srgbClr val="C00000"/>
                </a:solidFill>
                <a:latin typeface="Times New Roman" pitchFamily="18" charset="0"/>
                <a:cs typeface="Times New Roman" pitchFamily="18" charset="0"/>
              </a:rPr>
              <a:t>of theater that extent to 10m height </a:t>
            </a:r>
            <a:endParaRPr lang="en-US" sz="2000" dirty="0">
              <a:solidFill>
                <a:srgbClr val="C00000"/>
              </a:solidFill>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srcRect/>
          <a:stretch>
            <a:fillRect/>
          </a:stretch>
        </p:blipFill>
        <p:spPr bwMode="auto">
          <a:xfrm>
            <a:off x="609600" y="3810000"/>
            <a:ext cx="7696200" cy="791343"/>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533400" y="5029200"/>
            <a:ext cx="7942650" cy="762000"/>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b="1" dirty="0" smtClean="0">
                <a:solidFill>
                  <a:srgbClr val="FF0000"/>
                </a:solidFill>
              </a:rPr>
              <a:t>Analysis:</a:t>
            </a:r>
            <a:endParaRPr lang="en-US" b="1" dirty="0">
              <a:solidFill>
                <a:srgbClr val="FF0000"/>
              </a:solidFill>
            </a:endParaRPr>
          </a:p>
        </p:txBody>
      </p:sp>
      <p:sp>
        <p:nvSpPr>
          <p:cNvPr id="3" name="Content Placeholder 2"/>
          <p:cNvSpPr>
            <a:spLocks noGrp="1"/>
          </p:cNvSpPr>
          <p:nvPr>
            <p:ph idx="1"/>
          </p:nvPr>
        </p:nvSpPr>
        <p:spPr>
          <a:xfrm>
            <a:off x="457200" y="1676400"/>
            <a:ext cx="8229600" cy="4325112"/>
          </a:xfrm>
        </p:spPr>
        <p:txBody>
          <a:bodyPr>
            <a:normAutofit/>
          </a:bodyPr>
          <a:lstStyle/>
          <a:p>
            <a:r>
              <a:rPr lang="en-US" sz="2000" dirty="0" smtClean="0">
                <a:solidFill>
                  <a:srgbClr val="002060"/>
                </a:solidFill>
                <a:latin typeface="Times New Roman" pitchFamily="18" charset="0"/>
                <a:cs typeface="Times New Roman" pitchFamily="18" charset="0"/>
              </a:rPr>
              <a:t>There was delay in stone building activity (the occupation authorities was closed the stone quarry  in </a:t>
            </a:r>
            <a:r>
              <a:rPr lang="en-US" sz="2000" dirty="0" err="1" smtClean="0">
                <a:solidFill>
                  <a:srgbClr val="002060"/>
                </a:solidFill>
                <a:latin typeface="Times New Roman" pitchFamily="18" charset="0"/>
                <a:cs typeface="Times New Roman" pitchFamily="18" charset="0"/>
              </a:rPr>
              <a:t>Jammai'n</a:t>
            </a:r>
            <a:r>
              <a:rPr lang="en-US" sz="2000" dirty="0" smtClean="0">
                <a:solidFill>
                  <a:srgbClr val="002060"/>
                </a:solidFill>
                <a:latin typeface="Times New Roman" pitchFamily="18" charset="0"/>
                <a:cs typeface="Times New Roman" pitchFamily="18" charset="0"/>
              </a:rPr>
              <a:t>  area).</a:t>
            </a:r>
          </a:p>
          <a:p>
            <a:endParaRPr lang="en-US" sz="2000" dirty="0" smtClean="0">
              <a:solidFill>
                <a:srgbClr val="FF0000"/>
              </a:solidFill>
              <a:latin typeface="Times New Roman" pitchFamily="18" charset="0"/>
              <a:cs typeface="Times New Roman" pitchFamily="18" charset="0"/>
            </a:endParaRPr>
          </a:p>
          <a:p>
            <a:r>
              <a:rPr lang="en-US" sz="2000" dirty="0" smtClean="0">
                <a:solidFill>
                  <a:srgbClr val="FF0000"/>
                </a:solidFill>
                <a:latin typeface="Times New Roman" pitchFamily="18" charset="0"/>
                <a:cs typeface="Times New Roman" pitchFamily="18" charset="0"/>
              </a:rPr>
              <a:t>Also there was lack in stone building labors . </a:t>
            </a:r>
            <a:endParaRPr lang="en-US" sz="2000" dirty="0">
              <a:solidFill>
                <a:srgbClr val="FF0000"/>
              </a:solidFill>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a:srcRect/>
          <a:stretch>
            <a:fillRect/>
          </a:stretch>
        </p:blipFill>
        <p:spPr bwMode="auto">
          <a:xfrm>
            <a:off x="762000" y="3200400"/>
            <a:ext cx="7391400" cy="8382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762000" y="4495800"/>
            <a:ext cx="7538803" cy="809625"/>
          </a:xfrm>
          <a:prstGeom prst="rect">
            <a:avLst/>
          </a:prstGeom>
          <a:noFill/>
          <a:ln w="9525">
            <a:noFill/>
            <a:miter lim="800000"/>
            <a:headEnd/>
            <a:tailEnd/>
          </a:ln>
          <a:effectLst/>
        </p:spPr>
      </p:pic>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b="1" dirty="0" smtClean="0">
                <a:solidFill>
                  <a:srgbClr val="FF0000"/>
                </a:solidFill>
              </a:rPr>
              <a:t>Analysis : </a:t>
            </a:r>
            <a:endParaRPr lang="en-US" dirty="0"/>
          </a:p>
        </p:txBody>
      </p:sp>
      <p:sp>
        <p:nvSpPr>
          <p:cNvPr id="3" name="Content Placeholder 2"/>
          <p:cNvSpPr>
            <a:spLocks noGrp="1"/>
          </p:cNvSpPr>
          <p:nvPr>
            <p:ph idx="1"/>
          </p:nvPr>
        </p:nvSpPr>
        <p:spPr>
          <a:xfrm>
            <a:off x="457200" y="1905000"/>
            <a:ext cx="8229600" cy="4325112"/>
          </a:xfrm>
        </p:spPr>
        <p:txBody>
          <a:bodyPr>
            <a:normAutofit/>
          </a:bodyPr>
          <a:lstStyle/>
          <a:p>
            <a:r>
              <a:rPr lang="en-US" sz="3200" dirty="0" smtClean="0">
                <a:solidFill>
                  <a:srgbClr val="FF0000"/>
                </a:solidFill>
                <a:latin typeface="Times New Roman" pitchFamily="18" charset="0"/>
                <a:cs typeface="Times New Roman" pitchFamily="18" charset="0"/>
              </a:rPr>
              <a:t>T</a:t>
            </a:r>
            <a:r>
              <a:rPr lang="en-US" sz="2400" dirty="0" smtClean="0">
                <a:solidFill>
                  <a:srgbClr val="0070C0"/>
                </a:solidFill>
                <a:latin typeface="Times New Roman" pitchFamily="18" charset="0"/>
                <a:cs typeface="Times New Roman" pitchFamily="18" charset="0"/>
              </a:rPr>
              <a:t>he table below shows the reasons behind delay with its period and percentage of each type :</a:t>
            </a:r>
          </a:p>
          <a:p>
            <a:endParaRPr lang="en-US" sz="2400" dirty="0" smtClean="0">
              <a:solidFill>
                <a:srgbClr val="0070C0"/>
              </a:solidFill>
              <a:latin typeface="Times New Roman" pitchFamily="18" charset="0"/>
              <a:cs typeface="Times New Roman" pitchFamily="18" charset="0"/>
            </a:endParaRPr>
          </a:p>
          <a:p>
            <a:endParaRPr lang="en-US" sz="2400" dirty="0">
              <a:solidFill>
                <a:srgbClr val="0070C0"/>
              </a:solidFill>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533400" y="3429000"/>
          <a:ext cx="7467600" cy="1790700"/>
        </p:xfrm>
        <a:graphic>
          <a:graphicData uri="http://schemas.openxmlformats.org/drawingml/2006/table">
            <a:tbl>
              <a:tblPr firstRow="1" bandRow="1">
                <a:tableStyleId>{00A15C55-8517-42AA-B614-E9B94910E393}</a:tableStyleId>
              </a:tblPr>
              <a:tblGrid>
                <a:gridCol w="2489200"/>
                <a:gridCol w="2489200"/>
                <a:gridCol w="2489200"/>
              </a:tblGrid>
              <a:tr h="457200">
                <a:tc>
                  <a:txBody>
                    <a:bodyPr/>
                    <a:lstStyle/>
                    <a:p>
                      <a:pPr marL="0" marR="0">
                        <a:lnSpc>
                          <a:spcPct val="115000"/>
                        </a:lnSpc>
                        <a:spcBef>
                          <a:spcPts val="0"/>
                        </a:spcBef>
                        <a:spcAft>
                          <a:spcPts val="0"/>
                        </a:spcAft>
                      </a:pPr>
                      <a:r>
                        <a:rPr lang="en-US" sz="2000" dirty="0">
                          <a:latin typeface="Times New Roman"/>
                          <a:ea typeface="Calibri"/>
                          <a:cs typeface="Arial"/>
                        </a:rPr>
                        <a:t>Reason of delay </a:t>
                      </a:r>
                      <a:endParaRPr lang="en-US" sz="2000" dirty="0">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2000">
                          <a:latin typeface="Times New Roman"/>
                          <a:ea typeface="Calibri"/>
                          <a:cs typeface="Arial"/>
                        </a:rPr>
                        <a:t>Period </a:t>
                      </a:r>
                      <a:endParaRPr lang="en-US" sz="2000">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2000" dirty="0">
                          <a:latin typeface="Times New Roman"/>
                          <a:ea typeface="Calibri"/>
                          <a:cs typeface="Arial"/>
                        </a:rPr>
                        <a:t>Percentage </a:t>
                      </a:r>
                      <a:endParaRPr lang="en-US" sz="2000" dirty="0">
                        <a:latin typeface="Calibri"/>
                        <a:ea typeface="Calibri"/>
                        <a:cs typeface="Arial"/>
                      </a:endParaRPr>
                    </a:p>
                  </a:txBody>
                  <a:tcPr marL="68580" marR="68580" marT="0" marB="0"/>
                </a:tc>
              </a:tr>
              <a:tr h="457200">
                <a:tc>
                  <a:txBody>
                    <a:bodyPr/>
                    <a:lstStyle/>
                    <a:p>
                      <a:pPr marL="0" marR="0">
                        <a:lnSpc>
                          <a:spcPct val="115000"/>
                        </a:lnSpc>
                        <a:spcBef>
                          <a:spcPts val="0"/>
                        </a:spcBef>
                        <a:spcAft>
                          <a:spcPts val="0"/>
                        </a:spcAft>
                      </a:pPr>
                      <a:r>
                        <a:rPr lang="en-US" sz="1800" dirty="0">
                          <a:solidFill>
                            <a:srgbClr val="0070C0"/>
                          </a:solidFill>
                          <a:latin typeface="Times New Roman"/>
                          <a:ea typeface="Calibri"/>
                          <a:cs typeface="Arial"/>
                        </a:rPr>
                        <a:t>Resources </a:t>
                      </a:r>
                      <a:endParaRPr lang="en-US" sz="1800" dirty="0">
                        <a:solidFill>
                          <a:srgbClr val="0070C0"/>
                        </a:solidFill>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800" dirty="0">
                          <a:solidFill>
                            <a:srgbClr val="FF0000"/>
                          </a:solidFill>
                          <a:latin typeface="Times New Roman"/>
                          <a:ea typeface="Calibri"/>
                          <a:cs typeface="Arial"/>
                        </a:rPr>
                        <a:t>40</a:t>
                      </a:r>
                      <a:endParaRPr lang="en-US" sz="1800" dirty="0">
                        <a:solidFill>
                          <a:srgbClr val="FF0000"/>
                        </a:solidFill>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800" dirty="0">
                          <a:solidFill>
                            <a:srgbClr val="FF0000"/>
                          </a:solidFill>
                          <a:latin typeface="Times New Roman"/>
                          <a:ea typeface="Calibri"/>
                          <a:cs typeface="Arial"/>
                        </a:rPr>
                        <a:t>46</a:t>
                      </a:r>
                      <a:endParaRPr lang="en-US" sz="1800" dirty="0">
                        <a:solidFill>
                          <a:srgbClr val="FF0000"/>
                        </a:solidFill>
                        <a:latin typeface="Calibri"/>
                        <a:ea typeface="Calibri"/>
                        <a:cs typeface="Arial"/>
                      </a:endParaRPr>
                    </a:p>
                  </a:txBody>
                  <a:tcPr marL="68580" marR="68580" marT="0" marB="0"/>
                </a:tc>
              </a:tr>
              <a:tr h="438150">
                <a:tc>
                  <a:txBody>
                    <a:bodyPr/>
                    <a:lstStyle/>
                    <a:p>
                      <a:pPr marL="0" marR="0">
                        <a:lnSpc>
                          <a:spcPct val="115000"/>
                        </a:lnSpc>
                        <a:spcBef>
                          <a:spcPts val="0"/>
                        </a:spcBef>
                        <a:spcAft>
                          <a:spcPts val="0"/>
                        </a:spcAft>
                      </a:pPr>
                      <a:r>
                        <a:rPr lang="en-US" sz="1800" dirty="0">
                          <a:solidFill>
                            <a:srgbClr val="0070C0"/>
                          </a:solidFill>
                          <a:latin typeface="Times New Roman"/>
                          <a:ea typeface="Calibri"/>
                          <a:cs typeface="Arial"/>
                        </a:rPr>
                        <a:t>implementing</a:t>
                      </a:r>
                      <a:endParaRPr lang="en-US" sz="1800" dirty="0">
                        <a:solidFill>
                          <a:srgbClr val="0070C0"/>
                        </a:solidFill>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800">
                          <a:solidFill>
                            <a:srgbClr val="FF0000"/>
                          </a:solidFill>
                          <a:latin typeface="Times New Roman"/>
                          <a:ea typeface="Calibri"/>
                          <a:cs typeface="Arial"/>
                        </a:rPr>
                        <a:t>10</a:t>
                      </a:r>
                      <a:endParaRPr lang="en-US" sz="1800">
                        <a:solidFill>
                          <a:srgbClr val="FF0000"/>
                        </a:solidFill>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800" dirty="0">
                          <a:solidFill>
                            <a:srgbClr val="FF0000"/>
                          </a:solidFill>
                          <a:latin typeface="Times New Roman"/>
                          <a:ea typeface="Calibri"/>
                          <a:cs typeface="Arial"/>
                        </a:rPr>
                        <a:t>11.5</a:t>
                      </a:r>
                      <a:endParaRPr lang="en-US" sz="1800" dirty="0">
                        <a:solidFill>
                          <a:srgbClr val="FF0000"/>
                        </a:solidFill>
                        <a:latin typeface="Calibri"/>
                        <a:ea typeface="Calibri"/>
                        <a:cs typeface="Arial"/>
                      </a:endParaRPr>
                    </a:p>
                  </a:txBody>
                  <a:tcPr marL="68580" marR="68580" marT="0" marB="0"/>
                </a:tc>
              </a:tr>
              <a:tr h="438150">
                <a:tc>
                  <a:txBody>
                    <a:bodyPr/>
                    <a:lstStyle/>
                    <a:p>
                      <a:pPr marL="0" marR="0">
                        <a:lnSpc>
                          <a:spcPct val="115000"/>
                        </a:lnSpc>
                        <a:spcBef>
                          <a:spcPts val="0"/>
                        </a:spcBef>
                        <a:spcAft>
                          <a:spcPts val="0"/>
                        </a:spcAft>
                      </a:pPr>
                      <a:r>
                        <a:rPr lang="en-US" sz="1800" dirty="0">
                          <a:solidFill>
                            <a:srgbClr val="0070C0"/>
                          </a:solidFill>
                          <a:latin typeface="Times New Roman"/>
                          <a:ea typeface="Calibri"/>
                          <a:cs typeface="Arial"/>
                        </a:rPr>
                        <a:t>Redesign </a:t>
                      </a:r>
                      <a:endParaRPr lang="en-US" sz="1800" dirty="0">
                        <a:solidFill>
                          <a:srgbClr val="0070C0"/>
                        </a:solidFill>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800">
                          <a:solidFill>
                            <a:srgbClr val="FF0000"/>
                          </a:solidFill>
                          <a:latin typeface="Times New Roman"/>
                          <a:ea typeface="Calibri"/>
                          <a:cs typeface="Arial"/>
                        </a:rPr>
                        <a:t>37</a:t>
                      </a:r>
                      <a:endParaRPr lang="en-US" sz="1800">
                        <a:solidFill>
                          <a:srgbClr val="FF0000"/>
                        </a:solidFill>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800" dirty="0">
                          <a:solidFill>
                            <a:srgbClr val="FF0000"/>
                          </a:solidFill>
                          <a:latin typeface="Times New Roman"/>
                          <a:ea typeface="Calibri"/>
                          <a:cs typeface="Arial"/>
                        </a:rPr>
                        <a:t>42.5</a:t>
                      </a:r>
                      <a:endParaRPr lang="en-US" sz="1800" dirty="0">
                        <a:solidFill>
                          <a:srgbClr val="FF0000"/>
                        </a:solidFill>
                        <a:latin typeface="Calibri"/>
                        <a:ea typeface="Calibri"/>
                        <a:cs typeface="Arial"/>
                      </a:endParaRPr>
                    </a:p>
                  </a:txBody>
                  <a:tcPr marL="68580" marR="68580" marT="0" marB="0"/>
                </a:tc>
              </a:tr>
            </a:tbl>
          </a:graphicData>
        </a:graphic>
      </p:graphicFrame>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229600" cy="1066800"/>
          </a:xfrm>
        </p:spPr>
        <p:txBody>
          <a:bodyPr/>
          <a:lstStyle/>
          <a:p>
            <a:r>
              <a:rPr lang="en-US" b="1" dirty="0" smtClean="0">
                <a:solidFill>
                  <a:srgbClr val="FF0000"/>
                </a:solidFill>
              </a:rPr>
              <a:t>Conclusions and Discussions:</a:t>
            </a:r>
            <a:endParaRPr lang="en-US" dirty="0"/>
          </a:p>
        </p:txBody>
      </p:sp>
      <p:sp>
        <p:nvSpPr>
          <p:cNvPr id="3" name="Content Placeholder 2"/>
          <p:cNvSpPr>
            <a:spLocks noGrp="1"/>
          </p:cNvSpPr>
          <p:nvPr>
            <p:ph idx="1"/>
          </p:nvPr>
        </p:nvSpPr>
        <p:spPr>
          <a:xfrm>
            <a:off x="457200" y="1981200"/>
            <a:ext cx="8229600" cy="4325112"/>
          </a:xfrm>
        </p:spPr>
        <p:txBody>
          <a:bodyPr/>
          <a:lstStyle/>
          <a:p>
            <a:r>
              <a:rPr lang="en-US" dirty="0" smtClean="0">
                <a:solidFill>
                  <a:srgbClr val="002060"/>
                </a:solidFill>
              </a:rPr>
              <a:t> there are two main types of delay :</a:t>
            </a:r>
          </a:p>
          <a:p>
            <a:pPr>
              <a:buNone/>
            </a:pPr>
            <a:endParaRPr lang="en-US" dirty="0" smtClean="0">
              <a:solidFill>
                <a:srgbClr val="002060"/>
              </a:solidFill>
            </a:endParaRPr>
          </a:p>
          <a:p>
            <a:pPr lvl="0">
              <a:buFont typeface="Wingdings" pitchFamily="2" charset="2"/>
              <a:buChar char="Ø"/>
            </a:pPr>
            <a:r>
              <a:rPr lang="en-US" dirty="0" smtClean="0">
                <a:solidFill>
                  <a:srgbClr val="FF0000"/>
                </a:solidFill>
                <a:latin typeface="Times New Roman" pitchFamily="18" charset="0"/>
                <a:cs typeface="Times New Roman" pitchFamily="18" charset="0"/>
              </a:rPr>
              <a:t>Excusable delay :</a:t>
            </a:r>
          </a:p>
          <a:p>
            <a:pPr lvl="0">
              <a:buNone/>
            </a:pPr>
            <a:r>
              <a:rPr lang="en-US" dirty="0" smtClean="0">
                <a:solidFill>
                  <a:srgbClr val="FF0000"/>
                </a:solidFill>
                <a:latin typeface="Times New Roman" pitchFamily="18" charset="0"/>
                <a:cs typeface="Times New Roman" pitchFamily="18" charset="0"/>
              </a:rPr>
              <a:t>   </a:t>
            </a:r>
            <a:r>
              <a:rPr lang="en-US" dirty="0" smtClean="0">
                <a:latin typeface="Times New Roman" pitchFamily="18" charset="0"/>
                <a:cs typeface="Times New Roman" pitchFamily="18" charset="0"/>
              </a:rPr>
              <a:t>this is a delay that entitles the contractor to additional time for completing the contract work ,excusable delay usually come from reasons beyond the contractors control.</a:t>
            </a:r>
            <a:endParaRPr lang="en-US" dirty="0">
              <a:latin typeface="Times New Roman" pitchFamily="18" charset="0"/>
              <a:cs typeface="Times New Roman" pitchFamily="18" charset="0"/>
            </a:endParaRPr>
          </a:p>
        </p:txBody>
      </p:sp>
      <p:pic>
        <p:nvPicPr>
          <p:cNvPr id="4" name="Picture 1" descr="C:\Users\newten\Desktop\images.jpg"/>
          <p:cNvPicPr>
            <a:picLocks noChangeAspect="1" noChangeArrowheads="1"/>
          </p:cNvPicPr>
          <p:nvPr/>
        </p:nvPicPr>
        <p:blipFill>
          <a:blip r:embed="rId2"/>
          <a:srcRect/>
          <a:stretch>
            <a:fillRect/>
          </a:stretch>
        </p:blipFill>
        <p:spPr bwMode="auto">
          <a:xfrm>
            <a:off x="0" y="5105400"/>
            <a:ext cx="1828800" cy="1752600"/>
          </a:xfrm>
          <a:prstGeom prst="rect">
            <a:avLst/>
          </a:prstGeom>
          <a:noFill/>
        </p:spPr>
      </p:pic>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229600" cy="1066800"/>
          </a:xfrm>
        </p:spPr>
        <p:txBody>
          <a:bodyPr/>
          <a:lstStyle/>
          <a:p>
            <a:r>
              <a:rPr lang="en-US" b="1" dirty="0" smtClean="0">
                <a:solidFill>
                  <a:srgbClr val="FF0000"/>
                </a:solidFill>
              </a:rPr>
              <a:t>Conclusions and Discussions:</a:t>
            </a:r>
            <a:endParaRPr lang="en-US" dirty="0"/>
          </a:p>
        </p:txBody>
      </p:sp>
      <p:sp>
        <p:nvSpPr>
          <p:cNvPr id="3" name="Content Placeholder 2"/>
          <p:cNvSpPr>
            <a:spLocks noGrp="1"/>
          </p:cNvSpPr>
          <p:nvPr>
            <p:ph idx="1"/>
          </p:nvPr>
        </p:nvSpPr>
        <p:spPr>
          <a:xfrm>
            <a:off x="228600" y="1905000"/>
            <a:ext cx="8229600" cy="4325112"/>
          </a:xfrm>
        </p:spPr>
        <p:txBody>
          <a:bodyPr/>
          <a:lstStyle/>
          <a:p>
            <a:pPr lvl="0">
              <a:buFont typeface="Wingdings" pitchFamily="2" charset="2"/>
              <a:buChar char="Ø"/>
            </a:pPr>
            <a:r>
              <a:rPr lang="en-US" dirty="0" smtClean="0">
                <a:solidFill>
                  <a:srgbClr val="FF0000"/>
                </a:solidFill>
                <a:latin typeface="Times New Roman" pitchFamily="18" charset="0"/>
                <a:cs typeface="Times New Roman" pitchFamily="18" charset="0"/>
              </a:rPr>
              <a:t>Non excusable delay : </a:t>
            </a:r>
          </a:p>
          <a:p>
            <a:pPr lvl="0">
              <a:buNone/>
            </a:pPr>
            <a:r>
              <a:rPr lang="en-US" dirty="0" smtClean="0">
                <a:latin typeface="Times New Roman" pitchFamily="18" charset="0"/>
                <a:cs typeface="Times New Roman" pitchFamily="18" charset="0"/>
              </a:rPr>
              <a:t>   this type of delay that doesn’t entitles the contractor to time extension and compensation ,such as lack of labors and equipments</a:t>
            </a:r>
            <a:endParaRPr lang="en-US" dirty="0">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066800"/>
          </a:xfrm>
        </p:spPr>
        <p:txBody>
          <a:bodyPr/>
          <a:lstStyle/>
          <a:p>
            <a:r>
              <a:rPr lang="en-US" b="1" dirty="0" smtClean="0">
                <a:solidFill>
                  <a:srgbClr val="FF0000"/>
                </a:solidFill>
              </a:rPr>
              <a:t>Recommendations :</a:t>
            </a:r>
            <a:endParaRPr lang="en-US" b="1" dirty="0">
              <a:solidFill>
                <a:srgbClr val="FF0000"/>
              </a:solidFill>
            </a:endParaRPr>
          </a:p>
        </p:txBody>
      </p:sp>
      <p:sp>
        <p:nvSpPr>
          <p:cNvPr id="3" name="Content Placeholder 2"/>
          <p:cNvSpPr>
            <a:spLocks noGrp="1"/>
          </p:cNvSpPr>
          <p:nvPr>
            <p:ph idx="1"/>
          </p:nvPr>
        </p:nvSpPr>
        <p:spPr>
          <a:xfrm>
            <a:off x="457200" y="1447800"/>
            <a:ext cx="8229600" cy="4325112"/>
          </a:xfrm>
        </p:spPr>
        <p:txBody>
          <a:bodyPr/>
          <a:lstStyle/>
          <a:p>
            <a:pPr lvl="0"/>
            <a:r>
              <a:rPr lang="en-US" sz="2400" dirty="0" smtClean="0">
                <a:solidFill>
                  <a:srgbClr val="002060"/>
                </a:solidFill>
                <a:latin typeface="Times New Roman" pitchFamily="18" charset="0"/>
                <a:cs typeface="Times New Roman" pitchFamily="18" charset="0"/>
              </a:rPr>
              <a:t>Contractors should consider the following factors:</a:t>
            </a:r>
          </a:p>
          <a:p>
            <a:pPr>
              <a:buFont typeface="Wingdings" pitchFamily="2" charset="2"/>
              <a:buChar char="Ø"/>
            </a:pPr>
            <a:endParaRPr lang="en-US" sz="2000" dirty="0" smtClean="0">
              <a:solidFill>
                <a:srgbClr val="FF0000"/>
              </a:solidFill>
              <a:latin typeface="Times New Roman" pitchFamily="18" charset="0"/>
              <a:cs typeface="Times New Roman" pitchFamily="18" charset="0"/>
            </a:endParaRPr>
          </a:p>
          <a:p>
            <a:pPr>
              <a:buFont typeface="Wingdings" pitchFamily="2" charset="2"/>
              <a:buChar char="Ø"/>
            </a:pPr>
            <a:r>
              <a:rPr lang="en-US" sz="2000" dirty="0" smtClean="0">
                <a:solidFill>
                  <a:srgbClr val="FF0000"/>
                </a:solidFill>
                <a:latin typeface="Times New Roman" pitchFamily="18" charset="0"/>
                <a:cs typeface="Times New Roman" pitchFamily="18" charset="0"/>
              </a:rPr>
              <a:t>Should </a:t>
            </a:r>
            <a:r>
              <a:rPr lang="en-US" sz="2000" dirty="0" smtClean="0">
                <a:solidFill>
                  <a:srgbClr val="FF0000"/>
                </a:solidFill>
                <a:latin typeface="Times New Roman" pitchFamily="18" charset="0"/>
                <a:cs typeface="Times New Roman" pitchFamily="18" charset="0"/>
              </a:rPr>
              <a:t>assign agreements with materials supplier to get the material </a:t>
            </a:r>
            <a:r>
              <a:rPr lang="en-US" sz="2000" dirty="0" smtClean="0">
                <a:solidFill>
                  <a:srgbClr val="FF0000"/>
                </a:solidFill>
                <a:latin typeface="Times New Roman" pitchFamily="18" charset="0"/>
                <a:cs typeface="Times New Roman" pitchFamily="18" charset="0"/>
              </a:rPr>
              <a:t>on time </a:t>
            </a:r>
            <a:r>
              <a:rPr lang="en-US" sz="2000" dirty="0" smtClean="0">
                <a:solidFill>
                  <a:srgbClr val="FF0000"/>
                </a:solidFill>
                <a:latin typeface="Times New Roman" pitchFamily="18" charset="0"/>
                <a:cs typeface="Times New Roman" pitchFamily="18" charset="0"/>
              </a:rPr>
              <a:t>, also contractor must find an alternative suppliers of materials , to call them when the supplying materials stop (</a:t>
            </a:r>
            <a:r>
              <a:rPr lang="en-US" sz="2000" dirty="0" smtClean="0">
                <a:solidFill>
                  <a:srgbClr val="002060"/>
                </a:solidFill>
                <a:latin typeface="Times New Roman" pitchFamily="18" charset="0"/>
                <a:cs typeface="Times New Roman" pitchFamily="18" charset="0"/>
              </a:rPr>
              <a:t>backup plan</a:t>
            </a:r>
            <a:r>
              <a:rPr lang="en-US" sz="2000" dirty="0" smtClean="0">
                <a:solidFill>
                  <a:srgbClr val="FF0000"/>
                </a:solidFill>
                <a:latin typeface="Times New Roman" pitchFamily="18" charset="0"/>
                <a:cs typeface="Times New Roman" pitchFamily="18" charset="0"/>
              </a:rPr>
              <a:t>).</a:t>
            </a:r>
          </a:p>
          <a:p>
            <a:pPr>
              <a:buNone/>
            </a:pPr>
            <a:endParaRPr lang="en-US" sz="2000" dirty="0" smtClean="0">
              <a:solidFill>
                <a:srgbClr val="0070C0"/>
              </a:solidFill>
              <a:latin typeface="Times New Roman" pitchFamily="18" charset="0"/>
              <a:cs typeface="Times New Roman" pitchFamily="18" charset="0"/>
            </a:endParaRPr>
          </a:p>
          <a:p>
            <a:pPr>
              <a:buFont typeface="Wingdings" pitchFamily="2" charset="2"/>
              <a:buChar char="Ø"/>
            </a:pPr>
            <a:r>
              <a:rPr lang="en-US" sz="2000" dirty="0" smtClean="0">
                <a:solidFill>
                  <a:srgbClr val="0070C0"/>
                </a:solidFill>
                <a:latin typeface="Times New Roman" pitchFamily="18" charset="0"/>
                <a:cs typeface="Times New Roman" pitchFamily="18" charset="0"/>
              </a:rPr>
              <a:t>Contractor </a:t>
            </a:r>
            <a:r>
              <a:rPr lang="en-US" sz="2000" dirty="0" smtClean="0">
                <a:solidFill>
                  <a:srgbClr val="0070C0"/>
                </a:solidFill>
                <a:latin typeface="Times New Roman" pitchFamily="18" charset="0"/>
                <a:cs typeface="Times New Roman" pitchFamily="18" charset="0"/>
              </a:rPr>
              <a:t>should provide enough number of resources before start of the activity ,also contractor must make good resource leveling during the construction process .</a:t>
            </a:r>
            <a:endParaRPr lang="en-US" sz="2000" dirty="0">
              <a:solidFill>
                <a:srgbClr val="0070C0"/>
              </a:solidFill>
              <a:latin typeface="Times New Roman" pitchFamily="18" charset="0"/>
              <a:cs typeface="Times New Roman" pitchFamily="18" charset="0"/>
            </a:endParaRPr>
          </a:p>
        </p:txBody>
      </p:sp>
      <p:pic>
        <p:nvPicPr>
          <p:cNvPr id="5121" name="Picture 1" descr="C:\Users\newten\Desktop\images.jpg"/>
          <p:cNvPicPr>
            <a:picLocks noChangeAspect="1" noChangeArrowheads="1"/>
          </p:cNvPicPr>
          <p:nvPr/>
        </p:nvPicPr>
        <p:blipFill>
          <a:blip r:embed="rId2"/>
          <a:srcRect/>
          <a:stretch>
            <a:fillRect/>
          </a:stretch>
        </p:blipFill>
        <p:spPr bwMode="auto">
          <a:xfrm>
            <a:off x="0" y="4905375"/>
            <a:ext cx="2343150" cy="1952625"/>
          </a:xfrm>
          <a:prstGeom prst="rect">
            <a:avLst/>
          </a:prstGeom>
          <a:noFill/>
        </p:spPr>
      </p:pic>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1066800"/>
          </a:xfrm>
        </p:spPr>
        <p:txBody>
          <a:bodyPr/>
          <a:lstStyle/>
          <a:p>
            <a:r>
              <a:rPr lang="en-US" b="1" dirty="0" smtClean="0">
                <a:solidFill>
                  <a:srgbClr val="FF0000"/>
                </a:solidFill>
              </a:rPr>
              <a:t>Recommendations :</a:t>
            </a:r>
            <a:endParaRPr lang="en-US" dirty="0"/>
          </a:p>
        </p:txBody>
      </p:sp>
      <p:sp>
        <p:nvSpPr>
          <p:cNvPr id="3" name="Content Placeholder 2"/>
          <p:cNvSpPr>
            <a:spLocks noGrp="1"/>
          </p:cNvSpPr>
          <p:nvPr>
            <p:ph idx="1"/>
          </p:nvPr>
        </p:nvSpPr>
        <p:spPr>
          <a:xfrm>
            <a:off x="304800" y="1828800"/>
            <a:ext cx="8229600" cy="4325112"/>
          </a:xfrm>
        </p:spPr>
        <p:txBody>
          <a:bodyPr>
            <a:normAutofit/>
          </a:bodyPr>
          <a:lstStyle/>
          <a:p>
            <a:pPr lvl="0">
              <a:buFont typeface="Wingdings" pitchFamily="2" charset="2"/>
              <a:buChar char="Ø"/>
            </a:pPr>
            <a:r>
              <a:rPr lang="en-US" sz="2400" dirty="0" smtClean="0">
                <a:solidFill>
                  <a:srgbClr val="0070C0"/>
                </a:solidFill>
                <a:latin typeface="Times New Roman" pitchFamily="18" charset="0"/>
                <a:cs typeface="Times New Roman" pitchFamily="18" charset="0"/>
              </a:rPr>
              <a:t>Contractor can provide some specimen’s from many sources in the first stage of project to consultant to get approval on them .</a:t>
            </a:r>
          </a:p>
          <a:p>
            <a:pPr lvl="0">
              <a:buNone/>
            </a:pPr>
            <a:endParaRPr lang="en-US" sz="2400" dirty="0" smtClean="0">
              <a:solidFill>
                <a:srgbClr val="0070C0"/>
              </a:solidFill>
              <a:latin typeface="Times New Roman" pitchFamily="18" charset="0"/>
              <a:cs typeface="Times New Roman" pitchFamily="18" charset="0"/>
            </a:endParaRPr>
          </a:p>
          <a:p>
            <a:pPr lvl="0"/>
            <a:endParaRPr lang="en-US" sz="2400" dirty="0" smtClean="0">
              <a:solidFill>
                <a:srgbClr val="0070C0"/>
              </a:solidFill>
              <a:latin typeface="Times New Roman" pitchFamily="18" charset="0"/>
              <a:cs typeface="Times New Roman" pitchFamily="18" charset="0"/>
            </a:endParaRPr>
          </a:p>
          <a:p>
            <a:pPr>
              <a:buFont typeface="Wingdings" pitchFamily="2" charset="2"/>
              <a:buChar char="Ø"/>
            </a:pPr>
            <a:r>
              <a:rPr lang="en-US" sz="2400" dirty="0" smtClean="0">
                <a:solidFill>
                  <a:srgbClr val="FF0000"/>
                </a:solidFill>
                <a:latin typeface="Times New Roman" pitchFamily="18" charset="0"/>
                <a:cs typeface="Times New Roman" pitchFamily="18" charset="0"/>
              </a:rPr>
              <a:t>Site management and supervision: administrative and technical staff should be assigned as soon as project is awarded to make arrangements to achieve completion within specified time with the required quality, and estimated cost.</a:t>
            </a:r>
          </a:p>
          <a:p>
            <a:pPr>
              <a:buNone/>
            </a:pPr>
            <a:endParaRPr lang="en-US" dirty="0"/>
          </a:p>
        </p:txBody>
      </p:sp>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066800"/>
          </a:xfrm>
        </p:spPr>
        <p:txBody>
          <a:bodyPr/>
          <a:lstStyle/>
          <a:p>
            <a:r>
              <a:rPr lang="en-US" b="1" dirty="0" smtClean="0">
                <a:solidFill>
                  <a:srgbClr val="FF0000"/>
                </a:solidFill>
              </a:rPr>
              <a:t>Recommendations :</a:t>
            </a:r>
            <a:endParaRPr lang="en-US" dirty="0"/>
          </a:p>
        </p:txBody>
      </p:sp>
      <p:sp>
        <p:nvSpPr>
          <p:cNvPr id="3" name="Content Placeholder 2"/>
          <p:cNvSpPr>
            <a:spLocks noGrp="1"/>
          </p:cNvSpPr>
          <p:nvPr>
            <p:ph idx="1"/>
          </p:nvPr>
        </p:nvSpPr>
        <p:spPr>
          <a:xfrm>
            <a:off x="457200" y="1828800"/>
            <a:ext cx="8229600" cy="4325112"/>
          </a:xfrm>
        </p:spPr>
        <p:txBody>
          <a:bodyPr/>
          <a:lstStyle/>
          <a:p>
            <a:pPr lvl="0"/>
            <a:r>
              <a:rPr lang="en-US" dirty="0" smtClean="0">
                <a:solidFill>
                  <a:srgbClr val="002060"/>
                </a:solidFill>
                <a:latin typeface="Times New Roman" pitchFamily="18" charset="0"/>
                <a:cs typeface="Times New Roman" pitchFamily="18" charset="0"/>
              </a:rPr>
              <a:t>Consultants should consider the following points:</a:t>
            </a:r>
          </a:p>
          <a:p>
            <a:pPr lvl="0">
              <a:buNone/>
            </a:pPr>
            <a:endParaRPr lang="en-US" dirty="0" smtClean="0">
              <a:solidFill>
                <a:srgbClr val="002060"/>
              </a:solidFill>
              <a:latin typeface="Times New Roman" pitchFamily="18" charset="0"/>
              <a:cs typeface="Times New Roman" pitchFamily="18" charset="0"/>
            </a:endParaRPr>
          </a:p>
          <a:p>
            <a:pPr lvl="0">
              <a:buFont typeface="Wingdings" pitchFamily="2" charset="2"/>
              <a:buChar char="Ø"/>
            </a:pPr>
            <a:r>
              <a:rPr lang="en-US" sz="2400" dirty="0" smtClean="0">
                <a:solidFill>
                  <a:srgbClr val="FF0000"/>
                </a:solidFill>
              </a:rPr>
              <a:t>Reviewing </a:t>
            </a:r>
            <a:r>
              <a:rPr lang="en-US" sz="2400" dirty="0" smtClean="0">
                <a:solidFill>
                  <a:srgbClr val="FF0000"/>
                </a:solidFill>
              </a:rPr>
              <a:t>and approving the design submittals prior to construction phase to eliminate any errors in the design.</a:t>
            </a:r>
          </a:p>
          <a:p>
            <a:pPr lvl="0">
              <a:buNone/>
            </a:pPr>
            <a:endParaRPr lang="en-US" sz="2400" dirty="0" smtClean="0">
              <a:solidFill>
                <a:srgbClr val="FF0000"/>
              </a:solidFill>
            </a:endParaRPr>
          </a:p>
          <a:p>
            <a:pPr lvl="0">
              <a:buFont typeface="Wingdings" pitchFamily="2" charset="2"/>
              <a:buChar char="Ø"/>
            </a:pPr>
            <a:r>
              <a:rPr lang="en-US" sz="2400" dirty="0" smtClean="0">
                <a:solidFill>
                  <a:srgbClr val="FF0000"/>
                </a:solidFill>
              </a:rPr>
              <a:t>Consultant should use the results of laboratories tests such as soil test and doesn’t depend on practical experience or expert judgment .</a:t>
            </a:r>
          </a:p>
          <a:p>
            <a:endParaRPr lang="en-US" dirty="0"/>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229600" cy="1066800"/>
          </a:xfrm>
        </p:spPr>
        <p:txBody>
          <a:bodyPr>
            <a:normAutofit/>
          </a:bodyPr>
          <a:lstStyle/>
          <a:p>
            <a:r>
              <a:rPr lang="en-US" sz="4400" b="1" dirty="0" smtClean="0">
                <a:solidFill>
                  <a:srgbClr val="FF0000"/>
                </a:solidFill>
              </a:rPr>
              <a:t>Outline :</a:t>
            </a:r>
            <a:endParaRPr lang="en-US" sz="4400" b="1" dirty="0">
              <a:solidFill>
                <a:srgbClr val="FF0000"/>
              </a:solidFill>
            </a:endParaRPr>
          </a:p>
        </p:txBody>
      </p:sp>
      <p:sp>
        <p:nvSpPr>
          <p:cNvPr id="3" name="Content Placeholder 2"/>
          <p:cNvSpPr>
            <a:spLocks noGrp="1"/>
          </p:cNvSpPr>
          <p:nvPr>
            <p:ph idx="1"/>
          </p:nvPr>
        </p:nvSpPr>
        <p:spPr>
          <a:xfrm>
            <a:off x="381000" y="1828800"/>
            <a:ext cx="8229600" cy="4325112"/>
          </a:xfrm>
        </p:spPr>
        <p:txBody>
          <a:bodyPr/>
          <a:lstStyle/>
          <a:p>
            <a:pPr>
              <a:buFont typeface="Wingdings" pitchFamily="2" charset="2"/>
              <a:buChar char="Ø"/>
            </a:pPr>
            <a:r>
              <a:rPr lang="en-US" sz="3200" dirty="0" smtClean="0">
                <a:latin typeface="Times New Roman" pitchFamily="18" charset="0"/>
                <a:cs typeface="Times New Roman" pitchFamily="18" charset="0"/>
              </a:rPr>
              <a:t>Definition of delay .</a:t>
            </a:r>
          </a:p>
          <a:p>
            <a:pPr>
              <a:buFont typeface="Wingdings" pitchFamily="2" charset="2"/>
              <a:buChar char="Ø"/>
            </a:pPr>
            <a:r>
              <a:rPr lang="en-US" sz="3200" dirty="0" smtClean="0">
                <a:latin typeface="Times New Roman" pitchFamily="18" charset="0"/>
                <a:cs typeface="Times New Roman" pitchFamily="18" charset="0"/>
              </a:rPr>
              <a:t>Case study .</a:t>
            </a:r>
          </a:p>
          <a:p>
            <a:pPr>
              <a:buFont typeface="Wingdings" pitchFamily="2" charset="2"/>
              <a:buChar char="Ø"/>
            </a:pPr>
            <a:r>
              <a:rPr lang="en-US" sz="3200" dirty="0" smtClean="0">
                <a:latin typeface="Times New Roman" pitchFamily="18" charset="0"/>
                <a:cs typeface="Times New Roman" pitchFamily="18" charset="0"/>
              </a:rPr>
              <a:t>Literature review.</a:t>
            </a:r>
          </a:p>
          <a:p>
            <a:pPr>
              <a:buFont typeface="Wingdings" pitchFamily="2" charset="2"/>
              <a:buChar char="Ø"/>
            </a:pPr>
            <a:r>
              <a:rPr lang="en-US" dirty="0" smtClean="0"/>
              <a:t>Methodology.</a:t>
            </a:r>
          </a:p>
          <a:p>
            <a:pPr>
              <a:buFont typeface="Wingdings" pitchFamily="2" charset="2"/>
              <a:buChar char="Ø"/>
            </a:pPr>
            <a:r>
              <a:rPr lang="en-US" sz="3200" dirty="0" smtClean="0">
                <a:latin typeface="Times New Roman" pitchFamily="18" charset="0"/>
                <a:cs typeface="Times New Roman" pitchFamily="18" charset="0"/>
              </a:rPr>
              <a:t>Analysis.</a:t>
            </a:r>
          </a:p>
          <a:p>
            <a:pPr>
              <a:buFont typeface="Wingdings" pitchFamily="2" charset="2"/>
              <a:buChar char="Ø"/>
            </a:pPr>
            <a:r>
              <a:rPr lang="en-US" sz="3200" dirty="0" smtClean="0">
                <a:latin typeface="Times New Roman" pitchFamily="18" charset="0"/>
                <a:cs typeface="Times New Roman" pitchFamily="18" charset="0"/>
              </a:rPr>
              <a:t>Discussion and conclusions.</a:t>
            </a:r>
          </a:p>
          <a:p>
            <a:pPr>
              <a:buFont typeface="Wingdings" pitchFamily="2" charset="2"/>
              <a:buChar char="Ø"/>
            </a:pPr>
            <a:r>
              <a:rPr lang="en-US" sz="3200" dirty="0" smtClean="0">
                <a:latin typeface="Times New Roman" pitchFamily="18" charset="0"/>
                <a:cs typeface="Times New Roman" pitchFamily="18" charset="0"/>
              </a:rPr>
              <a:t>Recommendations.</a:t>
            </a:r>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066800"/>
          </a:xfrm>
        </p:spPr>
        <p:txBody>
          <a:bodyPr/>
          <a:lstStyle/>
          <a:p>
            <a:r>
              <a:rPr lang="en-US" b="1" dirty="0" smtClean="0">
                <a:solidFill>
                  <a:srgbClr val="FF0000"/>
                </a:solidFill>
              </a:rPr>
              <a:t>Recommendations :</a:t>
            </a:r>
            <a:endParaRPr lang="en-US" dirty="0"/>
          </a:p>
        </p:txBody>
      </p:sp>
      <p:sp>
        <p:nvSpPr>
          <p:cNvPr id="3" name="Content Placeholder 2"/>
          <p:cNvSpPr>
            <a:spLocks noGrp="1"/>
          </p:cNvSpPr>
          <p:nvPr>
            <p:ph idx="1"/>
          </p:nvPr>
        </p:nvSpPr>
        <p:spPr>
          <a:xfrm>
            <a:off x="304800" y="1752600"/>
            <a:ext cx="8229600" cy="4325112"/>
          </a:xfrm>
        </p:spPr>
        <p:txBody>
          <a:bodyPr/>
          <a:lstStyle/>
          <a:p>
            <a:pPr lvl="0"/>
            <a:r>
              <a:rPr lang="en-US" dirty="0" smtClean="0">
                <a:solidFill>
                  <a:srgbClr val="002060"/>
                </a:solidFill>
                <a:latin typeface="Times New Roman" pitchFamily="18" charset="0"/>
                <a:cs typeface="Times New Roman" pitchFamily="18" charset="0"/>
              </a:rPr>
              <a:t>Owner should consider the following points : </a:t>
            </a:r>
          </a:p>
          <a:p>
            <a:pPr lvl="0">
              <a:buNone/>
            </a:pPr>
            <a:endParaRPr lang="en-US" dirty="0" smtClean="0">
              <a:solidFill>
                <a:srgbClr val="002060"/>
              </a:solidFill>
              <a:latin typeface="Times New Roman" pitchFamily="18" charset="0"/>
              <a:cs typeface="Times New Roman" pitchFamily="18" charset="0"/>
            </a:endParaRPr>
          </a:p>
          <a:p>
            <a:pPr lvl="0">
              <a:buFont typeface="Wingdings" pitchFamily="2" charset="2"/>
              <a:buChar char="Ø"/>
            </a:pPr>
            <a:r>
              <a:rPr lang="en-US" sz="2400" dirty="0" smtClean="0">
                <a:solidFill>
                  <a:srgbClr val="FF0000"/>
                </a:solidFill>
                <a:latin typeface="Times New Roman" pitchFamily="18" charset="0"/>
                <a:cs typeface="Times New Roman" pitchFamily="18" charset="0"/>
              </a:rPr>
              <a:t>Change orders should minimize as much as possible to reduce delay in constructions projects .</a:t>
            </a:r>
          </a:p>
          <a:p>
            <a:pPr lvl="0">
              <a:buNone/>
            </a:pPr>
            <a:endParaRPr lang="en-US" sz="2400" dirty="0" smtClean="0">
              <a:solidFill>
                <a:srgbClr val="FF0000"/>
              </a:solidFill>
              <a:latin typeface="Times New Roman" pitchFamily="18" charset="0"/>
              <a:cs typeface="Times New Roman" pitchFamily="18" charset="0"/>
            </a:endParaRPr>
          </a:p>
          <a:p>
            <a:pPr lvl="0">
              <a:buFont typeface="Wingdings" pitchFamily="2" charset="2"/>
              <a:buChar char="Ø"/>
            </a:pPr>
            <a:r>
              <a:rPr lang="en-US" sz="2400" dirty="0" smtClean="0">
                <a:solidFill>
                  <a:srgbClr val="FF0000"/>
                </a:solidFill>
                <a:latin typeface="Times New Roman" pitchFamily="18" charset="0"/>
                <a:cs typeface="Times New Roman" pitchFamily="18" charset="0"/>
              </a:rPr>
              <a:t>Check for resources and capabilities ,before awarding the contract to the lowest bidder.</a:t>
            </a:r>
          </a:p>
          <a:p>
            <a:pPr>
              <a:buFont typeface="Wingdings" pitchFamily="2" charset="2"/>
              <a:buChar char="Ø"/>
            </a:pPr>
            <a:endParaRPr lang="en-US" sz="2400" dirty="0">
              <a:solidFill>
                <a:srgbClr val="FF0000"/>
              </a:solidFill>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1.gstatic.com/images?q=tbn:ANd9GcS5QluUssb0RKXWsHxRDFDdnhLkVsCOoDG74F8swMOYrJj-Y-e1Qg"/>
          <p:cNvPicPr>
            <a:picLocks noChangeAspect="1" noChangeArrowheads="1"/>
          </p:cNvPicPr>
          <p:nvPr/>
        </p:nvPicPr>
        <p:blipFill>
          <a:blip r:embed="rId2"/>
          <a:srcRect/>
          <a:stretch>
            <a:fillRect/>
          </a:stretch>
        </p:blipFill>
        <p:spPr bwMode="auto">
          <a:xfrm>
            <a:off x="914400" y="990599"/>
            <a:ext cx="7010400" cy="5690795"/>
          </a:xfrm>
          <a:prstGeom prst="rect">
            <a:avLst/>
          </a:prstGeom>
          <a:noFill/>
        </p:spPr>
      </p:pic>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229600" cy="1066800"/>
          </a:xfrm>
        </p:spPr>
        <p:txBody>
          <a:bodyPr/>
          <a:lstStyle/>
          <a:p>
            <a:r>
              <a:rPr lang="en-US" b="1" dirty="0" smtClean="0">
                <a:solidFill>
                  <a:srgbClr val="FF0000"/>
                </a:solidFill>
              </a:rPr>
              <a:t>Definition of delay :</a:t>
            </a:r>
            <a:endParaRPr lang="en-US" b="1" dirty="0">
              <a:solidFill>
                <a:srgbClr val="FF0000"/>
              </a:solidFill>
            </a:endParaRPr>
          </a:p>
        </p:txBody>
      </p:sp>
      <p:sp>
        <p:nvSpPr>
          <p:cNvPr id="3" name="Content Placeholder 2"/>
          <p:cNvSpPr>
            <a:spLocks noGrp="1"/>
          </p:cNvSpPr>
          <p:nvPr>
            <p:ph idx="1"/>
          </p:nvPr>
        </p:nvSpPr>
        <p:spPr/>
        <p:txBody>
          <a:bodyPr/>
          <a:lstStyle/>
          <a:p>
            <a:pPr lvl="0"/>
            <a:r>
              <a:rPr lang="en-US" sz="3200" b="1" dirty="0" smtClean="0">
                <a:solidFill>
                  <a:srgbClr val="FF0000"/>
                </a:solidFill>
              </a:rPr>
              <a:t>Delay</a:t>
            </a:r>
            <a:r>
              <a:rPr lang="en-US" sz="3200" b="1" dirty="0" smtClean="0">
                <a:solidFill>
                  <a:srgbClr val="0070C0"/>
                </a:solidFill>
              </a:rPr>
              <a:t> </a:t>
            </a:r>
            <a:r>
              <a:rPr lang="en-US" dirty="0" smtClean="0"/>
              <a:t>means: </a:t>
            </a:r>
            <a:r>
              <a:rPr lang="en-US" dirty="0" smtClean="0">
                <a:solidFill>
                  <a:srgbClr val="002060"/>
                </a:solidFill>
                <a:latin typeface="Times New Roman" pitchFamily="18" charset="0"/>
                <a:cs typeface="Times New Roman" pitchFamily="18" charset="0"/>
              </a:rPr>
              <a:t>an event or a condition that results in finishing the project later than stipulated in the contract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delay is one of the main problems that face the construction projects so it has been chosen.</a:t>
            </a:r>
          </a:p>
          <a:p>
            <a:pPr lvl="0"/>
            <a:endParaRPr lang="en-US" b="1" dirty="0" smtClean="0">
              <a:solidFill>
                <a:srgbClr val="0070C0"/>
              </a:solidFill>
              <a:latin typeface="Times New Roman" pitchFamily="18" charset="0"/>
              <a:cs typeface="Times New Roman" pitchFamily="18" charset="0"/>
            </a:endParaRPr>
          </a:p>
          <a:p>
            <a:endParaRPr lang="en-US" dirty="0"/>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066800"/>
          </a:xfrm>
        </p:spPr>
        <p:txBody>
          <a:bodyPr/>
          <a:lstStyle/>
          <a:p>
            <a:r>
              <a:rPr lang="en-US" b="1" dirty="0" smtClean="0">
                <a:solidFill>
                  <a:srgbClr val="FF0000"/>
                </a:solidFill>
              </a:rPr>
              <a:t>Case study : </a:t>
            </a:r>
            <a:endParaRPr lang="en-US" b="1" dirty="0">
              <a:solidFill>
                <a:srgbClr val="FF0000"/>
              </a:solidFill>
            </a:endParaRPr>
          </a:p>
        </p:txBody>
      </p:sp>
      <p:sp>
        <p:nvSpPr>
          <p:cNvPr id="12292" name="AutoShape 4" descr="data:image/jpeg;base64,/9j/4AAQSkZJRgABAQAAAQABAAD/2wCEAAkGBhIQEBUQExIQDxIQEhEPFw8VDxETEBYTFhIVFBUREhUXGygeFxkjGRMSHy8gIygpLSwsFh4xODwtNSYrLCkBCQoKDgwOGg8PGjAeHx8sKSksLCwpLSwpLCwpLSwpLCwsKTUpKSkpKSwsKTUpLDUsLCkpKSwtLDUpLCksMTUpLv/AABEIAMwA9wMBIgACEQEDEQH/xAAcAAEAAgMBAQEAAAAAAAAAAAAABQYCAwQBBwj/xABCEAACAQICBQcICAQHAQAAAAAAAQIDEQQSBRMhMVEGMkFSYXGxFBYzgZGSodEVIkJzgoOywgdyouEjU2Jjk8HwNP/EABoBAQADAQEBAAAAAAAAAAAAAAABAwQCBQb/xAArEQEAAgIBAwIEBgMAAAAAAAAAAQIDERITITEEMkFRgaEicZGx4fBSYWL/2gAMAwEAAhEDEQA/APuIAAAAAAAAAAHPjMdCjHNN2vuW9vuR0FK0jWlXxDXGeqiuhK9l8wJjztp35lS3H6t/Zcl8Jio1YKcb5ZX3qz2Oz+KI+nyZoKNmpSfXzNO/YlsNsJRwdBKTclFyS2bXmk2l32fwAkQV2nyrbd3S+qt7Um2lx3W48DpwXKJVaypKFk3JKefoSbTtl6bATIIXSHKLJU1VODqSTs9r39VJK7NmjtMyqVNVOlKnKzlfbu7U0n0r2gSwIvSmno0XkS1k+reyV913x7Dlp8pnGSjVpSpp9O267crW1ATwPIyTV1tT23PQAAAAAAAAAAAAAAAAAAAAAAAAAAAFJxsJUMS3bmz1i7VmzL5F2OTSGjIV1aS2rdJbJL/3ADTT0/Qcc2dR/wBLTzd1un1ETp/F62jSqJNRc6is9+xtK/qTNvmir+lduGr2+3N/0Si0RT1KoO7irtO6zJ3bunbi2BzaAxNNYdLNGLjmzXaW272u/YQ+h3F4xOPNcqrX8uWVvgd9PkjHNeVRyj1VCz7r3/6OjBcntVWVVTuk5NQyWsmmkr5ui/wA5cZodzqyqUKkc6k24ZrSjLps128RorTFXXamraTu4ZtmZNdq2NbDbi+S0Zyco1JRzNyd4qW17Xbajo0XoCNGWdyc5K6TtZK/BcbdoEBlqPFtRcY1NbO0pbk7u29Po3bOB343ROJqZVUq0XteW7yu/SlaCvuJLSegoVnmu4T6y2p8My6TkhyWu71KsqiXRaz7rtsCV0bh5U6UYSacoq1021a7ta64WOkxhBRSSVkkklwS3IyAAAAAAAAAAAAAAAAAAAAAAAAAAADCtVUIub2KKcn3JXI3zlodaXuSOrS3oKn3c/AooFw85aHWl7kh5y0OtL3JFPAFw85aHWl7kh5y0OtL3JFPAFw85aHWl7kjqwOk6da+Rt5bXumt97b+5lFLFyQ31fy/3gWMAAAAAAAAAAAAAAAAAAAAAAAAAAAAAAAHJpb0FT7ufgUUvelV/gVPu5/pZRAAAAAAAWLkhvq/l/vK6WLkhvq/l/vAsYBVpYqriauWMnFO7UcziklxtvZC/DhnJvvqI8rSCK0Rhq8JSVSTcUtm3Mm7703tW74mqvp1qtkWrcM0Fnu3sdru97bLslPQmbTWk713TQNUsVBWvOCurq8krrijKdWMVdyUVxbSQUalmDGFRSV001xTTRqjj6bllU4OW62ZA4zPwbVUT3NP1mRWOTy/x3/LP9SOvA4WSxLk6kJK89imnKW+yy9Fv+iNtWT08UmY5eI2nAYVa0YK8mori3YwoYyE+bOMuxNXJZeM623A11sRGCvKSiu12MaOMhPmzjLsTV/YDjOt6bgAEAAAAAAAAAAA5dKegq/dVP0Mohe9Kegq/dVP0MogAAAAQ+J5XYSnLI6t2nZ5YTmk9zTcVYk8JjIVYKdOUZxf2k7rtT4PsO7Y71jcxqEbbSxckN9X8v8AeV0sXJDfV/L/AHnCVjIKvoKM250ppfWd49CkntSa3E5JXTV2rq11vXaiuvQlem3q5XT6VJxfrREtfpp1M6txn/fiXuicfUjW1M25K8oWbvZq+5+o4sRgYwrqim3HNCN3bNaWW/iS+idCOnLWTacleyTvZve2+O814vRdSWJVRJZc9OV7rcst9nqZGmuualcs8Z1GvpMuPlBRUHTgrtRp5bvfsbJDlB6CP80f0s3aY0VrknFpSjdbdzT6GRr0RiZpQk1ljuvK6XR0bw4x3paKTNtcd7Za5xwMbbM0pRv2OUr+FhorQsKtLPJyTbdrNbLOxKVNFxdDU33LZL/Ve9/bf2kZhtE4mDcFPJFva1LZ3pb7+wkrli1bcbcZ5b+jVoCNsQ1vtGav+JbRo3/7H/PV/cdWiNFVKVVykko5ZRTum96t4DBaLqRxLqNLLmqO+Zbne2z1kO75aTN+/mrhx1d1MQ80ZVFCTiqavey4W7VcwrRlnU6dGrSa22tNq/sJbHaInrNdSaUt7i+NrbO/geU8PipzUpTVNLoVnddOzc/WNEZqcYmuu0eJmf2+Ll05h5ynGpllKGWOxX2dLT4d5nol4d1U4qVOaTShJ3V7bbPja51Y7C4jWOpSmrNJZL8Fwex9JpwOiamt11Vq6d7K127W6NiRKuMlZw6m2u3wn7TCbABLzQAAAcU8XJNrZsbW7tPPLJdnsKutVZ0rO4HD5ZLs9g8sl2ewjrVT0rO4HD5ZLs9g8sl2ewdap0rNmlPQVfuqn6GUQu+sdS9OXNmpRdtjs4vccvmvR/3PeXyLK2i0bhxas17SqRD8rsVKng6souzahTum00pzjBtNbnaTPovmvR/3PeXyIXltyUpvR2JcFOU4UJ1Yxve8qa1iVrbdsUX4ddSu/nDl8GSLNyAxMliZU0/qzpSk49GaMo2l7JNesrJf/wCD2g44jEYipNSy0aVOCadk3Um216lSXvH0HqtdG2/kpjys5YuSG+r+X+86/Nej/ue8vkdmj9FQoZsmb69r3d917eLPmlzsBy47GapJ2zXdt9jj+nH1P6v7B3FJnvCWBE/Tj6n9X9h9OPqf1f2CenZLAifpx9T+r+x7HTbbSyb2lzv7BHTslQAHAAAAAAAAAAAAAAjKvOfe/ExMqvOfe/ExPOny3R4AAQkAAG3C89evwZIEfheevX4MkDXg9rNm9wY1IKScXtUk012PYzIF6l+WcXgXQqVKDvehUqULve9XNwzevLf1n2j+C+jtXo+VZ78TXqT7owtRS7r05P8AEfPP4s4JYfSdeW21anTxVu+LpyS/FRk/Wfb+TWjPJcHh8PvdGjSpt8ZKCzS9bu/Wez6zLywV/wCtf39VcR+JJAA8ZYjNOc2Pe/AhyY05zY978CHIasftAAFgZ0ucu9eJgZ0ucu9eIFoABLCAAAAAAAAAAAAAIyrzn3vxMTKrzn3vxMTzp8t0eAAEJAABtwvPXr8GSBH4Xnr1+DJA14PazZvcHNLG2bVtza3nSRlXnPvfiTltNY7Ix1i093z3+KmD1uN0bNR2Trxw0u1OvRkk+zLrT6X5d2fEi8Xo2lWlTlUgpyozVWm3f6s0rZlbp2s6Rk9Va2Olf8d/eVkYY3Muvy7s+I8u7PicgKOrZ10qvcfLWpLm2d+JwVcJlV73t2HcacVzH6vFE1yWmYdxERGoR4ANYGdLnLvXictfGwg7Sbva+4xp6Vp3W1719l8SdSiZXQEf9OUuL91j6cpcX7rJ1LEkAR/05S4v3WPpylxfusakSAI/6cpcX7rO9O+0aHoAIAAAAABGVec+9+JiZ1V9Z978TCx58+W6PABY9yPg/YRpO3gPcj4P2MZHwfsY1KNw2YXnr1+DJA4MNB51sfT0djO814fazZfIV7lBpWOFoVsRJZlSjKeVOzk72jFPtbS9ZYSscrND+V4Wvh00pVE8rfNU4yU4N9maMTq/GbV5eN9/yTi+OnxPSPLDG16mslia0He6hSqzpU47vqqMGsy2fauz6B/DTlpVxUp4XES1lSEHVhVslKUFJRlGdla8XKFn0p9jb+V47DToT1VaEqNRO2Sex3/09El2q6Z9F/hPyaqwqTx1SMqcXSdGmpJqU1KUZSqZXtUf8OKT6bvos373rseGPTz2iPl/CjHNub6aAD5N6AacVzH6vFG404rmP1eKOqe6BHgA3oQ+l/SfhXizihvXejs0v6T8K8WccN670X18KpTh4enhLKAAAy509y7l4FMZc6e5dy8Di6WQAKwAAAAAAAAAAAAAc2kZNUajTaapzaadmnle1Mpfl9X/ADav/JP5ly0r6Cp93P8ASyigdHl9X/Nq/wDJP5mPldTrz9+XzNIA2Srye+UnbjJsy8rn15+/L5mkEaTuW3yufXn78vmSugqspZ7ylK2Te2+txIUmOT/2/wAH7ivLEcZd45/FCYNmHinJJpNbdj3bmazOgnmVtj2+Blp7oabeJd3k0OrH3UPJodWPuowyT4jJPib2PcoDT1COt5seYuhcWR2pj1V7Ed+noS1u/wCwvFkbllxLo8I22g1ZZcRllxJQ2g1ZZcTOCfSBky509y7l4FMZc6e5dy8Di6WQAKwAAAAAAAAAAAAAcmlvQVPu5+BRS9aW9BU+7n4FFAAAAAABMcn/ALf4P3EOTnJikpay7tbV/vOL15V1Dqk6naUM6EbyS3b9vqN3kket8T2OFivtFFcNomJXWyxMabNRLrDUS6xjqV1hqV1jUzoDT1F63nfYXiyN1T4khp6ktbzvsLxZHatdYujwh7qnxGqfE81a6w1a6xI91T4mcItdNzXq11jOnG3TcDNlzp7l3LwKYy509y7l4HF0sgAVgAAAAAAAAAAAAA5NLegqfdz8Cil60t6Cp93PwKKAAAAAACf5KU1LW36NX+8gCxckN9X8v94E75LHt9o8lj2+03ADT5LHt9o8lj2m4ARmM0DCrLM5SWxKyt/7pNHmtT68/h8iaBO5EL5rU+vP4fIea1Prz+HyJoE8pEL5rU+vP4fIyhyagvtz+BMAcpET5uw68vgSsVZW4HoImdgACAAAAAAAAAAAAAAc+kKTnSnGO1yhKKXa0VXzcr9Re/H5lyAFN83K/UXvx+Y83K/UXvx+ZcgBTfNyv1F78fmPNyv1F78fmXIAU3zcr9Re/H5kzyd0bUo586SzZLbU92a+7vRMgAAAAAAAAAAAAAAAAAAAAAA//9k="/>
          <p:cNvSpPr>
            <a:spLocks noChangeAspect="1" noChangeArrowheads="1"/>
          </p:cNvSpPr>
          <p:nvPr/>
        </p:nvSpPr>
        <p:spPr bwMode="auto">
          <a:xfrm>
            <a:off x="155575" y="-928688"/>
            <a:ext cx="2352675"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4" name="AutoShape 6" descr="data:image/jpeg;base64,/9j/4AAQSkZJRgABAQAAAQABAAD/2wCEAAkGBhIQEBUQExIQDxIQEhEPFw8VDxETEBYTFhIVFBUREhUXGygeFxkjGRMSHy8gIygpLSwsFh4xODwtNSYrLCkBCQoKDgwOGg8PGjAeHx8sKSksLCwpLSwpLCwpLSwpLCwsKTUpKSkpKSwsKTUpLDUsLCkpKSwtLDUpLCksMTUpLv/AABEIAMwA9wMBIgACEQEDEQH/xAAcAAEAAgMBAQEAAAAAAAAAAAAABQYCAwQBBwj/xABCEAACAQICBQcICAQHAQAAAAAAAQIDEQQSBRMhMVEGMkFSYXGxFBYzgZGSodEVIkJzgoOywgdyouEjU2Jjk8HwNP/EABoBAQADAQEBAAAAAAAAAAAAAAABAwQCBQb/xAArEQEAAgIBAwIEBgMAAAAAAAAAAQIDERITITEEMkFRgaEicZGx4fBSYWL/2gAMAwEAAhEDEQA/APuIAAAAAAAAAAHPjMdCjHNN2vuW9vuR0FK0jWlXxDXGeqiuhK9l8wJjztp35lS3H6t/Zcl8Jio1YKcb5ZX3qz2Oz+KI+nyZoKNmpSfXzNO/YlsNsJRwdBKTclFyS2bXmk2l32fwAkQV2nyrbd3S+qt7Um2lx3W48DpwXKJVaypKFk3JKefoSbTtl6bATIIXSHKLJU1VODqSTs9r39VJK7NmjtMyqVNVOlKnKzlfbu7U0n0r2gSwIvSmno0XkS1k+reyV913x7Dlp8pnGSjVpSpp9O267crW1ATwPIyTV1tT23PQAAAAAAAAAAAAAAAAAAAAAAAAAAAFJxsJUMS3bmz1i7VmzL5F2OTSGjIV1aS2rdJbJL/3ADTT0/Qcc2dR/wBLTzd1un1ETp/F62jSqJNRc6is9+xtK/qTNvmir+lduGr2+3N/0Si0RT1KoO7irtO6zJ3bunbi2BzaAxNNYdLNGLjmzXaW272u/YQ+h3F4xOPNcqrX8uWVvgd9PkjHNeVRyj1VCz7r3/6OjBcntVWVVTuk5NQyWsmmkr5ui/wA5cZodzqyqUKkc6k24ZrSjLps128RorTFXXamraTu4ZtmZNdq2NbDbi+S0Zyco1JRzNyd4qW17Xbajo0XoCNGWdyc5K6TtZK/BcbdoEBlqPFtRcY1NbO0pbk7u29Po3bOB343ROJqZVUq0XteW7yu/SlaCvuJLSegoVnmu4T6y2p8My6TkhyWu71KsqiXRaz7rtsCV0bh5U6UYSacoq1021a7ta64WOkxhBRSSVkkklwS3IyAAAAAAAAAAAAAAAAAAAAAAAAAAADCtVUIub2KKcn3JXI3zlodaXuSOrS3oKn3c/AooFw85aHWl7kh5y0OtL3JFPAFw85aHWl7kh5y0OtL3JFPAFw85aHWl7kjqwOk6da+Rt5bXumt97b+5lFLFyQ31fy/3gWMAAAAAAAAAAAAAAAAAAAAAAAAAAAAAAAHJpb0FT7ufgUUvelV/gVPu5/pZRAAAAAAAWLkhvq/l/vK6WLkhvq/l/vAsYBVpYqriauWMnFO7UcziklxtvZC/DhnJvvqI8rSCK0Rhq8JSVSTcUtm3Mm7703tW74mqvp1qtkWrcM0Fnu3sdru97bLslPQmbTWk713TQNUsVBWvOCurq8krrijKdWMVdyUVxbSQUalmDGFRSV001xTTRqjj6bllU4OW62ZA4zPwbVUT3NP1mRWOTy/x3/LP9SOvA4WSxLk6kJK89imnKW+yy9Fv+iNtWT08UmY5eI2nAYVa0YK8mori3YwoYyE+bOMuxNXJZeM623A11sRGCvKSiu12MaOMhPmzjLsTV/YDjOt6bgAEAAAAAAAAAAA5dKegq/dVP0Mohe9Kegq/dVP0MogAAAAQ+J5XYSnLI6t2nZ5YTmk9zTcVYk8JjIVYKdOUZxf2k7rtT4PsO7Y71jcxqEbbSxckN9X8v8AeV0sXJDfV/L/AHnCVjIKvoKM250ppfWd49CkntSa3E5JXTV2rq11vXaiuvQlem3q5XT6VJxfrREtfpp1M6txn/fiXuicfUjW1M25K8oWbvZq+5+o4sRgYwrqim3HNCN3bNaWW/iS+idCOnLWTacleyTvZve2+O814vRdSWJVRJZc9OV7rcst9nqZGmuualcs8Z1GvpMuPlBRUHTgrtRp5bvfsbJDlB6CP80f0s3aY0VrknFpSjdbdzT6GRr0RiZpQk1ljuvK6XR0bw4x3paKTNtcd7Za5xwMbbM0pRv2OUr+FhorQsKtLPJyTbdrNbLOxKVNFxdDU33LZL/Ve9/bf2kZhtE4mDcFPJFva1LZ3pb7+wkrli1bcbcZ5b+jVoCNsQ1vtGav+JbRo3/7H/PV/cdWiNFVKVVykko5ZRTum96t4DBaLqRxLqNLLmqO+Zbne2z1kO75aTN+/mrhx1d1MQ80ZVFCTiqavey4W7VcwrRlnU6dGrSa22tNq/sJbHaInrNdSaUt7i+NrbO/geU8PipzUpTVNLoVnddOzc/WNEZqcYmuu0eJmf2+Ll05h5ynGpllKGWOxX2dLT4d5nol4d1U4qVOaTShJ3V7bbPja51Y7C4jWOpSmrNJZL8Fwex9JpwOiamt11Vq6d7K127W6NiRKuMlZw6m2u3wn7TCbABLzQAAAcU8XJNrZsbW7tPPLJdnsKutVZ0rO4HD5ZLs9g8sl2ewjrVT0rO4HD5ZLs9g8sl2ewdap0rNmlPQVfuqn6GUQu+sdS9OXNmpRdtjs4vccvmvR/3PeXyLK2i0bhxas17SqRD8rsVKng6souzahTum00pzjBtNbnaTPovmvR/3PeXyIXltyUpvR2JcFOU4UJ1Yxve8qa1iVrbdsUX4ddSu/nDl8GSLNyAxMliZU0/qzpSk49GaMo2l7JNesrJf/wCD2g44jEYipNSy0aVOCadk3Um216lSXvH0HqtdG2/kpjys5YuSG+r+X+86/Nej/ue8vkdmj9FQoZsmb69r3d917eLPmlzsBy47GapJ2zXdt9jj+nH1P6v7B3FJnvCWBE/Tj6n9X9h9OPqf1f2CenZLAifpx9T+r+x7HTbbSyb2lzv7BHTslQAHAAAAAAAAAAAAAAjKvOfe/ExMqvOfe/ExPOny3R4AAQkAAG3C89evwZIEfheevX4MkDXg9rNm9wY1IKScXtUk012PYzIF6l+WcXgXQqVKDvehUqULve9XNwzevLf1n2j+C+jtXo+VZ78TXqT7owtRS7r05P8AEfPP4s4JYfSdeW21anTxVu+LpyS/FRk/Wfb+TWjPJcHh8PvdGjSpt8ZKCzS9bu/Wez6zLywV/wCtf39VcR+JJAA8ZYjNOc2Pe/AhyY05zY978CHIasftAAFgZ0ucu9eJgZ0ucu9eIFoABLCAAAAAAAAAAAAAIyrzn3vxMTKrzn3vxMTzp8t0eAAEJAABtwvPXr8GSBH4Xnr1+DJA14PazZvcHNLG2bVtza3nSRlXnPvfiTltNY7Ix1i093z3+KmD1uN0bNR2Trxw0u1OvRkk+zLrT6X5d2fEi8Xo2lWlTlUgpyozVWm3f6s0rZlbp2s6Rk9Va2Olf8d/eVkYY3Muvy7s+I8u7PicgKOrZ10qvcfLWpLm2d+JwVcJlV73t2HcacVzH6vFE1yWmYdxERGoR4ANYGdLnLvXictfGwg7Sbva+4xp6Vp3W1719l8SdSiZXQEf9OUuL91j6cpcX7rJ1LEkAR/05S4v3WPpylxfusakSAI/6cpcX7rO9O+0aHoAIAAAAABGVec+9+JiZ1V9Z978TCx58+W6PABY9yPg/YRpO3gPcj4P2MZHwfsY1KNw2YXnr1+DJA4MNB51sfT0djO814fazZfIV7lBpWOFoVsRJZlSjKeVOzk72jFPtbS9ZYSscrND+V4Wvh00pVE8rfNU4yU4N9maMTq/GbV5eN9/yTi+OnxPSPLDG16mslia0He6hSqzpU47vqqMGsy2fauz6B/DTlpVxUp4XES1lSEHVhVslKUFJRlGdla8XKFn0p9jb+V47DToT1VaEqNRO2Sex3/09El2q6Z9F/hPyaqwqTx1SMqcXSdGmpJqU1KUZSqZXtUf8OKT6bvos373rseGPTz2iPl/CjHNub6aAD5N6AacVzH6vFG404rmP1eKOqe6BHgA3oQ+l/SfhXizihvXejs0v6T8K8WccN670X18KpTh4enhLKAAAy509y7l4FMZc6e5dy8Di6WQAKwAAAAAAAAAAAAAc2kZNUajTaapzaadmnle1Mpfl9X/ADav/JP5ly0r6Cp93P8ASyigdHl9X/Nq/wDJP5mPldTrz9+XzNIA2Srye+UnbjJsy8rn15+/L5mkEaTuW3yufXn78vmSugqspZ7ylK2Te2+txIUmOT/2/wAH7ivLEcZd45/FCYNmHinJJpNbdj3bmazOgnmVtj2+Blp7oabeJd3k0OrH3UPJodWPuowyT4jJPib2PcoDT1COt5seYuhcWR2pj1V7Ed+noS1u/wCwvFkbllxLo8I22g1ZZcRllxJQ2g1ZZcTOCfSBky509y7l4FMZc6e5dy8Di6WQAKwAAAAAAAAAAAAAcmlvQVPu5+BRS9aW9BU+7n4FFAAAAAABMcn/ALf4P3EOTnJikpay7tbV/vOL15V1Dqk6naUM6EbyS3b9vqN3kket8T2OFivtFFcNomJXWyxMabNRLrDUS6xjqV1hqV1jUzoDT1F63nfYXiyN1T4khp6ktbzvsLxZHatdYujwh7qnxGqfE81a6w1a6xI91T4mcItdNzXq11jOnG3TcDNlzp7l3LwKYy509y7l4HF0sgAVgAAAAAAAAAAAAA5NLegqfdz8Cil60t6Cp93PwKKAAAAAACf5KU1LW36NX+8gCxckN9X8v94E75LHt9o8lj2+03ADT5LHt9o8lj2m4ARmM0DCrLM5SWxKyt/7pNHmtT68/h8iaBO5EL5rU+vP4fIea1Prz+HyJoE8pEL5rU+vP4fIyhyagvtz+BMAcpET5uw68vgSsVZW4HoImdgACAAAAAAAAAAAAAAc+kKTnSnGO1yhKKXa0VXzcr9Re/H5lyAFN83K/UXvx+Y83K/UXvx+ZcgBTfNyv1F78fmPNyv1F78fmXIAU3zcr9Re/H5kzyd0bUo586SzZLbU92a+7vRMgAAAAAAAAAAAAAAAAAAAAAA//9k="/>
          <p:cNvSpPr>
            <a:spLocks noChangeAspect="1" noChangeArrowheads="1"/>
          </p:cNvSpPr>
          <p:nvPr/>
        </p:nvSpPr>
        <p:spPr bwMode="auto">
          <a:xfrm>
            <a:off x="155575" y="-928688"/>
            <a:ext cx="2352675"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Content Placeholder 7"/>
          <p:cNvSpPr>
            <a:spLocks noGrp="1"/>
          </p:cNvSpPr>
          <p:nvPr>
            <p:ph idx="1"/>
          </p:nvPr>
        </p:nvSpPr>
        <p:spPr>
          <a:xfrm>
            <a:off x="457200" y="2057400"/>
            <a:ext cx="8229600" cy="4325112"/>
          </a:xfrm>
        </p:spPr>
        <p:txBody>
          <a:bodyPr/>
          <a:lstStyle/>
          <a:p>
            <a:r>
              <a:rPr lang="en-US" dirty="0" err="1" smtClean="0">
                <a:solidFill>
                  <a:srgbClr val="002060"/>
                </a:solidFill>
                <a:latin typeface="Times New Roman" pitchFamily="18" charset="0"/>
                <a:cs typeface="Times New Roman" pitchFamily="18" charset="0"/>
              </a:rPr>
              <a:t>Alquds</a:t>
            </a:r>
            <a:r>
              <a:rPr lang="en-US" dirty="0" smtClean="0">
                <a:solidFill>
                  <a:srgbClr val="002060"/>
                </a:solidFill>
                <a:latin typeface="Times New Roman" pitchFamily="18" charset="0"/>
                <a:cs typeface="Times New Roman" pitchFamily="18" charset="0"/>
              </a:rPr>
              <a:t> open university building was taken as a case study about delay.</a:t>
            </a:r>
            <a:endParaRPr lang="en-US" dirty="0">
              <a:solidFill>
                <a:srgbClr val="002060"/>
              </a:solidFill>
              <a:latin typeface="Times New Roman" pitchFamily="18" charset="0"/>
              <a:cs typeface="Times New Roman" pitchFamily="18" charset="0"/>
            </a:endParaRPr>
          </a:p>
        </p:txBody>
      </p:sp>
      <p:pic>
        <p:nvPicPr>
          <p:cNvPr id="9" name="Picture 7" descr="C:\Users\newten\Desktop\case-studies.jpg"/>
          <p:cNvPicPr>
            <a:picLocks noChangeAspect="1" noChangeArrowheads="1"/>
          </p:cNvPicPr>
          <p:nvPr/>
        </p:nvPicPr>
        <p:blipFill>
          <a:blip r:embed="rId2"/>
          <a:srcRect/>
          <a:stretch>
            <a:fillRect/>
          </a:stretch>
        </p:blipFill>
        <p:spPr bwMode="auto">
          <a:xfrm>
            <a:off x="0" y="4166301"/>
            <a:ext cx="3267075" cy="2691699"/>
          </a:xfrm>
          <a:prstGeom prst="rect">
            <a:avLst/>
          </a:prstGeom>
          <a:noFill/>
        </p:spPr>
      </p:pic>
      <p:graphicFrame>
        <p:nvGraphicFramePr>
          <p:cNvPr id="7" name="Table 6"/>
          <p:cNvGraphicFramePr>
            <a:graphicFrameLocks noGrp="1"/>
          </p:cNvGraphicFramePr>
          <p:nvPr/>
        </p:nvGraphicFramePr>
        <p:xfrm>
          <a:off x="1981200" y="3352800"/>
          <a:ext cx="6172200" cy="762000"/>
        </p:xfrm>
        <a:graphic>
          <a:graphicData uri="http://schemas.openxmlformats.org/drawingml/2006/table">
            <a:tbl>
              <a:tblPr firstRow="1" bandRow="1">
                <a:tableStyleId>{5C22544A-7EE6-4342-B048-85BDC9FD1C3A}</a:tableStyleId>
              </a:tblPr>
              <a:tblGrid>
                <a:gridCol w="2057400"/>
                <a:gridCol w="2057400"/>
                <a:gridCol w="2057400"/>
              </a:tblGrid>
              <a:tr h="353907">
                <a:tc>
                  <a:txBody>
                    <a:bodyPr/>
                    <a:lstStyle/>
                    <a:p>
                      <a:r>
                        <a:rPr lang="en-US" dirty="0" smtClean="0"/>
                        <a:t>Building </a:t>
                      </a:r>
                      <a:endParaRPr lang="en-US" dirty="0"/>
                    </a:p>
                  </a:txBody>
                  <a:tcPr/>
                </a:tc>
                <a:tc>
                  <a:txBody>
                    <a:bodyPr/>
                    <a:lstStyle/>
                    <a:p>
                      <a:r>
                        <a:rPr lang="en-US" dirty="0" smtClean="0"/>
                        <a:t>Administration</a:t>
                      </a:r>
                      <a:endParaRPr lang="en-US" dirty="0"/>
                    </a:p>
                  </a:txBody>
                  <a:tcPr/>
                </a:tc>
                <a:tc>
                  <a:txBody>
                    <a:bodyPr/>
                    <a:lstStyle/>
                    <a:p>
                      <a:r>
                        <a:rPr lang="en-US" dirty="0" smtClean="0"/>
                        <a:t>Theater</a:t>
                      </a:r>
                      <a:r>
                        <a:rPr lang="en-US" baseline="0" dirty="0" smtClean="0"/>
                        <a:t> </a:t>
                      </a:r>
                      <a:endParaRPr lang="en-US" dirty="0"/>
                    </a:p>
                  </a:txBody>
                  <a:tcPr/>
                </a:tc>
              </a:tr>
              <a:tr h="353907">
                <a:tc>
                  <a:txBody>
                    <a:bodyPr/>
                    <a:lstStyle/>
                    <a:p>
                      <a:r>
                        <a:rPr lang="en-US" sz="2000" dirty="0" smtClean="0">
                          <a:solidFill>
                            <a:srgbClr val="FF0000"/>
                          </a:solidFill>
                          <a:latin typeface="Times New Roman" pitchFamily="18" charset="0"/>
                          <a:cs typeface="Times New Roman" pitchFamily="18" charset="0"/>
                        </a:rPr>
                        <a:t>Area</a:t>
                      </a:r>
                      <a:r>
                        <a:rPr lang="en-US" sz="2000" baseline="0" dirty="0" smtClean="0">
                          <a:solidFill>
                            <a:srgbClr val="FF0000"/>
                          </a:solidFill>
                          <a:latin typeface="Times New Roman" pitchFamily="18" charset="0"/>
                          <a:cs typeface="Times New Roman" pitchFamily="18" charset="0"/>
                        </a:rPr>
                        <a:t> (m square)</a:t>
                      </a:r>
                      <a:endParaRPr lang="en-US" sz="2000" dirty="0">
                        <a:solidFill>
                          <a:srgbClr val="FF0000"/>
                        </a:solidFill>
                        <a:latin typeface="Times New Roman" pitchFamily="18" charset="0"/>
                        <a:cs typeface="Times New Roman" pitchFamily="18" charset="0"/>
                      </a:endParaRPr>
                    </a:p>
                  </a:txBody>
                  <a:tcPr/>
                </a:tc>
                <a:tc>
                  <a:txBody>
                    <a:bodyPr/>
                    <a:lstStyle/>
                    <a:p>
                      <a:r>
                        <a:rPr lang="en-US" dirty="0" smtClean="0">
                          <a:solidFill>
                            <a:srgbClr val="FF0000"/>
                          </a:solidFill>
                        </a:rPr>
                        <a:t>900</a:t>
                      </a:r>
                      <a:endParaRPr lang="en-US" dirty="0">
                        <a:solidFill>
                          <a:srgbClr val="FF0000"/>
                        </a:solidFill>
                      </a:endParaRPr>
                    </a:p>
                  </a:txBody>
                  <a:tcPr/>
                </a:tc>
                <a:tc>
                  <a:txBody>
                    <a:bodyPr/>
                    <a:lstStyle/>
                    <a:p>
                      <a:r>
                        <a:rPr lang="en-US" dirty="0" smtClean="0">
                          <a:solidFill>
                            <a:srgbClr val="FF0000"/>
                          </a:solidFill>
                        </a:rPr>
                        <a:t>550</a:t>
                      </a:r>
                      <a:endParaRPr lang="en-US" dirty="0">
                        <a:solidFill>
                          <a:srgbClr val="FF0000"/>
                        </a:solidFill>
                      </a:endParaRPr>
                    </a:p>
                  </a:txBody>
                  <a:tcPr/>
                </a:tc>
              </a:tr>
            </a:tbl>
          </a:graphicData>
        </a:graphic>
      </p:graphicFrame>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229600" cy="1066800"/>
          </a:xfrm>
        </p:spPr>
        <p:txBody>
          <a:bodyPr/>
          <a:lstStyle/>
          <a:p>
            <a:r>
              <a:rPr lang="en-US" b="1" dirty="0" smtClean="0">
                <a:solidFill>
                  <a:srgbClr val="FF0000"/>
                </a:solidFill>
              </a:rPr>
              <a:t>Literature review:</a:t>
            </a:r>
            <a:endParaRPr lang="en-US" b="1" dirty="0">
              <a:solidFill>
                <a:srgbClr val="FF0000"/>
              </a:solidFill>
            </a:endParaRPr>
          </a:p>
        </p:txBody>
      </p:sp>
      <p:sp>
        <p:nvSpPr>
          <p:cNvPr id="3" name="Content Placeholder 2"/>
          <p:cNvSpPr>
            <a:spLocks noGrp="1"/>
          </p:cNvSpPr>
          <p:nvPr>
            <p:ph idx="1"/>
          </p:nvPr>
        </p:nvSpPr>
        <p:spPr>
          <a:xfrm>
            <a:off x="457200" y="1828800"/>
            <a:ext cx="8229600" cy="4325112"/>
          </a:xfrm>
        </p:spPr>
        <p:txBody>
          <a:bodyPr>
            <a:normAutofit/>
          </a:bodyPr>
          <a:lstStyle/>
          <a:p>
            <a:pPr>
              <a:buFont typeface="Wingdings" pitchFamily="2" charset="2"/>
              <a:buChar char="q"/>
            </a:pPr>
            <a:r>
              <a:rPr lang="en-US" dirty="0" smtClean="0">
                <a:latin typeface="Times New Roman" pitchFamily="18" charset="0"/>
                <a:cs typeface="Times New Roman" pitchFamily="18" charset="0"/>
              </a:rPr>
              <a:t>A number of studies have been carried out to determine the causes of delay in construction projects. </a:t>
            </a:r>
          </a:p>
          <a:p>
            <a:pPr>
              <a:buNone/>
            </a:pPr>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 </a:t>
            </a:r>
            <a:r>
              <a:rPr lang="en-US" dirty="0" smtClean="0">
                <a:solidFill>
                  <a:srgbClr val="0070C0"/>
                </a:solidFill>
                <a:latin typeface="Times New Roman" pitchFamily="18" charset="0"/>
                <a:cs typeface="Times New Roman" pitchFamily="18" charset="0"/>
              </a:rPr>
              <a:t>These </a:t>
            </a:r>
            <a:r>
              <a:rPr lang="en-US" dirty="0" smtClean="0">
                <a:solidFill>
                  <a:srgbClr val="0070C0"/>
                </a:solidFill>
                <a:latin typeface="Times New Roman" pitchFamily="18" charset="0"/>
                <a:cs typeface="Times New Roman" pitchFamily="18" charset="0"/>
              </a:rPr>
              <a:t>studies helps to classify delay , and to know the main reason of delay.</a:t>
            </a:r>
            <a:endParaRPr lang="en-US" dirty="0">
              <a:solidFill>
                <a:srgbClr val="0070C0"/>
              </a:solidFill>
              <a:latin typeface="Times New Roman" pitchFamily="18" charset="0"/>
              <a:cs typeface="Times New Roman" pitchFamily="18" charset="0"/>
            </a:endParaRPr>
          </a:p>
        </p:txBody>
      </p:sp>
      <p:pic>
        <p:nvPicPr>
          <p:cNvPr id="11267" name="Picture 3" descr="C:\Users\newten\Desktop\literature-review-directions.jpg"/>
          <p:cNvPicPr>
            <a:picLocks noChangeAspect="1" noChangeArrowheads="1"/>
          </p:cNvPicPr>
          <p:nvPr/>
        </p:nvPicPr>
        <p:blipFill>
          <a:blip r:embed="rId2"/>
          <a:srcRect/>
          <a:stretch>
            <a:fillRect/>
          </a:stretch>
        </p:blipFill>
        <p:spPr bwMode="auto">
          <a:xfrm>
            <a:off x="0" y="4800600"/>
            <a:ext cx="2743200" cy="2057400"/>
          </a:xfrm>
          <a:prstGeom prst="rect">
            <a:avLst/>
          </a:prstGeom>
          <a:noFill/>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066800"/>
          </a:xfrm>
        </p:spPr>
        <p:txBody>
          <a:bodyPr/>
          <a:lstStyle/>
          <a:p>
            <a:r>
              <a:rPr lang="en-US" b="1" dirty="0" smtClean="0">
                <a:solidFill>
                  <a:srgbClr val="FF0000"/>
                </a:solidFill>
              </a:rPr>
              <a:t>Literature review:</a:t>
            </a:r>
            <a:endParaRPr lang="en-US" dirty="0"/>
          </a:p>
        </p:txBody>
      </p:sp>
      <p:sp>
        <p:nvSpPr>
          <p:cNvPr id="3" name="Content Placeholder 2"/>
          <p:cNvSpPr>
            <a:spLocks noGrp="1"/>
          </p:cNvSpPr>
          <p:nvPr>
            <p:ph idx="1"/>
          </p:nvPr>
        </p:nvSpPr>
        <p:spPr>
          <a:xfrm>
            <a:off x="381000" y="1828800"/>
            <a:ext cx="8229600" cy="4325112"/>
          </a:xfrm>
        </p:spPr>
        <p:txBody>
          <a:bodyPr/>
          <a:lstStyle/>
          <a:p>
            <a:r>
              <a:rPr lang="en-US" dirty="0" smtClean="0"/>
              <a:t>Delay can be classified to:</a:t>
            </a:r>
          </a:p>
          <a:p>
            <a:pPr>
              <a:buNone/>
            </a:pPr>
            <a:endParaRPr lang="en-US" dirty="0" smtClean="0"/>
          </a:p>
          <a:p>
            <a:pPr>
              <a:buFont typeface="Wingdings" pitchFamily="2" charset="2"/>
              <a:buChar char="Ø"/>
            </a:pPr>
            <a:r>
              <a:rPr lang="en-US" dirty="0" smtClean="0">
                <a:solidFill>
                  <a:srgbClr val="002060"/>
                </a:solidFill>
              </a:rPr>
              <a:t>Excusable delay.</a:t>
            </a:r>
            <a:br>
              <a:rPr lang="en-US" dirty="0" smtClean="0">
                <a:solidFill>
                  <a:srgbClr val="002060"/>
                </a:solidFill>
              </a:rPr>
            </a:br>
            <a:endParaRPr lang="en-US" dirty="0" smtClean="0">
              <a:solidFill>
                <a:srgbClr val="002060"/>
              </a:solidFill>
            </a:endParaRPr>
          </a:p>
          <a:p>
            <a:pPr>
              <a:buFont typeface="Wingdings" pitchFamily="2" charset="2"/>
              <a:buChar char="Ø"/>
            </a:pPr>
            <a:r>
              <a:rPr lang="en-US" dirty="0" smtClean="0">
                <a:solidFill>
                  <a:srgbClr val="002060"/>
                </a:solidFill>
              </a:rPr>
              <a:t> </a:t>
            </a:r>
            <a:r>
              <a:rPr lang="en-US" dirty="0" smtClean="0">
                <a:solidFill>
                  <a:srgbClr val="FF0000"/>
                </a:solidFill>
              </a:rPr>
              <a:t>Non</a:t>
            </a:r>
            <a:r>
              <a:rPr lang="en-US" dirty="0" smtClean="0">
                <a:solidFill>
                  <a:srgbClr val="002060"/>
                </a:solidFill>
              </a:rPr>
              <a:t> excusable delay.</a:t>
            </a:r>
            <a:br>
              <a:rPr lang="en-US" dirty="0" smtClean="0">
                <a:solidFill>
                  <a:srgbClr val="002060"/>
                </a:solidFill>
              </a:rPr>
            </a:br>
            <a:endParaRPr lang="en-US" dirty="0" smtClean="0">
              <a:solidFill>
                <a:srgbClr val="002060"/>
              </a:solidFill>
            </a:endParaRPr>
          </a:p>
          <a:p>
            <a:pPr>
              <a:buFont typeface="Wingdings" pitchFamily="2" charset="2"/>
              <a:buChar char="Ø"/>
            </a:pPr>
            <a:r>
              <a:rPr lang="en-US" dirty="0" smtClean="0">
                <a:solidFill>
                  <a:srgbClr val="002060"/>
                </a:solidFill>
              </a:rPr>
              <a:t>Concurrent delays.</a:t>
            </a:r>
            <a:br>
              <a:rPr lang="en-US" dirty="0" smtClean="0">
                <a:solidFill>
                  <a:srgbClr val="002060"/>
                </a:solidFill>
              </a:rPr>
            </a:br>
            <a:endParaRPr lang="en-US" dirty="0"/>
          </a:p>
        </p:txBody>
      </p:sp>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066800"/>
          </a:xfrm>
        </p:spPr>
        <p:txBody>
          <a:bodyPr/>
          <a:lstStyle/>
          <a:p>
            <a:r>
              <a:rPr lang="en-US" b="1" dirty="0" smtClean="0">
                <a:solidFill>
                  <a:srgbClr val="FF0000"/>
                </a:solidFill>
              </a:rPr>
              <a:t>Literature review:</a:t>
            </a:r>
            <a:endParaRPr lang="en-US" dirty="0"/>
          </a:p>
        </p:txBody>
      </p:sp>
      <p:sp>
        <p:nvSpPr>
          <p:cNvPr id="3" name="Content Placeholder 2"/>
          <p:cNvSpPr>
            <a:spLocks noGrp="1"/>
          </p:cNvSpPr>
          <p:nvPr>
            <p:ph idx="1"/>
          </p:nvPr>
        </p:nvSpPr>
        <p:spPr>
          <a:xfrm>
            <a:off x="381000" y="1981200"/>
            <a:ext cx="8229600" cy="4325112"/>
          </a:xfrm>
        </p:spPr>
        <p:txBody>
          <a:bodyPr/>
          <a:lstStyle/>
          <a:p>
            <a:pPr>
              <a:buFont typeface="Wingdings" pitchFamily="2" charset="2"/>
              <a:buChar char="v"/>
            </a:pPr>
            <a:r>
              <a:rPr lang="en-US" dirty="0" smtClean="0">
                <a:solidFill>
                  <a:srgbClr val="002060"/>
                </a:solidFill>
                <a:latin typeface="Times New Roman" pitchFamily="18" charset="0"/>
                <a:cs typeface="Times New Roman" pitchFamily="18" charset="0"/>
              </a:rPr>
              <a:t> Previous studies have had big impact on guiding the researcher how to work on the study, it has benefited from the methodology used in these studies to determine the methodology to be used in this research</a:t>
            </a:r>
            <a:endParaRPr lang="en-US" dirty="0">
              <a:solidFill>
                <a:srgbClr val="002060"/>
              </a:solidFill>
            </a:endParaRPr>
          </a:p>
        </p:txBody>
      </p:sp>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066800"/>
          </a:xfrm>
        </p:spPr>
        <p:txBody>
          <a:bodyPr/>
          <a:lstStyle/>
          <a:p>
            <a:r>
              <a:rPr lang="en-US" b="1" dirty="0" smtClean="0">
                <a:solidFill>
                  <a:srgbClr val="FF0000"/>
                </a:solidFill>
              </a:rPr>
              <a:t>Methodology :</a:t>
            </a:r>
            <a:endParaRPr lang="en-US" b="1" dirty="0">
              <a:solidFill>
                <a:srgbClr val="FF0000"/>
              </a:solidFill>
            </a:endParaRPr>
          </a:p>
        </p:txBody>
      </p:sp>
      <p:sp>
        <p:nvSpPr>
          <p:cNvPr id="3" name="Content Placeholder 2"/>
          <p:cNvSpPr>
            <a:spLocks noGrp="1"/>
          </p:cNvSpPr>
          <p:nvPr>
            <p:ph idx="1"/>
          </p:nvPr>
        </p:nvSpPr>
        <p:spPr>
          <a:xfrm>
            <a:off x="381000" y="2057400"/>
            <a:ext cx="8229600" cy="4325112"/>
          </a:xfrm>
        </p:spPr>
        <p:txBody>
          <a:bodyPr/>
          <a:lstStyle/>
          <a:p>
            <a:r>
              <a:rPr lang="en-US" dirty="0" smtClean="0">
                <a:solidFill>
                  <a:srgbClr val="002060"/>
                </a:solidFill>
                <a:latin typeface="Times New Roman" pitchFamily="18" charset="0"/>
                <a:cs typeface="Times New Roman" pitchFamily="18" charset="0"/>
              </a:rPr>
              <a:t>Schedule analysis is used in order to identify delays and to measure the net impacts of delays on a project. Basic tools which are used in the schedule analysis are known as bar chart schedules and daily reports ,also interviews with contractor.</a:t>
            </a:r>
            <a:endParaRPr lang="en-US" dirty="0">
              <a:solidFill>
                <a:srgbClr val="002060"/>
              </a:solidFill>
              <a:latin typeface="Times New Roman" pitchFamily="18" charset="0"/>
              <a:cs typeface="Times New Roman" pitchFamily="18" charset="0"/>
            </a:endParaRPr>
          </a:p>
        </p:txBody>
      </p:sp>
      <p:pic>
        <p:nvPicPr>
          <p:cNvPr id="14339" name="Picture 3" descr="C:\Users\newten\Desktop\images.jpg"/>
          <p:cNvPicPr>
            <a:picLocks noChangeAspect="1" noChangeArrowheads="1"/>
          </p:cNvPicPr>
          <p:nvPr/>
        </p:nvPicPr>
        <p:blipFill>
          <a:blip r:embed="rId2"/>
          <a:srcRect/>
          <a:stretch>
            <a:fillRect/>
          </a:stretch>
        </p:blipFill>
        <p:spPr bwMode="auto">
          <a:xfrm>
            <a:off x="0" y="4876800"/>
            <a:ext cx="2956077" cy="1981200"/>
          </a:xfrm>
          <a:prstGeom prst="rect">
            <a:avLst/>
          </a:prstGeom>
          <a:noFill/>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066800"/>
          </a:xfrm>
        </p:spPr>
        <p:txBody>
          <a:bodyPr/>
          <a:lstStyle/>
          <a:p>
            <a:r>
              <a:rPr lang="en-US" b="1" dirty="0" smtClean="0">
                <a:solidFill>
                  <a:srgbClr val="FF0000"/>
                </a:solidFill>
              </a:rPr>
              <a:t>Methodology :</a:t>
            </a:r>
            <a:endParaRPr lang="en-US" dirty="0"/>
          </a:p>
        </p:txBody>
      </p:sp>
      <p:pic>
        <p:nvPicPr>
          <p:cNvPr id="4" name="Content Placeholder 3"/>
          <p:cNvPicPr>
            <a:picLocks noGrp="1"/>
          </p:cNvPicPr>
          <p:nvPr>
            <p:ph idx="1"/>
          </p:nvPr>
        </p:nvPicPr>
        <p:blipFill>
          <a:blip r:embed="rId2"/>
          <a:srcRect/>
          <a:stretch>
            <a:fillRect/>
          </a:stretch>
        </p:blipFill>
        <p:spPr bwMode="auto">
          <a:xfrm>
            <a:off x="1905000" y="1981200"/>
            <a:ext cx="5105400" cy="4343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380</TotalTime>
  <Words>726</Words>
  <Application>Microsoft Office PowerPoint</Application>
  <PresentationFormat>On-screen Show (4:3)</PresentationFormat>
  <Paragraphs>95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Urban</vt:lpstr>
      <vt:lpstr>An-Najah National University   Graduating project II  </vt:lpstr>
      <vt:lpstr>Outline :</vt:lpstr>
      <vt:lpstr>Definition of delay :</vt:lpstr>
      <vt:lpstr>Case study : </vt:lpstr>
      <vt:lpstr>Literature review:</vt:lpstr>
      <vt:lpstr>Literature review:</vt:lpstr>
      <vt:lpstr>Literature review:</vt:lpstr>
      <vt:lpstr>Methodology :</vt:lpstr>
      <vt:lpstr>Methodology :</vt:lpstr>
      <vt:lpstr>Methodology :</vt:lpstr>
      <vt:lpstr>Analysis : </vt:lpstr>
      <vt:lpstr>Analysis : </vt:lpstr>
      <vt:lpstr>Analysis:</vt:lpstr>
      <vt:lpstr>Analysis : </vt:lpstr>
      <vt:lpstr>Conclusions and Discussions:</vt:lpstr>
      <vt:lpstr>Conclusions and Discussions:</vt:lpstr>
      <vt:lpstr>Recommendations :</vt:lpstr>
      <vt:lpstr>Recommendations :</vt:lpstr>
      <vt:lpstr>Recommendations :</vt:lpstr>
      <vt:lpstr>Recommendations :</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Graduating project II</dc:title>
  <dc:creator>newten</dc:creator>
  <cp:lastModifiedBy>newten</cp:lastModifiedBy>
  <cp:revision>39</cp:revision>
  <dcterms:created xsi:type="dcterms:W3CDTF">2013-01-03T17:11:08Z</dcterms:created>
  <dcterms:modified xsi:type="dcterms:W3CDTF">2013-01-05T08:07:47Z</dcterms:modified>
</cp:coreProperties>
</file>