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8"/>
  </p:notesMasterIdLst>
  <p:sldIdLst>
    <p:sldId id="256" r:id="rId2"/>
    <p:sldId id="257" r:id="rId3"/>
    <p:sldId id="258" r:id="rId4"/>
    <p:sldId id="324" r:id="rId5"/>
    <p:sldId id="260" r:id="rId6"/>
    <p:sldId id="261" r:id="rId7"/>
    <p:sldId id="262" r:id="rId8"/>
    <p:sldId id="263" r:id="rId9"/>
    <p:sldId id="264" r:id="rId10"/>
    <p:sldId id="265" r:id="rId11"/>
    <p:sldId id="382" r:id="rId12"/>
    <p:sldId id="259" r:id="rId13"/>
    <p:sldId id="266" r:id="rId14"/>
    <p:sldId id="282" r:id="rId15"/>
    <p:sldId id="283" r:id="rId16"/>
    <p:sldId id="284" r:id="rId17"/>
    <p:sldId id="285" r:id="rId18"/>
    <p:sldId id="286" r:id="rId19"/>
    <p:sldId id="287" r:id="rId20"/>
    <p:sldId id="334" r:id="rId21"/>
    <p:sldId id="325" r:id="rId22"/>
    <p:sldId id="326" r:id="rId23"/>
    <p:sldId id="381" r:id="rId24"/>
    <p:sldId id="327" r:id="rId25"/>
    <p:sldId id="328" r:id="rId26"/>
    <p:sldId id="329" r:id="rId27"/>
    <p:sldId id="330" r:id="rId28"/>
    <p:sldId id="331" r:id="rId29"/>
    <p:sldId id="332" r:id="rId30"/>
    <p:sldId id="383" r:id="rId31"/>
    <p:sldId id="333" r:id="rId32"/>
    <p:sldId id="365" r:id="rId33"/>
    <p:sldId id="366" r:id="rId34"/>
    <p:sldId id="367" r:id="rId35"/>
    <p:sldId id="369" r:id="rId36"/>
    <p:sldId id="371" r:id="rId37"/>
    <p:sldId id="372" r:id="rId38"/>
    <p:sldId id="373" r:id="rId39"/>
    <p:sldId id="289" r:id="rId40"/>
    <p:sldId id="290" r:id="rId41"/>
    <p:sldId id="291" r:id="rId42"/>
    <p:sldId id="376" r:id="rId43"/>
    <p:sldId id="380" r:id="rId44"/>
    <p:sldId id="292" r:id="rId45"/>
    <p:sldId id="294" r:id="rId46"/>
    <p:sldId id="295" r:id="rId47"/>
    <p:sldId id="296" r:id="rId48"/>
    <p:sldId id="297" r:id="rId49"/>
    <p:sldId id="298" r:id="rId50"/>
    <p:sldId id="299" r:id="rId51"/>
    <p:sldId id="377" r:id="rId52"/>
    <p:sldId id="300" r:id="rId53"/>
    <p:sldId id="378" r:id="rId54"/>
    <p:sldId id="270" r:id="rId55"/>
    <p:sldId id="301" r:id="rId56"/>
    <p:sldId id="379" r:id="rId57"/>
    <p:sldId id="302" r:id="rId58"/>
    <p:sldId id="303" r:id="rId59"/>
    <p:sldId id="304" r:id="rId60"/>
    <p:sldId id="305" r:id="rId61"/>
    <p:sldId id="306" r:id="rId62"/>
    <p:sldId id="309" r:id="rId63"/>
    <p:sldId id="310" r:id="rId64"/>
    <p:sldId id="313" r:id="rId65"/>
    <p:sldId id="315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35" r:id="rId74"/>
    <p:sldId id="276" r:id="rId75"/>
    <p:sldId id="267" r:id="rId76"/>
    <p:sldId id="268" r:id="rId77"/>
    <p:sldId id="389" r:id="rId78"/>
    <p:sldId id="271" r:id="rId79"/>
    <p:sldId id="280" r:id="rId80"/>
    <p:sldId id="279" r:id="rId81"/>
    <p:sldId id="281" r:id="rId82"/>
    <p:sldId id="288" r:id="rId83"/>
    <p:sldId id="384" r:id="rId84"/>
    <p:sldId id="338" r:id="rId85"/>
    <p:sldId id="339" r:id="rId86"/>
    <p:sldId id="340" r:id="rId87"/>
    <p:sldId id="385" r:id="rId88"/>
    <p:sldId id="341" r:id="rId89"/>
    <p:sldId id="342" r:id="rId90"/>
    <p:sldId id="386" r:id="rId91"/>
    <p:sldId id="343" r:id="rId92"/>
    <p:sldId id="345" r:id="rId93"/>
    <p:sldId id="346" r:id="rId94"/>
    <p:sldId id="387" r:id="rId95"/>
    <p:sldId id="348" r:id="rId96"/>
    <p:sldId id="347" r:id="rId97"/>
    <p:sldId id="351" r:id="rId98"/>
    <p:sldId id="355" r:id="rId99"/>
    <p:sldId id="358" r:id="rId100"/>
    <p:sldId id="361" r:id="rId101"/>
    <p:sldId id="363" r:id="rId102"/>
    <p:sldId id="391" r:id="rId103"/>
    <p:sldId id="388" r:id="rId104"/>
    <p:sldId id="390" r:id="rId105"/>
    <p:sldId id="392" r:id="rId106"/>
    <p:sldId id="368" r:id="rId10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063DBF1-4134-472F-B934-07A7E8DA065D}">
          <p14:sldIdLst>
            <p14:sldId id="256"/>
            <p14:sldId id="257"/>
            <p14:sldId id="258"/>
            <p14:sldId id="324"/>
            <p14:sldId id="260"/>
            <p14:sldId id="261"/>
            <p14:sldId id="262"/>
            <p14:sldId id="263"/>
            <p14:sldId id="264"/>
            <p14:sldId id="265"/>
            <p14:sldId id="382"/>
            <p14:sldId id="259"/>
            <p14:sldId id="266"/>
            <p14:sldId id="282"/>
            <p14:sldId id="283"/>
            <p14:sldId id="284"/>
            <p14:sldId id="285"/>
            <p14:sldId id="286"/>
            <p14:sldId id="287"/>
            <p14:sldId id="334"/>
            <p14:sldId id="325"/>
            <p14:sldId id="326"/>
            <p14:sldId id="381"/>
            <p14:sldId id="327"/>
            <p14:sldId id="328"/>
            <p14:sldId id="329"/>
            <p14:sldId id="330"/>
            <p14:sldId id="331"/>
            <p14:sldId id="332"/>
            <p14:sldId id="383"/>
            <p14:sldId id="333"/>
            <p14:sldId id="365"/>
            <p14:sldId id="366"/>
            <p14:sldId id="367"/>
            <p14:sldId id="369"/>
            <p14:sldId id="371"/>
            <p14:sldId id="372"/>
            <p14:sldId id="373"/>
            <p14:sldId id="289"/>
            <p14:sldId id="290"/>
            <p14:sldId id="291"/>
            <p14:sldId id="376"/>
            <p14:sldId id="380"/>
            <p14:sldId id="292"/>
            <p14:sldId id="294"/>
            <p14:sldId id="295"/>
            <p14:sldId id="296"/>
            <p14:sldId id="297"/>
            <p14:sldId id="298"/>
            <p14:sldId id="299"/>
            <p14:sldId id="377"/>
            <p14:sldId id="300"/>
            <p14:sldId id="378"/>
            <p14:sldId id="270"/>
            <p14:sldId id="301"/>
            <p14:sldId id="379"/>
            <p14:sldId id="302"/>
            <p14:sldId id="303"/>
            <p14:sldId id="304"/>
            <p14:sldId id="305"/>
            <p14:sldId id="306"/>
            <p14:sldId id="309"/>
            <p14:sldId id="310"/>
            <p14:sldId id="313"/>
            <p14:sldId id="315"/>
            <p14:sldId id="317"/>
            <p14:sldId id="318"/>
            <p14:sldId id="319"/>
            <p14:sldId id="320"/>
            <p14:sldId id="321"/>
            <p14:sldId id="322"/>
            <p14:sldId id="323"/>
            <p14:sldId id="335"/>
            <p14:sldId id="276"/>
            <p14:sldId id="267"/>
            <p14:sldId id="268"/>
            <p14:sldId id="389"/>
            <p14:sldId id="271"/>
            <p14:sldId id="280"/>
            <p14:sldId id="279"/>
            <p14:sldId id="281"/>
            <p14:sldId id="288"/>
            <p14:sldId id="384"/>
            <p14:sldId id="338"/>
            <p14:sldId id="339"/>
            <p14:sldId id="340"/>
            <p14:sldId id="385"/>
            <p14:sldId id="341"/>
            <p14:sldId id="342"/>
            <p14:sldId id="386"/>
            <p14:sldId id="343"/>
            <p14:sldId id="345"/>
            <p14:sldId id="346"/>
            <p14:sldId id="387"/>
            <p14:sldId id="348"/>
            <p14:sldId id="347"/>
            <p14:sldId id="351"/>
            <p14:sldId id="355"/>
            <p14:sldId id="358"/>
            <p14:sldId id="361"/>
            <p14:sldId id="363"/>
            <p14:sldId id="391"/>
            <p14:sldId id="388"/>
            <p14:sldId id="390"/>
            <p14:sldId id="392"/>
            <p14:sldId id="3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6" autoAdjust="0"/>
    <p:restoredTop sz="94660"/>
  </p:normalViewPr>
  <p:slideViewPr>
    <p:cSldViewPr snapToGrid="0">
      <p:cViewPr varScale="1">
        <p:scale>
          <a:sx n="87" d="100"/>
          <a:sy n="87" d="100"/>
        </p:scale>
        <p:origin x="4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commentAuthors" Target="commentAuthor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14T22:43:20.848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0E588-1BD0-413D-BE1C-74671FBFF556}" type="datetimeFigureOut">
              <a:rPr lang="en-GB" smtClean="0"/>
              <a:t>16/05/2018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3BE9C-5954-4FA4-9068-CB2C7515D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476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55EDF-20FD-4929-B64E-741E259CDBE5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236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DB30-110D-4950-B4D7-496B121406C4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88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F394-9771-4FFD-AE77-FF03EA5049E5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13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2C10-FAF9-4F82-9DC2-4D821C010ADE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974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5AECD-A9B8-4090-8C26-B27D0FAFD9A4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98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D7FC5-9962-4FB5-ADC9-11E5930EE9FF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6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9CF7-75C9-4606-879A-2E383111F502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262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A920-7F92-45A1-A94D-D88623DD0E8F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512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7F1D-7816-47F7-A24B-9E5A5DD5E2E2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9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AFBB-015C-4D78-A9B2-08E83E4FFD70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5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F37E-3A4B-4155-9B5E-924C34420DDC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08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CFE3-8883-4F9D-9B6A-EAEAD46D2BFE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526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06A73-B662-4176-B6F4-1E77E788F13F}" type="datetime1">
              <a:rPr lang="en-GB" smtClean="0"/>
              <a:t>16/05/2018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412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8199-94E8-4B02-891D-57619AA6D11C}" type="datetime1">
              <a:rPr lang="en-GB" smtClean="0"/>
              <a:t>16/05/2018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38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1EA0-A353-4854-9C23-5E7B0A50D1E6}" type="datetime1">
              <a:rPr lang="en-GB" smtClean="0"/>
              <a:t>16/05/2018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31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2CA-7024-4D8D-B4FD-C123C7372CF1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6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1DCC-2612-4E08-AF05-AA6504BE3275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56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75F747-A2B3-4115-B22D-6A7636A0CC54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C66E0F-FE8B-4D58-9714-30462E1F5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0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0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0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3BBD-D491-44F0-ABE1-C8188D2F8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7859761" cy="1963107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Redesign </a:t>
            </a:r>
            <a:b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an Al-</a:t>
            </a:r>
            <a:r>
              <a:rPr lang="en-GB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Rahma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dispensary </a:t>
            </a:r>
            <a:b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0F015B-AFD0-4D37-B8D6-7B205EAFBD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4261" y="3343175"/>
            <a:ext cx="6987645" cy="2015249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71FF188-A177-48EB-973F-C573ED62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ABET Center\Dropbox\ABET center\ABET center logo.bmp">
            <a:extLst>
              <a:ext uri="{FF2B5EF4-FFF2-40B4-BE49-F238E27FC236}">
                <a16:creationId xmlns:a16="http://schemas.microsoft.com/office/drawing/2014/main" id="{D781F069-D539-4781-82E3-ABEEE681C93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662256" y="-8466"/>
            <a:ext cx="2077607" cy="19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218ADD-F52B-4285-850F-2AB64C4E7C32}"/>
              </a:ext>
            </a:extLst>
          </p:cNvPr>
          <p:cNvSpPr txBox="1"/>
          <p:nvPr/>
        </p:nvSpPr>
        <p:spPr>
          <a:xfrm>
            <a:off x="5028394" y="4350799"/>
            <a:ext cx="21352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:-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Ahlam Damra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Asil Abu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Lail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Ghazal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BBE4C1-DC3C-40FF-A124-3A81888CF4C0}"/>
              </a:ext>
            </a:extLst>
          </p:cNvPr>
          <p:cNvSpPr txBox="1"/>
          <p:nvPr/>
        </p:nvSpPr>
        <p:spPr>
          <a:xfrm>
            <a:off x="8554915" y="4350799"/>
            <a:ext cx="2948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  <a:r>
              <a:rPr lang="en-GB" dirty="0"/>
              <a:t>  :-</a:t>
            </a:r>
          </a:p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Monther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Dwaikat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5128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new design 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floor area equal 771 m2.  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storage, kitchen, W.C, administration department and laboratories. 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A74044-293E-4B9F-8BA6-A95E68CEC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804" y="2531451"/>
            <a:ext cx="5803703" cy="402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8408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3- Firefighting system : For second floor 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828" y="1911238"/>
            <a:ext cx="5718336" cy="4336786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C42BCC8E-8224-4071-BC0F-641C1360E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7944179" y="3987419"/>
            <a:ext cx="661181" cy="60826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05423" y="4439466"/>
            <a:ext cx="677593" cy="51863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652373" y="4262306"/>
            <a:ext cx="1171386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3177403" y="4698782"/>
            <a:ext cx="928020" cy="576603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5054" y="5137229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FM200 sprinkler</a:t>
            </a:r>
          </a:p>
        </p:txBody>
      </p:sp>
      <p:sp>
        <p:nvSpPr>
          <p:cNvPr id="13" name="Oval 12"/>
          <p:cNvSpPr/>
          <p:nvPr/>
        </p:nvSpPr>
        <p:spPr>
          <a:xfrm>
            <a:off x="5495780" y="2819337"/>
            <a:ext cx="677593" cy="51863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18" idx="3"/>
          </p:cNvCxnSpPr>
          <p:nvPr/>
        </p:nvCxnSpPr>
        <p:spPr>
          <a:xfrm flipH="1">
            <a:off x="3361652" y="3094892"/>
            <a:ext cx="2096613" cy="12244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2794" y="2876303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Extinguishers k</a:t>
            </a:r>
          </a:p>
        </p:txBody>
      </p:sp>
      <p:sp>
        <p:nvSpPr>
          <p:cNvPr id="19" name="Oval 18"/>
          <p:cNvSpPr/>
          <p:nvPr/>
        </p:nvSpPr>
        <p:spPr>
          <a:xfrm>
            <a:off x="7467972" y="2329188"/>
            <a:ext cx="677593" cy="518631"/>
          </a:xfrm>
          <a:prstGeom prst="ellips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495780" y="4262306"/>
            <a:ext cx="677593" cy="518631"/>
          </a:xfrm>
          <a:prstGeom prst="ellips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014267" y="5856208"/>
            <a:ext cx="677593" cy="518631"/>
          </a:xfrm>
          <a:prstGeom prst="ellipse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177403" y="2426583"/>
            <a:ext cx="4290570" cy="26775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20250" y="2222525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Extinguishers D</a:t>
            </a:r>
          </a:p>
        </p:txBody>
      </p:sp>
      <p:pic>
        <p:nvPicPr>
          <p:cNvPr id="29" name="صورة 4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8938" y="2945540"/>
            <a:ext cx="1831052" cy="151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9823759" y="439489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sprinkler</a:t>
            </a:r>
          </a:p>
        </p:txBody>
      </p:sp>
      <p:pic>
        <p:nvPicPr>
          <p:cNvPr id="41" name="صورة 5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0251" y="3310151"/>
            <a:ext cx="1888814" cy="128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241826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317" y="62574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3- Firefighting system : For old building floor 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0" y="1992223"/>
            <a:ext cx="5799909" cy="4467225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8018245-A1EB-4084-B06C-C471C8D0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95869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317" y="62574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Escape plan in ground floor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8018245-A1EB-4084-B06C-C471C8D0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1E40B2-411B-4AD6-9F4A-5F0B69F78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353" y="1827825"/>
            <a:ext cx="5712069" cy="458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7542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317" y="62574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8018245-A1EB-4084-B06C-C471C8D0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749" y="1572382"/>
            <a:ext cx="5781675" cy="4419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16B39BC-8C94-4067-82E7-840F78CCEB7D}"/>
              </a:ext>
            </a:extLst>
          </p:cNvPr>
          <p:cNvSpPr/>
          <p:nvPr/>
        </p:nvSpPr>
        <p:spPr>
          <a:xfrm>
            <a:off x="2074393" y="914397"/>
            <a:ext cx="39935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Reflected Ceiling in Ground Floor</a:t>
            </a:r>
          </a:p>
        </p:txBody>
      </p:sp>
    </p:spTree>
    <p:extLst>
      <p:ext uri="{BB962C8B-B14F-4D97-AF65-F5344CB8AC3E}">
        <p14:creationId xmlns:p14="http://schemas.microsoft.com/office/powerpoint/2010/main" val="52761800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861647"/>
            <a:ext cx="10018713" cy="477275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8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02DBB49-776F-493B-ADB7-A3287023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8886" y="5867131"/>
            <a:ext cx="1084138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766405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861647"/>
            <a:ext cx="10018713" cy="47727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Bill Of Quantity</a:t>
            </a: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02DBB49-776F-493B-ADB7-A3287023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91446" y="5867131"/>
            <a:ext cx="81157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70BAC8D-F1E0-43C1-9E3F-81D186199F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721244"/>
              </p:ext>
            </p:extLst>
          </p:nvPr>
        </p:nvGraphicFramePr>
        <p:xfrm>
          <a:off x="2359327" y="1519766"/>
          <a:ext cx="8128000" cy="296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8505738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839935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 (NIS)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616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Architectural items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2387032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2014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8157219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39010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13552.00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9077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413740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011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35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11008155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196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 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2343 NIS/m2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963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798943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thanks.jpg">
            <a:extLst>
              <a:ext uri="{FF2B5EF4-FFF2-40B4-BE49-F238E27FC236}">
                <a16:creationId xmlns:a16="http://schemas.microsoft.com/office/drawing/2014/main" id="{EB2EF83F-20FE-4D44-9B7C-9F9E9FA6219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4275" y="225552"/>
            <a:ext cx="7999488" cy="32034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C2830E-6B3E-4AC2-B92C-EB32E961EC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76" y="3429000"/>
            <a:ext cx="7999488" cy="2747963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D5F9C5F-D61E-40C7-B3E0-0F0B9C094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305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new design 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Nuclear department, Laundry.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A083A5-5E84-4414-8FDA-552333292F22}"/>
              </a:ext>
            </a:extLst>
          </p:cNvPr>
          <p:cNvSpPr txBox="1"/>
          <p:nvPr/>
        </p:nvSpPr>
        <p:spPr>
          <a:xfrm>
            <a:off x="7827718" y="6030006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design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99335-118E-4F29-BF35-05D974FD3879}"/>
              </a:ext>
            </a:extLst>
          </p:cNvPr>
          <p:cNvSpPr txBox="1"/>
          <p:nvPr/>
        </p:nvSpPr>
        <p:spPr>
          <a:xfrm>
            <a:off x="2532185" y="5969977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33FB0A-09A9-464F-BF08-EF8B33DF2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398" y="2360690"/>
            <a:ext cx="4829175" cy="36472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ACA55A-A8C0-4278-8EEB-1C091E465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0346" y="2360690"/>
            <a:ext cx="3792175" cy="361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98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7740" y="395655"/>
            <a:ext cx="10018713" cy="47727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pPr marL="0" indent="0">
              <a:buNone/>
            </a:pPr>
            <a:r>
              <a:rPr lang="en-GB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 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5507E7-D2C2-4B68-9B8A-3EEC45CCA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74B77F-ED6C-4EDF-ADB0-4761D38650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669" y="1689586"/>
            <a:ext cx="9082454" cy="442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86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2D7253-45C3-46D6-B0C8-0EE91B2AB4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19479" y="2177122"/>
            <a:ext cx="5206636" cy="34235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CF9100-1593-4C6F-B977-9121A9B3DDAB}"/>
              </a:ext>
            </a:extLst>
          </p:cNvPr>
          <p:cNvSpPr txBox="1"/>
          <p:nvPr/>
        </p:nvSpPr>
        <p:spPr>
          <a:xfrm>
            <a:off x="8034829" y="5862924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91F2FA-A4BA-4AC8-9A29-5E24F4782573}"/>
              </a:ext>
            </a:extLst>
          </p:cNvPr>
          <p:cNvSpPr txBox="1"/>
          <p:nvPr/>
        </p:nvSpPr>
        <p:spPr>
          <a:xfrm>
            <a:off x="2708031" y="5740949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1710BF-F4AC-4466-AF4F-D5545611F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753" y="2177122"/>
            <a:ext cx="5117123" cy="342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891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9F7CB-6226-485A-B07F-86EDB287C4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19479" y="2007479"/>
            <a:ext cx="5215429" cy="32854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BFE55C-A3E6-4674-9E64-3FA4F600BFFA}"/>
              </a:ext>
            </a:extLst>
          </p:cNvPr>
          <p:cNvSpPr txBox="1"/>
          <p:nvPr/>
        </p:nvSpPr>
        <p:spPr>
          <a:xfrm>
            <a:off x="7854095" y="5680361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480120-1DD8-4A01-A16C-1416E670B196}"/>
              </a:ext>
            </a:extLst>
          </p:cNvPr>
          <p:cNvSpPr txBox="1"/>
          <p:nvPr/>
        </p:nvSpPr>
        <p:spPr>
          <a:xfrm>
            <a:off x="2935835" y="5680361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107F81-FA14-4B29-97D2-B858544E6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562" y="2007480"/>
            <a:ext cx="4914899" cy="328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83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D656AB4-1F66-4399-8182-DB43C24527F2}"/>
              </a:ext>
            </a:extLst>
          </p:cNvPr>
          <p:cNvSpPr txBox="1">
            <a:spLocks/>
          </p:cNvSpPr>
          <p:nvPr/>
        </p:nvSpPr>
        <p:spPr>
          <a:xfrm>
            <a:off x="11104256" y="6019531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EF09BE-C660-4DE8-9B47-4D944D0F8D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96170" y="1784080"/>
            <a:ext cx="5217868" cy="35616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2970BD-75B4-43D3-BA74-42A6BA592E24}"/>
              </a:ext>
            </a:extLst>
          </p:cNvPr>
          <p:cNvSpPr txBox="1"/>
          <p:nvPr/>
        </p:nvSpPr>
        <p:spPr>
          <a:xfrm>
            <a:off x="8210675" y="5476863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5AE5B4-8D4B-420F-A973-205B333FEDF5}"/>
              </a:ext>
            </a:extLst>
          </p:cNvPr>
          <p:cNvSpPr txBox="1"/>
          <p:nvPr/>
        </p:nvSpPr>
        <p:spPr>
          <a:xfrm>
            <a:off x="2952200" y="5476863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D448C1-3324-4D29-9E58-97B4391CF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976" y="1784080"/>
            <a:ext cx="4844561" cy="35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98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E5D814B-A706-4A3A-B171-F6D7F730C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AA1600-B823-4D08-A7D0-1F7278EC69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19480" y="1768182"/>
            <a:ext cx="5241806" cy="36390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67CFF3-15F5-43BC-8734-A08C3F3C002C}"/>
              </a:ext>
            </a:extLst>
          </p:cNvPr>
          <p:cNvSpPr txBox="1"/>
          <p:nvPr/>
        </p:nvSpPr>
        <p:spPr>
          <a:xfrm>
            <a:off x="8140336" y="5680334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277389-8071-4C6E-B631-EDC8110F9913}"/>
              </a:ext>
            </a:extLst>
          </p:cNvPr>
          <p:cNvSpPr txBox="1"/>
          <p:nvPr/>
        </p:nvSpPr>
        <p:spPr>
          <a:xfrm>
            <a:off x="2904268" y="5680361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5C65D0-3551-44B6-9397-025981D6A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85" y="1784080"/>
            <a:ext cx="4976446" cy="35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94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in the plan:-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772F94-A504-4B3A-BB04-05ECC314D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028" y="1923973"/>
            <a:ext cx="5806911" cy="3864085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F4CD06D1-6F62-41B8-A62E-2A481650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549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52124F-4379-4303-937A-1CA98E52AA1B}"/>
              </a:ext>
            </a:extLst>
          </p:cNvPr>
          <p:cNvSpPr txBox="1"/>
          <p:nvPr/>
        </p:nvSpPr>
        <p:spPr>
          <a:xfrm>
            <a:off x="5018360" y="5721725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AE8C2-B9DD-4173-BCC1-1F22EAE02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674" y="1659117"/>
            <a:ext cx="9361181" cy="4034329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9436DE15-9B69-451C-9C6E-EDA0C0C89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16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:-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4F1333-8B60-4BC5-BACE-BCE3553BCE42}"/>
              </a:ext>
            </a:extLst>
          </p:cNvPr>
          <p:cNvSpPr txBox="1"/>
          <p:nvPr/>
        </p:nvSpPr>
        <p:spPr>
          <a:xfrm>
            <a:off x="4662643" y="5719599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20BF49-0242-4C25-B7F9-1BFCDA6CB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674" y="1423447"/>
            <a:ext cx="5693789" cy="4277847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FC2608E-9EE8-4A1C-9F21-108959FD0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550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764931"/>
            <a:ext cx="10018713" cy="502626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9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endParaRPr lang="en-GB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and Passive Design.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Design.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BB160-0D61-468F-8EFD-545DC86CA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44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Passive Design</a:t>
            </a:r>
          </a:p>
          <a:p>
            <a:pPr marL="0" indent="0">
              <a:buNone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b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6A801FCD-84C8-4BF5-B30C-2E68EF15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620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80" y="114050"/>
            <a:ext cx="10018713" cy="674395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programme 3D model : 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479" y="1541418"/>
            <a:ext cx="4659252" cy="4127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3050" y="1541419"/>
            <a:ext cx="4362995" cy="4127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76723" y="5636298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22278" y="5669206"/>
            <a:ext cx="1824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6DC5A3EC-3359-4A37-A1F4-783F26CF8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2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235132"/>
            <a:ext cx="10018713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:  External wall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150" y="2472839"/>
            <a:ext cx="3870667" cy="34891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48012" y="5961976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19479" y="1822189"/>
                <a:ext cx="32783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</a:t>
                </a:r>
                <a:r>
                  <a:rPr lang="ar-JO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0.45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 </a:t>
                </a:r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9479" y="1822189"/>
                <a:ext cx="3278398" cy="461665"/>
              </a:xfrm>
              <a:prstGeom prst="rect">
                <a:avLst/>
              </a:prstGeom>
              <a:blipFill>
                <a:blip r:embed="rId3"/>
                <a:stretch>
                  <a:fillRect l="-558" t="-10526" r="-204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668" y="2472840"/>
            <a:ext cx="4323806" cy="33917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351007" y="1818564"/>
                <a:ext cx="327839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1.62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 </a:t>
                </a:r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007" y="1818564"/>
                <a:ext cx="3278398" cy="461665"/>
              </a:xfrm>
              <a:prstGeom prst="rect">
                <a:avLst/>
              </a:prstGeom>
              <a:blipFill>
                <a:blip r:embed="rId5"/>
                <a:stretch>
                  <a:fillRect l="-743" t="-10526" r="-185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103214" y="5949648"/>
            <a:ext cx="1824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A63A080-B57B-4F87-88A7-80482978B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68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235132"/>
            <a:ext cx="10018713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: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479" y="2589937"/>
            <a:ext cx="4593856" cy="30793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19479" y="1837385"/>
                <a:ext cx="34322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0.731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 </a:t>
                </a:r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9479" y="1837385"/>
                <a:ext cx="3432286" cy="461665"/>
              </a:xfrm>
              <a:prstGeom prst="rect">
                <a:avLst/>
              </a:prstGeom>
              <a:blipFill>
                <a:blip r:embed="rId3"/>
                <a:stretch>
                  <a:fillRect l="-533" t="-10526" r="-1954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2897768" y="1084833"/>
            <a:ext cx="1822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0253" y="2589937"/>
            <a:ext cx="3930380" cy="30793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184127" y="5818860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380253" y="1920048"/>
                <a:ext cx="34322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2.033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 </a:t>
                </a:r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0253" y="1920048"/>
                <a:ext cx="3432286" cy="461665"/>
              </a:xfrm>
              <a:prstGeom prst="rect">
                <a:avLst/>
              </a:prstGeom>
              <a:blipFill>
                <a:blip r:embed="rId5"/>
                <a:stretch>
                  <a:fillRect l="-710" t="-10526" r="-177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2511251" y="5770591"/>
            <a:ext cx="2015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64EC115A-6ED4-4BEB-A3C5-07CF63AFF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02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22A39E-3D5B-455F-9FE1-B063F29F77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19479" y="0"/>
                <a:ext cx="10018713" cy="6858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Design </a:t>
                </a:r>
              </a:p>
              <a:p>
                <a:pPr marL="0" indent="0">
                  <a:buNone/>
                </a:pP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Material : Floor </a:t>
                </a:r>
              </a:p>
              <a:p>
                <a:pPr marL="0" indent="0">
                  <a:buNone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0.424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 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5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22A39E-3D5B-455F-9FE1-B063F29F77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19479" y="0"/>
                <a:ext cx="10018713" cy="6858000"/>
              </a:xfrm>
              <a:blipFill>
                <a:blip r:embed="rId2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452" y="2155102"/>
            <a:ext cx="4215115" cy="35021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33879" y="5683146"/>
            <a:ext cx="2015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93228" y="5683146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4437" y="2155102"/>
            <a:ext cx="4277741" cy="3502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632770" y="1693437"/>
                <a:ext cx="327839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U-value = 1.41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.K </a:t>
                </a:r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770" y="1693437"/>
                <a:ext cx="3278398" cy="461665"/>
              </a:xfrm>
              <a:prstGeom prst="rect">
                <a:avLst/>
              </a:prstGeom>
              <a:blipFill>
                <a:blip r:embed="rId5"/>
                <a:stretch>
                  <a:fillRect l="-558" t="-10526" r="-204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A7EE9EB2-D170-4AF2-9A1F-36D2A84D6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005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43691"/>
            <a:ext cx="10018713" cy="671430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In winter 21 -1 at 9:00AM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19479" y="1908720"/>
            <a:ext cx="4508366" cy="339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652" y="1920193"/>
            <a:ext cx="4749204" cy="33833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66014" y="5388262"/>
            <a:ext cx="2015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10693" y="5408508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5661400F-97A7-4837-8FB9-FDA6C0033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75923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681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In winter 21 -1 at 11:00AM</a:t>
            </a: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659119" y="2129246"/>
            <a:ext cx="4415110" cy="3304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009" y="2129246"/>
            <a:ext cx="4432912" cy="33049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59026" y="5453577"/>
            <a:ext cx="2015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81626" y="5445370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57348569-3A98-476B-A212-8F9B3EF3B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805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In summer 21 -7 at 9:00AM</a:t>
            </a: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19479" y="2087248"/>
            <a:ext cx="4424121" cy="31367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23891" y="5348506"/>
            <a:ext cx="2015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146" y="2087248"/>
            <a:ext cx="4672153" cy="31541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52816" y="5323426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8F109FA4-928E-4EB2-BB8D-EE9FEA8A9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4992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In summer 21-7 at 11:00AM</a:t>
            </a: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436173" y="2035912"/>
            <a:ext cx="4197201" cy="34189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36466" y="5454839"/>
            <a:ext cx="2015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892" y="2035912"/>
            <a:ext cx="4532816" cy="34189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07307" y="5471995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5E8772D-8BA6-4D54-91D5-2A14F15B7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131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cooling and heating capacity 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859841"/>
              </p:ext>
            </p:extLst>
          </p:nvPr>
        </p:nvGraphicFramePr>
        <p:xfrm>
          <a:off x="1691176" y="1648022"/>
          <a:ext cx="8127999" cy="255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18625908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76628434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641422960"/>
                    </a:ext>
                  </a:extLst>
                </a:gridCol>
              </a:tblGrid>
              <a:tr h="852739"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building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 building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064528"/>
                  </a:ext>
                </a:extLst>
              </a:tr>
              <a:tr h="852739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127.35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J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194.71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886903"/>
                  </a:ext>
                </a:extLst>
              </a:tr>
              <a:tr h="852739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45.76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186.96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527518"/>
                  </a:ext>
                </a:extLst>
              </a:tr>
            </a:tbl>
          </a:graphicData>
        </a:graphic>
      </p:graphicFrame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56BFF049-9764-4F43-8A24-050EEDEC3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37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8" y="748811"/>
            <a:ext cx="10018713" cy="46569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14D5B6-03BD-4076-ACB1-D5321AE1E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2F1C3D-2CAE-495F-B360-DDA53FB3F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803" y="2038350"/>
            <a:ext cx="7312089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52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energy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building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479" y="1981001"/>
            <a:ext cx="8462804" cy="1835457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56BFF049-9764-4F43-8A24-050EEDEC3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479" y="4470807"/>
            <a:ext cx="8462804" cy="17614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19479" y="4009141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183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comfort range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093" y="1747837"/>
            <a:ext cx="7677150" cy="4886325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7D408C9-201D-4029-A4B6-0B098EFA7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626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(RT60)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Ecotect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 Room :  The standard value = 0.4- 0.7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secound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184ED3-BE15-4690-B728-BBFE406BC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841817"/>
              </p:ext>
            </p:extLst>
          </p:nvPr>
        </p:nvGraphicFramePr>
        <p:xfrm>
          <a:off x="1978029" y="3429000"/>
          <a:ext cx="5893351" cy="2173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451">
                  <a:extLst>
                    <a:ext uri="{9D8B030D-6E8A-4147-A177-3AD203B41FA5}">
                      <a16:colId xmlns:a16="http://schemas.microsoft.com/office/drawing/2014/main" val="211483204"/>
                    </a:ext>
                  </a:extLst>
                </a:gridCol>
                <a:gridCol w="4014900">
                  <a:extLst>
                    <a:ext uri="{9D8B030D-6E8A-4147-A177-3AD203B41FA5}">
                      <a16:colId xmlns:a16="http://schemas.microsoft.com/office/drawing/2014/main" val="256302857"/>
                    </a:ext>
                  </a:extLst>
                </a:gridCol>
              </a:tblGrid>
              <a:tr h="324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4277208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Tile (Terrazzo)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0886113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Walls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3344415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Ceiling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Wood fibreboard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79858990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Door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Hollow core plywood</a:t>
                      </a:r>
                      <a:endParaRPr lang="en-GB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9254255"/>
                  </a:ext>
                </a:extLst>
              </a:tr>
              <a:tr h="3246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glazing (aluminium frame)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009992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BB9B083-7084-49A8-B676-827CBEDEF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187" y="3458169"/>
            <a:ext cx="2939985" cy="21440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8345847" y="5769939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 absorption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4BABF9-C9D3-4B35-BA3F-862FB0F6B561}"/>
              </a:ext>
            </a:extLst>
          </p:cNvPr>
          <p:cNvSpPr txBox="1"/>
          <p:nvPr/>
        </p:nvSpPr>
        <p:spPr>
          <a:xfrm>
            <a:off x="4318944" y="5769939"/>
            <a:ext cx="1916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</a:t>
            </a:r>
          </a:p>
          <a:p>
            <a:endParaRPr lang="en-GB" dirty="0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CC85A254-8FC2-43D8-BEAE-23333EB2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376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values</a:t>
            </a: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CA033C-1A0D-4190-87A7-BECA2A7569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930162" y="1512277"/>
            <a:ext cx="4229100" cy="240136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39ECF3-2519-400D-8714-2C01AC33233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73897" y="4072379"/>
            <a:ext cx="8748074" cy="215987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00B9792-EBB9-41B5-AF5B-7C636BCF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8365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(STC)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with window: the standard of STC equal 50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dB.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7742174" y="6175796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TLc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combined Value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10CE24-AD66-4722-A755-CACEDB283BED}"/>
              </a:ext>
            </a:extLst>
          </p:cNvPr>
          <p:cNvSpPr txBox="1"/>
          <p:nvPr/>
        </p:nvSpPr>
        <p:spPr>
          <a:xfrm>
            <a:off x="3053331" y="6152658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External wall layer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39F08-7D04-4505-8D83-E6CDB9DDD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174" y="2499445"/>
            <a:ext cx="2430663" cy="33676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807BF6-6500-429C-8CFC-8E83781024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144" y="2499445"/>
            <a:ext cx="3385039" cy="3367686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259FCBD-6C60-4E72-9237-22EE70AE9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651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class(STC)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wall.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10CE24-AD66-4722-A755-CACEDB283BED}"/>
              </a:ext>
            </a:extLst>
          </p:cNvPr>
          <p:cNvSpPr txBox="1"/>
          <p:nvPr/>
        </p:nvSpPr>
        <p:spPr>
          <a:xfrm>
            <a:off x="8362454" y="5425617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Internal wall layer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ABF852-4257-47B4-A9B1-70C7F0B0F69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502" y="2697855"/>
            <a:ext cx="2908569" cy="2632672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EF6875B-05EA-4454-B1B3-10A3C73AEF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022317"/>
              </p:ext>
            </p:extLst>
          </p:nvPr>
        </p:nvGraphicFramePr>
        <p:xfrm>
          <a:off x="1826179" y="2697855"/>
          <a:ext cx="5791200" cy="2584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0496">
                  <a:extLst>
                    <a:ext uri="{9D8B030D-6E8A-4147-A177-3AD203B41FA5}">
                      <a16:colId xmlns:a16="http://schemas.microsoft.com/office/drawing/2014/main" val="1811665393"/>
                    </a:ext>
                  </a:extLst>
                </a:gridCol>
                <a:gridCol w="1765352">
                  <a:extLst>
                    <a:ext uri="{9D8B030D-6E8A-4147-A177-3AD203B41FA5}">
                      <a16:colId xmlns:a16="http://schemas.microsoft.com/office/drawing/2014/main" val="3699340264"/>
                    </a:ext>
                  </a:extLst>
                </a:gridCol>
                <a:gridCol w="1765352">
                  <a:extLst>
                    <a:ext uri="{9D8B030D-6E8A-4147-A177-3AD203B41FA5}">
                      <a16:colId xmlns:a16="http://schemas.microsoft.com/office/drawing/2014/main" val="235670340"/>
                    </a:ext>
                  </a:extLst>
                </a:gridCol>
              </a:tblGrid>
              <a:tr h="3315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Adjacent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2488958"/>
                  </a:ext>
                </a:extLst>
              </a:tr>
              <a:tr h="33156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Meeting&amp; Manager Room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space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56033312"/>
                  </a:ext>
                </a:extLst>
              </a:tr>
              <a:tr h="3766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Patient room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71712080"/>
                  </a:ext>
                </a:extLst>
              </a:tr>
              <a:tr h="33156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Clinic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space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51263783"/>
                  </a:ext>
                </a:extLst>
              </a:tr>
              <a:tr h="3315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Clinic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852126"/>
                  </a:ext>
                </a:extLst>
              </a:tr>
              <a:tr h="33156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MRI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Patient room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37443383"/>
                  </a:ext>
                </a:extLst>
              </a:tr>
              <a:tr h="3315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space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6695771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61779D4-581B-4869-B033-B07DF2550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502" y="2002448"/>
            <a:ext cx="2908569" cy="514350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98D176C1-7863-4025-9B87-1EED66EF2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6190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(IIC):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Insul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7548778" y="5497799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IIC Value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2CBCE5-E06D-42F4-8D4E-B4839EC7DFEF}"/>
              </a:ext>
            </a:extLst>
          </p:cNvPr>
          <p:cNvSpPr txBox="1"/>
          <p:nvPr/>
        </p:nvSpPr>
        <p:spPr>
          <a:xfrm>
            <a:off x="3102677" y="5438887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Ceiling layer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7395E4-B0DA-4A4D-BE43-95A61FAF72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07" y="2702706"/>
            <a:ext cx="3130061" cy="25638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2BB455-7FC2-498E-86AA-74571C499BE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16" y="2702704"/>
            <a:ext cx="2943225" cy="2563887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89638BF1-1A9F-42D5-80A8-47709395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46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reduction (NR):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clinic room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NR= 46.85 dB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Noise= 75 dB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in clinic =75 – 46.85= 28.5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= 25-30 dB in clinic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C8E325-C838-4E98-ABE1-9D726AB796A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382" y="3050867"/>
            <a:ext cx="2173287" cy="2497015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9AF6F07-5FD5-4842-8EB5-D9EC8C5A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2F5C86-9E34-4586-8C4E-D15A6FB51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808258"/>
              </p:ext>
            </p:extLst>
          </p:nvPr>
        </p:nvGraphicFramePr>
        <p:xfrm>
          <a:off x="2032000" y="1310118"/>
          <a:ext cx="8128000" cy="1195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80768480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643424102"/>
                    </a:ext>
                  </a:extLst>
                </a:gridCol>
              </a:tblGrid>
              <a:tr h="463503">
                <a:tc>
                  <a:txBody>
                    <a:bodyPr/>
                    <a:lstStyle/>
                    <a:p>
                      <a:pPr algn="l"/>
                      <a:r>
                        <a:rPr lang="en-GB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old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817574"/>
                  </a:ext>
                </a:extLst>
              </a:tr>
              <a:tr h="327179"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dB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292717"/>
                  </a:ext>
                </a:extLst>
              </a:tr>
              <a:tr h="327179"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dB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863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909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distribution: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Emergency Room: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PC-1867FC ceiling mount speakers with 90 coverage angle.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Corridor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73190B-2B05-400F-9710-95BBB78FFB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79833" y="2274330"/>
            <a:ext cx="3247244" cy="1658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BBF538-A518-4B4F-AC19-09A2912520B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0" y="2274330"/>
            <a:ext cx="4855856" cy="1658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6C257E-8296-4B30-BE25-ACD9A370377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379833" y="4663873"/>
            <a:ext cx="3247243" cy="1710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97C1E7-BA2D-48F1-8F0E-D94265BEEAF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096000" y="4616695"/>
            <a:ext cx="4855856" cy="1757778"/>
          </a:xfrm>
          <a:prstGeom prst="rect">
            <a:avLst/>
          </a:prstGeom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77EDDE22-EE68-465F-958F-AA2F9A38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4990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861647"/>
            <a:ext cx="10018713" cy="477275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and </a:t>
            </a:r>
          </a:p>
          <a:p>
            <a:pPr marL="0" indent="0" algn="ctr">
              <a:buNone/>
            </a:pPr>
            <a:r>
              <a:rPr lang="en-US" sz="1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</a:t>
            </a:r>
            <a:endParaRPr lang="en-GB" sz="1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02DBB49-776F-493B-ADB7-A3287023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72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861647"/>
            <a:ext cx="10018713" cy="477275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and </a:t>
            </a:r>
          </a:p>
          <a:p>
            <a:pPr marL="0" indent="0" algn="ctr">
              <a:buNone/>
            </a:pPr>
            <a:r>
              <a:rPr lang="en-US" sz="1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Passive Design</a:t>
            </a:r>
            <a:endParaRPr lang="en-GB" sz="1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439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24" y="1311544"/>
            <a:ext cx="9912096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Codes of design: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807" y="2030223"/>
            <a:ext cx="9729216" cy="36576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ACI 318-08.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ACI 350.3.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were done using ETABS, SAP, and  SAFE programs.</a:t>
            </a:r>
          </a:p>
          <a:p>
            <a:pPr algn="l">
              <a:buNone/>
            </a:pPr>
            <a:endParaRPr lang="ar-SA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7E862439-C470-4051-A0BE-A0F3B4463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2332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680" y="615825"/>
            <a:ext cx="9912096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981200"/>
            <a:ext cx="10058400" cy="4174067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8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 Compressive Strength :  </a:t>
            </a:r>
          </a:p>
          <a:p>
            <a:pPr>
              <a:lnSpc>
                <a:spcPct val="150000"/>
              </a:lnSpc>
            </a:pPr>
            <a:r>
              <a:rPr lang="en-US" sz="7400" dirty="0"/>
              <a:t> </a:t>
            </a:r>
            <a:r>
              <a:rPr lang="en-GB" sz="6000" i="1" dirty="0" err="1"/>
              <a:t>f’</a:t>
            </a:r>
            <a:r>
              <a:rPr lang="en-GB" sz="6000" i="1" baseline="-25000" dirty="0" err="1"/>
              <a:t>c</a:t>
            </a:r>
            <a:r>
              <a:rPr lang="en-GB" sz="6000" dirty="0"/>
              <a:t>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=24 Mpa For Slabs, Beams.</a:t>
            </a:r>
          </a:p>
          <a:p>
            <a:pPr>
              <a:lnSpc>
                <a:spcPct val="150000"/>
              </a:lnSpc>
            </a:pPr>
            <a:r>
              <a:rPr lang="en-US" sz="6000" dirty="0"/>
              <a:t> </a:t>
            </a:r>
            <a:r>
              <a:rPr lang="en-GB" sz="6000" i="1" dirty="0" err="1"/>
              <a:t>f’</a:t>
            </a:r>
            <a:r>
              <a:rPr lang="en-GB" sz="6000" i="1" baseline="-25000" dirty="0" err="1"/>
              <a:t>c</a:t>
            </a:r>
            <a:r>
              <a:rPr lang="en-GB" sz="6000" dirty="0"/>
              <a:t>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=28 Mpa For Columns, Shear walls, and Footing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Yielding Strength Of Steel :</a:t>
            </a:r>
          </a:p>
          <a:p>
            <a:pPr>
              <a:lnSpc>
                <a:spcPct val="150000"/>
              </a:lnSpc>
            </a:pPr>
            <a:r>
              <a:rPr lang="en-US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Fy= 420Mpa </a:t>
            </a:r>
          </a:p>
          <a:p>
            <a:pPr marL="548640" indent="-54864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  <a:p>
            <a:pPr algn="l">
              <a:buNone/>
            </a:pPr>
            <a:endParaRPr lang="ar-SA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A90E2C0-913D-42F0-837E-C16F6E05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6041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680" y="615825"/>
            <a:ext cx="9912096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23" y="1493906"/>
            <a:ext cx="10058400" cy="49667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Loads:  </a:t>
            </a:r>
          </a:p>
          <a:p>
            <a:pPr lvl="0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5 </a:t>
            </a:r>
            <a:r>
              <a:rPr lang="en-GB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GB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Superimposed dead load = 4 </a:t>
            </a:r>
            <a:r>
              <a:rPr lang="en-GB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GB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  <a:p>
            <a:pPr algn="l">
              <a:buNone/>
            </a:pPr>
            <a:endParaRPr lang="ar-SA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8E33063-090E-495B-A847-6FA20376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3758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680" y="615825"/>
            <a:ext cx="9912096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92" y="900416"/>
            <a:ext cx="10058400" cy="49667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of beams and columns used in design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  <a:p>
            <a:pPr algn="l">
              <a:buNone/>
            </a:pPr>
            <a:endParaRPr lang="ar-SA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220238"/>
              </p:ext>
            </p:extLst>
          </p:nvPr>
        </p:nvGraphicFramePr>
        <p:xfrm>
          <a:off x="2025212" y="2672688"/>
          <a:ext cx="4339729" cy="2109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2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7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9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name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 (cm)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9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80*50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beam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40*50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3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Dropped beam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80*100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77429"/>
              </p:ext>
            </p:extLst>
          </p:nvPr>
        </p:nvGraphicFramePr>
        <p:xfrm>
          <a:off x="6961403" y="2430641"/>
          <a:ext cx="4029326" cy="2451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6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3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8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name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 (cm)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C60*30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60*30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8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C60*40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60*40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5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C60*60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60*60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7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C80*60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80*60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2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ar-SA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6E8E72C-B953-445B-8E56-9DF9C819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5508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06153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39411" y="1014599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cap="none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444623" y="1800598"/>
            <a:ext cx="100584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8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39411" y="2523367"/>
            <a:ext cx="10789920" cy="91440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330234"/>
              </p:ext>
            </p:extLst>
          </p:nvPr>
        </p:nvGraphicFramePr>
        <p:xfrm>
          <a:off x="2428369" y="2017884"/>
          <a:ext cx="7877859" cy="25460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3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44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 Design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Design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 of slab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slab with hidden beams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Voided slab with hidden and</a:t>
                      </a:r>
                      <a:r>
                        <a:rPr lang="en-US" sz="24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drop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of slab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cm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4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cm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CC6038EB-2446-4A65-BD52-5C47F683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758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832" y="1461331"/>
            <a:ext cx="6938525" cy="5155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84960" y="664691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80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old distribution of columns and shear walls in the building:</a:t>
            </a:r>
            <a:endParaRPr lang="en-US" sz="3840" cap="none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1040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33E6F06-D98E-4265-AD5F-154269E93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173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84960" y="664691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80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distribution of columns and shear walls in the building:</a:t>
            </a:r>
            <a:endParaRPr lang="en-US" sz="3840" cap="none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1040" y="228600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181" y="1464577"/>
            <a:ext cx="8648298" cy="48593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487A1AE-B538-4F01-8A0F-D03239100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511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64151" y="640080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modeling from ETABS Program for new design: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664151" y="1911398"/>
            <a:ext cx="4926208" cy="3589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634071" y="5350782"/>
            <a:ext cx="1706025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258881" y="5309014"/>
            <a:ext cx="2268968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2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F3469C80-5622-4707-B27B-E1A1DA7F3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570C89-53B3-4F1C-A7A6-F8EE4D748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016" y="1911398"/>
            <a:ext cx="4517007" cy="3589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027061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16323" y="831802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model: 1-  Compatibility Check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311213" y="1793403"/>
            <a:ext cx="4029765" cy="3992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2093" y="1793403"/>
            <a:ext cx="4029764" cy="3992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33F0C3F0-F935-463B-ABCD-CF18D42DA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004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23587" y="655890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Equilibrium Check: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785277"/>
              </p:ext>
            </p:extLst>
          </p:nvPr>
        </p:nvGraphicFramePr>
        <p:xfrm>
          <a:off x="1837346" y="1387410"/>
          <a:ext cx="8255237" cy="2410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7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0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13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 from ETABS (kN)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56279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57164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22750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22878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13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18200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18302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522472"/>
              </p:ext>
            </p:extLst>
          </p:nvPr>
        </p:nvGraphicFramePr>
        <p:xfrm>
          <a:off x="1844195" y="3904699"/>
          <a:ext cx="8256934" cy="2271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2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6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2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2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 from ETABS (kN)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6781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6807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2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10303763" y="1974382"/>
            <a:ext cx="1574645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1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303763" y="4703749"/>
            <a:ext cx="176280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2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8283D0C-BA6A-436E-AB80-ACAB05C59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93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58263"/>
            <a:ext cx="10018713" cy="47727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66A0D1-BD33-420B-A644-2E35D457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A78C5-2582-43FD-9530-043F70519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115" y="1837592"/>
            <a:ext cx="4941277" cy="40295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CCB9DE-E3EF-4146-AD08-4A2741694097}"/>
              </a:ext>
            </a:extLst>
          </p:cNvPr>
          <p:cNvSpPr txBox="1"/>
          <p:nvPr/>
        </p:nvSpPr>
        <p:spPr>
          <a:xfrm>
            <a:off x="7827718" y="6030006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D2C8FD-7345-4B09-B7CB-837DAE6C609E}"/>
              </a:ext>
            </a:extLst>
          </p:cNvPr>
          <p:cNvSpPr txBox="1"/>
          <p:nvPr/>
        </p:nvSpPr>
        <p:spPr>
          <a:xfrm>
            <a:off x="2532185" y="5969977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1117FC-9613-4121-84E6-EF6CEB1ED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501" y="1837592"/>
            <a:ext cx="5105245" cy="402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856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333940" y="906902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For Block 1 (slab and beams using Equivalent Frame Method):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191991"/>
              </p:ext>
            </p:extLst>
          </p:nvPr>
        </p:nvGraphicFramePr>
        <p:xfrm>
          <a:off x="1275217" y="1967064"/>
          <a:ext cx="10459583" cy="3878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1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0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9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62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34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9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26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923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012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654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6880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result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864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%CS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CS*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MS*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30.68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23.04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25.93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77.05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31.7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6.85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3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82.8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32.30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20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14.32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9744286-14B8-43A2-9A14-D31CD9BC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74949" y="6172569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9565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396693" y="969655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For Block 1 (columns):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177815"/>
              </p:ext>
            </p:extLst>
          </p:nvPr>
        </p:nvGraphicFramePr>
        <p:xfrm>
          <a:off x="3211699" y="2123326"/>
          <a:ext cx="6918419" cy="2645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3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1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7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3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result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10820.72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11738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2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107.04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8.9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91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5635.34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2202B107-D246-491D-B4C4-C62E8D9B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2987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23587" y="655890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For Block 2 (slab and beams using Equivalent Frame Method):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841251"/>
              </p:ext>
            </p:extLst>
          </p:nvPr>
        </p:nvGraphicFramePr>
        <p:xfrm>
          <a:off x="1750911" y="2035348"/>
          <a:ext cx="9643230" cy="29848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5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4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78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4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5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895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640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39849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result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509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Beam*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%CS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CS*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MS*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7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23.84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2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23.84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2.79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1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32.45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53F6271-538B-4CBC-A099-5DEBF4AF7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0348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23587" y="655890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For Block 2 (column):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34492"/>
              </p:ext>
            </p:extLst>
          </p:nvPr>
        </p:nvGraphicFramePr>
        <p:xfrm>
          <a:off x="2664971" y="1894261"/>
          <a:ext cx="7590652" cy="1861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2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89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result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5.89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39.15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CD90C25E-8A30-4CBA-B568-86B98C89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6964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940858" y="1442774"/>
            <a:ext cx="4572000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 = 63971.52 KN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SD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Z = 0.2</a:t>
            </a:r>
            <a:endParaRPr lang="en-US" altLang="zh-CN" sz="276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 = 1.5</a:t>
            </a:r>
            <a:endParaRPr lang="en-US" altLang="zh-CN" sz="276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 = 5.5</a:t>
            </a:r>
            <a:endParaRPr lang="en-US" altLang="zh-CN" sz="276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 err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lang="en-US" altLang="zh-CN" sz="2760" baseline="-30000" dirty="0" err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</a:t>
            </a: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0.40</a:t>
            </a:r>
            <a:endParaRPr lang="en-US" altLang="zh-CN" sz="276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lang="en-US" altLang="zh-CN" sz="2760" baseline="-30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</a:t>
            </a:r>
            <a:r>
              <a:rPr lang="en-US" altLang="zh-CN" sz="276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0.28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91241" y="711254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20" cap="none" dirty="0">
                <a:solidFill>
                  <a:srgbClr val="D1282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Using Response Spectrum – UBC 97: </a:t>
            </a:r>
            <a:endParaRPr lang="en-US" sz="3120" cap="none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84637EB-886C-472B-9D4E-EE1127E26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5947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91240" y="911580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check (T) for the building: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831503"/>
              </p:ext>
            </p:extLst>
          </p:nvPr>
        </p:nvGraphicFramePr>
        <p:xfrm>
          <a:off x="3126948" y="2011040"/>
          <a:ext cx="6196347" cy="1452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4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01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T(Sec) for Block 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T(Sec) for Block 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 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52C7290B-1E79-419C-AE26-1599F38D3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362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06393" y="718704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for the building: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35031"/>
              </p:ext>
            </p:extLst>
          </p:nvPr>
        </p:nvGraphicFramePr>
        <p:xfrm>
          <a:off x="1844570" y="1813359"/>
          <a:ext cx="5301615" cy="1539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0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92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9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case/comp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(sec)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EQx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9549.4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11789.88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7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9549.4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11947.98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46838"/>
              </p:ext>
            </p:extLst>
          </p:nvPr>
        </p:nvGraphicFramePr>
        <p:xfrm>
          <a:off x="1864876" y="3827969"/>
          <a:ext cx="5262065" cy="1532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1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2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5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case/comp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(sec)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EQx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1436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7544156" y="2184879"/>
            <a:ext cx="3776474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544156" y="4026005"/>
            <a:ext cx="3776474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Block 2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4F922A2-2F21-4063-A28E-506BE8F32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3482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58240" y="1143000"/>
            <a:ext cx="9144000" cy="4892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84960" y="787923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Structural systems for old design (one way ribbed slab):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489" y="1702027"/>
            <a:ext cx="6605899" cy="4960406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29B255B4-7928-4819-AA6A-95CE590A6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5088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58240" y="1143000"/>
            <a:ext cx="9144000" cy="4892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5139" y="587359"/>
            <a:ext cx="1060704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Structural systems for new design (Two way voided slab):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277" y="1544619"/>
            <a:ext cx="7477125" cy="4967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AEBB87FC-5A8A-4FF2-8B53-774F280EF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5482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51542" y="628412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lvl="2" indent="-340157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1. New Slab Design : 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691" y="1227663"/>
            <a:ext cx="8770166" cy="4434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0FFFF5AF-01BB-43EA-AF8A-9EB2671E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4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plans: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new design there is two basement plan for parking with area 1135 m2 for each floor, and 40 car parks.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8F9A56-5E8D-48B6-A833-A37C62294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108" y="2282337"/>
            <a:ext cx="3908913" cy="34541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3BE22F-C980-408B-A3D4-4D61F8206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438" y="2299923"/>
            <a:ext cx="4400916" cy="34541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A083A5-5E84-4414-8FDA-552333292F22}"/>
              </a:ext>
            </a:extLst>
          </p:cNvPr>
          <p:cNvSpPr txBox="1"/>
          <p:nvPr/>
        </p:nvSpPr>
        <p:spPr>
          <a:xfrm>
            <a:off x="7827718" y="6047590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car parking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99335-118E-4F29-BF35-05D974FD3879}"/>
              </a:ext>
            </a:extLst>
          </p:cNvPr>
          <p:cNvSpPr txBox="1"/>
          <p:nvPr/>
        </p:nvSpPr>
        <p:spPr>
          <a:xfrm>
            <a:off x="2532185" y="5969977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car parking</a:t>
            </a:r>
          </a:p>
        </p:txBody>
      </p:sp>
    </p:spTree>
    <p:extLst>
      <p:ext uri="{BB962C8B-B14F-4D97-AF65-F5344CB8AC3E}">
        <p14:creationId xmlns:p14="http://schemas.microsoft.com/office/powerpoint/2010/main" val="20570271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7223" y="2134629"/>
            <a:ext cx="8420100" cy="3114675"/>
          </a:xfrm>
          <a:prstGeom prst="rect">
            <a:avLst/>
          </a:prstGeom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42997" y="970244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lvl="2" indent="-340157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1. Typical section in ribbed slab: 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5DB14249-E8F5-4096-B1B2-155BCDE6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6221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42997" y="970244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8912" lvl="2" indent="-340157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1. Typical section in voided slab: 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12" y="1847850"/>
            <a:ext cx="6048375" cy="3162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BD1804B-1E8C-474E-A2EB-7F6DD49B5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9120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0" y="942330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2. Main Beam Detailing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880" y="1942503"/>
            <a:ext cx="8423565" cy="3062323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5CACAB-E19C-4277-AD7D-0DAD52B71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7681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29213" y="700136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2. Main Beam Sections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907" y="1486428"/>
            <a:ext cx="4147558" cy="3059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779" y="1486428"/>
            <a:ext cx="4166926" cy="3059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540" y="4744011"/>
            <a:ext cx="2609850" cy="1876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2C42FA91-7316-45B9-8167-B35992953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84574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96725" y="700136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3. Column Design Detailing:</a:t>
            </a:r>
            <a:r>
              <a:rPr lang="en-US" sz="384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409" y="1234440"/>
            <a:ext cx="3035729" cy="4348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725" y="2003099"/>
            <a:ext cx="6172200" cy="3467100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F0C7814-7788-4D4E-8748-E196887ED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5801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0" y="831802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4. Footing Design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the new design of footing is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 Footing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082" y="1563322"/>
            <a:ext cx="62484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8DC5F74A-8992-4AAD-898D-5DD1ADABC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1201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94692" y="502920"/>
            <a:ext cx="8807548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Footing design</a:t>
            </a:r>
          </a:p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288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(Mat Footing):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889" y="1628506"/>
            <a:ext cx="8940649" cy="4238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1F6510A0-B609-404A-BC58-E4C93E81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12770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59522" y="502920"/>
            <a:ext cx="8842717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Footing design</a:t>
            </a:r>
          </a:p>
          <a:p>
            <a:pPr marL="98755" lvl="2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288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(Mat Footing):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214" y="1709113"/>
            <a:ext cx="6701861" cy="4225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00CE163-EFC5-481E-A66E-5CA4D4DF3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32090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07856" y="932084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84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Shear walls design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000" y="1768185"/>
            <a:ext cx="5808024" cy="1722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000" y="3882065"/>
            <a:ext cx="5808025" cy="1806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551" y="1240694"/>
            <a:ext cx="4135126" cy="4447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01D6D699-B417-49BB-B0FD-3109166F2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014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406768" y="759671"/>
            <a:ext cx="8804031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7. Water tank design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DFAF83E-F750-41EF-A25C-CEE44D3E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BD1DF7-5707-46FD-A35A-2440BA305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257" y="1473622"/>
            <a:ext cx="5769219" cy="491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78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new design 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floor area equal 751 m2.  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emergency, clinics, pharmacy, registration.                          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79177" y="5900756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A083A5-5E84-4414-8FDA-552333292F22}"/>
              </a:ext>
            </a:extLst>
          </p:cNvPr>
          <p:cNvSpPr txBox="1"/>
          <p:nvPr/>
        </p:nvSpPr>
        <p:spPr>
          <a:xfrm>
            <a:off x="7827718" y="6030006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99335-118E-4F29-BF35-05D974FD3879}"/>
              </a:ext>
            </a:extLst>
          </p:cNvPr>
          <p:cNvSpPr txBox="1"/>
          <p:nvPr/>
        </p:nvSpPr>
        <p:spPr>
          <a:xfrm>
            <a:off x="2532185" y="5969977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B43946-CD0D-4061-BE03-9F48DA940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59" y="2338753"/>
            <a:ext cx="4437772" cy="36136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BBA4B3-2D8B-4BFE-8587-1DBE070CA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508" y="2338754"/>
            <a:ext cx="4264269" cy="361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5761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0" y="517573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Water tank design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333" y="1237028"/>
            <a:ext cx="6229350" cy="5200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E9607FF4-C329-4DDD-B716-ED172DBC2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35499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0" y="517573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8. Stair design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174" y="1153684"/>
            <a:ext cx="8140280" cy="4578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A23C545-199F-4D05-B12C-F0B2559A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4631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3" y="-221599"/>
            <a:ext cx="22166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 sz="216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0" y="517573"/>
            <a:ext cx="9144000" cy="5532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8755" lvl="2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8. Ramp design :</a:t>
            </a: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912" indent="-340157" defTabSz="1097280" rtl="1">
              <a:spcBef>
                <a:spcPts val="720"/>
              </a:spcBef>
              <a:buClr>
                <a:schemeClr val="accent1"/>
              </a:buClr>
              <a:buSzPct val="80000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" y="100282"/>
            <a:ext cx="10789920" cy="731520"/>
          </a:xfrm>
          <a:prstGeom prst="rect">
            <a:avLst/>
          </a:prstGeom>
        </p:spPr>
        <p:txBody>
          <a:bodyPr vert="horz" lIns="109728" tIns="54864" rIns="109728" bIns="54864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cap="none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652" y="1486536"/>
            <a:ext cx="8518156" cy="4171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F61E039C-1A81-4CDE-ACDD-E614A5A27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7370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179" y="1042621"/>
            <a:ext cx="10018713" cy="477275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Elector-mechanical</a:t>
            </a:r>
          </a:p>
          <a:p>
            <a:pPr marL="0" indent="0" algn="ctr">
              <a:buNone/>
            </a:pPr>
            <a:r>
              <a:rPr lang="en-US" sz="1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  <a:endParaRPr lang="en-GB" sz="1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1958E6E-8D11-4B80-9BA6-C59533D61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59805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Lighting Design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Design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Breaker Design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DFE351-857D-43A1-9901-47104FE184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415" y="1696915"/>
            <a:ext cx="5339862" cy="4004897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2318973D-DC40-4869-890A-712A596A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5752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84638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Design</a:t>
            </a:r>
          </a:p>
          <a:p>
            <a:pPr marL="0" indent="0"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Pharmacy Room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4AAD2C-315C-4A5E-A47A-59EDA6855B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291146" y="2470615"/>
            <a:ext cx="3727940" cy="17055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622617-CBDE-46E6-B858-2287E4215B63}"/>
              </a:ext>
            </a:extLst>
          </p:cNvPr>
          <p:cNvSpPr txBox="1"/>
          <p:nvPr/>
        </p:nvSpPr>
        <p:spPr>
          <a:xfrm>
            <a:off x="8835866" y="4304403"/>
            <a:ext cx="249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 type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13D3F5-4B2C-4931-9F21-EBB17E7AEC57}"/>
              </a:ext>
            </a:extLst>
          </p:cNvPr>
          <p:cNvSpPr txBox="1"/>
          <p:nvPr/>
        </p:nvSpPr>
        <p:spPr>
          <a:xfrm>
            <a:off x="3097823" y="4304403"/>
            <a:ext cx="249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Reflection factor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6E05B9A-2D6B-486F-88C4-A73255D21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277527"/>
              </p:ext>
            </p:extLst>
          </p:nvPr>
        </p:nvGraphicFramePr>
        <p:xfrm>
          <a:off x="1271160" y="2470616"/>
          <a:ext cx="7019986" cy="1705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5554">
                  <a:extLst>
                    <a:ext uri="{9D8B030D-6E8A-4147-A177-3AD203B41FA5}">
                      <a16:colId xmlns:a16="http://schemas.microsoft.com/office/drawing/2014/main" val="2442618680"/>
                    </a:ext>
                  </a:extLst>
                </a:gridCol>
                <a:gridCol w="2793023">
                  <a:extLst>
                    <a:ext uri="{9D8B030D-6E8A-4147-A177-3AD203B41FA5}">
                      <a16:colId xmlns:a16="http://schemas.microsoft.com/office/drawing/2014/main" val="1150943727"/>
                    </a:ext>
                  </a:extLst>
                </a:gridCol>
                <a:gridCol w="2721409">
                  <a:extLst>
                    <a:ext uri="{9D8B030D-6E8A-4147-A177-3AD203B41FA5}">
                      <a16:colId xmlns:a16="http://schemas.microsoft.com/office/drawing/2014/main" val="1515422623"/>
                    </a:ext>
                  </a:extLst>
                </a:gridCol>
              </a:tblGrid>
              <a:tr h="4455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 material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Reflection factor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extLst>
                  <a:ext uri="{0D108BD9-81ED-4DB2-BD59-A6C34878D82A}">
                    <a16:rowId xmlns:a16="http://schemas.microsoft.com/office/drawing/2014/main" val="2348265070"/>
                  </a:ext>
                </a:extLst>
              </a:tr>
              <a:tr h="2296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Ceiling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Paint White + blue plaster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en-GB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extLst>
                  <a:ext uri="{0D108BD9-81ED-4DB2-BD59-A6C34878D82A}">
                    <a16:rowId xmlns:a16="http://schemas.microsoft.com/office/drawing/2014/main" val="321265092"/>
                  </a:ext>
                </a:extLst>
              </a:tr>
              <a:tr h="4465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Paint White +blue tile 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 + 56% with cover 8%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extLst>
                  <a:ext uri="{0D108BD9-81ED-4DB2-BD59-A6C34878D82A}">
                    <a16:rowId xmlns:a16="http://schemas.microsoft.com/office/drawing/2014/main" val="3391100163"/>
                  </a:ext>
                </a:extLst>
              </a:tr>
              <a:tr h="4455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porcelain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 with cover 11%</a:t>
                      </a:r>
                      <a:endParaRPr lang="en-GB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885" marR="73025" marT="5715" marB="0"/>
                </a:tc>
                <a:extLst>
                  <a:ext uri="{0D108BD9-81ED-4DB2-BD59-A6C34878D82A}">
                    <a16:rowId xmlns:a16="http://schemas.microsoft.com/office/drawing/2014/main" val="167648197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1176CD-B0E0-4152-A0E0-1EF5398D0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34016"/>
              </p:ext>
            </p:extLst>
          </p:nvPr>
        </p:nvGraphicFramePr>
        <p:xfrm>
          <a:off x="4500788" y="5003065"/>
          <a:ext cx="4679880" cy="110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9960">
                  <a:extLst>
                    <a:ext uri="{9D8B030D-6E8A-4147-A177-3AD203B41FA5}">
                      <a16:colId xmlns:a16="http://schemas.microsoft.com/office/drawing/2014/main" val="124444487"/>
                    </a:ext>
                  </a:extLst>
                </a:gridCol>
                <a:gridCol w="1559960">
                  <a:extLst>
                    <a:ext uri="{9D8B030D-6E8A-4147-A177-3AD203B41FA5}">
                      <a16:colId xmlns:a16="http://schemas.microsoft.com/office/drawing/2014/main" val="1081372446"/>
                    </a:ext>
                  </a:extLst>
                </a:gridCol>
                <a:gridCol w="1559960">
                  <a:extLst>
                    <a:ext uri="{9D8B030D-6E8A-4147-A177-3AD203B41FA5}">
                      <a16:colId xmlns:a16="http://schemas.microsoft.com/office/drawing/2014/main" val="2369726499"/>
                    </a:ext>
                  </a:extLst>
                </a:gridCol>
              </a:tblGrid>
              <a:tr h="360744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168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52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 (UGR)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918841"/>
                  </a:ext>
                </a:extLst>
              </a:tr>
            </a:tbl>
          </a:graphicData>
        </a:graphic>
      </p:graphicFrame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01ED34B6-57A2-4F11-9D13-6851A93E0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82963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EE06C-52D2-43AC-A20C-236A0DA2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625745"/>
            <a:ext cx="10018713" cy="516545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Views: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2E50F9-7632-4C79-B993-7E0D3A6AB35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0" y="1777365"/>
            <a:ext cx="4404360" cy="33032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E9198D-C802-4B13-8072-4855BF28490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563" y="1777365"/>
            <a:ext cx="4617720" cy="34632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982C61-76DD-4351-8B88-A8795617D332}"/>
              </a:ext>
            </a:extLst>
          </p:cNvPr>
          <p:cNvSpPr txBox="1"/>
          <p:nvPr/>
        </p:nvSpPr>
        <p:spPr>
          <a:xfrm>
            <a:off x="2400301" y="5416062"/>
            <a:ext cx="22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Pharmacy Room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8C8B7-4FDD-42EF-8B5C-39E95E90986D}"/>
              </a:ext>
            </a:extLst>
          </p:cNvPr>
          <p:cNvSpPr txBox="1"/>
          <p:nvPr/>
        </p:nvSpPr>
        <p:spPr>
          <a:xfrm>
            <a:off x="7924800" y="5416062"/>
            <a:ext cx="22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Pharmacists Office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5E19ECBB-73AD-4ADE-9C5F-3FAB5EDC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2458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"/>
            <a:ext cx="10018713" cy="663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Design</a:t>
            </a:r>
          </a:p>
          <a:p>
            <a:pPr marL="0" indent="0">
              <a:buNone/>
            </a:pP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program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functions Results 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old design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01ED34B6-57A2-4F11-9D13-6851A93E0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599F249-C2E1-48A2-BA78-3890FA6D69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64911"/>
              </p:ext>
            </p:extLst>
          </p:nvPr>
        </p:nvGraphicFramePr>
        <p:xfrm>
          <a:off x="2737339" y="2689143"/>
          <a:ext cx="7420708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0877">
                  <a:extLst>
                    <a:ext uri="{9D8B030D-6E8A-4147-A177-3AD203B41FA5}">
                      <a16:colId xmlns:a16="http://schemas.microsoft.com/office/drawing/2014/main" val="3947809157"/>
                    </a:ext>
                  </a:extLst>
                </a:gridCol>
                <a:gridCol w="1019908">
                  <a:extLst>
                    <a:ext uri="{9D8B030D-6E8A-4147-A177-3AD203B41FA5}">
                      <a16:colId xmlns:a16="http://schemas.microsoft.com/office/drawing/2014/main" val="2165391346"/>
                    </a:ext>
                  </a:extLst>
                </a:gridCol>
                <a:gridCol w="1160584">
                  <a:extLst>
                    <a:ext uri="{9D8B030D-6E8A-4147-A177-3AD203B41FA5}">
                      <a16:colId xmlns:a16="http://schemas.microsoft.com/office/drawing/2014/main" val="3269021443"/>
                    </a:ext>
                  </a:extLst>
                </a:gridCol>
                <a:gridCol w="1397977">
                  <a:extLst>
                    <a:ext uri="{9D8B030D-6E8A-4147-A177-3AD203B41FA5}">
                      <a16:colId xmlns:a16="http://schemas.microsoft.com/office/drawing/2014/main" val="2768196896"/>
                    </a:ext>
                  </a:extLst>
                </a:gridCol>
                <a:gridCol w="940777">
                  <a:extLst>
                    <a:ext uri="{9D8B030D-6E8A-4147-A177-3AD203B41FA5}">
                      <a16:colId xmlns:a16="http://schemas.microsoft.com/office/drawing/2014/main" val="3152434120"/>
                    </a:ext>
                  </a:extLst>
                </a:gridCol>
                <a:gridCol w="1160585">
                  <a:extLst>
                    <a:ext uri="{9D8B030D-6E8A-4147-A177-3AD203B41FA5}">
                      <a16:colId xmlns:a16="http://schemas.microsoft.com/office/drawing/2014/main" val="3652467296"/>
                    </a:ext>
                  </a:extLst>
                </a:gridCol>
              </a:tblGrid>
              <a:tr h="358612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875262"/>
                  </a:ext>
                </a:extLst>
              </a:tr>
              <a:tr h="358612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Illuminance(Lux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507&gt;500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309&gt; 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 &gt;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70&gt;50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298&gt;200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765234"/>
                  </a:ext>
                </a:extLst>
              </a:tr>
              <a:tr h="358612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 (UGR)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18&gt;19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16&gt; 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 &gt;19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16.4&gt;22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68504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838CE76-877B-43F8-9BE2-65B2566327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605351"/>
              </p:ext>
            </p:extLst>
          </p:nvPr>
        </p:nvGraphicFramePr>
        <p:xfrm>
          <a:off x="2737339" y="4570696"/>
          <a:ext cx="742070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361">
                  <a:extLst>
                    <a:ext uri="{9D8B030D-6E8A-4147-A177-3AD203B41FA5}">
                      <a16:colId xmlns:a16="http://schemas.microsoft.com/office/drawing/2014/main" val="113217256"/>
                    </a:ext>
                  </a:extLst>
                </a:gridCol>
                <a:gridCol w="1247923">
                  <a:extLst>
                    <a:ext uri="{9D8B030D-6E8A-4147-A177-3AD203B41FA5}">
                      <a16:colId xmlns:a16="http://schemas.microsoft.com/office/drawing/2014/main" val="587892821"/>
                    </a:ext>
                  </a:extLst>
                </a:gridCol>
                <a:gridCol w="1484142">
                  <a:extLst>
                    <a:ext uri="{9D8B030D-6E8A-4147-A177-3AD203B41FA5}">
                      <a16:colId xmlns:a16="http://schemas.microsoft.com/office/drawing/2014/main" val="623125748"/>
                    </a:ext>
                  </a:extLst>
                </a:gridCol>
                <a:gridCol w="1365150">
                  <a:extLst>
                    <a:ext uri="{9D8B030D-6E8A-4147-A177-3AD203B41FA5}">
                      <a16:colId xmlns:a16="http://schemas.microsoft.com/office/drawing/2014/main" val="3341026482"/>
                    </a:ext>
                  </a:extLst>
                </a:gridCol>
                <a:gridCol w="1603133">
                  <a:extLst>
                    <a:ext uri="{9D8B030D-6E8A-4147-A177-3AD203B41FA5}">
                      <a16:colId xmlns:a16="http://schemas.microsoft.com/office/drawing/2014/main" val="22005505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Pharmacy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Emergency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729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Illuminance(Lux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29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 (UGR)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160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25644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EE06C-52D2-43AC-A20C-236A0DA2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5856" y="55270"/>
            <a:ext cx="10018713" cy="516545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Views: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982C61-76DD-4351-8B88-A8795617D332}"/>
              </a:ext>
            </a:extLst>
          </p:cNvPr>
          <p:cNvSpPr txBox="1"/>
          <p:nvPr/>
        </p:nvSpPr>
        <p:spPr>
          <a:xfrm>
            <a:off x="1942305" y="3355811"/>
            <a:ext cx="22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 Room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8C8B7-4FDD-42EF-8B5C-39E95E90986D}"/>
              </a:ext>
            </a:extLst>
          </p:cNvPr>
          <p:cNvSpPr txBox="1"/>
          <p:nvPr/>
        </p:nvSpPr>
        <p:spPr>
          <a:xfrm>
            <a:off x="5304691" y="3355811"/>
            <a:ext cx="22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0429B8-C6A5-46CB-8F16-1F444843158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0" y="1001776"/>
            <a:ext cx="3149237" cy="2215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E4F55B-4C5B-4C10-A509-647089AD7D0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17" y="989828"/>
            <a:ext cx="3384991" cy="22154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0CC21E-DB06-40EB-BB37-9B1E4E1FE1D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252" y="1001776"/>
            <a:ext cx="3453587" cy="2215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24DACE-D7DF-4D68-B2E3-DD420547C807}"/>
              </a:ext>
            </a:extLst>
          </p:cNvPr>
          <p:cNvSpPr txBox="1"/>
          <p:nvPr/>
        </p:nvSpPr>
        <p:spPr>
          <a:xfrm>
            <a:off x="8923422" y="3341438"/>
            <a:ext cx="22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Room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08DF58-1379-4277-A9DF-2D2D6BEA75B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09" y="3863678"/>
            <a:ext cx="3149237" cy="2215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C621F4E-C4C4-4B2E-9DF8-7E0D1209DB9F}"/>
              </a:ext>
            </a:extLst>
          </p:cNvPr>
          <p:cNvSpPr txBox="1"/>
          <p:nvPr/>
        </p:nvSpPr>
        <p:spPr>
          <a:xfrm>
            <a:off x="2007578" y="6167232"/>
            <a:ext cx="22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17480F-7430-4577-8237-182E9388BAF5}"/>
              </a:ext>
            </a:extLst>
          </p:cNvPr>
          <p:cNvSpPr txBox="1"/>
          <p:nvPr/>
        </p:nvSpPr>
        <p:spPr>
          <a:xfrm>
            <a:off x="5480003" y="6196579"/>
            <a:ext cx="141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ECB9457-AA7F-477B-8035-D7D0534123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17" y="3834193"/>
            <a:ext cx="3384990" cy="22155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7E9050-90F3-4BB5-9B03-758D02D5E4C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251" y="3834193"/>
            <a:ext cx="3453587" cy="22155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0CFB75A-8E2D-4C04-A811-FFD968B6CBC3}"/>
              </a:ext>
            </a:extLst>
          </p:cNvPr>
          <p:cNvSpPr txBox="1"/>
          <p:nvPr/>
        </p:nvSpPr>
        <p:spPr>
          <a:xfrm>
            <a:off x="9572044" y="6196579"/>
            <a:ext cx="141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Lab</a:t>
            </a: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7B72320F-97BF-42E0-AFB9-C67F92EAD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6668" y="6201333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0767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EE06C-52D2-43AC-A20C-236A0DA2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625745"/>
            <a:ext cx="10018713" cy="516545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Arrangement in ground floor: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A72F97-DB94-4D54-98CC-1F4DB6AF0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230" y="1508248"/>
            <a:ext cx="7056193" cy="4655160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DE7F707-78D3-42A7-BED3-C7CD751F3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new design 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floor area equal 771 m2.  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storage, clinics, doctor’s room, nurse’s room, kitchen,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w.c.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7438" y="594775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A083A5-5E84-4414-8FDA-552333292F22}"/>
              </a:ext>
            </a:extLst>
          </p:cNvPr>
          <p:cNvSpPr txBox="1"/>
          <p:nvPr/>
        </p:nvSpPr>
        <p:spPr>
          <a:xfrm>
            <a:off x="7827718" y="6030006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99335-118E-4F29-BF35-05D974FD3879}"/>
              </a:ext>
            </a:extLst>
          </p:cNvPr>
          <p:cNvSpPr txBox="1"/>
          <p:nvPr/>
        </p:nvSpPr>
        <p:spPr>
          <a:xfrm>
            <a:off x="2532185" y="5969977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D61D57-F32A-4A58-899E-EC0BDB91E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694" y="2356338"/>
            <a:ext cx="4165722" cy="36312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D1C264-A189-4862-BA32-D9CBBDB24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104" y="2356338"/>
            <a:ext cx="4465334" cy="361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3164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0"/>
            <a:ext cx="10018713" cy="66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Design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number in each floor :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6A7F1B1-939F-4866-A1DD-A252B817EE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643082"/>
              </p:ext>
            </p:extLst>
          </p:nvPr>
        </p:nvGraphicFramePr>
        <p:xfrm>
          <a:off x="2954215" y="2880677"/>
          <a:ext cx="7077808" cy="2901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5510">
                  <a:extLst>
                    <a:ext uri="{9D8B030D-6E8A-4147-A177-3AD203B41FA5}">
                      <a16:colId xmlns:a16="http://schemas.microsoft.com/office/drawing/2014/main" val="2308807278"/>
                    </a:ext>
                  </a:extLst>
                </a:gridCol>
                <a:gridCol w="1876863">
                  <a:extLst>
                    <a:ext uri="{9D8B030D-6E8A-4147-A177-3AD203B41FA5}">
                      <a16:colId xmlns:a16="http://schemas.microsoft.com/office/drawing/2014/main" val="3818939995"/>
                    </a:ext>
                  </a:extLst>
                </a:gridCol>
                <a:gridCol w="1243704">
                  <a:extLst>
                    <a:ext uri="{9D8B030D-6E8A-4147-A177-3AD203B41FA5}">
                      <a16:colId xmlns:a16="http://schemas.microsoft.com/office/drawing/2014/main" val="3611441330"/>
                    </a:ext>
                  </a:extLst>
                </a:gridCol>
                <a:gridCol w="1266316">
                  <a:extLst>
                    <a:ext uri="{9D8B030D-6E8A-4147-A177-3AD203B41FA5}">
                      <a16:colId xmlns:a16="http://schemas.microsoft.com/office/drawing/2014/main" val="597497930"/>
                    </a:ext>
                  </a:extLst>
                </a:gridCol>
                <a:gridCol w="1085415">
                  <a:extLst>
                    <a:ext uri="{9D8B030D-6E8A-4147-A177-3AD203B41FA5}">
                      <a16:colId xmlns:a16="http://schemas.microsoft.com/office/drawing/2014/main" val="815157629"/>
                    </a:ext>
                  </a:extLst>
                </a:gridCol>
              </a:tblGrid>
              <a:tr h="7371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power from lighting (Watt)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Of  Normal Outlet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Of  Special Outlet 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Load (Amp)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78460075"/>
                  </a:ext>
                </a:extLst>
              </a:tr>
              <a:tr h="28606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3080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52863981"/>
                  </a:ext>
                </a:extLst>
              </a:tr>
              <a:tr h="3433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Basement 1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3080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55243399"/>
                  </a:ext>
                </a:extLst>
              </a:tr>
              <a:tr h="28606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 floor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21212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5042733"/>
                  </a:ext>
                </a:extLst>
              </a:tr>
              <a:tr h="28606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floor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11859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44184180"/>
                  </a:ext>
                </a:extLst>
              </a:tr>
              <a:tr h="28606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 floor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1830.5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57077216"/>
                  </a:ext>
                </a:extLst>
              </a:tr>
              <a:tr h="28606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Third floor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9711.5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52396981"/>
                  </a:ext>
                </a:extLst>
              </a:tr>
              <a:tr h="297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Old floor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1293</a:t>
                      </a:r>
                      <a:endParaRPr lang="en-GB" sz="18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79424896"/>
                  </a:ext>
                </a:extLst>
              </a:tr>
            </a:tbl>
          </a:graphicData>
        </a:graphic>
      </p:graphicFrame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B860460-F0B7-4014-A188-A7E643E7F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8271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EE06C-52D2-43AC-A20C-236A0DA2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625745"/>
            <a:ext cx="10018713" cy="5165456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 in ground floor: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8C8A10-B1FB-47B4-963F-A254FDE0B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246" y="1551476"/>
            <a:ext cx="6356839" cy="43156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740630-2CE0-4EAC-8C03-8151948BA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1291" y="1551476"/>
            <a:ext cx="2705467" cy="4315655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005866C-5CFB-4626-A61F-82C9BD4D5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55591" y="6049692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649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EE06C-52D2-43AC-A20C-236A0DA2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625745"/>
            <a:ext cx="10018713" cy="5165456"/>
          </a:xfrm>
        </p:spPr>
        <p:txBody>
          <a:bodyPr/>
          <a:lstStyle/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Breakers Calculations 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circuit breaker for lighting = 15 CB’s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circuit breaker for general sockets = 31 CB’s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circuit breaker for special sockets = 1 CB’s</a:t>
            </a: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B34432-C4CF-4AF8-86FD-E3727690D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892" y="3586529"/>
            <a:ext cx="6260123" cy="3095625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32047A0-E5EC-42AE-B4E6-A88234BC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66988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 fontScale="25000" lnSpcReduction="20000"/>
          </a:bodyPr>
          <a:lstStyle/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br>
              <a:rPr lang="en-GB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5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HVAC system VRF system used with the following components:</a:t>
            </a:r>
          </a:p>
          <a:p>
            <a:pPr marL="0" indent="0">
              <a:buNone/>
            </a:pPr>
            <a:endParaRPr lang="en-GB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 door unit </a:t>
            </a:r>
          </a:p>
          <a:p>
            <a:r>
              <a:rPr lang="en-GB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</a:t>
            </a:r>
          </a:p>
          <a:p>
            <a:r>
              <a:rPr lang="en-GB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 (Fan coil)</a:t>
            </a:r>
          </a:p>
          <a:p>
            <a:r>
              <a:rPr lang="en-GB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Slot</a:t>
            </a:r>
          </a:p>
          <a:p>
            <a:r>
              <a:rPr lang="en-GB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Ducts   </a:t>
            </a:r>
          </a:p>
          <a:p>
            <a:pPr marL="0" indent="0">
              <a:buNone/>
            </a:pPr>
            <a:b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53BB65EC-3759-412F-82D4-D594053D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21214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222070"/>
            <a:ext cx="10018713" cy="645305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Design: </a:t>
            </a:r>
            <a:endParaRPr lang="ar-JO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 door unit was selected from Toshiba company </a:t>
            </a:r>
            <a:r>
              <a:rPr lang="en-US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SMMSi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Outdoor Units (MMY-AP4824HT8-E). </a:t>
            </a:r>
            <a:endParaRPr lang="ar-JO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fan coil was selected from TOSHIBA Company (MMD-AP0486BHP-E with flowrate = 0.58m</a:t>
            </a:r>
            <a:r>
              <a:rPr lang="en-US" sz="9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/s. </a:t>
            </a:r>
            <a:endParaRPr lang="ar-JO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slot  diffuser was selected  from TROX company (VSD50) with 0.02 m</a:t>
            </a:r>
            <a:r>
              <a:rPr lang="en-US" sz="9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 flow rate .</a:t>
            </a: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for building is 127.35kW .  </a:t>
            </a: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floor, cooling load = 22.34 kW.</a:t>
            </a: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fan coil needed in ground floor.</a:t>
            </a:r>
          </a:p>
          <a:p>
            <a:pPr>
              <a:lnSpc>
                <a:spcPct val="120000"/>
              </a:lnSpc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Fan coil can connect to 29 linear slot . </a:t>
            </a:r>
          </a:p>
          <a:p>
            <a:pPr marL="0" indent="0">
              <a:buNone/>
            </a:pPr>
            <a:b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9600" dirty="0"/>
          </a:p>
          <a:p>
            <a:endParaRPr lang="en-US" sz="9600" dirty="0"/>
          </a:p>
          <a:p>
            <a:endParaRPr lang="en-US" sz="9600" dirty="0"/>
          </a:p>
          <a:p>
            <a:endParaRPr lang="en-US" sz="9600" dirty="0"/>
          </a:p>
          <a:p>
            <a:pPr>
              <a:buFontTx/>
              <a:buChar char="-"/>
            </a:pPr>
            <a:endParaRPr lang="ar-JO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193E946-03DE-4FF0-AF14-618FBF21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71756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4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Design: For first fan coil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Tx/>
              <a:buChar char="-"/>
            </a:pP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396234"/>
              </p:ext>
            </p:extLst>
          </p:nvPr>
        </p:nvGraphicFramePr>
        <p:xfrm>
          <a:off x="1639301" y="1521582"/>
          <a:ext cx="8601979" cy="4591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9459">
                  <a:extLst>
                    <a:ext uri="{9D8B030D-6E8A-4147-A177-3AD203B41FA5}">
                      <a16:colId xmlns:a16="http://schemas.microsoft.com/office/drawing/2014/main" val="1525001917"/>
                    </a:ext>
                  </a:extLst>
                </a:gridCol>
                <a:gridCol w="1720630">
                  <a:extLst>
                    <a:ext uri="{9D8B030D-6E8A-4147-A177-3AD203B41FA5}">
                      <a16:colId xmlns:a16="http://schemas.microsoft.com/office/drawing/2014/main" val="2731865248"/>
                    </a:ext>
                  </a:extLst>
                </a:gridCol>
                <a:gridCol w="1720630">
                  <a:extLst>
                    <a:ext uri="{9D8B030D-6E8A-4147-A177-3AD203B41FA5}">
                      <a16:colId xmlns:a16="http://schemas.microsoft.com/office/drawing/2014/main" val="3012814077"/>
                    </a:ext>
                  </a:extLst>
                </a:gridCol>
                <a:gridCol w="1720630">
                  <a:extLst>
                    <a:ext uri="{9D8B030D-6E8A-4147-A177-3AD203B41FA5}">
                      <a16:colId xmlns:a16="http://schemas.microsoft.com/office/drawing/2014/main" val="3607750805"/>
                    </a:ext>
                  </a:extLst>
                </a:gridCol>
                <a:gridCol w="1720630">
                  <a:extLst>
                    <a:ext uri="{9D8B030D-6E8A-4147-A177-3AD203B41FA5}">
                      <a16:colId xmlns:a16="http://schemas.microsoft.com/office/drawing/2014/main" val="3431422578"/>
                    </a:ext>
                  </a:extLst>
                </a:gridCol>
              </a:tblGrid>
              <a:tr h="13290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Duct section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Volumetric flowrate m</a:t>
                      </a:r>
                      <a:r>
                        <a:rPr lang="en-US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Velocity m/s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⍙P/EL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1016004516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A-B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3844258816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B-C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648901009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1847145925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478606375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1239835362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1215219339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F-H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296915291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H-I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4065279797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H-J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1538000337"/>
                  </a:ext>
                </a:extLst>
              </a:tr>
              <a:tr h="326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J-K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28" marR="61628" marT="0" marB="0" anchor="ctr"/>
                </a:tc>
                <a:extLst>
                  <a:ext uri="{0D108BD9-81ED-4DB2-BD59-A6C34878D82A}">
                    <a16:rowId xmlns:a16="http://schemas.microsoft.com/office/drawing/2014/main" val="1005571573"/>
                  </a:ext>
                </a:extLst>
              </a:tr>
            </a:tbl>
          </a:graphicData>
        </a:graphic>
      </p:graphicFrame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CB77049-F262-4CA1-A53F-9B7176B21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97939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17566"/>
            <a:ext cx="10018713" cy="67404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Water supply system :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standard quantity of water consumption in the dispensary is </a:t>
            </a: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yearly 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water consumption of the building</a:t>
            </a:r>
          </a:p>
          <a:p>
            <a:pPr>
              <a:buFontTx/>
              <a:buChar char="-"/>
            </a:pP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72491" y="3448594"/>
          <a:ext cx="8979365" cy="1847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3223">
                  <a:extLst>
                    <a:ext uri="{9D8B030D-6E8A-4147-A177-3AD203B41FA5}">
                      <a16:colId xmlns:a16="http://schemas.microsoft.com/office/drawing/2014/main" val="1813160590"/>
                    </a:ext>
                  </a:extLst>
                </a:gridCol>
                <a:gridCol w="1200943">
                  <a:extLst>
                    <a:ext uri="{9D8B030D-6E8A-4147-A177-3AD203B41FA5}">
                      <a16:colId xmlns:a16="http://schemas.microsoft.com/office/drawing/2014/main" val="781121579"/>
                    </a:ext>
                  </a:extLst>
                </a:gridCol>
                <a:gridCol w="1145516">
                  <a:extLst>
                    <a:ext uri="{9D8B030D-6E8A-4147-A177-3AD203B41FA5}">
                      <a16:colId xmlns:a16="http://schemas.microsoft.com/office/drawing/2014/main" val="4157471610"/>
                    </a:ext>
                  </a:extLst>
                </a:gridCol>
                <a:gridCol w="1496561">
                  <a:extLst>
                    <a:ext uri="{9D8B030D-6E8A-4147-A177-3AD203B41FA5}">
                      <a16:colId xmlns:a16="http://schemas.microsoft.com/office/drawing/2014/main" val="2499874031"/>
                    </a:ext>
                  </a:extLst>
                </a:gridCol>
                <a:gridCol w="1496561">
                  <a:extLst>
                    <a:ext uri="{9D8B030D-6E8A-4147-A177-3AD203B41FA5}">
                      <a16:colId xmlns:a16="http://schemas.microsoft.com/office/drawing/2014/main" val="4172230980"/>
                    </a:ext>
                  </a:extLst>
                </a:gridCol>
                <a:gridCol w="1496561">
                  <a:extLst>
                    <a:ext uri="{9D8B030D-6E8A-4147-A177-3AD203B41FA5}">
                      <a16:colId xmlns:a16="http://schemas.microsoft.com/office/drawing/2014/main" val="1639062431"/>
                    </a:ext>
                  </a:extLst>
                </a:gridCol>
              </a:tblGrid>
              <a:tr h="493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L/m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yearly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(m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L/ year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L/ day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day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/week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6039440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1360926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3728.6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07516273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207740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569.2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23330599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280E9B3-222F-4E23-B5CF-9747B824D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46192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 :</a:t>
            </a: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ground floor,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collector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0DF4951-5007-41A3-BFA3-AAAD7A3C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7025" y="5997439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846" y="1655626"/>
            <a:ext cx="6962397" cy="4524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269" y="2866823"/>
            <a:ext cx="3819373" cy="3130616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11" idx="3"/>
          </p:cNvCxnSpPr>
          <p:nvPr/>
        </p:nvCxnSpPr>
        <p:spPr>
          <a:xfrm flipH="1">
            <a:off x="3931920" y="3043063"/>
            <a:ext cx="4712119" cy="2508651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381088" y="1973764"/>
            <a:ext cx="1795541" cy="1252762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442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 :</a:t>
            </a: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ground floor 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collector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906956"/>
              </p:ext>
            </p:extLst>
          </p:nvPr>
        </p:nvGraphicFramePr>
        <p:xfrm>
          <a:off x="1519480" y="2194560"/>
          <a:ext cx="4480559" cy="3672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5751">
                  <a:extLst>
                    <a:ext uri="{9D8B030D-6E8A-4147-A177-3AD203B41FA5}">
                      <a16:colId xmlns:a16="http://schemas.microsoft.com/office/drawing/2014/main" val="747812772"/>
                    </a:ext>
                  </a:extLst>
                </a:gridCol>
                <a:gridCol w="1542404">
                  <a:extLst>
                    <a:ext uri="{9D8B030D-6E8A-4147-A177-3AD203B41FA5}">
                      <a16:colId xmlns:a16="http://schemas.microsoft.com/office/drawing/2014/main" val="2092278555"/>
                    </a:ext>
                  </a:extLst>
                </a:gridCol>
                <a:gridCol w="1542404">
                  <a:extLst>
                    <a:ext uri="{9D8B030D-6E8A-4147-A177-3AD203B41FA5}">
                      <a16:colId xmlns:a16="http://schemas.microsoft.com/office/drawing/2014/main" val="1848470413"/>
                    </a:ext>
                  </a:extLst>
                </a:gridCol>
              </a:tblGrid>
              <a:tr h="14690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(inches)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Loss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3712173"/>
                  </a:ext>
                </a:extLst>
              </a:tr>
              <a:tr h="734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MVF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5174560"/>
                  </a:ext>
                </a:extLst>
              </a:tr>
              <a:tr h="734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MHF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0992687"/>
                  </a:ext>
                </a:extLst>
              </a:tr>
              <a:tr h="734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491365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0DF4951-5007-41A3-BFA3-AAAD7A3C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7025" y="5997439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920" y="2194560"/>
            <a:ext cx="4582469" cy="36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2453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 :</a:t>
            </a: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first floor 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collector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B135008-6E80-48F0-8445-B5AD4517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240" y="6055269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672" y="1875381"/>
            <a:ext cx="5591175" cy="4362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410" y="1875382"/>
            <a:ext cx="3013332" cy="436245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3200401" y="3291840"/>
            <a:ext cx="2168433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847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floor: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new design .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floor area equal 771 m2.  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storage, radiology, MRI department, CT scan, ultra-sound, kitchen,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w.c.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16BFA-0A9C-4C0E-BE5A-F7E8D7BBA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A083A5-5E84-4414-8FDA-552333292F22}"/>
              </a:ext>
            </a:extLst>
          </p:cNvPr>
          <p:cNvSpPr txBox="1"/>
          <p:nvPr/>
        </p:nvSpPr>
        <p:spPr>
          <a:xfrm>
            <a:off x="7827718" y="6030006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599335-118E-4F29-BF35-05D974FD3879}"/>
              </a:ext>
            </a:extLst>
          </p:cNvPr>
          <p:cNvSpPr txBox="1"/>
          <p:nvPr/>
        </p:nvSpPr>
        <p:spPr>
          <a:xfrm>
            <a:off x="2532185" y="5969977"/>
            <a:ext cx="250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building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34D946-5E0A-4DAD-B513-D4D039C63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492" y="2382715"/>
            <a:ext cx="4317023" cy="36472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638DE4-9C5B-4F63-B87F-EFB818682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479" y="2382715"/>
            <a:ext cx="4661513" cy="364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1540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 : in first floor, second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collector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519479" y="2312125"/>
          <a:ext cx="4633128" cy="36706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278">
                  <a:extLst>
                    <a:ext uri="{9D8B030D-6E8A-4147-A177-3AD203B41FA5}">
                      <a16:colId xmlns:a16="http://schemas.microsoft.com/office/drawing/2014/main" val="3203719610"/>
                    </a:ext>
                  </a:extLst>
                </a:gridCol>
                <a:gridCol w="1594925">
                  <a:extLst>
                    <a:ext uri="{9D8B030D-6E8A-4147-A177-3AD203B41FA5}">
                      <a16:colId xmlns:a16="http://schemas.microsoft.com/office/drawing/2014/main" val="2532603854"/>
                    </a:ext>
                  </a:extLst>
                </a:gridCol>
                <a:gridCol w="1594925">
                  <a:extLst>
                    <a:ext uri="{9D8B030D-6E8A-4147-A177-3AD203B41FA5}">
                      <a16:colId xmlns:a16="http://schemas.microsoft.com/office/drawing/2014/main" val="3146711354"/>
                    </a:ext>
                  </a:extLst>
                </a:gridCol>
              </a:tblGrid>
              <a:tr h="1468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(inches)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Loss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0573583"/>
                  </a:ext>
                </a:extLst>
              </a:tr>
              <a:tr h="7341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MVF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9469543"/>
                  </a:ext>
                </a:extLst>
              </a:tr>
              <a:tr h="7341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6713545"/>
                  </a:ext>
                </a:extLst>
              </a:tr>
              <a:tr h="7341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MHB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167408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926" y="2312124"/>
            <a:ext cx="4637314" cy="3670665"/>
          </a:xfrm>
          <a:prstGeom prst="rect">
            <a:avLst/>
          </a:prstGeom>
        </p:spPr>
      </p:pic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B135008-6E80-48F0-8445-B5AD4517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240" y="6055269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4486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 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building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519479" y="2168433"/>
          <a:ext cx="5051139" cy="3698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3493">
                  <a:extLst>
                    <a:ext uri="{9D8B030D-6E8A-4147-A177-3AD203B41FA5}">
                      <a16:colId xmlns:a16="http://schemas.microsoft.com/office/drawing/2014/main" val="3501886945"/>
                    </a:ext>
                  </a:extLst>
                </a:gridCol>
                <a:gridCol w="1738823">
                  <a:extLst>
                    <a:ext uri="{9D8B030D-6E8A-4147-A177-3AD203B41FA5}">
                      <a16:colId xmlns:a16="http://schemas.microsoft.com/office/drawing/2014/main" val="3672159962"/>
                    </a:ext>
                  </a:extLst>
                </a:gridCol>
                <a:gridCol w="1738823">
                  <a:extLst>
                    <a:ext uri="{9D8B030D-6E8A-4147-A177-3AD203B41FA5}">
                      <a16:colId xmlns:a16="http://schemas.microsoft.com/office/drawing/2014/main" val="4092609579"/>
                    </a:ext>
                  </a:extLst>
                </a:gridCol>
              </a:tblGrid>
              <a:tr h="14794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Feeder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(inches)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Loss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3286843"/>
                  </a:ext>
                </a:extLst>
              </a:tr>
              <a:tr h="739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MVF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9838057"/>
                  </a:ext>
                </a:extLst>
              </a:tr>
              <a:tr h="739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4342309"/>
                  </a:ext>
                </a:extLst>
              </a:tr>
              <a:tr h="739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078388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758" y="2168433"/>
            <a:ext cx="4297681" cy="3698698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85864A53-0D7D-4948-9671-F689B3B1A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7025" y="5997440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3410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: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quantity of rain water = 600 mm, surface area of the building is </a:t>
            </a:r>
            <a:r>
              <a:rPr lang="ar-JO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amount of rain water falling on the roof will be 723 * 0.6 = 433m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F2F0298-6C5D-451A-9586-FE857216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92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069" y="2198555"/>
            <a:ext cx="8007531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6494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Drainage system 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6F89E910-FE44-41EA-994B-B58CC296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981" y="1717406"/>
            <a:ext cx="5857875" cy="4149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879" y="2100195"/>
            <a:ext cx="3633172" cy="345164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450957" y="1717406"/>
            <a:ext cx="1671529" cy="1933304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668037" y="3125078"/>
            <a:ext cx="851887" cy="1149532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230" y="4699239"/>
            <a:ext cx="2092277" cy="204566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0313039" y="4242039"/>
            <a:ext cx="914400" cy="914400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 flipH="1">
            <a:off x="9137803" y="5022528"/>
            <a:ext cx="1309147" cy="106540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93647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Drainage system : for third floor 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635406"/>
              </p:ext>
            </p:extLst>
          </p:nvPr>
        </p:nvGraphicFramePr>
        <p:xfrm>
          <a:off x="1519477" y="1717406"/>
          <a:ext cx="3901608" cy="45148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0241">
                  <a:extLst>
                    <a:ext uri="{9D8B030D-6E8A-4147-A177-3AD203B41FA5}">
                      <a16:colId xmlns:a16="http://schemas.microsoft.com/office/drawing/2014/main" val="165789573"/>
                    </a:ext>
                  </a:extLst>
                </a:gridCol>
                <a:gridCol w="1366093">
                  <a:extLst>
                    <a:ext uri="{9D8B030D-6E8A-4147-A177-3AD203B41FA5}">
                      <a16:colId xmlns:a16="http://schemas.microsoft.com/office/drawing/2014/main" val="631503413"/>
                    </a:ext>
                  </a:extLst>
                </a:gridCol>
                <a:gridCol w="1235274">
                  <a:extLst>
                    <a:ext uri="{9D8B030D-6E8A-4147-A177-3AD203B41FA5}">
                      <a16:colId xmlns:a16="http://schemas.microsoft.com/office/drawing/2014/main" val="3876735534"/>
                    </a:ext>
                  </a:extLst>
                </a:gridCol>
              </a:tblGrid>
              <a:tr h="112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pipe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slope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5153929"/>
                  </a:ext>
                </a:extLst>
              </a:tr>
              <a:tr h="112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stack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4"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3829965"/>
                  </a:ext>
                </a:extLst>
              </a:tr>
              <a:tr h="112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sewer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4"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5379068"/>
                  </a:ext>
                </a:extLst>
              </a:tr>
              <a:tr h="11287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4"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4115924"/>
                  </a:ext>
                </a:extLst>
              </a:tr>
            </a:tbl>
          </a:graphicData>
        </a:graphic>
      </p:graphicFrame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6F89E910-FE44-41EA-994B-B58CC296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593" y="1717406"/>
            <a:ext cx="5182093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2227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861647"/>
            <a:ext cx="10018713" cy="477275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8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GB" sz="8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8ECCD80F-7B1A-4D4D-9F97-CB0819DE7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00863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Detectors system : In old floor  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pic>
        <p:nvPicPr>
          <p:cNvPr id="6" name="صورة 4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479" y="1753573"/>
            <a:ext cx="5938075" cy="411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4357E40-6761-4C34-8C93-34CDD17F5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906528" y="2548542"/>
            <a:ext cx="2943244" cy="3014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74811" y="2317709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Flame detector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75276" y="3239897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488516" y="2419643"/>
            <a:ext cx="392973" cy="362745"/>
          </a:xfrm>
          <a:prstGeom prst="round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6332348" y="3346525"/>
            <a:ext cx="392973" cy="297007"/>
          </a:xfrm>
          <a:prstGeom prst="round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725321" y="3495028"/>
            <a:ext cx="1349955" cy="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67454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Detectors system : In first floor  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pic>
        <p:nvPicPr>
          <p:cNvPr id="5" name="صورة 3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0489" y="1866404"/>
            <a:ext cx="7272828" cy="423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1C0478AD-7414-472B-8E2C-6DB656F9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0677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 Alarms System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Automatic and manual alarm.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681" y="1583460"/>
            <a:ext cx="1456571" cy="1483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8831" y="3390314"/>
            <a:ext cx="1458425" cy="1712064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A77E1DB-BDAF-4CBC-9BBF-FD9EB722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6382" y="2171683"/>
            <a:ext cx="5553075" cy="441007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330462" y="3108960"/>
            <a:ext cx="309489" cy="281354"/>
          </a:xfrm>
          <a:prstGeom prst="round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668086" y="3235569"/>
            <a:ext cx="2769937" cy="1406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03188" y="3390314"/>
            <a:ext cx="5034835" cy="247681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40467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3- Firefighting system : For basement 1 floor </a:t>
            </a: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479" y="1655630"/>
            <a:ext cx="5714497" cy="4323140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E2A7FE6-2E04-459F-93C7-BB92A984D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fld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5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781" y="1655630"/>
            <a:ext cx="1941341" cy="166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>
          <a:xfrm>
            <a:off x="2855742" y="2030602"/>
            <a:ext cx="815926" cy="6844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067952" y="4138411"/>
            <a:ext cx="815926" cy="6844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258972" y="4793648"/>
            <a:ext cx="815926" cy="6844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418050" y="1803339"/>
            <a:ext cx="815926" cy="6844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8" idx="6"/>
            <a:endCxn id="7" idx="1"/>
          </p:cNvCxnSpPr>
          <p:nvPr/>
        </p:nvCxnSpPr>
        <p:spPr>
          <a:xfrm>
            <a:off x="7233976" y="2145571"/>
            <a:ext cx="1656805" cy="342232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90781" y="377162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Hose station</a:t>
            </a:r>
          </a:p>
        </p:txBody>
      </p:sp>
    </p:spTree>
    <p:extLst>
      <p:ext uri="{BB962C8B-B14F-4D97-AF65-F5344CB8AC3E}">
        <p14:creationId xmlns:p14="http://schemas.microsoft.com/office/powerpoint/2010/main" val="1646897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Custom 13">
      <a:dk1>
        <a:sysClr val="windowText" lastClr="000000"/>
      </a:dk1>
      <a:lt1>
        <a:sysClr val="window" lastClr="FFFFFF"/>
      </a:lt1>
      <a:dk2>
        <a:srgbClr val="775F55"/>
      </a:dk2>
      <a:lt2>
        <a:srgbClr val="FFFFE5"/>
      </a:lt2>
      <a:accent1>
        <a:srgbClr val="B3D0FF"/>
      </a:accent1>
      <a:accent2>
        <a:srgbClr val="DD8047"/>
      </a:accent2>
      <a:accent3>
        <a:srgbClr val="A5AB81"/>
      </a:accent3>
      <a:accent4>
        <a:srgbClr val="D8B25C"/>
      </a:accent4>
      <a:accent5>
        <a:srgbClr val="002060"/>
      </a:accent5>
      <a:accent6>
        <a:srgbClr val="968C8C"/>
      </a:accent6>
      <a:hlink>
        <a:srgbClr val="F7B615"/>
      </a:hlink>
      <a:folHlink>
        <a:srgbClr val="70440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3625</TotalTime>
  <Words>2420</Words>
  <Application>Microsoft Office PowerPoint</Application>
  <PresentationFormat>Widescreen</PresentationFormat>
  <Paragraphs>1592</Paragraphs>
  <Slides>106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17" baseType="lpstr">
      <vt:lpstr>Batang</vt:lpstr>
      <vt:lpstr>SimSun</vt:lpstr>
      <vt:lpstr>华文楷体</vt:lpstr>
      <vt:lpstr>Arial</vt:lpstr>
      <vt:lpstr>Calibri</vt:lpstr>
      <vt:lpstr>Cambria Math</vt:lpstr>
      <vt:lpstr>Corbel</vt:lpstr>
      <vt:lpstr>Tahoma</vt:lpstr>
      <vt:lpstr>Times New Roman</vt:lpstr>
      <vt:lpstr>Wingdings</vt:lpstr>
      <vt:lpstr>Parallax</vt:lpstr>
      <vt:lpstr>Integrated Redesign  of an Al-Rahma dispensary  Building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Codes of design:</vt:lpstr>
      <vt:lpstr>Design Data :</vt:lpstr>
      <vt:lpstr>Design Data :</vt:lpstr>
      <vt:lpstr>Design Data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Ahlam Damra</dc:creator>
  <cp:lastModifiedBy>Ahlam Damra</cp:lastModifiedBy>
  <cp:revision>125</cp:revision>
  <dcterms:created xsi:type="dcterms:W3CDTF">2018-05-10T11:35:21Z</dcterms:created>
  <dcterms:modified xsi:type="dcterms:W3CDTF">2018-05-16T06:31:50Z</dcterms:modified>
</cp:coreProperties>
</file>