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Roboto Slab"/>
      <p:regular r:id="rId19"/>
      <p:bold r:id="rId20"/>
    </p:embeddedFont>
    <p:embeddedFont>
      <p:font typeface="Roboto"/>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Slab-bold.fntdata"/><Relationship Id="rId11" Type="http://schemas.openxmlformats.org/officeDocument/2006/relationships/slide" Target="slides/slide6.xml"/><Relationship Id="rId22" Type="http://schemas.openxmlformats.org/officeDocument/2006/relationships/font" Target="fonts/Roboto-bold.fntdata"/><Relationship Id="rId10" Type="http://schemas.openxmlformats.org/officeDocument/2006/relationships/slide" Target="slides/slide5.xml"/><Relationship Id="rId21" Type="http://schemas.openxmlformats.org/officeDocument/2006/relationships/font" Target="fonts/Roboto-regular.fntdata"/><Relationship Id="rId13" Type="http://schemas.openxmlformats.org/officeDocument/2006/relationships/slide" Target="slides/slide8.xml"/><Relationship Id="rId24" Type="http://schemas.openxmlformats.org/officeDocument/2006/relationships/font" Target="fonts/Roboto-boldItalic.fntdata"/><Relationship Id="rId12" Type="http://schemas.openxmlformats.org/officeDocument/2006/relationships/slide" Target="slides/slide7.xml"/><Relationship Id="rId23"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RobotoSlab-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109d9b81623_0_14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109d9b81623_0_14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09d9b81623_0_15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109d9b81623_0_15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09d9b81623_0_15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109d9b81623_0_1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09d9b81623_0_15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09d9b81623_0_15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109d9b81623_0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109d9b81623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109d9b81623_0_13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109d9b81623_0_13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109d9b81623_0_13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109d9b81623_0_1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109d9b81623_0_14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109d9b81623_0_14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09d9b81623_0_14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109d9b81623_0_14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09d9b81623_0_14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09d9b81623_0_14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09d9b81623_0_14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09d9b81623_0_14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09d9b81623_0_14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109d9b81623_0_14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ph type="ctrTitle"/>
          </p:nvPr>
        </p:nvSpPr>
        <p:spPr>
          <a:xfrm>
            <a:off x="1680302" y="1188925"/>
            <a:ext cx="5783400" cy="14574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Movie Genre Classification Based on Arabic Synopsis</a:t>
            </a:r>
            <a:endParaRPr/>
          </a:p>
        </p:txBody>
      </p:sp>
      <p:sp>
        <p:nvSpPr>
          <p:cNvPr id="64" name="Google Shape;64;p13"/>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lang="en"/>
              <a:t>Ahmad Mansour</a:t>
            </a:r>
            <a:endParaRPr/>
          </a:p>
          <a:p>
            <a:pPr indent="0" lvl="0" marL="0" rtl="0" algn="ctr">
              <a:spcBef>
                <a:spcPts val="0"/>
              </a:spcBef>
              <a:spcAft>
                <a:spcPts val="0"/>
              </a:spcAft>
              <a:buNone/>
            </a:pPr>
            <a:r>
              <a:rPr lang="en"/>
              <a:t>Mahdi Barham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2"/>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Optimization</a:t>
            </a:r>
            <a:endParaRPr/>
          </a:p>
        </p:txBody>
      </p:sp>
      <p:sp>
        <p:nvSpPr>
          <p:cNvPr id="121" name="Google Shape;121;p22"/>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Before applying our results. We wanted to see if we could increase the accuracy even further. Our first attempt was to use word stemming as part of text processing, however that reduced the accuracy by 2%.</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Our second attempt was to reduce the imbalance. By removing the rare genres and keeping the top 7 genres.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3"/>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t/>
            </a:r>
            <a:endParaRPr/>
          </a:p>
        </p:txBody>
      </p:sp>
      <p:sp>
        <p:nvSpPr>
          <p:cNvPr id="127" name="Google Shape;127;p23"/>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28" name="Google Shape;128;p23"/>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t/>
            </a:r>
            <a:endParaRPr/>
          </a:p>
        </p:txBody>
      </p:sp>
      <p:sp>
        <p:nvSpPr>
          <p:cNvPr id="134" name="Google Shape;134;p2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35" name="Google Shape;135;p24"/>
          <p:cNvPicPr preferRelativeResize="0"/>
          <p:nvPr/>
        </p:nvPicPr>
        <p:blipFill>
          <a:blip r:embed="rId3">
            <a:alphaModFix/>
          </a:blip>
          <a:stretch>
            <a:fillRect/>
          </a:stretch>
        </p:blipFill>
        <p:spPr>
          <a:xfrm>
            <a:off x="0" y="0"/>
            <a:ext cx="9144001" cy="5143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Building a Website</a:t>
            </a:r>
            <a:endParaRPr/>
          </a:p>
        </p:txBody>
      </p:sp>
      <p:sp>
        <p:nvSpPr>
          <p:cNvPr id="141" name="Google Shape;141;p25"/>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Now we can build a website around our best performing model which is logistic regression to take an Arabic synopsis as an </a:t>
            </a:r>
            <a:r>
              <a:rPr lang="en"/>
              <a:t>input</a:t>
            </a:r>
            <a:r>
              <a:rPr lang="en"/>
              <a:t> and predict the genres then recommend movies based on output genres.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Problem</a:t>
            </a:r>
            <a:endParaRPr/>
          </a:p>
        </p:txBody>
      </p:sp>
      <p:sp>
        <p:nvSpPr>
          <p:cNvPr id="70" name="Google Shape;70;p1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Text classification is a famous problem in machine learning. However, most of the research is focused on the English language.</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When it comes to Multi-label classification problems like movie genre classification, Arabic studies are almost non-existent.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Objectives</a:t>
            </a:r>
            <a:endParaRPr/>
          </a:p>
        </p:txBody>
      </p:sp>
      <p:sp>
        <p:nvSpPr>
          <p:cNvPr id="76" name="Google Shape;76;p15"/>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Our goal is to make a comparative study between different machine learning techniques and see how they perform on an Arabic dataset to classify movie genres.</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Then encapsulate the results in a website and use the most accurate model to predict movie genres and use the results as a recommendation tool.</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Data Collection</a:t>
            </a:r>
            <a:endParaRPr/>
          </a:p>
        </p:txBody>
      </p:sp>
      <p:sp>
        <p:nvSpPr>
          <p:cNvPr id="82" name="Google Shape;82;p16"/>
          <p:cNvSpPr txBox="1"/>
          <p:nvPr>
            <p:ph idx="1" type="body"/>
          </p:nvPr>
        </p:nvSpPr>
        <p:spPr>
          <a:xfrm>
            <a:off x="387900" y="14972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first step is to collect the data. We built the dataset ourselves by using BeautifulSoup to scrape multiple websites for movie summaries and their corresponding genres.</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We ended up with around 8500 records. Where each record contains the Arabic synopsis of a movie and its genres.</a:t>
            </a:r>
            <a:endParaRPr/>
          </a:p>
        </p:txBody>
      </p:sp>
      <p:pic>
        <p:nvPicPr>
          <p:cNvPr id="83" name="Google Shape;83;p16"/>
          <p:cNvPicPr preferRelativeResize="0"/>
          <p:nvPr/>
        </p:nvPicPr>
        <p:blipFill>
          <a:blip r:embed="rId3">
            <a:alphaModFix/>
          </a:blip>
          <a:stretch>
            <a:fillRect/>
          </a:stretch>
        </p:blipFill>
        <p:spPr>
          <a:xfrm>
            <a:off x="1685725" y="3030600"/>
            <a:ext cx="5772551" cy="27653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Data Collection</a:t>
            </a:r>
            <a:endParaRPr/>
          </a:p>
        </p:txBody>
      </p:sp>
      <p:sp>
        <p:nvSpPr>
          <p:cNvPr id="89" name="Google Shape;89;p17"/>
          <p:cNvSpPr txBox="1"/>
          <p:nvPr>
            <p:ph idx="1" type="body"/>
          </p:nvPr>
        </p:nvSpPr>
        <p:spPr>
          <a:xfrm>
            <a:off x="-103875" y="215274"/>
            <a:ext cx="8368200" cy="4152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90" name="Google Shape;90;p17"/>
          <p:cNvPicPr preferRelativeResize="0"/>
          <p:nvPr/>
        </p:nvPicPr>
        <p:blipFill>
          <a:blip r:embed="rId3">
            <a:alphaModFix/>
          </a:blip>
          <a:stretch>
            <a:fillRect/>
          </a:stretch>
        </p:blipFill>
        <p:spPr>
          <a:xfrm>
            <a:off x="0" y="0"/>
            <a:ext cx="9162126" cy="51434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8"/>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Text Processing</a:t>
            </a:r>
            <a:endParaRPr/>
          </a:p>
        </p:txBody>
      </p:sp>
      <p:sp>
        <p:nvSpPr>
          <p:cNvPr id="96" name="Google Shape;96;p18"/>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next step is to clean the data. Which consisted of removing things like:</a:t>
            </a:r>
            <a:endParaRPr/>
          </a:p>
          <a:p>
            <a:pPr indent="-342900" lvl="0" marL="457200" rtl="0" algn="l">
              <a:spcBef>
                <a:spcPts val="1200"/>
              </a:spcBef>
              <a:spcAft>
                <a:spcPts val="0"/>
              </a:spcAft>
              <a:buSzPts val="1800"/>
              <a:buChar char="●"/>
            </a:pPr>
            <a:r>
              <a:rPr lang="en"/>
              <a:t>Punctuation marks</a:t>
            </a:r>
            <a:endParaRPr/>
          </a:p>
          <a:p>
            <a:pPr indent="-342900" lvl="0" marL="457200" rtl="0" algn="l">
              <a:spcBef>
                <a:spcPts val="0"/>
              </a:spcBef>
              <a:spcAft>
                <a:spcPts val="0"/>
              </a:spcAft>
              <a:buSzPts val="1800"/>
              <a:buChar char="●"/>
            </a:pPr>
            <a:r>
              <a:rPr lang="en"/>
              <a:t>Words in foreign languages</a:t>
            </a:r>
            <a:endParaRPr/>
          </a:p>
          <a:p>
            <a:pPr indent="-342900" lvl="0" marL="457200" rtl="0" algn="l">
              <a:spcBef>
                <a:spcPts val="0"/>
              </a:spcBef>
              <a:spcAft>
                <a:spcPts val="0"/>
              </a:spcAft>
              <a:buSzPts val="1800"/>
              <a:buChar char="●"/>
            </a:pPr>
            <a:r>
              <a:rPr lang="en"/>
              <a:t>Arabic vowelization</a:t>
            </a:r>
            <a:endParaRPr/>
          </a:p>
          <a:p>
            <a:pPr indent="-342900" lvl="0" marL="457200" rtl="0" algn="l">
              <a:spcBef>
                <a:spcPts val="0"/>
              </a:spcBef>
              <a:spcAft>
                <a:spcPts val="0"/>
              </a:spcAft>
              <a:buSzPts val="1800"/>
              <a:buChar char="●"/>
            </a:pPr>
            <a:r>
              <a:rPr lang="en"/>
              <a:t>Replacing special Arabic characters with a similar one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Multi-label Classification</a:t>
            </a:r>
            <a:endParaRPr/>
          </a:p>
        </p:txBody>
      </p:sp>
      <p:sp>
        <p:nvSpPr>
          <p:cNvPr id="102" name="Google Shape;102;p19"/>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There are multiple ways of dealing with a multi-label problem. For simplicity and due to hardware constraints we will use a problem transformation technique called binary relevance.</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This treats each label separately and performs binary classification on each one.</a:t>
            </a:r>
            <a:endParaRPr/>
          </a:p>
          <a:p>
            <a:pPr indent="0" lvl="0" marL="0" rtl="0" algn="l">
              <a:spcBef>
                <a:spcPts val="1200"/>
              </a:spcBef>
              <a:spcAft>
                <a:spcPts val="12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Hyper-parameter Tuning</a:t>
            </a:r>
            <a:endParaRPr/>
          </a:p>
        </p:txBody>
      </p:sp>
      <p:sp>
        <p:nvSpPr>
          <p:cNvPr id="108" name="Google Shape;108;p20"/>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goal is to make a comparative study. We used 10 different machine learning algorithms and tuned some of their parameters using the GridSearch library.</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We evaluated each classifier using F1 score and got the following results:</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t/>
            </a:r>
            <a:endParaRPr/>
          </a:p>
        </p:txBody>
      </p:sp>
      <p:sp>
        <p:nvSpPr>
          <p:cNvPr id="114" name="Google Shape;114;p21"/>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15" name="Google Shape;115;p21"/>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