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4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66" r:id="rId9"/>
    <p:sldId id="283" r:id="rId10"/>
    <p:sldId id="259" r:id="rId11"/>
    <p:sldId id="282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5" r:id="rId22"/>
    <p:sldId id="296" r:id="rId23"/>
    <p:sldId id="294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660"/>
  </p:normalViewPr>
  <p:slideViewPr>
    <p:cSldViewPr>
      <p:cViewPr varScale="1">
        <p:scale>
          <a:sx n="70" d="100"/>
          <a:sy n="7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JO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JO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FC7EECD-626D-4825-93A8-276BD43752AE}" type="datetimeFigureOut">
              <a:rPr lang="ar-JO" smtClean="0"/>
              <a:pPr/>
              <a:t>01/09/1439</a:t>
            </a:fld>
            <a:endParaRPr lang="ar-JO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JO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B22639-D5E4-43CE-B29B-7AC689E7B596}" type="slidenum">
              <a:rPr lang="ar-JO" smtClean="0"/>
              <a:pPr/>
              <a:t>‹#›</a:t>
            </a:fld>
            <a:endParaRPr lang="ar-JO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85900" y="26064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Planning and Design of an Overpass in Nablus City CDB Area</a:t>
            </a:r>
            <a:endParaRPr lang="ar-JO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JO" dirty="0"/>
          </a:p>
        </p:txBody>
      </p:sp>
      <p:pic>
        <p:nvPicPr>
          <p:cNvPr id="5" name="صورة 4" descr="a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84219"/>
            <a:ext cx="9144000" cy="44881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937760"/>
          </a:xfrm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Establishing the design criteria.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Suggestion of alternatives.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Detailed design of the proposed overpass.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Traffic simulation.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Conclusion and recommendations.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Factors influencing highway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design:</a:t>
            </a: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speed.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vehicle.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hourly volume (DHV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Cross section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roadway.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Level of service (LOS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32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rban arterial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.(AASHTO,2011)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esign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speeds for urban arterial roads range from 50 to 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Km/h.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(AAHTO,2011)</a:t>
            </a: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the proposed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overpass:70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Km/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hr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for the asphalt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roads: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50 Km/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hr</a:t>
            </a:r>
            <a:endParaRPr lang="en-JM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28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Design vehicle:</a:t>
            </a:r>
          </a:p>
          <a:p>
            <a:pPr marL="0" indent="0" algn="l" rtl="0">
              <a:buNone/>
            </a:pPr>
            <a:r>
              <a:rPr lang="en-JM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For both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 the asphalt road and the overpass: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ntermediate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semitrailer (WB-12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).(AASHTO,2011)</a:t>
            </a:r>
            <a:endParaRPr lang="en-JM" sz="2000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ctr" rtl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Design vehicle used intermediate semitrailer (WB-12)</a:t>
            </a:r>
            <a:endParaRPr lang="en-JM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21"/>
          <p:cNvGrpSpPr>
            <a:grpSpLocks/>
          </p:cNvGrpSpPr>
          <p:nvPr/>
        </p:nvGrpSpPr>
        <p:grpSpPr bwMode="auto">
          <a:xfrm>
            <a:off x="1986389" y="3140968"/>
            <a:ext cx="5171222" cy="2232248"/>
            <a:chOff x="10" y="10"/>
            <a:chExt cx="6530" cy="273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" y="20"/>
              <a:ext cx="6510" cy="27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10" y="10"/>
              <a:ext cx="6530" cy="2735"/>
              <a:chOff x="10" y="10"/>
              <a:chExt cx="6530" cy="2735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10" y="10"/>
                <a:ext cx="6530" cy="2735"/>
              </a:xfrm>
              <a:custGeom>
                <a:avLst/>
                <a:gdLst>
                  <a:gd name="T0" fmla="+- 0 10 10"/>
                  <a:gd name="T1" fmla="*/ T0 w 6530"/>
                  <a:gd name="T2" fmla="+- 0 2745 10"/>
                  <a:gd name="T3" fmla="*/ 2745 h 2735"/>
                  <a:gd name="T4" fmla="+- 0 6540 10"/>
                  <a:gd name="T5" fmla="*/ T4 w 6530"/>
                  <a:gd name="T6" fmla="+- 0 2745 10"/>
                  <a:gd name="T7" fmla="*/ 2745 h 2735"/>
                  <a:gd name="T8" fmla="+- 0 6540 10"/>
                  <a:gd name="T9" fmla="*/ T8 w 6530"/>
                  <a:gd name="T10" fmla="+- 0 10 10"/>
                  <a:gd name="T11" fmla="*/ 10 h 2735"/>
                  <a:gd name="T12" fmla="+- 0 10 10"/>
                  <a:gd name="T13" fmla="*/ T12 w 6530"/>
                  <a:gd name="T14" fmla="+- 0 10 10"/>
                  <a:gd name="T15" fmla="*/ 10 h 2735"/>
                  <a:gd name="T16" fmla="+- 0 10 10"/>
                  <a:gd name="T17" fmla="*/ T16 w 6530"/>
                  <a:gd name="T18" fmla="+- 0 2745 10"/>
                  <a:gd name="T19" fmla="*/ 2745 h 2735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</a:cxnLst>
                <a:rect l="0" t="0" r="r" b="b"/>
                <a:pathLst>
                  <a:path w="6530" h="2735">
                    <a:moveTo>
                      <a:pt x="0" y="2735"/>
                    </a:moveTo>
                    <a:lnTo>
                      <a:pt x="6530" y="2735"/>
                    </a:lnTo>
                    <a:lnTo>
                      <a:pt x="6530" y="0"/>
                    </a:lnTo>
                    <a:lnTo>
                      <a:pt x="0" y="0"/>
                    </a:lnTo>
                    <a:lnTo>
                      <a:pt x="0" y="2735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JM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65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Design hourly volume (DHV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current through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traffic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3653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veh/hr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through traffic for the overpass = 1571 veh/hr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Total through traffic for the asphalt road = 2082 veh/hr.</a:t>
            </a:r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11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Cross section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roadway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Lane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width: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 overpass: 3.3m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 Asphalt roads: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ranges between (2.4-4m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).(AASHTO,2011)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Medians: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asphalt ranges between (1.8- 20m) including inside shoulder 0.5 m from both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side.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the proposed overpass flushed median was assumed with a width of 0.25m due to space restriction.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dirty="0" smtClean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8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Lateral clearance:  A clearance distance was assumed to be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0.6 m</a:t>
            </a:r>
            <a:r>
              <a:rPr lang="en-JM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Overpass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railing</a:t>
            </a:r>
            <a:r>
              <a:rPr lang="en-JM" sz="26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Overpass railing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was assumed to be used for the overpass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Cross slope: 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For both the asphalt road and the over 2%.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ü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Number of lanes: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For the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asphalt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roads: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ranges between one lane to three lanes per direction.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The overpass: two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lanes per direction were assumed.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457200" lvl="3" indent="-457200" algn="l" rtl="0">
              <a:spcBef>
                <a:spcPts val="600"/>
              </a:spcBef>
              <a:buClr>
                <a:schemeClr val="accent1"/>
              </a:buClr>
              <a:buSzPct val="76000"/>
              <a:buFont typeface="Courier New" panose="02070309020205020404" pitchFamily="49" charset="0"/>
              <a:buChar char="o"/>
            </a:pPr>
            <a:endParaRPr lang="en-JM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1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lvl="1" indent="-514350" algn="l" rtl="0">
              <a:spcBef>
                <a:spcPts val="600"/>
              </a:spcBef>
              <a:buClr>
                <a:schemeClr val="accent1"/>
              </a:buClr>
              <a:buFont typeface="+mj-lt"/>
              <a:buAutoNum type="arabicPeriod" startAt="2"/>
            </a:pPr>
            <a:r>
              <a:rPr lang="en-US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of the alignments</a:t>
            </a:r>
            <a:endParaRPr lang="en-JM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2" indent="-342900" algn="l" rtl="0">
              <a:spcBef>
                <a:spcPts val="600"/>
              </a:spcBef>
              <a:buClr>
                <a:schemeClr val="accent1"/>
              </a:buClr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Horizontal alignment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Minimum radius for the horizontal alignment of the asphalt road=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203.1 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Minimum radius for the horizontal alignment of the proposed overpass=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89.5 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Minimum recommended length for horizontal curve = 210 m.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Super elevation : the maximum rates of super elevation (4% to 6%) are applicable for urban design 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b="1" i="1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98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Friction factor (f)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 The value used for side friction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0.15.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(AASHTO,2011)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Sight distance : Two types of sight distances are considered to be part of the characteristic of the road: stopping sight distance, and passing sight distance. Since the road under consideration is a multilane roadway, stopping sight distance is considered only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3" indent="0" algn="l" rtl="0">
              <a:spcBef>
                <a:spcPts val="600"/>
              </a:spcBef>
              <a:buClr>
                <a:schemeClr val="accent1"/>
              </a:buClr>
              <a:buSzPct val="76000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2" indent="-342900" algn="l" rtl="0">
              <a:spcBef>
                <a:spcPts val="600"/>
              </a:spcBef>
              <a:buClr>
                <a:schemeClr val="accent1"/>
              </a:buClr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Vertical alignment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Maximum roadway grade =  10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%.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(AASHTO,2011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Minimum turning radius: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12.2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for intermediate semitrailer.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b="1" i="1" dirty="0"/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1600" b="1" i="1" dirty="0"/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1600" b="1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DESIGN CRITERIA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2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STUDY AREA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ar-JO" dirty="0" smtClean="0"/>
              <a:t> </a:t>
            </a:r>
          </a:p>
          <a:p>
            <a:pPr algn="l" rtl="0">
              <a:buNone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JM" dirty="0" smtClean="0">
                <a:cs typeface="+mj-cs"/>
              </a:rPr>
              <a:t> </a:t>
            </a:r>
            <a:r>
              <a:rPr lang="en-JM" dirty="0">
                <a:latin typeface="Times New Roman" pitchFamily="18" charset="0"/>
                <a:cs typeface="Times New Roman" pitchFamily="18" charset="0"/>
              </a:rPr>
              <a:t>part from the western entrance of Nablus city CBD from “Al-Salam Mosque” to the eastern entrance at “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Al-Ballor</a:t>
            </a:r>
            <a:r>
              <a:rPr lang="en-JM" dirty="0">
                <a:latin typeface="Times New Roman" pitchFamily="18" charset="0"/>
                <a:cs typeface="Times New Roman" pitchFamily="18" charset="0"/>
              </a:rPr>
              <a:t>” intersection of “Faisal Street</a:t>
            </a: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ar-JO" dirty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first alternative: The overpass extends from Al-Salam intersection and ends at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Baloor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intersection, having a split before the old municipality building (The Water Department).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6029325" cy="366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009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first alternative before the split: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55615"/>
            <a:ext cx="774223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952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first alternative after the split: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8064896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001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first alternative: This alternative is the same as the previous alternative starting from Al-Salam intersection and ending at Al-Ballor intersection with a split before the old municipality building but in this alternative two columns are placed at the sides of the overpass.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4984"/>
            <a:ext cx="602932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5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second alternative before the split:</a:t>
            </a:r>
          </a:p>
          <a:p>
            <a:pPr marL="0" indent="0" algn="l" rtl="0">
              <a:buNone/>
            </a:pPr>
            <a:endParaRPr lang="en-JM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55615"/>
            <a:ext cx="7742237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007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second alternative after the split: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8424936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0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third alternative: In this alternative the overpass stars from Al-Salam intersection and ends at the place of the old municipality building.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98" y="2564904"/>
            <a:ext cx="6770687" cy="3536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97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third alternative: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668344" cy="4535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3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fourth alternative: In this alternative the overpass extends from Al-Salam intersection to Al-Ballor intersection, but starting from the old municipality building. The overpass will pass over the northbound area only until it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reaches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Al-Ballor intersection.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50"/>
          <a:stretch/>
        </p:blipFill>
        <p:spPr bwMode="auto">
          <a:xfrm>
            <a:off x="1619672" y="2852936"/>
            <a:ext cx="59817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79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fourth alternative before the municipality: </a:t>
            </a:r>
          </a:p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97" y="1988840"/>
            <a:ext cx="8604448" cy="419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9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MAJOR INTERSECTIONS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Haj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Nimer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  <a:endParaRPr lang="ar-JO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500562" y="1714488"/>
            <a:ext cx="4041775" cy="685800"/>
          </a:xfrm>
        </p:spPr>
        <p:txBody>
          <a:bodyPr/>
          <a:lstStyle/>
          <a:p>
            <a:pPr lvl="0"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Ballor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intersection</a:t>
            </a:r>
          </a:p>
          <a:p>
            <a:endParaRPr lang="ar-JO" dirty="0"/>
          </a:p>
        </p:txBody>
      </p:sp>
      <p:pic>
        <p:nvPicPr>
          <p:cNvPr id="7" name="Picture 18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357430"/>
            <a:ext cx="4071966" cy="3357585"/>
          </a:xfrm>
          <a:prstGeom prst="rect">
            <a:avLst/>
          </a:prstGeom>
        </p:spPr>
      </p:pic>
      <p:pic>
        <p:nvPicPr>
          <p:cNvPr id="8" name="Picture 19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7430"/>
            <a:ext cx="4210080" cy="3357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 algn="l" rtl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cross-section of the fourth alternative </a:t>
            </a: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municipality: 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ALTERNATIVES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604448" cy="425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90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The plan of the proposed overpass:</a:t>
            </a:r>
          </a:p>
          <a:p>
            <a:pPr marL="0" indent="0" algn="l" rtl="0"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72816"/>
            <a:ext cx="7494587" cy="4329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The profile of the proposed overpass:</a:t>
            </a: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35292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0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JM" dirty="0" smtClean="0">
                <a:cs typeface="+mj-cs"/>
              </a:rPr>
              <a:t>The cross-section of the proposed overpass:</a:t>
            </a: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GEOMETRIC DESIGN OF THE PROPOSED OVERPASS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604448" cy="43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5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Assume LOS for the proposed overpass = D.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Growth rate r = 4%.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Assume number of lanes = 2 lanes.</a:t>
            </a:r>
          </a:p>
          <a:p>
            <a:pPr marL="0" indent="0" algn="l" rtl="0">
              <a:buNone/>
            </a:pPr>
            <a:endParaRPr lang="en-JM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JM" sz="2400" dirty="0" smtClean="0">
                <a:latin typeface="Times New Roman" pitchFamily="18" charset="0"/>
                <a:cs typeface="Times New Roman" pitchFamily="18" charset="0"/>
              </a:rPr>
              <a:t>Calculated design period = 29 years.</a:t>
            </a:r>
          </a:p>
          <a:p>
            <a:pPr marL="0" indent="0" algn="l" rtl="0">
              <a:buNone/>
            </a:pPr>
            <a:endParaRPr lang="en-JM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520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For Al-Haj Nimer intersection:</a:t>
            </a:r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 smtClean="0"/>
          </a:p>
          <a:p>
            <a:pPr marL="0" indent="0" algn="l" rtl="0">
              <a:buNone/>
            </a:pPr>
            <a:endParaRPr lang="en-JM" dirty="0"/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6984776" cy="22322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035942"/>
              </p:ext>
            </p:extLst>
          </p:nvPr>
        </p:nvGraphicFramePr>
        <p:xfrm>
          <a:off x="2185290" y="4941168"/>
          <a:ext cx="4557395" cy="137160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36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1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38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105 sec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Total cycle length for Al-Haj </a:t>
                      </a:r>
                      <a:r>
                        <a:rPr lang="en-US" sz="1200" b="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Nimer</a:t>
                      </a: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 intersection (ID18)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F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Westbound level of service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ysClr val="windowText" lastClr="000000"/>
                          </a:solidFill>
                          <a:effectLst/>
                        </a:rPr>
                        <a:t>A</a:t>
                      </a:r>
                      <a:endParaRPr lang="en-JM" sz="1100" b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ysClr val="windowText" lastClr="000000"/>
                          </a:solidFill>
                          <a:effectLst/>
                        </a:rPr>
                        <a:t>Southbound level of service</a:t>
                      </a:r>
                      <a:endParaRPr lang="en-JM" sz="1100" b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B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ysClr val="windowText" lastClr="000000"/>
                          </a:solidFill>
                          <a:effectLst/>
                        </a:rPr>
                        <a:t>Intersection level of service</a:t>
                      </a:r>
                      <a:endParaRPr lang="en-JM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صورة 24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22950" b="13115"/>
          <a:stretch/>
        </p:blipFill>
        <p:spPr bwMode="auto">
          <a:xfrm>
            <a:off x="1691680" y="4293096"/>
            <a:ext cx="5217160" cy="371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7776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level of service at the intersections before and after the construction of the overpass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JM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Autofit/>
          </a:bodyPr>
          <a:lstStyle/>
          <a:p>
            <a:pPr lvl="0"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Level of Service (LOS) 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7485062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40304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overpass has a great effect in reducing the congestion, enhancing LOS and reducing delay.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overpass cost is relatively high, approximately 19 million dollars about 929.54$/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aseline="30000" dirty="0"/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construction of the overpass requires all trees to be cut along the study area</a:t>
            </a:r>
            <a:r>
              <a:rPr lang="en-JM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JM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8126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intensives studies should be prepared based on this project, including detailed feasibility studies, cost estimate as well as social acceptance.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vehicles are recommended to park at the space available between the columns if the proposed overpass was implemented.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municipality is recommended in the case of adopting the overpass solution to re-plant trees to substitute those that would be cut in order to support the environmental condition.</a:t>
            </a:r>
            <a:endParaRPr lang="en-JM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JM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609600" y="304800"/>
            <a:ext cx="8229600" cy="990600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RECCOMENDATIONS</a:t>
            </a:r>
            <a:endParaRPr lang="en-JM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6061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40128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JM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  <a:p>
            <a:pPr marL="0" indent="0" algn="ctr" rtl="0">
              <a:buNone/>
            </a:pPr>
            <a:r>
              <a:rPr lang="en-JM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questions?</a:t>
            </a:r>
            <a:endParaRPr lang="en-JM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618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MAJOR INTERSECTIONS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Omar 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Mokhtar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pPr algn="l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Watani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3744416" cy="388843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04864"/>
            <a:ext cx="396044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MAJOR INTERSECTIONS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Kendi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Western Terminal intersection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3888432" cy="352839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046507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MAJOR INTERSECTIONS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4040188" cy="685800"/>
          </a:xfrm>
        </p:spPr>
        <p:txBody>
          <a:bodyPr anchor="ctr"/>
          <a:lstStyle/>
          <a:p>
            <a:pPr algn="ctr"/>
            <a:r>
              <a:rPr lang="en-US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Samehna</a:t>
            </a:r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intersection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16016" y="1268760"/>
            <a:ext cx="4041775" cy="685800"/>
          </a:xfrm>
        </p:spPr>
        <p:txBody>
          <a:bodyPr anchor="ctr"/>
          <a:lstStyle/>
          <a:p>
            <a:pPr algn="ctr"/>
            <a:r>
              <a:rPr lang="en-US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Al-Salam intersection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4104456" cy="3312368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276872"/>
            <a:ext cx="418261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OVERVIEW OF EXISTING PROBLEM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l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Traffic congestion problems.</a:t>
            </a:r>
          </a:p>
          <a:p>
            <a:pPr lvl="0" algn="l">
              <a:buNone/>
            </a:pPr>
            <a:endParaRPr lang="en-US" sz="2400" dirty="0" smtClean="0">
              <a:cs typeface="+mj-cs"/>
            </a:endParaRPr>
          </a:p>
        </p:txBody>
      </p:sp>
      <p:pic>
        <p:nvPicPr>
          <p:cNvPr id="6" name="صورة 5" descr="z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81" y="2420888"/>
            <a:ext cx="864399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 anchor="ctr"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PURPOSE</a:t>
            </a:r>
            <a:b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Minimize congestion.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Minimize delay.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level of service.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Determine whether the road network and intersections are       able to accommodate the future traffic volume.</a:t>
            </a:r>
          </a:p>
          <a:p>
            <a:pPr marL="514350" indent="-514350"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JM" dirty="0" smtClean="0">
                <a:latin typeface="Times New Roman" pitchFamily="18" charset="0"/>
                <a:cs typeface="Times New Roman" pitchFamily="18" charset="0"/>
              </a:rPr>
              <a:t>Traffic studies.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Intersection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traffic count study.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Interview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study.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Video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recording supplementary traffic studies. </a:t>
            </a:r>
            <a:endParaRPr lang="en-JM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 startAt="2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Traffic volume analysis and simulation.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 </a:t>
            </a:r>
            <a:endParaRPr lang="ar-JO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1279</TotalTime>
  <Words>1093</Words>
  <Application>Microsoft Office PowerPoint</Application>
  <PresentationFormat>عرض على الشاشة (4:3)</PresentationFormat>
  <Paragraphs>190</Paragraphs>
  <Slides>39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8" baseType="lpstr">
      <vt:lpstr>Arial</vt:lpstr>
      <vt:lpstr>Bookman Old Style</vt:lpstr>
      <vt:lpstr>Calibri</vt:lpstr>
      <vt:lpstr>Courier New</vt:lpstr>
      <vt:lpstr>Gill Sans MT</vt:lpstr>
      <vt:lpstr>Times New Roman</vt:lpstr>
      <vt:lpstr>Wingdings</vt:lpstr>
      <vt:lpstr>Wingdings 3</vt:lpstr>
      <vt:lpstr>أصل</vt:lpstr>
      <vt:lpstr>Planning and Design of an Overpass in Nablus City CDB Area</vt:lpstr>
      <vt:lpstr>STUDY AREA</vt:lpstr>
      <vt:lpstr>MAJOR INTERSECTIONS</vt:lpstr>
      <vt:lpstr>MAJOR INTERSECTIONS</vt:lpstr>
      <vt:lpstr>MAJOR INTERSECTIONS</vt:lpstr>
      <vt:lpstr>MAJOR INTERSECTIONS</vt:lpstr>
      <vt:lpstr>OVERVIEW OF EXISTING PROBLEM</vt:lpstr>
      <vt:lpstr>PURPOSE </vt:lpstr>
      <vt:lpstr>METHODOLOGY </vt:lpstr>
      <vt:lpstr>METHODOLOGY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DESIGN CRITERIA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ALTERNATIVES</vt:lpstr>
      <vt:lpstr>GEOMETRIC DESIGN OF THE PROPOSED OVERPASS </vt:lpstr>
      <vt:lpstr>GEOMETRIC DESIGN OF THE PROPOSED OVERPASS </vt:lpstr>
      <vt:lpstr>GEOMETRIC DESIGN OF THE PROPOSED OVERPASS </vt:lpstr>
      <vt:lpstr>Level of Service (LOS) </vt:lpstr>
      <vt:lpstr>Level of Service (LOS) </vt:lpstr>
      <vt:lpstr>Level of Service (LOS) </vt:lpstr>
      <vt:lpstr>عرض تقديمي في PowerPoint</vt:lpstr>
      <vt:lpstr>عرض تقديمي في PowerPoint</vt:lpstr>
      <vt:lpstr>عرض تقديمي في PowerPoint</vt:lpstr>
    </vt:vector>
  </TitlesOfParts>
  <Company>Ahmed-Under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smart-tech</dc:creator>
  <cp:lastModifiedBy>architecture</cp:lastModifiedBy>
  <cp:revision>124</cp:revision>
  <dcterms:created xsi:type="dcterms:W3CDTF">2017-12-19T09:40:38Z</dcterms:created>
  <dcterms:modified xsi:type="dcterms:W3CDTF">2018-05-15T19:49:16Z</dcterms:modified>
</cp:coreProperties>
</file>