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15">
  <p:sldMasterIdLst>
    <p:sldMasterId id="2147483826"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76" d="100"/>
          <a:sy n="76" d="100"/>
        </p:scale>
        <p:origin x="-480" y="1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9" name="Rectangle 8"/>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bwMode="gray">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bwMode="gray">
          <a:xfrm rot="5400000">
            <a:off x="10158984" y="1792224"/>
            <a:ext cx="990599" cy="304799"/>
          </a:xfrm>
        </p:spPr>
        <p:txBody>
          <a:bodyPr anchor="t"/>
          <a:lstStyle>
            <a:lvl1pPr algn="l">
              <a:defRPr b="0" i="0">
                <a:solidFill>
                  <a:schemeClr val="bg1">
                    <a:alpha val="60000"/>
                  </a:schemeClr>
                </a:solidFill>
              </a:defRPr>
            </a:lvl1pPr>
          </a:lstStyle>
          <a:p>
            <a:fld id="{5BBF08CE-2EDF-48F2-8639-DFAF5DD5DA6E}" type="datetimeFigureOut">
              <a:rPr lang="en-US" smtClean="0"/>
              <a:t>1/10/2021</a:t>
            </a:fld>
            <a:endParaRPr lang="en-US"/>
          </a:p>
        </p:txBody>
      </p:sp>
      <p:sp>
        <p:nvSpPr>
          <p:cNvPr id="5" name="Footer Placeholder 4"/>
          <p:cNvSpPr>
            <a:spLocks noGrp="1"/>
          </p:cNvSpPr>
          <p:nvPr>
            <p:ph type="ftr" sz="quarter" idx="11"/>
          </p:nvPr>
        </p:nvSpPr>
        <p:spPr bwMode="gray">
          <a:xfrm rot="5400000">
            <a:off x="8951976" y="3227832"/>
            <a:ext cx="3859795" cy="304801"/>
          </a:xfrm>
        </p:spPr>
        <p:txBody>
          <a:bodyPr/>
          <a:lstStyle>
            <a:lvl1pPr>
              <a:defRPr b="0" i="0">
                <a:solidFill>
                  <a:schemeClr val="bg1">
                    <a:alpha val="60000"/>
                  </a:schemeClr>
                </a:solidFill>
              </a:defRPr>
            </a:lvl1pPr>
          </a:lstStyle>
          <a:p>
            <a:endParaRPr lang="en-US"/>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Slide Number Placeholder 5"/>
          <p:cNvSpPr>
            <a:spLocks noGrp="1"/>
          </p:cNvSpPr>
          <p:nvPr>
            <p:ph type="sldNum" sz="quarter" idx="12"/>
          </p:nvPr>
        </p:nvSpPr>
        <p:spPr>
          <a:xfrm>
            <a:off x="10352540" y="295729"/>
            <a:ext cx="838199" cy="767687"/>
          </a:xfrm>
        </p:spPr>
        <p:txBody>
          <a:bodyPr/>
          <a:lstStyle/>
          <a:p>
            <a:fld id="{EB8AC4AD-9A8E-4797-90C2-D3035F1DC3EB}" type="slidenum">
              <a:rPr lang="en-US" smtClean="0"/>
              <a:t>‹#›</a:t>
            </a:fld>
            <a:endParaRPr lang="en-US"/>
          </a:p>
        </p:txBody>
      </p:sp>
    </p:spTree>
    <p:extLst>
      <p:ext uri="{BB962C8B-B14F-4D97-AF65-F5344CB8AC3E}">
        <p14:creationId xmlns:p14="http://schemas.microsoft.com/office/powerpoint/2010/main" val="9917363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3" name="Rectangle 12"/>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4969927"/>
            <a:ext cx="8825659"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4" y="685800"/>
            <a:ext cx="8825659"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4" y="5536665"/>
            <a:ext cx="8825658"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BF08CE-2EDF-48F2-8639-DFAF5DD5DA6E}" type="datetimeFigureOut">
              <a:rPr lang="en-US" smtClean="0"/>
              <a:t>1/10/2021</a:t>
            </a:fld>
            <a:endParaRPr lang="en-US"/>
          </a:p>
        </p:txBody>
      </p:sp>
      <p:sp>
        <p:nvSpPr>
          <p:cNvPr id="6" name="Footer Placeholder 5"/>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EB8AC4AD-9A8E-4797-90C2-D3035F1DC3EB}" type="slidenum">
              <a:rPr lang="en-US" smtClean="0"/>
              <a:t>‹#›</a:t>
            </a:fld>
            <a:endParaRPr lang="en-US"/>
          </a:p>
        </p:txBody>
      </p:sp>
    </p:spTree>
    <p:extLst>
      <p:ext uri="{BB962C8B-B14F-4D97-AF65-F5344CB8AC3E}">
        <p14:creationId xmlns:p14="http://schemas.microsoft.com/office/powerpoint/2010/main" val="37959986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48798" y="1063417"/>
            <a:ext cx="8831816" cy="1372986"/>
          </a:xfrm>
        </p:spPr>
        <p:txBody>
          <a:bodyPr/>
          <a:lstStyle>
            <a:lvl1pPr>
              <a:defRPr sz="40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BF08CE-2EDF-48F2-8639-DFAF5DD5DA6E}" type="datetimeFigureOut">
              <a:rPr lang="en-US" smtClean="0"/>
              <a:t>1/10/2021</a:t>
            </a:fld>
            <a:endParaRPr lang="en-US"/>
          </a:p>
        </p:txBody>
      </p:sp>
      <p:sp>
        <p:nvSpPr>
          <p:cNvPr id="5" name="Footer Placeholder 4"/>
          <p:cNvSpPr>
            <a:spLocks noGrp="1"/>
          </p:cNvSpPr>
          <p:nvPr>
            <p:ph type="ftr" sz="quarter" idx="11"/>
          </p:nvPr>
        </p:nvSpPr>
        <p:spPr/>
        <p:txBody>
          <a:bodyPr/>
          <a:lstStyle/>
          <a:p>
            <a:endParaRPr lang="en-US"/>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EB8AC4AD-9A8E-4797-90C2-D3035F1DC3EB}" type="slidenum">
              <a:rPr lang="en-US" smtClean="0"/>
              <a:t>‹#›</a:t>
            </a:fld>
            <a:endParaRPr lang="en-US"/>
          </a:p>
        </p:txBody>
      </p:sp>
    </p:spTree>
    <p:extLst>
      <p:ext uri="{BB962C8B-B14F-4D97-AF65-F5344CB8AC3E}">
        <p14:creationId xmlns:p14="http://schemas.microsoft.com/office/powerpoint/2010/main" val="69884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7" name="Rectangle 16"/>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881566" y="607336"/>
            <a:ext cx="801912"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13" name="TextBox 12"/>
          <p:cNvSpPr txBox="1"/>
          <p:nvPr/>
        </p:nvSpPr>
        <p:spPr bwMode="gray">
          <a:xfrm>
            <a:off x="9884458" y="2613787"/>
            <a:ext cx="652763"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581878" y="982134"/>
            <a:ext cx="8453906" cy="2696632"/>
          </a:xfrm>
        </p:spPr>
        <p:txBody>
          <a:bodyPr/>
          <a:lstStyle>
            <a:lvl1pPr>
              <a:defRPr sz="4000"/>
            </a:lvl1pPr>
          </a:lstStyle>
          <a:p>
            <a:r>
              <a:rPr lang="en-US" smtClean="0"/>
              <a:t>Click to edit Master title style</a:t>
            </a:r>
            <a:endParaRPr lang="en-US" dirty="0"/>
          </a:p>
        </p:txBody>
      </p:sp>
      <p:sp>
        <p:nvSpPr>
          <p:cNvPr id="14" name="Text Placeholder 3"/>
          <p:cNvSpPr>
            <a:spLocks noGrp="1"/>
          </p:cNvSpPr>
          <p:nvPr>
            <p:ph type="body" sz="half" idx="13"/>
          </p:nvPr>
        </p:nvSpPr>
        <p:spPr bwMode="gray">
          <a:xfrm>
            <a:off x="1945945" y="3678766"/>
            <a:ext cx="7731219" cy="342174"/>
          </a:xfrm>
        </p:spPr>
        <p:txBody>
          <a:bodyPr anchor="t">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Text Placeholder 3"/>
          <p:cNvSpPr>
            <a:spLocks noGrp="1"/>
          </p:cNvSpPr>
          <p:nvPr>
            <p:ph type="body" sz="half" idx="2"/>
          </p:nvPr>
        </p:nvSpPr>
        <p:spPr>
          <a:xfrm>
            <a:off x="1154954" y="5029199"/>
            <a:ext cx="9244897" cy="997857"/>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BF08CE-2EDF-48F2-8639-DFAF5DD5DA6E}" type="datetimeFigureOut">
              <a:rPr lang="en-US" smtClean="0"/>
              <a:t>1/10/2021</a:t>
            </a:fld>
            <a:endParaRPr lang="en-US"/>
          </a:p>
        </p:txBody>
      </p:sp>
      <p:sp>
        <p:nvSpPr>
          <p:cNvPr id="5" name="Footer Placeholder 4"/>
          <p:cNvSpPr>
            <a:spLocks noGrp="1"/>
          </p:cNvSpPr>
          <p:nvPr>
            <p:ph type="ftr" sz="quarter" idx="11"/>
          </p:nvPr>
        </p:nvSpPr>
        <p:spPr/>
        <p:txBody>
          <a:bodyPr/>
          <a:lstStyle/>
          <a:p>
            <a:endParaRPr lang="en-US"/>
          </a:p>
        </p:txBody>
      </p:sp>
      <p:sp>
        <p:nvSpPr>
          <p:cNvPr id="19" name="Rectangle 1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EB8AC4AD-9A8E-4797-90C2-D3035F1DC3EB}" type="slidenum">
              <a:rPr lang="en-US" smtClean="0"/>
              <a:t>‹#›</a:t>
            </a:fld>
            <a:endParaRPr lang="en-US"/>
          </a:p>
        </p:txBody>
      </p:sp>
    </p:spTree>
    <p:extLst>
      <p:ext uri="{BB962C8B-B14F-4D97-AF65-F5344CB8AC3E}">
        <p14:creationId xmlns:p14="http://schemas.microsoft.com/office/powerpoint/2010/main" val="33636304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5024967"/>
            <a:ext cx="8825659"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BF08CE-2EDF-48F2-8639-DFAF5DD5DA6E}" type="datetimeFigureOut">
              <a:rPr lang="en-US" smtClean="0"/>
              <a:t>1/10/2021</a:t>
            </a:fld>
            <a:endParaRPr lang="en-US"/>
          </a:p>
        </p:txBody>
      </p:sp>
      <p:sp>
        <p:nvSpPr>
          <p:cNvPr id="5" name="Footer Placeholder 4"/>
          <p:cNvSpPr>
            <a:spLocks noGrp="1"/>
          </p:cNvSpPr>
          <p:nvPr>
            <p:ph type="ftr" sz="quarter" idx="11"/>
          </p:nvPr>
        </p:nvSpPr>
        <p:spPr/>
        <p:txBody>
          <a:bodyPr/>
          <a:lstStyle/>
          <a:p>
            <a:endParaRPr lang="en-US"/>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EB8AC4AD-9A8E-4797-90C2-D3035F1DC3EB}" type="slidenum">
              <a:rPr lang="en-US" smtClean="0"/>
              <a:t>‹#›</a:t>
            </a:fld>
            <a:endParaRPr lang="en-US"/>
          </a:p>
        </p:txBody>
      </p:sp>
    </p:spTree>
    <p:extLst>
      <p:ext uri="{BB962C8B-B14F-4D97-AF65-F5344CB8AC3E}">
        <p14:creationId xmlns:p14="http://schemas.microsoft.com/office/powerpoint/2010/main" val="146359907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1154954" y="2603502"/>
            <a:ext cx="314187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1154953" y="3179764"/>
            <a:ext cx="314187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4512721" y="2603500"/>
            <a:ext cx="314700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4512721" y="3179763"/>
            <a:ext cx="314700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888135" y="2603501"/>
            <a:ext cx="314573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7888329" y="3179762"/>
            <a:ext cx="3145536"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5BBF08CE-2EDF-48F2-8639-DFAF5DD5DA6E}" type="datetimeFigureOut">
              <a:rPr lang="en-US" smtClean="0"/>
              <a:t>1/10/2021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B8AC4AD-9A8E-4797-90C2-D3035F1DC3EB}" type="slidenum">
              <a:rPr lang="en-US" smtClean="0"/>
              <a:t>‹#›</a:t>
            </a:fld>
            <a:endParaRPr lang="en-US"/>
          </a:p>
        </p:txBody>
      </p:sp>
    </p:spTree>
    <p:extLst>
      <p:ext uri="{BB962C8B-B14F-4D97-AF65-F5344CB8AC3E}">
        <p14:creationId xmlns:p14="http://schemas.microsoft.com/office/powerpoint/2010/main" val="173556172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1154954" y="4532844"/>
            <a:ext cx="30504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Picture Placeholder 2"/>
          <p:cNvSpPr>
            <a:spLocks noGrp="1" noChangeAspect="1"/>
          </p:cNvSpPr>
          <p:nvPr>
            <p:ph type="pic" idx="15"/>
          </p:nvPr>
        </p:nvSpPr>
        <p:spPr>
          <a:xfrm>
            <a:off x="133455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1154954" y="5109106"/>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4568865" y="4532844"/>
            <a:ext cx="3050438" cy="576263"/>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1" name="Picture Placeholder 2"/>
          <p:cNvSpPr>
            <a:spLocks noGrp="1" noChangeAspect="1"/>
          </p:cNvSpPr>
          <p:nvPr>
            <p:ph type="pic" idx="21"/>
          </p:nvPr>
        </p:nvSpPr>
        <p:spPr>
          <a:xfrm>
            <a:off x="4748462"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4570172" y="5109105"/>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982775" y="4532845"/>
            <a:ext cx="305109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2"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982775" y="5109104"/>
            <a:ext cx="3051096"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43" name="Straight Connector 42"/>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5BBF08CE-2EDF-48F2-8639-DFAF5DD5DA6E}" type="datetimeFigureOut">
              <a:rPr lang="en-US" smtClean="0"/>
              <a:t>1/10/2021</a:t>
            </a:fld>
            <a:endParaRPr lang="en-US"/>
          </a:p>
        </p:txBody>
      </p:sp>
      <p:sp>
        <p:nvSpPr>
          <p:cNvPr id="8" name="Footer Placeholder 7"/>
          <p:cNvSpPr>
            <a:spLocks noGrp="1"/>
          </p:cNvSpPr>
          <p:nvPr>
            <p:ph type="ftr" sz="quarter" idx="11"/>
          </p:nvPr>
        </p:nvSpPr>
        <p:spPr>
          <a:xfrm>
            <a:off x="561111" y="6391838"/>
            <a:ext cx="3644282" cy="304801"/>
          </a:xfrm>
        </p:spPr>
        <p:txBody>
          <a:bodyPr/>
          <a:lstStyle/>
          <a:p>
            <a:endParaRPr lang="en-US"/>
          </a:p>
        </p:txBody>
      </p:sp>
      <p:sp>
        <p:nvSpPr>
          <p:cNvPr id="9" name="Slide Number Placeholder 8"/>
          <p:cNvSpPr>
            <a:spLocks noGrp="1"/>
          </p:cNvSpPr>
          <p:nvPr>
            <p:ph type="sldNum" sz="quarter" idx="12"/>
          </p:nvPr>
        </p:nvSpPr>
        <p:spPr/>
        <p:txBody>
          <a:bodyPr/>
          <a:lstStyle/>
          <a:p>
            <a:fld id="{EB8AC4AD-9A8E-4797-90C2-D3035F1DC3EB}" type="slidenum">
              <a:rPr lang="en-US" smtClean="0"/>
              <a:t>‹#›</a:t>
            </a:fld>
            <a:endParaRPr lang="en-US"/>
          </a:p>
        </p:txBody>
      </p:sp>
    </p:spTree>
    <p:extLst>
      <p:ext uri="{BB962C8B-B14F-4D97-AF65-F5344CB8AC3E}">
        <p14:creationId xmlns:p14="http://schemas.microsoft.com/office/powerpoint/2010/main" val="13685359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10695439" y="6391838"/>
            <a:ext cx="990599" cy="304799"/>
          </a:xfrm>
        </p:spPr>
        <p:txBody>
          <a:bodyPr/>
          <a:lstStyle/>
          <a:p>
            <a:fld id="{5BBF08CE-2EDF-48F2-8639-DFAF5DD5DA6E}" type="datetimeFigureOut">
              <a:rPr lang="en-US" smtClean="0"/>
              <a:t>1/10/2021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8AC4AD-9A8E-4797-90C2-D3035F1DC3EB}" type="slidenum">
              <a:rPr lang="en-US" smtClean="0"/>
              <a:t>‹#›</a:t>
            </a:fld>
            <a:endParaRPr lang="en-US"/>
          </a:p>
        </p:txBody>
      </p:sp>
    </p:spTree>
    <p:extLst>
      <p:ext uri="{BB962C8B-B14F-4D97-AF65-F5344CB8AC3E}">
        <p14:creationId xmlns:p14="http://schemas.microsoft.com/office/powerpoint/2010/main" val="20726810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78467"/>
            <a:ext cx="1409965" cy="4748590"/>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54954" y="1278467"/>
            <a:ext cx="6256025" cy="474859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10653104" y="6391838"/>
            <a:ext cx="992135" cy="304799"/>
          </a:xfrm>
        </p:spPr>
        <p:txBody>
          <a:bodyPr/>
          <a:lstStyle/>
          <a:p>
            <a:fld id="{5BBF08CE-2EDF-48F2-8639-DFAF5DD5DA6E}" type="datetimeFigureOut">
              <a:rPr lang="en-US" smtClean="0"/>
              <a:t>1/10/2021</a:t>
            </a:fld>
            <a:endParaRPr lang="en-US"/>
          </a:p>
        </p:txBody>
      </p:sp>
      <p:sp>
        <p:nvSpPr>
          <p:cNvPr id="5" name="Footer Placeholder 4"/>
          <p:cNvSpPr>
            <a:spLocks noGrp="1"/>
          </p:cNvSpPr>
          <p:nvPr>
            <p:ph type="ftr" sz="quarter" idx="11"/>
          </p:nvPr>
        </p:nvSpPr>
        <p:spPr/>
        <p:txBody>
          <a:bodyPr/>
          <a:lstStyle/>
          <a:p>
            <a:endParaRPr lang="en-US"/>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EB8AC4AD-9A8E-4797-90C2-D3035F1DC3EB}" type="slidenum">
              <a:rPr lang="en-US" smtClean="0"/>
              <a:t>‹#›</a:t>
            </a:fld>
            <a:endParaRPr lang="en-US"/>
          </a:p>
        </p:txBody>
      </p:sp>
    </p:spTree>
    <p:extLst>
      <p:ext uri="{BB962C8B-B14F-4D97-AF65-F5344CB8AC3E}">
        <p14:creationId xmlns:p14="http://schemas.microsoft.com/office/powerpoint/2010/main" val="9823502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BBF08CE-2EDF-48F2-8639-DFAF5DD5DA6E}" type="datetimeFigureOut">
              <a:rPr lang="en-US" smtClean="0"/>
              <a:t>1/10/2021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8AC4AD-9A8E-4797-90C2-D3035F1DC3EB}" type="slidenum">
              <a:rPr lang="en-US" smtClean="0"/>
              <a:t>‹#›</a:t>
            </a:fld>
            <a:endParaRPr lang="en-US"/>
          </a:p>
        </p:txBody>
      </p:sp>
    </p:spTree>
    <p:extLst>
      <p:ext uri="{BB962C8B-B14F-4D97-AF65-F5344CB8AC3E}">
        <p14:creationId xmlns:p14="http://schemas.microsoft.com/office/powerpoint/2010/main" val="24802955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677645"/>
            <a:ext cx="4351025" cy="2283824"/>
          </a:xfrm>
        </p:spPr>
        <p:txBody>
          <a:bodyPr anchor="ctr"/>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BF08CE-2EDF-48F2-8639-DFAF5DD5DA6E}" type="datetimeFigureOut">
              <a:rPr lang="en-US" smtClean="0"/>
              <a:t>1/10/2021</a:t>
            </a:fld>
            <a:endParaRPr lang="en-US"/>
          </a:p>
        </p:txBody>
      </p:sp>
      <p:sp>
        <p:nvSpPr>
          <p:cNvPr id="5" name="Footer Placeholder 4"/>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EB8AC4AD-9A8E-4797-90C2-D3035F1DC3EB}" type="slidenum">
              <a:rPr lang="en-US" smtClean="0"/>
              <a:t>‹#›</a:t>
            </a:fld>
            <a:endParaRPr lang="en-US"/>
          </a:p>
        </p:txBody>
      </p:sp>
    </p:spTree>
    <p:extLst>
      <p:ext uri="{BB962C8B-B14F-4D97-AF65-F5344CB8AC3E}">
        <p14:creationId xmlns:p14="http://schemas.microsoft.com/office/powerpoint/2010/main" val="2961278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BBF08CE-2EDF-48F2-8639-DFAF5DD5DA6E}" type="datetimeFigureOut">
              <a:rPr lang="en-US" smtClean="0"/>
              <a:t>1/10/2021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B8AC4AD-9A8E-4797-90C2-D3035F1DC3EB}" type="slidenum">
              <a:rPr lang="en-US" smtClean="0"/>
              <a:t>‹#›</a:t>
            </a:fld>
            <a:endParaRPr lang="en-US"/>
          </a:p>
        </p:txBody>
      </p:sp>
    </p:spTree>
    <p:extLst>
      <p:ext uri="{BB962C8B-B14F-4D97-AF65-F5344CB8AC3E}">
        <p14:creationId xmlns:p14="http://schemas.microsoft.com/office/powerpoint/2010/main" val="30955729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08712" y="3179762"/>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BBF08CE-2EDF-48F2-8639-DFAF5DD5DA6E}" type="datetimeFigureOut">
              <a:rPr lang="en-US" smtClean="0"/>
              <a:t>1/10/2021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B8AC4AD-9A8E-4797-90C2-D3035F1DC3EB}" type="slidenum">
              <a:rPr lang="en-US" smtClean="0"/>
              <a:t>‹#›</a:t>
            </a:fld>
            <a:endParaRPr lang="en-US"/>
          </a:p>
        </p:txBody>
      </p:sp>
    </p:spTree>
    <p:extLst>
      <p:ext uri="{BB962C8B-B14F-4D97-AF65-F5344CB8AC3E}">
        <p14:creationId xmlns:p14="http://schemas.microsoft.com/office/powerpoint/2010/main" val="29999848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Title 1"/>
          <p:cNvSpPr>
            <a:spLocks noGrp="1"/>
          </p:cNvSpPr>
          <p:nvPr>
            <p:ph type="title"/>
          </p:nvPr>
        </p:nvSpPr>
        <p:spPr>
          <a:xfrm>
            <a:off x="1154954" y="973668"/>
            <a:ext cx="8761413" cy="706964"/>
          </a:xfrm>
        </p:spPr>
        <p:txBody>
          <a:bodyPr/>
          <a:lstStyle>
            <a:lvl1pPr>
              <a:defRPr/>
            </a:lvl1p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5BBF08CE-2EDF-48F2-8639-DFAF5DD5DA6E}" type="datetimeFigureOut">
              <a:rPr lang="en-US" smtClean="0"/>
              <a:t>1/10/2021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B8AC4AD-9A8E-4797-90C2-D3035F1DC3EB}" type="slidenum">
              <a:rPr lang="en-US" smtClean="0"/>
              <a:t>‹#›</a:t>
            </a:fld>
            <a:endParaRPr lang="en-US"/>
          </a:p>
        </p:txBody>
      </p:sp>
    </p:spTree>
    <p:extLst>
      <p:ext uri="{BB962C8B-B14F-4D97-AF65-F5344CB8AC3E}">
        <p14:creationId xmlns:p14="http://schemas.microsoft.com/office/powerpoint/2010/main" val="14772862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BF08CE-2EDF-48F2-8639-DFAF5DD5DA6E}" type="datetimeFigureOut">
              <a:rPr lang="en-US" smtClean="0"/>
              <a:t>1/10/2021</a:t>
            </a:fld>
            <a:endParaRPr lang="en-US"/>
          </a:p>
        </p:txBody>
      </p:sp>
      <p:sp>
        <p:nvSpPr>
          <p:cNvPr id="3" name="Footer Placeholder 2"/>
          <p:cNvSpPr>
            <a:spLocks noGrp="1"/>
          </p:cNvSpPr>
          <p:nvPr>
            <p:ph type="ftr" sz="quarter" idx="11"/>
          </p:nvPr>
        </p:nvSpPr>
        <p:spPr/>
        <p:txBody>
          <a:bodyPr/>
          <a:lstStyle/>
          <a:p>
            <a:endParaRPr lang="en-US"/>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EB8AC4AD-9A8E-4797-90C2-D3035F1DC3EB}" type="slidenum">
              <a:rPr lang="en-US" smtClean="0"/>
              <a:t>‹#›</a:t>
            </a:fld>
            <a:endParaRPr lang="en-US"/>
          </a:p>
        </p:txBody>
      </p:sp>
    </p:spTree>
    <p:extLst>
      <p:ext uri="{BB962C8B-B14F-4D97-AF65-F5344CB8AC3E}">
        <p14:creationId xmlns:p14="http://schemas.microsoft.com/office/powerpoint/2010/main" val="7238163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295400"/>
            <a:ext cx="2793158" cy="16002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781146" y="1447800"/>
            <a:ext cx="5190066" cy="45720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bwMode="gray">
          <a:xfrm>
            <a:off x="1154954" y="3129280"/>
            <a:ext cx="2793158" cy="2895599"/>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BF08CE-2EDF-48F2-8639-DFAF5DD5DA6E}" type="datetimeFigureOut">
              <a:rPr lang="en-US" smtClean="0"/>
              <a:t>1/10/2021</a:t>
            </a:fld>
            <a:endParaRPr lang="en-US"/>
          </a:p>
        </p:txBody>
      </p:sp>
      <p:sp>
        <p:nvSpPr>
          <p:cNvPr id="6" name="Footer Placeholder 5"/>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EB8AC4AD-9A8E-4797-90C2-D3035F1DC3EB}" type="slidenum">
              <a:rPr lang="en-US" smtClean="0"/>
              <a:t>‹#›</a:t>
            </a:fld>
            <a:endParaRPr lang="en-US"/>
          </a:p>
        </p:txBody>
      </p:sp>
    </p:spTree>
    <p:extLst>
      <p:ext uri="{BB962C8B-B14F-4D97-AF65-F5344CB8AC3E}">
        <p14:creationId xmlns:p14="http://schemas.microsoft.com/office/powerpoint/2010/main" val="9867268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693333"/>
            <a:ext cx="3865134" cy="1735667"/>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marL="0" lvl="0" indent="0" algn="ctr">
              <a:buNone/>
            </a:pPr>
            <a:r>
              <a:rPr lang="en-US" smtClean="0"/>
              <a:t>Click icon to add picture</a:t>
            </a:r>
            <a:endParaRPr lang="en-US" dirty="0"/>
          </a:p>
        </p:txBody>
      </p:sp>
      <p:sp>
        <p:nvSpPr>
          <p:cNvPr id="4" name="Text Placeholder 3"/>
          <p:cNvSpPr>
            <a:spLocks noGrp="1"/>
          </p:cNvSpPr>
          <p:nvPr>
            <p:ph type="body" sz="half" idx="2"/>
          </p:nvPr>
        </p:nvSpPr>
        <p:spPr bwMode="gray">
          <a:xfrm>
            <a:off x="1154954" y="3657600"/>
            <a:ext cx="3859212" cy="13716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BF08CE-2EDF-48F2-8639-DFAF5DD5DA6E}" type="datetimeFigureOut">
              <a:rPr lang="en-US" smtClean="0"/>
              <a:t>1/10/2021</a:t>
            </a:fld>
            <a:endParaRPr lang="en-US"/>
          </a:p>
        </p:txBody>
      </p:sp>
      <p:sp>
        <p:nvSpPr>
          <p:cNvPr id="6" name="Footer Placeholder 5"/>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EB8AC4AD-9A8E-4797-90C2-D3035F1DC3EB}" type="slidenum">
              <a:rPr lang="en-US" smtClean="0"/>
              <a:t>‹#›</a:t>
            </a:fld>
            <a:endParaRPr lang="en-US"/>
          </a:p>
        </p:txBody>
      </p:sp>
    </p:spTree>
    <p:extLst>
      <p:ext uri="{BB962C8B-B14F-4D97-AF65-F5344CB8AC3E}">
        <p14:creationId xmlns:p14="http://schemas.microsoft.com/office/powerpoint/2010/main" val="11114972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7" name="Rectangle 6"/>
            <p:cNvSpPr/>
            <p:nvPr/>
          </p:nvSpPr>
          <p:spPr>
            <a:xfrm>
              <a:off x="0" y="0"/>
              <a:ext cx="12192000"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653104" y="6391838"/>
            <a:ext cx="990599" cy="304799"/>
          </a:xfrm>
          <a:prstGeom prst="rect">
            <a:avLst/>
          </a:prstGeom>
        </p:spPr>
        <p:txBody>
          <a:bodyPr vert="horz" lIns="91440" tIns="45720" rIns="91440" bIns="45720" rtlCol="0" anchor="ctr"/>
          <a:lstStyle>
            <a:lvl1pPr algn="r">
              <a:defRPr sz="1000" b="1" i="0">
                <a:solidFill>
                  <a:schemeClr val="accent1"/>
                </a:solidFill>
              </a:defRPr>
            </a:lvl1pPr>
          </a:lstStyle>
          <a:p>
            <a:fld id="{5BBF08CE-2EDF-48F2-8639-DFAF5DD5DA6E}" type="datetimeFigureOut">
              <a:rPr lang="en-US" smtClean="0"/>
              <a:t>1/10/2021</a:t>
            </a:fld>
            <a:endParaRPr lang="en-US"/>
          </a:p>
        </p:txBody>
      </p:sp>
      <p:sp>
        <p:nvSpPr>
          <p:cNvPr id="5" name="Footer Placeholder 4"/>
          <p:cNvSpPr>
            <a:spLocks noGrp="1"/>
          </p:cNvSpPr>
          <p:nvPr>
            <p:ph type="ftr" sz="quarter" idx="3"/>
          </p:nvPr>
        </p:nvSpPr>
        <p:spPr>
          <a:xfrm>
            <a:off x="561110" y="6391838"/>
            <a:ext cx="3859795" cy="304801"/>
          </a:xfrm>
          <a:prstGeom prst="rect">
            <a:avLst/>
          </a:prstGeom>
        </p:spPr>
        <p:txBody>
          <a:bodyPr vert="horz" lIns="91440" tIns="45720" rIns="91440" bIns="45720" rtlCol="0" anchor="ctr"/>
          <a:lstStyle>
            <a:lvl1pPr algn="l">
              <a:defRPr sz="1000" b="1" i="0">
                <a:solidFill>
                  <a:schemeClr val="accent1"/>
                </a:solidFill>
              </a:defRPr>
            </a:lvl1pPr>
          </a:lstStyle>
          <a:p>
            <a:endParaRPr lang="en-US"/>
          </a:p>
        </p:txBody>
      </p:sp>
      <p:sp>
        <p:nvSpPr>
          <p:cNvPr id="21" name="Rectangle 2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EB8AC4AD-9A8E-4797-90C2-D3035F1DC3EB}" type="slidenum">
              <a:rPr lang="en-US" smtClean="0"/>
              <a:t>‹#›</a:t>
            </a:fld>
            <a:endParaRPr lang="en-US"/>
          </a:p>
        </p:txBody>
      </p:sp>
    </p:spTree>
    <p:extLst>
      <p:ext uri="{BB962C8B-B14F-4D97-AF65-F5344CB8AC3E}">
        <p14:creationId xmlns:p14="http://schemas.microsoft.com/office/powerpoint/2010/main" val="3715075130"/>
      </p:ext>
    </p:extLst>
  </p:cSld>
  <p:clrMap bg1="lt1" tx1="dk1" bg2="lt2" tx2="dk2" accent1="accent1" accent2="accent2" accent3="accent3" accent4="accent4" accent5="accent5" accent6="accent6" hlink="hlink" folHlink="folHlink"/>
  <p:sldLayoutIdLst>
    <p:sldLayoutId id="2147483827" r:id="rId1"/>
    <p:sldLayoutId id="2147483828" r:id="rId2"/>
    <p:sldLayoutId id="2147483829" r:id="rId3"/>
    <p:sldLayoutId id="2147483830" r:id="rId4"/>
    <p:sldLayoutId id="2147483831" r:id="rId5"/>
    <p:sldLayoutId id="2147483832" r:id="rId6"/>
    <p:sldLayoutId id="2147483833" r:id="rId7"/>
    <p:sldLayoutId id="2147483834" r:id="rId8"/>
    <p:sldLayoutId id="2147483835" r:id="rId9"/>
    <p:sldLayoutId id="2147483836" r:id="rId10"/>
    <p:sldLayoutId id="2147483837" r:id="rId11"/>
    <p:sldLayoutId id="2147483838" r:id="rId12"/>
    <p:sldLayoutId id="2147483839" r:id="rId13"/>
    <p:sldLayoutId id="2147483840" r:id="rId14"/>
    <p:sldLayoutId id="2147483841" r:id="rId15"/>
    <p:sldLayoutId id="2147483842" r:id="rId16"/>
    <p:sldLayoutId id="2147483843" r:id="rId17"/>
  </p:sldLayoutIdLst>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30.emf"/><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31.emf"/><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32.emf"/><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33.emf"/><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4.png"/><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39.emf"/><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62.xml.rels><?xml version="1.0" encoding="UTF-8" standalone="yes"?>
<Relationships xmlns="http://schemas.openxmlformats.org/package/2006/relationships"><Relationship Id="rId2" Type="http://schemas.openxmlformats.org/officeDocument/2006/relationships/image" Target="../media/image43.emf"/><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Graduation project 2 </a:t>
            </a:r>
            <a:endParaRPr lang="en-US" dirty="0"/>
          </a:p>
        </p:txBody>
      </p:sp>
      <p:sp>
        <p:nvSpPr>
          <p:cNvPr id="3" name="Subtitle 2"/>
          <p:cNvSpPr>
            <a:spLocks noGrp="1"/>
          </p:cNvSpPr>
          <p:nvPr>
            <p:ph type="subTitle" idx="1"/>
          </p:nvPr>
        </p:nvSpPr>
        <p:spPr/>
        <p:txBody>
          <a:bodyPr/>
          <a:lstStyle/>
          <a:p>
            <a:r>
              <a:rPr lang="en-US" dirty="0" smtClean="0"/>
              <a:t>Structural </a:t>
            </a:r>
            <a:r>
              <a:rPr lang="en-US" dirty="0"/>
              <a:t>design of  </a:t>
            </a:r>
            <a:r>
              <a:rPr lang="en-US" dirty="0" err="1"/>
              <a:t>alhuda</a:t>
            </a:r>
            <a:r>
              <a:rPr lang="en-US" dirty="0"/>
              <a:t> building </a:t>
            </a:r>
            <a:r>
              <a:rPr lang="en-US" dirty="0" smtClean="0"/>
              <a:t> by </a:t>
            </a:r>
            <a:r>
              <a:rPr lang="en-US" dirty="0" err="1" smtClean="0"/>
              <a:t>hane</a:t>
            </a:r>
            <a:r>
              <a:rPr lang="en-US" dirty="0" smtClean="0"/>
              <a:t> </a:t>
            </a:r>
            <a:r>
              <a:rPr lang="en-US" dirty="0" err="1" smtClean="0"/>
              <a:t>daghlas</a:t>
            </a:r>
            <a:r>
              <a:rPr lang="en-US" dirty="0" smtClean="0"/>
              <a:t> , </a:t>
            </a:r>
            <a:r>
              <a:rPr lang="en-US" dirty="0" err="1" smtClean="0"/>
              <a:t>raed</a:t>
            </a:r>
            <a:r>
              <a:rPr lang="en-US" dirty="0" smtClean="0"/>
              <a:t> Abdullah </a:t>
            </a:r>
            <a:endParaRPr lang="en-US" dirty="0"/>
          </a:p>
        </p:txBody>
      </p:sp>
    </p:spTree>
    <p:extLst>
      <p:ext uri="{BB962C8B-B14F-4D97-AF65-F5344CB8AC3E}">
        <p14:creationId xmlns:p14="http://schemas.microsoft.com/office/powerpoint/2010/main" val="42742470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Computer programs</a:t>
            </a:r>
          </a:p>
        </p:txBody>
      </p:sp>
      <p:sp>
        <p:nvSpPr>
          <p:cNvPr id="3" name="Content Placeholder 2"/>
          <p:cNvSpPr>
            <a:spLocks noGrp="1"/>
          </p:cNvSpPr>
          <p:nvPr>
            <p:ph idx="1"/>
          </p:nvPr>
        </p:nvSpPr>
        <p:spPr/>
        <p:txBody>
          <a:bodyPr/>
          <a:lstStyle/>
          <a:p>
            <a:r>
              <a:rPr lang="en-US" dirty="0"/>
              <a:t>ETABS: This program is used to analyze and design the structural elements.</a:t>
            </a:r>
          </a:p>
          <a:p>
            <a:r>
              <a:rPr lang="en-US" dirty="0"/>
              <a:t>AutoCAD: This program is used to draw structural details</a:t>
            </a:r>
          </a:p>
          <a:p>
            <a:r>
              <a:rPr lang="en-US" dirty="0"/>
              <a:t>SAP: this program is used to analyze and design the structural elements.</a:t>
            </a:r>
          </a:p>
          <a:p>
            <a:r>
              <a:rPr lang="en-US" dirty="0"/>
              <a:t> </a:t>
            </a:r>
            <a:endParaRPr lang="en-US" b="1" dirty="0"/>
          </a:p>
          <a:p>
            <a:endParaRPr lang="en-US" dirty="0"/>
          </a:p>
        </p:txBody>
      </p:sp>
    </p:spTree>
    <p:extLst>
      <p:ext uri="{BB962C8B-B14F-4D97-AF65-F5344CB8AC3E}">
        <p14:creationId xmlns:p14="http://schemas.microsoft.com/office/powerpoint/2010/main" val="163212462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Preliminary Design:</a:t>
            </a:r>
            <a:r>
              <a:rPr lang="en-US" dirty="0"/>
              <a:t> </a:t>
            </a:r>
            <a:r>
              <a:rPr lang="en-US" b="1" dirty="0"/>
              <a:t/>
            </a:r>
            <a:br>
              <a:rPr lang="en-US" b="1" dirty="0"/>
            </a:br>
            <a:endParaRPr lang="en-US" dirty="0"/>
          </a:p>
        </p:txBody>
      </p:sp>
      <p:sp>
        <p:nvSpPr>
          <p:cNvPr id="3" name="Content Placeholder 2"/>
          <p:cNvSpPr>
            <a:spLocks noGrp="1"/>
          </p:cNvSpPr>
          <p:nvPr>
            <p:ph idx="1"/>
          </p:nvPr>
        </p:nvSpPr>
        <p:spPr/>
        <p:txBody>
          <a:bodyPr/>
          <a:lstStyle/>
          <a:p>
            <a:r>
              <a:rPr lang="en-US" dirty="0"/>
              <a:t>The structure consists of several elements that work together to resist all the forces and loads that exposed to the building. Each element passes the load to another one until it reaches the soil and spreads through it .Therefore, the safe structural system is the one that can provide safe path for load. In this chapter, preliminary design for some of the elements will be discussed Hand calculations and the structural analysis and design software (ETAPS) will be used.</a:t>
            </a:r>
          </a:p>
          <a:p>
            <a:endParaRPr lang="en-US" dirty="0"/>
          </a:p>
        </p:txBody>
      </p:sp>
    </p:spTree>
    <p:extLst>
      <p:ext uri="{BB962C8B-B14F-4D97-AF65-F5344CB8AC3E}">
        <p14:creationId xmlns:p14="http://schemas.microsoft.com/office/powerpoint/2010/main" val="99768457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Design Requirements:</a:t>
            </a:r>
            <a:r>
              <a:rPr lang="en-US" dirty="0"/>
              <a:t/>
            </a:r>
            <a:br>
              <a:rPr lang="en-US" dirty="0"/>
            </a:br>
            <a:r>
              <a:rPr lang="en-US" b="1" dirty="0"/>
              <a:t>Strength Requirements</a:t>
            </a:r>
            <a:endParaRPr lang="en-US" dirty="0"/>
          </a:p>
        </p:txBody>
      </p:sp>
      <p:sp>
        <p:nvSpPr>
          <p:cNvPr id="3" name="Content Placeholder 2"/>
          <p:cNvSpPr>
            <a:spLocks noGrp="1"/>
          </p:cNvSpPr>
          <p:nvPr>
            <p:ph idx="1"/>
          </p:nvPr>
        </p:nvSpPr>
        <p:spPr>
          <a:xfrm>
            <a:off x="217284" y="2603499"/>
            <a:ext cx="9763330" cy="4114171"/>
          </a:xfrm>
        </p:spPr>
        <p:txBody>
          <a:bodyPr>
            <a:normAutofit fontScale="62500" lnSpcReduction="20000"/>
          </a:bodyPr>
          <a:lstStyle/>
          <a:p>
            <a:r>
              <a:rPr lang="en-US" dirty="0"/>
              <a:t>• ASCE 7-CODE was used for live load determination. </a:t>
            </a:r>
          </a:p>
          <a:p>
            <a:r>
              <a:rPr lang="en-US" b="1" dirty="0"/>
              <a:t> • </a:t>
            </a:r>
            <a:r>
              <a:rPr lang="en-US" dirty="0"/>
              <a:t>Analysis and design are according to American Concrete Institute ACI-318-08. </a:t>
            </a:r>
            <a:r>
              <a:rPr lang="en-US" dirty="0" smtClean="0"/>
              <a:t>.</a:t>
            </a:r>
            <a:endParaRPr lang="en-US" dirty="0"/>
          </a:p>
          <a:p>
            <a:r>
              <a:rPr lang="en-US" dirty="0"/>
              <a:t>• The nominal strength of members is reduced by reduction factor (Ø)</a:t>
            </a:r>
          </a:p>
          <a:p>
            <a:r>
              <a:rPr lang="en-US" dirty="0"/>
              <a:t>• Design strength &gt; required strength. </a:t>
            </a:r>
          </a:p>
          <a:p>
            <a:r>
              <a:rPr lang="en-US" dirty="0"/>
              <a:t>• Ø Nominal strength &gt; Ultimate strength. </a:t>
            </a:r>
          </a:p>
          <a:p>
            <a:r>
              <a:rPr lang="en-US" dirty="0"/>
              <a:t>• The nominal strength Reduction factors Ø are:</a:t>
            </a:r>
          </a:p>
          <a:p>
            <a:r>
              <a:rPr lang="en-US" dirty="0"/>
              <a:t>(1) Axial load and bending: 0.9   </a:t>
            </a:r>
          </a:p>
          <a:p>
            <a:r>
              <a:rPr lang="en-US" dirty="0"/>
              <a:t>(2) Shear and torsion: 0.75</a:t>
            </a:r>
          </a:p>
          <a:p>
            <a:r>
              <a:rPr lang="en-US" dirty="0"/>
              <a:t>(3) Tied column: 0.65</a:t>
            </a:r>
          </a:p>
          <a:p>
            <a:r>
              <a:rPr lang="en-US" dirty="0"/>
              <a:t> The used load combinations are: </a:t>
            </a:r>
          </a:p>
          <a:p>
            <a:r>
              <a:rPr lang="en-US" dirty="0"/>
              <a:t>W</a:t>
            </a:r>
            <a:r>
              <a:rPr lang="en-US" baseline="-25000" dirty="0"/>
              <a:t>u</a:t>
            </a:r>
            <a:r>
              <a:rPr lang="en-US" dirty="0"/>
              <a:t>= 1.4DL</a:t>
            </a:r>
          </a:p>
          <a:p>
            <a:r>
              <a:rPr lang="en-US" dirty="0"/>
              <a:t>W</a:t>
            </a:r>
            <a:r>
              <a:rPr lang="en-US" baseline="-25000" dirty="0"/>
              <a:t>u</a:t>
            </a:r>
            <a:r>
              <a:rPr lang="en-US" dirty="0"/>
              <a:t>=1.2DL+1.6LL </a:t>
            </a:r>
          </a:p>
          <a:p>
            <a:r>
              <a:rPr lang="en-US" dirty="0"/>
              <a:t>Where:</a:t>
            </a:r>
          </a:p>
          <a:p>
            <a:r>
              <a:rPr lang="en-US" dirty="0"/>
              <a:t> DL: Dead Load.</a:t>
            </a:r>
          </a:p>
          <a:p>
            <a:r>
              <a:rPr lang="en-US" dirty="0"/>
              <a:t> LL: Live load</a:t>
            </a:r>
            <a:r>
              <a:rPr lang="en-US" dirty="0" smtClean="0"/>
              <a:t>.</a:t>
            </a:r>
            <a:endParaRPr lang="en-US" dirty="0"/>
          </a:p>
        </p:txBody>
      </p:sp>
    </p:spTree>
    <p:extLst>
      <p:ext uri="{BB962C8B-B14F-4D97-AF65-F5344CB8AC3E}">
        <p14:creationId xmlns:p14="http://schemas.microsoft.com/office/powerpoint/2010/main" val="341547267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Preliminary design calculation: </a:t>
            </a:r>
            <a:br>
              <a:rPr lang="en-US" b="1" dirty="0"/>
            </a:br>
            <a:endParaRPr lang="en-US" dirty="0"/>
          </a:p>
        </p:txBody>
      </p:sp>
      <p:sp>
        <p:nvSpPr>
          <p:cNvPr id="3" name="Content Placeholder 2"/>
          <p:cNvSpPr>
            <a:spLocks noGrp="1"/>
          </p:cNvSpPr>
          <p:nvPr>
            <p:ph idx="1"/>
          </p:nvPr>
        </p:nvSpPr>
        <p:spPr>
          <a:xfrm>
            <a:off x="1154954" y="2648768"/>
            <a:ext cx="8825659" cy="3416300"/>
          </a:xfrm>
        </p:spPr>
        <p:txBody>
          <a:bodyPr>
            <a:normAutofit/>
          </a:bodyPr>
          <a:lstStyle/>
          <a:p>
            <a:r>
              <a:rPr lang="en-US" b="1" dirty="0"/>
              <a:t>Slab:</a:t>
            </a:r>
          </a:p>
          <a:p>
            <a:r>
              <a:rPr lang="en-US" dirty="0"/>
              <a:t>Slabs are structural elements with a small thickness comparable to their dimensions in the other two directions. Slabs are usually used in floor and roof construction. Type of slab depends on the way it supported by.  It may be supported by edge beams or walls, or they may be supported directly by columns (flat slab).    </a:t>
            </a:r>
          </a:p>
          <a:p>
            <a:r>
              <a:rPr lang="en-US" dirty="0"/>
              <a:t>The choice of type of slab for a particular floor depends on many factors. Economy of construction is obviously an important consideration, but this is a qualitative argument until specific cases are discussed, and it is a geographical variable. The design loads, required spans, serviceability requirements, and strength requirements are all important.</a:t>
            </a:r>
          </a:p>
          <a:p>
            <a:endParaRPr lang="en-US" dirty="0"/>
          </a:p>
        </p:txBody>
      </p:sp>
    </p:spTree>
    <p:extLst>
      <p:ext uri="{BB962C8B-B14F-4D97-AF65-F5344CB8AC3E}">
        <p14:creationId xmlns:p14="http://schemas.microsoft.com/office/powerpoint/2010/main" val="323184005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mc:AlternateContent xmlns:mc="http://schemas.openxmlformats.org/markup-compatibility/2006" xmlns:a14="http://schemas.microsoft.com/office/drawing/2010/main">
        <mc:Choice Requires="a14">
          <p:sp>
            <p:nvSpPr>
              <p:cNvPr id="5" name="Content Placeholder 4"/>
              <p:cNvSpPr>
                <a:spLocks noGrp="1"/>
              </p:cNvSpPr>
              <p:nvPr>
                <p:ph idx="1"/>
              </p:nvPr>
            </p:nvSpPr>
            <p:spPr/>
            <p:txBody>
              <a:bodyPr/>
              <a:lstStyle/>
              <a:p>
                <a:r>
                  <a:rPr lang="en-US" b="1" u="sng" dirty="0"/>
                  <a:t>One way solid slab will be used in this project </a:t>
                </a:r>
                <a:endParaRPr lang="en-US" dirty="0"/>
              </a:p>
              <a:p>
                <a:r>
                  <a:rPr lang="en-US" b="1" dirty="0"/>
                  <a:t>For critical panel:</a:t>
                </a:r>
                <a:endParaRPr lang="en-US" dirty="0">
                  <a:effectLst/>
                </a:endParaRPr>
              </a:p>
              <a:p>
                <a:r>
                  <a:rPr lang="en-US" dirty="0"/>
                  <a:t>L = 14.78 m / B= 4 m </a:t>
                </a:r>
                <a:endParaRPr lang="en-US" dirty="0">
                  <a:effectLst/>
                </a:endParaRPr>
              </a:p>
              <a:p>
                <a14:m>
                  <m:oMath xmlns:m="http://schemas.openxmlformats.org/officeDocument/2006/math">
                    <m:f>
                      <m:fPr>
                        <m:ctrlPr>
                          <a:rPr lang="en-US" i="1">
                            <a:latin typeface="Cambria Math"/>
                          </a:rPr>
                        </m:ctrlPr>
                      </m:fPr>
                      <m:num>
                        <m:r>
                          <a:rPr lang="en-US" i="1">
                            <a:latin typeface="Cambria Math"/>
                          </a:rPr>
                          <m:t>𝐿</m:t>
                        </m:r>
                      </m:num>
                      <m:den>
                        <m:r>
                          <a:rPr lang="en-US" i="1">
                            <a:latin typeface="Cambria Math"/>
                          </a:rPr>
                          <m:t>𝑏</m:t>
                        </m:r>
                      </m:den>
                    </m:f>
                    <m:r>
                      <a:rPr lang="en-US" i="1">
                        <a:latin typeface="Cambria Math"/>
                      </a:rPr>
                      <m:t>=</m:t>
                    </m:r>
                    <m:f>
                      <m:fPr>
                        <m:ctrlPr>
                          <a:rPr lang="en-US" i="1">
                            <a:latin typeface="Cambria Math"/>
                          </a:rPr>
                        </m:ctrlPr>
                      </m:fPr>
                      <m:num>
                        <m:r>
                          <a:rPr lang="en-US" i="1">
                            <a:latin typeface="Cambria Math"/>
                          </a:rPr>
                          <m:t>14</m:t>
                        </m:r>
                        <m:r>
                          <a:rPr lang="en-US" i="1">
                            <a:latin typeface="Cambria Math"/>
                          </a:rPr>
                          <m:t>.</m:t>
                        </m:r>
                        <m:r>
                          <a:rPr lang="en-US" i="1">
                            <a:latin typeface="Cambria Math"/>
                          </a:rPr>
                          <m:t>78</m:t>
                        </m:r>
                      </m:num>
                      <m:den>
                        <m:r>
                          <a:rPr lang="en-US" i="1">
                            <a:latin typeface="Cambria Math"/>
                          </a:rPr>
                          <m:t>4</m:t>
                        </m:r>
                      </m:den>
                    </m:f>
                    <m:r>
                      <a:rPr lang="en-US" i="1">
                        <a:latin typeface="Cambria Math"/>
                      </a:rPr>
                      <m:t>=</m:t>
                    </m:r>
                    <m:r>
                      <a:rPr lang="en-US" i="1">
                        <a:latin typeface="Cambria Math"/>
                      </a:rPr>
                      <m:t>3</m:t>
                    </m:r>
                    <m:r>
                      <a:rPr lang="en-US" i="1">
                        <a:latin typeface="Cambria Math"/>
                      </a:rPr>
                      <m:t>.</m:t>
                    </m:r>
                    <m:r>
                      <a:rPr lang="en-US" i="1">
                        <a:latin typeface="Cambria Math"/>
                      </a:rPr>
                      <m:t>7</m:t>
                    </m:r>
                    <m:r>
                      <a:rPr lang="en-US" i="1">
                        <a:latin typeface="Cambria Math"/>
                      </a:rPr>
                      <m:t>&gt;</m:t>
                    </m:r>
                    <m:r>
                      <a:rPr lang="en-US" i="1">
                        <a:latin typeface="Cambria Math"/>
                      </a:rPr>
                      <m:t>2</m:t>
                    </m:r>
                  </m:oMath>
                </a14:m>
                <a:endParaRPr lang="en-US" dirty="0">
                  <a:effectLst/>
                </a:endParaRPr>
              </a:p>
              <a:p>
                <a:endParaRPr lang="en-US" dirty="0"/>
              </a:p>
            </p:txBody>
          </p:sp>
        </mc:Choice>
        <mc:Fallback xmlns="">
          <p:sp>
            <p:nvSpPr>
              <p:cNvPr id="5" name="Content Placeholder 4"/>
              <p:cNvSpPr>
                <a:spLocks noGrp="1" noRot="1" noChangeAspect="1" noMove="1" noResize="1" noEditPoints="1" noAdjustHandles="1" noChangeArrowheads="1" noChangeShapeType="1" noTextEdit="1"/>
              </p:cNvSpPr>
              <p:nvPr>
                <p:ph idx="1"/>
              </p:nvPr>
            </p:nvSpPr>
            <p:spPr>
              <a:blipFill rotWithShape="0">
                <a:blip r:embed="rId2"/>
                <a:stretch>
                  <a:fillRect l="-138" t="-891"/>
                </a:stretch>
              </a:blipFill>
            </p:spPr>
            <p:txBody>
              <a:bodyPr/>
              <a:lstStyle/>
              <a:p>
                <a:r>
                  <a:rPr lang="en-US">
                    <a:noFill/>
                  </a:rPr>
                  <a:t> </a:t>
                </a:r>
              </a:p>
            </p:txBody>
          </p:sp>
        </mc:Fallback>
      </mc:AlternateContent>
      <p:pic>
        <p:nvPicPr>
          <p:cNvPr id="6" name="صورة 3"/>
          <p:cNvPicPr/>
          <p:nvPr/>
        </p:nvPicPr>
        <p:blipFill>
          <a:blip r:embed="rId3">
            <a:extLst>
              <a:ext uri="{28A0092B-C50C-407E-A947-70E740481C1C}">
                <a14:useLocalDpi xmlns:a14="http://schemas.microsoft.com/office/drawing/2010/main" val="0"/>
              </a:ext>
            </a:extLst>
          </a:blip>
          <a:stretch>
            <a:fillRect/>
          </a:stretch>
        </p:blipFill>
        <p:spPr>
          <a:xfrm>
            <a:off x="7249587" y="2413169"/>
            <a:ext cx="2666780" cy="4295449"/>
          </a:xfrm>
          <a:prstGeom prst="rect">
            <a:avLst/>
          </a:prstGeom>
        </p:spPr>
      </p:pic>
    </p:spTree>
    <p:extLst>
      <p:ext uri="{BB962C8B-B14F-4D97-AF65-F5344CB8AC3E}">
        <p14:creationId xmlns:p14="http://schemas.microsoft.com/office/powerpoint/2010/main" val="185614760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Check thickness of one way solid slab </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US" dirty="0"/>
                  <a:t>By taking a strip in the load direction with 1m width .</a:t>
                </a:r>
              </a:p>
              <a:p>
                <a:r>
                  <a:rPr lang="en-US" dirty="0"/>
                  <a:t>First span is one end continues with 4 m long </a:t>
                </a:r>
                <a:r>
                  <a:rPr lang="en-US" b="1" dirty="0">
                    <a:sym typeface="Wingdings" panose="05000000000000000000" pitchFamily="2" charset="2"/>
                  </a:rPr>
                  <a:t></a:t>
                </a:r>
                <a:r>
                  <a:rPr lang="en-US" b="1" dirty="0"/>
                  <a:t> </a:t>
                </a:r>
                <a14:m>
                  <m:oMath xmlns:m="http://schemas.openxmlformats.org/officeDocument/2006/math">
                    <m:f>
                      <m:fPr>
                        <m:ctrlPr>
                          <a:rPr lang="en-US" i="1">
                            <a:latin typeface="Cambria Math"/>
                          </a:rPr>
                        </m:ctrlPr>
                      </m:fPr>
                      <m:num>
                        <m:r>
                          <a:rPr lang="en-US" i="1">
                            <a:latin typeface="Cambria Math"/>
                          </a:rPr>
                          <m:t>𝐿</m:t>
                        </m:r>
                      </m:num>
                      <m:den>
                        <m:r>
                          <a:rPr lang="en-US" i="1">
                            <a:latin typeface="Cambria Math"/>
                          </a:rPr>
                          <m:t>24</m:t>
                        </m:r>
                      </m:den>
                    </m:f>
                    <m:r>
                      <a:rPr lang="en-US" i="1">
                        <a:latin typeface="Cambria Math"/>
                      </a:rPr>
                      <m:t>=</m:t>
                    </m:r>
                    <m:f>
                      <m:fPr>
                        <m:ctrlPr>
                          <a:rPr lang="en-US" i="1">
                            <a:latin typeface="Cambria Math"/>
                          </a:rPr>
                        </m:ctrlPr>
                      </m:fPr>
                      <m:num>
                        <m:r>
                          <a:rPr lang="en-US" i="1">
                            <a:latin typeface="Cambria Math"/>
                          </a:rPr>
                          <m:t>4</m:t>
                        </m:r>
                      </m:num>
                      <m:den>
                        <m:r>
                          <a:rPr lang="en-US" i="1">
                            <a:latin typeface="Cambria Math"/>
                          </a:rPr>
                          <m:t>24</m:t>
                        </m:r>
                      </m:den>
                    </m:f>
                    <m:r>
                      <a:rPr lang="en-US" i="1">
                        <a:latin typeface="Cambria Math"/>
                      </a:rPr>
                      <m:t>=</m:t>
                    </m:r>
                    <m:r>
                      <a:rPr lang="en-US" i="1">
                        <a:latin typeface="Cambria Math"/>
                      </a:rPr>
                      <m:t>0</m:t>
                    </m:r>
                    <m:r>
                      <a:rPr lang="en-US" i="1">
                        <a:latin typeface="Cambria Math"/>
                      </a:rPr>
                      <m:t>.</m:t>
                    </m:r>
                    <m:r>
                      <a:rPr lang="en-US" i="1">
                        <a:latin typeface="Cambria Math"/>
                      </a:rPr>
                      <m:t>16</m:t>
                    </m:r>
                    <m:r>
                      <a:rPr lang="en-US" i="1">
                        <a:latin typeface="Cambria Math"/>
                      </a:rPr>
                      <m:t> </m:t>
                    </m:r>
                    <m:r>
                      <a:rPr lang="en-US" i="1">
                        <a:latin typeface="Cambria Math"/>
                      </a:rPr>
                      <m:t>𝑚</m:t>
                    </m:r>
                  </m:oMath>
                </a14:m>
                <a:endParaRPr lang="en-US" dirty="0"/>
              </a:p>
              <a:p>
                <a:r>
                  <a:rPr lang="en-US" dirty="0"/>
                  <a:t>Second span is two end continues with 4.2 m </a:t>
                </a:r>
                <a:r>
                  <a:rPr lang="en-US" dirty="0">
                    <a:sym typeface="Wingdings" panose="05000000000000000000" pitchFamily="2" charset="2"/>
                  </a:rPr>
                  <a:t></a:t>
                </a:r>
                <a14:m>
                  <m:oMath xmlns:m="http://schemas.openxmlformats.org/officeDocument/2006/math">
                    <m:f>
                      <m:fPr>
                        <m:ctrlPr>
                          <a:rPr lang="en-US" i="1">
                            <a:latin typeface="Cambria Math"/>
                          </a:rPr>
                        </m:ctrlPr>
                      </m:fPr>
                      <m:num>
                        <m:r>
                          <a:rPr lang="en-US" i="1">
                            <a:latin typeface="Cambria Math"/>
                          </a:rPr>
                          <m:t>𝐿</m:t>
                        </m:r>
                      </m:num>
                      <m:den>
                        <m:r>
                          <a:rPr lang="en-US" i="1">
                            <a:latin typeface="Cambria Math"/>
                          </a:rPr>
                          <m:t>28</m:t>
                        </m:r>
                      </m:den>
                    </m:f>
                    <m:r>
                      <a:rPr lang="en-US" i="1">
                        <a:latin typeface="Cambria Math"/>
                      </a:rPr>
                      <m:t>=</m:t>
                    </m:r>
                    <m:f>
                      <m:fPr>
                        <m:ctrlPr>
                          <a:rPr lang="en-US" i="1">
                            <a:latin typeface="Cambria Math"/>
                          </a:rPr>
                        </m:ctrlPr>
                      </m:fPr>
                      <m:num>
                        <m:r>
                          <a:rPr lang="en-US" i="1">
                            <a:latin typeface="Cambria Math"/>
                          </a:rPr>
                          <m:t>4</m:t>
                        </m:r>
                        <m:r>
                          <a:rPr lang="en-US" i="1">
                            <a:latin typeface="Cambria Math"/>
                          </a:rPr>
                          <m:t>.</m:t>
                        </m:r>
                        <m:r>
                          <a:rPr lang="en-US" i="1">
                            <a:latin typeface="Cambria Math"/>
                          </a:rPr>
                          <m:t>2</m:t>
                        </m:r>
                      </m:num>
                      <m:den>
                        <m:r>
                          <a:rPr lang="en-US" i="1">
                            <a:latin typeface="Cambria Math"/>
                          </a:rPr>
                          <m:t>28</m:t>
                        </m:r>
                      </m:den>
                    </m:f>
                    <m:r>
                      <a:rPr lang="en-US" i="1">
                        <a:latin typeface="Cambria Math"/>
                      </a:rPr>
                      <m:t>=</m:t>
                    </m:r>
                    <m:r>
                      <a:rPr lang="en-US" i="1">
                        <a:latin typeface="Cambria Math"/>
                      </a:rPr>
                      <m:t>0</m:t>
                    </m:r>
                    <m:r>
                      <a:rPr lang="en-US" i="1">
                        <a:latin typeface="Cambria Math"/>
                      </a:rPr>
                      <m:t>.</m:t>
                    </m:r>
                    <m:r>
                      <a:rPr lang="en-US" i="1">
                        <a:latin typeface="Cambria Math"/>
                      </a:rPr>
                      <m:t>15</m:t>
                    </m:r>
                    <m:r>
                      <a:rPr lang="en-US" i="1">
                        <a:latin typeface="Cambria Math"/>
                      </a:rPr>
                      <m:t> </m:t>
                    </m:r>
                    <m:r>
                      <a:rPr lang="en-US" i="1">
                        <a:latin typeface="Cambria Math"/>
                      </a:rPr>
                      <m:t>𝑚</m:t>
                    </m:r>
                  </m:oMath>
                </a14:m>
                <a:endParaRPr lang="en-US" dirty="0"/>
              </a:p>
              <a:p>
                <a:r>
                  <a:rPr lang="en-US" dirty="0"/>
                  <a:t>Third span is two end continues with 4.4 m     </a:t>
                </a:r>
                <a:r>
                  <a:rPr lang="en-US" dirty="0">
                    <a:sym typeface="Wingdings" panose="05000000000000000000" pitchFamily="2" charset="2"/>
                  </a:rPr>
                  <a:t></a:t>
                </a:r>
                <a:r>
                  <a:rPr lang="en-US" dirty="0"/>
                  <a:t> </a:t>
                </a:r>
                <a14:m>
                  <m:oMath xmlns:m="http://schemas.openxmlformats.org/officeDocument/2006/math">
                    <m:f>
                      <m:fPr>
                        <m:ctrlPr>
                          <a:rPr lang="en-US" i="1">
                            <a:latin typeface="Cambria Math"/>
                          </a:rPr>
                        </m:ctrlPr>
                      </m:fPr>
                      <m:num>
                        <m:r>
                          <a:rPr lang="en-US" i="1">
                            <a:latin typeface="Cambria Math"/>
                          </a:rPr>
                          <m:t>𝐿</m:t>
                        </m:r>
                      </m:num>
                      <m:den>
                        <m:r>
                          <a:rPr lang="en-US" i="1">
                            <a:latin typeface="Cambria Math"/>
                          </a:rPr>
                          <m:t>28</m:t>
                        </m:r>
                      </m:den>
                    </m:f>
                    <m:r>
                      <a:rPr lang="en-US" i="1">
                        <a:latin typeface="Cambria Math"/>
                      </a:rPr>
                      <m:t>=</m:t>
                    </m:r>
                    <m:f>
                      <m:fPr>
                        <m:ctrlPr>
                          <a:rPr lang="en-US" i="1">
                            <a:latin typeface="Cambria Math"/>
                          </a:rPr>
                        </m:ctrlPr>
                      </m:fPr>
                      <m:num>
                        <m:r>
                          <a:rPr lang="en-US" i="1">
                            <a:latin typeface="Cambria Math"/>
                          </a:rPr>
                          <m:t>4</m:t>
                        </m:r>
                        <m:r>
                          <a:rPr lang="en-US" i="1">
                            <a:latin typeface="Cambria Math"/>
                          </a:rPr>
                          <m:t>.</m:t>
                        </m:r>
                        <m:r>
                          <a:rPr lang="en-US" i="1">
                            <a:latin typeface="Cambria Math"/>
                          </a:rPr>
                          <m:t>4</m:t>
                        </m:r>
                      </m:num>
                      <m:den>
                        <m:r>
                          <a:rPr lang="en-US" i="1">
                            <a:latin typeface="Cambria Math"/>
                          </a:rPr>
                          <m:t>28</m:t>
                        </m:r>
                      </m:den>
                    </m:f>
                    <m:r>
                      <a:rPr lang="en-US" i="1">
                        <a:latin typeface="Cambria Math"/>
                      </a:rPr>
                      <m:t>=</m:t>
                    </m:r>
                    <m:r>
                      <a:rPr lang="en-US" i="1">
                        <a:latin typeface="Cambria Math"/>
                      </a:rPr>
                      <m:t>0</m:t>
                    </m:r>
                    <m:r>
                      <a:rPr lang="en-US" i="1">
                        <a:latin typeface="Cambria Math"/>
                      </a:rPr>
                      <m:t>.</m:t>
                    </m:r>
                    <m:r>
                      <a:rPr lang="en-US" i="1">
                        <a:latin typeface="Cambria Math"/>
                      </a:rPr>
                      <m:t>157</m:t>
                    </m:r>
                    <m:r>
                      <a:rPr lang="en-US" i="1">
                        <a:latin typeface="Cambria Math"/>
                      </a:rPr>
                      <m:t> </m:t>
                    </m:r>
                    <m:r>
                      <a:rPr lang="en-US" i="1">
                        <a:latin typeface="Cambria Math"/>
                      </a:rPr>
                      <m:t>𝑚</m:t>
                    </m:r>
                  </m:oMath>
                </a14:m>
                <a:endParaRPr lang="en-US" dirty="0"/>
              </a:p>
              <a:p>
                <a:r>
                  <a:rPr lang="en-US" dirty="0"/>
                  <a:t>Fourth span is one end continues with 4.37 m </a:t>
                </a:r>
                <a:r>
                  <a:rPr lang="en-US" dirty="0">
                    <a:sym typeface="Wingdings" panose="05000000000000000000" pitchFamily="2" charset="2"/>
                  </a:rPr>
                  <a:t></a:t>
                </a:r>
                <a:r>
                  <a:rPr lang="en-US" dirty="0"/>
                  <a:t> </a:t>
                </a:r>
                <a14:m>
                  <m:oMath xmlns:m="http://schemas.openxmlformats.org/officeDocument/2006/math">
                    <m:f>
                      <m:fPr>
                        <m:ctrlPr>
                          <a:rPr lang="en-US" i="1">
                            <a:latin typeface="Cambria Math"/>
                          </a:rPr>
                        </m:ctrlPr>
                      </m:fPr>
                      <m:num>
                        <m:r>
                          <a:rPr lang="en-US" i="1">
                            <a:latin typeface="Cambria Math"/>
                          </a:rPr>
                          <m:t>𝐿</m:t>
                        </m:r>
                      </m:num>
                      <m:den>
                        <m:r>
                          <a:rPr lang="en-US" i="1">
                            <a:latin typeface="Cambria Math"/>
                          </a:rPr>
                          <m:t>24</m:t>
                        </m:r>
                      </m:den>
                    </m:f>
                    <m:r>
                      <a:rPr lang="en-US" i="1">
                        <a:latin typeface="Cambria Math"/>
                      </a:rPr>
                      <m:t>=</m:t>
                    </m:r>
                    <m:f>
                      <m:fPr>
                        <m:ctrlPr>
                          <a:rPr lang="en-US" i="1">
                            <a:latin typeface="Cambria Math"/>
                          </a:rPr>
                        </m:ctrlPr>
                      </m:fPr>
                      <m:num>
                        <m:r>
                          <a:rPr lang="en-US" i="1">
                            <a:latin typeface="Cambria Math"/>
                          </a:rPr>
                          <m:t>4</m:t>
                        </m:r>
                        <m:r>
                          <a:rPr lang="en-US" i="1">
                            <a:latin typeface="Cambria Math"/>
                          </a:rPr>
                          <m:t>.</m:t>
                        </m:r>
                        <m:r>
                          <a:rPr lang="en-US" i="1">
                            <a:latin typeface="Cambria Math"/>
                          </a:rPr>
                          <m:t>37</m:t>
                        </m:r>
                      </m:num>
                      <m:den>
                        <m:r>
                          <a:rPr lang="en-US" i="1">
                            <a:latin typeface="Cambria Math"/>
                          </a:rPr>
                          <m:t>24</m:t>
                        </m:r>
                      </m:den>
                    </m:f>
                    <m:r>
                      <a:rPr lang="en-US" i="1">
                        <a:latin typeface="Cambria Math"/>
                      </a:rPr>
                      <m:t>=</m:t>
                    </m:r>
                    <m:r>
                      <a:rPr lang="en-US" i="1">
                        <a:latin typeface="Cambria Math"/>
                      </a:rPr>
                      <m:t>0</m:t>
                    </m:r>
                    <m:r>
                      <a:rPr lang="en-US" i="1">
                        <a:latin typeface="Cambria Math"/>
                      </a:rPr>
                      <m:t>.</m:t>
                    </m:r>
                    <m:r>
                      <a:rPr lang="en-US" i="1">
                        <a:latin typeface="Cambria Math"/>
                      </a:rPr>
                      <m:t>18</m:t>
                    </m:r>
                    <m:r>
                      <a:rPr lang="en-US" i="1">
                        <a:latin typeface="Cambria Math"/>
                      </a:rPr>
                      <m:t> </m:t>
                    </m:r>
                    <m:r>
                      <a:rPr lang="en-US" i="1">
                        <a:latin typeface="Cambria Math"/>
                      </a:rPr>
                      <m:t>𝑚</m:t>
                    </m:r>
                  </m:oMath>
                </a14:m>
                <a:endParaRPr lang="en-US" dirty="0"/>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2"/>
                <a:stretch>
                  <a:fillRect l="-138" t="-891"/>
                </a:stretch>
              </a:blipFill>
            </p:spPr>
            <p:txBody>
              <a:bodyPr/>
              <a:lstStyle/>
              <a:p>
                <a:r>
                  <a:rPr lang="en-US">
                    <a:noFill/>
                  </a:rPr>
                  <a:t> </a:t>
                </a:r>
              </a:p>
            </p:txBody>
          </p:sp>
        </mc:Fallback>
      </mc:AlternateContent>
      <p:pic>
        <p:nvPicPr>
          <p:cNvPr id="5" name="صورة 7"/>
          <p:cNvPicPr/>
          <p:nvPr/>
        </p:nvPicPr>
        <p:blipFill>
          <a:blip r:embed="rId3">
            <a:extLst>
              <a:ext uri="{28A0092B-C50C-407E-A947-70E740481C1C}">
                <a14:useLocalDpi xmlns:a14="http://schemas.microsoft.com/office/drawing/2010/main" val="0"/>
              </a:ext>
            </a:extLst>
          </a:blip>
          <a:stretch>
            <a:fillRect/>
          </a:stretch>
        </p:blipFill>
        <p:spPr>
          <a:xfrm>
            <a:off x="2404213" y="5179951"/>
            <a:ext cx="5953125" cy="1133475"/>
          </a:xfrm>
          <a:prstGeom prst="rect">
            <a:avLst/>
          </a:prstGeom>
        </p:spPr>
      </p:pic>
    </p:spTree>
    <p:extLst>
      <p:ext uri="{BB962C8B-B14F-4D97-AF65-F5344CB8AC3E}">
        <p14:creationId xmlns:p14="http://schemas.microsoft.com/office/powerpoint/2010/main" val="195650677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Check slab for shear </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US" dirty="0"/>
                  <a:t>Own weight = 1 x 0.25 x 25 = 6.25 KN/</a:t>
                </a:r>
                <a14:m>
                  <m:oMath xmlns:m="http://schemas.openxmlformats.org/officeDocument/2006/math">
                    <m:sSup>
                      <m:sSupPr>
                        <m:ctrlPr>
                          <a:rPr lang="en-US" i="1">
                            <a:latin typeface="Cambria Math"/>
                          </a:rPr>
                        </m:ctrlPr>
                      </m:sSupPr>
                      <m:e>
                        <m:r>
                          <a:rPr lang="en-GB" i="1">
                            <a:latin typeface="Cambria Math"/>
                          </a:rPr>
                          <m:t>𝑚</m:t>
                        </m:r>
                      </m:e>
                      <m:sup>
                        <m:r>
                          <a:rPr lang="en-GB" i="1">
                            <a:latin typeface="Cambria Math"/>
                          </a:rPr>
                          <m:t>2</m:t>
                        </m:r>
                      </m:sup>
                    </m:sSup>
                  </m:oMath>
                </a14:m>
                <a:r>
                  <a:rPr lang="en-GB" dirty="0"/>
                  <a:t> </a:t>
                </a:r>
                <a:endParaRPr lang="en-US" dirty="0"/>
              </a:p>
              <a:p>
                <a:r>
                  <a:rPr lang="en-US" dirty="0"/>
                  <a:t>Wu= 1.2 (3.5 +6.25) + 1.6 (2 ) =16.5 KN/</a:t>
                </a:r>
                <a14:m>
                  <m:oMath xmlns:m="http://schemas.openxmlformats.org/officeDocument/2006/math">
                    <m:sSup>
                      <m:sSupPr>
                        <m:ctrlPr>
                          <a:rPr lang="en-US" i="1">
                            <a:latin typeface="Cambria Math"/>
                          </a:rPr>
                        </m:ctrlPr>
                      </m:sSupPr>
                      <m:e>
                        <m:r>
                          <a:rPr lang="en-GB" i="1">
                            <a:latin typeface="Cambria Math"/>
                          </a:rPr>
                          <m:t>𝑚</m:t>
                        </m:r>
                      </m:e>
                      <m:sup>
                        <m:r>
                          <a:rPr lang="en-GB" i="1">
                            <a:latin typeface="Cambria Math"/>
                          </a:rPr>
                          <m:t>2</m:t>
                        </m:r>
                      </m:sup>
                    </m:sSup>
                  </m:oMath>
                </a14:m>
                <a:endParaRPr lang="en-US" dirty="0"/>
              </a:p>
              <a:p>
                <a:r>
                  <a:rPr lang="en-US" dirty="0"/>
                  <a:t>Vu = Wu (0.5 Ln – d) </a:t>
                </a:r>
              </a:p>
              <a:p>
                <a:r>
                  <a:rPr lang="en-US" dirty="0"/>
                  <a:t>Vu = 62.37 KN </a:t>
                </a:r>
              </a:p>
              <a:p>
                <a14:m>
                  <m:oMath xmlns:m="http://schemas.openxmlformats.org/officeDocument/2006/math">
                    <m:r>
                      <a:rPr lang="en-US" i="1">
                        <a:latin typeface="Cambria Math"/>
                      </a:rPr>
                      <m:t>𝑉𝐶</m:t>
                    </m:r>
                    <m:r>
                      <a:rPr lang="en-US" i="1">
                        <a:latin typeface="Cambria Math"/>
                      </a:rPr>
                      <m:t>=</m:t>
                    </m:r>
                    <m:r>
                      <a:rPr lang="en-US" i="1">
                        <a:latin typeface="Cambria Math"/>
                      </a:rPr>
                      <m:t>0</m:t>
                    </m:r>
                    <m:r>
                      <a:rPr lang="en-US" i="1">
                        <a:latin typeface="Cambria Math"/>
                      </a:rPr>
                      <m:t>.</m:t>
                    </m:r>
                    <m:r>
                      <a:rPr lang="en-US" i="1">
                        <a:latin typeface="Cambria Math"/>
                      </a:rPr>
                      <m:t>75</m:t>
                    </m:r>
                    <m:r>
                      <a:rPr lang="en-US" i="1">
                        <a:latin typeface="Cambria Math"/>
                      </a:rPr>
                      <m:t>∗ </m:t>
                    </m:r>
                    <m:f>
                      <m:fPr>
                        <m:ctrlPr>
                          <a:rPr lang="en-US" i="1">
                            <a:latin typeface="Cambria Math"/>
                          </a:rPr>
                        </m:ctrlPr>
                      </m:fPr>
                      <m:num>
                        <m:r>
                          <a:rPr lang="en-US" i="1">
                            <a:latin typeface="Cambria Math"/>
                          </a:rPr>
                          <m:t>1</m:t>
                        </m:r>
                      </m:num>
                      <m:den>
                        <m:r>
                          <a:rPr lang="en-US" i="1">
                            <a:latin typeface="Cambria Math"/>
                          </a:rPr>
                          <m:t>6</m:t>
                        </m:r>
                      </m:den>
                    </m:f>
                    <m:sSup>
                      <m:sSupPr>
                        <m:ctrlPr>
                          <a:rPr lang="en-US" i="1">
                            <a:latin typeface="Cambria Math"/>
                          </a:rPr>
                        </m:ctrlPr>
                      </m:sSupPr>
                      <m:e>
                        <m:d>
                          <m:dPr>
                            <m:ctrlPr>
                              <a:rPr lang="en-US" i="1">
                                <a:latin typeface="Cambria Math"/>
                              </a:rPr>
                            </m:ctrlPr>
                          </m:dPr>
                          <m:e>
                            <m:r>
                              <a:rPr lang="en-US" i="1">
                                <a:latin typeface="Cambria Math"/>
                              </a:rPr>
                              <m:t>𝑓𝑐</m:t>
                            </m:r>
                          </m:e>
                        </m:d>
                      </m:e>
                      <m:sup>
                        <m:r>
                          <a:rPr lang="en-US" i="1">
                            <a:latin typeface="Cambria Math"/>
                          </a:rPr>
                          <m:t>0</m:t>
                        </m:r>
                        <m:r>
                          <a:rPr lang="en-US" i="1">
                            <a:latin typeface="Cambria Math"/>
                          </a:rPr>
                          <m:t>.</m:t>
                        </m:r>
                        <m:r>
                          <a:rPr lang="en-US" i="1">
                            <a:latin typeface="Cambria Math"/>
                          </a:rPr>
                          <m:t>5</m:t>
                        </m:r>
                      </m:sup>
                    </m:sSup>
                    <m:r>
                      <a:rPr lang="en-US" i="1">
                        <a:latin typeface="Cambria Math"/>
                      </a:rPr>
                      <m:t>∗</m:t>
                    </m:r>
                    <m:r>
                      <a:rPr lang="en-US" i="1">
                        <a:latin typeface="Cambria Math"/>
                      </a:rPr>
                      <m:t>𝑏𝑊</m:t>
                    </m:r>
                    <m:r>
                      <a:rPr lang="en-US" i="1">
                        <a:latin typeface="Cambria Math"/>
                      </a:rPr>
                      <m:t>∗</m:t>
                    </m:r>
                    <m:r>
                      <a:rPr lang="en-US" i="1">
                        <a:latin typeface="Cambria Math"/>
                      </a:rPr>
                      <m:t>𝑑</m:t>
                    </m:r>
                  </m:oMath>
                </a14:m>
                <a:endParaRPr lang="en-US" dirty="0"/>
              </a:p>
              <a:p>
                <a:r>
                  <a:rPr lang="en-US" dirty="0" err="1"/>
                  <a:t>V</a:t>
                </a:r>
                <a:r>
                  <a:rPr lang="en-US" baseline="-25000" dirty="0" err="1"/>
                  <a:t>c</a:t>
                </a:r>
                <a:r>
                  <a:rPr lang="en-US" dirty="0"/>
                  <a:t> = 134.72 &gt; Vu </a:t>
                </a:r>
                <a:r>
                  <a:rPr lang="en-US" dirty="0">
                    <a:sym typeface="Wingdings" panose="05000000000000000000" pitchFamily="2" charset="2"/>
                  </a:rPr>
                  <a:t></a:t>
                </a:r>
                <a:r>
                  <a:rPr lang="en-US" dirty="0"/>
                  <a:t> OK </a:t>
                </a:r>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2"/>
                <a:stretch>
                  <a:fillRect l="-138" t="-891"/>
                </a:stretch>
              </a:blipFill>
            </p:spPr>
            <p:txBody>
              <a:bodyPr/>
              <a:lstStyle/>
              <a:p>
                <a:r>
                  <a:rPr lang="en-US">
                    <a:noFill/>
                  </a:rPr>
                  <a:t> </a:t>
                </a:r>
              </a:p>
            </p:txBody>
          </p:sp>
        </mc:Fallback>
      </mc:AlternateContent>
    </p:spTree>
    <p:extLst>
      <p:ext uri="{BB962C8B-B14F-4D97-AF65-F5344CB8AC3E}">
        <p14:creationId xmlns:p14="http://schemas.microsoft.com/office/powerpoint/2010/main" val="314295324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beams:</a:t>
            </a:r>
          </a:p>
        </p:txBody>
      </p:sp>
      <p:sp>
        <p:nvSpPr>
          <p:cNvPr id="3" name="Content Placeholder 2"/>
          <p:cNvSpPr>
            <a:spLocks noGrp="1"/>
          </p:cNvSpPr>
          <p:nvPr>
            <p:ph idx="1"/>
          </p:nvPr>
        </p:nvSpPr>
        <p:spPr/>
        <p:txBody>
          <a:bodyPr/>
          <a:lstStyle/>
          <a:p>
            <a:r>
              <a:rPr lang="en-US" dirty="0"/>
              <a:t>The preliminary dimension of beams will be find by the following </a:t>
            </a:r>
            <a:r>
              <a:rPr lang="en-US" dirty="0" smtClean="0"/>
              <a:t>table</a:t>
            </a:r>
            <a:endParaRPr lang="en-US" dirty="0"/>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2268606" y="3067945"/>
            <a:ext cx="5481955" cy="2333625"/>
          </a:xfrm>
          <a:prstGeom prst="rect">
            <a:avLst/>
          </a:prstGeom>
        </p:spPr>
      </p:pic>
    </p:spTree>
    <p:extLst>
      <p:ext uri="{BB962C8B-B14F-4D97-AF65-F5344CB8AC3E}">
        <p14:creationId xmlns:p14="http://schemas.microsoft.com/office/powerpoint/2010/main" val="341561270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 </a:t>
            </a:r>
          </a:p>
          <a:p>
            <a:pPr rtl="1"/>
            <a:r>
              <a:rPr lang="en-US" dirty="0" smtClean="0"/>
              <a:t>h=L/18.5</a:t>
            </a:r>
            <a:endParaRPr lang="en-US" dirty="0"/>
          </a:p>
          <a:p>
            <a:pPr rtl="1"/>
            <a:r>
              <a:rPr lang="en-US" dirty="0" smtClean="0"/>
              <a:t>h=9.66/18.5=0.52 </a:t>
            </a:r>
            <a:r>
              <a:rPr lang="en-US" dirty="0"/>
              <a:t>m.</a:t>
            </a:r>
          </a:p>
          <a:p>
            <a:r>
              <a:rPr lang="en-US" b="1" dirty="0"/>
              <a:t>Try h = </a:t>
            </a:r>
            <a:r>
              <a:rPr lang="en-US" b="1" dirty="0" smtClean="0"/>
              <a:t>550 </a:t>
            </a:r>
            <a:r>
              <a:rPr lang="en-US" b="1" dirty="0"/>
              <a:t>mm</a:t>
            </a:r>
            <a:endParaRPr lang="en-US" dirty="0"/>
          </a:p>
          <a:p>
            <a:endParaRPr lang="en-US" dirty="0"/>
          </a:p>
        </p:txBody>
      </p:sp>
      <p:pic>
        <p:nvPicPr>
          <p:cNvPr id="4" name="صورة 4"/>
          <p:cNvPicPr/>
          <p:nvPr/>
        </p:nvPicPr>
        <p:blipFill>
          <a:blip r:embed="rId2">
            <a:extLst>
              <a:ext uri="{28A0092B-C50C-407E-A947-70E740481C1C}">
                <a14:useLocalDpi xmlns:a14="http://schemas.microsoft.com/office/drawing/2010/main" val="0"/>
              </a:ext>
            </a:extLst>
          </a:blip>
          <a:stretch>
            <a:fillRect/>
          </a:stretch>
        </p:blipFill>
        <p:spPr>
          <a:xfrm>
            <a:off x="5567783" y="2211387"/>
            <a:ext cx="3276600" cy="4200525"/>
          </a:xfrm>
          <a:prstGeom prst="rect">
            <a:avLst/>
          </a:prstGeom>
        </p:spPr>
      </p:pic>
    </p:spTree>
    <p:extLst>
      <p:ext uri="{BB962C8B-B14F-4D97-AF65-F5344CB8AC3E}">
        <p14:creationId xmlns:p14="http://schemas.microsoft.com/office/powerpoint/2010/main" val="319350012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Columns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0" y="2127564"/>
                <a:ext cx="9980613" cy="4843604"/>
              </a:xfrm>
            </p:spPr>
            <p:txBody>
              <a:bodyPr>
                <a:normAutofit fontScale="40000" lnSpcReduction="20000"/>
              </a:bodyPr>
              <a:lstStyle/>
              <a:p>
                <a:r>
                  <a:rPr lang="en-US" b="1" dirty="0"/>
                  <a:t>The tributary area for critical column equal 28 </a:t>
                </a:r>
                <a14:m>
                  <m:oMath xmlns:m="http://schemas.openxmlformats.org/officeDocument/2006/math">
                    <m:sSup>
                      <m:sSupPr>
                        <m:ctrlPr>
                          <a:rPr lang="en-US" b="1" i="1">
                            <a:latin typeface="Cambria Math"/>
                          </a:rPr>
                        </m:ctrlPr>
                      </m:sSupPr>
                      <m:e>
                        <m:r>
                          <a:rPr lang="en-GB" b="1" i="1">
                            <a:latin typeface="Cambria Math"/>
                          </a:rPr>
                          <m:t>𝒎</m:t>
                        </m:r>
                      </m:e>
                      <m:sup>
                        <m:r>
                          <a:rPr lang="en-GB" b="1" i="1">
                            <a:latin typeface="Cambria Math"/>
                          </a:rPr>
                          <m:t>𝟐</m:t>
                        </m:r>
                      </m:sup>
                    </m:sSup>
                  </m:oMath>
                </a14:m>
                <a:r>
                  <a:rPr lang="en-US" b="1" dirty="0"/>
                  <a:t> as shown in the following figure: </a:t>
                </a:r>
                <a:endParaRPr lang="en-US" dirty="0"/>
              </a:p>
              <a:p>
                <a:r>
                  <a:rPr lang="en-US" dirty="0"/>
                  <a:t>Then the load on the column by using factored load combination</a:t>
                </a:r>
              </a:p>
              <a:p>
                <a:r>
                  <a:rPr lang="en-US" dirty="0" err="1"/>
                  <a:t>Pu</a:t>
                </a:r>
                <a:r>
                  <a:rPr lang="en-US" dirty="0"/>
                  <a:t>=1.2D+1.6L</a:t>
                </a:r>
              </a:p>
              <a:p>
                <a:r>
                  <a:rPr lang="en-US" dirty="0"/>
                  <a:t>For live </a:t>
                </a:r>
              </a:p>
              <a:p>
                <a:r>
                  <a:rPr lang="en-US" dirty="0" smtClean="0"/>
                  <a:t>L=2 KN</a:t>
                </a:r>
                <a:r>
                  <a:rPr lang="en-US" dirty="0"/>
                  <a:t>/</a:t>
                </a:r>
                <a14:m>
                  <m:oMath xmlns:m="http://schemas.openxmlformats.org/officeDocument/2006/math">
                    <m:sSup>
                      <m:sSupPr>
                        <m:ctrlPr>
                          <a:rPr lang="en-US" i="1">
                            <a:latin typeface="Cambria Math"/>
                          </a:rPr>
                        </m:ctrlPr>
                      </m:sSupPr>
                      <m:e>
                        <m:r>
                          <a:rPr lang="en-GB" i="1">
                            <a:latin typeface="Cambria Math"/>
                          </a:rPr>
                          <m:t>𝑚</m:t>
                        </m:r>
                      </m:e>
                      <m:sup>
                        <m:r>
                          <a:rPr lang="en-GB" i="1">
                            <a:latin typeface="Cambria Math"/>
                          </a:rPr>
                          <m:t>2</m:t>
                        </m:r>
                      </m:sup>
                    </m:sSup>
                  </m:oMath>
                </a14:m>
                <a:r>
                  <a:rPr lang="en-US" dirty="0"/>
                  <a:t> in all floors</a:t>
                </a:r>
              </a:p>
              <a:p>
                <a:r>
                  <a:rPr lang="en-US" b="1" dirty="0"/>
                  <a:t>PL= tributary area*L*No. Of floors =28*3*9=756 KN </a:t>
                </a:r>
                <a:endParaRPr lang="en-US" dirty="0"/>
              </a:p>
              <a:p>
                <a:r>
                  <a:rPr lang="en-US" dirty="0"/>
                  <a:t>For dead </a:t>
                </a:r>
              </a:p>
              <a:p>
                <a:r>
                  <a:rPr lang="en-US" dirty="0"/>
                  <a:t>PD = </a:t>
                </a:r>
                <a:r>
                  <a:rPr lang="en-US" dirty="0" err="1"/>
                  <a:t>D</a:t>
                </a:r>
                <a:r>
                  <a:rPr lang="en-US" baseline="-25000" dirty="0" err="1"/>
                  <a:t>slab</a:t>
                </a:r>
                <a:r>
                  <a:rPr lang="en-US" dirty="0"/>
                  <a:t> + </a:t>
                </a:r>
                <a:r>
                  <a:rPr lang="en-US" dirty="0" err="1"/>
                  <a:t>D</a:t>
                </a:r>
                <a:r>
                  <a:rPr lang="en-US" baseline="-25000" dirty="0" err="1"/>
                  <a:t>beam</a:t>
                </a:r>
                <a:r>
                  <a:rPr lang="en-US" dirty="0"/>
                  <a:t> </a:t>
                </a:r>
              </a:p>
              <a:p>
                <a:r>
                  <a:rPr lang="en-US" dirty="0" err="1"/>
                  <a:t>D</a:t>
                </a:r>
                <a:r>
                  <a:rPr lang="en-US" baseline="-25000" dirty="0" err="1"/>
                  <a:t>slab</a:t>
                </a:r>
                <a:r>
                  <a:rPr lang="en-US" dirty="0"/>
                  <a:t> = no. of floor × (superimposed dead load x tributary area + thickness of slab x tributary area x 25)           </a:t>
                </a:r>
              </a:p>
              <a:p>
                <a:r>
                  <a:rPr lang="en-US" dirty="0" err="1"/>
                  <a:t>D</a:t>
                </a:r>
                <a:r>
                  <a:rPr lang="en-US" baseline="-25000" dirty="0" err="1"/>
                  <a:t>slab</a:t>
                </a:r>
                <a:r>
                  <a:rPr lang="en-US" dirty="0"/>
                  <a:t> = 9 x (3.5x28+ 0.25 x 28 x 25) = 2363 KN</a:t>
                </a:r>
              </a:p>
              <a:p>
                <a:r>
                  <a:rPr lang="en-US" dirty="0" err="1"/>
                  <a:t>D</a:t>
                </a:r>
                <a:r>
                  <a:rPr lang="en-US" baseline="-25000" dirty="0" err="1"/>
                  <a:t>beam</a:t>
                </a:r>
                <a:r>
                  <a:rPr lang="en-US" dirty="0"/>
                  <a:t> = depth × width × length </a:t>
                </a:r>
              </a:p>
              <a:p>
                <a:r>
                  <a:rPr lang="en-US" dirty="0" err="1"/>
                  <a:t>D</a:t>
                </a:r>
                <a:r>
                  <a:rPr lang="en-US" baseline="-25000" dirty="0" err="1"/>
                  <a:t>beam</a:t>
                </a:r>
                <a:r>
                  <a:rPr lang="en-US" dirty="0"/>
                  <a:t> = 0.5 x 0.5 x (2.1+2.237+4.83) x 25 = 57.3 KN</a:t>
                </a:r>
              </a:p>
              <a:p>
                <a:r>
                  <a:rPr lang="en-US" b="1" dirty="0"/>
                  <a:t>PD = 2363 + 57.3 = 2420.3 KN</a:t>
                </a:r>
                <a:endParaRPr lang="en-US" dirty="0"/>
              </a:p>
              <a:p>
                <a:r>
                  <a:rPr lang="en-US" dirty="0" err="1"/>
                  <a:t>Pu</a:t>
                </a:r>
                <a:r>
                  <a:rPr lang="en-US" dirty="0"/>
                  <a:t> = (1.2 × 2420.3)+ (1.6 × 756) = 4114 KN</a:t>
                </a:r>
              </a:p>
              <a:p>
                <a:r>
                  <a:rPr lang="en-US" dirty="0"/>
                  <a:t>To calculate area for column, will use the following equation: </a:t>
                </a:r>
              </a:p>
              <a:p>
                <a:r>
                  <a:rPr lang="en-US" dirty="0" err="1"/>
                  <a:t>Pu</a:t>
                </a:r>
                <a:r>
                  <a:rPr lang="en-US" dirty="0"/>
                  <a:t> = ϕ × λ × (0.85 </a:t>
                </a:r>
                <a:r>
                  <a:rPr lang="en-US" dirty="0" err="1"/>
                  <a:t>f'c</a:t>
                </a:r>
                <a:r>
                  <a:rPr lang="en-US" dirty="0"/>
                  <a:t> ×Ag × (1- ρ) + </a:t>
                </a:r>
                <a:r>
                  <a:rPr lang="en-US" dirty="0" err="1"/>
                  <a:t>fy</a:t>
                </a:r>
                <a:r>
                  <a:rPr lang="en-US" dirty="0"/>
                  <a:t> × ρ ×Ag)</a:t>
                </a:r>
              </a:p>
              <a:p>
                <a:r>
                  <a:rPr lang="en-US" dirty="0"/>
                  <a:t>Assume ρ = 0.03 </a:t>
                </a:r>
              </a:p>
              <a:p>
                <a:r>
                  <a:rPr lang="en-US" dirty="0"/>
                  <a:t>4114 x 10^3 = 0.65 x 0.8 (0.85 x 24 x 0.97 Ag + 420 x 0.03 x Ag)</a:t>
                </a:r>
              </a:p>
              <a:p>
                <a:r>
                  <a:rPr lang="en-US" dirty="0"/>
                  <a:t>4114000=16.83 Ag</a:t>
                </a:r>
              </a:p>
              <a:p>
                <a:r>
                  <a:rPr lang="en-US" dirty="0"/>
                  <a:t>⇛ Ag = 244445 mm</a:t>
                </a:r>
                <a:r>
                  <a:rPr lang="en-US" baseline="30000" dirty="0"/>
                  <a:t>2 </a:t>
                </a:r>
                <a:endParaRPr lang="en-US" dirty="0"/>
              </a:p>
              <a:p>
                <a:r>
                  <a:rPr lang="en-US" b="1" dirty="0"/>
                  <a:t>Try column 700 x 400 mm</a:t>
                </a:r>
                <a:r>
                  <a:rPr lang="en-US" b="1" baseline="30000" dirty="0"/>
                  <a:t>2</a:t>
                </a:r>
                <a:endParaRPr lang="en-US" dirty="0"/>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0" y="2127564"/>
                <a:ext cx="9980613" cy="4843604"/>
              </a:xfrm>
              <a:blipFill rotWithShape="0">
                <a:blip r:embed="rId2"/>
                <a:stretch>
                  <a:fillRect t="-126"/>
                </a:stretch>
              </a:blipFill>
            </p:spPr>
            <p:txBody>
              <a:bodyPr/>
              <a:lstStyle/>
              <a:p>
                <a:r>
                  <a:rPr lang="en-US">
                    <a:noFill/>
                  </a:rPr>
                  <a:t> </a:t>
                </a:r>
              </a:p>
            </p:txBody>
          </p:sp>
        </mc:Fallback>
      </mc:AlternateContent>
      <p:pic>
        <p:nvPicPr>
          <p:cNvPr id="5" name="صورة 10"/>
          <p:cNvPicPr/>
          <p:nvPr/>
        </p:nvPicPr>
        <p:blipFill>
          <a:blip r:embed="rId3">
            <a:extLst>
              <a:ext uri="{28A0092B-C50C-407E-A947-70E740481C1C}">
                <a14:useLocalDpi xmlns:a14="http://schemas.microsoft.com/office/drawing/2010/main" val="0"/>
              </a:ext>
            </a:extLst>
          </a:blip>
          <a:stretch>
            <a:fillRect/>
          </a:stretch>
        </p:blipFill>
        <p:spPr>
          <a:xfrm>
            <a:off x="5748101" y="2822276"/>
            <a:ext cx="3448050" cy="3114675"/>
          </a:xfrm>
          <a:prstGeom prst="rect">
            <a:avLst/>
          </a:prstGeom>
        </p:spPr>
      </p:pic>
    </p:spTree>
    <p:extLst>
      <p:ext uri="{BB962C8B-B14F-4D97-AF65-F5344CB8AC3E}">
        <p14:creationId xmlns:p14="http://schemas.microsoft.com/office/powerpoint/2010/main" val="60187227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Project description:</a:t>
            </a:r>
          </a:p>
        </p:txBody>
      </p:sp>
      <p:sp>
        <p:nvSpPr>
          <p:cNvPr id="3" name="Content Placeholder 2"/>
          <p:cNvSpPr>
            <a:spLocks noGrp="1"/>
          </p:cNvSpPr>
          <p:nvPr>
            <p:ph idx="1"/>
          </p:nvPr>
        </p:nvSpPr>
        <p:spPr/>
        <p:txBody>
          <a:bodyPr/>
          <a:lstStyle/>
          <a:p>
            <a:r>
              <a:rPr lang="en-US" dirty="0" smtClean="0"/>
              <a:t>This building consists of eight floors with roof the Total area </a:t>
            </a:r>
            <a:r>
              <a:rPr lang="en-US" b="1" dirty="0" smtClean="0"/>
              <a:t>4482 m</a:t>
            </a:r>
            <a:r>
              <a:rPr lang="en-US" b="1" baseline="30000" dirty="0" smtClean="0"/>
              <a:t>2 </a:t>
            </a:r>
            <a:endParaRPr lang="en-US" dirty="0"/>
          </a:p>
          <a:p>
            <a:endParaRPr lang="en-US" dirty="0"/>
          </a:p>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674220678"/>
              </p:ext>
            </p:extLst>
          </p:nvPr>
        </p:nvGraphicFramePr>
        <p:xfrm>
          <a:off x="3453135" y="3251075"/>
          <a:ext cx="4166543" cy="3420656"/>
        </p:xfrm>
        <a:graphic>
          <a:graphicData uri="http://schemas.openxmlformats.org/drawingml/2006/table">
            <a:tbl>
              <a:tblPr>
                <a:tableStyleId>{5C22544A-7EE6-4342-B048-85BDC9FD1C3A}</a:tableStyleId>
              </a:tblPr>
              <a:tblGrid>
                <a:gridCol w="925467"/>
                <a:gridCol w="1864797"/>
                <a:gridCol w="613836"/>
                <a:gridCol w="762443"/>
              </a:tblGrid>
              <a:tr h="309582">
                <a:tc>
                  <a:txBody>
                    <a:bodyPr/>
                    <a:lstStyle/>
                    <a:p>
                      <a:pPr marL="0" marR="0" algn="ctr">
                        <a:lnSpc>
                          <a:spcPct val="107000"/>
                        </a:lnSpc>
                        <a:spcBef>
                          <a:spcPts val="0"/>
                        </a:spcBef>
                        <a:spcAft>
                          <a:spcPts val="800"/>
                        </a:spcAft>
                      </a:pPr>
                      <a:r>
                        <a:rPr lang="en-US" sz="1000">
                          <a:effectLst/>
                        </a:rPr>
                        <a:t>Floor Name</a:t>
                      </a:r>
                      <a:endParaRPr lang="en-US" sz="1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59886" marR="59886" marT="0" marB="0"/>
                </a:tc>
                <a:tc>
                  <a:txBody>
                    <a:bodyPr/>
                    <a:lstStyle/>
                    <a:p>
                      <a:pPr marL="0" marR="0" algn="ctr">
                        <a:lnSpc>
                          <a:spcPct val="107000"/>
                        </a:lnSpc>
                        <a:spcBef>
                          <a:spcPts val="0"/>
                        </a:spcBef>
                        <a:spcAft>
                          <a:spcPts val="800"/>
                        </a:spcAft>
                      </a:pPr>
                      <a:r>
                        <a:rPr lang="en-US" sz="1000">
                          <a:effectLst/>
                        </a:rPr>
                        <a:t>Function</a:t>
                      </a:r>
                      <a:endParaRPr lang="en-US" sz="1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59886" marR="59886" marT="0" marB="0"/>
                </a:tc>
                <a:tc>
                  <a:txBody>
                    <a:bodyPr/>
                    <a:lstStyle/>
                    <a:p>
                      <a:pPr marL="0" marR="0" algn="ctr">
                        <a:lnSpc>
                          <a:spcPct val="107000"/>
                        </a:lnSpc>
                        <a:spcBef>
                          <a:spcPts val="0"/>
                        </a:spcBef>
                        <a:spcAft>
                          <a:spcPts val="800"/>
                        </a:spcAft>
                      </a:pPr>
                      <a:r>
                        <a:rPr lang="en-US" sz="1000">
                          <a:effectLst/>
                        </a:rPr>
                        <a:t>Area(m</a:t>
                      </a:r>
                      <a:r>
                        <a:rPr lang="en-US" sz="1000" baseline="30000">
                          <a:effectLst/>
                        </a:rPr>
                        <a:t>2</a:t>
                      </a:r>
                      <a:r>
                        <a:rPr lang="en-US" sz="1000">
                          <a:effectLst/>
                        </a:rPr>
                        <a:t>)</a:t>
                      </a:r>
                      <a:endParaRPr lang="en-US" sz="1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59886" marR="59886" marT="0" marB="0"/>
                </a:tc>
                <a:tc>
                  <a:txBody>
                    <a:bodyPr/>
                    <a:lstStyle/>
                    <a:p>
                      <a:pPr marL="0" marR="0" algn="ctr">
                        <a:lnSpc>
                          <a:spcPct val="107000"/>
                        </a:lnSpc>
                        <a:spcBef>
                          <a:spcPts val="0"/>
                        </a:spcBef>
                        <a:spcAft>
                          <a:spcPts val="800"/>
                        </a:spcAft>
                      </a:pPr>
                      <a:r>
                        <a:rPr lang="en-US" sz="1000">
                          <a:effectLst/>
                        </a:rPr>
                        <a:t>Height (m)</a:t>
                      </a:r>
                      <a:endParaRPr lang="en-US" sz="1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59886" marR="59886" marT="0" marB="0"/>
                </a:tc>
              </a:tr>
              <a:tr h="263099">
                <a:tc>
                  <a:txBody>
                    <a:bodyPr/>
                    <a:lstStyle/>
                    <a:p>
                      <a:pPr marL="0" marR="0" algn="ctr">
                        <a:lnSpc>
                          <a:spcPct val="107000"/>
                        </a:lnSpc>
                        <a:spcBef>
                          <a:spcPts val="0"/>
                        </a:spcBef>
                        <a:spcAft>
                          <a:spcPts val="800"/>
                        </a:spcAft>
                      </a:pPr>
                      <a:r>
                        <a:rPr lang="en-US" sz="1000">
                          <a:effectLst/>
                        </a:rPr>
                        <a:t>Ground</a:t>
                      </a:r>
                      <a:endParaRPr lang="en-US" sz="1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59886" marR="59886" marT="0" marB="0"/>
                </a:tc>
                <a:tc>
                  <a:txBody>
                    <a:bodyPr/>
                    <a:lstStyle/>
                    <a:p>
                      <a:pPr marL="0" marR="0" algn="ctr">
                        <a:lnSpc>
                          <a:spcPct val="107000"/>
                        </a:lnSpc>
                        <a:spcBef>
                          <a:spcPts val="0"/>
                        </a:spcBef>
                        <a:spcAft>
                          <a:spcPts val="800"/>
                        </a:spcAft>
                      </a:pPr>
                      <a:r>
                        <a:rPr lang="en-US" sz="1000">
                          <a:effectLst/>
                        </a:rPr>
                        <a:t>Multipurpose store </a:t>
                      </a:r>
                      <a:endParaRPr lang="en-US" sz="1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59886" marR="59886" marT="0" marB="0"/>
                </a:tc>
                <a:tc>
                  <a:txBody>
                    <a:bodyPr/>
                    <a:lstStyle/>
                    <a:p>
                      <a:pPr marL="0" marR="0" algn="ctr">
                        <a:lnSpc>
                          <a:spcPct val="107000"/>
                        </a:lnSpc>
                        <a:spcBef>
                          <a:spcPts val="0"/>
                        </a:spcBef>
                        <a:spcAft>
                          <a:spcPts val="800"/>
                        </a:spcAft>
                      </a:pPr>
                      <a:r>
                        <a:rPr lang="en-US" sz="1000">
                          <a:effectLst/>
                        </a:rPr>
                        <a:t>469.68</a:t>
                      </a:r>
                      <a:endParaRPr lang="en-US" sz="1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59886" marR="59886" marT="0" marB="0"/>
                </a:tc>
                <a:tc>
                  <a:txBody>
                    <a:bodyPr/>
                    <a:lstStyle/>
                    <a:p>
                      <a:pPr marL="0" marR="0" algn="ctr">
                        <a:lnSpc>
                          <a:spcPct val="107000"/>
                        </a:lnSpc>
                        <a:spcBef>
                          <a:spcPts val="0"/>
                        </a:spcBef>
                        <a:spcAft>
                          <a:spcPts val="800"/>
                        </a:spcAft>
                      </a:pPr>
                      <a:r>
                        <a:rPr lang="en-US" sz="1000">
                          <a:effectLst/>
                        </a:rPr>
                        <a:t>5</a:t>
                      </a:r>
                      <a:endParaRPr lang="en-US" sz="1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59886" marR="59886" marT="0" marB="0"/>
                </a:tc>
              </a:tr>
              <a:tr h="283087">
                <a:tc>
                  <a:txBody>
                    <a:bodyPr/>
                    <a:lstStyle/>
                    <a:p>
                      <a:pPr marL="0" marR="0" algn="ctr">
                        <a:lnSpc>
                          <a:spcPct val="107000"/>
                        </a:lnSpc>
                        <a:spcBef>
                          <a:spcPts val="0"/>
                        </a:spcBef>
                        <a:spcAft>
                          <a:spcPts val="800"/>
                        </a:spcAft>
                      </a:pPr>
                      <a:r>
                        <a:rPr lang="en-US" sz="1000">
                          <a:effectLst/>
                        </a:rPr>
                        <a:t>First</a:t>
                      </a:r>
                      <a:endParaRPr lang="en-US" sz="1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59886" marR="59886" marT="0" marB="0"/>
                </a:tc>
                <a:tc>
                  <a:txBody>
                    <a:bodyPr/>
                    <a:lstStyle/>
                    <a:p>
                      <a:pPr marL="0" marR="0" algn="ctr">
                        <a:lnSpc>
                          <a:spcPct val="107000"/>
                        </a:lnSpc>
                        <a:spcBef>
                          <a:spcPts val="0"/>
                        </a:spcBef>
                        <a:spcAft>
                          <a:spcPts val="800"/>
                        </a:spcAft>
                      </a:pPr>
                      <a:r>
                        <a:rPr lang="en-US" sz="1000">
                          <a:effectLst/>
                        </a:rPr>
                        <a:t>Car parking </a:t>
                      </a:r>
                      <a:endParaRPr lang="en-US" sz="1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59886" marR="59886" marT="0" marB="0"/>
                </a:tc>
                <a:tc>
                  <a:txBody>
                    <a:bodyPr/>
                    <a:lstStyle/>
                    <a:p>
                      <a:pPr marL="0" marR="0" algn="ctr">
                        <a:lnSpc>
                          <a:spcPct val="107000"/>
                        </a:lnSpc>
                        <a:spcBef>
                          <a:spcPts val="0"/>
                        </a:spcBef>
                        <a:spcAft>
                          <a:spcPts val="800"/>
                        </a:spcAft>
                      </a:pPr>
                      <a:r>
                        <a:rPr lang="en-US" sz="1000">
                          <a:effectLst/>
                        </a:rPr>
                        <a:t>469.68</a:t>
                      </a:r>
                      <a:endParaRPr lang="en-US" sz="1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59886" marR="59886" marT="0" marB="0"/>
                </a:tc>
                <a:tc>
                  <a:txBody>
                    <a:bodyPr/>
                    <a:lstStyle/>
                    <a:p>
                      <a:pPr marL="0" marR="0" algn="ctr">
                        <a:lnSpc>
                          <a:spcPct val="107000"/>
                        </a:lnSpc>
                        <a:spcBef>
                          <a:spcPts val="0"/>
                        </a:spcBef>
                        <a:spcAft>
                          <a:spcPts val="800"/>
                        </a:spcAft>
                      </a:pPr>
                      <a:r>
                        <a:rPr lang="en-US" sz="1000">
                          <a:effectLst/>
                        </a:rPr>
                        <a:t>2.5</a:t>
                      </a:r>
                      <a:endParaRPr lang="en-US" sz="1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59886" marR="59886" marT="0" marB="0"/>
                </a:tc>
              </a:tr>
              <a:tr h="272824">
                <a:tc>
                  <a:txBody>
                    <a:bodyPr/>
                    <a:lstStyle/>
                    <a:p>
                      <a:pPr marL="0" marR="0" algn="ctr">
                        <a:lnSpc>
                          <a:spcPct val="107000"/>
                        </a:lnSpc>
                        <a:spcBef>
                          <a:spcPts val="0"/>
                        </a:spcBef>
                        <a:spcAft>
                          <a:spcPts val="800"/>
                        </a:spcAft>
                      </a:pPr>
                      <a:r>
                        <a:rPr lang="en-US" sz="1000">
                          <a:effectLst/>
                        </a:rPr>
                        <a:t>Second</a:t>
                      </a:r>
                      <a:endParaRPr lang="en-US" sz="1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59886" marR="59886" marT="0" marB="0"/>
                </a:tc>
                <a:tc>
                  <a:txBody>
                    <a:bodyPr/>
                    <a:lstStyle/>
                    <a:p>
                      <a:pPr marL="0" marR="0" algn="ctr">
                        <a:lnSpc>
                          <a:spcPct val="107000"/>
                        </a:lnSpc>
                        <a:spcBef>
                          <a:spcPts val="0"/>
                        </a:spcBef>
                        <a:spcAft>
                          <a:spcPts val="800"/>
                        </a:spcAft>
                      </a:pPr>
                      <a:r>
                        <a:rPr lang="en-US" sz="1000">
                          <a:effectLst/>
                        </a:rPr>
                        <a:t>Apartments</a:t>
                      </a:r>
                      <a:endParaRPr lang="en-US" sz="1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59886" marR="59886" marT="0" marB="0"/>
                </a:tc>
                <a:tc>
                  <a:txBody>
                    <a:bodyPr/>
                    <a:lstStyle/>
                    <a:p>
                      <a:pPr marL="0" marR="0" algn="ctr">
                        <a:lnSpc>
                          <a:spcPct val="107000"/>
                        </a:lnSpc>
                        <a:spcBef>
                          <a:spcPts val="0"/>
                        </a:spcBef>
                        <a:spcAft>
                          <a:spcPts val="800"/>
                        </a:spcAft>
                      </a:pPr>
                      <a:r>
                        <a:rPr lang="en-US" sz="1000">
                          <a:effectLst/>
                        </a:rPr>
                        <a:t>446.5</a:t>
                      </a:r>
                      <a:endParaRPr lang="en-US" sz="1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59886" marR="59886" marT="0" marB="0"/>
                </a:tc>
                <a:tc>
                  <a:txBody>
                    <a:bodyPr/>
                    <a:lstStyle/>
                    <a:p>
                      <a:pPr marL="0" marR="0" algn="ctr">
                        <a:lnSpc>
                          <a:spcPct val="107000"/>
                        </a:lnSpc>
                        <a:spcBef>
                          <a:spcPts val="0"/>
                        </a:spcBef>
                        <a:spcAft>
                          <a:spcPts val="800"/>
                        </a:spcAft>
                      </a:pPr>
                      <a:r>
                        <a:rPr lang="en-US" sz="1000">
                          <a:effectLst/>
                        </a:rPr>
                        <a:t>3</a:t>
                      </a:r>
                      <a:endParaRPr lang="en-US" sz="1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59886" marR="59886" marT="0" marB="0"/>
                </a:tc>
              </a:tr>
              <a:tr h="272824">
                <a:tc>
                  <a:txBody>
                    <a:bodyPr/>
                    <a:lstStyle/>
                    <a:p>
                      <a:pPr marL="0" marR="0" algn="ctr">
                        <a:lnSpc>
                          <a:spcPct val="107000"/>
                        </a:lnSpc>
                        <a:spcBef>
                          <a:spcPts val="0"/>
                        </a:spcBef>
                        <a:spcAft>
                          <a:spcPts val="800"/>
                        </a:spcAft>
                      </a:pPr>
                      <a:r>
                        <a:rPr lang="en-US" sz="1000">
                          <a:effectLst/>
                        </a:rPr>
                        <a:t>Third</a:t>
                      </a:r>
                      <a:endParaRPr lang="en-US" sz="1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59886" marR="59886" marT="0" marB="0"/>
                </a:tc>
                <a:tc>
                  <a:txBody>
                    <a:bodyPr/>
                    <a:lstStyle/>
                    <a:p>
                      <a:pPr marL="0" marR="0" algn="ctr">
                        <a:lnSpc>
                          <a:spcPct val="107000"/>
                        </a:lnSpc>
                        <a:spcBef>
                          <a:spcPts val="0"/>
                        </a:spcBef>
                        <a:spcAft>
                          <a:spcPts val="800"/>
                        </a:spcAft>
                      </a:pPr>
                      <a:r>
                        <a:rPr lang="en-US" sz="1000" dirty="0">
                          <a:effectLst/>
                        </a:rPr>
                        <a:t>Apartments</a:t>
                      </a:r>
                      <a:endParaRPr lang="en-US" sz="1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59886" marR="59886" marT="0" marB="0"/>
                </a:tc>
                <a:tc>
                  <a:txBody>
                    <a:bodyPr/>
                    <a:lstStyle/>
                    <a:p>
                      <a:pPr marL="0" marR="0" algn="ctr">
                        <a:lnSpc>
                          <a:spcPct val="107000"/>
                        </a:lnSpc>
                        <a:spcBef>
                          <a:spcPts val="0"/>
                        </a:spcBef>
                        <a:spcAft>
                          <a:spcPts val="800"/>
                        </a:spcAft>
                      </a:pPr>
                      <a:r>
                        <a:rPr lang="en-US" sz="1000">
                          <a:effectLst/>
                        </a:rPr>
                        <a:t>446.5</a:t>
                      </a:r>
                      <a:endParaRPr lang="en-US" sz="1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59886" marR="59886" marT="0" marB="0"/>
                </a:tc>
                <a:tc>
                  <a:txBody>
                    <a:bodyPr/>
                    <a:lstStyle/>
                    <a:p>
                      <a:pPr marL="0" marR="0" algn="ctr">
                        <a:lnSpc>
                          <a:spcPct val="107000"/>
                        </a:lnSpc>
                        <a:spcBef>
                          <a:spcPts val="0"/>
                        </a:spcBef>
                        <a:spcAft>
                          <a:spcPts val="800"/>
                        </a:spcAft>
                      </a:pPr>
                      <a:r>
                        <a:rPr lang="en-US" sz="1000">
                          <a:effectLst/>
                        </a:rPr>
                        <a:t>3</a:t>
                      </a:r>
                      <a:endParaRPr lang="en-US" sz="1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59886" marR="59886" marT="0" marB="0"/>
                </a:tc>
              </a:tr>
              <a:tr h="272824">
                <a:tc>
                  <a:txBody>
                    <a:bodyPr/>
                    <a:lstStyle/>
                    <a:p>
                      <a:pPr marL="0" marR="0" algn="ctr">
                        <a:lnSpc>
                          <a:spcPct val="107000"/>
                        </a:lnSpc>
                        <a:spcBef>
                          <a:spcPts val="0"/>
                        </a:spcBef>
                        <a:spcAft>
                          <a:spcPts val="800"/>
                        </a:spcAft>
                      </a:pPr>
                      <a:r>
                        <a:rPr lang="en-US" sz="1000">
                          <a:effectLst/>
                        </a:rPr>
                        <a:t>Fourth </a:t>
                      </a:r>
                      <a:endParaRPr lang="en-US" sz="1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59886" marR="59886" marT="0" marB="0"/>
                </a:tc>
                <a:tc>
                  <a:txBody>
                    <a:bodyPr/>
                    <a:lstStyle/>
                    <a:p>
                      <a:pPr marL="0" marR="0" algn="ctr">
                        <a:lnSpc>
                          <a:spcPct val="107000"/>
                        </a:lnSpc>
                        <a:spcBef>
                          <a:spcPts val="0"/>
                        </a:spcBef>
                        <a:spcAft>
                          <a:spcPts val="800"/>
                        </a:spcAft>
                      </a:pPr>
                      <a:r>
                        <a:rPr lang="en-US" sz="1000">
                          <a:effectLst/>
                        </a:rPr>
                        <a:t>Apartments</a:t>
                      </a:r>
                      <a:endParaRPr lang="en-US" sz="1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59886" marR="59886" marT="0" marB="0"/>
                </a:tc>
                <a:tc>
                  <a:txBody>
                    <a:bodyPr/>
                    <a:lstStyle/>
                    <a:p>
                      <a:pPr marL="0" marR="0" algn="ctr">
                        <a:lnSpc>
                          <a:spcPct val="107000"/>
                        </a:lnSpc>
                        <a:spcBef>
                          <a:spcPts val="0"/>
                        </a:spcBef>
                        <a:spcAft>
                          <a:spcPts val="800"/>
                        </a:spcAft>
                      </a:pPr>
                      <a:r>
                        <a:rPr lang="en-US" sz="1000">
                          <a:effectLst/>
                        </a:rPr>
                        <a:t>446.5</a:t>
                      </a:r>
                      <a:endParaRPr lang="en-US" sz="1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59886" marR="59886" marT="0" marB="0"/>
                </a:tc>
                <a:tc>
                  <a:txBody>
                    <a:bodyPr/>
                    <a:lstStyle/>
                    <a:p>
                      <a:pPr marL="0" marR="0" algn="ctr">
                        <a:lnSpc>
                          <a:spcPct val="107000"/>
                        </a:lnSpc>
                        <a:spcBef>
                          <a:spcPts val="0"/>
                        </a:spcBef>
                        <a:spcAft>
                          <a:spcPts val="800"/>
                        </a:spcAft>
                      </a:pPr>
                      <a:r>
                        <a:rPr lang="en-US" sz="1000">
                          <a:effectLst/>
                        </a:rPr>
                        <a:t>3</a:t>
                      </a:r>
                      <a:endParaRPr lang="en-US" sz="1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59886" marR="59886" marT="0" marB="0"/>
                </a:tc>
              </a:tr>
              <a:tr h="263099">
                <a:tc>
                  <a:txBody>
                    <a:bodyPr/>
                    <a:lstStyle/>
                    <a:p>
                      <a:pPr marL="0" marR="0" algn="ctr">
                        <a:lnSpc>
                          <a:spcPct val="107000"/>
                        </a:lnSpc>
                        <a:spcBef>
                          <a:spcPts val="0"/>
                        </a:spcBef>
                        <a:spcAft>
                          <a:spcPts val="800"/>
                        </a:spcAft>
                      </a:pPr>
                      <a:r>
                        <a:rPr lang="en-US" sz="1000">
                          <a:effectLst/>
                        </a:rPr>
                        <a:t>Fifth</a:t>
                      </a:r>
                      <a:endParaRPr lang="en-US" sz="1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59886" marR="59886" marT="0" marB="0"/>
                </a:tc>
                <a:tc>
                  <a:txBody>
                    <a:bodyPr/>
                    <a:lstStyle/>
                    <a:p>
                      <a:pPr marL="0" marR="0" algn="ctr">
                        <a:lnSpc>
                          <a:spcPct val="107000"/>
                        </a:lnSpc>
                        <a:spcBef>
                          <a:spcPts val="0"/>
                        </a:spcBef>
                        <a:spcAft>
                          <a:spcPts val="800"/>
                        </a:spcAft>
                      </a:pPr>
                      <a:r>
                        <a:rPr lang="en-US" sz="1000">
                          <a:effectLst/>
                        </a:rPr>
                        <a:t>Apartments</a:t>
                      </a:r>
                      <a:endParaRPr lang="en-US" sz="1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59886" marR="59886" marT="0" marB="0"/>
                </a:tc>
                <a:tc>
                  <a:txBody>
                    <a:bodyPr/>
                    <a:lstStyle/>
                    <a:p>
                      <a:pPr marL="0" marR="0" algn="ctr">
                        <a:lnSpc>
                          <a:spcPct val="107000"/>
                        </a:lnSpc>
                        <a:spcBef>
                          <a:spcPts val="0"/>
                        </a:spcBef>
                        <a:spcAft>
                          <a:spcPts val="800"/>
                        </a:spcAft>
                      </a:pPr>
                      <a:r>
                        <a:rPr lang="en-US" sz="1000">
                          <a:effectLst/>
                        </a:rPr>
                        <a:t>446.5</a:t>
                      </a:r>
                      <a:endParaRPr lang="en-US" sz="1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59886" marR="59886" marT="0" marB="0"/>
                </a:tc>
                <a:tc>
                  <a:txBody>
                    <a:bodyPr/>
                    <a:lstStyle/>
                    <a:p>
                      <a:pPr marL="0" marR="0" algn="ctr">
                        <a:lnSpc>
                          <a:spcPct val="107000"/>
                        </a:lnSpc>
                        <a:spcBef>
                          <a:spcPts val="0"/>
                        </a:spcBef>
                        <a:spcAft>
                          <a:spcPts val="800"/>
                        </a:spcAft>
                      </a:pPr>
                      <a:r>
                        <a:rPr lang="en-US" sz="1000">
                          <a:effectLst/>
                        </a:rPr>
                        <a:t>3</a:t>
                      </a:r>
                      <a:endParaRPr lang="en-US" sz="1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59886" marR="59886" marT="0" marB="0"/>
                </a:tc>
              </a:tr>
              <a:tr h="218799">
                <a:tc>
                  <a:txBody>
                    <a:bodyPr/>
                    <a:lstStyle/>
                    <a:p>
                      <a:pPr marL="0" marR="0" algn="ctr">
                        <a:lnSpc>
                          <a:spcPct val="107000"/>
                        </a:lnSpc>
                        <a:spcBef>
                          <a:spcPts val="0"/>
                        </a:spcBef>
                        <a:spcAft>
                          <a:spcPts val="800"/>
                        </a:spcAft>
                      </a:pPr>
                      <a:r>
                        <a:rPr lang="en-US" sz="1000">
                          <a:effectLst/>
                        </a:rPr>
                        <a:t>Sixth</a:t>
                      </a:r>
                      <a:endParaRPr lang="en-US" sz="1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59886" marR="59886" marT="0" marB="0"/>
                </a:tc>
                <a:tc>
                  <a:txBody>
                    <a:bodyPr/>
                    <a:lstStyle/>
                    <a:p>
                      <a:pPr marL="0" marR="0" algn="ctr">
                        <a:lnSpc>
                          <a:spcPct val="107000"/>
                        </a:lnSpc>
                        <a:spcBef>
                          <a:spcPts val="0"/>
                        </a:spcBef>
                        <a:spcAft>
                          <a:spcPts val="800"/>
                        </a:spcAft>
                      </a:pPr>
                      <a:r>
                        <a:rPr lang="en-US" sz="1000">
                          <a:effectLst/>
                        </a:rPr>
                        <a:t>Apartments</a:t>
                      </a:r>
                      <a:endParaRPr lang="en-US" sz="1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59886" marR="59886" marT="0" marB="0"/>
                </a:tc>
                <a:tc>
                  <a:txBody>
                    <a:bodyPr/>
                    <a:lstStyle/>
                    <a:p>
                      <a:pPr marL="0" marR="0" algn="ctr">
                        <a:lnSpc>
                          <a:spcPct val="107000"/>
                        </a:lnSpc>
                        <a:spcBef>
                          <a:spcPts val="0"/>
                        </a:spcBef>
                        <a:spcAft>
                          <a:spcPts val="800"/>
                        </a:spcAft>
                      </a:pPr>
                      <a:r>
                        <a:rPr lang="en-US" sz="1000">
                          <a:effectLst/>
                        </a:rPr>
                        <a:t>446.5</a:t>
                      </a:r>
                      <a:endParaRPr lang="en-US" sz="1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59886" marR="59886" marT="0" marB="0"/>
                </a:tc>
                <a:tc>
                  <a:txBody>
                    <a:bodyPr/>
                    <a:lstStyle/>
                    <a:p>
                      <a:pPr marL="0" marR="0" algn="ctr">
                        <a:lnSpc>
                          <a:spcPct val="107000"/>
                        </a:lnSpc>
                        <a:spcBef>
                          <a:spcPts val="0"/>
                        </a:spcBef>
                        <a:spcAft>
                          <a:spcPts val="800"/>
                        </a:spcAft>
                      </a:pPr>
                      <a:r>
                        <a:rPr lang="en-US" sz="1000">
                          <a:effectLst/>
                        </a:rPr>
                        <a:t>3</a:t>
                      </a:r>
                      <a:endParaRPr lang="en-US" sz="1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59886" marR="59886" marT="0" marB="0"/>
                </a:tc>
              </a:tr>
              <a:tr h="307399">
                <a:tc>
                  <a:txBody>
                    <a:bodyPr/>
                    <a:lstStyle/>
                    <a:p>
                      <a:pPr marL="0" marR="0" algn="ctr">
                        <a:lnSpc>
                          <a:spcPct val="107000"/>
                        </a:lnSpc>
                        <a:spcBef>
                          <a:spcPts val="0"/>
                        </a:spcBef>
                        <a:spcAft>
                          <a:spcPts val="800"/>
                        </a:spcAft>
                      </a:pPr>
                      <a:r>
                        <a:rPr lang="en-US" sz="1000">
                          <a:effectLst/>
                        </a:rPr>
                        <a:t>Seventh</a:t>
                      </a:r>
                      <a:endParaRPr lang="en-US" sz="1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59886" marR="59886" marT="0" marB="0"/>
                </a:tc>
                <a:tc>
                  <a:txBody>
                    <a:bodyPr/>
                    <a:lstStyle/>
                    <a:p>
                      <a:pPr marL="0" marR="0" algn="ctr">
                        <a:lnSpc>
                          <a:spcPct val="107000"/>
                        </a:lnSpc>
                        <a:spcBef>
                          <a:spcPts val="0"/>
                        </a:spcBef>
                        <a:spcAft>
                          <a:spcPts val="800"/>
                        </a:spcAft>
                      </a:pPr>
                      <a:r>
                        <a:rPr lang="en-US" sz="1000">
                          <a:effectLst/>
                        </a:rPr>
                        <a:t>Apartments</a:t>
                      </a:r>
                      <a:endParaRPr lang="en-US" sz="1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59886" marR="59886" marT="0" marB="0"/>
                </a:tc>
                <a:tc>
                  <a:txBody>
                    <a:bodyPr/>
                    <a:lstStyle/>
                    <a:p>
                      <a:pPr marL="0" marR="0" algn="ctr">
                        <a:lnSpc>
                          <a:spcPct val="107000"/>
                        </a:lnSpc>
                        <a:spcBef>
                          <a:spcPts val="0"/>
                        </a:spcBef>
                        <a:spcAft>
                          <a:spcPts val="800"/>
                        </a:spcAft>
                      </a:pPr>
                      <a:r>
                        <a:rPr lang="en-US" sz="1000">
                          <a:effectLst/>
                        </a:rPr>
                        <a:t>446.5</a:t>
                      </a:r>
                      <a:endParaRPr lang="en-US" sz="1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59886" marR="59886" marT="0" marB="0"/>
                </a:tc>
                <a:tc>
                  <a:txBody>
                    <a:bodyPr/>
                    <a:lstStyle/>
                    <a:p>
                      <a:pPr marL="0" marR="0" algn="ctr">
                        <a:lnSpc>
                          <a:spcPct val="107000"/>
                        </a:lnSpc>
                        <a:spcBef>
                          <a:spcPts val="0"/>
                        </a:spcBef>
                        <a:spcAft>
                          <a:spcPts val="800"/>
                        </a:spcAft>
                      </a:pPr>
                      <a:r>
                        <a:rPr lang="en-US" sz="1000">
                          <a:effectLst/>
                        </a:rPr>
                        <a:t>3</a:t>
                      </a:r>
                      <a:endParaRPr lang="en-US" sz="1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59886" marR="59886" marT="0" marB="0"/>
                </a:tc>
              </a:tr>
              <a:tr h="307399">
                <a:tc>
                  <a:txBody>
                    <a:bodyPr/>
                    <a:lstStyle/>
                    <a:p>
                      <a:pPr marL="0" marR="0" algn="ctr">
                        <a:lnSpc>
                          <a:spcPct val="107000"/>
                        </a:lnSpc>
                        <a:spcBef>
                          <a:spcPts val="0"/>
                        </a:spcBef>
                        <a:spcAft>
                          <a:spcPts val="800"/>
                        </a:spcAft>
                      </a:pPr>
                      <a:r>
                        <a:rPr lang="en-US" sz="1000">
                          <a:effectLst/>
                        </a:rPr>
                        <a:t>eighth</a:t>
                      </a:r>
                      <a:endParaRPr lang="en-US" sz="1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59886" marR="59886" marT="0" marB="0"/>
                </a:tc>
                <a:tc>
                  <a:txBody>
                    <a:bodyPr/>
                    <a:lstStyle/>
                    <a:p>
                      <a:pPr marL="0" marR="0" algn="ctr">
                        <a:lnSpc>
                          <a:spcPct val="107000"/>
                        </a:lnSpc>
                        <a:spcBef>
                          <a:spcPts val="0"/>
                        </a:spcBef>
                        <a:spcAft>
                          <a:spcPts val="800"/>
                        </a:spcAft>
                      </a:pPr>
                      <a:r>
                        <a:rPr lang="en-US" sz="1000">
                          <a:effectLst/>
                        </a:rPr>
                        <a:t>Apartments</a:t>
                      </a:r>
                      <a:endParaRPr lang="en-US" sz="1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59886" marR="59886" marT="0" marB="0"/>
                </a:tc>
                <a:tc>
                  <a:txBody>
                    <a:bodyPr/>
                    <a:lstStyle/>
                    <a:p>
                      <a:pPr marL="0" marR="0" algn="ctr">
                        <a:lnSpc>
                          <a:spcPct val="107000"/>
                        </a:lnSpc>
                        <a:spcBef>
                          <a:spcPts val="0"/>
                        </a:spcBef>
                        <a:spcAft>
                          <a:spcPts val="800"/>
                        </a:spcAft>
                      </a:pPr>
                      <a:r>
                        <a:rPr lang="en-US" sz="1000">
                          <a:effectLst/>
                        </a:rPr>
                        <a:t>452.8</a:t>
                      </a:r>
                      <a:endParaRPr lang="en-US" sz="1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59886" marR="59886" marT="0" marB="0"/>
                </a:tc>
                <a:tc>
                  <a:txBody>
                    <a:bodyPr/>
                    <a:lstStyle/>
                    <a:p>
                      <a:pPr marL="0" marR="0" algn="ctr">
                        <a:lnSpc>
                          <a:spcPct val="107000"/>
                        </a:lnSpc>
                        <a:spcBef>
                          <a:spcPts val="0"/>
                        </a:spcBef>
                        <a:spcAft>
                          <a:spcPts val="800"/>
                        </a:spcAft>
                      </a:pPr>
                      <a:r>
                        <a:rPr lang="en-US" sz="1000">
                          <a:effectLst/>
                        </a:rPr>
                        <a:t>3</a:t>
                      </a:r>
                      <a:endParaRPr lang="en-US" sz="1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59886" marR="59886" marT="0" marB="0"/>
                </a:tc>
              </a:tr>
              <a:tr h="267961">
                <a:tc>
                  <a:txBody>
                    <a:bodyPr/>
                    <a:lstStyle/>
                    <a:p>
                      <a:pPr marL="0" marR="0" algn="ctr">
                        <a:lnSpc>
                          <a:spcPct val="107000"/>
                        </a:lnSpc>
                        <a:spcBef>
                          <a:spcPts val="0"/>
                        </a:spcBef>
                        <a:spcAft>
                          <a:spcPts val="800"/>
                        </a:spcAft>
                      </a:pPr>
                      <a:r>
                        <a:rPr lang="en-US" sz="1000">
                          <a:effectLst/>
                        </a:rPr>
                        <a:t>Roof</a:t>
                      </a:r>
                      <a:endParaRPr lang="en-US" sz="1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59886" marR="59886" marT="0" marB="0"/>
                </a:tc>
                <a:tc>
                  <a:txBody>
                    <a:bodyPr/>
                    <a:lstStyle/>
                    <a:p>
                      <a:pPr marL="0" marR="0" algn="ctr">
                        <a:lnSpc>
                          <a:spcPct val="107000"/>
                        </a:lnSpc>
                        <a:spcBef>
                          <a:spcPts val="0"/>
                        </a:spcBef>
                        <a:spcAft>
                          <a:spcPts val="800"/>
                        </a:spcAft>
                      </a:pPr>
                      <a:r>
                        <a:rPr lang="en-US" sz="1000">
                          <a:effectLst/>
                        </a:rPr>
                        <a:t>Apartments</a:t>
                      </a:r>
                      <a:endParaRPr lang="en-US" sz="1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59886" marR="59886" marT="0" marB="0"/>
                </a:tc>
                <a:tc>
                  <a:txBody>
                    <a:bodyPr/>
                    <a:lstStyle/>
                    <a:p>
                      <a:pPr marL="0" marR="0" algn="ctr">
                        <a:lnSpc>
                          <a:spcPct val="107000"/>
                        </a:lnSpc>
                        <a:spcBef>
                          <a:spcPts val="0"/>
                        </a:spcBef>
                        <a:spcAft>
                          <a:spcPts val="800"/>
                        </a:spcAft>
                      </a:pPr>
                      <a:r>
                        <a:rPr lang="en-US" sz="1000">
                          <a:effectLst/>
                        </a:rPr>
                        <a:t>410.7</a:t>
                      </a:r>
                      <a:endParaRPr lang="en-US" sz="1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59886" marR="59886" marT="0" marB="0"/>
                </a:tc>
                <a:tc>
                  <a:txBody>
                    <a:bodyPr/>
                    <a:lstStyle/>
                    <a:p>
                      <a:pPr marL="0" marR="0" algn="ctr">
                        <a:lnSpc>
                          <a:spcPct val="107000"/>
                        </a:lnSpc>
                        <a:spcBef>
                          <a:spcPts val="0"/>
                        </a:spcBef>
                        <a:spcAft>
                          <a:spcPts val="800"/>
                        </a:spcAft>
                      </a:pPr>
                      <a:r>
                        <a:rPr lang="en-US" sz="1000">
                          <a:effectLst/>
                        </a:rPr>
                        <a:t>3</a:t>
                      </a:r>
                      <a:endParaRPr lang="en-US" sz="1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59886" marR="59886" marT="0" marB="0"/>
                </a:tc>
              </a:tr>
              <a:tr h="365205">
                <a:tc>
                  <a:txBody>
                    <a:bodyPr/>
                    <a:lstStyle/>
                    <a:p>
                      <a:pPr marL="0" marR="0" algn="ctr">
                        <a:lnSpc>
                          <a:spcPct val="107000"/>
                        </a:lnSpc>
                        <a:spcBef>
                          <a:spcPts val="0"/>
                        </a:spcBef>
                        <a:spcAft>
                          <a:spcPts val="800"/>
                        </a:spcAft>
                      </a:pPr>
                      <a:r>
                        <a:rPr lang="en-US" sz="1000">
                          <a:effectLst/>
                        </a:rPr>
                        <a:t>Total area</a:t>
                      </a:r>
                      <a:endParaRPr lang="en-US" sz="1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59886" marR="59886" marT="0" marB="0"/>
                </a:tc>
                <a:tc gridSpan="3">
                  <a:txBody>
                    <a:bodyPr/>
                    <a:lstStyle/>
                    <a:p>
                      <a:pPr marL="0" marR="0" algn="ctr">
                        <a:lnSpc>
                          <a:spcPct val="107000"/>
                        </a:lnSpc>
                        <a:spcBef>
                          <a:spcPts val="0"/>
                        </a:spcBef>
                        <a:spcAft>
                          <a:spcPts val="800"/>
                        </a:spcAft>
                      </a:pPr>
                      <a:r>
                        <a:rPr lang="en-US" sz="1000" dirty="0">
                          <a:effectLst/>
                        </a:rPr>
                        <a:t>4482 m</a:t>
                      </a:r>
                      <a:r>
                        <a:rPr lang="en-US" sz="1000" baseline="30000" dirty="0">
                          <a:effectLst/>
                        </a:rPr>
                        <a:t>2</a:t>
                      </a:r>
                      <a:endParaRPr lang="en-US" sz="1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59886" marR="59886" marT="0" marB="0"/>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val="241507066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Shear wall :</a:t>
            </a:r>
            <a:br>
              <a:rPr lang="en-US" b="1" dirty="0"/>
            </a:b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US" b="1" dirty="0"/>
                  <a:t>Shear wall is 25.4 m long and 4 m height </a:t>
                </a:r>
                <a:endParaRPr lang="en-US" dirty="0"/>
              </a:p>
              <a:p>
                <a:r>
                  <a:rPr lang="en-US" b="1" dirty="0"/>
                  <a:t>Minimum thickness (h) = </a:t>
                </a:r>
                <a14:m>
                  <m:oMath xmlns:m="http://schemas.openxmlformats.org/officeDocument/2006/math">
                    <m:f>
                      <m:fPr>
                        <m:ctrlPr>
                          <a:rPr lang="en-US" b="1" i="1">
                            <a:latin typeface="Cambria Math"/>
                          </a:rPr>
                        </m:ctrlPr>
                      </m:fPr>
                      <m:num>
                        <m:r>
                          <a:rPr lang="en-US" b="1" i="1">
                            <a:latin typeface="Cambria Math"/>
                          </a:rPr>
                          <m:t>𝑳</m:t>
                        </m:r>
                      </m:num>
                      <m:den>
                        <m:r>
                          <a:rPr lang="en-US" b="1" i="1">
                            <a:latin typeface="Cambria Math"/>
                          </a:rPr>
                          <m:t>𝟐𝟓</m:t>
                        </m:r>
                      </m:den>
                    </m:f>
                    <m:r>
                      <a:rPr lang="en-US" b="1" i="1">
                        <a:latin typeface="Cambria Math"/>
                      </a:rPr>
                      <m:t>=</m:t>
                    </m:r>
                    <m:f>
                      <m:fPr>
                        <m:ctrlPr>
                          <a:rPr lang="en-US" b="1" i="1">
                            <a:latin typeface="Cambria Math"/>
                          </a:rPr>
                        </m:ctrlPr>
                      </m:fPr>
                      <m:num>
                        <m:r>
                          <a:rPr lang="en-US" b="1" i="1">
                            <a:latin typeface="Cambria Math"/>
                          </a:rPr>
                          <m:t>𝟒</m:t>
                        </m:r>
                      </m:num>
                      <m:den>
                        <m:r>
                          <a:rPr lang="en-US" b="1" i="1">
                            <a:latin typeface="Cambria Math"/>
                          </a:rPr>
                          <m:t>𝟐𝟓</m:t>
                        </m:r>
                      </m:den>
                    </m:f>
                    <m:r>
                      <a:rPr lang="en-US" b="1" i="1">
                        <a:latin typeface="Cambria Math"/>
                      </a:rPr>
                      <m:t>=</m:t>
                    </m:r>
                    <m:r>
                      <a:rPr lang="en-US" b="1" i="1">
                        <a:latin typeface="Cambria Math"/>
                      </a:rPr>
                      <m:t>𝟎</m:t>
                    </m:r>
                    <m:r>
                      <a:rPr lang="en-US" b="1" i="1">
                        <a:latin typeface="Cambria Math"/>
                      </a:rPr>
                      <m:t>.</m:t>
                    </m:r>
                    <m:r>
                      <a:rPr lang="en-US" b="1" i="1">
                        <a:latin typeface="Cambria Math"/>
                      </a:rPr>
                      <m:t>𝟏𝟔</m:t>
                    </m:r>
                    <m:r>
                      <a:rPr lang="en-US" b="1" i="1">
                        <a:latin typeface="Cambria Math"/>
                      </a:rPr>
                      <m:t> </m:t>
                    </m:r>
                    <m:r>
                      <a:rPr lang="en-US" b="1" i="1">
                        <a:latin typeface="Cambria Math"/>
                      </a:rPr>
                      <m:t>𝒎</m:t>
                    </m:r>
                  </m:oMath>
                </a14:m>
                <a:endParaRPr lang="en-US" dirty="0"/>
              </a:p>
              <a:p>
                <a:r>
                  <a:rPr lang="en-US" dirty="0"/>
                  <a:t>Use h = 0.25 m</a:t>
                </a:r>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2"/>
                <a:stretch>
                  <a:fillRect l="-138" t="-891"/>
                </a:stretch>
              </a:blipFill>
            </p:spPr>
            <p:txBody>
              <a:bodyPr/>
              <a:lstStyle/>
              <a:p>
                <a:r>
                  <a:rPr lang="en-US">
                    <a:noFill/>
                  </a:rPr>
                  <a:t> </a:t>
                </a:r>
              </a:p>
            </p:txBody>
          </p:sp>
        </mc:Fallback>
      </mc:AlternateContent>
      <p:pic>
        <p:nvPicPr>
          <p:cNvPr id="4" name="صورة 13"/>
          <p:cNvPicPr/>
          <p:nvPr/>
        </p:nvPicPr>
        <p:blipFill>
          <a:blip r:embed="rId3">
            <a:extLst>
              <a:ext uri="{28A0092B-C50C-407E-A947-70E740481C1C}">
                <a14:useLocalDpi xmlns:a14="http://schemas.microsoft.com/office/drawing/2010/main" val="0"/>
              </a:ext>
            </a:extLst>
          </a:blip>
          <a:stretch>
            <a:fillRect/>
          </a:stretch>
        </p:blipFill>
        <p:spPr>
          <a:xfrm>
            <a:off x="4316865" y="3664260"/>
            <a:ext cx="5296535" cy="2553335"/>
          </a:xfrm>
          <a:prstGeom prst="rect">
            <a:avLst/>
          </a:prstGeom>
        </p:spPr>
      </p:pic>
    </p:spTree>
    <p:extLst>
      <p:ext uri="{BB962C8B-B14F-4D97-AF65-F5344CB8AC3E}">
        <p14:creationId xmlns:p14="http://schemas.microsoft.com/office/powerpoint/2010/main" val="218803739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Summary of preliminary design:</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821510250"/>
              </p:ext>
            </p:extLst>
          </p:nvPr>
        </p:nvGraphicFramePr>
        <p:xfrm>
          <a:off x="2862421" y="3854450"/>
          <a:ext cx="5411470" cy="1496150"/>
        </p:xfrm>
        <a:graphic>
          <a:graphicData uri="http://schemas.openxmlformats.org/drawingml/2006/table">
            <a:tbl>
              <a:tblPr firstRow="1" firstCol="1" bandRow="1">
                <a:tableStyleId>{5C22544A-7EE6-4342-B048-85BDC9FD1C3A}</a:tableStyleId>
              </a:tblPr>
              <a:tblGrid>
                <a:gridCol w="1803400"/>
                <a:gridCol w="1804035"/>
                <a:gridCol w="1804035"/>
              </a:tblGrid>
              <a:tr h="299230">
                <a:tc>
                  <a:txBody>
                    <a:bodyPr/>
                    <a:lstStyle/>
                    <a:p>
                      <a:pPr marL="0" marR="0" algn="ctr">
                        <a:spcBef>
                          <a:spcPts val="0"/>
                        </a:spcBef>
                        <a:spcAft>
                          <a:spcPts val="600"/>
                        </a:spcAft>
                      </a:pPr>
                      <a:r>
                        <a:rPr lang="en-US" sz="1200">
                          <a:effectLst/>
                        </a:rPr>
                        <a:t>Type</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600"/>
                        </a:spcAft>
                      </a:pPr>
                      <a:r>
                        <a:rPr lang="en-US" sz="1200">
                          <a:effectLst/>
                        </a:rPr>
                        <a:t>Thickness (mm)</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600"/>
                        </a:spcAft>
                      </a:pPr>
                      <a:r>
                        <a:rPr lang="en-US" sz="1200">
                          <a:effectLst/>
                        </a:rPr>
                        <a:t>Dimension (mm)</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299230">
                <a:tc>
                  <a:txBody>
                    <a:bodyPr/>
                    <a:lstStyle/>
                    <a:p>
                      <a:pPr marL="0" marR="0" algn="ctr">
                        <a:spcBef>
                          <a:spcPts val="0"/>
                        </a:spcBef>
                        <a:spcAft>
                          <a:spcPts val="600"/>
                        </a:spcAft>
                      </a:pPr>
                      <a:r>
                        <a:rPr lang="en-US" sz="1200">
                          <a:effectLst/>
                        </a:rPr>
                        <a:t>Slab</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600"/>
                        </a:spcAft>
                      </a:pPr>
                      <a:r>
                        <a:rPr lang="en-US" sz="1200">
                          <a:effectLst/>
                        </a:rPr>
                        <a:t>250</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600"/>
                        </a:spcAft>
                      </a:pPr>
                      <a:r>
                        <a:rPr lang="en-US" sz="1200">
                          <a:effectLst/>
                        </a:rPr>
                        <a:t>---------</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299230">
                <a:tc>
                  <a:txBody>
                    <a:bodyPr/>
                    <a:lstStyle/>
                    <a:p>
                      <a:pPr marL="0" marR="0" algn="ctr">
                        <a:spcBef>
                          <a:spcPts val="0"/>
                        </a:spcBef>
                        <a:spcAft>
                          <a:spcPts val="600"/>
                        </a:spcAft>
                      </a:pPr>
                      <a:r>
                        <a:rPr lang="en-US" sz="1200">
                          <a:effectLst/>
                        </a:rPr>
                        <a:t>Column</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600"/>
                        </a:spcAft>
                      </a:pPr>
                      <a:r>
                        <a:rPr lang="en-US" sz="1200">
                          <a:effectLst/>
                        </a:rPr>
                        <a:t>--------</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600"/>
                        </a:spcAft>
                      </a:pPr>
                      <a:r>
                        <a:rPr lang="en-US" sz="1200">
                          <a:effectLst/>
                        </a:rPr>
                        <a:t>800 x 400</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299230">
                <a:tc>
                  <a:txBody>
                    <a:bodyPr/>
                    <a:lstStyle/>
                    <a:p>
                      <a:pPr marL="0" marR="0" algn="ctr">
                        <a:spcBef>
                          <a:spcPts val="0"/>
                        </a:spcBef>
                        <a:spcAft>
                          <a:spcPts val="600"/>
                        </a:spcAft>
                      </a:pPr>
                      <a:r>
                        <a:rPr lang="en-US" sz="1200">
                          <a:effectLst/>
                        </a:rPr>
                        <a:t>Beam</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600"/>
                        </a:spcAft>
                      </a:pPr>
                      <a:r>
                        <a:rPr lang="en-US" sz="1200">
                          <a:effectLst/>
                        </a:rPr>
                        <a:t>--------</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600"/>
                        </a:spcAft>
                      </a:pPr>
                      <a:r>
                        <a:rPr lang="en-US" sz="1200">
                          <a:effectLst/>
                        </a:rPr>
                        <a:t>550 x 350</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299230">
                <a:tc>
                  <a:txBody>
                    <a:bodyPr/>
                    <a:lstStyle/>
                    <a:p>
                      <a:pPr marL="0" marR="0" algn="ctr">
                        <a:spcBef>
                          <a:spcPts val="0"/>
                        </a:spcBef>
                        <a:spcAft>
                          <a:spcPts val="600"/>
                        </a:spcAft>
                      </a:pPr>
                      <a:r>
                        <a:rPr lang="en-US" sz="1200">
                          <a:effectLst/>
                        </a:rPr>
                        <a:t>Shear wall</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600"/>
                        </a:spcAft>
                      </a:pPr>
                      <a:r>
                        <a:rPr lang="en-US" sz="1200">
                          <a:effectLst/>
                        </a:rPr>
                        <a:t>250,  300</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600"/>
                        </a:spcAft>
                      </a:pPr>
                      <a:r>
                        <a:rPr lang="en-US" sz="1200" dirty="0">
                          <a:effectLst/>
                        </a:rPr>
                        <a:t>---------</a:t>
                      </a:r>
                      <a:endParaRPr lang="en-US" sz="12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Tree>
    <p:extLst>
      <p:ext uri="{BB962C8B-B14F-4D97-AF65-F5344CB8AC3E}">
        <p14:creationId xmlns:p14="http://schemas.microsoft.com/office/powerpoint/2010/main" val="60708829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b="1" dirty="0"/>
              <a:t>Modeling , analysis and design:</a:t>
            </a:r>
            <a:br>
              <a:rPr lang="en-US" b="1" dirty="0"/>
            </a:br>
            <a:endParaRPr lang="en-US" dirty="0"/>
          </a:p>
        </p:txBody>
      </p:sp>
      <p:sp>
        <p:nvSpPr>
          <p:cNvPr id="3" name="Content Placeholder 2"/>
          <p:cNvSpPr>
            <a:spLocks noGrp="1"/>
          </p:cNvSpPr>
          <p:nvPr>
            <p:ph idx="1"/>
          </p:nvPr>
        </p:nvSpPr>
        <p:spPr/>
        <p:txBody>
          <a:bodyPr>
            <a:normAutofit lnSpcReduction="10000"/>
          </a:bodyPr>
          <a:lstStyle/>
          <a:p>
            <a:r>
              <a:rPr lang="en-US" b="1" dirty="0"/>
              <a:t>input data of the models:</a:t>
            </a:r>
          </a:p>
          <a:p>
            <a:r>
              <a:rPr lang="en-US" b="1" dirty="0" smtClean="0"/>
              <a:t>material</a:t>
            </a:r>
            <a:r>
              <a:rPr lang="en-US" b="1" dirty="0"/>
              <a:t>:</a:t>
            </a:r>
          </a:p>
          <a:p>
            <a:r>
              <a:rPr lang="en-US" dirty="0"/>
              <a:t>Material that used in this project is reinforced concrete </a:t>
            </a:r>
            <a:r>
              <a:rPr lang="en-US" b="1" dirty="0"/>
              <a:t>f</a:t>
            </a:r>
            <a:r>
              <a:rPr lang="en-US" b="1" baseline="-25000" dirty="0"/>
              <a:t>c =</a:t>
            </a:r>
            <a:r>
              <a:rPr lang="en-US" dirty="0"/>
              <a:t> 28MPa for slab, beams, columns and shear wall </a:t>
            </a:r>
          </a:p>
          <a:p>
            <a:r>
              <a:rPr lang="en-US" dirty="0"/>
              <a:t> </a:t>
            </a:r>
          </a:p>
          <a:p>
            <a:r>
              <a:rPr lang="en-US" b="1" dirty="0" smtClean="0"/>
              <a:t>section </a:t>
            </a:r>
            <a:r>
              <a:rPr lang="en-US" b="1" dirty="0"/>
              <a:t>on ETABS:</a:t>
            </a:r>
          </a:p>
          <a:p>
            <a:r>
              <a:rPr lang="en-US" dirty="0"/>
              <a:t>After defining the material used in elements, all sections of these elements will define on ETAPS and that includes columns, beams, slabs and shear wall.</a:t>
            </a:r>
          </a:p>
          <a:p>
            <a:r>
              <a:rPr lang="en-US" dirty="0"/>
              <a:t> </a:t>
            </a:r>
          </a:p>
          <a:p>
            <a:endParaRPr lang="en-US" dirty="0"/>
          </a:p>
        </p:txBody>
      </p:sp>
    </p:spTree>
    <p:extLst>
      <p:ext uri="{BB962C8B-B14F-4D97-AF65-F5344CB8AC3E}">
        <p14:creationId xmlns:p14="http://schemas.microsoft.com/office/powerpoint/2010/main" val="384898144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modifiers on ETAPS:</a:t>
            </a:r>
            <a:br>
              <a:rPr lang="en-US" b="1" dirty="0"/>
            </a:br>
            <a:endParaRPr lang="en-US" dirty="0"/>
          </a:p>
        </p:txBody>
      </p:sp>
      <p:graphicFrame>
        <p:nvGraphicFramePr>
          <p:cNvPr id="4" name="Content Placeholder 3"/>
          <p:cNvGraphicFramePr>
            <a:graphicFrameLocks noGrp="1"/>
          </p:cNvGraphicFramePr>
          <p:nvPr>
            <p:ph idx="1"/>
          </p:nvPr>
        </p:nvGraphicFramePr>
        <p:xfrm>
          <a:off x="4152741" y="3456940"/>
          <a:ext cx="2830830" cy="1709420"/>
        </p:xfrm>
        <a:graphic>
          <a:graphicData uri="http://schemas.openxmlformats.org/drawingml/2006/table">
            <a:tbl>
              <a:tblPr firstRow="1" firstCol="1" bandRow="1">
                <a:tableStyleId>{5C22544A-7EE6-4342-B048-85BDC9FD1C3A}</a:tableStyleId>
              </a:tblPr>
              <a:tblGrid>
                <a:gridCol w="1415415"/>
                <a:gridCol w="1415415"/>
              </a:tblGrid>
              <a:tr h="339090">
                <a:tc>
                  <a:txBody>
                    <a:bodyPr/>
                    <a:lstStyle/>
                    <a:p>
                      <a:pPr marL="0" marR="0" algn="ctr">
                        <a:spcBef>
                          <a:spcPts val="0"/>
                        </a:spcBef>
                        <a:spcAft>
                          <a:spcPts val="0"/>
                        </a:spcAft>
                      </a:pPr>
                      <a:r>
                        <a:rPr lang="en-US" sz="1200">
                          <a:effectLst/>
                        </a:rPr>
                        <a:t>Section</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200">
                          <a:effectLst/>
                        </a:rPr>
                        <a:t>Modifier</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39090">
                <a:tc>
                  <a:txBody>
                    <a:bodyPr/>
                    <a:lstStyle/>
                    <a:p>
                      <a:pPr marL="0" marR="0" algn="ctr">
                        <a:spcBef>
                          <a:spcPts val="0"/>
                        </a:spcBef>
                        <a:spcAft>
                          <a:spcPts val="0"/>
                        </a:spcAft>
                      </a:pPr>
                      <a:r>
                        <a:rPr lang="en-US" sz="1200">
                          <a:effectLst/>
                        </a:rPr>
                        <a:t>Column</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200">
                          <a:effectLst/>
                        </a:rPr>
                        <a:t>0.7</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39090">
                <a:tc>
                  <a:txBody>
                    <a:bodyPr/>
                    <a:lstStyle/>
                    <a:p>
                      <a:pPr marL="0" marR="0" algn="ctr">
                        <a:spcBef>
                          <a:spcPts val="0"/>
                        </a:spcBef>
                        <a:spcAft>
                          <a:spcPts val="0"/>
                        </a:spcAft>
                      </a:pPr>
                      <a:r>
                        <a:rPr lang="en-US" sz="1200">
                          <a:effectLst/>
                        </a:rPr>
                        <a:t>Beam</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200">
                          <a:effectLst/>
                        </a:rPr>
                        <a:t>0.35</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53060">
                <a:tc>
                  <a:txBody>
                    <a:bodyPr/>
                    <a:lstStyle/>
                    <a:p>
                      <a:pPr marL="0" marR="0" algn="ctr">
                        <a:spcBef>
                          <a:spcPts val="0"/>
                        </a:spcBef>
                        <a:spcAft>
                          <a:spcPts val="0"/>
                        </a:spcAft>
                      </a:pPr>
                      <a:r>
                        <a:rPr lang="en-US" sz="1200">
                          <a:effectLst/>
                        </a:rPr>
                        <a:t>slab</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200">
                          <a:effectLst/>
                        </a:rPr>
                        <a:t>0.25</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39090">
                <a:tc>
                  <a:txBody>
                    <a:bodyPr/>
                    <a:lstStyle/>
                    <a:p>
                      <a:pPr marL="0" marR="0" algn="ctr">
                        <a:spcBef>
                          <a:spcPts val="0"/>
                        </a:spcBef>
                        <a:spcAft>
                          <a:spcPts val="0"/>
                        </a:spcAft>
                      </a:pPr>
                      <a:r>
                        <a:rPr lang="en-US" sz="1200">
                          <a:effectLst/>
                        </a:rPr>
                        <a:t>Shear wall</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200" dirty="0">
                          <a:effectLst/>
                        </a:rPr>
                        <a:t>0.7</a:t>
                      </a:r>
                      <a:endParaRPr lang="en-US" sz="12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Tree>
    <p:extLst>
      <p:ext uri="{BB962C8B-B14F-4D97-AF65-F5344CB8AC3E}">
        <p14:creationId xmlns:p14="http://schemas.microsoft.com/office/powerpoint/2010/main" val="152215645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 Load combinations for seismic design on ETAPS </a:t>
            </a:r>
            <a:r>
              <a:rPr lang="en-US" b="1" dirty="0"/>
              <a:t/>
            </a:r>
            <a:br>
              <a:rPr lang="en-US" b="1" dirty="0"/>
            </a:br>
            <a:endParaRPr lang="en-US" dirty="0"/>
          </a:p>
        </p:txBody>
      </p:sp>
      <p:pic>
        <p:nvPicPr>
          <p:cNvPr id="5" name="صورة 31"/>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3225006" y="2720975"/>
            <a:ext cx="4832578" cy="3181350"/>
          </a:xfrm>
          <a:prstGeom prst="rect">
            <a:avLst/>
          </a:prstGeom>
        </p:spPr>
      </p:pic>
    </p:spTree>
    <p:extLst>
      <p:ext uri="{BB962C8B-B14F-4D97-AF65-F5344CB8AC3E}">
        <p14:creationId xmlns:p14="http://schemas.microsoft.com/office/powerpoint/2010/main" val="343660797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Load Cases on ETAPS</a:t>
            </a:r>
          </a:p>
        </p:txBody>
      </p:sp>
      <p:graphicFrame>
        <p:nvGraphicFramePr>
          <p:cNvPr id="4" name="Content Placeholder 3"/>
          <p:cNvGraphicFramePr>
            <a:graphicFrameLocks noGrp="1"/>
          </p:cNvGraphicFramePr>
          <p:nvPr>
            <p:ph idx="1"/>
          </p:nvPr>
        </p:nvGraphicFramePr>
        <p:xfrm>
          <a:off x="3404711" y="3751262"/>
          <a:ext cx="4326890" cy="1120775"/>
        </p:xfrm>
        <a:graphic>
          <a:graphicData uri="http://schemas.openxmlformats.org/drawingml/2006/table">
            <a:tbl>
              <a:tblPr firstRow="1" firstCol="1" bandRow="1">
                <a:tableStyleId>{5C22544A-7EE6-4342-B048-85BDC9FD1C3A}</a:tableStyleId>
              </a:tblPr>
              <a:tblGrid>
                <a:gridCol w="2163445"/>
                <a:gridCol w="2163445"/>
              </a:tblGrid>
              <a:tr h="368300">
                <a:tc>
                  <a:txBody>
                    <a:bodyPr/>
                    <a:lstStyle/>
                    <a:p>
                      <a:pPr marL="0" marR="0" algn="ctr">
                        <a:spcBef>
                          <a:spcPts val="0"/>
                        </a:spcBef>
                        <a:spcAft>
                          <a:spcPts val="0"/>
                        </a:spcAft>
                      </a:pPr>
                      <a:r>
                        <a:rPr lang="en-US" sz="1200">
                          <a:effectLst/>
                        </a:rPr>
                        <a:t>Load type</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200">
                          <a:effectLst/>
                        </a:rPr>
                        <a:t>Case</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68300">
                <a:tc>
                  <a:txBody>
                    <a:bodyPr/>
                    <a:lstStyle/>
                    <a:p>
                      <a:pPr marL="0" marR="0" algn="ctr">
                        <a:spcBef>
                          <a:spcPts val="0"/>
                        </a:spcBef>
                        <a:spcAft>
                          <a:spcPts val="0"/>
                        </a:spcAft>
                      </a:pPr>
                      <a:r>
                        <a:rPr lang="en-US" sz="1200">
                          <a:effectLst/>
                        </a:rPr>
                        <a:t>Live load in each floor</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200">
                          <a:effectLst/>
                        </a:rPr>
                        <a:t>2KN/m</a:t>
                      </a:r>
                      <a:r>
                        <a:rPr lang="en-US" sz="1200" baseline="30000">
                          <a:effectLst/>
                        </a:rPr>
                        <a:t>2</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84175">
                <a:tc>
                  <a:txBody>
                    <a:bodyPr/>
                    <a:lstStyle/>
                    <a:p>
                      <a:pPr marL="0" marR="0" algn="ctr">
                        <a:spcBef>
                          <a:spcPts val="0"/>
                        </a:spcBef>
                        <a:spcAft>
                          <a:spcPts val="0"/>
                        </a:spcAft>
                      </a:pPr>
                      <a:r>
                        <a:rPr lang="en-US" sz="1200">
                          <a:effectLst/>
                        </a:rPr>
                        <a:t>Superimposed load in each floor</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200" dirty="0">
                          <a:effectLst/>
                        </a:rPr>
                        <a:t>3.5KN/m</a:t>
                      </a:r>
                      <a:r>
                        <a:rPr lang="en-US" sz="1200" baseline="30000" dirty="0">
                          <a:effectLst/>
                        </a:rPr>
                        <a:t>2</a:t>
                      </a:r>
                      <a:endParaRPr lang="en-US" sz="12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
        <p:nvSpPr>
          <p:cNvPr id="5" name="Rectangle 1"/>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2696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300" b="1" i="0" u="none" strike="noStrike" cap="none" normalizeH="0" baseline="0" smtClean="0">
                <a:ln>
                  <a:noFill/>
                </a:ln>
                <a:solidFill>
                  <a:srgbClr val="548DD4"/>
                </a:solidFill>
                <a:effectLst/>
                <a:latin typeface="Cambria" panose="02040503050406030204" pitchFamily="18" charset="0"/>
                <a:ea typeface="Times New Roman" panose="02020603050405020304" pitchFamily="18" charset="0"/>
                <a:cs typeface="Times New Roman" panose="02020603050405020304" pitchFamily="18" charset="0"/>
              </a:rPr>
              <a:t>Load Cases on ETAPS:</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81615116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slab Check </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fontScale="70000" lnSpcReduction="20000"/>
              </a:bodyPr>
              <a:lstStyle/>
              <a:p>
                <a:r>
                  <a:rPr lang="en-US" dirty="0"/>
                  <a:t>Wide beam shear check: </a:t>
                </a:r>
                <a:endParaRPr lang="en-US" dirty="0" smtClean="0"/>
              </a:p>
              <a:p>
                <a14:m>
                  <m:oMath xmlns:m="http://schemas.openxmlformats.org/officeDocument/2006/math">
                    <m:r>
                      <a:rPr lang="en-US">
                        <a:latin typeface="Cambria Math"/>
                      </a:rPr>
                      <m:t>Ø</m:t>
                    </m:r>
                    <m:r>
                      <a:rPr lang="en-US" i="1">
                        <a:latin typeface="Cambria Math"/>
                      </a:rPr>
                      <m:t>𝑉𝑐</m:t>
                    </m:r>
                    <m:r>
                      <a:rPr lang="en-US" i="1">
                        <a:latin typeface="Cambria Math"/>
                      </a:rPr>
                      <m:t>=</m:t>
                    </m:r>
                    <m:r>
                      <a:rPr lang="en-US">
                        <a:latin typeface="Cambria Math"/>
                      </a:rPr>
                      <m:t>Ø</m:t>
                    </m:r>
                    <m:f>
                      <m:fPr>
                        <m:ctrlPr>
                          <a:rPr lang="en-US" i="1">
                            <a:latin typeface="Cambria Math"/>
                          </a:rPr>
                        </m:ctrlPr>
                      </m:fPr>
                      <m:num>
                        <m:r>
                          <a:rPr lang="en-US" i="1">
                            <a:latin typeface="Cambria Math"/>
                          </a:rPr>
                          <m:t>1</m:t>
                        </m:r>
                      </m:num>
                      <m:den>
                        <m:r>
                          <a:rPr lang="en-US" i="1">
                            <a:latin typeface="Cambria Math"/>
                          </a:rPr>
                          <m:t>6</m:t>
                        </m:r>
                      </m:den>
                    </m:f>
                    <m:rad>
                      <m:radPr>
                        <m:degHide m:val="on"/>
                        <m:ctrlPr>
                          <a:rPr lang="en-US" i="1">
                            <a:latin typeface="Cambria Math"/>
                          </a:rPr>
                        </m:ctrlPr>
                      </m:radPr>
                      <m:deg/>
                      <m:e>
                        <m:r>
                          <a:rPr lang="en-US" i="1">
                            <a:latin typeface="Cambria Math"/>
                          </a:rPr>
                          <m:t>𝑓𝑐</m:t>
                        </m:r>
                        <m:r>
                          <a:rPr lang="en-US" i="1">
                            <a:latin typeface="Cambria Math"/>
                          </a:rPr>
                          <m:t> </m:t>
                        </m:r>
                      </m:e>
                    </m:rad>
                    <m:r>
                      <a:rPr lang="en-US" i="1">
                        <a:latin typeface="Cambria Math"/>
                      </a:rPr>
                      <m:t>∗</m:t>
                    </m:r>
                    <m:r>
                      <a:rPr lang="en-US" i="1">
                        <a:latin typeface="Cambria Math"/>
                      </a:rPr>
                      <m:t>𝑏𝑤</m:t>
                    </m:r>
                    <m:r>
                      <a:rPr lang="en-US" i="1">
                        <a:latin typeface="Cambria Math"/>
                      </a:rPr>
                      <m:t> ∗</m:t>
                    </m:r>
                    <m:r>
                      <a:rPr lang="en-US" i="1">
                        <a:latin typeface="Cambria Math"/>
                      </a:rPr>
                      <m:t>𝑑</m:t>
                    </m:r>
                  </m:oMath>
                </a14:m>
                <a:endParaRPr lang="en-US" dirty="0"/>
              </a:p>
              <a:p>
                <a14:m>
                  <m:oMath xmlns:m="http://schemas.openxmlformats.org/officeDocument/2006/math">
                    <m:r>
                      <a:rPr lang="en-US">
                        <a:latin typeface="Cambria Math"/>
                      </a:rPr>
                      <m:t>Ø</m:t>
                    </m:r>
                  </m:oMath>
                </a14:m>
                <a:r>
                  <a:rPr lang="en-US" dirty="0"/>
                  <a:t> = The strength reduction factor for shear and equal 0.75.</a:t>
                </a:r>
              </a:p>
              <a:p>
                <a:r>
                  <a:rPr lang="en-US" dirty="0"/>
                  <a:t>V</a:t>
                </a:r>
                <a:r>
                  <a:rPr lang="en-US" baseline="-25000" dirty="0"/>
                  <a:t>C</a:t>
                </a:r>
                <a:r>
                  <a:rPr lang="en-US" dirty="0"/>
                  <a:t> =concrete shear capacity in KN. </a:t>
                </a:r>
              </a:p>
              <a:p>
                <a:r>
                  <a:rPr lang="en-US" dirty="0"/>
                  <a:t>f</a:t>
                </a:r>
                <a:r>
                  <a:rPr lang="en-US" baseline="-25000" dirty="0"/>
                  <a:t>c</a:t>
                </a:r>
                <a:r>
                  <a:rPr lang="en-US" dirty="0"/>
                  <a:t> = concrete compressive strength in </a:t>
                </a:r>
                <a:r>
                  <a:rPr lang="en-US" dirty="0" err="1"/>
                  <a:t>MPa</a:t>
                </a:r>
                <a:r>
                  <a:rPr lang="en-US" dirty="0"/>
                  <a:t> .</a:t>
                </a:r>
              </a:p>
              <a:p>
                <a:r>
                  <a:rPr lang="en-US" dirty="0" err="1"/>
                  <a:t>b</a:t>
                </a:r>
                <a:r>
                  <a:rPr lang="en-US" baseline="-25000" dirty="0" err="1"/>
                  <a:t>w</a:t>
                </a:r>
                <a:r>
                  <a:rPr lang="en-US" dirty="0"/>
                  <a:t>= section web width in mm .</a:t>
                </a:r>
              </a:p>
              <a:p>
                <a:r>
                  <a:rPr lang="en-US" dirty="0"/>
                  <a:t>by taking 30mm as cover in the solid slab , total thickness = 250mm , and the effective depth = 220 mm </a:t>
                </a:r>
              </a:p>
              <a:p>
                <a:r>
                  <a:rPr lang="en-US" dirty="0"/>
                  <a:t>For ETABS max V</a:t>
                </a:r>
                <a:r>
                  <a:rPr lang="en-US" baseline="-25000" dirty="0"/>
                  <a:t>23</a:t>
                </a:r>
                <a:r>
                  <a:rPr lang="en-US" dirty="0"/>
                  <a:t> from 1.2D+1.6L = 23 KN</a:t>
                </a:r>
              </a:p>
              <a:p>
                <a:r>
                  <a:rPr lang="en-US" dirty="0"/>
                  <a:t>For ETABS max V</a:t>
                </a:r>
                <a:r>
                  <a:rPr lang="en-US" baseline="-25000" dirty="0"/>
                  <a:t>13</a:t>
                </a:r>
                <a:r>
                  <a:rPr lang="en-US" dirty="0"/>
                  <a:t> from 1.2D+1.6L = 23KN</a:t>
                </a:r>
              </a:p>
              <a:p>
                <a:r>
                  <a:rPr lang="en-US" dirty="0"/>
                  <a:t>ØV</a:t>
                </a:r>
                <a:r>
                  <a:rPr lang="en-US" baseline="-25000" dirty="0"/>
                  <a:t>C</a:t>
                </a:r>
                <a:r>
                  <a:rPr lang="en-US" dirty="0"/>
                  <a:t> =</a:t>
                </a:r>
                <a14:m>
                  <m:oMath xmlns:m="http://schemas.openxmlformats.org/officeDocument/2006/math">
                    <m:f>
                      <m:fPr>
                        <m:ctrlPr>
                          <a:rPr lang="en-US" i="1">
                            <a:latin typeface="Cambria Math"/>
                          </a:rPr>
                        </m:ctrlPr>
                      </m:fPr>
                      <m:num>
                        <m:r>
                          <a:rPr lang="en-US" i="1">
                            <a:latin typeface="Cambria Math"/>
                          </a:rPr>
                          <m:t>0</m:t>
                        </m:r>
                        <m:r>
                          <a:rPr lang="en-US" i="1">
                            <a:latin typeface="Cambria Math"/>
                          </a:rPr>
                          <m:t>.</m:t>
                        </m:r>
                        <m:r>
                          <a:rPr lang="en-US" i="1">
                            <a:latin typeface="Cambria Math"/>
                          </a:rPr>
                          <m:t>75</m:t>
                        </m:r>
                      </m:num>
                      <m:den>
                        <m:r>
                          <a:rPr lang="en-US" i="1">
                            <a:latin typeface="Cambria Math"/>
                          </a:rPr>
                          <m:t>6</m:t>
                        </m:r>
                      </m:den>
                    </m:f>
                    <m:rad>
                      <m:radPr>
                        <m:degHide m:val="on"/>
                        <m:ctrlPr>
                          <a:rPr lang="en-US" i="1">
                            <a:latin typeface="Cambria Math"/>
                          </a:rPr>
                        </m:ctrlPr>
                      </m:radPr>
                      <m:deg/>
                      <m:e>
                        <m:r>
                          <a:rPr lang="en-US" i="1">
                            <a:latin typeface="Cambria Math"/>
                          </a:rPr>
                          <m:t>24</m:t>
                        </m:r>
                      </m:e>
                    </m:rad>
                    <m:r>
                      <a:rPr lang="en-US" i="1">
                        <a:latin typeface="Cambria Math"/>
                      </a:rPr>
                      <m:t>∗</m:t>
                    </m:r>
                    <m:r>
                      <a:rPr lang="en-US" i="1">
                        <a:latin typeface="Cambria Math"/>
                      </a:rPr>
                      <m:t>1000</m:t>
                    </m:r>
                    <m:r>
                      <a:rPr lang="en-US" i="1">
                        <a:latin typeface="Cambria Math"/>
                      </a:rPr>
                      <m:t>∗</m:t>
                    </m:r>
                    <m:r>
                      <a:rPr lang="en-US" i="1">
                        <a:latin typeface="Cambria Math"/>
                      </a:rPr>
                      <m:t>220</m:t>
                    </m:r>
                    <m:r>
                      <a:rPr lang="en-US" i="1">
                        <a:latin typeface="Cambria Math"/>
                      </a:rPr>
                      <m:t> </m:t>
                    </m:r>
                  </m:oMath>
                </a14:m>
                <a:r>
                  <a:rPr lang="en-US" dirty="0"/>
                  <a:t> = 134.2 KN </a:t>
                </a:r>
              </a:p>
              <a:p>
                <a:r>
                  <a:rPr lang="en-US" dirty="0"/>
                  <a:t>It’s ok.</a:t>
                </a:r>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2"/>
                <a:stretch>
                  <a:fillRect t="-1248"/>
                </a:stretch>
              </a:blipFill>
            </p:spPr>
            <p:txBody>
              <a:bodyPr/>
              <a:lstStyle/>
              <a:p>
                <a:r>
                  <a:rPr lang="en-US">
                    <a:noFill/>
                  </a:rPr>
                  <a:t> </a:t>
                </a:r>
              </a:p>
            </p:txBody>
          </p:sp>
        </mc:Fallback>
      </mc:AlternateContent>
    </p:spTree>
    <p:extLst>
      <p:ext uri="{BB962C8B-B14F-4D97-AF65-F5344CB8AC3E}">
        <p14:creationId xmlns:p14="http://schemas.microsoft.com/office/powerpoint/2010/main" val="374075067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Check slab for deflection: </a:t>
            </a:r>
          </a:p>
        </p:txBody>
      </p:sp>
      <p:pic>
        <p:nvPicPr>
          <p:cNvPr id="7" name="Content Placeholder 6"/>
          <p:cNvPicPr>
            <a:picLocks noGrp="1" noChangeAspect="1"/>
          </p:cNvPicPr>
          <p:nvPr>
            <p:ph idx="1"/>
          </p:nvPr>
        </p:nvPicPr>
        <p:blipFill>
          <a:blip r:embed="rId2"/>
          <a:stretch>
            <a:fillRect/>
          </a:stretch>
        </p:blipFill>
        <p:spPr>
          <a:xfrm>
            <a:off x="1738267" y="1853853"/>
            <a:ext cx="6741854" cy="5004148"/>
          </a:xfrm>
          <a:prstGeom prst="rect">
            <a:avLst/>
          </a:prstGeom>
        </p:spPr>
      </p:pic>
    </p:spTree>
    <p:extLst>
      <p:ext uri="{BB962C8B-B14F-4D97-AF65-F5344CB8AC3E}">
        <p14:creationId xmlns:p14="http://schemas.microsoft.com/office/powerpoint/2010/main" val="96305277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Check for compatibility</a:t>
            </a:r>
          </a:p>
        </p:txBody>
      </p:sp>
      <p:sp>
        <p:nvSpPr>
          <p:cNvPr id="3" name="Content Placeholder 2"/>
          <p:cNvSpPr>
            <a:spLocks noGrp="1"/>
          </p:cNvSpPr>
          <p:nvPr>
            <p:ph idx="1"/>
          </p:nvPr>
        </p:nvSpPr>
        <p:spPr/>
        <p:txBody>
          <a:bodyPr/>
          <a:lstStyle/>
          <a:p>
            <a:r>
              <a:rPr lang="en-US" dirty="0"/>
              <a:t>We used the model shapes, and periods as an indication for compatibility check of the structure.</a:t>
            </a:r>
          </a:p>
          <a:p>
            <a:r>
              <a:rPr lang="en-US" dirty="0"/>
              <a:t>Since all parts of the structure (slabs, beams and columns) move together and the period is reasonable that the compatibility check its ok. </a:t>
            </a:r>
          </a:p>
          <a:p>
            <a:r>
              <a:rPr lang="en-US" dirty="0"/>
              <a:t>As shown in figure that the period =0.846s which is less than 1 s (its ok)</a:t>
            </a:r>
          </a:p>
          <a:p>
            <a:endParaRPr lang="en-US" dirty="0"/>
          </a:p>
        </p:txBody>
      </p:sp>
      <p:pic>
        <p:nvPicPr>
          <p:cNvPr id="5" name="Picture 4"/>
          <p:cNvPicPr/>
          <p:nvPr/>
        </p:nvPicPr>
        <p:blipFill>
          <a:blip r:embed="rId2">
            <a:extLst>
              <a:ext uri="{28A0092B-C50C-407E-A947-70E740481C1C}">
                <a14:useLocalDpi xmlns:a14="http://schemas.microsoft.com/office/drawing/2010/main" val="0"/>
              </a:ext>
            </a:extLst>
          </a:blip>
          <a:stretch>
            <a:fillRect/>
          </a:stretch>
        </p:blipFill>
        <p:spPr>
          <a:xfrm>
            <a:off x="9306240" y="3596426"/>
            <a:ext cx="2885760" cy="2982821"/>
          </a:xfrm>
          <a:prstGeom prst="rect">
            <a:avLst/>
          </a:prstGeom>
        </p:spPr>
      </p:pic>
    </p:spTree>
    <p:extLst>
      <p:ext uri="{BB962C8B-B14F-4D97-AF65-F5344CB8AC3E}">
        <p14:creationId xmlns:p14="http://schemas.microsoft.com/office/powerpoint/2010/main" val="171839160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Equilibrium check:</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122830" y="2730249"/>
                <a:ext cx="8825659" cy="3416300"/>
              </a:xfrm>
            </p:spPr>
            <p:txBody>
              <a:bodyPr/>
              <a:lstStyle/>
              <a:p>
                <a:r>
                  <a:rPr lang="en-US" dirty="0"/>
                  <a:t>Hand calculation </a:t>
                </a:r>
              </a:p>
              <a:p>
                <a:r>
                  <a:rPr lang="en-US" dirty="0"/>
                  <a:t>Live load = (4482* 2) = 8964KN </a:t>
                </a:r>
              </a:p>
              <a:p>
                <a:r>
                  <a:rPr lang="en-US" dirty="0"/>
                  <a:t>SD load = (4482 *3.5) = 15687 </a:t>
                </a:r>
                <a:r>
                  <a:rPr lang="en-US" dirty="0" smtClean="0"/>
                  <a:t>KN</a:t>
                </a:r>
              </a:p>
              <a:p>
                <a:r>
                  <a:rPr lang="en-US" dirty="0"/>
                  <a:t>%</a:t>
                </a:r>
                <a:r>
                  <a:rPr lang="en-US" dirty="0" err="1"/>
                  <a:t>Error</a:t>
                </a:r>
                <a:r>
                  <a:rPr lang="en-US" baseline="-25000" dirty="0" err="1"/>
                  <a:t>live</a:t>
                </a:r>
                <a:r>
                  <a:rPr lang="en-US" baseline="-25000" dirty="0"/>
                  <a:t> </a:t>
                </a:r>
                <a:r>
                  <a:rPr lang="en-US" dirty="0"/>
                  <a:t> =</a:t>
                </a:r>
                <a14:m>
                  <m:oMath xmlns:m="http://schemas.openxmlformats.org/officeDocument/2006/math">
                    <m:r>
                      <a:rPr lang="en-US" i="1">
                        <a:latin typeface="Cambria Math"/>
                      </a:rPr>
                      <m:t>  </m:t>
                    </m:r>
                    <m:f>
                      <m:fPr>
                        <m:ctrlPr>
                          <a:rPr lang="en-US" i="1">
                            <a:latin typeface="Cambria Math"/>
                          </a:rPr>
                        </m:ctrlPr>
                      </m:fPr>
                      <m:num>
                        <m:r>
                          <a:rPr lang="en-US" i="1">
                            <a:latin typeface="Cambria Math"/>
                          </a:rPr>
                          <m:t>8923</m:t>
                        </m:r>
                        <m:r>
                          <a:rPr lang="en-US" i="1">
                            <a:latin typeface="Cambria Math"/>
                          </a:rPr>
                          <m:t>.</m:t>
                        </m:r>
                        <m:r>
                          <a:rPr lang="en-US" i="1">
                            <a:latin typeface="Cambria Math"/>
                          </a:rPr>
                          <m:t>3</m:t>
                        </m:r>
                        <m:r>
                          <a:rPr lang="en-US" i="1">
                            <a:latin typeface="Cambria Math"/>
                          </a:rPr>
                          <m:t>−</m:t>
                        </m:r>
                        <m:r>
                          <a:rPr lang="en-US" i="1">
                            <a:latin typeface="Cambria Math"/>
                          </a:rPr>
                          <m:t>8964</m:t>
                        </m:r>
                      </m:num>
                      <m:den>
                        <m:r>
                          <a:rPr lang="en-US" i="1">
                            <a:latin typeface="Cambria Math"/>
                          </a:rPr>
                          <m:t>8964</m:t>
                        </m:r>
                      </m:den>
                    </m:f>
                  </m:oMath>
                </a14:m>
                <a:r>
                  <a:rPr lang="en-US" dirty="0"/>
                  <a:t> = 0.454%</a:t>
                </a:r>
              </a:p>
              <a:p>
                <a:r>
                  <a:rPr lang="en-US" dirty="0"/>
                  <a:t>%</a:t>
                </a:r>
                <a:r>
                  <a:rPr lang="en-US" dirty="0" err="1"/>
                  <a:t>Error</a:t>
                </a:r>
                <a:r>
                  <a:rPr lang="en-US" baseline="-25000" dirty="0" err="1"/>
                  <a:t>SD</a:t>
                </a:r>
                <a:r>
                  <a:rPr lang="en-US" baseline="-25000" dirty="0"/>
                  <a:t> </a:t>
                </a:r>
                <a:r>
                  <a:rPr lang="en-US" dirty="0"/>
                  <a:t> =</a:t>
                </a:r>
                <a14:m>
                  <m:oMath xmlns:m="http://schemas.openxmlformats.org/officeDocument/2006/math">
                    <m:r>
                      <a:rPr lang="en-US" i="1">
                        <a:latin typeface="Cambria Math"/>
                      </a:rPr>
                      <m:t>  </m:t>
                    </m:r>
                    <m:f>
                      <m:fPr>
                        <m:ctrlPr>
                          <a:rPr lang="en-US" i="1">
                            <a:latin typeface="Cambria Math"/>
                          </a:rPr>
                        </m:ctrlPr>
                      </m:fPr>
                      <m:num>
                        <m:r>
                          <a:rPr lang="en-US" i="1">
                            <a:latin typeface="Cambria Math"/>
                          </a:rPr>
                          <m:t>15604</m:t>
                        </m:r>
                        <m:r>
                          <a:rPr lang="en-US" i="1">
                            <a:latin typeface="Cambria Math"/>
                          </a:rPr>
                          <m:t>−</m:t>
                        </m:r>
                        <m:r>
                          <a:rPr lang="en-US" i="1">
                            <a:latin typeface="Cambria Math"/>
                          </a:rPr>
                          <m:t>15687</m:t>
                        </m:r>
                      </m:num>
                      <m:den>
                        <m:r>
                          <a:rPr lang="en-US" i="1">
                            <a:latin typeface="Cambria Math"/>
                          </a:rPr>
                          <m:t>15687</m:t>
                        </m:r>
                      </m:den>
                    </m:f>
                  </m:oMath>
                </a14:m>
                <a:r>
                  <a:rPr lang="en-US" dirty="0"/>
                  <a:t> = 0.5291%</a:t>
                </a:r>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122830" y="2730249"/>
                <a:ext cx="8825659" cy="3416300"/>
              </a:xfrm>
              <a:blipFill rotWithShape="0">
                <a:blip r:embed="rId2"/>
                <a:stretch>
                  <a:fillRect l="-138" t="-1071"/>
                </a:stretch>
              </a:blipFill>
            </p:spPr>
            <p:txBody>
              <a:bodyPr/>
              <a:lstStyle/>
              <a:p>
                <a:r>
                  <a:rPr lang="en-US">
                    <a:noFill/>
                  </a:rPr>
                  <a:t> </a:t>
                </a:r>
              </a:p>
            </p:txBody>
          </p:sp>
        </mc:Fallback>
      </mc:AlternateContent>
      <p:pic>
        <p:nvPicPr>
          <p:cNvPr id="4" name="Picture 3"/>
          <p:cNvPicPr/>
          <p:nvPr/>
        </p:nvPicPr>
        <p:blipFill>
          <a:blip r:embed="rId3">
            <a:extLst>
              <a:ext uri="{28A0092B-C50C-407E-A947-70E740481C1C}">
                <a14:useLocalDpi xmlns:a14="http://schemas.microsoft.com/office/drawing/2010/main" val="0"/>
              </a:ext>
            </a:extLst>
          </a:blip>
          <a:stretch>
            <a:fillRect/>
          </a:stretch>
        </p:blipFill>
        <p:spPr>
          <a:xfrm>
            <a:off x="7333307" y="3083950"/>
            <a:ext cx="4345664" cy="3406140"/>
          </a:xfrm>
          <a:prstGeom prst="rect">
            <a:avLst/>
          </a:prstGeom>
        </p:spPr>
      </p:pic>
    </p:spTree>
    <p:extLst>
      <p:ext uri="{BB962C8B-B14F-4D97-AF65-F5344CB8AC3E}">
        <p14:creationId xmlns:p14="http://schemas.microsoft.com/office/powerpoint/2010/main" val="35298297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Objective:</a:t>
            </a:r>
          </a:p>
        </p:txBody>
      </p:sp>
      <p:sp>
        <p:nvSpPr>
          <p:cNvPr id="3" name="Content Placeholder 2"/>
          <p:cNvSpPr>
            <a:spLocks noGrp="1"/>
          </p:cNvSpPr>
          <p:nvPr>
            <p:ph idx="1"/>
          </p:nvPr>
        </p:nvSpPr>
        <p:spPr/>
        <p:txBody>
          <a:bodyPr/>
          <a:lstStyle/>
          <a:p>
            <a:r>
              <a:rPr lang="en-US" dirty="0"/>
              <a:t>In this project the concepts of structural engineering that we learned over all last years are applied. Many courses have been studied in the programing of Civil Engineering Department at An - </a:t>
            </a:r>
            <a:r>
              <a:rPr lang="en-US" dirty="0" err="1"/>
              <a:t>Najah</a:t>
            </a:r>
            <a:r>
              <a:rPr lang="en-US" dirty="0"/>
              <a:t> National University, Different types of analysis and design are done in this project in order to choose the most safe and economical type and method for the design. After completing the design phase in proper way we get feasible solutions of projects. </a:t>
            </a:r>
          </a:p>
          <a:p>
            <a:r>
              <a:rPr lang="en-US" dirty="0"/>
              <a:t>In any structural system there are many alternatives that can be used. The successful one takes into consideration strength, serviceability, safety and economy aspects.</a:t>
            </a:r>
          </a:p>
          <a:p>
            <a:endParaRPr lang="en-US" dirty="0"/>
          </a:p>
        </p:txBody>
      </p:sp>
    </p:spTree>
    <p:extLst>
      <p:ext uri="{BB962C8B-B14F-4D97-AF65-F5344CB8AC3E}">
        <p14:creationId xmlns:p14="http://schemas.microsoft.com/office/powerpoint/2010/main" val="7026045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Stress strain check:</a:t>
            </a:r>
            <a:br>
              <a:rPr lang="en-US" b="1" dirty="0"/>
            </a:b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US" dirty="0" err="1"/>
                  <a:t>M</a:t>
                </a:r>
                <a:r>
                  <a:rPr lang="en-US" baseline="-25000" dirty="0" err="1"/>
                  <a:t>hand</a:t>
                </a:r>
                <a:r>
                  <a:rPr lang="en-US" baseline="-25000" dirty="0"/>
                  <a:t> </a:t>
                </a:r>
                <a:r>
                  <a:rPr lang="en-US" dirty="0"/>
                  <a:t>= </a:t>
                </a:r>
                <a14:m>
                  <m:oMath xmlns:m="http://schemas.openxmlformats.org/officeDocument/2006/math">
                    <m:r>
                      <a:rPr lang="en-US">
                        <a:latin typeface="Cambria Math"/>
                      </a:rPr>
                      <m:t>2</m:t>
                    </m:r>
                    <m:r>
                      <a:rPr lang="en-US">
                        <a:latin typeface="Cambria Math"/>
                      </a:rPr>
                      <m:t> </m:t>
                    </m:r>
                    <m:r>
                      <a:rPr lang="en-US" i="1">
                        <a:latin typeface="Cambria Math"/>
                      </a:rPr>
                      <m:t>∗</m:t>
                    </m:r>
                    <m:d>
                      <m:dPr>
                        <m:ctrlPr>
                          <a:rPr lang="en-US" i="1">
                            <a:latin typeface="Cambria Math"/>
                          </a:rPr>
                        </m:ctrlPr>
                      </m:dPr>
                      <m:e>
                        <m:r>
                          <a:rPr lang="en-US">
                            <a:latin typeface="Cambria Math"/>
                          </a:rPr>
                          <m:t>3</m:t>
                        </m:r>
                        <m:r>
                          <a:rPr lang="en-US">
                            <a:latin typeface="Cambria Math"/>
                          </a:rPr>
                          <m:t>.</m:t>
                        </m:r>
                        <m:r>
                          <a:rPr lang="en-US">
                            <a:latin typeface="Cambria Math"/>
                          </a:rPr>
                          <m:t>96</m:t>
                        </m:r>
                        <m:r>
                          <a:rPr lang="en-US">
                            <a:latin typeface="Cambria Math"/>
                          </a:rPr>
                          <m:t> </m:t>
                        </m:r>
                        <m:r>
                          <a:rPr lang="en-US" i="1">
                            <a:latin typeface="Cambria Math"/>
                          </a:rPr>
                          <m:t>−</m:t>
                        </m:r>
                        <m:r>
                          <a:rPr lang="en-US">
                            <a:latin typeface="Cambria Math"/>
                          </a:rPr>
                          <m:t>0</m:t>
                        </m:r>
                        <m:r>
                          <a:rPr lang="en-US">
                            <a:latin typeface="Cambria Math"/>
                          </a:rPr>
                          <m:t>.</m:t>
                        </m:r>
                        <m:r>
                          <a:rPr lang="en-US">
                            <a:latin typeface="Cambria Math"/>
                          </a:rPr>
                          <m:t>6</m:t>
                        </m:r>
                        <m:r>
                          <a:rPr lang="en-US">
                            <a:latin typeface="Cambria Math"/>
                          </a:rPr>
                          <m:t> </m:t>
                        </m:r>
                      </m:e>
                    </m:d>
                    <m:r>
                      <a:rPr lang="en-US" baseline="30000">
                        <a:latin typeface="Cambria Math"/>
                      </a:rPr>
                      <m:t>2</m:t>
                    </m:r>
                    <m:r>
                      <a:rPr lang="en-US">
                        <a:latin typeface="Cambria Math"/>
                      </a:rPr>
                      <m:t> </m:t>
                    </m:r>
                    <m:r>
                      <a:rPr lang="en-US" i="1">
                        <a:latin typeface="Cambria Math"/>
                      </a:rPr>
                      <m:t>∗</m:t>
                    </m:r>
                    <m:f>
                      <m:fPr>
                        <m:ctrlPr>
                          <a:rPr lang="en-US" i="1">
                            <a:latin typeface="Cambria Math"/>
                          </a:rPr>
                        </m:ctrlPr>
                      </m:fPr>
                      <m:num>
                        <m:r>
                          <a:rPr lang="en-US">
                            <a:latin typeface="Cambria Math"/>
                          </a:rPr>
                          <m:t>3</m:t>
                        </m:r>
                        <m:r>
                          <a:rPr lang="en-US">
                            <a:latin typeface="Cambria Math"/>
                          </a:rPr>
                          <m:t>.</m:t>
                        </m:r>
                        <m:r>
                          <a:rPr lang="en-US">
                            <a:latin typeface="Cambria Math"/>
                          </a:rPr>
                          <m:t>62</m:t>
                        </m:r>
                      </m:num>
                      <m:den>
                        <m:r>
                          <a:rPr lang="en-US">
                            <a:latin typeface="Cambria Math"/>
                          </a:rPr>
                          <m:t>8</m:t>
                        </m:r>
                      </m:den>
                    </m:f>
                  </m:oMath>
                </a14:m>
                <a:r>
                  <a:rPr lang="en-US" dirty="0"/>
                  <a:t> = 10.218 </a:t>
                </a:r>
                <a:r>
                  <a:rPr lang="en-US" dirty="0" err="1"/>
                  <a:t>KN.m</a:t>
                </a:r>
                <a:endParaRPr lang="en-US" dirty="0"/>
              </a:p>
              <a:p>
                <a:r>
                  <a:rPr lang="en-US" dirty="0"/>
                  <a:t>M=5.3433KN.m</a:t>
                </a:r>
              </a:p>
              <a:p>
                <a:r>
                  <a:rPr lang="en-US" dirty="0"/>
                  <a:t>M</a:t>
                </a:r>
                <a:r>
                  <a:rPr lang="en-US" baseline="-25000" dirty="0"/>
                  <a:t>ETABS </a:t>
                </a:r>
                <a:r>
                  <a:rPr lang="en-US" dirty="0"/>
                  <a:t>=</a:t>
                </a:r>
                <a14:m>
                  <m:oMath xmlns:m="http://schemas.openxmlformats.org/officeDocument/2006/math">
                    <m:f>
                      <m:fPr>
                        <m:ctrlPr>
                          <a:rPr lang="en-US" i="1">
                            <a:latin typeface="Cambria Math"/>
                          </a:rPr>
                        </m:ctrlPr>
                      </m:fPr>
                      <m:num>
                        <m:r>
                          <a:rPr lang="en-US" i="1">
                            <a:latin typeface="Cambria Math"/>
                          </a:rPr>
                          <m:t>4</m:t>
                        </m:r>
                        <m:r>
                          <a:rPr lang="en-US" i="1">
                            <a:latin typeface="Cambria Math"/>
                          </a:rPr>
                          <m:t>.</m:t>
                        </m:r>
                        <m:r>
                          <a:rPr lang="en-US" i="1">
                            <a:latin typeface="Cambria Math"/>
                          </a:rPr>
                          <m:t>1479</m:t>
                        </m:r>
                        <m:r>
                          <a:rPr lang="en-US" i="1">
                            <a:latin typeface="Cambria Math"/>
                          </a:rPr>
                          <m:t>+</m:t>
                        </m:r>
                        <m:r>
                          <a:rPr lang="en-US" i="1">
                            <a:latin typeface="Cambria Math"/>
                          </a:rPr>
                          <m:t>5</m:t>
                        </m:r>
                        <m:r>
                          <a:rPr lang="en-US" i="1">
                            <a:latin typeface="Cambria Math"/>
                          </a:rPr>
                          <m:t>.</m:t>
                        </m:r>
                        <m:r>
                          <a:rPr lang="en-US" i="1">
                            <a:latin typeface="Cambria Math"/>
                          </a:rPr>
                          <m:t>3433</m:t>
                        </m:r>
                        <m:r>
                          <a:rPr lang="en-US" i="1">
                            <a:latin typeface="Cambria Math"/>
                          </a:rPr>
                          <m:t>  </m:t>
                        </m:r>
                      </m:num>
                      <m:den>
                        <m:r>
                          <a:rPr lang="en-US" i="1">
                            <a:latin typeface="Cambria Math"/>
                          </a:rPr>
                          <m:t>2</m:t>
                        </m:r>
                      </m:den>
                    </m:f>
                  </m:oMath>
                </a14:m>
                <a:r>
                  <a:rPr lang="en-US" dirty="0"/>
                  <a:t> +5.9321</a:t>
                </a:r>
              </a:p>
              <a:p>
                <a:r>
                  <a:rPr lang="en-US" dirty="0"/>
                  <a:t>=10.67KN</a:t>
                </a:r>
              </a:p>
              <a:p>
                <a:r>
                  <a:rPr lang="en-US" dirty="0"/>
                  <a:t>%error = </a:t>
                </a:r>
                <a14:m>
                  <m:oMath xmlns:m="http://schemas.openxmlformats.org/officeDocument/2006/math">
                    <m:f>
                      <m:fPr>
                        <m:ctrlPr>
                          <a:rPr lang="en-US" i="1">
                            <a:latin typeface="Cambria Math"/>
                          </a:rPr>
                        </m:ctrlPr>
                      </m:fPr>
                      <m:num>
                        <m:r>
                          <a:rPr lang="en-US" i="1">
                            <a:latin typeface="Cambria Math"/>
                          </a:rPr>
                          <m:t>10</m:t>
                        </m:r>
                        <m:r>
                          <a:rPr lang="en-US" i="1">
                            <a:latin typeface="Cambria Math"/>
                          </a:rPr>
                          <m:t>.</m:t>
                        </m:r>
                        <m:r>
                          <a:rPr lang="en-US" i="1">
                            <a:latin typeface="Cambria Math"/>
                          </a:rPr>
                          <m:t>67</m:t>
                        </m:r>
                        <m:r>
                          <a:rPr lang="en-US" i="1">
                            <a:latin typeface="Cambria Math"/>
                          </a:rPr>
                          <m:t>−</m:t>
                        </m:r>
                        <m:r>
                          <a:rPr lang="en-US" i="1">
                            <a:latin typeface="Cambria Math"/>
                          </a:rPr>
                          <m:t>10</m:t>
                        </m:r>
                        <m:r>
                          <a:rPr lang="en-US" i="1">
                            <a:latin typeface="Cambria Math"/>
                          </a:rPr>
                          <m:t>.</m:t>
                        </m:r>
                        <m:r>
                          <a:rPr lang="en-US" i="1">
                            <a:latin typeface="Cambria Math"/>
                          </a:rPr>
                          <m:t>218</m:t>
                        </m:r>
                      </m:num>
                      <m:den>
                        <m:r>
                          <a:rPr lang="en-US" i="1">
                            <a:latin typeface="Cambria Math"/>
                          </a:rPr>
                          <m:t>10</m:t>
                        </m:r>
                        <m:r>
                          <a:rPr lang="en-US" i="1">
                            <a:latin typeface="Cambria Math"/>
                          </a:rPr>
                          <m:t>.</m:t>
                        </m:r>
                        <m:r>
                          <a:rPr lang="en-US" i="1">
                            <a:latin typeface="Cambria Math"/>
                          </a:rPr>
                          <m:t>218</m:t>
                        </m:r>
                      </m:den>
                    </m:f>
                    <m:r>
                      <a:rPr lang="en-US" i="1">
                        <a:latin typeface="Cambria Math"/>
                      </a:rPr>
                      <m:t>∗</m:t>
                    </m:r>
                    <m:r>
                      <a:rPr lang="en-US" i="1">
                        <a:latin typeface="Cambria Math"/>
                      </a:rPr>
                      <m:t>100</m:t>
                    </m:r>
                    <m:r>
                      <a:rPr lang="en-US" i="1">
                        <a:latin typeface="Cambria Math"/>
                      </a:rPr>
                      <m:t>%</m:t>
                    </m:r>
                  </m:oMath>
                </a14:m>
                <a:r>
                  <a:rPr lang="en-US" dirty="0"/>
                  <a:t> =4.42%</a:t>
                </a:r>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2"/>
                <a:stretch>
                  <a:fillRect l="-138"/>
                </a:stretch>
              </a:blipFill>
            </p:spPr>
            <p:txBody>
              <a:bodyPr/>
              <a:lstStyle/>
              <a:p>
                <a:r>
                  <a:rPr lang="en-US">
                    <a:noFill/>
                  </a:rPr>
                  <a:t> </a:t>
                </a:r>
              </a:p>
            </p:txBody>
          </p:sp>
        </mc:Fallback>
      </mc:AlternateContent>
    </p:spTree>
    <p:extLst>
      <p:ext uri="{BB962C8B-B14F-4D97-AF65-F5344CB8AC3E}">
        <p14:creationId xmlns:p14="http://schemas.microsoft.com/office/powerpoint/2010/main" val="262307951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Seismic Analysis </a:t>
            </a:r>
          </a:p>
        </p:txBody>
      </p:sp>
      <p:sp>
        <p:nvSpPr>
          <p:cNvPr id="3" name="Content Placeholder 2"/>
          <p:cNvSpPr>
            <a:spLocks noGrp="1"/>
          </p:cNvSpPr>
          <p:nvPr>
            <p:ph idx="1"/>
          </p:nvPr>
        </p:nvSpPr>
        <p:spPr/>
        <p:txBody>
          <a:bodyPr/>
          <a:lstStyle/>
          <a:p>
            <a:r>
              <a:rPr lang="en-US" dirty="0" smtClean="0"/>
              <a:t>seismicity </a:t>
            </a:r>
            <a:r>
              <a:rPr lang="en-US" dirty="0"/>
              <a:t>of site and </a:t>
            </a:r>
            <a:r>
              <a:rPr lang="en-US" dirty="0" smtClean="0"/>
              <a:t>structure</a:t>
            </a:r>
          </a:p>
          <a:p>
            <a:pPr rtl="1"/>
            <a:r>
              <a:rPr lang="en-US" dirty="0"/>
              <a:t>To determine the earthquake load and seismic design category, some factors should be fined and calculated.</a:t>
            </a:r>
          </a:p>
          <a:p>
            <a:pPr rtl="1"/>
            <a:r>
              <a:rPr lang="en-US" dirty="0"/>
              <a:t>These factors affected by type of soil and natural of structure and location of building, </a:t>
            </a:r>
          </a:p>
          <a:p>
            <a:endParaRPr lang="en-US" dirty="0"/>
          </a:p>
        </p:txBody>
      </p:sp>
    </p:spTree>
    <p:extLst>
      <p:ext uri="{BB962C8B-B14F-4D97-AF65-F5344CB8AC3E}">
        <p14:creationId xmlns:p14="http://schemas.microsoft.com/office/powerpoint/2010/main" val="73724696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Risk category:</a:t>
            </a:r>
            <a:br>
              <a:rPr lang="en-US" b="1" dirty="0"/>
            </a:br>
            <a:endParaRPr lang="en-US" dirty="0"/>
          </a:p>
        </p:txBody>
      </p:sp>
      <p:sp>
        <p:nvSpPr>
          <p:cNvPr id="3" name="Content Placeholder 2"/>
          <p:cNvSpPr>
            <a:spLocks noGrp="1"/>
          </p:cNvSpPr>
          <p:nvPr>
            <p:ph idx="1"/>
          </p:nvPr>
        </p:nvSpPr>
        <p:spPr/>
        <p:txBody>
          <a:bodyPr/>
          <a:lstStyle/>
          <a:p>
            <a:r>
              <a:rPr lang="en-US" dirty="0"/>
              <a:t>It's classification for building according to the importance of building and the risk of failure structure.</a:t>
            </a:r>
          </a:p>
          <a:p>
            <a:endParaRPr lang="en-US" dirty="0"/>
          </a:p>
        </p:txBody>
      </p:sp>
      <p:pic>
        <p:nvPicPr>
          <p:cNvPr id="4" name="صورة 1"/>
          <p:cNvPicPr/>
          <p:nvPr/>
        </p:nvPicPr>
        <p:blipFill rotWithShape="1">
          <a:blip r:embed="rId2">
            <a:extLst>
              <a:ext uri="{28A0092B-C50C-407E-A947-70E740481C1C}">
                <a14:useLocalDpi xmlns:a14="http://schemas.microsoft.com/office/drawing/2010/main" val="0"/>
              </a:ext>
            </a:extLst>
          </a:blip>
          <a:srcRect l="1" t="8413" r="296"/>
          <a:stretch/>
        </p:blipFill>
        <p:spPr bwMode="auto">
          <a:xfrm>
            <a:off x="3525001" y="3228975"/>
            <a:ext cx="5353050" cy="3629025"/>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94542356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importance factor</a:t>
            </a:r>
          </a:p>
        </p:txBody>
      </p:sp>
      <p:sp>
        <p:nvSpPr>
          <p:cNvPr id="3" name="Content Placeholder 2"/>
          <p:cNvSpPr>
            <a:spLocks noGrp="1"/>
          </p:cNvSpPr>
          <p:nvPr>
            <p:ph idx="1"/>
          </p:nvPr>
        </p:nvSpPr>
        <p:spPr/>
        <p:txBody>
          <a:bodyPr/>
          <a:lstStyle/>
          <a:p>
            <a:r>
              <a:rPr lang="en-US" dirty="0"/>
              <a:t>The importance factor will find according to risk category  </a:t>
            </a:r>
          </a:p>
          <a:p>
            <a:endParaRPr lang="en-US" dirty="0"/>
          </a:p>
        </p:txBody>
      </p:sp>
      <p:pic>
        <p:nvPicPr>
          <p:cNvPr id="4" name="صورة 2"/>
          <p:cNvPicPr/>
          <p:nvPr/>
        </p:nvPicPr>
        <p:blipFill rotWithShape="1">
          <a:blip r:embed="rId2">
            <a:extLst>
              <a:ext uri="{28A0092B-C50C-407E-A947-70E740481C1C}">
                <a14:useLocalDpi xmlns:a14="http://schemas.microsoft.com/office/drawing/2010/main" val="0"/>
              </a:ext>
            </a:extLst>
          </a:blip>
          <a:srcRect t="15286" r="1035"/>
          <a:stretch/>
        </p:blipFill>
        <p:spPr bwMode="auto">
          <a:xfrm>
            <a:off x="1828800" y="3442912"/>
            <a:ext cx="7487216" cy="2576888"/>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36083011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Site classification</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pPr rtl="1"/>
                <a:r>
                  <a:rPr lang="en-US" b="1" dirty="0"/>
                  <a:t> </a:t>
                </a:r>
              </a:p>
              <a:p>
                <a:pPr rtl="1"/>
                <a:r>
                  <a:rPr lang="en-US" dirty="0"/>
                  <a:t>According to the type of soil of site, the site of structure will be classified for A, B, C, D, E. </a:t>
                </a:r>
              </a:p>
              <a:p>
                <a:pPr rtl="1"/>
                <a:r>
                  <a:rPr lang="en-US" dirty="0"/>
                  <a:t>And the classification of soil depends on the properties of soil on the depth of 30 m.</a:t>
                </a:r>
              </a:p>
              <a:p>
                <a:pPr rtl="1"/>
                <a:r>
                  <a:rPr lang="en-US" dirty="0"/>
                  <a:t>According to the table 20.3-1 site classification in page 204, ASCE7, available data about the site soil is q, this value approximately not exactly equal to twice </a:t>
                </a:r>
                <a:r>
                  <a:rPr lang="en-US" dirty="0" err="1"/>
                  <a:t>of</a:t>
                </a:r>
                <a:r>
                  <a:rPr lang="en-US" dirty="0" err="1">
                    <a:sym typeface="Symbol" panose="05050102010706020507" pitchFamily="18" charset="2"/>
                  </a:rPr>
                  <a:t></a:t>
                </a:r>
                <a:r>
                  <a:rPr lang="en-US" dirty="0" err="1"/>
                  <a:t>Su</a:t>
                </a:r>
                <a:r>
                  <a:rPr lang="en-US" dirty="0" smtClean="0"/>
                  <a:t>.</a:t>
                </a:r>
                <a:endParaRPr lang="en-US" dirty="0"/>
              </a:p>
              <a:p>
                <a:r>
                  <a:rPr lang="en-US" dirty="0"/>
                  <a:t>q = 300 </a:t>
                </a:r>
                <a14:m>
                  <m:oMath xmlns:m="http://schemas.openxmlformats.org/officeDocument/2006/math">
                    <m:r>
                      <m:rPr>
                        <m:sty m:val="p"/>
                      </m:rPr>
                      <a:rPr lang="en-US">
                        <a:latin typeface="Cambria Math"/>
                      </a:rPr>
                      <m:t>KN</m:t>
                    </m:r>
                    <m:r>
                      <a:rPr lang="en-US">
                        <a:latin typeface="Cambria Math"/>
                      </a:rPr>
                      <m:t>/</m:t>
                    </m:r>
                    <m:sSup>
                      <m:sSupPr>
                        <m:ctrlPr>
                          <a:rPr lang="en-US" i="1">
                            <a:latin typeface="Cambria Math"/>
                          </a:rPr>
                        </m:ctrlPr>
                      </m:sSupPr>
                      <m:e>
                        <m:r>
                          <m:rPr>
                            <m:sty m:val="p"/>
                          </m:rPr>
                          <a:rPr lang="en-US">
                            <a:latin typeface="Cambria Math"/>
                          </a:rPr>
                          <m:t>m</m:t>
                        </m:r>
                      </m:e>
                      <m:sup>
                        <m:r>
                          <a:rPr lang="en-US">
                            <a:latin typeface="Cambria Math"/>
                          </a:rPr>
                          <m:t>2</m:t>
                        </m:r>
                      </m:sup>
                    </m:sSup>
                  </m:oMath>
                </a14:m>
                <a:r>
                  <a:rPr lang="en-US" dirty="0"/>
                  <a:t> = 6265 </a:t>
                </a:r>
                <a:r>
                  <a:rPr lang="en-US" dirty="0" err="1" smtClean="0"/>
                  <a:t>psf</a:t>
                </a:r>
                <a:r>
                  <a:rPr lang="en-US" dirty="0" smtClean="0"/>
                  <a:t>  </a:t>
                </a:r>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2"/>
                <a:stretch>
                  <a:fillRect l="-483" r="-276"/>
                </a:stretch>
              </a:blipFill>
            </p:spPr>
            <p:txBody>
              <a:bodyPr/>
              <a:lstStyle/>
              <a:p>
                <a:r>
                  <a:rPr lang="en-US">
                    <a:noFill/>
                  </a:rPr>
                  <a:t> </a:t>
                </a:r>
              </a:p>
            </p:txBody>
          </p:sp>
        </mc:Fallback>
      </mc:AlternateContent>
      <p:pic>
        <p:nvPicPr>
          <p:cNvPr id="4" name="صورة 13"/>
          <p:cNvPicPr/>
          <p:nvPr/>
        </p:nvPicPr>
        <p:blipFill>
          <a:blip r:embed="rId3">
            <a:extLst>
              <a:ext uri="{28A0092B-C50C-407E-A947-70E740481C1C}">
                <a14:useLocalDpi xmlns:a14="http://schemas.microsoft.com/office/drawing/2010/main" val="0"/>
              </a:ext>
            </a:extLst>
          </a:blip>
          <a:stretch>
            <a:fillRect/>
          </a:stretch>
        </p:blipFill>
        <p:spPr>
          <a:xfrm>
            <a:off x="5064131" y="5000480"/>
            <a:ext cx="4852236" cy="1671924"/>
          </a:xfrm>
          <a:prstGeom prst="rect">
            <a:avLst/>
          </a:prstGeom>
        </p:spPr>
      </p:pic>
    </p:spTree>
    <p:extLst>
      <p:ext uri="{BB962C8B-B14F-4D97-AF65-F5344CB8AC3E}">
        <p14:creationId xmlns:p14="http://schemas.microsoft.com/office/powerpoint/2010/main" val="11081884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Seismicity of the site:</a:t>
            </a:r>
            <a:br>
              <a:rPr lang="en-US" b="1" dirty="0"/>
            </a:br>
            <a:endParaRPr lang="en-US" dirty="0"/>
          </a:p>
        </p:txBody>
      </p:sp>
      <p:pic>
        <p:nvPicPr>
          <p:cNvPr id="6" name="Content Placeholder 5"/>
          <p:cNvPicPr>
            <a:picLocks noGrp="1" noChangeAspect="1"/>
          </p:cNvPicPr>
          <p:nvPr>
            <p:ph idx="1"/>
          </p:nvPr>
        </p:nvPicPr>
        <p:blipFill>
          <a:blip r:embed="rId2"/>
          <a:stretch>
            <a:fillRect/>
          </a:stretch>
        </p:blipFill>
        <p:spPr>
          <a:xfrm>
            <a:off x="2915216" y="2525917"/>
            <a:ext cx="5884752" cy="3965417"/>
          </a:xfrm>
          <a:prstGeom prst="rect">
            <a:avLst/>
          </a:prstGeom>
        </p:spPr>
      </p:pic>
    </p:spTree>
    <p:extLst>
      <p:ext uri="{BB962C8B-B14F-4D97-AF65-F5344CB8AC3E}">
        <p14:creationId xmlns:p14="http://schemas.microsoft.com/office/powerpoint/2010/main" val="104583371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rtl="1"/>
            <a:r>
              <a:rPr lang="en-US" dirty="0"/>
              <a:t>The Z factor will be used to calculate S1 and </a:t>
            </a:r>
            <a:r>
              <a:rPr lang="en-US" dirty="0" err="1"/>
              <a:t>Ss</a:t>
            </a:r>
            <a:endParaRPr lang="en-US" dirty="0"/>
          </a:p>
          <a:p>
            <a:pPr rtl="1"/>
            <a:r>
              <a:rPr lang="en-US" dirty="0" err="1"/>
              <a:t>Ss</a:t>
            </a:r>
            <a:r>
              <a:rPr lang="en-US" dirty="0"/>
              <a:t>: it is acceleration will effect on the soil of site B within a short period of time and will be as a percent of g.</a:t>
            </a:r>
          </a:p>
          <a:p>
            <a:pPr rtl="1"/>
            <a:r>
              <a:rPr lang="en-US" dirty="0"/>
              <a:t>S1: it is acceleration will effect on the soil of site B within 1 second and will be as a percent of g.</a:t>
            </a:r>
          </a:p>
          <a:p>
            <a:pPr rtl="1"/>
            <a:r>
              <a:rPr lang="en-US" dirty="0" err="1"/>
              <a:t>Ss</a:t>
            </a:r>
            <a:r>
              <a:rPr lang="en-US" dirty="0"/>
              <a:t> = 2.5 × Z = 2.5 × 0.20 = 0.50 </a:t>
            </a:r>
          </a:p>
          <a:p>
            <a:r>
              <a:rPr lang="en-US" dirty="0"/>
              <a:t>S1 = 1.25 × Z = 1.25 × 0.20 = 0.25</a:t>
            </a:r>
          </a:p>
        </p:txBody>
      </p:sp>
    </p:spTree>
    <p:extLst>
      <p:ext uri="{BB962C8B-B14F-4D97-AF65-F5344CB8AC3E}">
        <p14:creationId xmlns:p14="http://schemas.microsoft.com/office/powerpoint/2010/main" val="335855021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761413" cy="1597516"/>
          </a:xfrm>
        </p:spPr>
        <p:txBody>
          <a:bodyPr/>
          <a:lstStyle/>
          <a:p>
            <a:endParaRPr lang="en-US" dirty="0"/>
          </a:p>
        </p:txBody>
      </p:sp>
      <p:pic>
        <p:nvPicPr>
          <p:cNvPr id="12" name="Content Placeholder 11"/>
          <p:cNvPicPr>
            <a:picLocks noGrp="1" noChangeAspect="1"/>
          </p:cNvPicPr>
          <p:nvPr>
            <p:ph idx="1"/>
          </p:nvPr>
        </p:nvPicPr>
        <p:blipFill>
          <a:blip r:embed="rId2"/>
          <a:stretch>
            <a:fillRect/>
          </a:stretch>
        </p:blipFill>
        <p:spPr>
          <a:xfrm>
            <a:off x="2734147" y="2190938"/>
            <a:ext cx="4626319" cy="4526731"/>
          </a:xfrm>
          <a:prstGeom prst="rect">
            <a:avLst/>
          </a:prstGeom>
        </p:spPr>
      </p:pic>
    </p:spTree>
    <p:extLst>
      <p:ext uri="{BB962C8B-B14F-4D97-AF65-F5344CB8AC3E}">
        <p14:creationId xmlns:p14="http://schemas.microsoft.com/office/powerpoint/2010/main" val="356608327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rtl="1"/>
            <a:r>
              <a:rPr lang="en-US" dirty="0"/>
              <a:t>SMS: acceleration will effect on the soil of the project within a short period of time and will be as a percent of g.</a:t>
            </a:r>
          </a:p>
          <a:p>
            <a:pPr rtl="1"/>
            <a:r>
              <a:rPr lang="en-US" dirty="0"/>
              <a:t>SM1: it is acceleration will effect on the soil of the project within a 1 second and will be as a percent of g.</a:t>
            </a:r>
          </a:p>
          <a:p>
            <a:pPr rtl="1"/>
            <a:r>
              <a:rPr lang="en-US" dirty="0"/>
              <a:t>SMS = </a:t>
            </a:r>
            <a:r>
              <a:rPr lang="en-US" dirty="0" err="1"/>
              <a:t>Fa</a:t>
            </a:r>
            <a:r>
              <a:rPr lang="en-US" dirty="0"/>
              <a:t> × </a:t>
            </a:r>
            <a:r>
              <a:rPr lang="en-US" dirty="0" err="1"/>
              <a:t>Ss</a:t>
            </a:r>
            <a:r>
              <a:rPr lang="en-US" dirty="0"/>
              <a:t> = 1.2 × 0.50 = 0.60</a:t>
            </a:r>
          </a:p>
          <a:p>
            <a:pPr rtl="1"/>
            <a:r>
              <a:rPr lang="en-US" dirty="0"/>
              <a:t>SM1 = </a:t>
            </a:r>
            <a:r>
              <a:rPr lang="en-US" dirty="0" err="1"/>
              <a:t>Fv</a:t>
            </a:r>
            <a:r>
              <a:rPr lang="en-US" dirty="0"/>
              <a:t> × S1 = 1.55 × 0.25 = 0.3875 </a:t>
            </a:r>
          </a:p>
          <a:p>
            <a:endParaRPr lang="en-US" dirty="0"/>
          </a:p>
        </p:txBody>
      </p:sp>
    </p:spTree>
    <p:extLst>
      <p:ext uri="{BB962C8B-B14F-4D97-AF65-F5344CB8AC3E}">
        <p14:creationId xmlns:p14="http://schemas.microsoft.com/office/powerpoint/2010/main" val="211147523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rtl="1"/>
            <a:r>
              <a:rPr lang="en-US" dirty="0"/>
              <a:t>Then SDS, SD1 will be calculated due to SMS, SM1 </a:t>
            </a:r>
          </a:p>
          <a:p>
            <a:pPr rtl="1"/>
            <a:r>
              <a:rPr lang="en-US" dirty="0"/>
              <a:t>SDS: acceleration will effect on the structure within a short period of time and will be as a percent of g (design acceleration). </a:t>
            </a:r>
          </a:p>
          <a:p>
            <a:pPr rtl="1"/>
            <a:r>
              <a:rPr lang="en-US" dirty="0"/>
              <a:t>SD1: acceleration will effect on the structure within a 1 second will be as a percent of g (design acceleration).  </a:t>
            </a:r>
          </a:p>
          <a:p>
            <a:pPr rtl="1"/>
            <a:r>
              <a:rPr lang="en-US" dirty="0"/>
              <a:t>SDS = 2/3SMS = 0.40 </a:t>
            </a:r>
          </a:p>
          <a:p>
            <a:pPr rtl="1"/>
            <a:r>
              <a:rPr lang="en-US" dirty="0"/>
              <a:t>SD1 = 2/3SM1 = 0.2583</a:t>
            </a:r>
          </a:p>
          <a:p>
            <a:endParaRPr lang="en-US" dirty="0"/>
          </a:p>
        </p:txBody>
      </p:sp>
    </p:spTree>
    <p:extLst>
      <p:ext uri="{BB962C8B-B14F-4D97-AF65-F5344CB8AC3E}">
        <p14:creationId xmlns:p14="http://schemas.microsoft.com/office/powerpoint/2010/main" val="29595029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Site </a:t>
            </a:r>
            <a:r>
              <a:rPr lang="en-US" b="1" dirty="0"/>
              <a:t>and geology:</a:t>
            </a:r>
            <a:br>
              <a:rPr lang="en-US" b="1" dirty="0"/>
            </a:br>
            <a:endParaRPr lang="en-US" dirty="0"/>
          </a:p>
        </p:txBody>
      </p:sp>
      <p:sp>
        <p:nvSpPr>
          <p:cNvPr id="3" name="Content Placeholder 2"/>
          <p:cNvSpPr>
            <a:spLocks noGrp="1"/>
          </p:cNvSpPr>
          <p:nvPr>
            <p:ph idx="1"/>
          </p:nvPr>
        </p:nvSpPr>
        <p:spPr/>
        <p:txBody>
          <a:bodyPr/>
          <a:lstStyle/>
          <a:p>
            <a:pPr lvl="0"/>
            <a:r>
              <a:rPr lang="en-US" dirty="0"/>
              <a:t>The building is located in Nablus</a:t>
            </a:r>
            <a:r>
              <a:rPr lang="en-US" dirty="0" smtClean="0"/>
              <a:t>..</a:t>
            </a:r>
            <a:endParaRPr lang="en-US" dirty="0"/>
          </a:p>
          <a:p>
            <a:pPr lvl="0"/>
            <a:r>
              <a:rPr lang="en-US" dirty="0"/>
              <a:t>The soil in the site has bearing capacity of about </a:t>
            </a:r>
            <a:r>
              <a:rPr lang="en-US" b="1" dirty="0"/>
              <a:t>3 </a:t>
            </a:r>
            <a:r>
              <a:rPr lang="en-US" dirty="0"/>
              <a:t>kg /cm</a:t>
            </a:r>
            <a:r>
              <a:rPr lang="en-US" baseline="30000" dirty="0"/>
              <a:t>2</a:t>
            </a:r>
            <a:endParaRPr lang="en-US" dirty="0"/>
          </a:p>
          <a:p>
            <a:pPr marL="0" indent="0">
              <a:buNone/>
            </a:pPr>
            <a:r>
              <a:rPr lang="en-US" dirty="0"/>
              <a:t> </a:t>
            </a:r>
          </a:p>
          <a:p>
            <a:endParaRPr lang="en-US" dirty="0"/>
          </a:p>
        </p:txBody>
      </p:sp>
    </p:spTree>
    <p:extLst>
      <p:ext uri="{BB962C8B-B14F-4D97-AF65-F5344CB8AC3E}">
        <p14:creationId xmlns:p14="http://schemas.microsoft.com/office/powerpoint/2010/main" val="356187150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tretch>
            <a:fillRect/>
          </a:stretch>
        </p:blipFill>
        <p:spPr>
          <a:xfrm>
            <a:off x="2299580" y="2027977"/>
            <a:ext cx="4925085" cy="4653480"/>
          </a:xfrm>
          <a:prstGeom prst="rect">
            <a:avLst/>
          </a:prstGeom>
        </p:spPr>
      </p:pic>
    </p:spTree>
    <p:extLst>
      <p:ext uri="{BB962C8B-B14F-4D97-AF65-F5344CB8AC3E}">
        <p14:creationId xmlns:p14="http://schemas.microsoft.com/office/powerpoint/2010/main" val="289402636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62500" lnSpcReduction="20000"/>
          </a:bodyPr>
          <a:lstStyle/>
          <a:p>
            <a:pPr rtl="1"/>
            <a:r>
              <a:rPr lang="en-US" dirty="0"/>
              <a:t>Seismic force resisting system: Special reinforced concrete moment frames. </a:t>
            </a:r>
          </a:p>
          <a:p>
            <a:pPr rtl="1"/>
            <a:r>
              <a:rPr lang="en-US" dirty="0"/>
              <a:t>From ASCE 7 10 Table 12.2 1</a:t>
            </a:r>
            <a:r>
              <a:rPr lang="ar-JO" dirty="0"/>
              <a:t>:</a:t>
            </a:r>
            <a:endParaRPr lang="en-US" dirty="0"/>
          </a:p>
          <a:p>
            <a:pPr rtl="1"/>
            <a:r>
              <a:rPr lang="en-US" dirty="0"/>
              <a:t>R =8        </a:t>
            </a:r>
            <a:r>
              <a:rPr lang="en-US" dirty="0" err="1"/>
              <a:t>ʊ</a:t>
            </a:r>
            <a:r>
              <a:rPr lang="en-US" baseline="-25000" dirty="0" err="1"/>
              <a:t>O</a:t>
            </a:r>
            <a:r>
              <a:rPr lang="en-US" dirty="0"/>
              <a:t> =3     C</a:t>
            </a:r>
            <a:r>
              <a:rPr lang="en-US" baseline="-25000" dirty="0"/>
              <a:t>d </a:t>
            </a:r>
            <a:r>
              <a:rPr lang="en-US" dirty="0"/>
              <a:t>=5.5 </a:t>
            </a:r>
          </a:p>
          <a:p>
            <a:pPr rtl="1"/>
            <a:r>
              <a:rPr lang="en-US" dirty="0"/>
              <a:t>T</a:t>
            </a:r>
            <a:r>
              <a:rPr lang="en-US" baseline="-25000" dirty="0"/>
              <a:t>a</a:t>
            </a:r>
            <a:r>
              <a:rPr lang="en-US" dirty="0"/>
              <a:t> = C</a:t>
            </a:r>
            <a:r>
              <a:rPr lang="en-US" baseline="-25000" dirty="0"/>
              <a:t>t</a:t>
            </a:r>
            <a:r>
              <a:rPr lang="en-US" dirty="0"/>
              <a:t> *</a:t>
            </a:r>
            <a:r>
              <a:rPr lang="en-US" dirty="0" err="1"/>
              <a:t>h</a:t>
            </a:r>
            <a:r>
              <a:rPr lang="en-US" baseline="-25000" dirty="0" err="1"/>
              <a:t>n</a:t>
            </a:r>
            <a:r>
              <a:rPr lang="en-US" dirty="0"/>
              <a:t> </a:t>
            </a:r>
            <a:r>
              <a:rPr lang="en-US" baseline="30000" dirty="0"/>
              <a:t>x</a:t>
            </a:r>
            <a:r>
              <a:rPr lang="en-US" dirty="0"/>
              <a:t> = 0.0466*31.5 </a:t>
            </a:r>
            <a:r>
              <a:rPr lang="en-US" baseline="30000" dirty="0"/>
              <a:t>0.9 </a:t>
            </a:r>
            <a:r>
              <a:rPr lang="en-US" dirty="0"/>
              <a:t>=1.039 s </a:t>
            </a:r>
          </a:p>
          <a:p>
            <a:pPr rtl="1"/>
            <a:r>
              <a:rPr lang="en-US" dirty="0"/>
              <a:t>Dead load = 57542, 62 KN</a:t>
            </a:r>
          </a:p>
          <a:p>
            <a:pPr rtl="1"/>
            <a:r>
              <a:rPr lang="en-US" dirty="0"/>
              <a:t>Live load = 8923 KN = 0.25 * 8923 = 2230.75 KN </a:t>
            </a:r>
          </a:p>
          <a:p>
            <a:pPr rtl="1"/>
            <a:r>
              <a:rPr lang="en-US" dirty="0"/>
              <a:t>S.D Load = 15604 KN  </a:t>
            </a:r>
          </a:p>
          <a:p>
            <a:pPr rtl="1"/>
            <a:r>
              <a:rPr lang="en-US" dirty="0"/>
              <a:t>Weight of building = 75377.37KN  </a:t>
            </a:r>
          </a:p>
          <a:p>
            <a:pPr rtl="1"/>
            <a:r>
              <a:rPr lang="en-US" dirty="0"/>
              <a:t>C</a:t>
            </a:r>
            <a:r>
              <a:rPr lang="en-US" baseline="-25000" dirty="0"/>
              <a:t>s</a:t>
            </a:r>
            <a:r>
              <a:rPr lang="en-US" dirty="0"/>
              <a:t> = S</a:t>
            </a:r>
            <a:r>
              <a:rPr lang="en-US" baseline="-25000" dirty="0"/>
              <a:t>DS</a:t>
            </a:r>
            <a:r>
              <a:rPr lang="en-US" dirty="0"/>
              <a:t>/ (R/</a:t>
            </a:r>
            <a:r>
              <a:rPr lang="en-US" dirty="0" err="1"/>
              <a:t>I</a:t>
            </a:r>
            <a:r>
              <a:rPr lang="en-US" baseline="-25000" dirty="0" err="1"/>
              <a:t>e</a:t>
            </a:r>
            <a:r>
              <a:rPr lang="en-US" dirty="0"/>
              <a:t>) = 0.4/ (8*1) =0.05 </a:t>
            </a:r>
          </a:p>
          <a:p>
            <a:pPr rtl="1"/>
            <a:r>
              <a:rPr lang="en-US" dirty="0"/>
              <a:t>C</a:t>
            </a:r>
            <a:r>
              <a:rPr lang="en-US" baseline="-25000" dirty="0"/>
              <a:t>S MAX </a:t>
            </a:r>
            <a:r>
              <a:rPr lang="en-US" dirty="0"/>
              <a:t>= S</a:t>
            </a:r>
            <a:r>
              <a:rPr lang="en-US" baseline="-25000" dirty="0"/>
              <a:t>D1</a:t>
            </a:r>
            <a:r>
              <a:rPr lang="en-US" dirty="0"/>
              <a:t>/ T(R/</a:t>
            </a:r>
            <a:r>
              <a:rPr lang="en-US" dirty="0" err="1"/>
              <a:t>I</a:t>
            </a:r>
            <a:r>
              <a:rPr lang="en-US" baseline="-25000" dirty="0" err="1"/>
              <a:t>e</a:t>
            </a:r>
            <a:r>
              <a:rPr lang="en-US" dirty="0"/>
              <a:t>) = 0.2583/ 1.039(8/1) =0.03107 controlled   </a:t>
            </a:r>
          </a:p>
          <a:p>
            <a:pPr rtl="1"/>
            <a:r>
              <a:rPr lang="en-US" dirty="0"/>
              <a:t>C</a:t>
            </a:r>
            <a:r>
              <a:rPr lang="en-US" baseline="-25000" dirty="0"/>
              <a:t>S MIN </a:t>
            </a:r>
            <a:r>
              <a:rPr lang="en-US" dirty="0"/>
              <a:t>= 0.044(S</a:t>
            </a:r>
            <a:r>
              <a:rPr lang="en-US" baseline="-25000" dirty="0"/>
              <a:t>DS</a:t>
            </a:r>
            <a:r>
              <a:rPr lang="en-US" dirty="0"/>
              <a:t>* </a:t>
            </a:r>
            <a:r>
              <a:rPr lang="en-US" dirty="0" err="1"/>
              <a:t>I</a:t>
            </a:r>
            <a:r>
              <a:rPr lang="en-US" baseline="-25000" dirty="0" err="1"/>
              <a:t>e</a:t>
            </a:r>
            <a:r>
              <a:rPr lang="en-US" dirty="0"/>
              <a:t>) = 0.044*0.4*1 =0.0178 more then 0.01  </a:t>
            </a:r>
          </a:p>
          <a:p>
            <a:pPr rtl="1"/>
            <a:r>
              <a:rPr lang="en-US" dirty="0"/>
              <a:t> V =C</a:t>
            </a:r>
            <a:r>
              <a:rPr lang="en-US" baseline="-25000" dirty="0"/>
              <a:t>S </a:t>
            </a:r>
            <a:r>
              <a:rPr lang="en-US" dirty="0"/>
              <a:t>* W = 0.03107 *75377.3 = 2341.9 KN </a:t>
            </a:r>
          </a:p>
          <a:p>
            <a:pPr rtl="1"/>
            <a:r>
              <a:rPr lang="en-US" dirty="0"/>
              <a:t> </a:t>
            </a:r>
          </a:p>
          <a:p>
            <a:endParaRPr lang="en-US" dirty="0"/>
          </a:p>
        </p:txBody>
      </p:sp>
    </p:spTree>
    <p:extLst>
      <p:ext uri="{BB962C8B-B14F-4D97-AF65-F5344CB8AC3E}">
        <p14:creationId xmlns:p14="http://schemas.microsoft.com/office/powerpoint/2010/main" val="34916723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tretch>
            <a:fillRect/>
          </a:stretch>
        </p:blipFill>
        <p:spPr>
          <a:xfrm>
            <a:off x="1720158" y="2381061"/>
            <a:ext cx="5460585" cy="4191755"/>
          </a:xfrm>
          <a:prstGeom prst="rect">
            <a:avLst/>
          </a:prstGeom>
        </p:spPr>
      </p:pic>
    </p:spTree>
    <p:extLst>
      <p:ext uri="{BB962C8B-B14F-4D97-AF65-F5344CB8AC3E}">
        <p14:creationId xmlns:p14="http://schemas.microsoft.com/office/powerpoint/2010/main" val="209715221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Seismic checks :</a:t>
            </a:r>
          </a:p>
        </p:txBody>
      </p:sp>
      <p:pic>
        <p:nvPicPr>
          <p:cNvPr id="8" name="Content Placeholder 7"/>
          <p:cNvPicPr>
            <a:picLocks noGrp="1" noChangeAspect="1"/>
          </p:cNvPicPr>
          <p:nvPr>
            <p:ph idx="1"/>
          </p:nvPr>
        </p:nvPicPr>
        <p:blipFill>
          <a:blip r:embed="rId2"/>
          <a:stretch>
            <a:fillRect/>
          </a:stretch>
        </p:blipFill>
        <p:spPr>
          <a:xfrm>
            <a:off x="4264181" y="1448555"/>
            <a:ext cx="5368705" cy="5409446"/>
          </a:xfrm>
          <a:prstGeom prst="rect">
            <a:avLst/>
          </a:prstGeom>
        </p:spPr>
      </p:pic>
    </p:spTree>
    <p:extLst>
      <p:ext uri="{BB962C8B-B14F-4D97-AF65-F5344CB8AC3E}">
        <p14:creationId xmlns:p14="http://schemas.microsoft.com/office/powerpoint/2010/main" val="187530096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ETABS check codes</a:t>
            </a:r>
          </a:p>
        </p:txBody>
      </p:sp>
      <p:pic>
        <p:nvPicPr>
          <p:cNvPr id="4" name="Content Placeholder 3"/>
          <p:cNvPicPr>
            <a:picLocks noGrp="1"/>
          </p:cNvPicPr>
          <p:nvPr>
            <p:ph idx="1"/>
          </p:nvPr>
        </p:nvPicPr>
        <p:blipFill>
          <a:blip r:embed="rId2"/>
          <a:stretch>
            <a:fillRect/>
          </a:stretch>
        </p:blipFill>
        <p:spPr>
          <a:xfrm>
            <a:off x="2543969" y="3654425"/>
            <a:ext cx="6048375" cy="1314450"/>
          </a:xfrm>
          <a:prstGeom prst="rect">
            <a:avLst/>
          </a:prstGeom>
        </p:spPr>
      </p:pic>
    </p:spTree>
    <p:extLst>
      <p:ext uri="{BB962C8B-B14F-4D97-AF65-F5344CB8AC3E}">
        <p14:creationId xmlns:p14="http://schemas.microsoft.com/office/powerpoint/2010/main" val="313567970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Beam design: </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154954" y="2046083"/>
                <a:ext cx="8825659" cy="4811917"/>
              </a:xfrm>
            </p:spPr>
            <p:txBody>
              <a:bodyPr>
                <a:normAutofit fontScale="62500" lnSpcReduction="20000"/>
              </a:bodyPr>
              <a:lstStyle/>
              <a:p>
                <a:r>
                  <a:rPr lang="en-US" b="1" dirty="0"/>
                  <a:t>shear reinforcement for beams:</a:t>
                </a:r>
              </a:p>
              <a:p>
                <a:r>
                  <a:rPr lang="en-US" dirty="0"/>
                  <a:t>From ETAPS:	</a:t>
                </a:r>
              </a:p>
              <a:p>
                <a:r>
                  <a:rPr lang="en-US" dirty="0"/>
                  <a:t>V</a:t>
                </a:r>
                <a:r>
                  <a:rPr lang="en-US" baseline="-25000" dirty="0"/>
                  <a:t>u </a:t>
                </a:r>
                <a:r>
                  <a:rPr lang="en-US" dirty="0"/>
                  <a:t>= 181.49 KN </a:t>
                </a:r>
              </a:p>
              <a:p>
                <a14:m>
                  <m:oMath xmlns:m="http://schemas.openxmlformats.org/officeDocument/2006/math">
                    <m:r>
                      <a:rPr lang="en-US" i="1">
                        <a:latin typeface="Cambria Math"/>
                      </a:rPr>
                      <m:t>𝑉𝑐</m:t>
                    </m:r>
                    <m:r>
                      <a:rPr lang="en-US">
                        <a:latin typeface="Cambria Math"/>
                      </a:rPr>
                      <m:t>=</m:t>
                    </m:r>
                    <m:f>
                      <m:fPr>
                        <m:ctrlPr>
                          <a:rPr lang="en-US" i="1">
                            <a:latin typeface="Cambria Math"/>
                          </a:rPr>
                        </m:ctrlPr>
                      </m:fPr>
                      <m:num>
                        <m:r>
                          <a:rPr lang="en-US">
                            <a:latin typeface="Cambria Math"/>
                          </a:rPr>
                          <m:t>1</m:t>
                        </m:r>
                      </m:num>
                      <m:den>
                        <m:r>
                          <a:rPr lang="en-US">
                            <a:latin typeface="Cambria Math"/>
                          </a:rPr>
                          <m:t>6</m:t>
                        </m:r>
                      </m:den>
                    </m:f>
                    <m:r>
                      <a:rPr lang="en-US" i="1">
                        <a:latin typeface="Cambria Math"/>
                      </a:rPr>
                      <m:t> ձ</m:t>
                    </m:r>
                    <m:r>
                      <a:rPr lang="en-US" i="1">
                        <a:latin typeface="Cambria Math"/>
                      </a:rPr>
                      <m:t> </m:t>
                    </m:r>
                    <m:rad>
                      <m:radPr>
                        <m:degHide m:val="on"/>
                        <m:ctrlPr>
                          <a:rPr lang="en-US" i="1">
                            <a:latin typeface="Cambria Math"/>
                          </a:rPr>
                        </m:ctrlPr>
                      </m:radPr>
                      <m:deg/>
                      <m:e>
                        <m:r>
                          <a:rPr lang="en-US" i="1">
                            <a:latin typeface="Cambria Math"/>
                          </a:rPr>
                          <m:t>𝑓𝑐</m:t>
                        </m:r>
                        <m:r>
                          <a:rPr lang="en-US">
                            <a:latin typeface="Cambria Math"/>
                          </a:rPr>
                          <m:t> </m:t>
                        </m:r>
                      </m:e>
                    </m:rad>
                    <m:r>
                      <a:rPr lang="en-US" i="1">
                        <a:latin typeface="Cambria Math"/>
                      </a:rPr>
                      <m:t>𝑏𝑤</m:t>
                    </m:r>
                    <m:r>
                      <a:rPr lang="en-US">
                        <a:latin typeface="Cambria Math"/>
                      </a:rPr>
                      <m:t> </m:t>
                    </m:r>
                    <m:r>
                      <a:rPr lang="en-US" i="1">
                        <a:latin typeface="Cambria Math"/>
                      </a:rPr>
                      <m:t>𝑑</m:t>
                    </m:r>
                  </m:oMath>
                </a14:m>
                <a:endParaRPr lang="en-US" dirty="0"/>
              </a:p>
              <a:p>
                <a:r>
                  <a:rPr lang="en-US" dirty="0"/>
                  <a:t>Assume cover = 60 mm</a:t>
                </a:r>
              </a:p>
              <a:p>
                <a14:m>
                  <m:oMath xmlns:m="http://schemas.openxmlformats.org/officeDocument/2006/math">
                    <m:r>
                      <a:rPr lang="en-US" i="1">
                        <a:latin typeface="Cambria Math"/>
                      </a:rPr>
                      <m:t>𝑉𝑐</m:t>
                    </m:r>
                  </m:oMath>
                </a14:m>
                <a:r>
                  <a:rPr lang="en-US" dirty="0"/>
                  <a:t> = 151.24.33 KN</a:t>
                </a:r>
              </a:p>
              <a:p>
                <a:r>
                  <a:rPr lang="en-US" dirty="0" err="1"/>
                  <a:t>V</a:t>
                </a:r>
                <a:r>
                  <a:rPr lang="en-US" baseline="-25000" dirty="0" err="1"/>
                  <a:t>s</a:t>
                </a:r>
                <a:r>
                  <a:rPr lang="en-US" dirty="0"/>
                  <a:t> = V</a:t>
                </a:r>
                <a:r>
                  <a:rPr lang="en-US" baseline="-25000" dirty="0"/>
                  <a:t>u</a:t>
                </a:r>
                <a:r>
                  <a:rPr lang="en-US" dirty="0"/>
                  <a:t>/0.75</a:t>
                </a:r>
                <a:r>
                  <a:rPr lang="en-US" baseline="-25000" dirty="0"/>
                  <a:t> –</a:t>
                </a:r>
                <a14:m>
                  <m:oMath xmlns:m="http://schemas.openxmlformats.org/officeDocument/2006/math">
                    <m:r>
                      <a:rPr lang="en-US" i="1">
                        <a:latin typeface="Cambria Math"/>
                      </a:rPr>
                      <m:t> </m:t>
                    </m:r>
                    <m:r>
                      <a:rPr lang="en-US" i="1">
                        <a:latin typeface="Cambria Math"/>
                      </a:rPr>
                      <m:t>𝑉𝑐</m:t>
                    </m:r>
                  </m:oMath>
                </a14:m>
                <a:r>
                  <a:rPr lang="en-US" dirty="0"/>
                  <a:t>  </a:t>
                </a:r>
              </a:p>
              <a:p>
                <a14:m>
                  <m:oMath xmlns:m="http://schemas.openxmlformats.org/officeDocument/2006/math">
                    <m:r>
                      <a:rPr lang="en-US" i="1">
                        <a:latin typeface="Cambria Math"/>
                      </a:rPr>
                      <m:t>𝑉𝑠</m:t>
                    </m:r>
                  </m:oMath>
                </a14:m>
                <a:r>
                  <a:rPr lang="en-US" dirty="0"/>
                  <a:t> = 90.73 </a:t>
                </a:r>
                <a14:m>
                  <m:oMath xmlns:m="http://schemas.openxmlformats.org/officeDocument/2006/math">
                    <m:rad>
                      <m:radPr>
                        <m:degHide m:val="on"/>
                        <m:ctrlPr>
                          <a:rPr lang="en-US" i="1">
                            <a:latin typeface="Cambria Math"/>
                          </a:rPr>
                        </m:ctrlPr>
                      </m:radPr>
                      <m:deg/>
                      <m:e>
                        <m:r>
                          <a:rPr lang="en-US" i="1">
                            <a:latin typeface="Cambria Math"/>
                          </a:rPr>
                          <m:t>𝑓𝑐</m:t>
                        </m:r>
                      </m:e>
                    </m:rad>
                    <m:r>
                      <a:rPr lang="en-US">
                        <a:latin typeface="Cambria Math"/>
                      </a:rPr>
                      <m:t> </m:t>
                    </m:r>
                    <m:r>
                      <a:rPr lang="en-US" i="1">
                        <a:latin typeface="Cambria Math"/>
                      </a:rPr>
                      <m:t>𝑏𝑤</m:t>
                    </m:r>
                    <m:r>
                      <a:rPr lang="en-US">
                        <a:latin typeface="Cambria Math"/>
                      </a:rPr>
                      <m:t> </m:t>
                    </m:r>
                    <m:r>
                      <a:rPr lang="en-US" i="1">
                        <a:latin typeface="Cambria Math"/>
                      </a:rPr>
                      <m:t>𝑑</m:t>
                    </m:r>
                  </m:oMath>
                </a14:m>
                <a:r>
                  <a:rPr lang="en-US" dirty="0"/>
                  <a:t> </a:t>
                </a:r>
              </a:p>
              <a:p>
                <a14:m>
                  <m:oMath xmlns:m="http://schemas.openxmlformats.org/officeDocument/2006/math">
                    <m:r>
                      <a:rPr lang="en-US" i="1">
                        <a:latin typeface="Cambria Math"/>
                      </a:rPr>
                      <m:t>𝑉𝑠</m:t>
                    </m:r>
                  </m:oMath>
                </a14:m>
                <a:r>
                  <a:rPr lang="en-US" dirty="0"/>
                  <a:t> </a:t>
                </a:r>
                <a:r>
                  <a:rPr lang="en-US" baseline="-25000" dirty="0"/>
                  <a:t>Max </a:t>
                </a:r>
                <a:r>
                  <a:rPr lang="en-US" dirty="0"/>
                  <a:t>= 617.34 KN ok section size is adequate </a:t>
                </a:r>
              </a:p>
              <a:p>
                <a14:m>
                  <m:oMath xmlns:m="http://schemas.openxmlformats.org/officeDocument/2006/math">
                    <m:d>
                      <m:dPr>
                        <m:ctrlPr>
                          <a:rPr lang="en-US" i="1">
                            <a:latin typeface="Cambria Math"/>
                          </a:rPr>
                        </m:ctrlPr>
                      </m:dPr>
                      <m:e>
                        <m:f>
                          <m:fPr>
                            <m:ctrlPr>
                              <a:rPr lang="en-US" i="1">
                                <a:latin typeface="Cambria Math"/>
                              </a:rPr>
                            </m:ctrlPr>
                          </m:fPr>
                          <m:num>
                            <m:r>
                              <a:rPr lang="en-US" i="1">
                                <a:latin typeface="Cambria Math"/>
                              </a:rPr>
                              <m:t>𝐴𝑣</m:t>
                            </m:r>
                          </m:num>
                          <m:den>
                            <m:r>
                              <a:rPr lang="en-US" i="1">
                                <a:latin typeface="Cambria Math"/>
                              </a:rPr>
                              <m:t>𝑠</m:t>
                            </m:r>
                          </m:den>
                        </m:f>
                      </m:e>
                    </m:d>
                    <m:r>
                      <a:rPr lang="en-US">
                        <a:latin typeface="Cambria Math"/>
                      </a:rPr>
                      <m:t> </m:t>
                    </m:r>
                  </m:oMath>
                </a14:m>
                <a:r>
                  <a:rPr lang="en-US" baseline="-25000" dirty="0"/>
                  <a:t>Min =</a:t>
                </a:r>
                <a:r>
                  <a:rPr lang="en-US" dirty="0"/>
                  <a:t> 87.65/ (420*500) = 0.4173</a:t>
                </a:r>
              </a:p>
              <a:p>
                <a:r>
                  <a:rPr lang="en-US" dirty="0"/>
                  <a:t> </a:t>
                </a:r>
                <a14:m>
                  <m:oMath xmlns:m="http://schemas.openxmlformats.org/officeDocument/2006/math">
                    <m:r>
                      <a:rPr lang="en-US" i="1">
                        <a:latin typeface="Cambria Math"/>
                      </a:rPr>
                      <m:t>(</m:t>
                    </m:r>
                    <m:f>
                      <m:fPr>
                        <m:ctrlPr>
                          <a:rPr lang="en-US" i="1">
                            <a:latin typeface="Cambria Math"/>
                          </a:rPr>
                        </m:ctrlPr>
                      </m:fPr>
                      <m:num>
                        <m:r>
                          <a:rPr lang="en-US" i="1">
                            <a:latin typeface="Cambria Math"/>
                          </a:rPr>
                          <m:t>𝐴𝑣</m:t>
                        </m:r>
                      </m:num>
                      <m:den>
                        <m:r>
                          <a:rPr lang="en-US" i="1">
                            <a:latin typeface="Cambria Math"/>
                          </a:rPr>
                          <m:t>𝑠</m:t>
                        </m:r>
                      </m:den>
                    </m:f>
                  </m:oMath>
                </a14:m>
                <a:r>
                  <a:rPr lang="en-US" dirty="0"/>
                  <a:t>)</a:t>
                </a:r>
                <a:r>
                  <a:rPr lang="en-US" baseline="-25000" dirty="0"/>
                  <a:t> min </a:t>
                </a:r>
                <a:r>
                  <a:rPr lang="en-US" dirty="0"/>
                  <a:t>= max </a:t>
                </a:r>
                <a14:m>
                  <m:oMath xmlns:m="http://schemas.openxmlformats.org/officeDocument/2006/math">
                    <m:d>
                      <m:dPr>
                        <m:ctrlPr>
                          <a:rPr lang="en-US" i="1">
                            <a:latin typeface="Cambria Math"/>
                          </a:rPr>
                        </m:ctrlPr>
                      </m:dPr>
                      <m:e>
                        <m:r>
                          <a:rPr lang="en-US" i="1">
                            <a:latin typeface="Cambria Math"/>
                          </a:rPr>
                          <m:t>0</m:t>
                        </m:r>
                        <m:r>
                          <a:rPr lang="en-US" i="1">
                            <a:latin typeface="Cambria Math"/>
                          </a:rPr>
                          <m:t>.</m:t>
                        </m:r>
                        <m:r>
                          <a:rPr lang="en-US" i="1">
                            <a:latin typeface="Cambria Math"/>
                          </a:rPr>
                          <m:t>062</m:t>
                        </m:r>
                        <m:rad>
                          <m:radPr>
                            <m:degHide m:val="on"/>
                            <m:ctrlPr>
                              <a:rPr lang="en-US" i="1">
                                <a:latin typeface="Cambria Math"/>
                              </a:rPr>
                            </m:ctrlPr>
                          </m:radPr>
                          <m:deg/>
                          <m:e>
                            <m:r>
                              <a:rPr lang="en-US" i="1">
                                <a:latin typeface="Cambria Math"/>
                              </a:rPr>
                              <m:t>𝑓𝑐</m:t>
                            </m:r>
                          </m:e>
                        </m:rad>
                        <m:f>
                          <m:fPr>
                            <m:ctrlPr>
                              <a:rPr lang="en-US" i="1">
                                <a:latin typeface="Cambria Math"/>
                              </a:rPr>
                            </m:ctrlPr>
                          </m:fPr>
                          <m:num>
                            <m:r>
                              <a:rPr lang="en-US" i="1">
                                <a:latin typeface="Cambria Math"/>
                              </a:rPr>
                              <m:t>𝑏</m:t>
                            </m:r>
                          </m:num>
                          <m:den>
                            <m:r>
                              <a:rPr lang="en-US" i="1">
                                <a:latin typeface="Cambria Math"/>
                              </a:rPr>
                              <m:t>𝑓𝑦</m:t>
                            </m:r>
                          </m:den>
                        </m:f>
                        <m:r>
                          <a:rPr lang="en-US" i="1">
                            <a:latin typeface="Cambria Math"/>
                          </a:rPr>
                          <m:t>  ,</m:t>
                        </m:r>
                        <m:f>
                          <m:fPr>
                            <m:ctrlPr>
                              <a:rPr lang="en-US" i="1">
                                <a:latin typeface="Cambria Math"/>
                              </a:rPr>
                            </m:ctrlPr>
                          </m:fPr>
                          <m:num>
                            <m:r>
                              <a:rPr lang="en-US" i="1">
                                <a:latin typeface="Cambria Math"/>
                              </a:rPr>
                              <m:t>0</m:t>
                            </m:r>
                            <m:r>
                              <a:rPr lang="en-US" i="1">
                                <a:latin typeface="Cambria Math"/>
                              </a:rPr>
                              <m:t>.</m:t>
                            </m:r>
                            <m:r>
                              <a:rPr lang="en-US" i="1">
                                <a:latin typeface="Cambria Math"/>
                              </a:rPr>
                              <m:t>35</m:t>
                            </m:r>
                            <m:r>
                              <a:rPr lang="en-US" i="1">
                                <a:latin typeface="Cambria Math"/>
                              </a:rPr>
                              <m:t>𝑏</m:t>
                            </m:r>
                          </m:num>
                          <m:den>
                            <m:r>
                              <a:rPr lang="en-US" i="1">
                                <a:latin typeface="Cambria Math"/>
                              </a:rPr>
                              <m:t>𝑓𝑦</m:t>
                            </m:r>
                          </m:den>
                        </m:f>
                      </m:e>
                    </m:d>
                  </m:oMath>
                </a14:m>
                <a:endParaRPr lang="en-US" dirty="0"/>
              </a:p>
              <a:p>
                <a14:m>
                  <m:oMath xmlns:m="http://schemas.openxmlformats.org/officeDocument/2006/math">
                    <m:r>
                      <a:rPr lang="en-US" i="1">
                        <a:latin typeface="Cambria Math"/>
                      </a:rPr>
                      <m:t>(</m:t>
                    </m:r>
                    <m:f>
                      <m:fPr>
                        <m:ctrlPr>
                          <a:rPr lang="en-US" i="1">
                            <a:latin typeface="Cambria Math"/>
                          </a:rPr>
                        </m:ctrlPr>
                      </m:fPr>
                      <m:num>
                        <m:r>
                          <a:rPr lang="en-US" i="1">
                            <a:latin typeface="Cambria Math"/>
                          </a:rPr>
                          <m:t>𝐴𝑣</m:t>
                        </m:r>
                      </m:num>
                      <m:den>
                        <m:r>
                          <a:rPr lang="en-US" i="1">
                            <a:latin typeface="Cambria Math"/>
                          </a:rPr>
                          <m:t>𝑠</m:t>
                        </m:r>
                      </m:den>
                    </m:f>
                  </m:oMath>
                </a14:m>
                <a:r>
                  <a:rPr lang="en-US" dirty="0"/>
                  <a:t>)</a:t>
                </a:r>
                <a:r>
                  <a:rPr lang="en-US" baseline="-25000" dirty="0"/>
                  <a:t> min </a:t>
                </a:r>
                <a:r>
                  <a:rPr lang="en-US" dirty="0"/>
                  <a:t>= max (0.273, 0.291) </a:t>
                </a:r>
              </a:p>
              <a:p>
                <a:r>
                  <a:rPr lang="en-US" dirty="0"/>
                  <a:t>Use 0.4409 </a:t>
                </a:r>
              </a:p>
              <a:p>
                <a:r>
                  <a:rPr lang="en-US" dirty="0"/>
                  <a:t>Assume stirrup with diameter (10mm) two leg, A</a:t>
                </a:r>
                <a:r>
                  <a:rPr lang="en-US" baseline="-25000" dirty="0"/>
                  <a:t>v </a:t>
                </a:r>
                <a:r>
                  <a:rPr lang="en-US" dirty="0"/>
                  <a:t>=157 mm </a:t>
                </a:r>
              </a:p>
              <a:p>
                <a:r>
                  <a:rPr lang="en-US" dirty="0"/>
                  <a:t>Spacing =</a:t>
                </a:r>
                <a14:m>
                  <m:oMath xmlns:m="http://schemas.openxmlformats.org/officeDocument/2006/math">
                    <m:f>
                      <m:fPr>
                        <m:ctrlPr>
                          <a:rPr lang="en-US" i="1">
                            <a:latin typeface="Cambria Math"/>
                          </a:rPr>
                        </m:ctrlPr>
                      </m:fPr>
                      <m:num>
                        <m:r>
                          <a:rPr lang="en-US" i="1">
                            <a:latin typeface="Cambria Math"/>
                          </a:rPr>
                          <m:t>𝐴𝑣</m:t>
                        </m:r>
                      </m:num>
                      <m:den>
                        <m:r>
                          <a:rPr lang="en-US" i="1">
                            <a:latin typeface="Cambria Math"/>
                          </a:rPr>
                          <m:t>0</m:t>
                        </m:r>
                        <m:r>
                          <a:rPr lang="en-US" i="1">
                            <a:latin typeface="Cambria Math"/>
                          </a:rPr>
                          <m:t>.</m:t>
                        </m:r>
                        <m:r>
                          <a:rPr lang="en-US" i="1">
                            <a:latin typeface="Cambria Math"/>
                          </a:rPr>
                          <m:t>4409</m:t>
                        </m:r>
                      </m:den>
                    </m:f>
                  </m:oMath>
                </a14:m>
                <a:r>
                  <a:rPr lang="en-US" dirty="0"/>
                  <a:t> = 356.08mm </a:t>
                </a:r>
              </a:p>
              <a:p>
                <a:r>
                  <a:rPr lang="en-US" dirty="0" err="1"/>
                  <a:t>S</a:t>
                </a:r>
                <a:r>
                  <a:rPr lang="en-US" baseline="-25000" dirty="0" err="1"/>
                  <a:t>max</a:t>
                </a:r>
                <a:r>
                  <a:rPr lang="en-US" baseline="-25000" dirty="0"/>
                  <a:t> =</a:t>
                </a:r>
                <a:r>
                  <a:rPr lang="en-US" dirty="0"/>
                  <a:t> min (d/2, 600) = 500/2 = 250 mm </a:t>
                </a:r>
              </a:p>
              <a:p>
                <a:r>
                  <a:rPr lang="en-US" dirty="0"/>
                  <a:t>Use 1Ǿ 10 /250 mm </a:t>
                </a:r>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154954" y="2046083"/>
                <a:ext cx="8825659" cy="4811917"/>
              </a:xfrm>
              <a:blipFill rotWithShape="0">
                <a:blip r:embed="rId2"/>
                <a:stretch>
                  <a:fillRect t="-760" b="-507"/>
                </a:stretch>
              </a:blipFill>
            </p:spPr>
            <p:txBody>
              <a:bodyPr/>
              <a:lstStyle/>
              <a:p>
                <a:r>
                  <a:rPr lang="en-US">
                    <a:noFill/>
                  </a:rPr>
                  <a:t> </a:t>
                </a:r>
              </a:p>
            </p:txBody>
          </p:sp>
        </mc:Fallback>
      </mc:AlternateContent>
    </p:spTree>
    <p:extLst>
      <p:ext uri="{BB962C8B-B14F-4D97-AF65-F5344CB8AC3E}">
        <p14:creationId xmlns:p14="http://schemas.microsoft.com/office/powerpoint/2010/main" val="92972101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Longitudinal reinforcement for beams: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fontScale="77500" lnSpcReduction="20000"/>
              </a:bodyPr>
              <a:lstStyle/>
              <a:p>
                <a:r>
                  <a:rPr lang="en-US" dirty="0"/>
                  <a:t>To check longitudinal steel in this span </a:t>
                </a:r>
              </a:p>
              <a:p>
                <a:r>
                  <a:rPr lang="en-US" dirty="0"/>
                  <a:t>Ꝭ=</a:t>
                </a:r>
                <a14:m>
                  <m:oMath xmlns:m="http://schemas.openxmlformats.org/officeDocument/2006/math">
                    <m:f>
                      <m:fPr>
                        <m:ctrlPr>
                          <a:rPr lang="en-US" i="1">
                            <a:latin typeface="Cambria Math"/>
                          </a:rPr>
                        </m:ctrlPr>
                      </m:fPr>
                      <m:num>
                        <m:r>
                          <a:rPr lang="en-US">
                            <a:latin typeface="Cambria Math"/>
                          </a:rPr>
                          <m:t>0</m:t>
                        </m:r>
                        <m:r>
                          <a:rPr lang="en-US">
                            <a:latin typeface="Cambria Math"/>
                          </a:rPr>
                          <m:t>.</m:t>
                        </m:r>
                        <m:r>
                          <a:rPr lang="en-US">
                            <a:latin typeface="Cambria Math"/>
                          </a:rPr>
                          <m:t>85</m:t>
                        </m:r>
                        <m:r>
                          <a:rPr lang="en-US" i="1">
                            <a:latin typeface="Cambria Math"/>
                          </a:rPr>
                          <m:t>𝑓𝑐</m:t>
                        </m:r>
                      </m:num>
                      <m:den>
                        <m:r>
                          <a:rPr lang="en-US" i="1">
                            <a:latin typeface="Cambria Math"/>
                          </a:rPr>
                          <m:t>𝑓𝑦</m:t>
                        </m:r>
                      </m:den>
                    </m:f>
                    <m:r>
                      <a:rPr lang="en-US">
                        <a:latin typeface="Cambria Math"/>
                      </a:rPr>
                      <m:t> (</m:t>
                    </m:r>
                    <m:r>
                      <a:rPr lang="en-US">
                        <a:latin typeface="Cambria Math"/>
                      </a:rPr>
                      <m:t>1</m:t>
                    </m:r>
                    <m:r>
                      <a:rPr lang="en-US" i="1">
                        <a:latin typeface="Cambria Math"/>
                      </a:rPr>
                      <m:t>−</m:t>
                    </m:r>
                    <m:r>
                      <a:rPr lang="en-US">
                        <a:latin typeface="Cambria Math"/>
                      </a:rPr>
                      <m:t>√(</m:t>
                    </m:r>
                    <m:r>
                      <a:rPr lang="en-US">
                        <a:latin typeface="Cambria Math"/>
                      </a:rPr>
                      <m:t>1</m:t>
                    </m:r>
                    <m:r>
                      <a:rPr lang="en-US" i="1">
                        <a:latin typeface="Cambria Math"/>
                      </a:rPr>
                      <m:t>−</m:t>
                    </m:r>
                    <m:f>
                      <m:fPr>
                        <m:ctrlPr>
                          <a:rPr lang="en-US" i="1">
                            <a:latin typeface="Cambria Math"/>
                          </a:rPr>
                        </m:ctrlPr>
                      </m:fPr>
                      <m:num>
                        <m:r>
                          <a:rPr lang="en-US">
                            <a:latin typeface="Cambria Math"/>
                          </a:rPr>
                          <m:t>2</m:t>
                        </m:r>
                        <m:r>
                          <a:rPr lang="en-US">
                            <a:latin typeface="Cambria Math"/>
                          </a:rPr>
                          <m:t>.</m:t>
                        </m:r>
                        <m:r>
                          <a:rPr lang="en-US">
                            <a:latin typeface="Cambria Math"/>
                          </a:rPr>
                          <m:t>61</m:t>
                        </m:r>
                        <m:r>
                          <a:rPr lang="en-US" i="1">
                            <a:latin typeface="Cambria Math"/>
                          </a:rPr>
                          <m:t>𝑀𝑢</m:t>
                        </m:r>
                      </m:num>
                      <m:den>
                        <m:r>
                          <a:rPr lang="en-US" i="1">
                            <a:latin typeface="Cambria Math"/>
                          </a:rPr>
                          <m:t>𝑏</m:t>
                        </m:r>
                        <m:sSup>
                          <m:sSupPr>
                            <m:ctrlPr>
                              <a:rPr lang="en-US" i="1">
                                <a:latin typeface="Cambria Math"/>
                              </a:rPr>
                            </m:ctrlPr>
                          </m:sSupPr>
                          <m:e>
                            <m:r>
                              <a:rPr lang="en-US" i="1">
                                <a:latin typeface="Cambria Math"/>
                              </a:rPr>
                              <m:t>𝑑</m:t>
                            </m:r>
                          </m:e>
                          <m:sup>
                            <m:r>
                              <a:rPr lang="en-US" i="1">
                                <a:latin typeface="Cambria Math"/>
                              </a:rPr>
                              <m:t>2</m:t>
                            </m:r>
                          </m:sup>
                        </m:sSup>
                        <m:r>
                          <a:rPr lang="en-US" i="1">
                            <a:latin typeface="Cambria Math"/>
                          </a:rPr>
                          <m:t>𝑓𝑐</m:t>
                        </m:r>
                      </m:den>
                    </m:f>
                  </m:oMath>
                </a14:m>
                <a:r>
                  <a:rPr lang="en-US" dirty="0"/>
                  <a:t>)</a:t>
                </a:r>
              </a:p>
              <a:p>
                <a:r>
                  <a:rPr lang="en-US" dirty="0"/>
                  <a:t>M</a:t>
                </a:r>
                <a:r>
                  <a:rPr lang="en-US" baseline="-25000" dirty="0"/>
                  <a:t>u </a:t>
                </a:r>
                <a:r>
                  <a:rPr lang="en-US" dirty="0"/>
                  <a:t>=265 </a:t>
                </a:r>
                <a:r>
                  <a:rPr lang="en-US" dirty="0" err="1"/>
                  <a:t>KN.m</a:t>
                </a:r>
                <a:r>
                  <a:rPr lang="en-US" dirty="0"/>
                  <a:t> </a:t>
                </a:r>
              </a:p>
              <a:p>
                <a:r>
                  <a:rPr lang="en-US" dirty="0" err="1"/>
                  <a:t>b</a:t>
                </a:r>
                <a:r>
                  <a:rPr lang="en-US" baseline="-25000" dirty="0" err="1"/>
                  <a:t>w</a:t>
                </a:r>
                <a:r>
                  <a:rPr lang="en-US" baseline="-25000" dirty="0"/>
                  <a:t> </a:t>
                </a:r>
                <a:r>
                  <a:rPr lang="en-US" dirty="0"/>
                  <a:t>= 350 mm </a:t>
                </a:r>
              </a:p>
              <a:p>
                <a:r>
                  <a:rPr lang="en-US" dirty="0"/>
                  <a:t>d =490 mm </a:t>
                </a:r>
              </a:p>
              <a:p>
                <a:r>
                  <a:rPr lang="en-US" dirty="0"/>
                  <a:t>f</a:t>
                </a:r>
                <a:r>
                  <a:rPr lang="en-US" baseline="-25000" dirty="0"/>
                  <a:t>c </a:t>
                </a:r>
                <a:r>
                  <a:rPr lang="en-US" dirty="0"/>
                  <a:t>= 28 </a:t>
                </a:r>
                <a:r>
                  <a:rPr lang="en-US" dirty="0" err="1"/>
                  <a:t>MPa</a:t>
                </a:r>
                <a:r>
                  <a:rPr lang="en-US" dirty="0"/>
                  <a:t>  </a:t>
                </a:r>
              </a:p>
              <a:p>
                <a:r>
                  <a:rPr lang="en-US" dirty="0" err="1"/>
                  <a:t>f</a:t>
                </a:r>
                <a:r>
                  <a:rPr lang="en-US" baseline="-25000" dirty="0" err="1"/>
                  <a:t>y</a:t>
                </a:r>
                <a:r>
                  <a:rPr lang="en-US" baseline="-25000" dirty="0"/>
                  <a:t> </a:t>
                </a:r>
                <a:r>
                  <a:rPr lang="en-US" dirty="0"/>
                  <a:t>=420 </a:t>
                </a:r>
                <a:r>
                  <a:rPr lang="en-US" dirty="0" err="1"/>
                  <a:t>MPa</a:t>
                </a:r>
                <a:r>
                  <a:rPr lang="en-US" dirty="0"/>
                  <a:t> </a:t>
                </a:r>
              </a:p>
              <a:p>
                <a:r>
                  <a:rPr lang="en-US" dirty="0"/>
                  <a:t>Ꝭ =0.00905 ≤ Ꝭ</a:t>
                </a:r>
                <a:r>
                  <a:rPr lang="en-US" baseline="-25000" dirty="0"/>
                  <a:t>min </a:t>
                </a:r>
                <a:r>
                  <a:rPr lang="en-US" dirty="0"/>
                  <a:t>=0.0033</a:t>
                </a:r>
              </a:p>
              <a:p>
                <a:r>
                  <a:rPr lang="en-US" dirty="0"/>
                  <a:t>Use Ꝭ = 0.00905</a:t>
                </a:r>
              </a:p>
              <a:p>
                <a:r>
                  <a:rPr lang="en-US" dirty="0"/>
                  <a:t>A</a:t>
                </a:r>
                <a:r>
                  <a:rPr lang="en-US" baseline="-25000" dirty="0"/>
                  <a:t>S</a:t>
                </a:r>
                <a:r>
                  <a:rPr lang="en-US" dirty="0"/>
                  <a:t> = 0.00905 * 350 *490 </a:t>
                </a:r>
              </a:p>
              <a:p>
                <a:r>
                  <a:rPr lang="en-US" dirty="0"/>
                  <a:t>A</a:t>
                </a:r>
                <a:r>
                  <a:rPr lang="en-US" baseline="-25000" dirty="0"/>
                  <a:t>S </a:t>
                </a:r>
                <a:r>
                  <a:rPr lang="en-US" dirty="0"/>
                  <a:t>= 1552.39 mm</a:t>
                </a:r>
                <a:r>
                  <a:rPr lang="en-US" baseline="30000" dirty="0"/>
                  <a:t>2  </a:t>
                </a:r>
                <a:endParaRPr lang="en-US" dirty="0"/>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2"/>
                <a:stretch>
                  <a:fillRect t="-1604"/>
                </a:stretch>
              </a:blipFill>
            </p:spPr>
            <p:txBody>
              <a:bodyPr/>
              <a:lstStyle/>
              <a:p>
                <a:r>
                  <a:rPr lang="en-US">
                    <a:noFill/>
                  </a:rPr>
                  <a:t> </a:t>
                </a:r>
              </a:p>
            </p:txBody>
          </p:sp>
        </mc:Fallback>
      </mc:AlternateContent>
    </p:spTree>
    <p:extLst>
      <p:ext uri="{BB962C8B-B14F-4D97-AF65-F5344CB8AC3E}">
        <p14:creationId xmlns:p14="http://schemas.microsoft.com/office/powerpoint/2010/main" val="418327612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1881283" y="7399666"/>
            <a:ext cx="8825659" cy="1082675"/>
          </a:xfrm>
        </p:spPr>
        <p:txBody>
          <a:bodyPr/>
          <a:lstStyle/>
          <a:p>
            <a:endParaRPr lang="en-US" dirty="0"/>
          </a:p>
        </p:txBody>
      </p:sp>
      <p:pic>
        <p:nvPicPr>
          <p:cNvPr id="12289" name="Picture 5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54954" y="4451680"/>
            <a:ext cx="4816475" cy="1416050"/>
          </a:xfrm>
          <a:prstGeom prst="rect">
            <a:avLst/>
          </a:prstGeom>
          <a:noFill/>
          <a:extLst>
            <a:ext uri="{909E8E84-426E-40DD-AFC4-6F175D3DCCD1}">
              <a14:hiddenFill xmlns:a14="http://schemas.microsoft.com/office/drawing/2010/main">
                <a:solidFill>
                  <a:srgbClr val="FFFFFF"/>
                </a:solidFill>
              </a14:hiddenFill>
            </a:ext>
          </a:extLst>
        </p:spPr>
      </p:pic>
      <p:sp>
        <p:nvSpPr>
          <p:cNvPr id="5" name="مربع نص 63"/>
          <p:cNvSpPr txBox="1"/>
          <p:nvPr/>
        </p:nvSpPr>
        <p:spPr>
          <a:xfrm>
            <a:off x="2056019" y="7678432"/>
            <a:ext cx="4816475" cy="312420"/>
          </a:xfrm>
          <a:prstGeom prst="rect">
            <a:avLst/>
          </a:prstGeom>
          <a:solidFill>
            <a:prstClr val="white"/>
          </a:solidFill>
          <a:ln>
            <a:noFill/>
          </a:ln>
          <a:effectLst/>
        </p:spPr>
        <p:txBody>
          <a:bodyPr rot="0" spcFirstLastPara="0" vert="horz" wrap="square" lIns="0" tIns="0" rIns="0" bIns="0" numCol="1" spcCol="0" rtlCol="1" fromWordArt="0" anchor="t" anchorCtr="0" forceAA="0" compatLnSpc="1">
            <a:prstTxWarp prst="textNoShape">
              <a:avLst/>
            </a:prstTxWarp>
            <a:spAutoFit/>
          </a:bodyPr>
          <a:lstStyle/>
          <a:p>
            <a:pPr marL="0" marR="0" algn="ctr">
              <a:spcBef>
                <a:spcPts val="0"/>
              </a:spcBef>
              <a:spcAft>
                <a:spcPts val="1000"/>
              </a:spcAft>
            </a:pPr>
            <a:r>
              <a:rPr lang="en-US" sz="1200" i="1">
                <a:solidFill>
                  <a:srgbClr val="000000"/>
                </a:solidFill>
                <a:effectLst/>
                <a:latin typeface="Calibri" panose="020F0502020204030204" pitchFamily="34" charset="0"/>
                <a:ea typeface="Calibri" panose="020F0502020204030204" pitchFamily="34" charset="0"/>
                <a:cs typeface="Arial" panose="020B0604020202020204" pitchFamily="34" charset="0"/>
              </a:rPr>
              <a:t> </a:t>
            </a:r>
            <a:endParaRPr lang="en-US" sz="900" i="1">
              <a:solidFill>
                <a:srgbClr val="1F497D"/>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6" name="مربع نص 105"/>
          <p:cNvSpPr txBox="1"/>
          <p:nvPr/>
        </p:nvSpPr>
        <p:spPr>
          <a:xfrm>
            <a:off x="2056019" y="7678432"/>
            <a:ext cx="4816475" cy="266700"/>
          </a:xfrm>
          <a:prstGeom prst="rect">
            <a:avLst/>
          </a:prstGeom>
          <a:solidFill>
            <a:prstClr val="white"/>
          </a:solidFill>
          <a:ln>
            <a:noFill/>
          </a:ln>
          <a:effectLst/>
        </p:spPr>
        <p:txBody>
          <a:bodyPr rot="0" spcFirstLastPara="0" vert="horz" wrap="square" lIns="0" tIns="0" rIns="0" bIns="0" numCol="1" spcCol="0" rtlCol="1" fromWordArt="0" anchor="t" anchorCtr="0" forceAA="0" compatLnSpc="1">
            <a:prstTxWarp prst="textNoShape">
              <a:avLst/>
            </a:prstTxWarp>
            <a:spAutoFit/>
          </a:bodyPr>
          <a:lstStyle/>
          <a:p>
            <a:pPr marL="0" marR="0" algn="ctr">
              <a:spcBef>
                <a:spcPts val="0"/>
              </a:spcBef>
              <a:spcAft>
                <a:spcPts val="1000"/>
              </a:spcAft>
            </a:pPr>
            <a:r>
              <a:rPr lang="en-US" sz="900" i="1">
                <a:solidFill>
                  <a:srgbClr val="1F497D"/>
                </a:solidFill>
                <a:effectLst/>
                <a:latin typeface="Calibri" panose="020F0502020204030204" pitchFamily="34" charset="0"/>
                <a:ea typeface="Calibri" panose="020F0502020204030204" pitchFamily="34" charset="0"/>
                <a:cs typeface="Arial" panose="020B0604020202020204" pitchFamily="34" charset="0"/>
              </a:rPr>
              <a:t>Figure 27 : Rienforcment in beams</a:t>
            </a:r>
          </a:p>
        </p:txBody>
      </p:sp>
      <p:sp>
        <p:nvSpPr>
          <p:cNvPr id="4" name="Rectangle 4"/>
          <p:cNvSpPr>
            <a:spLocks noChangeArrowheads="1"/>
          </p:cNvSpPr>
          <p:nvPr/>
        </p:nvSpPr>
        <p:spPr bwMode="auto">
          <a:xfrm>
            <a:off x="726329" y="2462542"/>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libri" panose="020F0502020204030204" pitchFamily="34" charset="0"/>
                <a:ea typeface="Times New Roman" panose="02020603050405020304" pitchFamily="18" charset="0"/>
                <a:cs typeface="Arial" panose="020B0604020202020204" pitchFamily="34" charset="0"/>
              </a:rPr>
              <a:t>At bottom  </a:t>
            </a:r>
            <a:r>
              <a:rPr kumimoji="0" lang="en-US" sz="1200" b="0" i="0" u="none" strike="noStrike" cap="none" normalizeH="0" baseline="0" smtClean="0">
                <a:ln>
                  <a:noFill/>
                </a:ln>
                <a:solidFill>
                  <a:srgbClr val="000000"/>
                </a:solidFill>
                <a:effectLst/>
                <a:latin typeface="Calibri" panose="020F0502020204030204" pitchFamily="34" charset="0"/>
                <a:ea typeface="Calibri" panose="020F0502020204030204" pitchFamily="34" charset="0"/>
                <a:cs typeface="Arial" panose="020B0604020202020204" pitchFamily="34" charset="0"/>
              </a:rPr>
              <a:t>Ꝭ =0.00413</a:t>
            </a:r>
            <a:r>
              <a:rPr kumimoji="0" lang="en-US" sz="1200" b="0" i="0" u="none" strike="noStrike" cap="none" normalizeH="0" baseline="0" smtClean="0">
                <a:ln>
                  <a:noFill/>
                </a:ln>
                <a:solidFill>
                  <a:srgbClr val="000000"/>
                </a:solidFill>
                <a:effectLst/>
                <a:latin typeface="Calibri" panose="020F0502020204030204" pitchFamily="34" charset="0"/>
                <a:ea typeface="Calibri" panose="020F0502020204030204" pitchFamily="34" charset="0"/>
                <a:cs typeface="Calibri" panose="020F0502020204030204" pitchFamily="34" charset="0"/>
              </a:rPr>
              <a:t>≤</a:t>
            </a:r>
            <a:r>
              <a:rPr kumimoji="0" lang="en-US" sz="1200" b="0" i="0" u="none" strike="noStrike" cap="none" normalizeH="0" baseline="0" smtClean="0">
                <a:ln>
                  <a:noFill/>
                </a:ln>
                <a:solidFill>
                  <a:srgbClr val="000000"/>
                </a:solidFill>
                <a:effectLst/>
                <a:latin typeface="Calibri" panose="020F0502020204030204" pitchFamily="34" charset="0"/>
                <a:ea typeface="Calibri" panose="020F0502020204030204" pitchFamily="34" charset="0"/>
                <a:cs typeface="Arial" panose="020B0604020202020204" pitchFamily="34" charset="0"/>
              </a:rPr>
              <a:t> Ꝭ</a:t>
            </a:r>
            <a:r>
              <a:rPr kumimoji="0" lang="en-US" sz="1200" b="0" i="0" u="none" strike="noStrike" cap="none" normalizeH="0" baseline="-30000" smtClean="0">
                <a:ln>
                  <a:noFill/>
                </a:ln>
                <a:solidFill>
                  <a:srgbClr val="000000"/>
                </a:solidFill>
                <a:effectLst/>
                <a:latin typeface="Calibri" panose="020F0502020204030204" pitchFamily="34" charset="0"/>
                <a:ea typeface="Calibri" panose="020F0502020204030204" pitchFamily="34" charset="0"/>
                <a:cs typeface="Arial" panose="020B0604020202020204" pitchFamily="34" charset="0"/>
              </a:rPr>
              <a:t>min </a:t>
            </a:r>
            <a:r>
              <a:rPr kumimoji="0" lang="en-US" sz="1200" b="0" i="0" u="none" strike="noStrike" cap="none" normalizeH="0" baseline="0" smtClean="0">
                <a:ln>
                  <a:noFill/>
                </a:ln>
                <a:solidFill>
                  <a:srgbClr val="000000"/>
                </a:solidFill>
                <a:effectLst/>
                <a:latin typeface="Calibri" panose="020F0502020204030204" pitchFamily="34" charset="0"/>
                <a:ea typeface="Calibri" panose="020F0502020204030204" pitchFamily="34" charset="0"/>
                <a:cs typeface="Arial" panose="020B0604020202020204" pitchFamily="34" charset="0"/>
              </a:rPr>
              <a:t>=0.0033</a:t>
            </a:r>
            <a:endParaRPr kumimoji="0" lang="en-US" sz="800" b="0" i="0" u="none" strike="noStrike" cap="none" normalizeH="0" baseline="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anose="020B0604020202020204" pitchFamily="34" charset="0"/>
            </a:endParaRPr>
          </a:p>
        </p:txBody>
      </p:sp>
      <p:sp>
        <p:nvSpPr>
          <p:cNvPr id="7" name="Rectangle 7"/>
          <p:cNvSpPr>
            <a:spLocks noChangeArrowheads="1"/>
          </p:cNvSpPr>
          <p:nvPr/>
        </p:nvSpPr>
        <p:spPr bwMode="auto">
          <a:xfrm>
            <a:off x="726329" y="291974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libri" panose="020F0502020204030204" pitchFamily="34" charset="0"/>
                <a:ea typeface="Calibri" panose="020F0502020204030204" pitchFamily="34" charset="0"/>
                <a:cs typeface="Arial" panose="020B0604020202020204" pitchFamily="34" charset="0"/>
              </a:rPr>
              <a:t>Use Ꝭ = 0.00413</a:t>
            </a:r>
            <a:endParaRPr kumimoji="0" lang="en-US" sz="800" b="0" i="0" u="none" strike="noStrike" cap="none" normalizeH="0" baseline="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libri" panose="020F0502020204030204" pitchFamily="34" charset="0"/>
                <a:ea typeface="Calibri" panose="020F0502020204030204" pitchFamily="34" charset="0"/>
                <a:cs typeface="Arial" panose="020B0604020202020204" pitchFamily="34" charset="0"/>
              </a:rPr>
              <a:t>A</a:t>
            </a:r>
            <a:r>
              <a:rPr kumimoji="0" lang="en-US" sz="1200" b="0" i="0" u="none" strike="noStrike" cap="none" normalizeH="0" baseline="-30000" smtClean="0">
                <a:ln>
                  <a:noFill/>
                </a:ln>
                <a:solidFill>
                  <a:srgbClr val="000000"/>
                </a:solidFill>
                <a:effectLst/>
                <a:latin typeface="Calibri" panose="020F0502020204030204" pitchFamily="34" charset="0"/>
                <a:ea typeface="Calibri" panose="020F0502020204030204" pitchFamily="34" charset="0"/>
                <a:cs typeface="Arial" panose="020B0604020202020204" pitchFamily="34" charset="0"/>
              </a:rPr>
              <a:t>S</a:t>
            </a:r>
            <a:r>
              <a:rPr kumimoji="0" lang="en-US" sz="1200" b="0" i="0" u="none" strike="noStrike" cap="none" normalizeH="0" baseline="0" smtClean="0">
                <a:ln>
                  <a:noFill/>
                </a:ln>
                <a:solidFill>
                  <a:srgbClr val="000000"/>
                </a:solidFill>
                <a:effectLst/>
                <a:latin typeface="Calibri" panose="020F0502020204030204" pitchFamily="34" charset="0"/>
                <a:ea typeface="Calibri" panose="020F0502020204030204" pitchFamily="34" charset="0"/>
                <a:cs typeface="Arial" panose="020B0604020202020204" pitchFamily="34" charset="0"/>
              </a:rPr>
              <a:t> = 0.00413* 350 *490 </a:t>
            </a:r>
            <a:endParaRPr kumimoji="0" lang="en-US" sz="1200" b="0" i="0" u="none" strike="noStrike" cap="none" normalizeH="0" baseline="0" smtClean="0">
              <a:ln>
                <a:noFill/>
              </a:ln>
              <a:solidFill>
                <a:srgbClr val="000000"/>
              </a:solidFill>
              <a:effectLst/>
              <a:ea typeface="Calibri" panose="020F050202020403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Arial" panose="020B0604020202020204" pitchFamily="34" charset="0"/>
                <a:ea typeface="Calibri" panose="020F0502020204030204" pitchFamily="34" charset="0"/>
                <a:cs typeface="Arial" panose="020B0604020202020204" pitchFamily="34" charset="0"/>
              </a:rPr>
              <a:t>A</a:t>
            </a:r>
            <a:r>
              <a:rPr kumimoji="0" lang="en-US" sz="1200" b="0" i="0" u="none" strike="noStrike" cap="none" normalizeH="0" baseline="-30000" smtClean="0">
                <a:ln>
                  <a:noFill/>
                </a:ln>
                <a:solidFill>
                  <a:srgbClr val="000000"/>
                </a:solidFill>
                <a:effectLst/>
                <a:latin typeface="Arial" panose="020B0604020202020204" pitchFamily="34" charset="0"/>
                <a:ea typeface="Calibri" panose="020F0502020204030204" pitchFamily="34" charset="0"/>
                <a:cs typeface="Arial" panose="020B0604020202020204" pitchFamily="34" charset="0"/>
              </a:rPr>
              <a:t>S </a:t>
            </a:r>
            <a:r>
              <a:rPr kumimoji="0" lang="en-US" sz="1200" b="0" i="0" u="none" strike="noStrike" cap="none" normalizeH="0" baseline="0" smtClean="0">
                <a:ln>
                  <a:noFill/>
                </a:ln>
                <a:solidFill>
                  <a:srgbClr val="000000"/>
                </a:solidFill>
                <a:effectLst/>
                <a:latin typeface="Arial" panose="020B0604020202020204" pitchFamily="34" charset="0"/>
                <a:ea typeface="Calibri" panose="020F0502020204030204" pitchFamily="34" charset="0"/>
                <a:cs typeface="Arial" panose="020B0604020202020204" pitchFamily="34" charset="0"/>
              </a:rPr>
              <a:t>= 708 mm</a:t>
            </a:r>
            <a:r>
              <a:rPr kumimoji="0" lang="en-US" sz="800" b="0" i="0" u="none" strike="noStrike" cap="none" normalizeH="0" baseline="0" smtClean="0">
                <a:ln>
                  <a:noFill/>
                </a:ln>
                <a:solidFill>
                  <a:schemeClr val="tx1"/>
                </a:solidFill>
                <a:effectLst/>
                <a:latin typeface="Arial" panose="020B0604020202020204" pitchFamily="34" charset="0"/>
              </a:rPr>
              <a:t> </a:t>
            </a:r>
            <a:endParaRPr kumimoji="0" lang="en-US" sz="1800" b="0" i="0" u="none" strike="noStrike" cap="none" normalizeH="0" baseline="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58459749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Torsion reinforcement for beams:</a:t>
            </a:r>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372008" y="2797522"/>
            <a:ext cx="3809611" cy="2553076"/>
          </a:xfrm>
          <a:prstGeom prst="rect">
            <a:avLst/>
          </a:prstGeom>
          <a:noFill/>
          <a:ln>
            <a:noFill/>
          </a:ln>
        </p:spPr>
      </p:pic>
    </p:spTree>
    <p:extLst>
      <p:ext uri="{BB962C8B-B14F-4D97-AF65-F5344CB8AC3E}">
        <p14:creationId xmlns:p14="http://schemas.microsoft.com/office/powerpoint/2010/main" val="13633961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columns</a:t>
            </a:r>
          </a:p>
        </p:txBody>
      </p:sp>
      <p:pic>
        <p:nvPicPr>
          <p:cNvPr id="4" name="Content Placeholder 3"/>
          <p:cNvPicPr>
            <a:picLocks noGrp="1" noChangeAspect="1"/>
          </p:cNvPicPr>
          <p:nvPr>
            <p:ph idx="1"/>
          </p:nvPr>
        </p:nvPicPr>
        <p:blipFill>
          <a:blip r:embed="rId2"/>
          <a:stretch>
            <a:fillRect/>
          </a:stretch>
        </p:blipFill>
        <p:spPr>
          <a:xfrm>
            <a:off x="2788468" y="2136619"/>
            <a:ext cx="4351766" cy="4553892"/>
          </a:xfrm>
          <a:prstGeom prst="rect">
            <a:avLst/>
          </a:prstGeom>
        </p:spPr>
      </p:pic>
    </p:spTree>
    <p:extLst>
      <p:ext uri="{BB962C8B-B14F-4D97-AF65-F5344CB8AC3E}">
        <p14:creationId xmlns:p14="http://schemas.microsoft.com/office/powerpoint/2010/main" val="75759227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Methodology: </a:t>
            </a:r>
          </a:p>
        </p:txBody>
      </p:sp>
      <p:sp>
        <p:nvSpPr>
          <p:cNvPr id="3" name="Content Placeholder 2"/>
          <p:cNvSpPr>
            <a:spLocks noGrp="1"/>
          </p:cNvSpPr>
          <p:nvPr>
            <p:ph idx="1"/>
          </p:nvPr>
        </p:nvSpPr>
        <p:spPr/>
        <p:txBody>
          <a:bodyPr/>
          <a:lstStyle/>
          <a:p>
            <a:r>
              <a:rPr lang="en-US" dirty="0"/>
              <a:t>First, a preliminary analysis and design using ID and 2D models are made, and then the Structural elements are modeled as 3D dimensional elements (Beams, columns and footing) using (ETAPS program), after using 3D model to represent the structure, it was analyzed considering gravity, and compare the results with hand calculations to verify that 3D model results are ok. This is in brief, an overview of the project methodology, of which a full discussion is presented deeply later in this report.</a:t>
            </a:r>
          </a:p>
          <a:p>
            <a:endParaRPr lang="en-US" dirty="0"/>
          </a:p>
        </p:txBody>
      </p:sp>
    </p:spTree>
    <p:extLst>
      <p:ext uri="{BB962C8B-B14F-4D97-AF65-F5344CB8AC3E}">
        <p14:creationId xmlns:p14="http://schemas.microsoft.com/office/powerpoint/2010/main" val="423808824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Slab design</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154954" y="2344848"/>
                <a:ext cx="8825659" cy="5187634"/>
              </a:xfrm>
            </p:spPr>
            <p:txBody>
              <a:bodyPr>
                <a:normAutofit fontScale="55000" lnSpcReduction="20000"/>
              </a:bodyPr>
              <a:lstStyle/>
              <a:p>
                <a:r>
                  <a:rPr lang="en-US" dirty="0"/>
                  <a:t>Design slab for flexure : </a:t>
                </a:r>
              </a:p>
              <a:p>
                <a:r>
                  <a:rPr lang="en-US" dirty="0"/>
                  <a:t> </a:t>
                </a:r>
              </a:p>
              <a:p>
                <a:r>
                  <a:rPr lang="en-US" dirty="0"/>
                  <a:t>Ꝭ=</a:t>
                </a:r>
                <a14:m>
                  <m:oMath xmlns:m="http://schemas.openxmlformats.org/officeDocument/2006/math">
                    <m:f>
                      <m:fPr>
                        <m:ctrlPr>
                          <a:rPr lang="en-US" i="1">
                            <a:latin typeface="Cambria Math"/>
                          </a:rPr>
                        </m:ctrlPr>
                      </m:fPr>
                      <m:num>
                        <m:r>
                          <a:rPr lang="en-US">
                            <a:latin typeface="Cambria Math"/>
                          </a:rPr>
                          <m:t>0</m:t>
                        </m:r>
                        <m:r>
                          <a:rPr lang="en-US">
                            <a:latin typeface="Cambria Math"/>
                          </a:rPr>
                          <m:t>.</m:t>
                        </m:r>
                        <m:r>
                          <a:rPr lang="en-US">
                            <a:latin typeface="Cambria Math"/>
                          </a:rPr>
                          <m:t>85</m:t>
                        </m:r>
                        <m:r>
                          <a:rPr lang="en-US" i="1">
                            <a:latin typeface="Cambria Math"/>
                          </a:rPr>
                          <m:t>𝑓𝑐</m:t>
                        </m:r>
                      </m:num>
                      <m:den>
                        <m:r>
                          <a:rPr lang="en-US" i="1">
                            <a:latin typeface="Cambria Math"/>
                          </a:rPr>
                          <m:t>𝑓𝑦</m:t>
                        </m:r>
                      </m:den>
                    </m:f>
                    <m:r>
                      <a:rPr lang="en-US">
                        <a:latin typeface="Cambria Math"/>
                      </a:rPr>
                      <m:t> (</m:t>
                    </m:r>
                    <m:r>
                      <a:rPr lang="en-US">
                        <a:latin typeface="Cambria Math"/>
                      </a:rPr>
                      <m:t>1</m:t>
                    </m:r>
                    <m:r>
                      <a:rPr lang="en-US" i="1">
                        <a:latin typeface="Cambria Math"/>
                      </a:rPr>
                      <m:t>−</m:t>
                    </m:r>
                    <m:r>
                      <a:rPr lang="en-US">
                        <a:latin typeface="Cambria Math"/>
                      </a:rPr>
                      <m:t>√(</m:t>
                    </m:r>
                    <m:r>
                      <a:rPr lang="en-US">
                        <a:latin typeface="Cambria Math"/>
                      </a:rPr>
                      <m:t>1</m:t>
                    </m:r>
                    <m:r>
                      <a:rPr lang="en-US" i="1">
                        <a:latin typeface="Cambria Math"/>
                      </a:rPr>
                      <m:t>−</m:t>
                    </m:r>
                    <m:f>
                      <m:fPr>
                        <m:ctrlPr>
                          <a:rPr lang="en-US" i="1">
                            <a:latin typeface="Cambria Math"/>
                          </a:rPr>
                        </m:ctrlPr>
                      </m:fPr>
                      <m:num>
                        <m:r>
                          <a:rPr lang="en-US">
                            <a:latin typeface="Cambria Math"/>
                          </a:rPr>
                          <m:t>2</m:t>
                        </m:r>
                        <m:r>
                          <a:rPr lang="en-US">
                            <a:latin typeface="Cambria Math"/>
                          </a:rPr>
                          <m:t>.</m:t>
                        </m:r>
                        <m:r>
                          <a:rPr lang="en-US">
                            <a:latin typeface="Cambria Math"/>
                          </a:rPr>
                          <m:t>61</m:t>
                        </m:r>
                        <m:r>
                          <a:rPr lang="en-US" i="1">
                            <a:latin typeface="Cambria Math"/>
                          </a:rPr>
                          <m:t>𝑀𝑢</m:t>
                        </m:r>
                      </m:num>
                      <m:den>
                        <m:r>
                          <a:rPr lang="en-US" i="1">
                            <a:latin typeface="Cambria Math"/>
                          </a:rPr>
                          <m:t>𝑏</m:t>
                        </m:r>
                        <m:sSup>
                          <m:sSupPr>
                            <m:ctrlPr>
                              <a:rPr lang="en-US" i="1">
                                <a:latin typeface="Cambria Math"/>
                              </a:rPr>
                            </m:ctrlPr>
                          </m:sSupPr>
                          <m:e>
                            <m:r>
                              <a:rPr lang="en-US" i="1">
                                <a:latin typeface="Cambria Math"/>
                              </a:rPr>
                              <m:t>𝑑</m:t>
                            </m:r>
                          </m:e>
                          <m:sup>
                            <m:r>
                              <a:rPr lang="en-US" i="1">
                                <a:latin typeface="Cambria Math"/>
                              </a:rPr>
                              <m:t>2</m:t>
                            </m:r>
                          </m:sup>
                        </m:sSup>
                        <m:r>
                          <a:rPr lang="en-US" i="1">
                            <a:latin typeface="Cambria Math"/>
                          </a:rPr>
                          <m:t>𝑓𝑐</m:t>
                        </m:r>
                      </m:den>
                    </m:f>
                  </m:oMath>
                </a14:m>
                <a:r>
                  <a:rPr lang="en-US" dirty="0"/>
                  <a:t>)</a:t>
                </a:r>
              </a:p>
              <a:p>
                <a:r>
                  <a:rPr lang="en-US" dirty="0"/>
                  <a:t>In y direction bottom</a:t>
                </a:r>
              </a:p>
              <a:p>
                <a:r>
                  <a:rPr lang="en-US" dirty="0"/>
                  <a:t>Mu = 28 </a:t>
                </a:r>
                <a:r>
                  <a:rPr lang="en-US" dirty="0" err="1"/>
                  <a:t>KN.m</a:t>
                </a:r>
                <a:r>
                  <a:rPr lang="en-US" dirty="0"/>
                  <a:t> </a:t>
                </a:r>
              </a:p>
              <a:p>
                <a:r>
                  <a:rPr lang="en-US" dirty="0"/>
                  <a:t>Ꝭ =0.00187 </a:t>
                </a:r>
              </a:p>
              <a:p>
                <a:r>
                  <a:rPr lang="en-US" dirty="0"/>
                  <a:t>A</a:t>
                </a:r>
                <a:r>
                  <a:rPr lang="en-US" baseline="-25000" dirty="0"/>
                  <a:t>s</a:t>
                </a:r>
                <a:r>
                  <a:rPr lang="en-US" dirty="0"/>
                  <a:t> = 0.00187 *1000 *200 =375 mm</a:t>
                </a:r>
                <a:r>
                  <a:rPr lang="en-US" baseline="30000" dirty="0"/>
                  <a:t>2 /</a:t>
                </a:r>
                <a:r>
                  <a:rPr lang="en-US" dirty="0"/>
                  <a:t>m </a:t>
                </a:r>
              </a:p>
              <a:p>
                <a:r>
                  <a:rPr lang="en-US" baseline="30000" dirty="0"/>
                  <a:t> </a:t>
                </a:r>
                <a:r>
                  <a:rPr lang="en-US" dirty="0"/>
                  <a:t>In y direction top </a:t>
                </a:r>
              </a:p>
              <a:p>
                <a:r>
                  <a:rPr lang="en-US" dirty="0"/>
                  <a:t>Mu = 23 </a:t>
                </a:r>
                <a:r>
                  <a:rPr lang="en-US" dirty="0" err="1"/>
                  <a:t>KN.m</a:t>
                </a:r>
                <a:r>
                  <a:rPr lang="en-US" dirty="0"/>
                  <a:t> </a:t>
                </a:r>
              </a:p>
              <a:p>
                <a:r>
                  <a:rPr lang="en-US" dirty="0"/>
                  <a:t>Ꝭ =0.00153</a:t>
                </a:r>
              </a:p>
              <a:p>
                <a:r>
                  <a:rPr lang="en-US" dirty="0"/>
                  <a:t>A</a:t>
                </a:r>
                <a:r>
                  <a:rPr lang="en-US" baseline="-25000" dirty="0"/>
                  <a:t>s</a:t>
                </a:r>
                <a:r>
                  <a:rPr lang="en-US" dirty="0"/>
                  <a:t> = 0.0018 *1000 *200 = 360mm</a:t>
                </a:r>
                <a:r>
                  <a:rPr lang="en-US" baseline="30000" dirty="0"/>
                  <a:t>2 </a:t>
                </a:r>
                <a:r>
                  <a:rPr lang="en-US" dirty="0"/>
                  <a:t>/m </a:t>
                </a:r>
              </a:p>
              <a:p>
                <a:r>
                  <a:rPr lang="en-US" dirty="0"/>
                  <a:t>In y direction bottom</a:t>
                </a:r>
              </a:p>
              <a:p>
                <a:r>
                  <a:rPr lang="en-US" dirty="0"/>
                  <a:t>Mu =8  </a:t>
                </a:r>
                <a:r>
                  <a:rPr lang="en-US" dirty="0" err="1"/>
                  <a:t>KN.m</a:t>
                </a:r>
                <a:r>
                  <a:rPr lang="en-US" dirty="0"/>
                  <a:t> </a:t>
                </a:r>
              </a:p>
              <a:p>
                <a:r>
                  <a:rPr lang="en-US" dirty="0"/>
                  <a:t>Ꝭ =0.000531 </a:t>
                </a:r>
              </a:p>
              <a:p>
                <a:r>
                  <a:rPr lang="en-US" dirty="0"/>
                  <a:t>A</a:t>
                </a:r>
                <a:r>
                  <a:rPr lang="en-US" baseline="-25000" dirty="0"/>
                  <a:t>s</a:t>
                </a:r>
                <a:r>
                  <a:rPr lang="en-US" dirty="0"/>
                  <a:t> = 0.0018 *1000 *200 =360 mm</a:t>
                </a:r>
                <a:r>
                  <a:rPr lang="en-US" baseline="30000" dirty="0"/>
                  <a:t>2 /</a:t>
                </a:r>
                <a:r>
                  <a:rPr lang="en-US" dirty="0"/>
                  <a:t>m </a:t>
                </a:r>
              </a:p>
              <a:p>
                <a:r>
                  <a:rPr lang="en-US" baseline="30000" dirty="0"/>
                  <a:t> </a:t>
                </a:r>
                <a:r>
                  <a:rPr lang="en-US" dirty="0"/>
                  <a:t>In y direction top </a:t>
                </a:r>
              </a:p>
              <a:p>
                <a:r>
                  <a:rPr lang="en-US" dirty="0"/>
                  <a:t>Mu = vary small (</a:t>
                </a:r>
                <a:r>
                  <a:rPr lang="en-US" dirty="0" err="1"/>
                  <a:t>KN.m</a:t>
                </a:r>
                <a:r>
                  <a:rPr lang="en-US" dirty="0"/>
                  <a:t> )</a:t>
                </a:r>
              </a:p>
              <a:p>
                <a:r>
                  <a:rPr lang="en-US" dirty="0"/>
                  <a:t>Ꝭ =0.0018</a:t>
                </a:r>
              </a:p>
              <a:p>
                <a:r>
                  <a:rPr lang="en-US" dirty="0"/>
                  <a:t>A</a:t>
                </a:r>
                <a:r>
                  <a:rPr lang="en-US" baseline="-25000" dirty="0"/>
                  <a:t>s</a:t>
                </a:r>
                <a:r>
                  <a:rPr lang="en-US" dirty="0"/>
                  <a:t> = 0.0018 *1000 *200 = 360 mm</a:t>
                </a:r>
                <a:r>
                  <a:rPr lang="en-US" baseline="30000" dirty="0"/>
                  <a:t>2 </a:t>
                </a:r>
                <a:r>
                  <a:rPr lang="en-US" dirty="0"/>
                  <a:t>/m </a:t>
                </a:r>
              </a:p>
              <a:p>
                <a:r>
                  <a:rPr lang="en-US" dirty="0"/>
                  <a:t> </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154954" y="2344848"/>
                <a:ext cx="8825659" cy="5187634"/>
              </a:xfrm>
              <a:blipFill rotWithShape="0">
                <a:blip r:embed="rId2"/>
                <a:stretch>
                  <a:fillRect t="-588"/>
                </a:stretch>
              </a:blipFill>
            </p:spPr>
            <p:txBody>
              <a:bodyPr/>
              <a:lstStyle/>
              <a:p>
                <a:r>
                  <a:rPr lang="en-US">
                    <a:noFill/>
                  </a:rPr>
                  <a:t> </a:t>
                </a:r>
              </a:p>
            </p:txBody>
          </p:sp>
        </mc:Fallback>
      </mc:AlternateContent>
    </p:spTree>
    <p:extLst>
      <p:ext uri="{BB962C8B-B14F-4D97-AF65-F5344CB8AC3E}">
        <p14:creationId xmlns:p14="http://schemas.microsoft.com/office/powerpoint/2010/main" val="3767958330"/>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Shear wall</a:t>
            </a:r>
            <a:endParaRPr lang="en-US" dirty="0"/>
          </a:p>
        </p:txBody>
      </p:sp>
      <p:pic>
        <p:nvPicPr>
          <p:cNvPr id="4" name="Content Placeholder 3"/>
          <p:cNvPicPr>
            <a:picLocks noGrp="1" noChangeAspect="1"/>
          </p:cNvPicPr>
          <p:nvPr>
            <p:ph idx="1"/>
          </p:nvPr>
        </p:nvPicPr>
        <p:blipFill>
          <a:blip r:embed="rId2"/>
          <a:stretch>
            <a:fillRect/>
          </a:stretch>
        </p:blipFill>
        <p:spPr>
          <a:xfrm>
            <a:off x="2227152" y="2317687"/>
            <a:ext cx="5287224" cy="4109519"/>
          </a:xfrm>
          <a:prstGeom prst="rect">
            <a:avLst/>
          </a:prstGeom>
        </p:spPr>
      </p:pic>
    </p:spTree>
    <p:extLst>
      <p:ext uri="{BB962C8B-B14F-4D97-AF65-F5344CB8AC3E}">
        <p14:creationId xmlns:p14="http://schemas.microsoft.com/office/powerpoint/2010/main" val="1514099556"/>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fontScale="92500" lnSpcReduction="10000"/>
              </a:bodyPr>
              <a:lstStyle/>
              <a:p>
                <a:r>
                  <a:rPr lang="en-GB" dirty="0"/>
                  <a:t>With according to section 14.5.3 ACI318-11, minimum thickness of bearing wall is the larger of 10cm and </a:t>
                </a:r>
                <a:r>
                  <a:rPr lang="en-US" dirty="0"/>
                  <a:t>1/25 the supported height or length, whichever is shorter.</a:t>
                </a:r>
              </a:p>
              <a:p>
                <a:r>
                  <a:rPr lang="en-US" dirty="0"/>
                  <a:t>For wall in stories 2-10 </a:t>
                </a:r>
              </a:p>
              <a:p>
                <a:r>
                  <a:rPr lang="en-US" dirty="0"/>
                  <a:t>  The controlled value is: h = </a:t>
                </a:r>
                <a14:m>
                  <m:oMath xmlns:m="http://schemas.openxmlformats.org/officeDocument/2006/math">
                    <m:f>
                      <m:fPr>
                        <m:ctrlPr>
                          <a:rPr lang="en-US" i="1">
                            <a:latin typeface="Cambria Math"/>
                          </a:rPr>
                        </m:ctrlPr>
                      </m:fPr>
                      <m:num>
                        <m:r>
                          <a:rPr lang="en-US" i="1">
                            <a:latin typeface="Cambria Math"/>
                          </a:rPr>
                          <m:t>h</m:t>
                        </m:r>
                        <m:r>
                          <a:rPr lang="en-US" i="1">
                            <a:latin typeface="Cambria Math"/>
                          </a:rPr>
                          <m:t>𝑤</m:t>
                        </m:r>
                      </m:num>
                      <m:den>
                        <m:r>
                          <a:rPr lang="en-US" i="1">
                            <a:latin typeface="Cambria Math"/>
                          </a:rPr>
                          <m:t>25</m:t>
                        </m:r>
                      </m:den>
                    </m:f>
                    <m:r>
                      <a:rPr lang="en-US" i="1">
                        <a:latin typeface="Cambria Math"/>
                      </a:rPr>
                      <m:t>=</m:t>
                    </m:r>
                    <m:f>
                      <m:fPr>
                        <m:ctrlPr>
                          <a:rPr lang="en-US" i="1">
                            <a:latin typeface="Cambria Math"/>
                          </a:rPr>
                        </m:ctrlPr>
                      </m:fPr>
                      <m:num>
                        <m:r>
                          <a:rPr lang="en-US" i="1">
                            <a:latin typeface="Cambria Math"/>
                          </a:rPr>
                          <m:t>2</m:t>
                        </m:r>
                        <m:r>
                          <a:rPr lang="en-US" i="1">
                            <a:latin typeface="Cambria Math"/>
                          </a:rPr>
                          <m:t>.</m:t>
                        </m:r>
                        <m:r>
                          <a:rPr lang="en-US" i="1">
                            <a:latin typeface="Cambria Math"/>
                          </a:rPr>
                          <m:t>5</m:t>
                        </m:r>
                      </m:num>
                      <m:den>
                        <m:r>
                          <a:rPr lang="en-US" i="1">
                            <a:latin typeface="Cambria Math"/>
                          </a:rPr>
                          <m:t>25</m:t>
                        </m:r>
                      </m:den>
                    </m:f>
                  </m:oMath>
                </a14:m>
                <a:r>
                  <a:rPr lang="en-US" dirty="0"/>
                  <a:t> = 10  cm.</a:t>
                </a:r>
              </a:p>
              <a:p>
                <a:r>
                  <a:rPr lang="en-GB" dirty="0"/>
                  <a:t>  Shear wall in these stories has h = 25 cm which more than 10. Then, it’s ok. </a:t>
                </a:r>
                <a:endParaRPr lang="en-US" dirty="0"/>
              </a:p>
              <a:p>
                <a:r>
                  <a:rPr lang="en-GB" dirty="0"/>
                  <a:t> </a:t>
                </a:r>
                <a:endParaRPr lang="en-US" dirty="0"/>
              </a:p>
              <a:p>
                <a:r>
                  <a:rPr lang="en-GB" dirty="0"/>
                  <a:t> </a:t>
                </a:r>
                <a:endParaRPr lang="en-US" dirty="0"/>
              </a:p>
              <a:p>
                <a:r>
                  <a:rPr lang="en-GB" dirty="0"/>
                  <a:t>  For G. story  , h for wall = 5 m ., the minimum thickness is 20 cm. h for G story wall = 25 cm &gt; 20 cm -</a:t>
                </a:r>
                <a:r>
                  <a:rPr lang="en-GB" dirty="0">
                    <a:sym typeface="Wingdings" panose="05000000000000000000" pitchFamily="2" charset="2"/>
                  </a:rPr>
                  <a:t></a:t>
                </a:r>
                <a:r>
                  <a:rPr lang="en-GB" dirty="0"/>
                  <a:t> Ok </a:t>
                </a:r>
                <a:endParaRPr lang="en-US" dirty="0"/>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2"/>
                <a:stretch>
                  <a:fillRect l="-69" t="-1248"/>
                </a:stretch>
              </a:blipFill>
            </p:spPr>
            <p:txBody>
              <a:bodyPr/>
              <a:lstStyle/>
              <a:p>
                <a:r>
                  <a:rPr lang="en-US">
                    <a:noFill/>
                  </a:rPr>
                  <a:t> </a:t>
                </a:r>
              </a:p>
            </p:txBody>
          </p:sp>
        </mc:Fallback>
      </mc:AlternateContent>
    </p:spTree>
    <p:extLst>
      <p:ext uri="{BB962C8B-B14F-4D97-AF65-F5344CB8AC3E}">
        <p14:creationId xmlns:p14="http://schemas.microsoft.com/office/powerpoint/2010/main" val="342498951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tretch>
            <a:fillRect/>
          </a:stretch>
        </p:blipFill>
        <p:spPr>
          <a:xfrm>
            <a:off x="2263366" y="2603499"/>
            <a:ext cx="4653377" cy="4014583"/>
          </a:xfrm>
          <a:prstGeom prst="rect">
            <a:avLst/>
          </a:prstGeom>
        </p:spPr>
      </p:pic>
    </p:spTree>
    <p:extLst>
      <p:ext uri="{BB962C8B-B14F-4D97-AF65-F5344CB8AC3E}">
        <p14:creationId xmlns:p14="http://schemas.microsoft.com/office/powerpoint/2010/main" val="114262101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tretch>
            <a:fillRect/>
          </a:stretch>
        </p:blipFill>
        <p:spPr>
          <a:xfrm>
            <a:off x="3308468" y="2603500"/>
            <a:ext cx="4519377" cy="3416300"/>
          </a:xfrm>
          <a:prstGeom prst="rect">
            <a:avLst/>
          </a:prstGeom>
        </p:spPr>
      </p:pic>
    </p:spTree>
    <p:extLst>
      <p:ext uri="{BB962C8B-B14F-4D97-AF65-F5344CB8AC3E}">
        <p14:creationId xmlns:p14="http://schemas.microsoft.com/office/powerpoint/2010/main" val="3649101955"/>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tretch>
            <a:fillRect/>
          </a:stretch>
        </p:blipFill>
        <p:spPr>
          <a:xfrm>
            <a:off x="2634558" y="2308634"/>
            <a:ext cx="6129196" cy="4291342"/>
          </a:xfrm>
          <a:prstGeom prst="rect">
            <a:avLst/>
          </a:prstGeom>
        </p:spPr>
      </p:pic>
    </p:spTree>
    <p:extLst>
      <p:ext uri="{BB962C8B-B14F-4D97-AF65-F5344CB8AC3E}">
        <p14:creationId xmlns:p14="http://schemas.microsoft.com/office/powerpoint/2010/main" val="2122283172"/>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tretch>
            <a:fillRect/>
          </a:stretch>
        </p:blipFill>
        <p:spPr>
          <a:xfrm>
            <a:off x="2516864" y="2344848"/>
            <a:ext cx="5576934" cy="4300396"/>
          </a:xfrm>
          <a:prstGeom prst="rect">
            <a:avLst/>
          </a:prstGeom>
        </p:spPr>
      </p:pic>
    </p:spTree>
    <p:extLst>
      <p:ext uri="{BB962C8B-B14F-4D97-AF65-F5344CB8AC3E}">
        <p14:creationId xmlns:p14="http://schemas.microsoft.com/office/powerpoint/2010/main" val="3046885530"/>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8" name="Content Placeholder 7"/>
          <p:cNvPicPr>
            <a:picLocks noGrp="1" noChangeAspect="1"/>
          </p:cNvPicPr>
          <p:nvPr>
            <p:ph idx="1"/>
          </p:nvPr>
        </p:nvPicPr>
        <p:blipFill>
          <a:blip r:embed="rId2"/>
          <a:stretch>
            <a:fillRect/>
          </a:stretch>
        </p:blipFill>
        <p:spPr>
          <a:xfrm>
            <a:off x="2687732" y="2640256"/>
            <a:ext cx="5760848" cy="3342788"/>
          </a:xfrm>
          <a:prstGeom prst="rect">
            <a:avLst/>
          </a:prstGeom>
        </p:spPr>
      </p:pic>
    </p:spTree>
    <p:extLst>
      <p:ext uri="{BB962C8B-B14F-4D97-AF65-F5344CB8AC3E}">
        <p14:creationId xmlns:p14="http://schemas.microsoft.com/office/powerpoint/2010/main" val="4131378493"/>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Footing design</a:t>
            </a:r>
          </a:p>
        </p:txBody>
      </p:sp>
      <p:pic>
        <p:nvPicPr>
          <p:cNvPr id="4" name="Content Placeholder 3"/>
          <p:cNvPicPr>
            <a:picLocks noGrp="1" noChangeAspect="1"/>
          </p:cNvPicPr>
          <p:nvPr>
            <p:ph idx="1"/>
          </p:nvPr>
        </p:nvPicPr>
        <p:blipFill>
          <a:blip r:embed="rId2"/>
          <a:stretch>
            <a:fillRect/>
          </a:stretch>
        </p:blipFill>
        <p:spPr>
          <a:xfrm>
            <a:off x="2281473" y="2353901"/>
            <a:ext cx="5658415" cy="4436198"/>
          </a:xfrm>
          <a:prstGeom prst="rect">
            <a:avLst/>
          </a:prstGeom>
        </p:spPr>
      </p:pic>
    </p:spTree>
    <p:extLst>
      <p:ext uri="{BB962C8B-B14F-4D97-AF65-F5344CB8AC3E}">
        <p14:creationId xmlns:p14="http://schemas.microsoft.com/office/powerpoint/2010/main" val="2995041760"/>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2675937" y="5805114"/>
            <a:ext cx="8825659" cy="5330648"/>
          </a:xfrm>
        </p:spPr>
        <p:txBody>
          <a:bodyPr/>
          <a:lstStyle/>
          <a:p>
            <a:endParaRPr lang="en-US" dirty="0"/>
          </a:p>
        </p:txBody>
      </p:sp>
      <p:pic>
        <p:nvPicPr>
          <p:cNvPr id="14339" name="صورة 11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54954" y="2368355"/>
            <a:ext cx="3848100" cy="2468563"/>
          </a:xfrm>
          <a:prstGeom prst="rect">
            <a:avLst/>
          </a:prstGeom>
          <a:noFill/>
          <a:extLst>
            <a:ext uri="{909E8E84-426E-40DD-AFC4-6F175D3DCCD1}">
              <a14:hiddenFill xmlns:a14="http://schemas.microsoft.com/office/drawing/2010/main">
                <a:solidFill>
                  <a:srgbClr val="FFFFFF"/>
                </a:solidFill>
              </a14:hiddenFill>
            </a:ext>
          </a:extLst>
        </p:spPr>
      </p:pic>
      <p:pic>
        <p:nvPicPr>
          <p:cNvPr id="14338" name="صورة 11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7016" y="4954214"/>
            <a:ext cx="3856038" cy="2803525"/>
          </a:xfrm>
          <a:prstGeom prst="rect">
            <a:avLst/>
          </a:prstGeom>
          <a:noFill/>
          <a:extLst>
            <a:ext uri="{909E8E84-426E-40DD-AFC4-6F175D3DCCD1}">
              <a14:hiddenFill xmlns:a14="http://schemas.microsoft.com/office/drawing/2010/main">
                <a:solidFill>
                  <a:srgbClr val="FFFFFF"/>
                </a:solidFill>
              </a14:hiddenFill>
            </a:ext>
          </a:extLst>
        </p:spPr>
      </p:pic>
      <p:pic>
        <p:nvPicPr>
          <p:cNvPr id="14337" name="صورة 11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24037" y="2326823"/>
            <a:ext cx="3848100" cy="3611562"/>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a:spLocks noChangeArrowheads="1"/>
          </p:cNvSpPr>
          <p:nvPr/>
        </p:nvSpPr>
        <p:spPr bwMode="auto">
          <a:xfrm>
            <a:off x="1520983" y="3201614"/>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tabLst>
                <a:tab pos="1539875" algn="l"/>
              </a:tabLst>
              <a:defRPr>
                <a:solidFill>
                  <a:schemeClr val="tx1"/>
                </a:solidFill>
                <a:latin typeface="Arial" panose="020B0604020202020204" pitchFamily="34" charset="0"/>
              </a:defRPr>
            </a:lvl1pPr>
            <a:lvl2pPr eaLnBrk="0" fontAlgn="base" hangingPunct="0">
              <a:spcBef>
                <a:spcPct val="0"/>
              </a:spcBef>
              <a:spcAft>
                <a:spcPct val="0"/>
              </a:spcAft>
              <a:tabLst>
                <a:tab pos="1539875" algn="l"/>
              </a:tabLst>
              <a:defRPr>
                <a:solidFill>
                  <a:schemeClr val="tx1"/>
                </a:solidFill>
                <a:latin typeface="Arial" panose="020B0604020202020204" pitchFamily="34" charset="0"/>
              </a:defRPr>
            </a:lvl2pPr>
            <a:lvl3pPr eaLnBrk="0" fontAlgn="base" hangingPunct="0">
              <a:spcBef>
                <a:spcPct val="0"/>
              </a:spcBef>
              <a:spcAft>
                <a:spcPct val="0"/>
              </a:spcAft>
              <a:tabLst>
                <a:tab pos="1539875" algn="l"/>
              </a:tabLst>
              <a:defRPr>
                <a:solidFill>
                  <a:schemeClr val="tx1"/>
                </a:solidFill>
                <a:latin typeface="Arial" panose="020B0604020202020204" pitchFamily="34" charset="0"/>
              </a:defRPr>
            </a:lvl3pPr>
            <a:lvl4pPr eaLnBrk="0" fontAlgn="base" hangingPunct="0">
              <a:spcBef>
                <a:spcPct val="0"/>
              </a:spcBef>
              <a:spcAft>
                <a:spcPct val="0"/>
              </a:spcAft>
              <a:tabLst>
                <a:tab pos="1539875" algn="l"/>
              </a:tabLst>
              <a:defRPr>
                <a:solidFill>
                  <a:schemeClr val="tx1"/>
                </a:solidFill>
                <a:latin typeface="Arial" panose="020B0604020202020204" pitchFamily="34" charset="0"/>
              </a:defRPr>
            </a:lvl4pPr>
            <a:lvl5pPr eaLnBrk="0" fontAlgn="base" hangingPunct="0">
              <a:spcBef>
                <a:spcPct val="0"/>
              </a:spcBef>
              <a:spcAft>
                <a:spcPct val="0"/>
              </a:spcAft>
              <a:tabLst>
                <a:tab pos="1539875" algn="l"/>
              </a:tabLst>
              <a:defRPr>
                <a:solidFill>
                  <a:schemeClr val="tx1"/>
                </a:solidFill>
                <a:latin typeface="Arial" panose="020B0604020202020204" pitchFamily="34" charset="0"/>
              </a:defRPr>
            </a:lvl5pPr>
            <a:lvl6pPr eaLnBrk="0" fontAlgn="base" hangingPunct="0">
              <a:spcBef>
                <a:spcPct val="0"/>
              </a:spcBef>
              <a:spcAft>
                <a:spcPct val="0"/>
              </a:spcAft>
              <a:tabLst>
                <a:tab pos="1539875" algn="l"/>
              </a:tabLst>
              <a:defRPr>
                <a:solidFill>
                  <a:schemeClr val="tx1"/>
                </a:solidFill>
                <a:latin typeface="Arial" panose="020B0604020202020204" pitchFamily="34" charset="0"/>
              </a:defRPr>
            </a:lvl6pPr>
            <a:lvl7pPr eaLnBrk="0" fontAlgn="base" hangingPunct="0">
              <a:spcBef>
                <a:spcPct val="0"/>
              </a:spcBef>
              <a:spcAft>
                <a:spcPct val="0"/>
              </a:spcAft>
              <a:tabLst>
                <a:tab pos="1539875" algn="l"/>
              </a:tabLst>
              <a:defRPr>
                <a:solidFill>
                  <a:schemeClr val="tx1"/>
                </a:solidFill>
                <a:latin typeface="Arial" panose="020B0604020202020204" pitchFamily="34" charset="0"/>
              </a:defRPr>
            </a:lvl7pPr>
            <a:lvl8pPr eaLnBrk="0" fontAlgn="base" hangingPunct="0">
              <a:spcBef>
                <a:spcPct val="0"/>
              </a:spcBef>
              <a:spcAft>
                <a:spcPct val="0"/>
              </a:spcAft>
              <a:tabLst>
                <a:tab pos="1539875" algn="l"/>
              </a:tabLst>
              <a:defRPr>
                <a:solidFill>
                  <a:schemeClr val="tx1"/>
                </a:solidFill>
                <a:latin typeface="Arial" panose="020B0604020202020204" pitchFamily="34" charset="0"/>
              </a:defRPr>
            </a:lvl8pPr>
            <a:lvl9pPr eaLnBrk="0" fontAlgn="base" hangingPunct="0">
              <a:spcBef>
                <a:spcPct val="0"/>
              </a:spcBef>
              <a:spcAft>
                <a:spcPct val="0"/>
              </a:spcAft>
              <a:tabLst>
                <a:tab pos="1539875"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1539875" algn="l"/>
              </a:tabLst>
            </a:pPr>
            <a:r>
              <a:rPr kumimoji="0" lang="en-US" sz="1200" b="0" i="0" u="none" strike="noStrike" cap="none" normalizeH="0" baseline="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endParaRPr kumimoji="0" lang="en-US" sz="800" b="0" i="0" u="none" strike="noStrike" cap="none" normalizeH="0" baseline="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tab pos="1539875" algn="l"/>
              </a:tabLst>
            </a:pPr>
            <a:endParaRPr kumimoji="0" lang="en-US" sz="1800" b="0" i="0" u="none" strike="noStrike" cap="none" normalizeH="0" baseline="0" smtClean="0">
              <a:ln>
                <a:noFill/>
              </a:ln>
              <a:solidFill>
                <a:schemeClr val="tx1"/>
              </a:solidFill>
              <a:effectLst/>
              <a:latin typeface="Arial" panose="020B0604020202020204" pitchFamily="34" charset="0"/>
            </a:endParaRPr>
          </a:p>
        </p:txBody>
      </p:sp>
      <p:sp>
        <p:nvSpPr>
          <p:cNvPr id="7" name="Rectangle 6"/>
          <p:cNvSpPr>
            <a:spLocks noChangeArrowheads="1"/>
          </p:cNvSpPr>
          <p:nvPr/>
        </p:nvSpPr>
        <p:spPr bwMode="auto">
          <a:xfrm>
            <a:off x="1520983" y="938810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endParaRPr kumimoji="0" lang="en-US" sz="1800" b="0" i="0" u="none" strike="noStrike" cap="none" normalizeH="0" baseline="0" smtClean="0">
              <a:ln>
                <a:noFill/>
              </a:ln>
              <a:solidFill>
                <a:schemeClr val="tx1"/>
              </a:solidFill>
              <a:effectLst/>
              <a:latin typeface="Arial" panose="020B0604020202020204" pitchFamily="34" charset="0"/>
            </a:endParaRPr>
          </a:p>
        </p:txBody>
      </p:sp>
      <p:sp>
        <p:nvSpPr>
          <p:cNvPr id="8" name="Rectangle 7"/>
          <p:cNvSpPr>
            <a:spLocks noChangeArrowheads="1"/>
          </p:cNvSpPr>
          <p:nvPr/>
        </p:nvSpPr>
        <p:spPr bwMode="auto">
          <a:xfrm>
            <a:off x="1520983" y="12999664"/>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900" b="0" i="1" u="none" strike="noStrike" cap="none" normalizeH="0" baseline="0" smtClean="0">
                <a:ln>
                  <a:noFill/>
                </a:ln>
                <a:solidFill>
                  <a:srgbClr val="1F497D"/>
                </a:solidFill>
                <a:effectLst/>
                <a:latin typeface="Calibri" panose="020F0502020204030204" pitchFamily="34" charset="0"/>
                <a:ea typeface="Calibri" panose="020F0502020204030204" pitchFamily="34" charset="0"/>
                <a:cs typeface="Arial" panose="020B0604020202020204" pitchFamily="34" charset="0"/>
              </a:rPr>
              <a:t>Figure 37 : Reinforcment detailing for single footing</a:t>
            </a:r>
            <a:endParaRPr kumimoji="0" lang="en-US" sz="800" b="0" i="0" u="none" strike="noStrike" cap="none" normalizeH="0" baseline="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51638218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Codes and standard:</a:t>
            </a:r>
            <a:br>
              <a:rPr lang="en-US" b="1" dirty="0"/>
            </a:br>
            <a:endParaRPr lang="en-US" dirty="0"/>
          </a:p>
        </p:txBody>
      </p:sp>
      <p:sp>
        <p:nvSpPr>
          <p:cNvPr id="3" name="Content Placeholder 2"/>
          <p:cNvSpPr>
            <a:spLocks noGrp="1"/>
          </p:cNvSpPr>
          <p:nvPr>
            <p:ph idx="1"/>
          </p:nvPr>
        </p:nvSpPr>
        <p:spPr/>
        <p:txBody>
          <a:bodyPr/>
          <a:lstStyle/>
          <a:p>
            <a:r>
              <a:rPr lang="en-US" dirty="0"/>
              <a:t>The codes used in this project to design the members and the elements are the following:</a:t>
            </a:r>
          </a:p>
          <a:p>
            <a:pPr lvl="0"/>
            <a:r>
              <a:rPr lang="en-US" dirty="0"/>
              <a:t>ACI318-14: building code requirements for structural concrete provides minimum requirements necessary to provide public health and safety for the design and construction of structural concrete buildings.</a:t>
            </a:r>
          </a:p>
          <a:p>
            <a:pPr lvl="0"/>
            <a:r>
              <a:rPr lang="en-US" dirty="0"/>
              <a:t>ASCE7-10: is standard not code used for determine the value of minimum design loads for building. </a:t>
            </a:r>
          </a:p>
          <a:p>
            <a:endParaRPr lang="en-US" dirty="0"/>
          </a:p>
        </p:txBody>
      </p:sp>
    </p:spTree>
    <p:extLst>
      <p:ext uri="{BB962C8B-B14F-4D97-AF65-F5344CB8AC3E}">
        <p14:creationId xmlns:p14="http://schemas.microsoft.com/office/powerpoint/2010/main" val="1780104816"/>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Design wall footing</a:t>
            </a:r>
          </a:p>
        </p:txBody>
      </p:sp>
      <p:pic>
        <p:nvPicPr>
          <p:cNvPr id="4" name="Content Placeholder 3"/>
          <p:cNvPicPr>
            <a:picLocks noGrp="1" noChangeAspect="1"/>
          </p:cNvPicPr>
          <p:nvPr>
            <p:ph idx="1"/>
          </p:nvPr>
        </p:nvPicPr>
        <p:blipFill>
          <a:blip r:embed="rId2"/>
          <a:stretch>
            <a:fillRect/>
          </a:stretch>
        </p:blipFill>
        <p:spPr>
          <a:xfrm>
            <a:off x="1937441" y="2344848"/>
            <a:ext cx="6147303" cy="4291342"/>
          </a:xfrm>
          <a:prstGeom prst="rect">
            <a:avLst/>
          </a:prstGeom>
        </p:spPr>
      </p:pic>
    </p:spTree>
    <p:extLst>
      <p:ext uri="{BB962C8B-B14F-4D97-AF65-F5344CB8AC3E}">
        <p14:creationId xmlns:p14="http://schemas.microsoft.com/office/powerpoint/2010/main" val="453722540"/>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5156586" y="2494858"/>
            <a:ext cx="8825659" cy="3416300"/>
          </a:xfrm>
        </p:spPr>
        <p:txBody>
          <a:bodyPr/>
          <a:lstStyle/>
          <a:p>
            <a:endParaRPr lang="en-US" dirty="0"/>
          </a:p>
        </p:txBody>
      </p:sp>
      <p:pic>
        <p:nvPicPr>
          <p:cNvPr id="15362" name="صورة 1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23943" y="2571786"/>
            <a:ext cx="4427538" cy="2811463"/>
          </a:xfrm>
          <a:prstGeom prst="rect">
            <a:avLst/>
          </a:prstGeom>
          <a:noFill/>
          <a:extLst>
            <a:ext uri="{909E8E84-426E-40DD-AFC4-6F175D3DCCD1}">
              <a14:hiddenFill xmlns:a14="http://schemas.microsoft.com/office/drawing/2010/main">
                <a:solidFill>
                  <a:srgbClr val="FFFFFF"/>
                </a:solidFill>
              </a14:hiddenFill>
            </a:ext>
          </a:extLst>
        </p:spPr>
      </p:pic>
      <p:pic>
        <p:nvPicPr>
          <p:cNvPr id="15361" name="صورة 1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0685" y="3649056"/>
            <a:ext cx="4640263" cy="2903537"/>
          </a:xfrm>
          <a:prstGeom prst="rect">
            <a:avLst/>
          </a:prstGeom>
          <a:noFill/>
          <a:extLst>
            <a:ext uri="{909E8E84-426E-40DD-AFC4-6F175D3DCCD1}">
              <a14:hiddenFill xmlns:a14="http://schemas.microsoft.com/office/drawing/2010/main">
                <a:solidFill>
                  <a:srgbClr val="FFFFFF"/>
                </a:solidFill>
              </a14:hiddenFill>
            </a:ext>
          </a:extLst>
        </p:spPr>
      </p:pic>
      <p:pic>
        <p:nvPicPr>
          <p:cNvPr id="15363" name="صورة 11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0685" y="2024892"/>
            <a:ext cx="4429125" cy="1952625"/>
          </a:xfrm>
          <a:prstGeom prst="rect">
            <a:avLst/>
          </a:prstGeom>
          <a:noFill/>
          <a:extLst>
            <a:ext uri="{909E8E84-426E-40DD-AFC4-6F175D3DCCD1}">
              <a14:hiddenFill xmlns:a14="http://schemas.microsoft.com/office/drawing/2010/main">
                <a:solidFill>
                  <a:srgbClr val="FFFFFF"/>
                </a:solidFill>
              </a14:hiddenFill>
            </a:ext>
          </a:extLst>
        </p:spPr>
      </p:pic>
      <p:sp>
        <p:nvSpPr>
          <p:cNvPr id="8" name="مربع نص 119"/>
          <p:cNvSpPr txBox="1"/>
          <p:nvPr/>
        </p:nvSpPr>
        <p:spPr>
          <a:xfrm>
            <a:off x="5582782" y="9397308"/>
            <a:ext cx="4429125" cy="266700"/>
          </a:xfrm>
          <a:prstGeom prst="rect">
            <a:avLst/>
          </a:prstGeom>
          <a:solidFill>
            <a:prstClr val="white"/>
          </a:solidFill>
          <a:ln>
            <a:noFill/>
          </a:ln>
          <a:effectLst/>
        </p:spPr>
        <p:txBody>
          <a:bodyPr rot="0" spcFirstLastPara="0" vert="horz" wrap="square" lIns="0" tIns="0" rIns="0" bIns="0" numCol="1" spcCol="0" rtlCol="1" fromWordArt="0" anchor="t" anchorCtr="0" forceAA="0" compatLnSpc="1">
            <a:prstTxWarp prst="textNoShape">
              <a:avLst/>
            </a:prstTxWarp>
            <a:spAutoFit/>
          </a:bodyPr>
          <a:lstStyle/>
          <a:p>
            <a:pPr marL="0" marR="0" algn="ctr">
              <a:spcBef>
                <a:spcPts val="0"/>
              </a:spcBef>
              <a:spcAft>
                <a:spcPts val="1000"/>
              </a:spcAft>
            </a:pPr>
            <a:r>
              <a:rPr lang="en-US" sz="900" i="1">
                <a:solidFill>
                  <a:srgbClr val="1F497D"/>
                </a:solidFill>
                <a:effectLst/>
                <a:latin typeface="Calibri" panose="020F0502020204030204" pitchFamily="34" charset="0"/>
                <a:ea typeface="Calibri" panose="020F0502020204030204" pitchFamily="34" charset="0"/>
                <a:cs typeface="Arial" panose="020B0604020202020204" pitchFamily="34" charset="0"/>
              </a:rPr>
              <a:t>Figure 38 : Wall footing on Auto-CAD</a:t>
            </a:r>
          </a:p>
        </p:txBody>
      </p:sp>
      <p:sp>
        <p:nvSpPr>
          <p:cNvPr id="5" name="Rectangle 5"/>
          <p:cNvSpPr>
            <a:spLocks noChangeArrowheads="1"/>
          </p:cNvSpPr>
          <p:nvPr/>
        </p:nvSpPr>
        <p:spPr bwMode="auto">
          <a:xfrm>
            <a:off x="4001632" y="-108642"/>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Rectangle 7"/>
          <p:cNvSpPr>
            <a:spLocks noChangeArrowheads="1"/>
          </p:cNvSpPr>
          <p:nvPr/>
        </p:nvSpPr>
        <p:spPr bwMode="auto">
          <a:xfrm>
            <a:off x="4001632" y="34855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900" b="0" i="1" u="none" strike="noStrike" cap="none" normalizeH="0" baseline="0" smtClean="0">
              <a:ln>
                <a:noFill/>
              </a:ln>
              <a:solidFill>
                <a:srgbClr val="1F497D"/>
              </a:solidFill>
              <a:effectLst/>
              <a:latin typeface="Calibri" panose="020F0502020204030204" pitchFamily="34" charset="0"/>
              <a:ea typeface="Calibri" panose="020F050202020403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900" b="0" i="1" u="none" strike="noStrike" cap="none" normalizeH="0" baseline="0" smtClean="0">
                <a:ln>
                  <a:noFill/>
                </a:ln>
                <a:solidFill>
                  <a:srgbClr val="1F497D"/>
                </a:solidFill>
                <a:effectLst/>
                <a:latin typeface="Calibri" panose="020F0502020204030204" pitchFamily="34" charset="0"/>
                <a:ea typeface="Calibri" panose="020F0502020204030204" pitchFamily="34" charset="0"/>
                <a:cs typeface="Arial" panose="020B0604020202020204" pitchFamily="34" charset="0"/>
              </a:rPr>
              <a:t> </a:t>
            </a:r>
            <a:endParaRPr kumimoji="0" lang="en-US" sz="800" b="0" i="0" u="none" strike="noStrike" cap="none" normalizeH="0" baseline="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534101677"/>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tretch>
            <a:fillRect/>
          </a:stretch>
        </p:blipFill>
        <p:spPr>
          <a:xfrm>
            <a:off x="380246" y="2467697"/>
            <a:ext cx="5566967" cy="3978369"/>
          </a:xfrm>
          <a:prstGeom prst="rect">
            <a:avLst/>
          </a:prstGeom>
        </p:spPr>
      </p:pic>
    </p:spTree>
    <p:extLst>
      <p:ext uri="{BB962C8B-B14F-4D97-AF65-F5344CB8AC3E}">
        <p14:creationId xmlns:p14="http://schemas.microsoft.com/office/powerpoint/2010/main" val="139428667"/>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tretch>
            <a:fillRect/>
          </a:stretch>
        </p:blipFill>
        <p:spPr>
          <a:xfrm>
            <a:off x="3248427" y="2619863"/>
            <a:ext cx="4639458" cy="3383573"/>
          </a:xfrm>
          <a:prstGeom prst="rect">
            <a:avLst/>
          </a:prstGeom>
        </p:spPr>
      </p:pic>
    </p:spTree>
    <p:extLst>
      <p:ext uri="{BB962C8B-B14F-4D97-AF65-F5344CB8AC3E}">
        <p14:creationId xmlns:p14="http://schemas.microsoft.com/office/powerpoint/2010/main" val="59650696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Materials:</a:t>
            </a:r>
          </a:p>
        </p:txBody>
      </p:sp>
      <p:sp>
        <p:nvSpPr>
          <p:cNvPr id="3" name="Content Placeholder 2"/>
          <p:cNvSpPr>
            <a:spLocks noGrp="1"/>
          </p:cNvSpPr>
          <p:nvPr>
            <p:ph idx="1"/>
          </p:nvPr>
        </p:nvSpPr>
        <p:spPr/>
        <p:txBody>
          <a:bodyPr/>
          <a:lstStyle/>
          <a:p>
            <a:pPr lvl="0"/>
            <a:r>
              <a:rPr lang="en-US" b="1" dirty="0"/>
              <a:t>Concrete: </a:t>
            </a:r>
            <a:endParaRPr lang="en-US" dirty="0"/>
          </a:p>
          <a:p>
            <a:r>
              <a:rPr lang="en-US" dirty="0"/>
              <a:t>Compressive strength of concrete (fc</a:t>
            </a:r>
            <a:r>
              <a:rPr lang="en-US" baseline="30000" dirty="0"/>
              <a:t>,</a:t>
            </a:r>
            <a:r>
              <a:rPr lang="en-US" dirty="0"/>
              <a:t>=2</a:t>
            </a:r>
            <a:r>
              <a:rPr lang="ar-SA" dirty="0"/>
              <a:t>8</a:t>
            </a:r>
            <a:r>
              <a:rPr lang="en-US" dirty="0" err="1"/>
              <a:t>MPa</a:t>
            </a:r>
            <a:r>
              <a:rPr lang="en-US" dirty="0"/>
              <a:t>) for reinforced concrete slabs, beams, columns, shear walls, basement walls, and foundations and unit weight of reinforced concrete=25KN/m</a:t>
            </a:r>
            <a:r>
              <a:rPr lang="en-US" baseline="30000" dirty="0"/>
              <a:t>3</a:t>
            </a:r>
            <a:endParaRPr lang="en-US" dirty="0"/>
          </a:p>
          <a:p>
            <a:pPr lvl="0"/>
            <a:r>
              <a:rPr lang="en-US" b="1" dirty="0"/>
              <a:t>Steel:</a:t>
            </a:r>
            <a:endParaRPr lang="en-US" dirty="0"/>
          </a:p>
          <a:p>
            <a:r>
              <a:rPr lang="en-US" dirty="0"/>
              <a:t>Steel reinforcement has a yielding strength of 420 </a:t>
            </a:r>
            <a:r>
              <a:rPr lang="en-US" dirty="0" err="1"/>
              <a:t>MPa</a:t>
            </a:r>
            <a:r>
              <a:rPr lang="en-US" dirty="0"/>
              <a:t> and modulus of elasticity (</a:t>
            </a:r>
            <a:r>
              <a:rPr lang="en-US" dirty="0" err="1"/>
              <a:t>Es</a:t>
            </a:r>
            <a:r>
              <a:rPr lang="en-US" dirty="0"/>
              <a:t>) of 200 </a:t>
            </a:r>
            <a:r>
              <a:rPr lang="en-US" dirty="0" err="1"/>
              <a:t>GPa</a:t>
            </a:r>
            <a:r>
              <a:rPr lang="en-US" dirty="0"/>
              <a:t> .</a:t>
            </a:r>
          </a:p>
          <a:p>
            <a:endParaRPr lang="en-US" dirty="0"/>
          </a:p>
        </p:txBody>
      </p:sp>
    </p:spTree>
    <p:extLst>
      <p:ext uri="{BB962C8B-B14F-4D97-AF65-F5344CB8AC3E}">
        <p14:creationId xmlns:p14="http://schemas.microsoft.com/office/powerpoint/2010/main" val="247287044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loads:</a:t>
            </a:r>
          </a:p>
        </p:txBody>
      </p:sp>
      <p:sp>
        <p:nvSpPr>
          <p:cNvPr id="3" name="Content Placeholder 2"/>
          <p:cNvSpPr>
            <a:spLocks noGrp="1"/>
          </p:cNvSpPr>
          <p:nvPr>
            <p:ph idx="1"/>
          </p:nvPr>
        </p:nvSpPr>
        <p:spPr/>
        <p:txBody>
          <a:bodyPr>
            <a:normAutofit fontScale="47500" lnSpcReduction="20000"/>
          </a:bodyPr>
          <a:lstStyle/>
          <a:p>
            <a:pPr lvl="0"/>
            <a:r>
              <a:rPr lang="en-US" dirty="0"/>
              <a:t>Dead load </a:t>
            </a:r>
          </a:p>
          <a:p>
            <a:pPr lvl="0"/>
            <a:r>
              <a:rPr lang="en-US" dirty="0"/>
              <a:t>Superimposed load </a:t>
            </a:r>
          </a:p>
          <a:p>
            <a:pPr lvl="0"/>
            <a:r>
              <a:rPr lang="en-US" dirty="0"/>
              <a:t>Live load </a:t>
            </a:r>
          </a:p>
          <a:p>
            <a:r>
              <a:rPr lang="en-US" b="1" dirty="0"/>
              <a:t>Dead load</a:t>
            </a:r>
            <a:r>
              <a:rPr lang="en-US" dirty="0"/>
              <a:t>: loads that relatively don’t change over time, such as the weight of all permanent components of a building including wall ,beams , columns, flooring material ,etc. </a:t>
            </a:r>
          </a:p>
          <a:p>
            <a:r>
              <a:rPr lang="en-US" b="1" dirty="0"/>
              <a:t>Superimposed load: </a:t>
            </a:r>
            <a:r>
              <a:rPr lang="en-US" dirty="0"/>
              <a:t>weight of plastering, filler, tiles, mortar and partition.</a:t>
            </a:r>
          </a:p>
          <a:p>
            <a:r>
              <a:rPr lang="en-US" dirty="0"/>
              <a:t>Super imposed dead loads calculations: </a:t>
            </a:r>
          </a:p>
          <a:p>
            <a:r>
              <a:rPr lang="en-US" dirty="0"/>
              <a:t>12cm fill under tiles unit weight=16kN/m³</a:t>
            </a:r>
          </a:p>
          <a:p>
            <a:r>
              <a:rPr lang="en-US" dirty="0"/>
              <a:t>3cm mortar under tiles, unit weight=23kN/m³ </a:t>
            </a:r>
          </a:p>
          <a:p>
            <a:r>
              <a:rPr lang="en-US" dirty="0"/>
              <a:t>3cm tiles, unit weight=25kN/m³ </a:t>
            </a:r>
          </a:p>
          <a:p>
            <a:r>
              <a:rPr lang="en-US" dirty="0"/>
              <a:t>Super imposed dead loads = (thickness for each one square meter of the layer) *(density of this layer)</a:t>
            </a:r>
          </a:p>
          <a:p>
            <a:r>
              <a:rPr lang="en-US" dirty="0"/>
              <a:t>S.I.D= (0.12*16)+(0.03*23)+(0.03*25)=3.36KN/m</a:t>
            </a:r>
            <a:r>
              <a:rPr lang="en-US" baseline="30000" dirty="0"/>
              <a:t>2</a:t>
            </a:r>
            <a:endParaRPr lang="en-US" dirty="0"/>
          </a:p>
          <a:p>
            <a:r>
              <a:rPr lang="en-US" b="1" dirty="0"/>
              <a:t>Live load: </a:t>
            </a:r>
            <a:r>
              <a:rPr lang="en-US" dirty="0"/>
              <a:t>weight of everything superimposed on, or temporarily to a structure (people, machinery and equipment, furniture, appliances, etc.)</a:t>
            </a:r>
          </a:p>
          <a:p>
            <a:r>
              <a:rPr lang="en-US" dirty="0"/>
              <a:t>Live load on floors and roofs =2 KN/m</a:t>
            </a:r>
            <a:r>
              <a:rPr lang="en-US" baseline="30000" dirty="0"/>
              <a:t>2</a:t>
            </a:r>
            <a:endParaRPr lang="en-US" dirty="0"/>
          </a:p>
          <a:p>
            <a:r>
              <a:rPr lang="en-US" dirty="0"/>
              <a:t> Live load on garage =2 KN/m</a:t>
            </a:r>
            <a:r>
              <a:rPr lang="en-US" baseline="30000" dirty="0"/>
              <a:t>2</a:t>
            </a:r>
            <a:endParaRPr lang="en-US" dirty="0"/>
          </a:p>
          <a:p>
            <a:endParaRPr lang="en-US" dirty="0"/>
          </a:p>
        </p:txBody>
      </p:sp>
    </p:spTree>
    <p:extLst>
      <p:ext uri="{BB962C8B-B14F-4D97-AF65-F5344CB8AC3E}">
        <p14:creationId xmlns:p14="http://schemas.microsoft.com/office/powerpoint/2010/main" val="223948596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load combinations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522186609"/>
              </p:ext>
            </p:extLst>
          </p:nvPr>
        </p:nvGraphicFramePr>
        <p:xfrm>
          <a:off x="2816066" y="3766241"/>
          <a:ext cx="5504180" cy="819729"/>
        </p:xfrm>
        <a:graphic>
          <a:graphicData uri="http://schemas.openxmlformats.org/drawingml/2006/table">
            <a:tbl>
              <a:tblPr firstRow="1" firstCol="1" bandRow="1">
                <a:tableStyleId>{5C22544A-7EE6-4342-B048-85BDC9FD1C3A}</a:tableStyleId>
              </a:tblPr>
              <a:tblGrid>
                <a:gridCol w="2752090"/>
                <a:gridCol w="2752090"/>
              </a:tblGrid>
              <a:tr h="273243">
                <a:tc>
                  <a:txBody>
                    <a:bodyPr/>
                    <a:lstStyle/>
                    <a:p>
                      <a:pPr marL="0" marR="0" algn="ctr">
                        <a:spcBef>
                          <a:spcPts val="0"/>
                        </a:spcBef>
                        <a:spcAft>
                          <a:spcPts val="0"/>
                        </a:spcAft>
                      </a:pPr>
                      <a:r>
                        <a:rPr lang="en-US" sz="1200">
                          <a:effectLst/>
                        </a:rPr>
                        <a:t>load combinations</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200">
                          <a:effectLst/>
                        </a:rPr>
                        <a:t>Primary load</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273243">
                <a:tc>
                  <a:txBody>
                    <a:bodyPr/>
                    <a:lstStyle/>
                    <a:p>
                      <a:pPr marL="0" marR="0" algn="ctr">
                        <a:spcBef>
                          <a:spcPts val="0"/>
                        </a:spcBef>
                        <a:spcAft>
                          <a:spcPts val="0"/>
                        </a:spcAft>
                      </a:pPr>
                      <a:r>
                        <a:rPr lang="en-US" sz="1200">
                          <a:effectLst/>
                        </a:rPr>
                        <a:t>1.4D</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200">
                          <a:effectLst/>
                        </a:rPr>
                        <a:t>D</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273243">
                <a:tc>
                  <a:txBody>
                    <a:bodyPr/>
                    <a:lstStyle/>
                    <a:p>
                      <a:pPr marL="0" marR="0" algn="ctr">
                        <a:spcBef>
                          <a:spcPts val="0"/>
                        </a:spcBef>
                        <a:spcAft>
                          <a:spcPts val="0"/>
                        </a:spcAft>
                      </a:pPr>
                      <a:r>
                        <a:rPr lang="en-US" sz="1200">
                          <a:effectLst/>
                        </a:rPr>
                        <a:t>1.2D+1.6L </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200" dirty="0">
                          <a:effectLst/>
                        </a:rPr>
                        <a:t>D AND L </a:t>
                      </a:r>
                      <a:endParaRPr lang="en-US" sz="12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
        <p:nvSpPr>
          <p:cNvPr id="5" name="Rectangle 1"/>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justLow"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Table shows load combination from ACI code for gravity </a:t>
            </a:r>
            <a:endParaRPr kumimoji="0" lang="en-US" sz="1800" b="0" i="0" u="none" strike="noStrike" cap="none" normalizeH="0" baseline="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98791287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Ion Boardroom">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 xmlns:thm15="http://schemas.microsoft.com/office/thememl/2012/main" name="Ion Boardroom" id="{FC33163D-4339-46B1-8EED-24C834239D99}" vid="{B8502691-933B-45FE-8764-BA278511EF27}"/>
    </a:ext>
  </a:extLst>
</a:theme>
</file>

<file path=docProps/app.xml><?xml version="1.0" encoding="utf-8"?>
<Properties xmlns="http://schemas.openxmlformats.org/officeDocument/2006/extended-properties" xmlns:vt="http://schemas.openxmlformats.org/officeDocument/2006/docPropsVTypes">
  <Template>Ion Boardroom</Template>
  <TotalTime>119</TotalTime>
  <Words>2553</Words>
  <Application>Microsoft Office PowerPoint</Application>
  <PresentationFormat>مخصص</PresentationFormat>
  <Paragraphs>360</Paragraphs>
  <Slides>63</Slides>
  <Notes>0</Notes>
  <HiddenSlides>0</HiddenSlides>
  <MMClips>0</MMClips>
  <ScaleCrop>false</ScaleCrop>
  <HeadingPairs>
    <vt:vector size="4" baseType="variant">
      <vt:variant>
        <vt:lpstr>نسق</vt:lpstr>
      </vt:variant>
      <vt:variant>
        <vt:i4>1</vt:i4>
      </vt:variant>
      <vt:variant>
        <vt:lpstr>عناوين الشرائح</vt:lpstr>
      </vt:variant>
      <vt:variant>
        <vt:i4>63</vt:i4>
      </vt:variant>
    </vt:vector>
  </HeadingPairs>
  <TitlesOfParts>
    <vt:vector size="64" baseType="lpstr">
      <vt:lpstr>Ion Boardroom</vt:lpstr>
      <vt:lpstr>Graduation project 2 </vt:lpstr>
      <vt:lpstr>Project description:</vt:lpstr>
      <vt:lpstr>Objective:</vt:lpstr>
      <vt:lpstr>Site and geology: </vt:lpstr>
      <vt:lpstr>Methodology: </vt:lpstr>
      <vt:lpstr>Codes and standard: </vt:lpstr>
      <vt:lpstr>Materials:</vt:lpstr>
      <vt:lpstr>loads:</vt:lpstr>
      <vt:lpstr>load combinations</vt:lpstr>
      <vt:lpstr>Computer programs</vt:lpstr>
      <vt:lpstr>Preliminary Design:  </vt:lpstr>
      <vt:lpstr>Design Requirements: Strength Requirements</vt:lpstr>
      <vt:lpstr>Preliminary design calculation:  </vt:lpstr>
      <vt:lpstr>عرض تقديمي في PowerPoint</vt:lpstr>
      <vt:lpstr>Check thickness of one way solid slab </vt:lpstr>
      <vt:lpstr>Check slab for shear </vt:lpstr>
      <vt:lpstr>beams:</vt:lpstr>
      <vt:lpstr>عرض تقديمي في PowerPoint</vt:lpstr>
      <vt:lpstr>Columns</vt:lpstr>
      <vt:lpstr>Shear wall : </vt:lpstr>
      <vt:lpstr>Summary of preliminary design:</vt:lpstr>
      <vt:lpstr>Modeling , analysis and design: </vt:lpstr>
      <vt:lpstr>modifiers on ETAPS: </vt:lpstr>
      <vt:lpstr>2 Load combinations for seismic design on ETAPS  </vt:lpstr>
      <vt:lpstr>Load Cases on ETAPS</vt:lpstr>
      <vt:lpstr>slab Check </vt:lpstr>
      <vt:lpstr>Check slab for deflection: </vt:lpstr>
      <vt:lpstr>Check for compatibility</vt:lpstr>
      <vt:lpstr>Equilibrium check:</vt:lpstr>
      <vt:lpstr>Stress strain check: </vt:lpstr>
      <vt:lpstr>Seismic Analysis </vt:lpstr>
      <vt:lpstr>Risk category: </vt:lpstr>
      <vt:lpstr>importance factor</vt:lpstr>
      <vt:lpstr>Site classification</vt:lpstr>
      <vt:lpstr>Seismicity of the site: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Seismic checks :</vt:lpstr>
      <vt:lpstr>ETABS check codes</vt:lpstr>
      <vt:lpstr> Beam design: </vt:lpstr>
      <vt:lpstr>Longitudinal reinforcement for beams:</vt:lpstr>
      <vt:lpstr>عرض تقديمي في PowerPoint</vt:lpstr>
      <vt:lpstr>Torsion reinforcement for beams:</vt:lpstr>
      <vt:lpstr>columns</vt:lpstr>
      <vt:lpstr>Slab design</vt:lpstr>
      <vt:lpstr>Shear wall</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Footing design</vt:lpstr>
      <vt:lpstr>عرض تقديمي في PowerPoint</vt:lpstr>
      <vt:lpstr>Design wall footing</vt:lpstr>
      <vt:lpstr>عرض تقديمي في PowerPoint</vt:lpstr>
      <vt:lpstr>عرض تقديمي في PowerPoint</vt:lpstr>
      <vt:lpstr>عرض تقديمي في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Graduation project 2 </dc:title>
  <dc:creator>Microsoft account</dc:creator>
  <cp:lastModifiedBy>ابداع</cp:lastModifiedBy>
  <cp:revision>15</cp:revision>
  <dcterms:created xsi:type="dcterms:W3CDTF">2021-01-09T18:32:08Z</dcterms:created>
  <dcterms:modified xsi:type="dcterms:W3CDTF">2021-01-09T21:55:10Z</dcterms:modified>
</cp:coreProperties>
</file>