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78" r:id="rId4"/>
    <p:sldId id="279" r:id="rId5"/>
    <p:sldId id="311" r:id="rId6"/>
    <p:sldId id="257" r:id="rId7"/>
    <p:sldId id="291" r:id="rId8"/>
    <p:sldId id="264" r:id="rId9"/>
    <p:sldId id="258" r:id="rId10"/>
    <p:sldId id="260" r:id="rId11"/>
    <p:sldId id="292" r:id="rId12"/>
    <p:sldId id="261" r:id="rId13"/>
    <p:sldId id="270" r:id="rId14"/>
    <p:sldId id="271" r:id="rId15"/>
    <p:sldId id="262" r:id="rId16"/>
    <p:sldId id="263" r:id="rId17"/>
    <p:sldId id="312" r:id="rId18"/>
    <p:sldId id="267" r:id="rId19"/>
    <p:sldId id="272" r:id="rId20"/>
    <p:sldId id="273" r:id="rId21"/>
    <p:sldId id="274" r:id="rId22"/>
    <p:sldId id="275" r:id="rId23"/>
    <p:sldId id="276" r:id="rId24"/>
    <p:sldId id="300" r:id="rId25"/>
    <p:sldId id="309" r:id="rId26"/>
    <p:sldId id="301" r:id="rId27"/>
    <p:sldId id="302" r:id="rId28"/>
    <p:sldId id="303" r:id="rId29"/>
    <p:sldId id="304" r:id="rId30"/>
    <p:sldId id="280" r:id="rId31"/>
    <p:sldId id="281" r:id="rId32"/>
    <p:sldId id="298" r:id="rId33"/>
    <p:sldId id="282" r:id="rId34"/>
    <p:sldId id="283" r:id="rId35"/>
    <p:sldId id="284" r:id="rId36"/>
    <p:sldId id="285" r:id="rId37"/>
    <p:sldId id="286" r:id="rId38"/>
    <p:sldId id="287" r:id="rId39"/>
    <p:sldId id="296" r:id="rId40"/>
    <p:sldId id="293" r:id="rId41"/>
    <p:sldId id="294" r:id="rId42"/>
    <p:sldId id="288" r:id="rId43"/>
    <p:sldId id="277" r:id="rId44"/>
    <p:sldId id="305" r:id="rId45"/>
    <p:sldId id="306" r:id="rId46"/>
    <p:sldId id="307" r:id="rId47"/>
    <p:sldId id="308" r:id="rId48"/>
    <p:sldId id="297" r:id="rId49"/>
    <p:sldId id="290" r:id="rId50"/>
    <p:sldId id="310"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na masri" initials="mm" lastIdx="1" clrIdx="0">
    <p:extLst>
      <p:ext uri="{19B8F6BF-5375-455C-9EA6-DF929625EA0E}">
        <p15:presenceInfo xmlns:p15="http://schemas.microsoft.com/office/powerpoint/2012/main" userId="a1a8a89ee80c13b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26" autoAdjust="0"/>
    <p:restoredTop sz="94660"/>
  </p:normalViewPr>
  <p:slideViewPr>
    <p:cSldViewPr snapToGrid="0">
      <p:cViewPr varScale="1">
        <p:scale>
          <a:sx n="74" d="100"/>
          <a:sy n="74" d="100"/>
        </p:scale>
        <p:origin x="48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3CED771-3D4D-49D0-B8C6-311E096DC934}" type="datetimeFigureOut">
              <a:rPr lang="en-US" smtClean="0"/>
              <a:t>19-08-2020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1422860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CED771-3D4D-49D0-B8C6-311E096DC934}" type="datetimeFigureOut">
              <a:rPr lang="en-US" smtClean="0"/>
              <a:t>19-08-2020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4294214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CED771-3D4D-49D0-B8C6-311E096DC934}" type="datetimeFigureOut">
              <a:rPr lang="en-US" smtClean="0"/>
              <a:t>19-08-2020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27609510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CED771-3D4D-49D0-B8C6-311E096DC934}" type="datetimeFigureOut">
              <a:rPr lang="en-US" smtClean="0"/>
              <a:t>19-08-2020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267E9-0BE8-45AA-BC07-69F5477899A3}"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188468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CED771-3D4D-49D0-B8C6-311E096DC934}" type="datetimeFigureOut">
              <a:rPr lang="en-US" smtClean="0"/>
              <a:t>19-08-2020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16908203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3CED771-3D4D-49D0-B8C6-311E096DC934}" type="datetimeFigureOut">
              <a:rPr lang="en-US" smtClean="0"/>
              <a:t>19-08-2020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9265298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3CED771-3D4D-49D0-B8C6-311E096DC934}" type="datetimeFigureOut">
              <a:rPr lang="en-US" smtClean="0"/>
              <a:t>19-08-2020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1118003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CED771-3D4D-49D0-B8C6-311E096DC934}" type="datetimeFigureOut">
              <a:rPr lang="en-US" smtClean="0"/>
              <a:t>19-08-2020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2173597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CED771-3D4D-49D0-B8C6-311E096DC934}" type="datetimeFigureOut">
              <a:rPr lang="en-US" smtClean="0"/>
              <a:t>19-08-2020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593659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A3CED771-3D4D-49D0-B8C6-311E096DC934}" type="datetimeFigureOut">
              <a:rPr lang="en-US" smtClean="0"/>
              <a:t>19-08-2020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3501888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CED771-3D4D-49D0-B8C6-311E096DC934}" type="datetimeFigureOut">
              <a:rPr lang="en-US" smtClean="0"/>
              <a:t>19-08-2020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2012060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3CED771-3D4D-49D0-B8C6-311E096DC934}" type="datetimeFigureOut">
              <a:rPr lang="en-US" smtClean="0"/>
              <a:t>19-08-2020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2095568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3CED771-3D4D-49D0-B8C6-311E096DC934}" type="datetimeFigureOut">
              <a:rPr lang="en-US" smtClean="0"/>
              <a:t>19-08-2020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1733109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A3CED771-3D4D-49D0-B8C6-311E096DC934}" type="datetimeFigureOut">
              <a:rPr lang="en-US" smtClean="0"/>
              <a:t>19-08-2020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3045644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3CED771-3D4D-49D0-B8C6-311E096DC934}" type="datetimeFigureOut">
              <a:rPr lang="en-US" smtClean="0"/>
              <a:t>19-08-2020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2549083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A3CED771-3D4D-49D0-B8C6-311E096DC934}" type="datetimeFigureOut">
              <a:rPr lang="en-US" smtClean="0"/>
              <a:t>19-08-2020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1587317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CED771-3D4D-49D0-B8C6-311E096DC934}" type="datetimeFigureOut">
              <a:rPr lang="en-US" smtClean="0"/>
              <a:t>19-08-2020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6267E9-0BE8-45AA-BC07-69F5477899A3}" type="slidenum">
              <a:rPr lang="en-US" smtClean="0"/>
              <a:t>‹#›</a:t>
            </a:fld>
            <a:endParaRPr lang="en-US"/>
          </a:p>
        </p:txBody>
      </p:sp>
    </p:spTree>
    <p:extLst>
      <p:ext uri="{BB962C8B-B14F-4D97-AF65-F5344CB8AC3E}">
        <p14:creationId xmlns:p14="http://schemas.microsoft.com/office/powerpoint/2010/main" val="1458311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3CED771-3D4D-49D0-B8C6-311E096DC934}" type="datetimeFigureOut">
              <a:rPr lang="en-US" smtClean="0"/>
              <a:t>19-08-2020</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B56267E9-0BE8-45AA-BC07-69F5477899A3}" type="slidenum">
              <a:rPr lang="en-US" smtClean="0"/>
              <a:t>‹#›</a:t>
            </a:fld>
            <a:endParaRPr lang="en-US"/>
          </a:p>
        </p:txBody>
      </p:sp>
    </p:spTree>
    <p:extLst>
      <p:ext uri="{BB962C8B-B14F-4D97-AF65-F5344CB8AC3E}">
        <p14:creationId xmlns:p14="http://schemas.microsoft.com/office/powerpoint/2010/main" val="14703667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1121" y="3492076"/>
            <a:ext cx="9144000" cy="2387600"/>
          </a:xfrm>
        </p:spPr>
        <p:txBody>
          <a:bodyPr>
            <a:normAutofit fontScale="90000"/>
          </a:bodyPr>
          <a:lstStyle/>
          <a:p>
            <a:pPr algn="ctr"/>
            <a:r>
              <a:rPr lang="en-US" sz="3300" b="1" dirty="0" smtClean="0">
                <a:latin typeface="Times New Roman" panose="02020603050405020304" pitchFamily="18" charset="0"/>
                <a:cs typeface="Times New Roman" panose="02020603050405020304" pitchFamily="18" charset="0"/>
              </a:rPr>
              <a:t>Master plan design for wastewater reuse sector in Jenin governorate.</a:t>
            </a:r>
            <a:r>
              <a:rPr lang="en-US" sz="2900" b="1" dirty="0" smtClean="0">
                <a:latin typeface="Times New Roman" panose="02020603050405020304" pitchFamily="18" charset="0"/>
                <a:cs typeface="Times New Roman" panose="02020603050405020304" pitchFamily="18" charset="0"/>
              </a:rPr>
              <a:t/>
            </a:r>
            <a:br>
              <a:rPr lang="en-US" sz="2900" b="1" dirty="0" smtClean="0">
                <a:latin typeface="Times New Roman" panose="02020603050405020304" pitchFamily="18" charset="0"/>
                <a:cs typeface="Times New Roman" panose="02020603050405020304" pitchFamily="18" charset="0"/>
              </a:rPr>
            </a:br>
            <a:r>
              <a:rPr lang="en-US" sz="2900" b="1" dirty="0" smtClean="0">
                <a:latin typeface="Times New Roman" panose="02020603050405020304" pitchFamily="18" charset="0"/>
                <a:cs typeface="Times New Roman" panose="02020603050405020304" pitchFamily="18" charset="0"/>
              </a:rPr>
              <a:t/>
            </a:r>
            <a:br>
              <a:rPr lang="en-US" sz="2900" b="1" dirty="0" smtClean="0">
                <a:latin typeface="Times New Roman" panose="02020603050405020304" pitchFamily="18" charset="0"/>
                <a:cs typeface="Times New Roman" panose="02020603050405020304" pitchFamily="18" charset="0"/>
              </a:rPr>
            </a:br>
            <a:r>
              <a:rPr lang="en-US" sz="2900" b="1" dirty="0" smtClean="0">
                <a:latin typeface="Times New Roman" panose="02020603050405020304" pitchFamily="18" charset="0"/>
                <a:cs typeface="Times New Roman" panose="02020603050405020304" pitchFamily="18" charset="0"/>
              </a:rPr>
              <a:t/>
            </a:r>
            <a:br>
              <a:rPr lang="en-US" sz="2900" b="1" dirty="0" smtClean="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(A framework for analyzing socio-economic, governance and environmental impacts of reusing wastewater in agriculture in Jenin governorate)</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By: Muna MN Masri</a:t>
            </a: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248" y="4146998"/>
            <a:ext cx="3503054" cy="2247363"/>
          </a:xfrm>
          <a:prstGeom prst="rect">
            <a:avLst/>
          </a:prstGeom>
        </p:spPr>
      </p:pic>
    </p:spTree>
    <p:extLst>
      <p:ext uri="{BB962C8B-B14F-4D97-AF65-F5344CB8AC3E}">
        <p14:creationId xmlns:p14="http://schemas.microsoft.com/office/powerpoint/2010/main" val="25165200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RESEARCH OBJECTIVES</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03312" y="1853248"/>
            <a:ext cx="8946541" cy="4395151"/>
          </a:xfrm>
        </p:spPr>
        <p:txBody>
          <a:bodyPr>
            <a:normAutofit/>
          </a:bodyPr>
          <a:lstStyle/>
          <a:p>
            <a:pPr>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Assess the current wastewater infrastructure situation in Jenin Governorate regarding the collection networks, the WWTPs (effluent quality, efficiency and generated treated wastewater</a:t>
            </a:r>
            <a:r>
              <a:rPr lang="en-US" sz="24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
            </a:pP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Assess the current water situation in Jenin </a:t>
            </a:r>
            <a:r>
              <a:rPr lang="en-US" sz="2400" dirty="0" smtClean="0">
                <a:latin typeface="Times New Roman" panose="02020603050405020304" pitchFamily="18" charset="0"/>
                <a:cs typeface="Times New Roman" panose="02020603050405020304" pitchFamily="18" charset="0"/>
              </a:rPr>
              <a:t>governorate </a:t>
            </a:r>
            <a:r>
              <a:rPr lang="en-US" sz="2400" dirty="0">
                <a:latin typeface="Times New Roman" panose="02020603050405020304" pitchFamily="18" charset="0"/>
                <a:cs typeface="Times New Roman" panose="02020603050405020304" pitchFamily="18" charset="0"/>
              </a:rPr>
              <a:t>and water resources.</a:t>
            </a:r>
          </a:p>
          <a:p>
            <a:pPr>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Design a questionnaire to assess the farmers’ </a:t>
            </a:r>
            <a:r>
              <a:rPr lang="en-US" sz="2400" dirty="0" err="1">
                <a:latin typeface="Times New Roman" panose="02020603050405020304" pitchFamily="18" charset="0"/>
                <a:cs typeface="Times New Roman" panose="02020603050405020304" pitchFamily="18" charset="0"/>
              </a:rPr>
              <a:t>opinon</a:t>
            </a:r>
            <a:r>
              <a:rPr lang="en-US" sz="2400" dirty="0">
                <a:latin typeface="Times New Roman" panose="02020603050405020304" pitchFamily="18" charset="0"/>
                <a:cs typeface="Times New Roman" panose="02020603050405020304" pitchFamily="18" charset="0"/>
              </a:rPr>
              <a:t> of reusing treated wastewater in agriculture and in irrigation, concerning the socio-economic aspect, as the farmers are part of the decision making.</a:t>
            </a:r>
          </a:p>
          <a:p>
            <a:endParaRPr lang="en-US" dirty="0"/>
          </a:p>
        </p:txBody>
      </p:sp>
    </p:spTree>
    <p:extLst>
      <p:ext uri="{BB962C8B-B14F-4D97-AF65-F5344CB8AC3E}">
        <p14:creationId xmlns:p14="http://schemas.microsoft.com/office/powerpoint/2010/main" val="3270734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a:latin typeface="Times New Roman" panose="02020603050405020304" pitchFamily="18" charset="0"/>
                <a:cs typeface="Times New Roman" panose="02020603050405020304" pitchFamily="18" charset="0"/>
              </a:rPr>
              <a:t>RESEARCH OBJECTIVES</a:t>
            </a:r>
            <a:endParaRPr lang="en-US" sz="3500" dirty="0"/>
          </a:p>
        </p:txBody>
      </p:sp>
      <p:sp>
        <p:nvSpPr>
          <p:cNvPr id="3" name="Content Placeholder 2"/>
          <p:cNvSpPr>
            <a:spLocks noGrp="1"/>
          </p:cNvSpPr>
          <p:nvPr>
            <p:ph idx="1"/>
          </p:nvPr>
        </p:nvSpPr>
        <p:spPr/>
        <p:txBody>
          <a:bodyPr/>
          <a:lstStyle/>
          <a:p>
            <a:pPr lvl="0">
              <a:buFont typeface="Wingdings" panose="05000000000000000000" pitchFamily="2" charset="2"/>
              <a:buChar char="§"/>
            </a:pPr>
            <a:r>
              <a:rPr lang="en-US" sz="2200" dirty="0" smtClean="0">
                <a:latin typeface="Times New Roman" panose="02020603050405020304" pitchFamily="18" charset="0"/>
                <a:cs typeface="Times New Roman" panose="02020603050405020304" pitchFamily="18" charset="0"/>
              </a:rPr>
              <a:t>Designing </a:t>
            </a:r>
            <a:r>
              <a:rPr lang="en-US" sz="2200" dirty="0">
                <a:latin typeface="Times New Roman" panose="02020603050405020304" pitchFamily="18" charset="0"/>
                <a:cs typeface="Times New Roman" panose="02020603050405020304" pitchFamily="18" charset="0"/>
              </a:rPr>
              <a:t>(GAT), governance assessment tool template to assess the cooperation framework between the involved actors, and the regulation and laws’ of each involved body and institution</a:t>
            </a:r>
            <a:r>
              <a:rPr lang="en-US" sz="2200" dirty="0" smtClean="0">
                <a:latin typeface="Times New Roman" panose="02020603050405020304" pitchFamily="18" charset="0"/>
                <a:cs typeface="Times New Roman" panose="02020603050405020304" pitchFamily="18" charset="0"/>
              </a:rPr>
              <a:t>.</a:t>
            </a:r>
          </a:p>
          <a:p>
            <a:pPr lvl="0">
              <a:buFont typeface="Wingdings" panose="05000000000000000000" pitchFamily="2" charset="2"/>
              <a:buChar char="§"/>
            </a:pPr>
            <a:endParaRPr lang="en-US" sz="22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Design a questionnaire and conduct a focus group to discuss with end users and customers their social acceptance to buy products that are irrigated with treated wastewater.</a:t>
            </a:r>
          </a:p>
          <a:p>
            <a:endParaRPr lang="en-US" dirty="0"/>
          </a:p>
        </p:txBody>
      </p:sp>
    </p:spTree>
    <p:extLst>
      <p:ext uri="{BB962C8B-B14F-4D97-AF65-F5344CB8AC3E}">
        <p14:creationId xmlns:p14="http://schemas.microsoft.com/office/powerpoint/2010/main" val="962505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Methodology </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500" dirty="0" smtClean="0">
                <a:latin typeface="Times New Roman" panose="02020603050405020304" pitchFamily="18" charset="0"/>
                <a:cs typeface="Times New Roman" panose="02020603050405020304" pitchFamily="18" charset="0"/>
              </a:rPr>
              <a:t>Questionnaires for the farmers.</a:t>
            </a:r>
          </a:p>
          <a:p>
            <a:r>
              <a:rPr lang="en-US" sz="2500" dirty="0" smtClean="0">
                <a:latin typeface="Times New Roman" panose="02020603050405020304" pitchFamily="18" charset="0"/>
                <a:cs typeface="Times New Roman" panose="02020603050405020304" pitchFamily="18" charset="0"/>
              </a:rPr>
              <a:t>Interviews with the relevant stakeholders. ( PWA, </a:t>
            </a:r>
            <a:r>
              <a:rPr lang="en-US" sz="2500" dirty="0" err="1" smtClean="0">
                <a:latin typeface="Times New Roman" panose="02020603050405020304" pitchFamily="18" charset="0"/>
                <a:cs typeface="Times New Roman" panose="02020603050405020304" pitchFamily="18" charset="0"/>
              </a:rPr>
              <a:t>MoA</a:t>
            </a:r>
            <a:r>
              <a:rPr lang="en-US" sz="2500" dirty="0" smtClean="0">
                <a:latin typeface="Times New Roman" panose="02020603050405020304" pitchFamily="18" charset="0"/>
                <a:cs typeface="Times New Roman" panose="02020603050405020304" pitchFamily="18" charset="0"/>
              </a:rPr>
              <a:t>, </a:t>
            </a:r>
            <a:r>
              <a:rPr lang="en-US" sz="2500" dirty="0" err="1" smtClean="0">
                <a:latin typeface="Times New Roman" panose="02020603050405020304" pitchFamily="18" charset="0"/>
                <a:cs typeface="Times New Roman" panose="02020603050405020304" pitchFamily="18" charset="0"/>
              </a:rPr>
              <a:t>MoH</a:t>
            </a:r>
            <a:r>
              <a:rPr lang="en-US" sz="2500" dirty="0" smtClean="0">
                <a:latin typeface="Times New Roman" panose="02020603050405020304" pitchFamily="18" charset="0"/>
                <a:cs typeface="Times New Roman" panose="02020603050405020304" pitchFamily="18" charset="0"/>
              </a:rPr>
              <a:t>..</a:t>
            </a:r>
            <a:r>
              <a:rPr lang="en-US" sz="2500" dirty="0" err="1" smtClean="0">
                <a:latin typeface="Times New Roman" panose="02020603050405020304" pitchFamily="18" charset="0"/>
                <a:cs typeface="Times New Roman" panose="02020603050405020304" pitchFamily="18" charset="0"/>
              </a:rPr>
              <a:t>etc</a:t>
            </a:r>
            <a:r>
              <a:rPr lang="en-US" sz="2500" dirty="0" smtClean="0">
                <a:latin typeface="Times New Roman" panose="02020603050405020304" pitchFamily="18" charset="0"/>
                <a:cs typeface="Times New Roman" panose="02020603050405020304" pitchFamily="18" charset="0"/>
              </a:rPr>
              <a:t>), by the template of GAT.</a:t>
            </a:r>
          </a:p>
          <a:p>
            <a:r>
              <a:rPr lang="en-US" sz="2500" dirty="0" smtClean="0">
                <a:latin typeface="Times New Roman" panose="02020603050405020304" pitchFamily="18" charset="0"/>
                <a:cs typeface="Times New Roman" panose="02020603050405020304" pitchFamily="18" charset="0"/>
              </a:rPr>
              <a:t>Focus groups with the sellers and end users.</a:t>
            </a:r>
          </a:p>
        </p:txBody>
      </p:sp>
    </p:spTree>
    <p:extLst>
      <p:ext uri="{BB962C8B-B14F-4D97-AF65-F5344CB8AC3E}">
        <p14:creationId xmlns:p14="http://schemas.microsoft.com/office/powerpoint/2010/main" val="15087086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Advantages of reusing wastewater in agriculture</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lvl="0"/>
            <a:r>
              <a:rPr lang="en-US" sz="2500" dirty="0">
                <a:latin typeface="Times New Roman" panose="02020603050405020304" pitchFamily="18" charset="0"/>
                <a:cs typeface="Times New Roman" panose="02020603050405020304" pitchFamily="18" charset="0"/>
              </a:rPr>
              <a:t>It permits higher crop </a:t>
            </a:r>
            <a:r>
              <a:rPr lang="en-US" sz="2500" dirty="0" smtClean="0">
                <a:latin typeface="Times New Roman" panose="02020603050405020304" pitchFamily="18" charset="0"/>
                <a:cs typeface="Times New Roman" panose="02020603050405020304" pitchFamily="18" charset="0"/>
              </a:rPr>
              <a:t>yields.</a:t>
            </a:r>
            <a:endParaRPr lang="en-US" sz="2500" dirty="0">
              <a:latin typeface="Times New Roman" panose="02020603050405020304" pitchFamily="18" charset="0"/>
              <a:cs typeface="Times New Roman" panose="02020603050405020304" pitchFamily="18" charset="0"/>
            </a:endParaRPr>
          </a:p>
          <a:p>
            <a:pPr lvl="0"/>
            <a:r>
              <a:rPr lang="en-US" sz="2500" dirty="0">
                <a:latin typeface="Times New Roman" panose="02020603050405020304" pitchFamily="18" charset="0"/>
                <a:cs typeface="Times New Roman" panose="02020603050405020304" pitchFamily="18" charset="0"/>
              </a:rPr>
              <a:t>It therefore reduces the cost of fertilizers (or simply makes them more accessible to poor farmers).</a:t>
            </a:r>
          </a:p>
          <a:p>
            <a:pPr lvl="0"/>
            <a:r>
              <a:rPr lang="en-US" sz="2500" dirty="0">
                <a:latin typeface="Times New Roman" panose="02020603050405020304" pitchFamily="18" charset="0"/>
                <a:cs typeface="Times New Roman" panose="02020603050405020304" pitchFamily="18" charset="0"/>
              </a:rPr>
              <a:t>Reduces the use of fertilizers.</a:t>
            </a:r>
          </a:p>
          <a:p>
            <a:pPr lvl="0"/>
            <a:r>
              <a:rPr lang="en-US" sz="2500" dirty="0" smtClean="0">
                <a:latin typeface="Times New Roman" panose="02020603050405020304" pitchFamily="18" charset="0"/>
                <a:cs typeface="Times New Roman" panose="02020603050405020304" pitchFamily="18" charset="0"/>
              </a:rPr>
              <a:t>The </a:t>
            </a:r>
            <a:r>
              <a:rPr lang="en-US" sz="2500" dirty="0">
                <a:latin typeface="Times New Roman" panose="02020603050405020304" pitchFamily="18" charset="0"/>
                <a:cs typeface="Times New Roman" panose="02020603050405020304" pitchFamily="18" charset="0"/>
              </a:rPr>
              <a:t>cost of pumping wastewater from nearby channels is lower than the cost of pumping groundwater.</a:t>
            </a:r>
          </a:p>
          <a:p>
            <a:pPr lvl="0"/>
            <a:r>
              <a:rPr lang="en-US" sz="2500" dirty="0">
                <a:latin typeface="Times New Roman" panose="02020603050405020304" pitchFamily="18" charset="0"/>
                <a:cs typeface="Times New Roman" panose="02020603050405020304" pitchFamily="18" charset="0"/>
              </a:rPr>
              <a:t>Can recharge aquifers through infiltration.</a:t>
            </a:r>
          </a:p>
          <a:p>
            <a:endParaRPr lang="en-US" dirty="0"/>
          </a:p>
        </p:txBody>
      </p:sp>
    </p:spTree>
    <p:extLst>
      <p:ext uri="{BB962C8B-B14F-4D97-AF65-F5344CB8AC3E}">
        <p14:creationId xmlns:p14="http://schemas.microsoft.com/office/powerpoint/2010/main" val="17267403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Disadvantages </a:t>
            </a:r>
            <a:r>
              <a:rPr lang="en-US" sz="3500" dirty="0">
                <a:latin typeface="Times New Roman" panose="02020603050405020304" pitchFamily="18" charset="0"/>
                <a:cs typeface="Times New Roman" panose="02020603050405020304" pitchFamily="18" charset="0"/>
              </a:rPr>
              <a:t>of reusing wastewater in agriculture</a:t>
            </a:r>
          </a:p>
        </p:txBody>
      </p:sp>
      <p:sp>
        <p:nvSpPr>
          <p:cNvPr id="3" name="Content Placeholder 2"/>
          <p:cNvSpPr>
            <a:spLocks noGrp="1"/>
          </p:cNvSpPr>
          <p:nvPr>
            <p:ph idx="1"/>
          </p:nvPr>
        </p:nvSpPr>
        <p:spPr/>
        <p:txBody>
          <a:bodyPr/>
          <a:lstStyle/>
          <a:p>
            <a:pPr lvl="0"/>
            <a:r>
              <a:rPr lang="en-US" sz="2500" dirty="0">
                <a:latin typeface="Times New Roman" panose="02020603050405020304" pitchFamily="18" charset="0"/>
                <a:cs typeface="Times New Roman" panose="02020603050405020304" pitchFamily="18" charset="0"/>
              </a:rPr>
              <a:t>Contamination of soil, some substances that may be present in wastewater can reduce soil productivity.</a:t>
            </a:r>
          </a:p>
          <a:p>
            <a:pPr lvl="0"/>
            <a:r>
              <a:rPr lang="en-US" sz="2500" dirty="0">
                <a:latin typeface="Times New Roman" panose="02020603050405020304" pitchFamily="18" charset="0"/>
                <a:cs typeface="Times New Roman" panose="02020603050405020304" pitchFamily="18" charset="0"/>
              </a:rPr>
              <a:t>Contamination of groundwater, infiltration of wastewater to aquifers may cause aquifer pollution with pathogens and organic matter.</a:t>
            </a:r>
          </a:p>
          <a:p>
            <a:pPr lvl="0"/>
            <a:r>
              <a:rPr lang="en-US" sz="2500" dirty="0">
                <a:latin typeface="Times New Roman" panose="02020603050405020304" pitchFamily="18" charset="0"/>
                <a:cs typeface="Times New Roman" panose="02020603050405020304" pitchFamily="18" charset="0"/>
              </a:rPr>
              <a:t>Public health, pathogens contained in wastewater can cause health problems for humans.</a:t>
            </a:r>
          </a:p>
          <a:p>
            <a:pPr lvl="0"/>
            <a:r>
              <a:rPr lang="en-US" sz="2500" dirty="0">
                <a:latin typeface="Times New Roman" panose="02020603050405020304" pitchFamily="18" charset="0"/>
                <a:cs typeface="Times New Roman" panose="02020603050405020304" pitchFamily="18" charset="0"/>
              </a:rPr>
              <a:t>Water salinity and metal content in soils could be increased in the long term.</a:t>
            </a:r>
          </a:p>
          <a:p>
            <a:endParaRPr lang="en-US" dirty="0"/>
          </a:p>
        </p:txBody>
      </p:sp>
    </p:spTree>
    <p:extLst>
      <p:ext uri="{BB962C8B-B14F-4D97-AF65-F5344CB8AC3E}">
        <p14:creationId xmlns:p14="http://schemas.microsoft.com/office/powerpoint/2010/main" val="9776320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a:latin typeface="Times New Roman" panose="02020603050405020304" pitchFamily="18" charset="0"/>
                <a:cs typeface="Times New Roman" panose="02020603050405020304" pitchFamily="18" charset="0"/>
              </a:rPr>
              <a:t>W</a:t>
            </a:r>
            <a:r>
              <a:rPr lang="en-US" sz="3500" dirty="0" smtClean="0">
                <a:latin typeface="Times New Roman" panose="02020603050405020304" pitchFamily="18" charset="0"/>
                <a:cs typeface="Times New Roman" panose="02020603050405020304" pitchFamily="18" charset="0"/>
              </a:rPr>
              <a:t>ater Governance </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500" dirty="0">
                <a:latin typeface="Times New Roman" panose="02020603050405020304" pitchFamily="18" charset="0"/>
                <a:cs typeface="Times New Roman" panose="02020603050405020304" pitchFamily="18" charset="0"/>
              </a:rPr>
              <a:t>Water governance has been deﬁned as “...the range of political, social, economic and administrative systems that are in place to develop and manage water resources, and the delivery of water services, at different levels of society ” (Rogers &amp; Hall, 2003</a:t>
            </a:r>
            <a:r>
              <a:rPr lang="en-US" sz="2500" dirty="0" smtClean="0">
                <a:latin typeface="Times New Roman" panose="02020603050405020304" pitchFamily="18" charset="0"/>
                <a:cs typeface="Times New Roman" panose="02020603050405020304" pitchFamily="18" charset="0"/>
              </a:rPr>
              <a:t>).</a:t>
            </a:r>
            <a:endParaRPr lang="en-US"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8389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Wastewater Governance</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500" dirty="0">
                <a:latin typeface="Times New Roman" panose="02020603050405020304" pitchFamily="18" charset="0"/>
                <a:cs typeface="Times New Roman" panose="02020603050405020304" pitchFamily="18" charset="0"/>
              </a:rPr>
              <a:t>Wastewater governance is defined as “a context of political, social, economic, and legal structures within which societies manage their wastewater related affairs. It can also be looked as processes of decision-making involving both formal and informal actors in society at all levels”. (</a:t>
            </a:r>
            <a:r>
              <a:rPr lang="en-US" sz="2500" dirty="0" err="1">
                <a:latin typeface="Times New Roman" panose="02020603050405020304" pitchFamily="18" charset="0"/>
                <a:cs typeface="Times New Roman" panose="02020603050405020304" pitchFamily="18" charset="0"/>
              </a:rPr>
              <a:t>Wawi</a:t>
            </a:r>
            <a:r>
              <a:rPr lang="en-US" sz="2500" dirty="0">
                <a:latin typeface="Times New Roman" panose="02020603050405020304" pitchFamily="18" charset="0"/>
                <a:cs typeface="Times New Roman" panose="02020603050405020304" pitchFamily="18" charset="0"/>
              </a:rPr>
              <a:t>, 2017)</a:t>
            </a:r>
          </a:p>
          <a:p>
            <a:endParaRPr lang="en-US" dirty="0"/>
          </a:p>
        </p:txBody>
      </p:sp>
    </p:spTree>
    <p:extLst>
      <p:ext uri="{BB962C8B-B14F-4D97-AF65-F5344CB8AC3E}">
        <p14:creationId xmlns:p14="http://schemas.microsoft.com/office/powerpoint/2010/main" val="1475127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dirty="0">
                <a:latin typeface="Times New Roman" panose="02020603050405020304" pitchFamily="18" charset="0"/>
                <a:cs typeface="Times New Roman" panose="02020603050405020304" pitchFamily="18" charset="0"/>
              </a:rPr>
              <a:t>The existence of multi-decision makers require multi-dimension analysis, in the situation where many stakeholders and institutions are involved, it is important to assess the cooperation between all actors, to have a clear vision of how harmonically they act, evaluate the efficiency </a:t>
            </a:r>
            <a:r>
              <a:rPr lang="en-US">
                <a:latin typeface="Times New Roman" panose="02020603050405020304" pitchFamily="18" charset="0"/>
                <a:cs typeface="Times New Roman" panose="02020603050405020304" pitchFamily="18" charset="0"/>
              </a:rPr>
              <a:t>of </a:t>
            </a:r>
            <a:r>
              <a:rPr lang="en-US" smtClean="0">
                <a:latin typeface="Times New Roman" panose="02020603050405020304" pitchFamily="18" charset="0"/>
                <a:cs typeface="Times New Roman" panose="02020603050405020304" pitchFamily="18" charset="0"/>
              </a:rPr>
              <a:t>policies </a:t>
            </a:r>
            <a:r>
              <a:rPr lang="en-US" dirty="0">
                <a:latin typeface="Times New Roman" panose="02020603050405020304" pitchFamily="18" charset="0"/>
                <a:cs typeface="Times New Roman" panose="02020603050405020304" pitchFamily="18" charset="0"/>
              </a:rPr>
              <a:t>and to check whether there is overlapping in the responsibilities or not. To achieve the mentioned, governance assessment is carried out.</a:t>
            </a:r>
          </a:p>
          <a:p>
            <a:endParaRPr lang="en-US" dirty="0"/>
          </a:p>
        </p:txBody>
      </p:sp>
    </p:spTree>
    <p:extLst>
      <p:ext uri="{BB962C8B-B14F-4D97-AF65-F5344CB8AC3E}">
        <p14:creationId xmlns:p14="http://schemas.microsoft.com/office/powerpoint/2010/main" val="26418330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Barriers against wastewater reuse in agriculture</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2500" dirty="0">
                <a:latin typeface="Times New Roman" panose="02020603050405020304" pitchFamily="18" charset="0"/>
                <a:cs typeface="Times New Roman" panose="02020603050405020304" pitchFamily="18" charset="0"/>
              </a:rPr>
              <a:t>These include financial barriers, </a:t>
            </a:r>
            <a:r>
              <a:rPr lang="en-US" sz="2500" dirty="0" smtClean="0">
                <a:latin typeface="Times New Roman" panose="02020603050405020304" pitchFamily="18" charset="0"/>
                <a:cs typeface="Times New Roman" panose="02020603050405020304" pitchFamily="18" charset="0"/>
              </a:rPr>
              <a:t>regulations and laws, </a:t>
            </a:r>
            <a:r>
              <a:rPr lang="en-US" sz="2500" dirty="0">
                <a:latin typeface="Times New Roman" panose="02020603050405020304" pitchFamily="18" charset="0"/>
                <a:cs typeface="Times New Roman" panose="02020603050405020304" pitchFamily="18" charset="0"/>
              </a:rPr>
              <a:t>technical issues, institutional managerial aspects, monitoring and evaluation, policy and political, health impacts and environmental safety and public acceptance.</a:t>
            </a:r>
          </a:p>
          <a:p>
            <a:endParaRPr lang="en-US" dirty="0"/>
          </a:p>
        </p:txBody>
      </p:sp>
    </p:spTree>
    <p:extLst>
      <p:ext uri="{BB962C8B-B14F-4D97-AF65-F5344CB8AC3E}">
        <p14:creationId xmlns:p14="http://schemas.microsoft.com/office/powerpoint/2010/main" val="33631315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1- Institutional barrier</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2500" dirty="0">
                <a:latin typeface="Times New Roman" panose="02020603050405020304" pitchFamily="18" charset="0"/>
                <a:cs typeface="Times New Roman" panose="02020603050405020304" pitchFamily="18" charset="0"/>
              </a:rPr>
              <a:t>Many institutions are involved in the wastewater reuse sector, and each has different roles in the management and development of this sector. </a:t>
            </a:r>
          </a:p>
          <a:p>
            <a:pPr marL="0" indent="0">
              <a:buNone/>
            </a:pPr>
            <a:r>
              <a:rPr lang="en-US" sz="2500" dirty="0">
                <a:latin typeface="Times New Roman" panose="02020603050405020304" pitchFamily="18" charset="0"/>
                <a:cs typeface="Times New Roman" panose="02020603050405020304" pitchFamily="18" charset="0"/>
              </a:rPr>
              <a:t>There has to be a clear framework to manage the responsibilities of all stakeholders, in order to decrease the occurrence of overlapping in the roles, so it’s important to assess the relationship between these institutions, and how do they function and cooperate together.</a:t>
            </a:r>
          </a:p>
          <a:p>
            <a:endParaRPr lang="en-US" dirty="0"/>
          </a:p>
        </p:txBody>
      </p:sp>
    </p:spTree>
    <p:extLst>
      <p:ext uri="{BB962C8B-B14F-4D97-AF65-F5344CB8AC3E}">
        <p14:creationId xmlns:p14="http://schemas.microsoft.com/office/powerpoint/2010/main" val="4292424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Introduction </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500" dirty="0">
                <a:latin typeface="Times New Roman" panose="02020603050405020304" pitchFamily="18" charset="0"/>
                <a:cs typeface="Times New Roman" panose="02020603050405020304" pitchFamily="18" charset="0"/>
              </a:rPr>
              <a:t>The reuse of wastewater in many sectors in life could solve a big part of the problem. As wastewater is normally produced continuously throughout the year, it could be reused in large amounts and fill the gap between the actual supply of water and the growing demand. </a:t>
            </a:r>
          </a:p>
        </p:txBody>
      </p:sp>
    </p:spTree>
    <p:extLst>
      <p:ext uri="{BB962C8B-B14F-4D97-AF65-F5344CB8AC3E}">
        <p14:creationId xmlns:p14="http://schemas.microsoft.com/office/powerpoint/2010/main" val="26699083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2- Technical barriers</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500" dirty="0">
                <a:latin typeface="Times New Roman" panose="02020603050405020304" pitchFamily="18" charset="0"/>
                <a:cs typeface="Times New Roman" panose="02020603050405020304" pitchFamily="18" charset="0"/>
              </a:rPr>
              <a:t>Technical resources are important to assess, operate design and develop any </a:t>
            </a:r>
            <a:r>
              <a:rPr lang="en-US" sz="2500" dirty="0" smtClean="0">
                <a:latin typeface="Times New Roman" panose="02020603050405020304" pitchFamily="18" charset="0"/>
                <a:cs typeface="Times New Roman" panose="02020603050405020304" pitchFamily="18" charset="0"/>
              </a:rPr>
              <a:t>wastewater </a:t>
            </a:r>
            <a:r>
              <a:rPr lang="en-US" sz="2500" dirty="0">
                <a:latin typeface="Times New Roman" panose="02020603050405020304" pitchFamily="18" charset="0"/>
                <a:cs typeface="Times New Roman" panose="02020603050405020304" pitchFamily="18" charset="0"/>
              </a:rPr>
              <a:t>reuse project. </a:t>
            </a:r>
            <a:endParaRPr lang="en-US" sz="2500" dirty="0" smtClean="0">
              <a:latin typeface="Times New Roman" panose="02020603050405020304" pitchFamily="18" charset="0"/>
              <a:cs typeface="Times New Roman" panose="02020603050405020304" pitchFamily="18" charset="0"/>
            </a:endParaRPr>
          </a:p>
          <a:p>
            <a:r>
              <a:rPr lang="en-US" sz="2500" dirty="0">
                <a:latin typeface="Times New Roman" panose="02020603050405020304" pitchFamily="18" charset="0"/>
                <a:cs typeface="Times New Roman" panose="02020603050405020304" pitchFamily="18" charset="0"/>
              </a:rPr>
              <a:t>What technical resources do we have, and </a:t>
            </a:r>
          </a:p>
          <a:p>
            <a:r>
              <a:rPr lang="en-US" sz="2500" dirty="0">
                <a:latin typeface="Times New Roman" panose="02020603050405020304" pitchFamily="18" charset="0"/>
                <a:cs typeface="Times New Roman" panose="02020603050405020304" pitchFamily="18" charset="0"/>
              </a:rPr>
              <a:t>What technical resources do we need in order to develop the wastewater reuse </a:t>
            </a:r>
            <a:r>
              <a:rPr lang="en-US" sz="2500" dirty="0" smtClean="0">
                <a:latin typeface="Times New Roman" panose="02020603050405020304" pitchFamily="18" charset="0"/>
                <a:cs typeface="Times New Roman" panose="02020603050405020304" pitchFamily="18" charset="0"/>
              </a:rPr>
              <a:t>project/sector </a:t>
            </a:r>
            <a:r>
              <a:rPr lang="en-US" sz="2500" dirty="0">
                <a:latin typeface="Times New Roman" panose="02020603050405020304" pitchFamily="18" charset="0"/>
                <a:cs typeface="Times New Roman" panose="02020603050405020304" pitchFamily="18" charset="0"/>
              </a:rPr>
              <a:t>in Jenin?</a:t>
            </a:r>
          </a:p>
          <a:p>
            <a:endParaRPr lang="en-US"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7837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3- Human resources barrier</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500" dirty="0">
                <a:latin typeface="Times New Roman" panose="02020603050405020304" pitchFamily="18" charset="0"/>
                <a:cs typeface="Times New Roman" panose="02020603050405020304" pitchFamily="18" charset="0"/>
              </a:rPr>
              <a:t>Qualified experts are needed to manage and operate the wastewater reuse sector. </a:t>
            </a:r>
            <a:endParaRPr lang="en-US" sz="2500" dirty="0" smtClean="0">
              <a:latin typeface="Times New Roman" panose="02020603050405020304" pitchFamily="18" charset="0"/>
              <a:cs typeface="Times New Roman" panose="02020603050405020304" pitchFamily="18" charset="0"/>
            </a:endParaRPr>
          </a:p>
          <a:p>
            <a:pPr marL="0" indent="0">
              <a:buNone/>
            </a:pPr>
            <a:endParaRPr lang="en-US"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46433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4- Economic barrier</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r>
              <a:rPr lang="en-US" sz="2500" dirty="0">
                <a:latin typeface="Times New Roman" panose="02020603050405020304" pitchFamily="18" charset="0"/>
                <a:cs typeface="Times New Roman" panose="02020603050405020304" pitchFamily="18" charset="0"/>
              </a:rPr>
              <a:t>The investment and the operation cost of these projects is very high, especially for small and medium sized communities which suffer from a lack of funding resources (</a:t>
            </a:r>
            <a:r>
              <a:rPr lang="en-US" sz="2500" dirty="0" err="1">
                <a:latin typeface="Times New Roman" panose="02020603050405020304" pitchFamily="18" charset="0"/>
                <a:cs typeface="Times New Roman" panose="02020603050405020304" pitchFamily="18" charset="0"/>
              </a:rPr>
              <a:t>Özerol</a:t>
            </a:r>
            <a:r>
              <a:rPr lang="en-US" sz="2500" dirty="0">
                <a:latin typeface="Times New Roman" panose="02020603050405020304" pitchFamily="18" charset="0"/>
                <a:cs typeface="Times New Roman" panose="02020603050405020304" pitchFamily="18" charset="0"/>
              </a:rPr>
              <a:t>, 2013). </a:t>
            </a:r>
            <a:endParaRPr lang="en-US" sz="2500" dirty="0" smtClean="0">
              <a:latin typeface="Times New Roman" panose="02020603050405020304" pitchFamily="18" charset="0"/>
              <a:cs typeface="Times New Roman" panose="02020603050405020304" pitchFamily="18" charset="0"/>
            </a:endParaRPr>
          </a:p>
          <a:p>
            <a:r>
              <a:rPr lang="en-US" sz="2500" dirty="0" smtClean="0">
                <a:latin typeface="Times New Roman" panose="02020603050405020304" pitchFamily="18" charset="0"/>
                <a:cs typeface="Times New Roman" panose="02020603050405020304" pitchFamily="18" charset="0"/>
              </a:rPr>
              <a:t>All </a:t>
            </a:r>
            <a:r>
              <a:rPr lang="en-US" sz="2500" dirty="0">
                <a:latin typeface="Times New Roman" panose="02020603050405020304" pitchFamily="18" charset="0"/>
                <a:cs typeface="Times New Roman" panose="02020603050405020304" pitchFamily="18" charset="0"/>
              </a:rPr>
              <a:t>costs cannot be handled by the municipalities, the Palestinian Water Authority (PWA) or the research centers unless people pay for the service.</a:t>
            </a:r>
          </a:p>
          <a:p>
            <a:r>
              <a:rPr lang="en-US" sz="2500" dirty="0">
                <a:latin typeface="Times New Roman" panose="02020603050405020304" pitchFamily="18" charset="0"/>
                <a:cs typeface="Times New Roman" panose="02020603050405020304" pitchFamily="18" charset="0"/>
              </a:rPr>
              <a:t>In this project we will assess the possibility of the application of  a new principle (the polluters pay), in which the citizens who produce wastewater are responsible for cleaning and treating it, so they pay to the municipalities an amount of money for this reason.</a:t>
            </a:r>
          </a:p>
          <a:p>
            <a:endParaRPr lang="en-US" dirty="0"/>
          </a:p>
        </p:txBody>
      </p:sp>
    </p:spTree>
    <p:extLst>
      <p:ext uri="{BB962C8B-B14F-4D97-AF65-F5344CB8AC3E}">
        <p14:creationId xmlns:p14="http://schemas.microsoft.com/office/powerpoint/2010/main" val="10148932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5- Social barriers</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500" dirty="0" smtClean="0">
                <a:latin typeface="Times New Roman" panose="02020603050405020304" pitchFamily="18" charset="0"/>
                <a:cs typeface="Times New Roman" panose="02020603050405020304" pitchFamily="18" charset="0"/>
              </a:rPr>
              <a:t>Social acceptance, including the farmers, sellers and customers of the products.</a:t>
            </a:r>
            <a:endParaRPr lang="en-US"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9028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Risks of using untreated wastewater in agriculture</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There is a big risk on health when consuming products that are irrigated with untreated wastewater, and treated wastewater too especially when the wastewater is not treated it as should be and therefore doesn’t meet the standards.</a:t>
            </a:r>
          </a:p>
          <a:p>
            <a:r>
              <a:rPr lang="en-US" dirty="0">
                <a:latin typeface="Times New Roman" panose="02020603050405020304" pitchFamily="18" charset="0"/>
                <a:cs typeface="Times New Roman" panose="02020603050405020304" pitchFamily="18" charset="0"/>
              </a:rPr>
              <a:t>The main risk for the public arises when vegetable or salad crops grown with untreated wastewater are consumed raw. This can be linked to cholera and typhoid as well as to </a:t>
            </a:r>
            <a:r>
              <a:rPr lang="en-US" dirty="0" err="1">
                <a:latin typeface="Times New Roman" panose="02020603050405020304" pitchFamily="18" charset="0"/>
                <a:cs typeface="Times New Roman" panose="02020603050405020304" pitchFamily="18" charset="0"/>
              </a:rPr>
              <a:t>faecal</a:t>
            </a:r>
            <a:r>
              <a:rPr lang="en-US" dirty="0">
                <a:latin typeface="Times New Roman" panose="02020603050405020304" pitchFamily="18" charset="0"/>
                <a:cs typeface="Times New Roman" panose="02020603050405020304" pitchFamily="18" charset="0"/>
              </a:rPr>
              <a:t> bacterial </a:t>
            </a:r>
            <a:r>
              <a:rPr lang="en-US" dirty="0" smtClean="0">
                <a:latin typeface="Times New Roman" panose="02020603050405020304" pitchFamily="18" charset="0"/>
                <a:cs typeface="Times New Roman" panose="02020603050405020304" pitchFamily="18" charset="0"/>
              </a:rPr>
              <a:t>diseases.</a:t>
            </a:r>
          </a:p>
          <a:p>
            <a:r>
              <a:rPr lang="en-US" dirty="0" smtClean="0">
                <a:latin typeface="Times New Roman" panose="02020603050405020304" pitchFamily="18" charset="0"/>
                <a:cs typeface="Times New Roman" panose="02020603050405020304" pitchFamily="18" charset="0"/>
              </a:rPr>
              <a:t>The following table shows health </a:t>
            </a:r>
            <a:r>
              <a:rPr lang="en-US" dirty="0">
                <a:latin typeface="Times New Roman" panose="02020603050405020304" pitchFamily="18" charset="0"/>
                <a:cs typeface="Times New Roman" panose="02020603050405020304" pitchFamily="18" charset="0"/>
              </a:rPr>
              <a:t>risks due to heavy metals that exist in the raw </a:t>
            </a:r>
            <a:r>
              <a:rPr lang="en-US" dirty="0" smtClean="0">
                <a:latin typeface="Times New Roman" panose="02020603050405020304" pitchFamily="18" charset="0"/>
                <a:cs typeface="Times New Roman" panose="02020603050405020304" pitchFamily="18" charset="0"/>
              </a:rPr>
              <a:t>wastewater.</a:t>
            </a: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60098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150773" y="452718"/>
            <a:ext cx="6117464" cy="6091896"/>
          </a:xfrm>
          <a:prstGeom prst="rect">
            <a:avLst/>
          </a:prstGeom>
        </p:spPr>
      </p:pic>
    </p:spTree>
    <p:extLst>
      <p:ext uri="{BB962C8B-B14F-4D97-AF65-F5344CB8AC3E}">
        <p14:creationId xmlns:p14="http://schemas.microsoft.com/office/powerpoint/2010/main" val="8331288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50193" y="1152983"/>
            <a:ext cx="5760466" cy="4861451"/>
          </a:xfrm>
          <a:prstGeom prst="rect">
            <a:avLst/>
          </a:prstGeom>
        </p:spPr>
      </p:pic>
    </p:spTree>
    <p:extLst>
      <p:ext uri="{BB962C8B-B14F-4D97-AF65-F5344CB8AC3E}">
        <p14:creationId xmlns:p14="http://schemas.microsoft.com/office/powerpoint/2010/main" val="7902892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Strategies of managing health risks</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500" dirty="0" smtClean="0">
                <a:latin typeface="Times New Roman" panose="02020603050405020304" pitchFamily="18" charset="0"/>
                <a:cs typeface="Times New Roman" panose="02020603050405020304" pitchFamily="18" charset="0"/>
              </a:rPr>
              <a:t> </a:t>
            </a:r>
            <a:r>
              <a:rPr lang="en-US" sz="2500" dirty="0">
                <a:latin typeface="Times New Roman" panose="02020603050405020304" pitchFamily="18" charset="0"/>
                <a:cs typeface="Times New Roman" panose="02020603050405020304" pitchFamily="18" charset="0"/>
              </a:rPr>
              <a:t>Wastewater </a:t>
            </a:r>
            <a:r>
              <a:rPr lang="en-US" sz="2500" dirty="0" smtClean="0">
                <a:latin typeface="Times New Roman" panose="02020603050405020304" pitchFamily="18" charset="0"/>
                <a:cs typeface="Times New Roman" panose="02020603050405020304" pitchFamily="18" charset="0"/>
              </a:rPr>
              <a:t>treatment: </a:t>
            </a:r>
            <a:r>
              <a:rPr lang="en-US" dirty="0">
                <a:latin typeface="Times New Roman" panose="02020603050405020304" pitchFamily="18" charset="0"/>
                <a:cs typeface="Times New Roman" panose="02020603050405020304" pitchFamily="18" charset="0"/>
              </a:rPr>
              <a:t>Most conventional domestic wastewater treatment plants focus on the removal of environmental pollutants (e.g. suspended solids, BOD - Biochemical Oxygen Demand-, COD - Chemical Oxygen Demand -, etc.) but not on </a:t>
            </a:r>
            <a:r>
              <a:rPr lang="en-US" dirty="0" smtClean="0">
                <a:latin typeface="Times New Roman" panose="02020603050405020304" pitchFamily="18" charset="0"/>
                <a:cs typeface="Times New Roman" panose="02020603050405020304" pitchFamily="18" charset="0"/>
              </a:rPr>
              <a:t>pathogens, so disinfections is needed or leaving the water in ponds for five days.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26080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a:latin typeface="Times New Roman" panose="02020603050405020304" pitchFamily="18" charset="0"/>
                <a:cs typeface="Times New Roman" panose="02020603050405020304" pitchFamily="18" charset="0"/>
              </a:rPr>
              <a:t>Strategies of managing health risks</a:t>
            </a:r>
            <a:endParaRPr lang="en-US" sz="3500" dirty="0"/>
          </a:p>
        </p:txBody>
      </p:sp>
      <p:sp>
        <p:nvSpPr>
          <p:cNvPr id="3" name="Content Placeholder 2"/>
          <p:cNvSpPr>
            <a:spLocks noGrp="1"/>
          </p:cNvSpPr>
          <p:nvPr>
            <p:ph idx="1"/>
          </p:nvPr>
        </p:nvSpPr>
        <p:spPr/>
        <p:txBody>
          <a:bodyPr/>
          <a:lstStyle/>
          <a:p>
            <a:pPr lvl="0"/>
            <a:r>
              <a:rPr lang="en-US" sz="2400" dirty="0">
                <a:latin typeface="Times New Roman" panose="02020603050405020304" pitchFamily="18" charset="0"/>
                <a:cs typeface="Times New Roman" panose="02020603050405020304" pitchFamily="18" charset="0"/>
              </a:rPr>
              <a:t>Choice of irrigation techniques: </a:t>
            </a:r>
            <a:r>
              <a:rPr lang="en-US" dirty="0">
                <a:latin typeface="Times New Roman" panose="02020603050405020304" pitchFamily="18" charset="0"/>
                <a:cs typeface="Times New Roman" panose="02020603050405020304" pitchFamily="18" charset="0"/>
              </a:rPr>
              <a:t>Farmers use different irrigation techniques depending on convenience and knowledge. However, farmers using treated wastewater for irrigation need to take some precautions during irrigation. Sprinkler/spray irrigation has the highest potential to spread bacterial and viral diseases and hence a buffer zone of 50–100 meters from houses or roads should be maintained to prevent health risks to local communities. </a:t>
            </a:r>
          </a:p>
          <a:p>
            <a:endParaRPr lang="en-US" dirty="0"/>
          </a:p>
        </p:txBody>
      </p:sp>
    </p:spTree>
    <p:extLst>
      <p:ext uri="{BB962C8B-B14F-4D97-AF65-F5344CB8AC3E}">
        <p14:creationId xmlns:p14="http://schemas.microsoft.com/office/powerpoint/2010/main" val="895867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a:latin typeface="Times New Roman" panose="02020603050405020304" pitchFamily="18" charset="0"/>
                <a:cs typeface="Times New Roman" panose="02020603050405020304" pitchFamily="18" charset="0"/>
              </a:rPr>
              <a:t>Strategies of managing health risks</a:t>
            </a:r>
            <a:endParaRPr lang="en-US" sz="3500" dirty="0"/>
          </a:p>
        </p:txBody>
      </p:sp>
      <p:sp>
        <p:nvSpPr>
          <p:cNvPr id="3" name="Content Placeholder 2"/>
          <p:cNvSpPr>
            <a:spLocks noGrp="1"/>
          </p:cNvSpPr>
          <p:nvPr>
            <p:ph idx="1"/>
          </p:nvPr>
        </p:nvSpPr>
        <p:spPr/>
        <p:txBody>
          <a:bodyPr/>
          <a:lstStyle/>
          <a:p>
            <a:pPr lvl="0"/>
            <a:r>
              <a:rPr lang="en-US" sz="2400" b="1" dirty="0">
                <a:latin typeface="Times New Roman" panose="02020603050405020304" pitchFamily="18" charset="0"/>
                <a:cs typeface="Times New Roman" panose="02020603050405020304" pitchFamily="18" charset="0"/>
              </a:rPr>
              <a:t>Crop Selection:</a:t>
            </a:r>
            <a:r>
              <a:rPr lang="en-US" sz="24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Water of poorer quality can be used to irrigate non-edible crops such as cotton or flowers, or crops that are cooked before consumption. Plants (</a:t>
            </a:r>
            <a:r>
              <a:rPr lang="en-US" dirty="0" err="1">
                <a:latin typeface="Times New Roman" panose="02020603050405020304" pitchFamily="18" charset="0"/>
                <a:cs typeface="Times New Roman" panose="02020603050405020304" pitchFamily="18" charset="0"/>
              </a:rPr>
              <a:t>eg.zucchini</a:t>
            </a:r>
            <a:r>
              <a:rPr lang="en-US" dirty="0">
                <a:latin typeface="Times New Roman" panose="02020603050405020304" pitchFamily="18" charset="0"/>
                <a:cs typeface="Times New Roman" panose="02020603050405020304" pitchFamily="18" charset="0"/>
              </a:rPr>
              <a:t>) with rough, textured surfaces, deep crevices or hairy surfaces that grow close to the ground may </a:t>
            </a:r>
            <a:r>
              <a:rPr lang="en-US" dirty="0" err="1">
                <a:latin typeface="Times New Roman" panose="02020603050405020304" pitchFamily="18" charset="0"/>
                <a:cs typeface="Times New Roman" panose="02020603050405020304" pitchFamily="18" charset="0"/>
              </a:rPr>
              <a:t>harbour</a:t>
            </a:r>
            <a:r>
              <a:rPr lang="en-US" dirty="0">
                <a:latin typeface="Times New Roman" panose="02020603050405020304" pitchFamily="18" charset="0"/>
                <a:cs typeface="Times New Roman" panose="02020603050405020304" pitchFamily="18" charset="0"/>
              </a:rPr>
              <a:t> bacteria or contaminated soil and should be avoided. But crop restriction cannot be a stand-alone solution.</a:t>
            </a:r>
          </a:p>
        </p:txBody>
      </p:sp>
    </p:spTree>
    <p:extLst>
      <p:ext uri="{BB962C8B-B14F-4D97-AF65-F5344CB8AC3E}">
        <p14:creationId xmlns:p14="http://schemas.microsoft.com/office/powerpoint/2010/main" val="2574460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335619" y="1533525"/>
            <a:ext cx="1247775" cy="476250"/>
          </a:xfrm>
          <a:prstGeom prst="roundRect">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Upstream</a:t>
            </a:r>
            <a:endParaRPr lang="en-US" sz="1100">
              <a:effectLst/>
              <a:ea typeface="Calibri" panose="020F0502020204030204" pitchFamily="34" charset="0"/>
              <a:cs typeface="Arial" panose="020B0604020202020204" pitchFamily="34" charset="0"/>
            </a:endParaRPr>
          </a:p>
        </p:txBody>
      </p:sp>
      <p:cxnSp>
        <p:nvCxnSpPr>
          <p:cNvPr id="5" name="Straight Connector 4"/>
          <p:cNvCxnSpPr/>
          <p:nvPr/>
        </p:nvCxnSpPr>
        <p:spPr>
          <a:xfrm>
            <a:off x="4935694" y="2009775"/>
            <a:ext cx="0" cy="3714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3896834" y="3676015"/>
            <a:ext cx="485775" cy="20955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583394" y="3667125"/>
            <a:ext cx="447675" cy="219075"/>
          </a:xfrm>
          <a:prstGeom prst="line">
            <a:avLst/>
          </a:prstGeom>
          <a:noFill/>
          <a:ln w="28575" cap="flat" cmpd="sng" algn="ctr">
            <a:solidFill>
              <a:sysClr val="windowText" lastClr="000000"/>
            </a:solidFill>
            <a:prstDash val="solid"/>
            <a:miter lim="800000"/>
          </a:ln>
          <a:effectLst/>
        </p:spPr>
      </p:cxnSp>
      <p:cxnSp>
        <p:nvCxnSpPr>
          <p:cNvPr id="8" name="Elbow Connector 7"/>
          <p:cNvCxnSpPr/>
          <p:nvPr/>
        </p:nvCxnSpPr>
        <p:spPr>
          <a:xfrm flipV="1">
            <a:off x="5583394" y="1304925"/>
            <a:ext cx="1152525" cy="438150"/>
          </a:xfrm>
          <a:prstGeom prst="bentConnector3">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735919" y="885824"/>
            <a:ext cx="1790700" cy="1597025"/>
          </a:xfrm>
          <a:prstGeom prst="rect">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342900" marR="0" lvl="0" indent="-342900" rtl="0">
              <a:lnSpc>
                <a:spcPct val="107000"/>
              </a:lnSpc>
              <a:spcBef>
                <a:spcPts val="0"/>
              </a:spcBef>
              <a:spcAft>
                <a:spcPts val="0"/>
              </a:spcAft>
              <a:buFont typeface="Times New Roman" panose="02020603050405020304" pitchFamily="18" charset="0"/>
              <a:buChar char="-"/>
            </a:pPr>
            <a:r>
              <a:rPr lang="en-US" sz="13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Treatment capacity</a:t>
            </a:r>
            <a:endParaRPr lang="en-US" sz="13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Times New Roman" panose="02020603050405020304" pitchFamily="18" charset="0"/>
              <a:buChar char="-"/>
            </a:pPr>
            <a:r>
              <a:rPr lang="en-US" sz="13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Treatment technology </a:t>
            </a:r>
            <a:endParaRPr lang="en-US" sz="13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Times New Roman" panose="02020603050405020304" pitchFamily="18" charset="0"/>
              <a:buChar char="-"/>
            </a:pPr>
            <a:r>
              <a:rPr lang="en-US" sz="13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Cost.</a:t>
            </a:r>
            <a:endParaRPr lang="en-US" sz="13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Times New Roman" panose="02020603050405020304" pitchFamily="18" charset="0"/>
              <a:buChar char="-"/>
            </a:pPr>
            <a:r>
              <a:rPr lang="en-US" sz="13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Sewage collection.</a:t>
            </a:r>
            <a:endParaRPr lang="en-US" sz="13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Times New Roman" panose="02020603050405020304" pitchFamily="18" charset="0"/>
              <a:buChar char="-"/>
            </a:pPr>
            <a:r>
              <a:rPr lang="en-US" sz="13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Water availability.</a:t>
            </a: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Rectangle 9"/>
          <p:cNvSpPr/>
          <p:nvPr/>
        </p:nvSpPr>
        <p:spPr>
          <a:xfrm>
            <a:off x="6925784" y="457200"/>
            <a:ext cx="1495425" cy="371475"/>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300" i="1">
                <a:solidFill>
                  <a:srgbClr val="000000"/>
                </a:solidFill>
                <a:effectLst/>
                <a:highlight>
                  <a:srgbClr val="FFFF00"/>
                </a:highlight>
                <a:latin typeface="Times New Roman" panose="02020603050405020304" pitchFamily="18" charset="0"/>
                <a:ea typeface="Calibri" panose="020F0502020204030204" pitchFamily="34" charset="0"/>
                <a:cs typeface="Arial" panose="020B0604020202020204" pitchFamily="34" charset="0"/>
              </a:rPr>
              <a:t>Upstream issues</a:t>
            </a:r>
            <a:r>
              <a:rPr lang="en-US" sz="1300" i="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100">
              <a:effectLst/>
              <a:ea typeface="Calibri" panose="020F0502020204030204" pitchFamily="34" charset="0"/>
              <a:cs typeface="Arial" panose="020B0604020202020204" pitchFamily="34" charset="0"/>
            </a:endParaRPr>
          </a:p>
        </p:txBody>
      </p:sp>
      <p:sp>
        <p:nvSpPr>
          <p:cNvPr id="11" name="Rounded Rectangle 10"/>
          <p:cNvSpPr/>
          <p:nvPr/>
        </p:nvSpPr>
        <p:spPr>
          <a:xfrm>
            <a:off x="4335619" y="2390140"/>
            <a:ext cx="1247775" cy="476250"/>
          </a:xfrm>
          <a:prstGeom prst="roundRect">
            <a:avLst/>
          </a:prstGeom>
          <a:solidFill>
            <a:sysClr val="window" lastClr="FFFFFF"/>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Treatment </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cxnSp>
        <p:nvCxnSpPr>
          <p:cNvPr id="12" name="Straight Connector 11"/>
          <p:cNvCxnSpPr/>
          <p:nvPr/>
        </p:nvCxnSpPr>
        <p:spPr>
          <a:xfrm>
            <a:off x="4954744" y="2866390"/>
            <a:ext cx="0" cy="371475"/>
          </a:xfrm>
          <a:prstGeom prst="line">
            <a:avLst/>
          </a:prstGeom>
          <a:noFill/>
          <a:ln w="28575" cap="flat" cmpd="sng" algn="ctr">
            <a:solidFill>
              <a:sysClr val="windowText" lastClr="000000"/>
            </a:solidFill>
            <a:prstDash val="solid"/>
            <a:miter lim="800000"/>
          </a:ln>
          <a:effectLst/>
        </p:spPr>
      </p:cxnSp>
      <p:sp>
        <p:nvSpPr>
          <p:cNvPr id="13" name="Rounded Rectangle 12"/>
          <p:cNvSpPr/>
          <p:nvPr/>
        </p:nvSpPr>
        <p:spPr>
          <a:xfrm>
            <a:off x="4335619" y="3247390"/>
            <a:ext cx="1247775" cy="476250"/>
          </a:xfrm>
          <a:prstGeom prst="roundRect">
            <a:avLst/>
          </a:prstGeom>
          <a:solidFill>
            <a:sysClr val="window" lastClr="FFFFFF"/>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Downstream  </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5" name="Rounded Rectangle 14"/>
          <p:cNvSpPr/>
          <p:nvPr/>
        </p:nvSpPr>
        <p:spPr>
          <a:xfrm>
            <a:off x="2737166" y="3876040"/>
            <a:ext cx="1247775" cy="476250"/>
          </a:xfrm>
          <a:prstGeom prst="roundRect">
            <a:avLst/>
          </a:prstGeom>
          <a:solidFill>
            <a:sysClr val="window" lastClr="FFFFFF"/>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Other uses and disposal </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6" name="Rounded Rectangle 15"/>
          <p:cNvSpPr/>
          <p:nvPr/>
        </p:nvSpPr>
        <p:spPr>
          <a:xfrm>
            <a:off x="4335619" y="5247956"/>
            <a:ext cx="1247775" cy="592773"/>
          </a:xfrm>
          <a:prstGeom prst="roundRect">
            <a:avLst/>
          </a:prstGeom>
          <a:solidFill>
            <a:sysClr val="window" lastClr="FFFFFF"/>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Reuse in Agriculture  </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7" name="Rounded Rectangle 16"/>
          <p:cNvSpPr/>
          <p:nvPr/>
        </p:nvSpPr>
        <p:spPr>
          <a:xfrm>
            <a:off x="6031069" y="3477576"/>
            <a:ext cx="1295400" cy="874714"/>
          </a:xfrm>
          <a:prstGeom prst="roundRect">
            <a:avLst/>
          </a:prstGeom>
          <a:solidFill>
            <a:sysClr val="window" lastClr="FFFFFF"/>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Injected to groundwater or surface water</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9" name="Rectangle 27"/>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0" name="Rectangle 42"/>
          <p:cNvSpPr>
            <a:spLocks noChangeArrowheads="1"/>
          </p:cNvSpPr>
          <p:nvPr/>
        </p:nvSpPr>
        <p:spPr bwMode="auto">
          <a:xfrm>
            <a:off x="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cxnSp>
        <p:nvCxnSpPr>
          <p:cNvPr id="36" name="Straight Connector 35"/>
          <p:cNvCxnSpPr/>
          <p:nvPr/>
        </p:nvCxnSpPr>
        <p:spPr>
          <a:xfrm>
            <a:off x="4957244" y="3723640"/>
            <a:ext cx="2263" cy="152431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757104" y="457200"/>
            <a:ext cx="2833352"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Project outline</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00225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262944"/>
            <a:ext cx="8825658" cy="3329581"/>
          </a:xfrm>
        </p:spPr>
        <p:txBody>
          <a:bodyPr/>
          <a:lstStyle/>
          <a:p>
            <a:r>
              <a:rPr lang="en-US" sz="3500" dirty="0"/>
              <a:t>Data collected for Jenin governorate </a:t>
            </a:r>
          </a:p>
        </p:txBody>
      </p:sp>
      <p:sp>
        <p:nvSpPr>
          <p:cNvPr id="3" name="Subtitle 2"/>
          <p:cNvSpPr>
            <a:spLocks noGrp="1"/>
          </p:cNvSpPr>
          <p:nvPr>
            <p:ph type="subTitle" idx="1"/>
          </p:nvPr>
        </p:nvSpPr>
        <p:spPr>
          <a:xfrm>
            <a:off x="1154955" y="4133437"/>
            <a:ext cx="8825658" cy="861420"/>
          </a:xfrm>
        </p:spPr>
        <p:txBody>
          <a:bodyPr/>
          <a:lstStyle/>
          <a:p>
            <a:r>
              <a:rPr lang="en-US" dirty="0" smtClean="0"/>
              <a:t>Concerning the water and wastewater situation</a:t>
            </a:r>
            <a:endParaRPr lang="en-US" dirty="0"/>
          </a:p>
        </p:txBody>
      </p:sp>
    </p:spTree>
    <p:extLst>
      <p:ext uri="{BB962C8B-B14F-4D97-AF65-F5344CB8AC3E}">
        <p14:creationId xmlns:p14="http://schemas.microsoft.com/office/powerpoint/2010/main" val="39040352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Water </a:t>
            </a:r>
            <a:r>
              <a:rPr lang="en-US" dirty="0"/>
              <a:t>R</a:t>
            </a:r>
            <a:r>
              <a:rPr lang="en-US" dirty="0" smtClean="0"/>
              <a:t>esources in Jenin</a:t>
            </a:r>
            <a:endParaRPr lang="en-US" dirty="0"/>
          </a:p>
        </p:txBody>
      </p:sp>
      <p:sp>
        <p:nvSpPr>
          <p:cNvPr id="3" name="Content Placeholder 2"/>
          <p:cNvSpPr>
            <a:spLocks noGrp="1"/>
          </p:cNvSpPr>
          <p:nvPr>
            <p:ph idx="1"/>
          </p:nvPr>
        </p:nvSpPr>
        <p:spPr/>
        <p:txBody>
          <a:bodyPr/>
          <a:lstStyle/>
          <a:p>
            <a:r>
              <a:rPr lang="en-US" dirty="0" smtClean="0"/>
              <a:t>Jenin is located in the northern part of the West Bank, so it is located over the northern-eastern basin, which yields 100-145 Mm³/year.</a:t>
            </a:r>
          </a:p>
          <a:p>
            <a:r>
              <a:rPr lang="en-US" dirty="0" smtClean="0"/>
              <a:t>It depends on the rainfall.</a:t>
            </a:r>
          </a:p>
          <a:p>
            <a:r>
              <a:rPr lang="en-US" dirty="0" smtClean="0"/>
              <a:t>The Palestinian utilization reached 23M m³/year from springs and wells.</a:t>
            </a:r>
            <a:endParaRPr lang="en-US" dirty="0"/>
          </a:p>
        </p:txBody>
      </p:sp>
    </p:spTree>
    <p:extLst>
      <p:ext uri="{BB962C8B-B14F-4D97-AF65-F5344CB8AC3E}">
        <p14:creationId xmlns:p14="http://schemas.microsoft.com/office/powerpoint/2010/main" val="11825626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7627" y="2126972"/>
            <a:ext cx="4209224" cy="1607902"/>
          </a:xfrm>
        </p:spPr>
        <p:txBody>
          <a:bodyPr/>
          <a:lstStyle/>
          <a:p>
            <a:r>
              <a:rPr lang="en-US" sz="2000" dirty="0" smtClean="0">
                <a:latin typeface="Times New Roman" panose="02020603050405020304" pitchFamily="18" charset="0"/>
                <a:cs typeface="Times New Roman" panose="02020603050405020304" pitchFamily="18" charset="0"/>
              </a:rPr>
              <a:t>The following map shows the wells’ distribution for Jenin governorate.</a:t>
            </a:r>
            <a:br>
              <a:rPr lang="en-US" sz="2000" dirty="0" smtClean="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There are 125 wells, 10 of which are tapping the deep aquifers (i.e. Upper and Lower aquifers) while the remaining wells are tapping the Eocene shallow aquifer. The summary of these wells are shown in Table </a:t>
            </a:r>
            <a:r>
              <a:rPr lang="en-US" sz="2000" dirty="0" smtClean="0">
                <a:latin typeface="Times New Roman" panose="02020603050405020304" pitchFamily="18" charset="0"/>
                <a:cs typeface="Times New Roman" panose="02020603050405020304" pitchFamily="18" charset="0"/>
              </a:rPr>
              <a:t>1 (attached in the report).</a:t>
            </a:r>
            <a:br>
              <a:rPr lang="en-US" sz="2000" dirty="0" smtClean="0">
                <a:latin typeface="Times New Roman" panose="02020603050405020304" pitchFamily="18" charset="0"/>
                <a:cs typeface="Times New Roman" panose="02020603050405020304" pitchFamily="18" charset="0"/>
              </a:rPr>
            </a:br>
            <a:r>
              <a:rPr lang="en-US" sz="2000" dirty="0"/>
              <a:t/>
            </a:r>
            <a:br>
              <a:rPr lang="en-US" sz="2000" dirty="0"/>
            </a:br>
            <a:endParaRPr lang="en-US" sz="20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348471" y="452718"/>
            <a:ext cx="5405387" cy="5986717"/>
          </a:xfrm>
          <a:prstGeom prst="rect">
            <a:avLst/>
          </a:prstGeom>
        </p:spPr>
      </p:pic>
    </p:spTree>
    <p:extLst>
      <p:ext uri="{BB962C8B-B14F-4D97-AF65-F5344CB8AC3E}">
        <p14:creationId xmlns:p14="http://schemas.microsoft.com/office/powerpoint/2010/main" val="31001717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Water Demand</a:t>
            </a:r>
            <a:endParaRPr lang="en-US" dirty="0"/>
          </a:p>
        </p:txBody>
      </p:sp>
      <p:sp>
        <p:nvSpPr>
          <p:cNvPr id="5" name="Content Placeholder 4"/>
          <p:cNvSpPr>
            <a:spLocks noGrp="1"/>
          </p:cNvSpPr>
          <p:nvPr>
            <p:ph idx="1"/>
          </p:nvPr>
        </p:nvSpPr>
        <p:spPr/>
        <p:txBody>
          <a:bodyPr/>
          <a:lstStyle/>
          <a:p>
            <a:r>
              <a:rPr lang="en-US" dirty="0" smtClean="0"/>
              <a:t>The water demand in Jenin in 2020 as follows:</a:t>
            </a:r>
          </a:p>
          <a:p>
            <a:endParaRPr lang="en-US" dirty="0" smtClean="0"/>
          </a:p>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239064545"/>
              </p:ext>
            </p:extLst>
          </p:nvPr>
        </p:nvGraphicFramePr>
        <p:xfrm>
          <a:off x="1103312" y="2884868"/>
          <a:ext cx="7692957" cy="2871987"/>
        </p:xfrm>
        <a:graphic>
          <a:graphicData uri="http://schemas.openxmlformats.org/drawingml/2006/table">
            <a:tbl>
              <a:tblPr firstRow="1" firstCol="1" bandRow="1">
                <a:tableStyleId>{5C22544A-7EE6-4342-B048-85BDC9FD1C3A}</a:tableStyleId>
              </a:tblPr>
              <a:tblGrid>
                <a:gridCol w="1836095"/>
                <a:gridCol w="2064649"/>
                <a:gridCol w="1838649"/>
                <a:gridCol w="1953564"/>
              </a:tblGrid>
              <a:tr h="349345">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Domestic</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Industrial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Irrigation</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718128">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Urban areas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19,299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830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30,825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718128">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Rural areas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12,137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522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33,759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086386">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Total Consumption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31,436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1,352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64,584 m³/day</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8675388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1797" y="481695"/>
            <a:ext cx="8946541" cy="4195481"/>
          </a:xfrm>
        </p:spPr>
        <p:txBody>
          <a:bodyPr/>
          <a:lstStyle/>
          <a:p>
            <a:r>
              <a:rPr lang="en-US" dirty="0" smtClean="0"/>
              <a:t>The expected water demand in 2032 is as follows:</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smtClean="0"/>
          </a:p>
          <a:p>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182741980"/>
              </p:ext>
            </p:extLst>
          </p:nvPr>
        </p:nvGraphicFramePr>
        <p:xfrm>
          <a:off x="1171977" y="1957589"/>
          <a:ext cx="7714446" cy="3528844"/>
        </p:xfrm>
        <a:graphic>
          <a:graphicData uri="http://schemas.openxmlformats.org/drawingml/2006/table">
            <a:tbl>
              <a:tblPr firstRow="1" firstCol="1" bandRow="1">
                <a:tableStyleId>{5C22544A-7EE6-4342-B048-85BDC9FD1C3A}</a:tableStyleId>
              </a:tblPr>
              <a:tblGrid>
                <a:gridCol w="1814124"/>
                <a:gridCol w="2039945"/>
                <a:gridCol w="1816648"/>
                <a:gridCol w="2043729"/>
              </a:tblGrid>
              <a:tr h="429244">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Domestic</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Industrial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Irrigation</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882372">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Urban areas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33,981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2,379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51,593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882372">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Rural areas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21,370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1,496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56,505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334856">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Total Consumption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55,351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3,875 m³/day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108,098 m³/day</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1447637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expected water demand in 2032/day  is 214,453 m³</a:t>
            </a:r>
          </a:p>
          <a:p>
            <a:r>
              <a:rPr lang="en-US" dirty="0" smtClean="0"/>
              <a:t>While in 2020, it was 95,089 m³/day</a:t>
            </a:r>
            <a:endParaRPr lang="en-US" dirty="0"/>
          </a:p>
        </p:txBody>
      </p:sp>
    </p:spTree>
    <p:extLst>
      <p:ext uri="{BB962C8B-B14F-4D97-AF65-F5344CB8AC3E}">
        <p14:creationId xmlns:p14="http://schemas.microsoft.com/office/powerpoint/2010/main" val="19461832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a:r>
              <a:rPr lang="en-US" sz="2400" b="1" dirty="0">
                <a:latin typeface="Times New Roman" panose="02020603050405020304" pitchFamily="18" charset="0"/>
                <a:cs typeface="Times New Roman" panose="02020603050405020304" pitchFamily="18" charset="0"/>
              </a:rPr>
              <a:t>Coverage of wastewater collection system in Jenin governorate in 2014</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24604114"/>
              </p:ext>
            </p:extLst>
          </p:nvPr>
        </p:nvGraphicFramePr>
        <p:xfrm>
          <a:off x="1103313" y="2052638"/>
          <a:ext cx="8947152" cy="2672080"/>
        </p:xfrm>
        <a:graphic>
          <a:graphicData uri="http://schemas.openxmlformats.org/drawingml/2006/table">
            <a:tbl>
              <a:tblPr firstRow="1" bandRow="1">
                <a:tableStyleId>{5C22544A-7EE6-4342-B048-85BDC9FD1C3A}</a:tableStyleId>
              </a:tblPr>
              <a:tblGrid>
                <a:gridCol w="2236788"/>
                <a:gridCol w="2236788"/>
                <a:gridCol w="2236788"/>
                <a:gridCol w="2236788"/>
              </a:tblGrid>
              <a:tr h="370840">
                <a:tc>
                  <a:txBody>
                    <a:bodyPr/>
                    <a:lstStyle/>
                    <a:p>
                      <a:endParaRPr lang="en-US" dirty="0"/>
                    </a:p>
                  </a:txBody>
                  <a:tcPr/>
                </a:tc>
                <a:tc>
                  <a:txBody>
                    <a:bodyPr/>
                    <a:lstStyle/>
                    <a:p>
                      <a:pPr algn="ctr"/>
                      <a:r>
                        <a:rPr lang="en-US" dirty="0" smtClean="0"/>
                        <a:t>Population </a:t>
                      </a:r>
                      <a:endParaRPr lang="en-US" dirty="0"/>
                    </a:p>
                  </a:txBody>
                  <a:tcPr/>
                </a:tc>
                <a:tc>
                  <a:txBody>
                    <a:bodyPr/>
                    <a:lstStyle/>
                    <a:p>
                      <a:pPr algn="ctr"/>
                      <a:r>
                        <a:rPr lang="en-US" dirty="0" smtClean="0"/>
                        <a:t>Population served by</a:t>
                      </a:r>
                      <a:r>
                        <a:rPr lang="en-US" baseline="0" dirty="0" smtClean="0"/>
                        <a:t> wastewater collection networks</a:t>
                      </a:r>
                      <a:endParaRPr lang="en-US" dirty="0"/>
                    </a:p>
                  </a:txBody>
                  <a:tcPr/>
                </a:tc>
                <a:tc>
                  <a:txBody>
                    <a:bodyPr/>
                    <a:lstStyle/>
                    <a:p>
                      <a:pPr algn="ctr"/>
                      <a:r>
                        <a:rPr lang="en-US" dirty="0" smtClean="0"/>
                        <a:t>Population</a:t>
                      </a:r>
                      <a:r>
                        <a:rPr lang="en-US" baseline="0" dirty="0" smtClean="0"/>
                        <a:t> served by septic tanks </a:t>
                      </a:r>
                      <a:endParaRPr lang="en-US" dirty="0"/>
                    </a:p>
                  </a:txBody>
                  <a:tcPr/>
                </a:tc>
              </a:tr>
              <a:tr h="370840">
                <a:tc>
                  <a:txBody>
                    <a:bodyPr/>
                    <a:lstStyle/>
                    <a:p>
                      <a:pPr algn="ctr"/>
                      <a:r>
                        <a:rPr lang="en-US" b="1" dirty="0" smtClean="0">
                          <a:latin typeface="Times New Roman" panose="02020603050405020304" pitchFamily="18" charset="0"/>
                          <a:cs typeface="Times New Roman" panose="02020603050405020304" pitchFamily="18" charset="0"/>
                        </a:rPr>
                        <a:t>Urban areas</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178,837</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21,246</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157,591</a:t>
                      </a:r>
                      <a:endParaRPr lang="en-US" b="1" dirty="0">
                        <a:latin typeface="Times New Roman" panose="02020603050405020304" pitchFamily="18" charset="0"/>
                        <a:cs typeface="Times New Roman" panose="02020603050405020304" pitchFamily="18" charset="0"/>
                      </a:endParaRPr>
                    </a:p>
                  </a:txBody>
                  <a:tcPr/>
                </a:tc>
              </a:tr>
              <a:tr h="370840">
                <a:tc>
                  <a:txBody>
                    <a:bodyPr/>
                    <a:lstStyle/>
                    <a:p>
                      <a:pPr algn="ctr"/>
                      <a:r>
                        <a:rPr lang="en-US" b="1" dirty="0" smtClean="0">
                          <a:latin typeface="Times New Roman" panose="02020603050405020304" pitchFamily="18" charset="0"/>
                          <a:cs typeface="Times New Roman" panose="02020603050405020304" pitchFamily="18" charset="0"/>
                        </a:rPr>
                        <a:t>Rural</a:t>
                      </a:r>
                      <a:r>
                        <a:rPr lang="en-US" b="1" baseline="0" dirty="0" smtClean="0">
                          <a:latin typeface="Times New Roman" panose="02020603050405020304" pitchFamily="18" charset="0"/>
                          <a:cs typeface="Times New Roman" panose="02020603050405020304" pitchFamily="18" charset="0"/>
                        </a:rPr>
                        <a:t> areas</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112,460</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4,789</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107,671</a:t>
                      </a:r>
                      <a:endParaRPr lang="en-US" b="1" dirty="0">
                        <a:latin typeface="Times New Roman" panose="02020603050405020304" pitchFamily="18" charset="0"/>
                        <a:cs typeface="Times New Roman" panose="02020603050405020304" pitchFamily="18" charset="0"/>
                      </a:endParaRPr>
                    </a:p>
                  </a:txBody>
                  <a:tcPr/>
                </a:tc>
              </a:tr>
              <a:tr h="370840">
                <a:tc>
                  <a:txBody>
                    <a:bodyPr/>
                    <a:lstStyle/>
                    <a:p>
                      <a:pPr algn="ctr"/>
                      <a:r>
                        <a:rPr lang="en-US" b="1" dirty="0" smtClean="0">
                          <a:latin typeface="Times New Roman" panose="02020603050405020304" pitchFamily="18" charset="0"/>
                          <a:cs typeface="Times New Roman" panose="02020603050405020304" pitchFamily="18" charset="0"/>
                        </a:rPr>
                        <a:t>Camps</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 12,268</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 12,268</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b="1" dirty="0" smtClean="0">
                          <a:latin typeface="Times New Roman" panose="02020603050405020304" pitchFamily="18" charset="0"/>
                          <a:cs typeface="Times New Roman" panose="02020603050405020304" pitchFamily="18" charset="0"/>
                        </a:rPr>
                        <a:t>0</a:t>
                      </a:r>
                      <a:endParaRPr lang="en-US" b="1" dirty="0">
                        <a:latin typeface="Times New Roman" panose="02020603050405020304" pitchFamily="18" charset="0"/>
                        <a:cs typeface="Times New Roman" panose="02020603050405020304" pitchFamily="18" charset="0"/>
                      </a:endParaRPr>
                    </a:p>
                  </a:txBody>
                  <a:tcPr/>
                </a:tc>
              </a:tr>
              <a:tr h="370840">
                <a:tc>
                  <a:txBody>
                    <a:bodyPr/>
                    <a:lstStyle/>
                    <a:p>
                      <a:pPr algn="ctr"/>
                      <a:r>
                        <a:rPr lang="en-US" b="1" dirty="0" smtClean="0">
                          <a:latin typeface="Times New Roman" panose="02020603050405020304" pitchFamily="18" charset="0"/>
                          <a:cs typeface="Times New Roman" panose="02020603050405020304" pitchFamily="18" charset="0"/>
                        </a:rPr>
                        <a:t>Total </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 303,565</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38,303</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265,262</a:t>
                      </a:r>
                      <a:endParaRPr lang="en-US" b="1"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1976283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Notes </a:t>
            </a:r>
            <a:endParaRPr lang="en-US" dirty="0"/>
          </a:p>
        </p:txBody>
      </p:sp>
      <p:sp>
        <p:nvSpPr>
          <p:cNvPr id="3" name="Content Placeholder 2"/>
          <p:cNvSpPr>
            <a:spLocks noGrp="1"/>
          </p:cNvSpPr>
          <p:nvPr>
            <p:ph idx="1"/>
          </p:nvPr>
        </p:nvSpPr>
        <p:spPr/>
        <p:txBody>
          <a:bodyPr/>
          <a:lstStyle/>
          <a:p>
            <a:r>
              <a:rPr lang="en-US" i="1" dirty="0"/>
              <a:t>It’s noticed that the number of people who are served with wastewater collection systems are less than those who depend on septic tanks for wastewater disposal. That is a bad sign.</a:t>
            </a:r>
            <a:endParaRPr lang="en-US" dirty="0"/>
          </a:p>
          <a:p>
            <a:r>
              <a:rPr lang="en-US" i="1" dirty="0"/>
              <a:t>From </a:t>
            </a:r>
            <a:r>
              <a:rPr lang="en-US" i="1" dirty="0" smtClean="0"/>
              <a:t>the previous table</a:t>
            </a:r>
            <a:r>
              <a:rPr lang="en-US" i="1" dirty="0"/>
              <a:t>, we notice that before starting a wastewater reuse project and master plan, the first step is to collect the biggest quantity of generated wastewater in order to treat it and reuse it. And that is done by providing the whole population with wastewater collection systems. </a:t>
            </a:r>
            <a:endParaRPr lang="en-US" dirty="0"/>
          </a:p>
          <a:p>
            <a:endParaRPr lang="en-US" dirty="0"/>
          </a:p>
        </p:txBody>
      </p:sp>
    </p:spTree>
    <p:extLst>
      <p:ext uri="{BB962C8B-B14F-4D97-AF65-F5344CB8AC3E}">
        <p14:creationId xmlns:p14="http://schemas.microsoft.com/office/powerpoint/2010/main" val="13960764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Projected wastewater flows in 2032</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00334588"/>
              </p:ext>
            </p:extLst>
          </p:nvPr>
        </p:nvGraphicFramePr>
        <p:xfrm>
          <a:off x="1223494" y="1725769"/>
          <a:ext cx="8706116" cy="3374171"/>
        </p:xfrm>
        <a:graphic>
          <a:graphicData uri="http://schemas.openxmlformats.org/drawingml/2006/table">
            <a:tbl>
              <a:tblPr firstRow="1" firstCol="1" bandRow="1">
                <a:tableStyleId>{5C22544A-7EE6-4342-B048-85BDC9FD1C3A}</a:tableStyleId>
              </a:tblPr>
              <a:tblGrid>
                <a:gridCol w="1242866"/>
                <a:gridCol w="1243875"/>
                <a:gridCol w="1321554"/>
                <a:gridCol w="1166196"/>
                <a:gridCol w="1243875"/>
                <a:gridCol w="1243875"/>
                <a:gridCol w="1243875"/>
              </a:tblGrid>
              <a:tr h="1515042">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 </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Population</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Average flow (m³/day)</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Average dry flow (m³/day)</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Average wet flow (m³/day)</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Peak factor</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Peak wet flow (m³/day)</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747537">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Urban areas</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283,117</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24,876</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27,363</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32,338</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3.1</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138,707</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747537">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Rural areas</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178,083</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14,959</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16,455</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19,447</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4.3</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72,692</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64055">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camps</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19,426</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1,632</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1,795</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2,121</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Times New Roman" panose="02020603050405020304" pitchFamily="18" charset="0"/>
                          <a:cs typeface="Times New Roman" panose="02020603050405020304" pitchFamily="18" charset="0"/>
                        </a:rPr>
                        <a:t>2.76</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5,860</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6271932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Wastewater infrastructure in Jenin</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500" dirty="0">
                <a:latin typeface="Times New Roman" panose="02020603050405020304" pitchFamily="18" charset="0"/>
                <a:cs typeface="Times New Roman" panose="02020603050405020304" pitchFamily="18" charset="0"/>
              </a:rPr>
              <a:t>Generally, Jenin governorate lacks wastewater collection </a:t>
            </a:r>
            <a:r>
              <a:rPr lang="en-US" sz="2500" dirty="0" smtClean="0">
                <a:latin typeface="Times New Roman" panose="02020603050405020304" pitchFamily="18" charset="0"/>
                <a:cs typeface="Times New Roman" panose="02020603050405020304" pitchFamily="18" charset="0"/>
              </a:rPr>
              <a:t>systems.</a:t>
            </a:r>
          </a:p>
          <a:p>
            <a:r>
              <a:rPr lang="en-US" sz="2500" dirty="0" smtClean="0">
                <a:latin typeface="Times New Roman" panose="02020603050405020304" pitchFamily="18" charset="0"/>
                <a:cs typeface="Times New Roman" panose="02020603050405020304" pitchFamily="18" charset="0"/>
              </a:rPr>
              <a:t>In 2014, the </a:t>
            </a:r>
            <a:r>
              <a:rPr lang="en-US" sz="2500" dirty="0">
                <a:latin typeface="Times New Roman" panose="02020603050405020304" pitchFamily="18" charset="0"/>
                <a:cs typeface="Times New Roman" panose="02020603050405020304" pitchFamily="18" charset="0"/>
              </a:rPr>
              <a:t>population of Jenin governorate was 303,506 capita, however the population connected to sewerage network was only 38,303 capita, which only forms 13% of </a:t>
            </a:r>
            <a:r>
              <a:rPr lang="en-US" sz="2500" dirty="0" smtClean="0">
                <a:latin typeface="Times New Roman" panose="02020603050405020304" pitchFamily="18" charset="0"/>
                <a:cs typeface="Times New Roman" panose="02020603050405020304" pitchFamily="18" charset="0"/>
              </a:rPr>
              <a:t>it’s </a:t>
            </a:r>
            <a:r>
              <a:rPr lang="en-US" sz="2500" dirty="0">
                <a:latin typeface="Times New Roman" panose="02020603050405020304" pitchFamily="18" charset="0"/>
                <a:cs typeface="Times New Roman" panose="02020603050405020304" pitchFamily="18" charset="0"/>
              </a:rPr>
              <a:t>population.</a:t>
            </a:r>
          </a:p>
          <a:p>
            <a:endParaRPr lang="en-US" dirty="0"/>
          </a:p>
        </p:txBody>
      </p:sp>
    </p:spTree>
    <p:extLst>
      <p:ext uri="{BB962C8B-B14F-4D97-AF65-F5344CB8AC3E}">
        <p14:creationId xmlns:p14="http://schemas.microsoft.com/office/powerpoint/2010/main" val="25456918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214535" y="383279"/>
            <a:ext cx="1495358" cy="608393"/>
          </a:xfrm>
          <a:prstGeom prst="roundRect">
            <a:avLst/>
          </a:prstGeom>
          <a:solidFill>
            <a:sysClr val="window" lastClr="FFFFFF"/>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3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Reuse in Agriculture  </a:t>
            </a:r>
            <a:endParaRPr lang="en-US" sz="13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1880317" y="1177409"/>
            <a:ext cx="8448540" cy="427706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7" name="Straight Connector 6"/>
          <p:cNvCxnSpPr/>
          <p:nvPr/>
        </p:nvCxnSpPr>
        <p:spPr>
          <a:xfrm>
            <a:off x="5962213" y="991672"/>
            <a:ext cx="0" cy="371475"/>
          </a:xfrm>
          <a:prstGeom prst="line">
            <a:avLst/>
          </a:prstGeom>
          <a:noFill/>
          <a:ln w="28575" cap="flat" cmpd="sng" algn="ctr">
            <a:solidFill>
              <a:sysClr val="windowText" lastClr="000000"/>
            </a:solidFill>
            <a:prstDash val="solid"/>
            <a:miter lim="800000"/>
          </a:ln>
          <a:effectLst/>
        </p:spPr>
      </p:cxnSp>
      <p:sp>
        <p:nvSpPr>
          <p:cNvPr id="8" name="Oval 7"/>
          <p:cNvSpPr/>
          <p:nvPr/>
        </p:nvSpPr>
        <p:spPr>
          <a:xfrm>
            <a:off x="5204943" y="1383538"/>
            <a:ext cx="1504950" cy="55245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200" b="1" dirty="0">
                <a:solidFill>
                  <a:srgbClr val="000000"/>
                </a:solidFill>
                <a:effectLst/>
                <a:highlight>
                  <a:srgbClr val="FFFF00"/>
                </a:highlight>
                <a:latin typeface="Times New Roman" panose="02020603050405020304" pitchFamily="18" charset="0"/>
                <a:ea typeface="Calibri" panose="020F0502020204030204" pitchFamily="34" charset="0"/>
                <a:cs typeface="Arial" panose="020B0604020202020204" pitchFamily="34" charset="0"/>
              </a:rPr>
              <a:t>Associated concerns</a:t>
            </a:r>
            <a:endParaRPr lang="en-US" sz="1200" dirty="0">
              <a:effectLst/>
              <a:ea typeface="Calibri" panose="020F0502020204030204" pitchFamily="34" charset="0"/>
              <a:cs typeface="Arial" panose="020B0604020202020204" pitchFamily="34" charset="0"/>
            </a:endParaRPr>
          </a:p>
        </p:txBody>
      </p:sp>
      <p:sp>
        <p:nvSpPr>
          <p:cNvPr id="9" name="Rectangle 8"/>
          <p:cNvSpPr/>
          <p:nvPr/>
        </p:nvSpPr>
        <p:spPr>
          <a:xfrm>
            <a:off x="2614411" y="2188937"/>
            <a:ext cx="6800045" cy="561975"/>
          </a:xfrm>
          <a:prstGeom prst="rect">
            <a:avLst/>
          </a:prstGeom>
          <a:solidFill>
            <a:schemeClr val="tx1"/>
          </a:solidFill>
          <a:ln w="952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07000"/>
              </a:lnSpc>
              <a:spcBef>
                <a:spcPts val="0"/>
              </a:spcBef>
              <a:spcAft>
                <a:spcPts val="800"/>
              </a:spcAft>
            </a:pPr>
            <a:r>
              <a:rPr lang="en-US" sz="13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Environmental                        Social                              Economic                          Governance </a:t>
            </a:r>
            <a:endParaRPr lang="en-US" sz="13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Rectangle 9"/>
          <p:cNvSpPr/>
          <p:nvPr/>
        </p:nvSpPr>
        <p:spPr>
          <a:xfrm>
            <a:off x="2719723" y="2936649"/>
            <a:ext cx="1085850" cy="1543050"/>
          </a:xfrm>
          <a:prstGeom prst="rect">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07000"/>
              </a:lnSpc>
              <a:spcBef>
                <a:spcPts val="0"/>
              </a:spcBef>
              <a:spcAft>
                <a:spcPts val="800"/>
              </a:spcAft>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-Soil.</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-Crops.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-Groundwater quality.</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100" dirty="0">
              <a:effectLst/>
              <a:ea typeface="Calibri" panose="020F0502020204030204" pitchFamily="34" charset="0"/>
              <a:cs typeface="Arial" panose="020B0604020202020204" pitchFamily="34" charset="0"/>
            </a:endParaRPr>
          </a:p>
        </p:txBody>
      </p:sp>
      <p:sp>
        <p:nvSpPr>
          <p:cNvPr id="11" name="Rectangle 10"/>
          <p:cNvSpPr/>
          <p:nvPr/>
        </p:nvSpPr>
        <p:spPr>
          <a:xfrm>
            <a:off x="4342461" y="3003861"/>
            <a:ext cx="1085850" cy="476684"/>
          </a:xfrm>
          <a:prstGeom prst="rect">
            <a:avLst/>
          </a:prstGeom>
          <a:solidFill>
            <a:sysClr val="window" lastClr="FFFFFF"/>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07000"/>
              </a:lnSpc>
              <a:spcBef>
                <a:spcPts val="0"/>
              </a:spcBef>
              <a:spcAft>
                <a:spcPts val="800"/>
              </a:spcAft>
            </a:pPr>
            <a:r>
              <a:rPr lang="en-US" sz="10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r>
              <a:rPr lang="en-US" sz="1400" dirty="0" smtClean="0">
                <a:solidFill>
                  <a:srgbClr val="000000"/>
                </a:solidFill>
                <a:effectLst/>
                <a:latin typeface="Calibri" panose="020F0502020204030204" pitchFamily="34" charset="0"/>
                <a:ea typeface="Calibri" panose="020F0502020204030204" pitchFamily="34" charset="0"/>
                <a:cs typeface="Arial" panose="020B0604020202020204" pitchFamily="34" charset="0"/>
              </a:rPr>
              <a:t>-</a:t>
            </a:r>
            <a:r>
              <a:rPr lang="en-US" sz="13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Acceptance</a:t>
            </a: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2" name="Rectangle 11"/>
          <p:cNvSpPr/>
          <p:nvPr/>
        </p:nvSpPr>
        <p:spPr>
          <a:xfrm>
            <a:off x="6166968" y="2936649"/>
            <a:ext cx="1173990" cy="1261864"/>
          </a:xfrm>
          <a:prstGeom prst="rect">
            <a:avLst/>
          </a:prstGeom>
          <a:solidFill>
            <a:sysClr val="window" lastClr="FFFFFF"/>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07000"/>
              </a:lnSpc>
              <a:spcBef>
                <a:spcPts val="0"/>
              </a:spcBef>
              <a:spcAft>
                <a:spcPts val="800"/>
              </a:spcAft>
            </a:pPr>
            <a:r>
              <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r>
              <a:rPr lang="en-US" sz="13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Water pricing policy</a:t>
            </a: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3" name="Rectangle 12"/>
          <p:cNvSpPr/>
          <p:nvPr/>
        </p:nvSpPr>
        <p:spPr>
          <a:xfrm>
            <a:off x="8193243" y="2936648"/>
            <a:ext cx="1414395" cy="1931565"/>
          </a:xfrm>
          <a:prstGeom prst="rect">
            <a:avLst/>
          </a:prstGeom>
          <a:solidFill>
            <a:sysClr val="window" lastClr="FFFFFF"/>
          </a:solidFill>
          <a:ln w="190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07000"/>
              </a:lnSpc>
              <a:spcBef>
                <a:spcPts val="0"/>
              </a:spcBef>
              <a:spcAft>
                <a:spcPts val="800"/>
              </a:spcAft>
            </a:pPr>
            <a:r>
              <a:rPr lang="en-US" sz="1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r>
              <a:rPr lang="en-US" sz="13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Regulations and policies to develop the wastewater reuse project</a:t>
            </a: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3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-Relation between actors and stakeholders</a:t>
            </a:r>
            <a:endParaRPr lang="en-US" sz="13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014161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WWTPs in Jenin governorate</a:t>
            </a:r>
            <a:endParaRPr lang="en-US" sz="3500"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58219052"/>
              </p:ext>
            </p:extLst>
          </p:nvPr>
        </p:nvGraphicFramePr>
        <p:xfrm>
          <a:off x="1468192" y="1635617"/>
          <a:ext cx="7328078" cy="4547208"/>
        </p:xfrm>
        <a:graphic>
          <a:graphicData uri="http://schemas.openxmlformats.org/drawingml/2006/table">
            <a:tbl>
              <a:tblPr firstRow="1" firstCol="1" bandRow="1">
                <a:tableStyleId>{5C22544A-7EE6-4342-B048-85BDC9FD1C3A}</a:tableStyleId>
              </a:tblPr>
              <a:tblGrid>
                <a:gridCol w="2442315"/>
                <a:gridCol w="2442315"/>
                <a:gridCol w="2443448"/>
              </a:tblGrid>
              <a:tr h="311633">
                <a:tc>
                  <a:txBody>
                    <a:bodyPr/>
                    <a:lstStyle/>
                    <a:p>
                      <a:pPr marL="0" marR="0" algn="ctr">
                        <a:lnSpc>
                          <a:spcPct val="107000"/>
                        </a:lnSpc>
                        <a:spcBef>
                          <a:spcPts val="0"/>
                        </a:spcBef>
                        <a:spcAft>
                          <a:spcPts val="0"/>
                        </a:spcAft>
                      </a:pPr>
                      <a:r>
                        <a:rPr lang="en-US" dirty="0"/>
                        <a:t>Name of WWTP</a:t>
                      </a:r>
                    </a:p>
                  </a:txBody>
                  <a:tcPr marL="68580" marR="68580" marT="0" marB="0"/>
                </a:tc>
                <a:tc>
                  <a:txBody>
                    <a:bodyPr/>
                    <a:lstStyle/>
                    <a:p>
                      <a:pPr marL="0" marR="0" algn="ctr">
                        <a:lnSpc>
                          <a:spcPct val="107000"/>
                        </a:lnSpc>
                        <a:spcBef>
                          <a:spcPts val="0"/>
                        </a:spcBef>
                        <a:spcAft>
                          <a:spcPts val="0"/>
                        </a:spcAft>
                      </a:pPr>
                      <a:r>
                        <a:rPr lang="en-US"/>
                        <a:t>Technology</a:t>
                      </a:r>
                    </a:p>
                  </a:txBody>
                  <a:tcPr marL="68580" marR="68580" marT="0" marB="0"/>
                </a:tc>
                <a:tc>
                  <a:txBody>
                    <a:bodyPr/>
                    <a:lstStyle/>
                    <a:p>
                      <a:pPr marL="0" marR="0" algn="ctr">
                        <a:lnSpc>
                          <a:spcPct val="107000"/>
                        </a:lnSpc>
                        <a:spcBef>
                          <a:spcPts val="0"/>
                        </a:spcBef>
                        <a:spcAft>
                          <a:spcPts val="0"/>
                        </a:spcAft>
                      </a:pPr>
                      <a:r>
                        <a:rPr lang="en-US" dirty="0"/>
                        <a:t>Notes</a:t>
                      </a:r>
                    </a:p>
                  </a:txBody>
                  <a:tcPr marL="68580" marR="68580" marT="0" marB="0"/>
                </a:tc>
              </a:tr>
              <a:tr h="2394021">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Jenin WWTP</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Aerated Lagoons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Treats 20% of the inflow, and the remaining diverted by WWTP operator to the adjacent </a:t>
                      </a:r>
                      <a:r>
                        <a:rPr lang="en-US" sz="2000" dirty="0" err="1">
                          <a:effectLst/>
                          <a:latin typeface="Times New Roman" panose="02020603050405020304" pitchFamily="18" charset="0"/>
                          <a:cs typeface="Times New Roman" panose="02020603050405020304" pitchFamily="18" charset="0"/>
                        </a:rPr>
                        <a:t>Wadi</a:t>
                      </a:r>
                      <a:r>
                        <a:rPr lang="en-US" sz="2000" dirty="0">
                          <a:effectLst/>
                          <a:latin typeface="Times New Roman" panose="02020603050405020304" pitchFamily="18" charset="0"/>
                          <a:cs typeface="Times New Roman" panose="02020603050405020304" pitchFamily="18" charset="0"/>
                        </a:rPr>
                        <a:t> to save on energy costs.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1189282">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Anza WWTP</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Activated sludge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Filtration unit Process not constructed due to limited budget</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86911">
                <a:tc>
                  <a:txBody>
                    <a:bodyPr/>
                    <a:lstStyle/>
                    <a:p>
                      <a:pPr marL="0" marR="0">
                        <a:lnSpc>
                          <a:spcPct val="107000"/>
                        </a:lnSpc>
                        <a:spcBef>
                          <a:spcPts val="0"/>
                        </a:spcBef>
                        <a:spcAft>
                          <a:spcPts val="0"/>
                        </a:spcAft>
                      </a:pPr>
                      <a:r>
                        <a:rPr lang="en-US" sz="2000" dirty="0" err="1">
                          <a:effectLst/>
                          <a:latin typeface="Times New Roman" panose="02020603050405020304" pitchFamily="18" charset="0"/>
                          <a:cs typeface="Times New Roman" panose="02020603050405020304" pitchFamily="18" charset="0"/>
                        </a:rPr>
                        <a:t>Maythalon</a:t>
                      </a:r>
                      <a:r>
                        <a:rPr lang="en-US" sz="2000" dirty="0">
                          <a:effectLst/>
                          <a:latin typeface="Times New Roman" panose="02020603050405020304" pitchFamily="18" charset="0"/>
                          <a:cs typeface="Times New Roman" panose="02020603050405020304" pitchFamily="18" charset="0"/>
                        </a:rPr>
                        <a:t> WWTP</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Pretreatment + wetland</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5292250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22" y="2066822"/>
            <a:ext cx="3384976" cy="1400530"/>
          </a:xfrm>
        </p:spPr>
        <p:txBody>
          <a:bodyPr/>
          <a:lstStyle/>
          <a:p>
            <a:r>
              <a:rPr lang="en-US" sz="2000" dirty="0" smtClean="0">
                <a:latin typeface="Times New Roman" panose="02020603050405020304" pitchFamily="18" charset="0"/>
                <a:cs typeface="Times New Roman" panose="02020603050405020304" pitchFamily="18" charset="0"/>
              </a:rPr>
              <a:t>The following map shows the WWTPs in Jenin governorate, only Jenin, </a:t>
            </a:r>
            <a:r>
              <a:rPr lang="en-US" sz="2000" dirty="0" err="1" smtClean="0">
                <a:latin typeface="Times New Roman" panose="02020603050405020304" pitchFamily="18" charset="0"/>
                <a:cs typeface="Times New Roman" panose="02020603050405020304" pitchFamily="18" charset="0"/>
              </a:rPr>
              <a:t>Maythalon</a:t>
            </a:r>
            <a:r>
              <a:rPr lang="en-US" sz="2000" dirty="0" smtClean="0">
                <a:latin typeface="Times New Roman" panose="02020603050405020304" pitchFamily="18" charset="0"/>
                <a:cs typeface="Times New Roman" panose="02020603050405020304" pitchFamily="18" charset="0"/>
              </a:rPr>
              <a:t> and Anza WWTPs are operating, the rest are only planned to be existing by 2032.</a:t>
            </a:r>
            <a:endParaRPr lang="en-US" sz="20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087156" y="452718"/>
            <a:ext cx="5576552" cy="5999597"/>
          </a:xfrm>
          <a:prstGeom prst="rect">
            <a:avLst/>
          </a:prstGeom>
        </p:spPr>
      </p:pic>
    </p:spTree>
    <p:extLst>
      <p:ext uri="{BB962C8B-B14F-4D97-AF65-F5344CB8AC3E}">
        <p14:creationId xmlns:p14="http://schemas.microsoft.com/office/powerpoint/2010/main" val="34684157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sz="3000" b="1" dirty="0">
                <a:latin typeface="Times New Roman" panose="02020603050405020304" pitchFamily="18" charset="0"/>
                <a:cs typeface="Times New Roman" panose="02020603050405020304" pitchFamily="18" charset="0"/>
              </a:rPr>
              <a:t>Only 13% of the generated wastewater is collected by collection systems, where only 80% of the collected wastewater is treated.</a:t>
            </a:r>
          </a:p>
          <a:p>
            <a:endParaRPr lang="en-US" dirty="0"/>
          </a:p>
        </p:txBody>
      </p:sp>
    </p:spTree>
    <p:extLst>
      <p:ext uri="{BB962C8B-B14F-4D97-AF65-F5344CB8AC3E}">
        <p14:creationId xmlns:p14="http://schemas.microsoft.com/office/powerpoint/2010/main" val="33205641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Sustainability of the wastewater reuse sector</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lvl="0"/>
            <a:r>
              <a:rPr lang="en-US" sz="2500" dirty="0">
                <a:latin typeface="Times New Roman" panose="02020603050405020304" pitchFamily="18" charset="0"/>
                <a:cs typeface="Times New Roman" panose="02020603050405020304" pitchFamily="18" charset="0"/>
              </a:rPr>
              <a:t>Long term reuse of wastewater could cause soil contamination, so it’s important to determine the effect of wastewater reuse on soil (concentrations of heavy metals, nutrients ions such as chloride, boron and sodium.. </a:t>
            </a:r>
            <a:r>
              <a:rPr lang="en-US" sz="2500" dirty="0" err="1">
                <a:latin typeface="Times New Roman" panose="02020603050405020304" pitchFamily="18" charset="0"/>
                <a:cs typeface="Times New Roman" panose="02020603050405020304" pitchFamily="18" charset="0"/>
              </a:rPr>
              <a:t>etc</a:t>
            </a:r>
            <a:r>
              <a:rPr lang="en-US" sz="2500" dirty="0">
                <a:latin typeface="Times New Roman" panose="02020603050405020304" pitchFamily="18" charset="0"/>
                <a:cs typeface="Times New Roman" panose="02020603050405020304" pitchFamily="18" charset="0"/>
              </a:rPr>
              <a:t>) </a:t>
            </a:r>
          </a:p>
          <a:p>
            <a:pPr lvl="0"/>
            <a:r>
              <a:rPr lang="en-US" sz="2500" dirty="0">
                <a:latin typeface="Times New Roman" panose="02020603050405020304" pitchFamily="18" charset="0"/>
                <a:cs typeface="Times New Roman" panose="02020603050405020304" pitchFamily="18" charset="0"/>
              </a:rPr>
              <a:t>Determine the effect of wastewater reuse on the groundwater </a:t>
            </a:r>
            <a:r>
              <a:rPr lang="en-US" sz="2500" dirty="0" smtClean="0">
                <a:latin typeface="Times New Roman" panose="02020603050405020304" pitchFamily="18" charset="0"/>
                <a:cs typeface="Times New Roman" panose="02020603050405020304" pitchFamily="18" charset="0"/>
              </a:rPr>
              <a:t>quality</a:t>
            </a:r>
            <a:endParaRPr lang="en-US" sz="2500" dirty="0">
              <a:latin typeface="Times New Roman" panose="02020603050405020304" pitchFamily="18" charset="0"/>
              <a:cs typeface="Times New Roman" panose="02020603050405020304" pitchFamily="18" charset="0"/>
            </a:endParaRPr>
          </a:p>
          <a:p>
            <a:pPr lvl="0"/>
            <a:r>
              <a:rPr lang="en-US" sz="2500" dirty="0">
                <a:latin typeface="Times New Roman" panose="02020603050405020304" pitchFamily="18" charset="0"/>
                <a:cs typeface="Times New Roman" panose="02020603050405020304" pitchFamily="18" charset="0"/>
              </a:rPr>
              <a:t>Monitor the efficiency of wastewater treatment plants </a:t>
            </a:r>
            <a:endParaRPr lang="en-US" sz="2500" dirty="0" smtClean="0">
              <a:latin typeface="Times New Roman" panose="02020603050405020304" pitchFamily="18" charset="0"/>
              <a:cs typeface="Times New Roman" panose="02020603050405020304" pitchFamily="18" charset="0"/>
            </a:endParaRPr>
          </a:p>
          <a:p>
            <a:pPr lvl="0"/>
            <a:r>
              <a:rPr lang="en-US" sz="2500" dirty="0" smtClean="0">
                <a:latin typeface="Times New Roman" panose="02020603050405020304" pitchFamily="18" charset="0"/>
                <a:cs typeface="Times New Roman" panose="02020603050405020304" pitchFamily="18" charset="0"/>
              </a:rPr>
              <a:t>Improve </a:t>
            </a:r>
            <a:r>
              <a:rPr lang="en-US" sz="2500" dirty="0">
                <a:latin typeface="Times New Roman" panose="02020603050405020304" pitchFamily="18" charset="0"/>
                <a:cs typeface="Times New Roman" panose="02020603050405020304" pitchFamily="18" charset="0"/>
              </a:rPr>
              <a:t>the stakeholders cooperation framework</a:t>
            </a:r>
          </a:p>
          <a:p>
            <a:pPr lvl="0"/>
            <a:r>
              <a:rPr lang="en-US" sz="2500" dirty="0">
                <a:latin typeface="Times New Roman" panose="02020603050405020304" pitchFamily="18" charset="0"/>
                <a:cs typeface="Times New Roman" panose="02020603050405020304" pitchFamily="18" charset="0"/>
              </a:rPr>
              <a:t>Construct a constant funder for the wastewater reuse sector. </a:t>
            </a:r>
          </a:p>
          <a:p>
            <a:endParaRPr lang="en-US" dirty="0"/>
          </a:p>
        </p:txBody>
      </p:sp>
    </p:spTree>
    <p:extLst>
      <p:ext uri="{BB962C8B-B14F-4D97-AF65-F5344CB8AC3E}">
        <p14:creationId xmlns:p14="http://schemas.microsoft.com/office/powerpoint/2010/main" val="37526522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following map shows the agricultural land classes that have a high value regarding agriculture for Jenin governorate, the pink areas are the lands that are classified as high agricultural land value.</a:t>
            </a:r>
          </a:p>
          <a:p>
            <a:r>
              <a:rPr lang="en-US" dirty="0"/>
              <a:t>The lands that have a high agricultural value makes 24% of the whole area of the agricultural lands in Jenin governorate. Which is a high percentage.</a:t>
            </a:r>
          </a:p>
          <a:p>
            <a:r>
              <a:rPr lang="en-US" dirty="0"/>
              <a:t>They are distributed majorly in the south, east and north of the governorate.</a:t>
            </a:r>
          </a:p>
          <a:p>
            <a:endParaRPr lang="en-US" dirty="0"/>
          </a:p>
        </p:txBody>
      </p:sp>
    </p:spTree>
    <p:extLst>
      <p:ext uri="{BB962C8B-B14F-4D97-AF65-F5344CB8AC3E}">
        <p14:creationId xmlns:p14="http://schemas.microsoft.com/office/powerpoint/2010/main" val="20478762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704563" y="452718"/>
            <a:ext cx="6212930" cy="5744167"/>
          </a:xfrm>
          <a:prstGeom prst="rect">
            <a:avLst/>
          </a:prstGeom>
        </p:spPr>
      </p:pic>
    </p:spTree>
    <p:extLst>
      <p:ext uri="{BB962C8B-B14F-4D97-AF65-F5344CB8AC3E}">
        <p14:creationId xmlns:p14="http://schemas.microsoft.com/office/powerpoint/2010/main" val="320043928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latin typeface="Times New Roman" panose="02020603050405020304" pitchFamily="18" charset="0"/>
                <a:cs typeface="Times New Roman" panose="02020603050405020304" pitchFamily="18" charset="0"/>
              </a:rPr>
              <a:t>The following map shows the locations of the WWTPs in Jenin related to the lands that have high agricultural value.</a:t>
            </a:r>
            <a:br>
              <a:rPr lang="en-US" sz="3200" dirty="0">
                <a:latin typeface="Times New Roman" panose="02020603050405020304" pitchFamily="18" charset="0"/>
                <a:cs typeface="Times New Roman" panose="02020603050405020304" pitchFamily="18" charset="0"/>
              </a:rPr>
            </a:br>
            <a:endParaRPr lang="en-US" sz="32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756910" y="2052638"/>
            <a:ext cx="5183124" cy="4805362"/>
          </a:xfrm>
          <a:prstGeom prst="rect">
            <a:avLst/>
          </a:prstGeom>
        </p:spPr>
      </p:pic>
    </p:spTree>
    <p:extLst>
      <p:ext uri="{BB962C8B-B14F-4D97-AF65-F5344CB8AC3E}">
        <p14:creationId xmlns:p14="http://schemas.microsoft.com/office/powerpoint/2010/main" val="31985227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Questionnaire Design</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A questionnaire was designed to be delivered to the farmers, the sample of farmers contains about 400 farmers, 200 reuse treated wastewater in agriculture, and 200 use freshwater.</a:t>
            </a:r>
          </a:p>
          <a:p>
            <a:pPr marL="0" indent="0">
              <a:buNone/>
            </a:pPr>
            <a:r>
              <a:rPr lang="en-US" dirty="0" smtClean="0">
                <a:latin typeface="Times New Roman" panose="02020603050405020304" pitchFamily="18" charset="0"/>
                <a:cs typeface="Times New Roman" panose="02020603050405020304" pitchFamily="18" charset="0"/>
              </a:rPr>
              <a:t>The main goal of the questionnaire is to assess the socio-economic dimension, the social acceptance of the farmers of using treated wastewater, the effect of reusing treated wastewater on the economic aspect and their income levels, the effect of reusing treated wastewater on their health and knowledge assessment.</a:t>
            </a:r>
          </a:p>
          <a:p>
            <a:pPr marL="0" indent="0">
              <a:buNone/>
            </a:pPr>
            <a:r>
              <a:rPr lang="en-US" dirty="0" smtClean="0">
                <a:latin typeface="Times New Roman" panose="02020603050405020304" pitchFamily="18" charset="0"/>
                <a:cs typeface="Times New Roman" panose="02020603050405020304" pitchFamily="18" charset="0"/>
              </a:rPr>
              <a:t>The questionnaire is in the report.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026248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Conclusion</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t>By 2032, the water demand will be much larger than the available water in Jenin due to the increase in population. And the water supply won’t meet the water demand.</a:t>
            </a:r>
          </a:p>
          <a:p>
            <a:r>
              <a:rPr lang="en-US" dirty="0"/>
              <a:t>Jenin is poor of having wastewater collection network systems, so many villages and areas depend on septic tanks, so the idea of implementing reuse projects and building a reuse sector in the governorate is still an early step.</a:t>
            </a:r>
          </a:p>
          <a:p>
            <a:r>
              <a:rPr lang="en-US" dirty="0" smtClean="0"/>
              <a:t>Lots of dimensions affect the reuse of treated wastewater in agriculture, all are addressed in the questionnaires and interviews.</a:t>
            </a:r>
            <a:endParaRPr lang="en-US" dirty="0"/>
          </a:p>
        </p:txBody>
      </p:sp>
    </p:spTree>
    <p:extLst>
      <p:ext uri="{BB962C8B-B14F-4D97-AF65-F5344CB8AC3E}">
        <p14:creationId xmlns:p14="http://schemas.microsoft.com/office/powerpoint/2010/main" val="3397465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Master plan design steps.</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r>
              <a:rPr lang="en-US" dirty="0"/>
              <a:t>The first step is to build wastewater collection system and collect the generated wastewater from the citizens.</a:t>
            </a:r>
          </a:p>
          <a:p>
            <a:r>
              <a:rPr lang="en-US" dirty="0"/>
              <a:t>Second step, build enough WWTPs in the governorate, and they should be efficient.</a:t>
            </a:r>
          </a:p>
          <a:p>
            <a:r>
              <a:rPr lang="en-US" dirty="0"/>
              <a:t>Third step, study the political possibility (policies, regulations and laws) defined as governance. As </a:t>
            </a:r>
            <a:r>
              <a:rPr lang="en-US"/>
              <a:t>the </a:t>
            </a:r>
            <a:r>
              <a:rPr lang="en-US" smtClean="0"/>
              <a:t>institutions </a:t>
            </a:r>
            <a:r>
              <a:rPr lang="en-US" dirty="0"/>
              <a:t>are the decision makers.</a:t>
            </a:r>
          </a:p>
          <a:p>
            <a:r>
              <a:rPr lang="en-US" dirty="0"/>
              <a:t>Forth step, it is important to study the social acceptance of the farmers, end users and customers as they are the biggest part of the decision makers. In addition to the economic state, both defined as socio-economic state.</a:t>
            </a:r>
          </a:p>
          <a:p>
            <a:r>
              <a:rPr lang="en-US" dirty="0"/>
              <a:t>Fifth step, designing a </a:t>
            </a:r>
            <a:r>
              <a:rPr lang="en-US" dirty="0" err="1"/>
              <a:t>masterplan</a:t>
            </a:r>
            <a:r>
              <a:rPr lang="en-US" dirty="0"/>
              <a:t> based on the data collected from all parts of the system.</a:t>
            </a:r>
          </a:p>
          <a:p>
            <a:endParaRPr lang="en-US" dirty="0"/>
          </a:p>
        </p:txBody>
      </p:sp>
    </p:spTree>
    <p:extLst>
      <p:ext uri="{BB962C8B-B14F-4D97-AF65-F5344CB8AC3E}">
        <p14:creationId xmlns:p14="http://schemas.microsoft.com/office/powerpoint/2010/main" val="292397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Assumptions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lvl="0"/>
            <a:r>
              <a:rPr lang="en-US" dirty="0"/>
              <a:t>Safe yield sufficient for future needs</a:t>
            </a:r>
          </a:p>
          <a:p>
            <a:pPr lvl="0"/>
            <a:r>
              <a:rPr lang="en-US" dirty="0"/>
              <a:t>Climate change is not taken into consideration (effect is insignificant)</a:t>
            </a:r>
          </a:p>
          <a:p>
            <a:pPr lvl="0"/>
            <a:r>
              <a:rPr lang="en-US"/>
              <a:t>No new regulations anticipated in the future</a:t>
            </a:r>
          </a:p>
          <a:p>
            <a:endParaRPr lang="en-US" dirty="0"/>
          </a:p>
        </p:txBody>
      </p:sp>
    </p:spTree>
    <p:extLst>
      <p:ext uri="{BB962C8B-B14F-4D97-AF65-F5344CB8AC3E}">
        <p14:creationId xmlns:p14="http://schemas.microsoft.com/office/powerpoint/2010/main" val="416406387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ctr">
              <a:buNone/>
            </a:pPr>
            <a:r>
              <a:rPr lang="en-US" sz="3500" dirty="0" smtClean="0">
                <a:latin typeface="Times New Roman" panose="02020603050405020304" pitchFamily="18" charset="0"/>
                <a:cs typeface="Times New Roman" panose="02020603050405020304" pitchFamily="18" charset="0"/>
              </a:rPr>
              <a:t>Thanks for your attention </a:t>
            </a:r>
            <a:r>
              <a:rPr lang="en-US" sz="3500" dirty="0" smtClean="0">
                <a:latin typeface="Times New Roman" panose="02020603050405020304" pitchFamily="18" charset="0"/>
                <a:cs typeface="Times New Roman" panose="02020603050405020304" pitchFamily="18" charset="0"/>
                <a:sym typeface="Wingdings" panose="05000000000000000000" pitchFamily="2" charset="2"/>
              </a:rPr>
              <a:t> </a:t>
            </a:r>
            <a:endParaRPr lang="en-US" sz="3500" dirty="0">
              <a:latin typeface="Times New Roman" panose="02020603050405020304" pitchFamily="18" charset="0"/>
              <a:cs typeface="Times New Roman" panose="02020603050405020304" pitchFamily="18" charset="0"/>
              <a:sym typeface="Wingdings" panose="05000000000000000000" pitchFamily="2" charset="2"/>
            </a:endParaRPr>
          </a:p>
          <a:p>
            <a:pPr marL="0" indent="0" algn="ctr">
              <a:buNone/>
            </a:pPr>
            <a:r>
              <a:rPr lang="en-US" sz="2200" dirty="0" smtClean="0">
                <a:latin typeface="Times New Roman" panose="02020603050405020304" pitchFamily="18" charset="0"/>
                <a:cs typeface="Times New Roman" panose="02020603050405020304" pitchFamily="18" charset="0"/>
                <a:sym typeface="Wingdings" panose="05000000000000000000" pitchFamily="2" charset="2"/>
              </a:rPr>
              <a:t>Highly appreciated</a:t>
            </a: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4483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Study area: Jenin Governorate </a:t>
            </a:r>
            <a:endParaRPr lang="en-US" sz="3500" dirty="0">
              <a:latin typeface="Times New Roman" panose="02020603050405020304" pitchFamily="18" charset="0"/>
              <a:cs typeface="Times New Roman" panose="02020603050405020304" pitchFamily="18" charset="0"/>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0009" y="1365161"/>
            <a:ext cx="3736425" cy="5112912"/>
          </a:xfrm>
        </p:spPr>
      </p:pic>
      <p:sp>
        <p:nvSpPr>
          <p:cNvPr id="7" name="TextBox 6"/>
          <p:cNvSpPr txBox="1"/>
          <p:nvPr/>
        </p:nvSpPr>
        <p:spPr>
          <a:xfrm>
            <a:off x="2137893" y="2099256"/>
            <a:ext cx="3657600" cy="1523494"/>
          </a:xfrm>
          <a:prstGeom prst="rect">
            <a:avLst/>
          </a:prstGeom>
          <a:noFill/>
        </p:spPr>
        <p:txBody>
          <a:bodyPr wrap="square" rtlCol="0">
            <a:spAutoFit/>
          </a:bodyPr>
          <a:lstStyle/>
          <a:p>
            <a:r>
              <a:rPr lang="en-US" sz="2500" dirty="0" smtClean="0">
                <a:latin typeface="Times New Roman" panose="02020603050405020304" pitchFamily="18" charset="0"/>
                <a:cs typeface="Times New Roman" panose="02020603050405020304" pitchFamily="18" charset="0"/>
              </a:rPr>
              <a:t>Jenin governorate is located at the northern part of the west bank.</a:t>
            </a:r>
          </a:p>
          <a:p>
            <a:endParaRPr lang="en-US" dirty="0"/>
          </a:p>
        </p:txBody>
      </p:sp>
    </p:spTree>
    <p:extLst>
      <p:ext uri="{BB962C8B-B14F-4D97-AF65-F5344CB8AC3E}">
        <p14:creationId xmlns:p14="http://schemas.microsoft.com/office/powerpoint/2010/main" val="3767202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900" y="2242881"/>
            <a:ext cx="5278171" cy="1400530"/>
          </a:xfrm>
        </p:spPr>
        <p:txBody>
          <a:bodyPr/>
          <a:lstStyle/>
          <a:p>
            <a:r>
              <a:rPr lang="en-US" sz="2000" dirty="0" smtClean="0">
                <a:latin typeface="Times New Roman" panose="02020603050405020304" pitchFamily="18" charset="0"/>
                <a:cs typeface="Times New Roman" panose="02020603050405020304" pitchFamily="18" charset="0"/>
              </a:rPr>
              <a:t>The populations is expected to be dense in the orange and red areas, as shown in the map.</a:t>
            </a:r>
            <a:endParaRPr lang="en-US" sz="20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6259133" y="1210614"/>
            <a:ext cx="3791702" cy="5318975"/>
          </a:xfrm>
          <a:prstGeom prst="rect">
            <a:avLst/>
          </a:prstGeom>
        </p:spPr>
      </p:pic>
    </p:spTree>
    <p:extLst>
      <p:ext uri="{BB962C8B-B14F-4D97-AF65-F5344CB8AC3E}">
        <p14:creationId xmlns:p14="http://schemas.microsoft.com/office/powerpoint/2010/main" val="35682713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smtClean="0">
                <a:latin typeface="Times New Roman" panose="02020603050405020304" pitchFamily="18" charset="0"/>
                <a:cs typeface="Times New Roman" panose="02020603050405020304" pitchFamily="18" charset="0"/>
              </a:rPr>
              <a:t>Population </a:t>
            </a:r>
            <a:endParaRPr lang="en-US" sz="35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500" dirty="0" smtClean="0">
                <a:latin typeface="Times New Roman" panose="02020603050405020304" pitchFamily="18" charset="0"/>
                <a:cs typeface="Times New Roman" panose="02020603050405020304" pitchFamily="18" charset="0"/>
              </a:rPr>
              <a:t>Jenin has </a:t>
            </a:r>
            <a:r>
              <a:rPr lang="en-US" sz="2500" dirty="0">
                <a:latin typeface="Times New Roman" panose="02020603050405020304" pitchFamily="18" charset="0"/>
                <a:cs typeface="Times New Roman" panose="02020603050405020304" pitchFamily="18" charset="0"/>
              </a:rPr>
              <a:t>a population of 332,050 capita for 2020, and expected to have a population of 461,260 by 2032.</a:t>
            </a:r>
          </a:p>
        </p:txBody>
      </p:sp>
    </p:spTree>
    <p:extLst>
      <p:ext uri="{BB962C8B-B14F-4D97-AF65-F5344CB8AC3E}">
        <p14:creationId xmlns:p14="http://schemas.microsoft.com/office/powerpoint/2010/main" val="185380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500" dirty="0">
                <a:latin typeface="Times New Roman" panose="02020603050405020304" pitchFamily="18" charset="0"/>
                <a:cs typeface="Times New Roman" panose="02020603050405020304" pitchFamily="18" charset="0"/>
              </a:rPr>
              <a:t>The main goals of any wastewater system are:</a:t>
            </a:r>
            <a:r>
              <a:rPr lang="en-US" dirty="0"/>
              <a:t/>
            </a:r>
            <a:br>
              <a:rPr lang="en-US" dirty="0"/>
            </a:br>
            <a:endParaRPr lang="en-US" dirty="0"/>
          </a:p>
        </p:txBody>
      </p:sp>
      <p:sp>
        <p:nvSpPr>
          <p:cNvPr id="3" name="Content Placeholder 2"/>
          <p:cNvSpPr>
            <a:spLocks noGrp="1"/>
          </p:cNvSpPr>
          <p:nvPr>
            <p:ph idx="1"/>
          </p:nvPr>
        </p:nvSpPr>
        <p:spPr/>
        <p:txBody>
          <a:bodyPr/>
          <a:lstStyle/>
          <a:p>
            <a:r>
              <a:rPr lang="en-US" sz="2500" u="sng" dirty="0" smtClean="0">
                <a:latin typeface="Times New Roman" panose="02020603050405020304" pitchFamily="18" charset="0"/>
                <a:cs typeface="Times New Roman" panose="02020603050405020304" pitchFamily="18" charset="0"/>
              </a:rPr>
              <a:t>Goal </a:t>
            </a:r>
            <a:r>
              <a:rPr lang="en-US" sz="2500" u="sng" dirty="0">
                <a:latin typeface="Times New Roman" panose="02020603050405020304" pitchFamily="18" charset="0"/>
                <a:cs typeface="Times New Roman" panose="02020603050405020304" pitchFamily="18" charset="0"/>
              </a:rPr>
              <a:t>1: </a:t>
            </a:r>
            <a:r>
              <a:rPr lang="en-US" sz="2500" dirty="0">
                <a:latin typeface="Times New Roman" panose="02020603050405020304" pitchFamily="18" charset="0"/>
                <a:cs typeface="Times New Roman" panose="02020603050405020304" pitchFamily="18" charset="0"/>
              </a:rPr>
              <a:t>Provide reliable and safe sewer </a:t>
            </a:r>
            <a:r>
              <a:rPr lang="en-US" sz="2500" dirty="0" smtClean="0">
                <a:latin typeface="Times New Roman" panose="02020603050405020304" pitchFamily="18" charset="0"/>
                <a:cs typeface="Times New Roman" panose="02020603050405020304" pitchFamily="18" charset="0"/>
              </a:rPr>
              <a:t>services.</a:t>
            </a:r>
            <a:endParaRPr lang="en-US" sz="2500" dirty="0">
              <a:latin typeface="Times New Roman" panose="02020603050405020304" pitchFamily="18" charset="0"/>
              <a:cs typeface="Times New Roman" panose="02020603050405020304" pitchFamily="18" charset="0"/>
            </a:endParaRPr>
          </a:p>
          <a:p>
            <a:r>
              <a:rPr lang="en-US" sz="2500" u="sng" dirty="0">
                <a:latin typeface="Times New Roman" panose="02020603050405020304" pitchFamily="18" charset="0"/>
                <a:cs typeface="Times New Roman" panose="02020603050405020304" pitchFamily="18" charset="0"/>
              </a:rPr>
              <a:t>Goal 2: </a:t>
            </a:r>
            <a:r>
              <a:rPr lang="en-US" sz="2500" dirty="0" smtClean="0">
                <a:latin typeface="Times New Roman" panose="02020603050405020304" pitchFamily="18" charset="0"/>
                <a:cs typeface="Times New Roman" panose="02020603050405020304" pitchFamily="18" charset="0"/>
              </a:rPr>
              <a:t>Provide wastewater </a:t>
            </a:r>
            <a:r>
              <a:rPr lang="en-US" sz="2500" dirty="0">
                <a:latin typeface="Times New Roman" panose="02020603050405020304" pitchFamily="18" charset="0"/>
                <a:cs typeface="Times New Roman" panose="02020603050405020304" pitchFamily="18" charset="0"/>
              </a:rPr>
              <a:t>collection and treatment, pretreatment, residual disposal and sewer overflow control.</a:t>
            </a:r>
          </a:p>
          <a:p>
            <a:r>
              <a:rPr lang="en-US" sz="2500" u="sng" dirty="0">
                <a:latin typeface="Times New Roman" panose="02020603050405020304" pitchFamily="18" charset="0"/>
                <a:cs typeface="Times New Roman" panose="02020603050405020304" pitchFamily="18" charset="0"/>
              </a:rPr>
              <a:t>Goal 3: </a:t>
            </a:r>
            <a:r>
              <a:rPr lang="en-US" sz="2500" dirty="0">
                <a:latin typeface="Times New Roman" panose="02020603050405020304" pitchFamily="18" charset="0"/>
                <a:cs typeface="Times New Roman" panose="02020603050405020304" pitchFamily="18" charset="0"/>
              </a:rPr>
              <a:t>Assure appropriate future wastewater collection and treatment capacity.</a:t>
            </a:r>
          </a:p>
          <a:p>
            <a:r>
              <a:rPr lang="en-US" sz="2500" u="sng" dirty="0">
                <a:latin typeface="Times New Roman" panose="02020603050405020304" pitchFamily="18" charset="0"/>
                <a:cs typeface="Times New Roman" panose="02020603050405020304" pitchFamily="18" charset="0"/>
              </a:rPr>
              <a:t>Goal 4: </a:t>
            </a:r>
            <a:r>
              <a:rPr lang="en-US" sz="2500" dirty="0">
                <a:latin typeface="Times New Roman" panose="02020603050405020304" pitchFamily="18" charset="0"/>
                <a:cs typeface="Times New Roman" panose="02020603050405020304" pitchFamily="18" charset="0"/>
              </a:rPr>
              <a:t>Manage regional sewer service efficiently and cost-effectively.</a:t>
            </a:r>
          </a:p>
          <a:p>
            <a:endParaRPr lang="en-US" dirty="0"/>
          </a:p>
        </p:txBody>
      </p:sp>
    </p:spTree>
    <p:extLst>
      <p:ext uri="{BB962C8B-B14F-4D97-AF65-F5344CB8AC3E}">
        <p14:creationId xmlns:p14="http://schemas.microsoft.com/office/powerpoint/2010/main" val="7496658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2678</TotalTime>
  <Words>2314</Words>
  <Application>Microsoft Office PowerPoint</Application>
  <PresentationFormat>Widescreen</PresentationFormat>
  <Paragraphs>258</Paragraphs>
  <Slides>50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Calibri</vt:lpstr>
      <vt:lpstr>Century Gothic</vt:lpstr>
      <vt:lpstr>Times New Roman</vt:lpstr>
      <vt:lpstr>Wingdings</vt:lpstr>
      <vt:lpstr>Wingdings 3</vt:lpstr>
      <vt:lpstr>Ion</vt:lpstr>
      <vt:lpstr>Master plan design for wastewater reuse sector in Jenin governorate.    (A framework for analyzing socio-economic, governance and environmental impacts of reusing wastewater in agriculture in Jenin governorate)  By: Muna MN Masri </vt:lpstr>
      <vt:lpstr>Introduction </vt:lpstr>
      <vt:lpstr>PowerPoint Presentation</vt:lpstr>
      <vt:lpstr>PowerPoint Presentation</vt:lpstr>
      <vt:lpstr>Assumptions </vt:lpstr>
      <vt:lpstr>Study area: Jenin Governorate </vt:lpstr>
      <vt:lpstr>The populations is expected to be dense in the orange and red areas, as shown in the map.</vt:lpstr>
      <vt:lpstr>Population </vt:lpstr>
      <vt:lpstr>The main goals of any wastewater system are: </vt:lpstr>
      <vt:lpstr>RESEARCH OBJECTIVES</vt:lpstr>
      <vt:lpstr>RESEARCH OBJECTIVES</vt:lpstr>
      <vt:lpstr>Methodology </vt:lpstr>
      <vt:lpstr>Advantages of reusing wastewater in agriculture</vt:lpstr>
      <vt:lpstr>Disadvantages of reusing wastewater in agriculture</vt:lpstr>
      <vt:lpstr>Water Governance </vt:lpstr>
      <vt:lpstr>Wastewater Governance</vt:lpstr>
      <vt:lpstr>PowerPoint Presentation</vt:lpstr>
      <vt:lpstr>Barriers against wastewater reuse in agriculture</vt:lpstr>
      <vt:lpstr>1- Institutional barrier</vt:lpstr>
      <vt:lpstr>2- Technical barriers</vt:lpstr>
      <vt:lpstr>3- Human resources barrier</vt:lpstr>
      <vt:lpstr>4- Economic barrier</vt:lpstr>
      <vt:lpstr>5- Social barriers</vt:lpstr>
      <vt:lpstr>Risks of using untreated wastewater in agriculture</vt:lpstr>
      <vt:lpstr>PowerPoint Presentation</vt:lpstr>
      <vt:lpstr>PowerPoint Presentation</vt:lpstr>
      <vt:lpstr>Strategies of managing health risks</vt:lpstr>
      <vt:lpstr>Strategies of managing health risks</vt:lpstr>
      <vt:lpstr>Strategies of managing health risks</vt:lpstr>
      <vt:lpstr>Data collected for Jenin governorate </vt:lpstr>
      <vt:lpstr>Water Resources in Jenin</vt:lpstr>
      <vt:lpstr>The following map shows the wells’ distribution for Jenin governorate.  There are 125 wells, 10 of which are tapping the deep aquifers (i.e. Upper and Lower aquifers) while the remaining wells are tapping the Eocene shallow aquifer. The summary of these wells are shown in Table 1 (attached in the report).  </vt:lpstr>
      <vt:lpstr>Water Demand</vt:lpstr>
      <vt:lpstr>PowerPoint Presentation</vt:lpstr>
      <vt:lpstr>PowerPoint Presentation</vt:lpstr>
      <vt:lpstr>Coverage of wastewater collection system in Jenin governorate in 2014</vt:lpstr>
      <vt:lpstr>Notes </vt:lpstr>
      <vt:lpstr>Projected wastewater flows in 2032</vt:lpstr>
      <vt:lpstr>Wastewater infrastructure in Jenin</vt:lpstr>
      <vt:lpstr>WWTPs in Jenin governorate</vt:lpstr>
      <vt:lpstr>The following map shows the WWTPs in Jenin governorate, only Jenin, Maythalon and Anza WWTPs are operating, the rest are only planned to be existing by 2032.</vt:lpstr>
      <vt:lpstr>PowerPoint Presentation</vt:lpstr>
      <vt:lpstr>Sustainability of the wastewater reuse sector</vt:lpstr>
      <vt:lpstr>PowerPoint Presentation</vt:lpstr>
      <vt:lpstr>PowerPoint Presentation</vt:lpstr>
      <vt:lpstr>The following map shows the locations of the WWTPs in Jenin related to the lands that have high agricultural value. </vt:lpstr>
      <vt:lpstr>Questionnaire Design</vt:lpstr>
      <vt:lpstr>Conclusion</vt:lpstr>
      <vt:lpstr>Master plan design steps.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 plan design for wastewater reuse sector in Jenin governorate.    (A framework for analyzing socio-economic, technical and environmental impacts of reusing wastewater in agriculture in Jenin governorate)  By: Muna MN Masri</dc:title>
  <dc:creator>muna masri</dc:creator>
  <cp:lastModifiedBy>muna masri</cp:lastModifiedBy>
  <cp:revision>42</cp:revision>
  <dcterms:created xsi:type="dcterms:W3CDTF">2020-01-25T06:04:28Z</dcterms:created>
  <dcterms:modified xsi:type="dcterms:W3CDTF">2020-08-19T11:23:39Z</dcterms:modified>
</cp:coreProperties>
</file>