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92" r:id="rId5"/>
    <p:sldId id="293" r:id="rId6"/>
    <p:sldId id="294" r:id="rId7"/>
    <p:sldId id="259" r:id="rId8"/>
    <p:sldId id="260" r:id="rId9"/>
    <p:sldId id="262" r:id="rId10"/>
    <p:sldId id="261"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88" r:id="rId25"/>
    <p:sldId id="276" r:id="rId26"/>
    <p:sldId id="277" r:id="rId27"/>
    <p:sldId id="278" r:id="rId28"/>
    <p:sldId id="279" r:id="rId29"/>
    <p:sldId id="280" r:id="rId30"/>
    <p:sldId id="281" r:id="rId31"/>
    <p:sldId id="282" r:id="rId32"/>
    <p:sldId id="290" r:id="rId33"/>
    <p:sldId id="291" r:id="rId34"/>
    <p:sldId id="289" r:id="rId35"/>
    <p:sldId id="283" r:id="rId36"/>
    <p:sldId id="284" r:id="rId37"/>
    <p:sldId id="285" r:id="rId38"/>
    <p:sldId id="287" r:id="rId39"/>
    <p:sldId id="28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2F8B5DC-91D8-4C32-B596-13DA6D5BCD01}" type="datetimeFigureOut">
              <a:rPr lang="en-US" smtClean="0"/>
              <a:t>5/20/2017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F3AD092-ADE9-484B-B9C2-03F8E66247A2}"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F8B5DC-91D8-4C32-B596-13DA6D5BCD01}"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F8B5DC-91D8-4C32-B596-13DA6D5BCD01}"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F8B5DC-91D8-4C32-B596-13DA6D5BCD01}"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2F8B5DC-91D8-4C32-B596-13DA6D5BCD01}"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F3AD092-ADE9-484B-B9C2-03F8E66247A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2F8B5DC-91D8-4C32-B596-13DA6D5BCD01}"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2F8B5DC-91D8-4C32-B596-13DA6D5BCD01}" type="datetimeFigureOut">
              <a:rPr lang="en-US" smtClean="0"/>
              <a:t>5/20/2017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F8B5DC-91D8-4C32-B596-13DA6D5BCD01}" type="datetimeFigureOut">
              <a:rPr lang="en-US" smtClean="0"/>
              <a:t>5/20/2017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8B5DC-91D8-4C32-B596-13DA6D5BCD01}" type="datetimeFigureOut">
              <a:rPr lang="en-US" smtClean="0"/>
              <a:t>5/20/2017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2F8B5DC-91D8-4C32-B596-13DA6D5BCD01}"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2F8B5DC-91D8-4C32-B596-13DA6D5BCD01}"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D092-ADE9-484B-B9C2-03F8E66247A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2F8B5DC-91D8-4C32-B596-13DA6D5BCD01}" type="datetimeFigureOut">
              <a:rPr lang="en-US" smtClean="0"/>
              <a:t>5/20/2017</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F3AD092-ADE9-484B-B9C2-03F8E66247A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sony.net/Products/SC-HP/IS/sensor1/technology/exmor-r.html" TargetMode="External"/><Relationship Id="rId2" Type="http://schemas.openxmlformats.org/officeDocument/2006/relationships/hyperlink" Target="http://www.sony-semicon.co.jp/products_en/new_pro/april_2014/imx219_e.html" TargetMode="External"/><Relationship Id="rId1" Type="http://schemas.openxmlformats.org/officeDocument/2006/relationships/slideLayout" Target="../slideLayouts/slideLayout2.xml"/><Relationship Id="rId5" Type="http://schemas.openxmlformats.org/officeDocument/2006/relationships/hyperlink" Target="https://www.raspberrypi.org/learning/getting-started-with-picamera/" TargetMode="External"/><Relationship Id="rId4" Type="http://schemas.openxmlformats.org/officeDocument/2006/relationships/hyperlink" Target="http://picamera.readthedocs.or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s://en.wikipedia.org/wiki/Java_(programming_language)" TargetMode="External"/><Relationship Id="rId3" Type="http://schemas.openxmlformats.org/officeDocument/2006/relationships/hyperlink" Target="https://en.wikipedia.org/wiki/Guido_van_Rossum" TargetMode="External"/><Relationship Id="rId7" Type="http://schemas.openxmlformats.org/officeDocument/2006/relationships/hyperlink" Target="https://en.wikipedia.org/wiki/C%2B%2B" TargetMode="External"/><Relationship Id="rId2" Type="http://schemas.openxmlformats.org/officeDocument/2006/relationships/hyperlink" Target="https://en.wikipedia.org/wiki/General-purpose_programming_language" TargetMode="External"/><Relationship Id="rId1" Type="http://schemas.openxmlformats.org/officeDocument/2006/relationships/slideLayout" Target="../slideLayouts/slideLayout2.xml"/><Relationship Id="rId6" Type="http://schemas.openxmlformats.org/officeDocument/2006/relationships/hyperlink" Target="https://en.wikipedia.org/wiki/Source_lines_of_code" TargetMode="External"/><Relationship Id="rId5" Type="http://schemas.openxmlformats.org/officeDocument/2006/relationships/hyperlink" Target="https://en.wikipedia.org/wiki/Code_block" TargetMode="External"/><Relationship Id="rId4" Type="http://schemas.openxmlformats.org/officeDocument/2006/relationships/hyperlink" Target="https://en.wikipedia.org/wiki/Whitespace_character"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en.wikipedia.org/wiki/Procedural_programming" TargetMode="External"/><Relationship Id="rId13" Type="http://schemas.openxmlformats.org/officeDocument/2006/relationships/hyperlink" Target="https://en.wikipedia.org/wiki/Late_binding" TargetMode="External"/><Relationship Id="rId3" Type="http://schemas.openxmlformats.org/officeDocument/2006/relationships/hyperlink" Target="https://en.wikipedia.org/wiki/Memory_management" TargetMode="External"/><Relationship Id="rId7" Type="http://schemas.openxmlformats.org/officeDocument/2006/relationships/hyperlink" Target="https://en.wikipedia.org/wiki/Functional_programming" TargetMode="External"/><Relationship Id="rId12" Type="http://schemas.openxmlformats.org/officeDocument/2006/relationships/hyperlink" Target="https://en.wikipedia.org/wiki/Name_resolution_(programming_languages)" TargetMode="External"/><Relationship Id="rId2" Type="http://schemas.openxmlformats.org/officeDocument/2006/relationships/hyperlink" Target="https://en.wikipedia.org/wiki/Dynamic_type" TargetMode="External"/><Relationship Id="rId1" Type="http://schemas.openxmlformats.org/officeDocument/2006/relationships/slideLayout" Target="../slideLayouts/slideLayout2.xml"/><Relationship Id="rId6" Type="http://schemas.openxmlformats.org/officeDocument/2006/relationships/hyperlink" Target="https://en.wikipedia.org/wiki/Imperative_programming" TargetMode="External"/><Relationship Id="rId11" Type="http://schemas.openxmlformats.org/officeDocument/2006/relationships/hyperlink" Target="https://en.wikipedia.org/wiki/Reference_counting" TargetMode="External"/><Relationship Id="rId5" Type="http://schemas.openxmlformats.org/officeDocument/2006/relationships/hyperlink" Target="https://en.wikipedia.org/wiki/Object-oriented_programming" TargetMode="External"/><Relationship Id="rId10" Type="http://schemas.openxmlformats.org/officeDocument/2006/relationships/hyperlink" Target="https://en.wikipedia.org/wiki/Dynamic_typing" TargetMode="External"/><Relationship Id="rId4" Type="http://schemas.openxmlformats.org/officeDocument/2006/relationships/hyperlink" Target="https://en.wikipedia.org/wiki/Programming_paradigm" TargetMode="External"/><Relationship Id="rId9" Type="http://schemas.openxmlformats.org/officeDocument/2006/relationships/hyperlink" Target="https://en.wikipedia.org/wiki/Standard_library"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5821362"/>
          </a:xfrm>
        </p:spPr>
        <p:txBody>
          <a:bodyPr>
            <a:normAutofit/>
          </a:bodyPr>
          <a:lstStyle/>
          <a:p>
            <a:r>
              <a:rPr lang="en-US" sz="3600" dirty="0"/>
              <a:t>Smart </a:t>
            </a:r>
            <a:r>
              <a:rPr lang="en-US" sz="3600" dirty="0" smtClean="0"/>
              <a:t>Pathfinder</a:t>
            </a:r>
            <a:br>
              <a:rPr lang="en-US" sz="3600" dirty="0" smtClean="0"/>
            </a:br>
            <a:r>
              <a:rPr lang="en-US" sz="3600" dirty="0"/>
              <a:t/>
            </a:r>
            <a:br>
              <a:rPr lang="en-US" sz="3600" dirty="0"/>
            </a:br>
            <a:r>
              <a:rPr lang="en-US" sz="3600" dirty="0" smtClean="0"/>
              <a:t>Made By : </a:t>
            </a:r>
            <a:r>
              <a:rPr lang="en-US" sz="3600" dirty="0" err="1" smtClean="0"/>
              <a:t>Marah</a:t>
            </a:r>
            <a:r>
              <a:rPr lang="en-US" sz="3600" dirty="0" smtClean="0"/>
              <a:t> </a:t>
            </a:r>
            <a:r>
              <a:rPr lang="en-US" sz="3600" dirty="0" err="1" smtClean="0"/>
              <a:t>Haj</a:t>
            </a:r>
            <a:r>
              <a:rPr lang="en-US" sz="3600" dirty="0" smtClean="0"/>
              <a:t> Mohammed  </a:t>
            </a:r>
            <a:br>
              <a:rPr lang="en-US" sz="3600" dirty="0" smtClean="0"/>
            </a:br>
            <a:r>
              <a:rPr lang="en-US" sz="3600" dirty="0" smtClean="0"/>
              <a:t/>
            </a:r>
            <a:br>
              <a:rPr lang="en-US" sz="3600" dirty="0" smtClean="0"/>
            </a:br>
            <a:r>
              <a:rPr lang="en-US" sz="3600" dirty="0" err="1" smtClean="0"/>
              <a:t>Ihda</a:t>
            </a:r>
            <a:r>
              <a:rPr lang="en-US" sz="3600" dirty="0" smtClean="0"/>
              <a:t>’ </a:t>
            </a:r>
            <a:r>
              <a:rPr lang="en-US" sz="3600" dirty="0" err="1" smtClean="0"/>
              <a:t>Dwekat</a:t>
            </a:r>
            <a:r>
              <a:rPr lang="en-US" sz="3600" dirty="0" smtClean="0"/>
              <a:t/>
            </a:r>
            <a:br>
              <a:rPr lang="en-US" sz="3600" dirty="0" smtClean="0"/>
            </a:br>
            <a:r>
              <a:rPr lang="en-US" sz="3600" dirty="0" smtClean="0"/>
              <a:t/>
            </a:r>
            <a:br>
              <a:rPr lang="en-US" sz="3600" dirty="0" smtClean="0"/>
            </a:br>
            <a:r>
              <a:rPr lang="en-US" sz="3600" dirty="0" smtClean="0"/>
              <a:t>supervisor: Dr-</a:t>
            </a:r>
            <a:r>
              <a:rPr lang="en-US" sz="3600" dirty="0" err="1" smtClean="0"/>
              <a:t>Hanal</a:t>
            </a:r>
            <a:r>
              <a:rPr lang="en-US" sz="3600" dirty="0" smtClean="0"/>
              <a:t> </a:t>
            </a:r>
            <a:r>
              <a:rPr lang="en-US" sz="3600" dirty="0" err="1" smtClean="0"/>
              <a:t>AbuZant</a:t>
            </a:r>
            <a:r>
              <a:rPr lang="en-US" dirty="0" smtClean="0"/>
              <a:t/>
            </a:r>
            <a:br>
              <a:rPr lang="en-US" dirty="0" smtClean="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Comparison </a:t>
            </a:r>
            <a:r>
              <a:rPr lang="en-US" dirty="0" smtClean="0"/>
              <a:t>between </a:t>
            </a:r>
            <a:r>
              <a:rPr lang="en-US" dirty="0" smtClean="0"/>
              <a:t>Raspberry pi </a:t>
            </a:r>
            <a:r>
              <a:rPr lang="en-US" dirty="0" smtClean="0"/>
              <a:t>3 and pi 2</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lvl="0"/>
            <a:r>
              <a:rPr lang="en-US" b="1" dirty="0" smtClean="0">
                <a:solidFill>
                  <a:srgbClr val="FF0000"/>
                </a:solidFill>
              </a:rPr>
              <a:t>More processor speed</a:t>
            </a:r>
            <a:r>
              <a:rPr lang="en-US" dirty="0" smtClean="0"/>
              <a:t>: the cpu on the pi3(1.2GHz) is faster than the cpu on pi2 and the board performs better.</a:t>
            </a:r>
          </a:p>
          <a:p>
            <a:pPr>
              <a:buNone/>
            </a:pPr>
            <a:endParaRPr lang="en-US" dirty="0" smtClean="0"/>
          </a:p>
          <a:p>
            <a:pPr lvl="0"/>
            <a:r>
              <a:rPr lang="en-US" b="1" dirty="0" smtClean="0">
                <a:solidFill>
                  <a:srgbClr val="FF0000"/>
                </a:solidFill>
              </a:rPr>
              <a:t>On-board connectivity</a:t>
            </a:r>
            <a:r>
              <a:rPr lang="en-US" b="1" dirty="0" smtClean="0"/>
              <a:t>:</a:t>
            </a:r>
            <a:r>
              <a:rPr lang="en-US" dirty="0" smtClean="0"/>
              <a:t> The Pi 3 features 802.11 b/g/n 2.4 GHz Wireless LAN and Bluetooth Classic &amp; Low Energy (BLE). You can get connected much quicker without the need for any external device.</a:t>
            </a:r>
          </a:p>
          <a:p>
            <a:pPr>
              <a:buNone/>
            </a:pPr>
            <a:r>
              <a:rPr lang="en-US" dirty="0" smtClean="0"/>
              <a:t> </a:t>
            </a:r>
          </a:p>
          <a:p>
            <a:pPr lvl="0"/>
            <a:r>
              <a:rPr lang="en-US" b="1" dirty="0" smtClean="0">
                <a:solidFill>
                  <a:srgbClr val="FF0000"/>
                </a:solidFill>
              </a:rPr>
              <a:t>A power supply</a:t>
            </a:r>
            <a:r>
              <a:rPr lang="en-US" b="1" dirty="0" smtClean="0"/>
              <a:t>: the pi3 need more power than pi2. It need </a:t>
            </a:r>
            <a:r>
              <a:rPr lang="en-US" dirty="0" smtClean="0"/>
              <a:t>Power Supply (9098126 — white) or (9098135 — black).</a:t>
            </a:r>
            <a:br>
              <a:rPr lang="en-US" dirty="0" smtClean="0"/>
            </a:br>
            <a:endParaRPr lang="en-US" dirty="0" smtClean="0"/>
          </a:p>
          <a:p>
            <a:pPr lvl="0"/>
            <a:r>
              <a:rPr lang="en-US" dirty="0" smtClean="0"/>
              <a:t>The Pi 3 features a chip antenna where status LEDs were located previously. The status LEDs are still on the board, right next to the micro SD card slot.</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a:t>
            </a:r>
            <a:r>
              <a:rPr lang="en-US" dirty="0" smtClean="0"/>
              <a:t> and Disadvantage of pi3 </a:t>
            </a:r>
            <a:endParaRPr lang="en-US" dirty="0"/>
          </a:p>
        </p:txBody>
      </p:sp>
      <p:sp>
        <p:nvSpPr>
          <p:cNvPr id="3" name="Content Placeholder 2"/>
          <p:cNvSpPr>
            <a:spLocks noGrp="1"/>
          </p:cNvSpPr>
          <p:nvPr>
            <p:ph idx="1"/>
          </p:nvPr>
        </p:nvSpPr>
        <p:spPr/>
        <p:txBody>
          <a:bodyPr/>
          <a:lstStyle/>
          <a:p>
            <a:r>
              <a:rPr lang="en-US" dirty="0" smtClean="0">
                <a:solidFill>
                  <a:srgbClr val="FF0000"/>
                </a:solidFill>
              </a:rPr>
              <a:t>The Advantages are:</a:t>
            </a:r>
          </a:p>
          <a:p>
            <a:pPr lvl="0"/>
            <a:r>
              <a:rPr lang="en-US" dirty="0" smtClean="0"/>
              <a:t>Small size</a:t>
            </a:r>
          </a:p>
          <a:p>
            <a:pPr lvl="0"/>
            <a:r>
              <a:rPr lang="en-US" dirty="0" smtClean="0"/>
              <a:t>Minimize an enterprise’s budget.</a:t>
            </a:r>
          </a:p>
          <a:p>
            <a:r>
              <a:rPr lang="en-US" dirty="0" smtClean="0">
                <a:solidFill>
                  <a:srgbClr val="FF0000"/>
                </a:solidFill>
              </a:rPr>
              <a:t>The Disadvantages are:</a:t>
            </a:r>
          </a:p>
          <a:p>
            <a:pPr lvl="0"/>
            <a:r>
              <a:rPr lang="en-US" dirty="0" smtClean="0"/>
              <a:t>High cost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Raspberry Pi3</a:t>
            </a:r>
            <a:endParaRPr lang="en-US" dirty="0"/>
          </a:p>
        </p:txBody>
      </p:sp>
      <p:pic>
        <p:nvPicPr>
          <p:cNvPr id="4" name="Content Placeholder 3" descr="raspberry.jpg"/>
          <p:cNvPicPr>
            <a:picLocks noGrp="1"/>
          </p:cNvPicPr>
          <p:nvPr>
            <p:ph idx="1"/>
          </p:nvPr>
        </p:nvPicPr>
        <p:blipFill>
          <a:blip r:embed="rId2"/>
          <a:stretch>
            <a:fillRect/>
          </a:stretch>
        </p:blipFill>
        <p:spPr>
          <a:xfrm>
            <a:off x="0" y="1524000"/>
            <a:ext cx="9144000" cy="533399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Ultrasonic</a:t>
            </a:r>
            <a:br>
              <a:rPr lang="en-US" dirty="0" smtClean="0"/>
            </a:b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r>
              <a:rPr lang="en-US" dirty="0" smtClean="0"/>
              <a:t>An Ultrasonic sensor is a device that can measure the distance to an object by using sound waves. It measures distance by sending out a sound wave at a specific frequency and listening for that sound wave to bounce back. By recording </a:t>
            </a:r>
          </a:p>
          <a:p>
            <a:r>
              <a:rPr lang="en-US" dirty="0" smtClean="0"/>
              <a:t>the elapsed time between the sound wave being generated and the sound wave bouncing back, it is possible to calculate the distance between the sonar sensor and the object.</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Connect Ultrasonic sensor with raspberry pi</a:t>
            </a:r>
            <a:endParaRPr lang="en-US" i="1" dirty="0"/>
          </a:p>
        </p:txBody>
      </p:sp>
      <p:sp>
        <p:nvSpPr>
          <p:cNvPr id="3" name="Content Placeholder 2"/>
          <p:cNvSpPr>
            <a:spLocks noGrp="1"/>
          </p:cNvSpPr>
          <p:nvPr>
            <p:ph idx="1"/>
          </p:nvPr>
        </p:nvSpPr>
        <p:spPr/>
        <p:txBody>
          <a:bodyPr/>
          <a:lstStyle/>
          <a:p>
            <a:r>
              <a:rPr lang="en-US" dirty="0" smtClean="0">
                <a:solidFill>
                  <a:srgbClr val="FF0000"/>
                </a:solidFill>
              </a:rPr>
              <a:t>What we need to make this connection:</a:t>
            </a:r>
          </a:p>
          <a:p>
            <a:pPr lvl="0" fontAlgn="base"/>
            <a:r>
              <a:rPr lang="en-US" dirty="0" smtClean="0"/>
              <a:t>HC-SR04</a:t>
            </a:r>
          </a:p>
          <a:p>
            <a:pPr lvl="0" fontAlgn="base"/>
            <a:r>
              <a:rPr lang="en-US" dirty="0" smtClean="0"/>
              <a:t>1kΩ Resistor</a:t>
            </a:r>
          </a:p>
          <a:p>
            <a:pPr lvl="0" fontAlgn="base"/>
            <a:r>
              <a:rPr lang="en-US" dirty="0" smtClean="0"/>
              <a:t>2kΩ Resistor</a:t>
            </a:r>
          </a:p>
          <a:p>
            <a:pPr lvl="0" fontAlgn="base"/>
            <a:r>
              <a:rPr lang="en-US" dirty="0" smtClean="0"/>
              <a:t>Jumper Wires</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0"/>
            <a:ext cx="8229600" cy="6858000"/>
          </a:xfrm>
        </p:spPr>
        <p:txBody>
          <a:bodyPr>
            <a:normAutofit lnSpcReduction="10000"/>
          </a:bodyPr>
          <a:lstStyle/>
          <a:p>
            <a:r>
              <a:rPr lang="en-US" dirty="0" smtClean="0"/>
              <a:t>Sound consists of oscillating waves through a medium (such as air) with the pitch being determined by the closeness of those waves to each other, defined as the frequency. Only some of the sound spectrum (the range of sound wave frequencies) is audible to the human ear, defined as the “Acoustic” range. Very low frequency sound below Acoustic is defined as “Infrasound”, with high frequency sounds above, called “Ultrasound”. Ultrasonic sensors are designed to sense object proximity or range using ultrasound reflection, similar to radar, to calculate the time it takes to reflect ultrasound waves between the sensor and a solid object. Ultrasound is mainly used because it’s inaudible to the human ear and is relatively accurate within short distances.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lstStyle/>
          <a:p>
            <a:r>
              <a:rPr lang="en-US" dirty="0" smtClean="0"/>
              <a:t>A basic ultrasonic sensor consists of one or more ultrasonic transmitters (basically speakers), a receiver, and a control circuit. The transmitters emit a high frequency ultrasonic sound, which bounce off any nearby solid objects. Some of that ultrasonic noise is reflected and detected by the receiver on the sensor. That return signal is then processed by the control circuit to calculate the time difference between the signal being transmitted and received. This time can subsequently be used, along with some clever math, to calculate the distance between the sensor and the reflecting object.</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fontAlgn="base"/>
            <a:r>
              <a:rPr lang="en-US" dirty="0" smtClean="0"/>
              <a:t>The HC-SR04 Ultrasonic sensor we’ll be using with Raspberry Pi has four pins: ground (GND), Echo Pulse Output (ECHO), Trigger Pulse Input (TRIG), and 5V Supply (</a:t>
            </a:r>
            <a:r>
              <a:rPr lang="en-US" dirty="0" err="1" smtClean="0"/>
              <a:t>Vcc</a:t>
            </a:r>
            <a:r>
              <a:rPr lang="en-US" dirty="0" smtClean="0"/>
              <a:t>). We power the module using </a:t>
            </a:r>
            <a:r>
              <a:rPr lang="en-US" dirty="0" err="1" smtClean="0"/>
              <a:t>Vcc</a:t>
            </a:r>
            <a:r>
              <a:rPr lang="en-US" dirty="0" smtClean="0"/>
              <a:t>, ground it using GND, and use our Raspberry Pi to send an input signal to TRIG, which triggers the sensor to send an ultrasonic pulse. The pulse waves bounce off any nearby objects and some are reflected back to the sensor. The sensor detects these return waves and measures the time between the trigger and returned pulse, and then sends a 5V signal on the ECHO pin.</a:t>
            </a:r>
          </a:p>
          <a:p>
            <a:pPr fontAlgn="base"/>
            <a:r>
              <a:rPr lang="en-US" dirty="0" smtClean="0"/>
              <a:t>ECHO will be “low” (0V) until the sensor is triggered when it receives the echo pulse. Once a return pulse has been located ECHO is set “high” (5V) for the duration of that pulse. Pulse duration is the full time between the sensor outputting an ultrasonic pulse, and the return pulse being detected by the sensor receiver. Our Python script must therefore measure the pulse duration and then calculate distance from this.</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en-US" dirty="0" smtClean="0"/>
              <a:t>The sensor output signal (ECHO) on the HC-SR04 is rated at 5V. However, the input pin on the Raspberry Pi GPIO is rated at 3.3V. Sending a 5V signal into that unprotected 3.3V input port could damage your GPIO pins, which is something we want to avoid! We’ll need to use a small voltage divider circuit, consisting of two resistors, to lower the sensor output voltage to something our Raspberry Pi can handle.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Voltage Dividers</a:t>
            </a:r>
            <a:br>
              <a:rPr lang="en-US" dirty="0" smtClean="0"/>
            </a:br>
            <a:endParaRPr lang="en-US" dirty="0"/>
          </a:p>
        </p:txBody>
      </p:sp>
      <p:sp>
        <p:nvSpPr>
          <p:cNvPr id="3" name="Content Placeholder 2"/>
          <p:cNvSpPr>
            <a:spLocks noGrp="1"/>
          </p:cNvSpPr>
          <p:nvPr>
            <p:ph idx="1"/>
          </p:nvPr>
        </p:nvSpPr>
        <p:spPr/>
        <p:txBody>
          <a:bodyPr/>
          <a:lstStyle/>
          <a:p>
            <a:r>
              <a:rPr lang="en-US" dirty="0" smtClean="0"/>
              <a:t>A voltage divider consists of two resistors (R1 and R2) in series connected to an input voltage (Vin), which needs to be reduced to our output voltage (</a:t>
            </a:r>
            <a:r>
              <a:rPr lang="en-US" dirty="0" err="1" smtClean="0"/>
              <a:t>Vout</a:t>
            </a:r>
            <a:r>
              <a:rPr lang="en-US" dirty="0" smtClean="0"/>
              <a:t>). In our circuit, Vin will be ECHO, which needs to be decreased from 5V to our </a:t>
            </a:r>
            <a:r>
              <a:rPr lang="en-US" dirty="0" err="1" smtClean="0"/>
              <a:t>Vout</a:t>
            </a:r>
            <a:r>
              <a:rPr lang="en-US" dirty="0" smtClean="0"/>
              <a:t> of 3.3V.</a:t>
            </a:r>
          </a:p>
          <a:p>
            <a:r>
              <a:rPr lang="en-US" dirty="0" smtClean="0"/>
              <a:t>The simple equation can be applied to many applications where a voltage needs to be reduced. </a:t>
            </a:r>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Idea of our project </a:t>
            </a:r>
            <a:endParaRPr lang="en-US" dirty="0"/>
          </a:p>
        </p:txBody>
      </p:sp>
      <p:sp>
        <p:nvSpPr>
          <p:cNvPr id="3" name="Content Placeholder 2"/>
          <p:cNvSpPr>
            <a:spLocks noGrp="1"/>
          </p:cNvSpPr>
          <p:nvPr>
            <p:ph idx="1"/>
          </p:nvPr>
        </p:nvSpPr>
        <p:spPr/>
        <p:txBody>
          <a:bodyPr/>
          <a:lstStyle/>
          <a:p>
            <a:r>
              <a:rPr lang="en-US" dirty="0" smtClean="0"/>
              <a:t>We noticed </a:t>
            </a:r>
            <a:r>
              <a:rPr lang="en-US" dirty="0" smtClean="0"/>
              <a:t>that no </a:t>
            </a:r>
            <a:r>
              <a:rPr lang="en-US" dirty="0" smtClean="0"/>
              <a:t>interest in people with special needs</a:t>
            </a:r>
            <a:r>
              <a:rPr lang="en-US" dirty="0" smtClean="0"/>
              <a:t> </a:t>
            </a:r>
            <a:r>
              <a:rPr lang="en-US" dirty="0" smtClean="0"/>
              <a:t>in the </a:t>
            </a:r>
            <a:r>
              <a:rPr lang="en-US" dirty="0" smtClean="0"/>
              <a:t> our community</a:t>
            </a:r>
            <a:endParaRPr lang="en-US" dirty="0" smtClean="0"/>
          </a:p>
          <a:p>
            <a:r>
              <a:rPr lang="en-US" dirty="0" smtClean="0"/>
              <a:t>Especially the blind </a:t>
            </a:r>
            <a:r>
              <a:rPr lang="en-US" dirty="0" smtClean="0"/>
              <a:t>people, they </a:t>
            </a:r>
            <a:r>
              <a:rPr lang="en-US" dirty="0" smtClean="0"/>
              <a:t>have difficulty in moving and </a:t>
            </a:r>
            <a:r>
              <a:rPr lang="en-US" dirty="0" smtClean="0"/>
              <a:t>practice </a:t>
            </a:r>
            <a:r>
              <a:rPr lang="en-US" dirty="0" smtClean="0"/>
              <a:t>their normal lives</a:t>
            </a:r>
          </a:p>
          <a:p>
            <a:r>
              <a:rPr lang="en-US" dirty="0" smtClean="0"/>
              <a:t>So, we decided to make a device that make their life easier and can move only without any help from other people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r>
              <a:rPr lang="en-US" dirty="0" smtClean="0"/>
              <a:t>So</a:t>
            </a:r>
            <a:r>
              <a:rPr lang="en-US" dirty="0" smtClean="0"/>
              <a:t>, we’ll use a 1kΩ for R1 and a 2kΩ resistor as R2</a:t>
            </a:r>
          </a:p>
          <a:p>
            <a:endParaRPr lang="en-US" dirty="0"/>
          </a:p>
        </p:txBody>
      </p:sp>
      <p:pic>
        <p:nvPicPr>
          <p:cNvPr id="4" name="Picture 3" descr="https://www.modmypi.com/image/data/tutorials/hc-sr04/hc-sr04-eq1.png"/>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0" y="457200"/>
            <a:ext cx="9144000" cy="27432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base"/>
            <a:r>
              <a:rPr lang="en-US" dirty="0" smtClean="0"/>
              <a:t>Assemble the Circuit</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We’ll be using four pins on the Raspberry Pi for this project: GPIO 5V [Pin 2]; </a:t>
            </a:r>
            <a:r>
              <a:rPr lang="en-US" dirty="0" err="1" smtClean="0"/>
              <a:t>Vcc</a:t>
            </a:r>
            <a:r>
              <a:rPr lang="en-US" dirty="0" smtClean="0"/>
              <a:t> (5V Power), GPIO GND [Pin 6]; GND (0V Ground), GPIO 23 [Pin 16]; TRIG (GPIO Output) and GPIO 24 [Pin 18]; ECHO (GPIO Input)</a:t>
            </a:r>
            <a:endParaRPr lang="en-US" dirty="0"/>
          </a:p>
        </p:txBody>
      </p:sp>
      <p:pic>
        <p:nvPicPr>
          <p:cNvPr id="4" name="Picture 3"/>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1447800" y="3867150"/>
            <a:ext cx="4362450" cy="299085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457200" y="344024"/>
            <a:ext cx="8229600" cy="616995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Flow chart how work </a:t>
            </a:r>
            <a:r>
              <a:rPr lang="en-US" dirty="0" smtClean="0"/>
              <a:t>Ultrasonic</a:t>
            </a:r>
            <a:endParaRPr lang="en-US" dirty="0"/>
          </a:p>
        </p:txBody>
      </p:sp>
      <p:pic>
        <p:nvPicPr>
          <p:cNvPr id="4" name="Content Placeholder 3" descr="1.PNG"/>
          <p:cNvPicPr>
            <a:picLocks noGrp="1" noChangeAspect="1"/>
          </p:cNvPicPr>
          <p:nvPr>
            <p:ph idx="1"/>
          </p:nvPr>
        </p:nvPicPr>
        <p:blipFill>
          <a:blip r:embed="rId2"/>
          <a:stretch>
            <a:fillRect/>
          </a:stretch>
        </p:blipFill>
        <p:spPr>
          <a:xfrm>
            <a:off x="0" y="1600200"/>
            <a:ext cx="8998839" cy="52578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 principle</a:t>
            </a:r>
            <a:br>
              <a:rPr lang="en-US" dirty="0" smtClean="0"/>
            </a:br>
            <a:r>
              <a:rPr lang="en-US" dirty="0" smtClean="0"/>
              <a:t>of Ultrasonic</a:t>
            </a:r>
            <a:endParaRPr lang="en-US" dirty="0"/>
          </a:p>
        </p:txBody>
      </p:sp>
      <p:sp>
        <p:nvSpPr>
          <p:cNvPr id="3" name="Content Placeholder 2"/>
          <p:cNvSpPr>
            <a:spLocks noGrp="1"/>
          </p:cNvSpPr>
          <p:nvPr>
            <p:ph idx="1"/>
          </p:nvPr>
        </p:nvSpPr>
        <p:spPr/>
        <p:txBody>
          <a:bodyPr/>
          <a:lstStyle/>
          <a:p>
            <a:r>
              <a:rPr lang="en-US" dirty="0" smtClean="0"/>
              <a:t>We use the ultrasonic in our project to defined the path  it tell the blind person where go such that if the blind go and faced the wall the device tell  him go right or left by calculate the distance</a:t>
            </a:r>
          </a:p>
          <a:p>
            <a:pPr>
              <a:buNone/>
            </a:pPr>
            <a:r>
              <a:rPr lang="en-US" dirty="0" smtClean="0"/>
              <a:t>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Raspberry Camera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a:t>
            </a:r>
          </a:p>
          <a:p>
            <a:r>
              <a:rPr lang="en-US" dirty="0" smtClean="0"/>
              <a:t>The Raspberry Pi Camera Module v2 has a Sony IMX219 8-megapixel sensor (compared to the 5-megapixel Omni Vision OV5647 sensor of the original camera).</a:t>
            </a:r>
          </a:p>
          <a:p>
            <a:r>
              <a:rPr lang="en-US" dirty="0" smtClean="0"/>
              <a:t>It can be used to take high-definition video.</a:t>
            </a:r>
          </a:p>
          <a:p>
            <a:r>
              <a:rPr lang="en-US" dirty="0" smtClean="0"/>
              <a:t>You can read all the gory details about </a:t>
            </a:r>
            <a:r>
              <a:rPr lang="en-US" u="sng" dirty="0" smtClean="0">
                <a:hlinkClick r:id="rId2"/>
              </a:rPr>
              <a:t>IMX219</a:t>
            </a:r>
            <a:r>
              <a:rPr lang="en-US" dirty="0" smtClean="0"/>
              <a:t> and the </a:t>
            </a:r>
            <a:r>
              <a:rPr lang="en-US" u="sng" dirty="0" smtClean="0">
                <a:hlinkClick r:id="rId3"/>
              </a:rPr>
              <a:t>Exmor </a:t>
            </a:r>
            <a:r>
              <a:rPr lang="en-US" dirty="0" smtClean="0">
                <a:hlinkClick r:id="rId3"/>
              </a:rPr>
              <a:t>R</a:t>
            </a:r>
            <a:r>
              <a:rPr lang="en-US" dirty="0" smtClean="0"/>
              <a:t> back-illuminated sensor architecture on Sony’s website, but suffice to say this is more than just a resolution upgrade: it’s a leap forward in image quality, color fidelity, and low-light performance. It supports 1080p30, 720p60 and VGA90 video modes, as well as still capture. It attaches via a 15cm ribbon cable to the CSI port on the Raspberry Pi.</a:t>
            </a:r>
          </a:p>
          <a:p>
            <a:r>
              <a:rPr lang="en-US" dirty="0" smtClean="0"/>
              <a:t>The camera works with </a:t>
            </a:r>
            <a:r>
              <a:rPr lang="en-US" b="1" dirty="0" smtClean="0"/>
              <a:t>all models</a:t>
            </a:r>
            <a:r>
              <a:rPr lang="en-US" dirty="0" smtClean="0"/>
              <a:t> of Raspberry Pi 1, 2, and 3. It can be accessed through the MMAL and V4L APIs, and there are numerous third-party libraries built for it, including the </a:t>
            </a:r>
            <a:r>
              <a:rPr lang="en-US" u="sng" dirty="0" err="1" smtClean="0">
                <a:hlinkClick r:id="rId4"/>
              </a:rPr>
              <a:t>Picamera</a:t>
            </a:r>
            <a:r>
              <a:rPr lang="en-US" dirty="0" smtClean="0"/>
              <a:t> Python library. See the </a:t>
            </a:r>
            <a:r>
              <a:rPr lang="en-US" u="sng" dirty="0" smtClean="0">
                <a:hlinkClick r:id="rId5"/>
              </a:rPr>
              <a:t>Getting Started with </a:t>
            </a:r>
            <a:r>
              <a:rPr lang="en-US" u="sng" dirty="0" err="1" smtClean="0">
                <a:hlinkClick r:id="rId5"/>
              </a:rPr>
              <a:t>Picamera</a:t>
            </a:r>
            <a:r>
              <a:rPr lang="en-US" dirty="0" smtClean="0"/>
              <a:t> resource to learn how to use it.</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dirty="0" smtClean="0"/>
              <a:t>The </a:t>
            </a:r>
            <a:r>
              <a:rPr lang="en-US" dirty="0" smtClean="0"/>
              <a:t>Advantages</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Advantages are</a:t>
            </a:r>
            <a:r>
              <a:rPr lang="en-US" dirty="0" smtClean="0"/>
              <a:t>:</a:t>
            </a:r>
          </a:p>
          <a:p>
            <a:r>
              <a:rPr lang="en-US" dirty="0" smtClean="0"/>
              <a:t>The Raspberry camera connects directly to the GPU </a:t>
            </a:r>
            <a:endParaRPr lang="en-US" dirty="0" smtClean="0"/>
          </a:p>
          <a:p>
            <a:r>
              <a:rPr lang="en-US" dirty="0" smtClean="0"/>
              <a:t>Picture quality is good </a:t>
            </a:r>
            <a:br>
              <a:rPr lang="en-US" dirty="0" smtClean="0"/>
            </a:br>
            <a:r>
              <a:rPr lang="en-US" dirty="0" smtClean="0"/>
              <a:t/>
            </a:r>
            <a:br>
              <a:rPr lang="en-US" dirty="0" smtClean="0"/>
            </a:b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i-Camera-web.jpg"/>
          <p:cNvPicPr>
            <a:picLocks noGrp="1"/>
          </p:cNvPicPr>
          <p:nvPr>
            <p:ph idx="1"/>
          </p:nvPr>
        </p:nvPicPr>
        <p:blipFill>
          <a:blip r:embed="rId2"/>
          <a:stretch>
            <a:fillRect/>
          </a:stretch>
        </p:blipFill>
        <p:spPr>
          <a:xfrm>
            <a:off x="1190512" y="1600200"/>
            <a:ext cx="6762975" cy="470852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 use camera to our project</a:t>
            </a:r>
            <a:endParaRPr lang="en-US" dirty="0"/>
          </a:p>
        </p:txBody>
      </p:sp>
      <p:sp>
        <p:nvSpPr>
          <p:cNvPr id="3" name="Content Placeholder 2"/>
          <p:cNvSpPr>
            <a:spLocks noGrp="1"/>
          </p:cNvSpPr>
          <p:nvPr>
            <p:ph idx="1"/>
          </p:nvPr>
        </p:nvSpPr>
        <p:spPr/>
        <p:txBody>
          <a:bodyPr/>
          <a:lstStyle/>
          <a:p>
            <a:r>
              <a:rPr lang="en-US" dirty="0" smtClean="0"/>
              <a:t>In our project, we capture images and save the images in folder using unique id also the audio saved in the same id like images below</a:t>
            </a:r>
          </a:p>
          <a:p>
            <a:endParaRPr lang="en-US" dirty="0"/>
          </a:p>
        </p:txBody>
      </p:sp>
      <p:pic>
        <p:nvPicPr>
          <p:cNvPr id="4" name="Picture 3"/>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rot="16200000">
            <a:off x="2400300" y="1409697"/>
            <a:ext cx="3200401" cy="693420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156960"/>
          </a:xfrm>
        </p:spPr>
        <p:txBody>
          <a:bodyPr/>
          <a:lstStyle/>
          <a:p>
            <a:r>
              <a:rPr lang="en-US" dirty="0" smtClean="0"/>
              <a:t>We save ten picture for each person that added to the database with a unique id and save the audio with the same id like the picture below.</a:t>
            </a:r>
          </a:p>
          <a:p>
            <a:endParaRPr lang="en-US" dirty="0"/>
          </a:p>
        </p:txBody>
      </p:sp>
      <p:pic>
        <p:nvPicPr>
          <p:cNvPr id="4" name="Picture 3"/>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rot="16200000">
            <a:off x="2933700" y="-38100"/>
            <a:ext cx="3810000" cy="7239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 our project, we were aiming to build this tool which helps blind people to find their path by wearing a cap containing a camera to identify people and guide them on the right path. </a:t>
            </a:r>
            <a:r>
              <a:rPr lang="en-US" dirty="0" smtClean="0"/>
              <a:t>This </a:t>
            </a:r>
            <a:r>
              <a:rPr lang="en-US" dirty="0" smtClean="0"/>
              <a:t>project also make the blind to communicate with others by have a database in raspberry which contain picture of people who their know and when the camera see him tell the blind who is come and can tell him the right path, and the heat sensor tell him if the object have a high temperature or not, If you meet someone who is not found in the database, the blind can add his to the database and in the next time when see the person that added can know him and tell the blind his name. Also, we use image processing to define the people by use python language, this language use it to make code this code can take images and compare it with the save images in the database and when know him the cap tell the bland the name of this person.</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lstStyle/>
          <a:p>
            <a:r>
              <a:rPr lang="en-US" dirty="0" smtClean="0"/>
              <a:t>When the camera sees, the person check the images that saving it in the database and if it’s found the voice command appear to see the name of the person. If the person not found the blind bush button and capture ten images to the person and voice command appear to tell blind to say the name of the person so the voice also saved in the same id.</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PNG"/>
          <p:cNvPicPr>
            <a:picLocks noGrp="1" noChangeAspect="1"/>
          </p:cNvPicPr>
          <p:nvPr>
            <p:ph idx="1"/>
          </p:nvPr>
        </p:nvPicPr>
        <p:blipFill>
          <a:blip r:embed="rId2"/>
          <a:stretch>
            <a:fillRect/>
          </a:stretch>
        </p:blipFill>
        <p:spPr>
          <a:xfrm>
            <a:off x="1066800" y="304800"/>
            <a:ext cx="7000061" cy="6105015"/>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python</a:t>
            </a:r>
            <a:endParaRPr lang="en-US" dirty="0"/>
          </a:p>
        </p:txBody>
      </p:sp>
      <p:sp>
        <p:nvSpPr>
          <p:cNvPr id="3" name="Content Placeholder 2"/>
          <p:cNvSpPr>
            <a:spLocks noGrp="1"/>
          </p:cNvSpPr>
          <p:nvPr>
            <p:ph idx="1"/>
          </p:nvPr>
        </p:nvSpPr>
        <p:spPr/>
        <p:txBody>
          <a:bodyPr>
            <a:normAutofit fontScale="92500"/>
          </a:bodyPr>
          <a:lstStyle/>
          <a:p>
            <a:r>
              <a:rPr lang="en-US" dirty="0" smtClean="0"/>
              <a:t>Is the widely programming language </a:t>
            </a:r>
            <a:r>
              <a:rPr lang="en-US" dirty="0" smtClean="0">
                <a:hlinkClick r:id="rId2" tooltip="General-purpose programming language"/>
              </a:rPr>
              <a:t>general-purpose programming</a:t>
            </a:r>
            <a:r>
              <a:rPr lang="en-US" dirty="0" smtClean="0"/>
              <a:t>, created by </a:t>
            </a:r>
            <a:r>
              <a:rPr lang="en-US" dirty="0" smtClean="0">
                <a:hlinkClick r:id="rId3" tooltip="Guido van Rossum"/>
              </a:rPr>
              <a:t>Guido van Rossum</a:t>
            </a:r>
            <a:r>
              <a:rPr lang="en-US" dirty="0" smtClean="0"/>
              <a:t> and first released in 1991.it make code emphasizes and readability (notably using </a:t>
            </a:r>
            <a:r>
              <a:rPr lang="en-US" sz="3500" dirty="0" smtClean="0">
                <a:solidFill>
                  <a:srgbClr val="000000"/>
                </a:solidFill>
                <a:hlinkClick r:id="rId4" tooltip="Whitespace character"/>
              </a:rPr>
              <a:t>whitespace</a:t>
            </a:r>
            <a:r>
              <a:rPr lang="en-US" dirty="0" smtClean="0"/>
              <a:t> indentation to delimit </a:t>
            </a:r>
            <a:r>
              <a:rPr lang="en-US" dirty="0" smtClean="0">
                <a:hlinkClick r:id="rId5" tooltip="Code block"/>
              </a:rPr>
              <a:t>code blocks</a:t>
            </a:r>
            <a:r>
              <a:rPr lang="en-US" dirty="0" smtClean="0"/>
              <a:t> </a:t>
            </a:r>
            <a:r>
              <a:rPr lang="en-US" dirty="0" smtClean="0"/>
              <a:t>rather </a:t>
            </a:r>
            <a:r>
              <a:rPr lang="en-US" dirty="0" smtClean="0"/>
              <a:t>than curly braces or keywords), and the syntax in it allows programmer to express concepts in fewer </a:t>
            </a:r>
            <a:r>
              <a:rPr lang="en-US" dirty="0" smtClean="0">
                <a:hlinkClick r:id="rId6" tooltip="Source lines of code"/>
              </a:rPr>
              <a:t>lines of code</a:t>
            </a:r>
            <a:r>
              <a:rPr lang="en-US" dirty="0" smtClean="0"/>
              <a:t> than possible in languages such as </a:t>
            </a:r>
            <a:r>
              <a:rPr lang="en-US" dirty="0" smtClean="0">
                <a:hlinkClick r:id="rId7" tooltip="C++"/>
              </a:rPr>
              <a:t>C++</a:t>
            </a:r>
            <a:r>
              <a:rPr lang="en-US" dirty="0" smtClean="0"/>
              <a:t> or </a:t>
            </a:r>
            <a:r>
              <a:rPr lang="en-US" dirty="0" smtClean="0">
                <a:hlinkClick r:id="rId8" tooltip="Java (programming language)"/>
              </a:rPr>
              <a:t>Java</a:t>
            </a:r>
            <a:r>
              <a:rPr lang="en-US" dirty="0" smtClean="0"/>
              <a:t>, and it provides constructs intended to enable writing clear programs on both a small and large scale.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Python</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b="1" dirty="0" smtClean="0"/>
              <a:t>The Python has many features</a:t>
            </a:r>
          </a:p>
          <a:p>
            <a:pPr lvl="0"/>
            <a:r>
              <a:rPr lang="en-US" dirty="0" smtClean="0"/>
              <a:t>a </a:t>
            </a:r>
            <a:r>
              <a:rPr lang="en-US" u="sng" dirty="0" smtClean="0">
                <a:hlinkClick r:id="rId2" tooltip="Dynamic type"/>
              </a:rPr>
              <a:t>dynamic type</a:t>
            </a:r>
            <a:r>
              <a:rPr lang="en-US" dirty="0" smtClean="0"/>
              <a:t> system</a:t>
            </a:r>
          </a:p>
          <a:p>
            <a:pPr lvl="0"/>
            <a:r>
              <a:rPr lang="en-US" dirty="0" smtClean="0"/>
              <a:t> automatic </a:t>
            </a:r>
            <a:r>
              <a:rPr lang="en-US" u="sng" dirty="0" smtClean="0">
                <a:hlinkClick r:id="rId3" tooltip="Memory management"/>
              </a:rPr>
              <a:t>memory management</a:t>
            </a:r>
            <a:r>
              <a:rPr lang="en-US" dirty="0" smtClean="0"/>
              <a:t> </a:t>
            </a:r>
          </a:p>
          <a:p>
            <a:pPr lvl="0"/>
            <a:r>
              <a:rPr lang="en-US" dirty="0" smtClean="0"/>
              <a:t> supports multiple </a:t>
            </a:r>
            <a:r>
              <a:rPr lang="en-US" u="sng" dirty="0" smtClean="0">
                <a:hlinkClick r:id="rId4" tooltip="Programming paradigm"/>
              </a:rPr>
              <a:t>programming paradigms</a:t>
            </a:r>
            <a:endParaRPr lang="en-US" dirty="0" smtClean="0"/>
          </a:p>
          <a:p>
            <a:pPr lvl="0"/>
            <a:r>
              <a:rPr lang="en-US" dirty="0" smtClean="0"/>
              <a:t> supports </a:t>
            </a:r>
            <a:r>
              <a:rPr lang="en-US" u="sng" dirty="0" smtClean="0">
                <a:hlinkClick r:id="rId5" tooltip="Object-oriented programming"/>
              </a:rPr>
              <a:t>object-oriented</a:t>
            </a:r>
            <a:endParaRPr lang="en-US" dirty="0" smtClean="0"/>
          </a:p>
          <a:p>
            <a:pPr lvl="0"/>
            <a:r>
              <a:rPr lang="en-US" dirty="0" smtClean="0"/>
              <a:t>Support </a:t>
            </a:r>
            <a:r>
              <a:rPr lang="en-US" u="sng" dirty="0" err="1" smtClean="0">
                <a:hlinkClick r:id="rId6" tooltip="Imperative programming"/>
              </a:rPr>
              <a:t>imperative</a:t>
            </a:r>
            <a:r>
              <a:rPr lang="en-US" u="sng" dirty="0" err="1" smtClean="0">
                <a:hlinkClick r:id="rId7" tooltip="Functional programming"/>
              </a:rPr>
              <a:t>functional</a:t>
            </a:r>
            <a:r>
              <a:rPr lang="en-US" u="sng" dirty="0" smtClean="0">
                <a:hlinkClick r:id="rId7" tooltip="Functional programming"/>
              </a:rPr>
              <a:t> programming</a:t>
            </a:r>
            <a:endParaRPr lang="en-US" dirty="0" smtClean="0"/>
          </a:p>
          <a:p>
            <a:pPr lvl="0"/>
            <a:r>
              <a:rPr lang="en-US" dirty="0" smtClean="0"/>
              <a:t> </a:t>
            </a:r>
            <a:r>
              <a:rPr lang="en-US" u="sng" dirty="0" smtClean="0">
                <a:hlinkClick r:id="rId8" tooltip="Procedural programming"/>
              </a:rPr>
              <a:t>Procedural</a:t>
            </a:r>
            <a:r>
              <a:rPr lang="en-US" dirty="0" smtClean="0"/>
              <a:t> styles. It has a large and comprehensive </a:t>
            </a:r>
            <a:r>
              <a:rPr lang="en-US" u="sng" dirty="0" smtClean="0">
                <a:hlinkClick r:id="rId9" tooltip="Standard library"/>
              </a:rPr>
              <a:t>standard library</a:t>
            </a:r>
            <a:r>
              <a:rPr lang="en-US" dirty="0" smtClean="0"/>
              <a:t>.</a:t>
            </a:r>
          </a:p>
          <a:p>
            <a:pPr lvl="0"/>
            <a:r>
              <a:rPr lang="en-US" dirty="0" smtClean="0"/>
              <a:t>Python uses </a:t>
            </a:r>
            <a:r>
              <a:rPr lang="en-US" u="sng" dirty="0" smtClean="0">
                <a:hlinkClick r:id="rId10" tooltip="Dynamic typing"/>
              </a:rPr>
              <a:t>dynamic typing</a:t>
            </a:r>
            <a:r>
              <a:rPr lang="en-US" dirty="0" smtClean="0"/>
              <a:t> and a mix of </a:t>
            </a:r>
            <a:r>
              <a:rPr lang="en-US" u="sng" dirty="0" smtClean="0">
                <a:hlinkClick r:id="rId11" tooltip="Reference counting"/>
              </a:rPr>
              <a:t>reference counting</a:t>
            </a:r>
            <a:r>
              <a:rPr lang="en-US" dirty="0" smtClean="0"/>
              <a:t> and a cycle-detecting garbage collector for </a:t>
            </a:r>
            <a:r>
              <a:rPr lang="en-US" u="sng" dirty="0" smtClean="0">
                <a:hlinkClick r:id="rId3" tooltip="Memory management"/>
              </a:rPr>
              <a:t>memory management</a:t>
            </a:r>
            <a:r>
              <a:rPr lang="en-US" dirty="0" smtClean="0"/>
              <a:t>.</a:t>
            </a:r>
          </a:p>
          <a:p>
            <a:pPr lvl="0"/>
            <a:r>
              <a:rPr lang="en-US" dirty="0" smtClean="0"/>
              <a:t>Dynamic </a:t>
            </a:r>
            <a:r>
              <a:rPr lang="en-US" u="sng" dirty="0" smtClean="0">
                <a:hlinkClick r:id="rId12" tooltip="Name resolution (programming languages)"/>
              </a:rPr>
              <a:t>name resolution</a:t>
            </a:r>
            <a:r>
              <a:rPr lang="en-US" dirty="0" smtClean="0"/>
              <a:t> (</a:t>
            </a:r>
            <a:r>
              <a:rPr lang="en-US" u="sng" dirty="0" smtClean="0">
                <a:hlinkClick r:id="rId13" tooltip="Late binding"/>
              </a:rPr>
              <a:t>late binding</a:t>
            </a:r>
            <a:r>
              <a:rPr lang="en-US" dirty="0" smtClean="0"/>
              <a:t>), which binds method and variable names during program execution.</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Python</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We use python language to make code to manage our devise </a:t>
            </a:r>
          </a:p>
          <a:p>
            <a:r>
              <a:rPr lang="en-US" dirty="0" smtClean="0"/>
              <a:t>We import the library </a:t>
            </a:r>
          </a:p>
          <a:p>
            <a:endParaRPr lang="en-US" dirty="0" smtClean="0"/>
          </a:p>
          <a:p>
            <a:r>
              <a:rPr lang="en-US" dirty="0" smtClean="0"/>
              <a:t>from </a:t>
            </a:r>
            <a:r>
              <a:rPr lang="en-US" dirty="0" err="1" smtClean="0"/>
              <a:t>picamera.array</a:t>
            </a:r>
            <a:r>
              <a:rPr lang="en-US" dirty="0" smtClean="0"/>
              <a:t> import </a:t>
            </a:r>
            <a:r>
              <a:rPr lang="en-US" dirty="0" err="1" smtClean="0"/>
              <a:t>PiRGBArrayfrom</a:t>
            </a:r>
            <a:r>
              <a:rPr lang="en-US" dirty="0" smtClean="0"/>
              <a:t> </a:t>
            </a:r>
            <a:r>
              <a:rPr lang="en-US" dirty="0" err="1" smtClean="0"/>
              <a:t>picamera</a:t>
            </a:r>
            <a:r>
              <a:rPr lang="en-US" dirty="0" smtClean="0"/>
              <a:t> import </a:t>
            </a:r>
            <a:r>
              <a:rPr lang="en-US" dirty="0" err="1" smtClean="0"/>
              <a:t>PiCamera</a:t>
            </a:r>
            <a:endParaRPr lang="en-US" dirty="0" smtClean="0"/>
          </a:p>
          <a:p>
            <a:r>
              <a:rPr lang="en-US" dirty="0" smtClean="0"/>
              <a:t>import time</a:t>
            </a:r>
          </a:p>
          <a:p>
            <a:r>
              <a:rPr lang="en-US" dirty="0" smtClean="0"/>
              <a:t>import </a:t>
            </a:r>
            <a:r>
              <a:rPr lang="en-US" dirty="0" err="1" smtClean="0"/>
              <a:t>matplotlibimport</a:t>
            </a:r>
            <a:r>
              <a:rPr lang="en-US" dirty="0" smtClean="0"/>
              <a:t> </a:t>
            </a:r>
            <a:endParaRPr lang="en-US" dirty="0" smtClean="0"/>
          </a:p>
          <a:p>
            <a:r>
              <a:rPr lang="en-US" dirty="0" smtClean="0"/>
              <a:t>import cv2</a:t>
            </a:r>
          </a:p>
          <a:p>
            <a:r>
              <a:rPr lang="en-US" dirty="0" smtClean="0"/>
              <a:t>import </a:t>
            </a:r>
            <a:r>
              <a:rPr lang="en-US" dirty="0" err="1" smtClean="0"/>
              <a:t>numpy</a:t>
            </a:r>
            <a:endParaRPr lang="en-US" dirty="0" smtClean="0"/>
          </a:p>
          <a:p>
            <a:r>
              <a:rPr lang="en-US" dirty="0" smtClean="0"/>
              <a:t>import </a:t>
            </a:r>
            <a:r>
              <a:rPr lang="en-US" dirty="0" err="1" smtClean="0"/>
              <a:t>pyaudio</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Traffic Light</a:t>
            </a:r>
            <a:endParaRPr lang="en-US" dirty="0"/>
          </a:p>
        </p:txBody>
      </p:sp>
      <p:sp>
        <p:nvSpPr>
          <p:cNvPr id="3" name="Content Placeholder 2"/>
          <p:cNvSpPr>
            <a:spLocks noGrp="1"/>
          </p:cNvSpPr>
          <p:nvPr>
            <p:ph idx="1"/>
          </p:nvPr>
        </p:nvSpPr>
        <p:spPr/>
        <p:txBody>
          <a:bodyPr/>
          <a:lstStyle/>
          <a:p>
            <a:r>
              <a:rPr lang="en-US" dirty="0" smtClean="0"/>
              <a:t>In our project, we make object detection for traffic light using color detection for color. In our project, we make detection for red circle and voice command appear to tell blind stop and if it sees green circle voice command to tell the blind to go but we have a problem to detect only the circle in the traffic and recognized the color correct.</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Grp="1" noChangeAspect="1" noChangeArrowheads="1"/>
          </p:cNvPicPr>
          <p:nvPr>
            <p:ph idx="1"/>
          </p:nvPr>
        </p:nvPicPr>
        <p:blipFill>
          <a:blip r:embed="rId2"/>
          <a:srcRect/>
          <a:stretch>
            <a:fillRect/>
          </a:stretch>
        </p:blipFill>
        <p:spPr bwMode="auto">
          <a:xfrm>
            <a:off x="1381125" y="2449512"/>
            <a:ext cx="6381750" cy="30099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harp.PNG"/>
          <p:cNvPicPr>
            <a:picLocks noGrp="1"/>
          </p:cNvPicPr>
          <p:nvPr>
            <p:ph idx="1"/>
          </p:nvPr>
        </p:nvPicPr>
        <p:blipFill>
          <a:blip r:embed="rId2"/>
          <a:stretch>
            <a:fillRect/>
          </a:stretch>
        </p:blipFill>
        <p:spPr>
          <a:xfrm>
            <a:off x="0" y="0"/>
            <a:ext cx="9143999" cy="685800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a:t>
            </a:r>
            <a:endParaRPr lang="en-US" dirty="0"/>
          </a:p>
        </p:txBody>
      </p:sp>
      <p:sp>
        <p:nvSpPr>
          <p:cNvPr id="3" name="Content Placeholder 2"/>
          <p:cNvSpPr>
            <a:spLocks noGrp="1"/>
          </p:cNvSpPr>
          <p:nvPr>
            <p:ph idx="1"/>
          </p:nvPr>
        </p:nvSpPr>
        <p:spPr/>
        <p:txBody>
          <a:bodyPr/>
          <a:lstStyle/>
          <a:p>
            <a:pPr>
              <a:buNone/>
            </a:pPr>
            <a:r>
              <a:rPr lang="en-US" dirty="0" smtClean="0"/>
              <a:t>We faced some constraints like time and money </a:t>
            </a:r>
          </a:p>
          <a:p>
            <a:pPr>
              <a:buNone/>
            </a:pPr>
            <a:r>
              <a:rPr lang="en-US" dirty="0" smtClean="0"/>
              <a:t>And we faced some problem the library we used in python </a:t>
            </a:r>
            <a:r>
              <a:rPr lang="en-US" dirty="0" smtClean="0"/>
              <a:t>some time causes problem </a:t>
            </a:r>
            <a:endParaRPr lang="en-US" dirty="0" smtClean="0"/>
          </a:p>
          <a:p>
            <a:pPr>
              <a:buNone/>
            </a:pPr>
            <a:r>
              <a:rPr lang="en-US" dirty="0" smtClean="0"/>
              <a:t>And the device some time not work </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We made a project to help blind people to live life easier </a:t>
            </a:r>
          </a:p>
          <a:p>
            <a:r>
              <a:rPr lang="en-US" dirty="0" smtClean="0"/>
              <a:t>The future work to save the path and tell him where go </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product same our devise</a:t>
            </a:r>
            <a:endParaRPr lang="en-US" dirty="0"/>
          </a:p>
        </p:txBody>
      </p:sp>
      <p:sp>
        <p:nvSpPr>
          <p:cNvPr id="3" name="Content Placeholder 2"/>
          <p:cNvSpPr>
            <a:spLocks noGrp="1"/>
          </p:cNvSpPr>
          <p:nvPr>
            <p:ph idx="1"/>
          </p:nvPr>
        </p:nvSpPr>
        <p:spPr/>
        <p:txBody>
          <a:bodyPr>
            <a:normAutofit fontScale="92500"/>
          </a:bodyPr>
          <a:lstStyle/>
          <a:p>
            <a:r>
              <a:rPr lang="en-US" dirty="0" smtClean="0"/>
              <a:t>There are many tools use to help blind people to find the right path and to </a:t>
            </a:r>
            <a:r>
              <a:rPr lang="en-US" dirty="0" err="1" smtClean="0"/>
              <a:t>facilize</a:t>
            </a:r>
            <a:r>
              <a:rPr lang="en-US" dirty="0" smtClean="0"/>
              <a:t> their life such as the stick, some of the stick provides a vibration to tell them that some object in the round. And it can’t support them to know the people who meet him and can’t help him to across the round alone. So, we find that this tool not practical and can’t make their life easily like the normal people so we make our project to cover all these problems to make their life more easily and make blind people communicate with other people in an easy way.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stick project</a:t>
            </a:r>
            <a:endParaRPr lang="en-US" dirty="0"/>
          </a:p>
        </p:txBody>
      </p:sp>
      <p:sp>
        <p:nvSpPr>
          <p:cNvPr id="3" name="Content Placeholder 2"/>
          <p:cNvSpPr>
            <a:spLocks noGrp="1"/>
          </p:cNvSpPr>
          <p:nvPr>
            <p:ph idx="1"/>
          </p:nvPr>
        </p:nvSpPr>
        <p:spPr/>
        <p:txBody>
          <a:bodyPr/>
          <a:lstStyle/>
          <a:p>
            <a:r>
              <a:rPr lang="en-US" dirty="0" smtClean="0"/>
              <a:t>Is designed to guide a visually impaired person to walk and avoid bumping into obstacles. Low cost ultrasonic rangefinders along with a microcontroller is used to measure the distance to obstacles and if they are close enough provide a feedback to the user in form of beeps or vibrations.</a:t>
            </a:r>
          </a:p>
          <a:p>
            <a:r>
              <a:rPr lang="en-US" dirty="0" smtClean="0"/>
              <a:t>Image below describe who the stick work.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dea.png"/>
          <p:cNvPicPr>
            <a:picLocks noGrp="1"/>
          </p:cNvPicPr>
          <p:nvPr>
            <p:ph idx="1"/>
          </p:nvPr>
        </p:nvPicPr>
        <p:blipFill>
          <a:blip r:embed="rId2"/>
          <a:stretch>
            <a:fillRect/>
          </a:stretch>
        </p:blipFill>
        <p:spPr>
          <a:xfrm>
            <a:off x="1813099" y="1600200"/>
            <a:ext cx="5517802" cy="47085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in our project</a:t>
            </a:r>
            <a:endParaRPr lang="en-US" dirty="0"/>
          </a:p>
        </p:txBody>
      </p:sp>
      <p:sp>
        <p:nvSpPr>
          <p:cNvPr id="3" name="Content Placeholder 2"/>
          <p:cNvSpPr>
            <a:spLocks noGrp="1"/>
          </p:cNvSpPr>
          <p:nvPr>
            <p:ph idx="1"/>
          </p:nvPr>
        </p:nvSpPr>
        <p:spPr/>
        <p:txBody>
          <a:bodyPr/>
          <a:lstStyle/>
          <a:p>
            <a:r>
              <a:rPr lang="en-US" b="1" dirty="0" smtClean="0"/>
              <a:t>Raspberry pi </a:t>
            </a:r>
            <a:r>
              <a:rPr lang="en-US" b="1" dirty="0" smtClean="0"/>
              <a:t>3</a:t>
            </a:r>
          </a:p>
          <a:p>
            <a:endParaRPr lang="en-US" b="1" dirty="0" smtClean="0"/>
          </a:p>
          <a:p>
            <a:r>
              <a:rPr lang="en-US" b="1" dirty="0" smtClean="0"/>
              <a:t>Ultrasonic</a:t>
            </a:r>
            <a:endParaRPr lang="en-US" dirty="0" smtClean="0"/>
          </a:p>
          <a:p>
            <a:pPr>
              <a:buNone/>
            </a:pPr>
            <a:r>
              <a:rPr lang="en-US" dirty="0" smtClean="0"/>
              <a:t> </a:t>
            </a:r>
          </a:p>
          <a:p>
            <a:r>
              <a:rPr lang="en-US" b="1" dirty="0" smtClean="0"/>
              <a:t>Microphone</a:t>
            </a:r>
          </a:p>
          <a:p>
            <a:pPr>
              <a:buNone/>
            </a:pPr>
            <a:endParaRPr lang="en-US" b="1" dirty="0" smtClean="0"/>
          </a:p>
          <a:p>
            <a:r>
              <a:rPr lang="en-US" b="1" dirty="0" smtClean="0"/>
              <a:t>Raspberry Camera</a:t>
            </a:r>
          </a:p>
          <a:p>
            <a:endParaRPr lang="en-US" b="1" dirty="0" smtClean="0"/>
          </a:p>
          <a:p>
            <a:r>
              <a:rPr lang="en-US" b="1" dirty="0" smtClean="0"/>
              <a:t>Headphone</a:t>
            </a:r>
            <a:r>
              <a:rPr lang="en-US" b="1" dirty="0" smtClean="0"/>
              <a:t>:</a:t>
            </a:r>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Raspberry pi 3</a:t>
            </a:r>
            <a:br>
              <a:rPr lang="en-US" dirty="0" smtClean="0"/>
            </a:br>
            <a:endParaRPr lang="en-US" dirty="0"/>
          </a:p>
        </p:txBody>
      </p:sp>
      <p:sp>
        <p:nvSpPr>
          <p:cNvPr id="3" name="Content Placeholder 2"/>
          <p:cNvSpPr>
            <a:spLocks noGrp="1"/>
          </p:cNvSpPr>
          <p:nvPr>
            <p:ph idx="1"/>
          </p:nvPr>
        </p:nvSpPr>
        <p:spPr>
          <a:xfrm>
            <a:off x="457200" y="1600200"/>
            <a:ext cx="8229600" cy="5257800"/>
          </a:xfrm>
        </p:spPr>
        <p:txBody>
          <a:bodyPr/>
          <a:lstStyle/>
          <a:p>
            <a:r>
              <a:rPr lang="en-US" dirty="0" smtClean="0"/>
              <a:t>The Raspberry Pi 3 is the third-generation Raspberry Pi. It replaced the Raspberry Pi 2 Model B in February 2016.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pi 3</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t>A 1.2GHz 64-bit quad-core ARMv8 CPU</a:t>
            </a:r>
          </a:p>
          <a:p>
            <a:pPr lvl="0"/>
            <a:r>
              <a:rPr lang="en-US" dirty="0" smtClean="0"/>
              <a:t>802.11n Wireless LAN</a:t>
            </a:r>
          </a:p>
          <a:p>
            <a:pPr lvl="0"/>
            <a:r>
              <a:rPr lang="en-US" dirty="0" smtClean="0"/>
              <a:t>Bluetooth 4.1</a:t>
            </a:r>
          </a:p>
          <a:p>
            <a:pPr lvl="0"/>
            <a:r>
              <a:rPr lang="en-US" dirty="0" smtClean="0"/>
              <a:t>Bluetooth Low Energy (BLE)</a:t>
            </a:r>
          </a:p>
          <a:p>
            <a:pPr>
              <a:buNone/>
            </a:pPr>
            <a:r>
              <a:rPr lang="en-US" dirty="0" smtClean="0">
                <a:solidFill>
                  <a:srgbClr val="FF0000"/>
                </a:solidFill>
              </a:rPr>
              <a:t>Like the </a:t>
            </a:r>
            <a:r>
              <a:rPr lang="en-US" dirty="0" smtClean="0">
                <a:solidFill>
                  <a:srgbClr val="FF0000"/>
                </a:solidFill>
              </a:rPr>
              <a:t>Pi 2, it also has:</a:t>
            </a:r>
          </a:p>
          <a:p>
            <a:pPr lvl="0"/>
            <a:r>
              <a:rPr lang="en-US" dirty="0" smtClean="0"/>
              <a:t>1GB RAM</a:t>
            </a:r>
          </a:p>
          <a:p>
            <a:pPr lvl="0"/>
            <a:r>
              <a:rPr lang="en-US" dirty="0" smtClean="0"/>
              <a:t>4 USB ports</a:t>
            </a:r>
          </a:p>
          <a:p>
            <a:pPr lvl="0"/>
            <a:r>
              <a:rPr lang="en-US" dirty="0" smtClean="0"/>
              <a:t>40 GPIO pins</a:t>
            </a:r>
          </a:p>
          <a:p>
            <a:pPr lvl="0"/>
            <a:r>
              <a:rPr lang="en-US" dirty="0" smtClean="0"/>
              <a:t>Full HDMI port</a:t>
            </a:r>
          </a:p>
          <a:p>
            <a:pPr lvl="0"/>
            <a:r>
              <a:rPr lang="en-US" dirty="0" smtClean="0"/>
              <a:t>Ethernet port</a:t>
            </a:r>
          </a:p>
          <a:p>
            <a:pPr lvl="0"/>
            <a:r>
              <a:rPr lang="en-US" dirty="0" smtClean="0"/>
              <a:t>Combined 3.5mm audio jack and composite video</a:t>
            </a:r>
          </a:p>
          <a:p>
            <a:pPr lvl="0"/>
            <a:r>
              <a:rPr lang="en-US" dirty="0" smtClean="0"/>
              <a:t>Camera interface (CSI</a:t>
            </a:r>
            <a:r>
              <a:rPr lang="en-US" dirty="0" smtClean="0"/>
              <a:t>)</a:t>
            </a:r>
          </a:p>
          <a:p>
            <a:pPr lvl="0"/>
            <a:r>
              <a:rPr lang="en-US" dirty="0" smtClean="0"/>
              <a:t>Display interface (DSI)</a:t>
            </a:r>
          </a:p>
          <a:p>
            <a:pPr lvl="0"/>
            <a:r>
              <a:rPr lang="en-US" dirty="0" smtClean="0"/>
              <a:t>Micro SD card slot (now push-pull rather than push-push)</a:t>
            </a:r>
          </a:p>
          <a:p>
            <a:pPr lvl="0"/>
            <a:r>
              <a:rPr lang="en-US" dirty="0" smtClean="0"/>
              <a:t>Video Core IV 3D graphics core</a:t>
            </a:r>
          </a:p>
          <a:p>
            <a:pPr lvl="0"/>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235</TotalTime>
  <Words>1773</Words>
  <Application>Microsoft Office PowerPoint</Application>
  <PresentationFormat>On-screen Show (4:3)</PresentationFormat>
  <Paragraphs>128</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Apex</vt:lpstr>
      <vt:lpstr>Smart Pathfinder  Made By : Marah Haj Mohammed    Ihda’ Dwekat  supervisor: Dr-Hanal AbuZant </vt:lpstr>
      <vt:lpstr>Idea of our project </vt:lpstr>
      <vt:lpstr>Introduction</vt:lpstr>
      <vt:lpstr>Some product same our devise</vt:lpstr>
      <vt:lpstr>stick project</vt:lpstr>
      <vt:lpstr>Slide 6</vt:lpstr>
      <vt:lpstr>Tools in our project</vt:lpstr>
      <vt:lpstr>Raspberry pi 3 </vt:lpstr>
      <vt:lpstr>Features of pi 3</vt:lpstr>
      <vt:lpstr>Comparison between Raspberry pi 3 and pi 2 </vt:lpstr>
      <vt:lpstr>Advantages  and Disadvantage of pi3 </vt:lpstr>
      <vt:lpstr>Raspberry Pi3</vt:lpstr>
      <vt:lpstr>Ultrasonic </vt:lpstr>
      <vt:lpstr>Connect Ultrasonic sensor with raspberry pi</vt:lpstr>
      <vt:lpstr>Slide 15</vt:lpstr>
      <vt:lpstr>Slide 16</vt:lpstr>
      <vt:lpstr>Slide 17</vt:lpstr>
      <vt:lpstr>Slide 18</vt:lpstr>
      <vt:lpstr>Voltage Dividers </vt:lpstr>
      <vt:lpstr>Slide 20</vt:lpstr>
      <vt:lpstr>Assemble the Circuit  </vt:lpstr>
      <vt:lpstr>Slide 22</vt:lpstr>
      <vt:lpstr>Flow chart how work Ultrasonic</vt:lpstr>
      <vt:lpstr>Work principle of Ultrasonic</vt:lpstr>
      <vt:lpstr>Raspberry Camera</vt:lpstr>
      <vt:lpstr>  The Advantages </vt:lpstr>
      <vt:lpstr>Slide 27</vt:lpstr>
      <vt:lpstr>How we use camera to our project</vt:lpstr>
      <vt:lpstr>Slide 29</vt:lpstr>
      <vt:lpstr>Slide 30</vt:lpstr>
      <vt:lpstr>Slide 31</vt:lpstr>
      <vt:lpstr>python</vt:lpstr>
      <vt:lpstr>Python </vt:lpstr>
      <vt:lpstr>Python </vt:lpstr>
      <vt:lpstr>Traffic Light</vt:lpstr>
      <vt:lpstr>Slide 36</vt:lpstr>
      <vt:lpstr>Slide 37</vt:lpstr>
      <vt:lpstr>constraints</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Pathfinder  Made By : Marah Haj Mohammed    Ihda’ Dwekat  supervisor: Dr-Hanal AbuZant</dc:title>
  <dc:creator>Marah</dc:creator>
  <cp:lastModifiedBy>Marah</cp:lastModifiedBy>
  <cp:revision>28</cp:revision>
  <dcterms:created xsi:type="dcterms:W3CDTF">2017-05-20T15:55:26Z</dcterms:created>
  <dcterms:modified xsi:type="dcterms:W3CDTF">2017-05-20T19:51:04Z</dcterms:modified>
</cp:coreProperties>
</file>