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56" r:id="rId2"/>
    <p:sldId id="278" r:id="rId3"/>
    <p:sldId id="257" r:id="rId4"/>
    <p:sldId id="280" r:id="rId5"/>
    <p:sldId id="284" r:id="rId6"/>
    <p:sldId id="258" r:id="rId7"/>
    <p:sldId id="259" r:id="rId8"/>
    <p:sldId id="260" r:id="rId9"/>
    <p:sldId id="261" r:id="rId10"/>
    <p:sldId id="262" r:id="rId11"/>
    <p:sldId id="263" r:id="rId12"/>
    <p:sldId id="281" r:id="rId13"/>
    <p:sldId id="270" r:id="rId14"/>
    <p:sldId id="266" r:id="rId15"/>
    <p:sldId id="271" r:id="rId16"/>
    <p:sldId id="282" r:id="rId17"/>
    <p:sldId id="267" r:id="rId18"/>
    <p:sldId id="269" r:id="rId19"/>
    <p:sldId id="283" r:id="rId20"/>
    <p:sldId id="272" r:id="rId21"/>
    <p:sldId id="273" r:id="rId22"/>
    <p:sldId id="285" r:id="rId23"/>
    <p:sldId id="274" r:id="rId24"/>
    <p:sldId id="286" r:id="rId25"/>
    <p:sldId id="287" r:id="rId26"/>
    <p:sldId id="275" r:id="rId27"/>
    <p:sldId id="276" r:id="rId28"/>
    <p:sldId id="277" r:id="rId29"/>
    <p:sldId id="288" r:id="rId30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41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5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491" y="1828800"/>
            <a:ext cx="8231744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490" y="4800600"/>
            <a:ext cx="8231744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94999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09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794" y="381001"/>
            <a:ext cx="15243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809" y="381001"/>
            <a:ext cx="7393324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4/28/2018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9035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4/28/2018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8254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891" y="2514600"/>
            <a:ext cx="8694663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491" y="5410201"/>
            <a:ext cx="8689596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4/28/2018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1813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5174" y="1905001"/>
            <a:ext cx="442075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806" y="1905001"/>
            <a:ext cx="4420751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4/28/2018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5340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08" y="1905000"/>
            <a:ext cx="441770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808" y="2743201"/>
            <a:ext cx="441770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1489" y="1905000"/>
            <a:ext cx="441770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1489" y="2743201"/>
            <a:ext cx="441770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4/28/2018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8419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4/28/2018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6631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4/28/2018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7540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879" y="1905000"/>
            <a:ext cx="3597544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491" y="4648200"/>
            <a:ext cx="3582332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704" y="685800"/>
            <a:ext cx="6402467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981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879" y="1905000"/>
            <a:ext cx="3597544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491" y="4648200"/>
            <a:ext cx="3582332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2704" y="685800"/>
            <a:ext cx="6402466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4/28/2018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9172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810" y="381000"/>
            <a:ext cx="9146383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0" y="1904999"/>
            <a:ext cx="9136770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810" y="6400800"/>
            <a:ext cx="6554906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8565" y="6400800"/>
            <a:ext cx="1449767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  <a:pPr/>
              <a:t>4/28/2018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30772" y="6400800"/>
            <a:ext cx="83841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/>
          <p:nvPr/>
        </p:nvSpPr>
        <p:spPr>
          <a:xfrm>
            <a:off x="849086" y="407851"/>
            <a:ext cx="106723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“ Coexistence between LTE and </a:t>
            </a:r>
            <a:r>
              <a:rPr lang="en-US" sz="4000" b="1" dirty="0" err="1" smtClean="0"/>
              <a:t>W</a:t>
            </a:r>
            <a:r>
              <a:rPr lang="en-US" sz="3200" b="1" dirty="0" err="1" smtClean="0"/>
              <a:t>i</a:t>
            </a:r>
            <a:r>
              <a:rPr lang="en-US" sz="4000" b="1" dirty="0" err="1" smtClean="0"/>
              <a:t>F</a:t>
            </a:r>
            <a:r>
              <a:rPr lang="en-US" sz="3200" b="1" dirty="0" err="1" smtClean="0"/>
              <a:t>i</a:t>
            </a:r>
            <a:r>
              <a:rPr lang="en-US" sz="4000" b="1" dirty="0" smtClean="0"/>
              <a:t> on 5GHz “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 </a:t>
            </a:r>
            <a:r>
              <a:rPr lang="en-US" sz="2000" b="1" dirty="0" smtClean="0"/>
              <a:t>with corresponding deployment scenarios </a:t>
            </a:r>
            <a:r>
              <a:rPr lang="en-US" sz="2800" b="1" i="1" u="sng" dirty="0" smtClean="0"/>
              <a:t/>
            </a:r>
            <a:br>
              <a:rPr lang="en-US" sz="2800" b="1" i="1" u="sng" dirty="0" smtClean="0"/>
            </a:br>
            <a:endParaRPr lang="en-US" sz="2800" b="1" i="1" u="sng" dirty="0"/>
          </a:p>
        </p:txBody>
      </p:sp>
      <p:sp>
        <p:nvSpPr>
          <p:cNvPr id="6" name="Text Box 5"/>
          <p:cNvSpPr txBox="1"/>
          <p:nvPr/>
        </p:nvSpPr>
        <p:spPr>
          <a:xfrm>
            <a:off x="195942" y="4948011"/>
            <a:ext cx="592899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Prepared </a:t>
            </a:r>
            <a:r>
              <a:rPr lang="en-US" b="1" dirty="0"/>
              <a:t>by : </a:t>
            </a:r>
            <a:r>
              <a:rPr lang="en-US" b="1" dirty="0" err="1"/>
              <a:t>Noor</a:t>
            </a:r>
            <a:r>
              <a:rPr lang="en-US" b="1" dirty="0"/>
              <a:t> </a:t>
            </a:r>
            <a:r>
              <a:rPr lang="en-US" b="1" dirty="0" err="1"/>
              <a:t>aldeen</a:t>
            </a:r>
            <a:r>
              <a:rPr lang="en-US" b="1" dirty="0"/>
              <a:t> </a:t>
            </a:r>
            <a:r>
              <a:rPr lang="en-US" b="1" dirty="0" err="1"/>
              <a:t>Hamarsheh</a:t>
            </a:r>
            <a:endParaRPr lang="en-US" b="1" dirty="0"/>
          </a:p>
          <a:p>
            <a:r>
              <a:rPr lang="en-US" b="1" dirty="0"/>
              <a:t>                       </a:t>
            </a:r>
            <a:r>
              <a:rPr lang="tr-TR" b="1" dirty="0" smtClean="0"/>
              <a:t>      </a:t>
            </a:r>
            <a:r>
              <a:rPr lang="en-US" b="1" dirty="0" smtClean="0"/>
              <a:t> Yahya </a:t>
            </a:r>
            <a:r>
              <a:rPr lang="en-US" b="1" dirty="0" err="1" smtClean="0"/>
              <a:t>Khwaira</a:t>
            </a:r>
            <a:endParaRPr lang="en-US" b="1" dirty="0"/>
          </a:p>
          <a:p>
            <a:endParaRPr lang="en-US" b="1" dirty="0"/>
          </a:p>
          <a:p>
            <a:r>
              <a:rPr lang="en-US" b="1" dirty="0" smtClean="0"/>
              <a:t>Supervise</a:t>
            </a:r>
            <a:r>
              <a:rPr lang="tr-TR" b="1" dirty="0" smtClean="0"/>
              <a:t>r</a:t>
            </a:r>
            <a:r>
              <a:rPr lang="en-US" b="1" dirty="0" smtClean="0"/>
              <a:t>: Dr</a:t>
            </a:r>
            <a:r>
              <a:rPr lang="en-US" b="1" dirty="0"/>
              <a:t>. </a:t>
            </a:r>
            <a:r>
              <a:rPr lang="en-US" b="1" dirty="0" err="1" smtClean="0"/>
              <a:t>Ahm</a:t>
            </a:r>
            <a:r>
              <a:rPr lang="tr-TR" b="1" dirty="0" smtClean="0"/>
              <a:t>e</a:t>
            </a:r>
            <a:r>
              <a:rPr lang="en-US" b="1" dirty="0" smtClean="0"/>
              <a:t>d </a:t>
            </a:r>
            <a:r>
              <a:rPr lang="en-US" b="1" dirty="0" err="1"/>
              <a:t>Masri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XX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892" y="1609547"/>
            <a:ext cx="4749214" cy="411735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4088674"/>
            <a:ext cx="3571704" cy="759823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Graduation Project 1</a:t>
            </a:r>
            <a:r>
              <a:rPr lang="en-US" sz="3200" b="1" dirty="0" smtClean="0"/>
              <a:t>:-</a:t>
            </a:r>
            <a:endParaRPr lang="en-US" sz="24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667" y="0"/>
            <a:ext cx="9146383" cy="1371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LWA </a:t>
            </a:r>
            <a:r>
              <a:rPr lang="en-US" sz="2800" b="1" dirty="0" smtClean="0"/>
              <a:t>(LTE and </a:t>
            </a:r>
            <a:r>
              <a:rPr lang="en-US" sz="2800" b="1" dirty="0"/>
              <a:t>WIFI Link Aggregation</a:t>
            </a:r>
            <a:r>
              <a:rPr lang="en-US" sz="2800" b="1" dirty="0" smtClean="0"/>
              <a:t>) </a:t>
            </a:r>
            <a:r>
              <a:rPr lang="en-US" b="1" dirty="0" smtClean="0"/>
              <a:t>:-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4655" y="1603948"/>
            <a:ext cx="5216577" cy="4490804"/>
          </a:xfrm>
        </p:spPr>
        <p:txBody>
          <a:bodyPr>
            <a:normAutofit/>
          </a:bodyPr>
          <a:lstStyle/>
          <a:p>
            <a:pPr>
              <a:buFont typeface="Wingdings" panose="05000000000000000000" charset="0"/>
              <a:buChar char=""/>
            </a:pPr>
            <a:r>
              <a:rPr lang="en-US" sz="2800" dirty="0"/>
              <a:t> </a:t>
            </a:r>
            <a:r>
              <a:rPr lang="en-US" sz="2800" dirty="0" smtClean="0"/>
              <a:t>It </a:t>
            </a:r>
            <a:r>
              <a:rPr lang="en-US" sz="2800" dirty="0"/>
              <a:t>is a 3GPP standard .</a:t>
            </a:r>
          </a:p>
          <a:p>
            <a:pPr>
              <a:buFont typeface="Wingdings" panose="05000000000000000000" charset="0"/>
              <a:buChar char=""/>
            </a:pPr>
            <a:r>
              <a:rPr lang="en-US" sz="2800" dirty="0"/>
              <a:t> </a:t>
            </a:r>
            <a:r>
              <a:rPr lang="en-US" sz="2800" dirty="0" smtClean="0"/>
              <a:t>Actually </a:t>
            </a:r>
            <a:r>
              <a:rPr lang="en-US" sz="2800" dirty="0"/>
              <a:t>it is not a coexistence scheme it is a link aggregation.</a:t>
            </a: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2800" dirty="0"/>
              <a:t> </a:t>
            </a:r>
            <a:r>
              <a:rPr lang="en-US" sz="2800" dirty="0" smtClean="0"/>
              <a:t>It </a:t>
            </a:r>
            <a:r>
              <a:rPr lang="en-US" sz="2800" dirty="0">
                <a:sym typeface="+mn-ea"/>
              </a:rPr>
              <a:t>Tunnels LTE data within 802.11 frames with software update.</a:t>
            </a: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2800" dirty="0" smtClean="0">
                <a:sym typeface="+mn-ea"/>
              </a:rPr>
              <a:t>Uplink </a:t>
            </a:r>
            <a:r>
              <a:rPr lang="en-US" sz="2800" dirty="0">
                <a:sym typeface="+mn-ea"/>
              </a:rPr>
              <a:t>carried via </a:t>
            </a:r>
            <a:r>
              <a:rPr lang="en-US" sz="2800" dirty="0" smtClean="0">
                <a:sym typeface="+mn-ea"/>
              </a:rPr>
              <a:t>cellular, </a:t>
            </a:r>
            <a:r>
              <a:rPr lang="en-US" sz="2800" dirty="0">
                <a:sym typeface="+mn-ea"/>
              </a:rPr>
              <a:t>downlink with both WIFI and LTE.</a:t>
            </a:r>
          </a:p>
          <a:p>
            <a:pPr marL="0" indent="0">
              <a:buFont typeface="Wingdings" panose="05000000000000000000" charset="0"/>
              <a:buNone/>
            </a:pPr>
            <a:endParaRPr lang="en-US" dirty="0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445698" y="1541530"/>
            <a:ext cx="5376545" cy="448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"/>
          <p:cNvSpPr txBox="1"/>
          <p:nvPr/>
        </p:nvSpPr>
        <p:spPr>
          <a:xfrm>
            <a:off x="7795218" y="6081510"/>
            <a:ext cx="40709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2: LWA architecture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68" y="302464"/>
            <a:ext cx="10972800" cy="1143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LAA (Licensed Assisted Access) :-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410" y="1740107"/>
            <a:ext cx="9136770" cy="4114801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Listen-Before-Talk (LBT) Overview</a:t>
            </a:r>
            <a:r>
              <a:rPr lang="en-US" sz="2800" dirty="0" smtClean="0"/>
              <a:t>:</a:t>
            </a:r>
            <a:endParaRPr lang="en-US" dirty="0"/>
          </a:p>
          <a:p>
            <a:pPr marL="457200" indent="-457200"/>
            <a:r>
              <a:rPr lang="en-US" dirty="0" smtClean="0"/>
              <a:t>It's </a:t>
            </a:r>
            <a:r>
              <a:rPr lang="en-US" dirty="0"/>
              <a:t>similar to Wi-Fi MAC layer strategy that uses Distributed Coordination Function (DCF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 smtClean="0"/>
              <a:t> There are two types of adaptive schemes:-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Load Based Equipment (LBE) scheme.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Frame </a:t>
            </a:r>
            <a:r>
              <a:rPr lang="en-US" dirty="0"/>
              <a:t>Based Equipment (FBE) scheme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1582400" cy="114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Frame Based Equipment (FBE):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9956800" cy="487375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Apply clear channel assessment (CCA) using energy detect for channel observation time ≥ 20 </a:t>
            </a:r>
            <a:r>
              <a:rPr lang="en-US" sz="2000" dirty="0" err="1" smtClean="0"/>
              <a:t>μs</a:t>
            </a:r>
            <a:r>
              <a:rPr lang="en-US" sz="20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If clear, transmit with a channel occupancy time (no need to re-evaluate during this period) between [1ms 10ms]. Follow by an idle time &gt; 5% of channel occupancy time. Perform a new CCA.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If not clear, </a:t>
            </a:r>
            <a:r>
              <a:rPr lang="en-US" sz="2000" u="sng" dirty="0" smtClean="0"/>
              <a:t>remain quiet for the next fixed frame period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CCA is performed once every fixed frame period</a:t>
            </a:r>
          </a:p>
          <a:p>
            <a:pPr lvl="1">
              <a:buFont typeface="Arial"/>
              <a:buChar char="•"/>
            </a:pPr>
            <a:r>
              <a:rPr lang="en-US" sz="1600" dirty="0" smtClean="0"/>
              <a:t>Channel access opportunity is only once every fixed frame period.</a:t>
            </a:r>
            <a:endParaRPr lang="en-US" dirty="0"/>
          </a:p>
        </p:txBody>
      </p:sp>
      <p:grpSp>
        <p:nvGrpSpPr>
          <p:cNvPr id="4" name="Group 5"/>
          <p:cNvGrpSpPr/>
          <p:nvPr/>
        </p:nvGrpSpPr>
        <p:grpSpPr>
          <a:xfrm>
            <a:off x="1219200" y="4572000"/>
            <a:ext cx="9753600" cy="2133600"/>
            <a:chOff x="763194" y="2126965"/>
            <a:chExt cx="5764272" cy="176123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723118" y="2748764"/>
              <a:ext cx="28023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Process 8"/>
            <p:cNvSpPr/>
            <p:nvPr/>
          </p:nvSpPr>
          <p:spPr>
            <a:xfrm>
              <a:off x="763194" y="2402934"/>
              <a:ext cx="1092030" cy="560485"/>
            </a:xfrm>
            <a:prstGeom prst="flowChartProcess">
              <a:avLst/>
            </a:prstGeom>
            <a:solidFill>
              <a:schemeClr val="bg2">
                <a:lumMod val="75000"/>
                <a:lumOff val="25000"/>
              </a:schemeClr>
            </a:solidFill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 smtClean="0"/>
            </a:p>
            <a:p>
              <a:pPr algn="ctr"/>
              <a:r>
                <a:rPr lang="en-US" sz="1400" b="1" dirty="0" smtClean="0"/>
                <a:t>Apply CCA for a duration ≥ 20 μs</a:t>
              </a:r>
              <a:endParaRPr lang="en-US" sz="1400" b="1" dirty="0"/>
            </a:p>
            <a:p>
              <a:pPr algn="ctr"/>
              <a:endParaRPr lang="en-US" sz="1000" dirty="0"/>
            </a:p>
          </p:txBody>
        </p:sp>
        <p:sp>
          <p:nvSpPr>
            <p:cNvPr id="9" name="Decision 9"/>
            <p:cNvSpPr/>
            <p:nvPr/>
          </p:nvSpPr>
          <p:spPr>
            <a:xfrm>
              <a:off x="2003347" y="2434248"/>
              <a:ext cx="1186507" cy="612648"/>
            </a:xfrm>
            <a:prstGeom prst="flowChartDecision">
              <a:avLst/>
            </a:prstGeom>
            <a:solidFill>
              <a:schemeClr val="bg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Clear</a:t>
              </a:r>
              <a:endParaRPr lang="en-US" sz="2800" b="1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183892" y="2740572"/>
              <a:ext cx="29811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9" idx="2"/>
            </p:cNvCxnSpPr>
            <p:nvPr/>
          </p:nvCxnSpPr>
          <p:spPr>
            <a:xfrm>
              <a:off x="2596601" y="3046896"/>
              <a:ext cx="8943" cy="2921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070614" y="2460329"/>
              <a:ext cx="245063" cy="228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Yes</a:t>
              </a:r>
              <a:endParaRPr lang="en-US" sz="12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05544" y="3050719"/>
              <a:ext cx="225661" cy="228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No</a:t>
              </a:r>
              <a:endParaRPr lang="en-US" sz="1200" b="1" dirty="0"/>
            </a:p>
          </p:txBody>
        </p:sp>
        <p:sp>
          <p:nvSpPr>
            <p:cNvPr id="14" name="Process 14"/>
            <p:cNvSpPr/>
            <p:nvPr/>
          </p:nvSpPr>
          <p:spPr>
            <a:xfrm>
              <a:off x="3473149" y="2515340"/>
              <a:ext cx="1397551" cy="485202"/>
            </a:xfrm>
            <a:prstGeom prst="flowChartProcess">
              <a:avLst/>
            </a:prstGeom>
            <a:solidFill>
              <a:schemeClr val="bg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Occupy the channel</a:t>
              </a:r>
            </a:p>
            <a:p>
              <a:pPr algn="ctr"/>
              <a:r>
                <a:rPr lang="en-US" b="1" dirty="0" smtClean="0"/>
                <a:t> for [1ms 10ms]</a:t>
              </a:r>
              <a:endParaRPr lang="en-US" b="1" dirty="0"/>
            </a:p>
          </p:txBody>
        </p:sp>
        <p:cxnSp>
          <p:nvCxnSpPr>
            <p:cNvPr id="15" name="Straight Connector 14"/>
            <p:cNvCxnSpPr>
              <a:stCxn id="14" idx="3"/>
            </p:cNvCxnSpPr>
            <p:nvPr/>
          </p:nvCxnSpPr>
          <p:spPr>
            <a:xfrm flipV="1">
              <a:off x="4870701" y="2752852"/>
              <a:ext cx="364163" cy="50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Process 16"/>
            <p:cNvSpPr/>
            <p:nvPr/>
          </p:nvSpPr>
          <p:spPr>
            <a:xfrm>
              <a:off x="5239600" y="2478217"/>
              <a:ext cx="1287866" cy="485202"/>
            </a:xfrm>
            <a:prstGeom prst="flowChartProcess">
              <a:avLst/>
            </a:prstGeom>
            <a:solidFill>
              <a:schemeClr val="bg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Remain idle for </a:t>
              </a:r>
              <a:r>
                <a:rPr lang="en-US" sz="1400" b="1" dirty="0"/>
                <a:t>&gt; 5% of channel occupancy time</a:t>
              </a:r>
              <a:r>
                <a:rPr lang="en-US" sz="1400" b="1" dirty="0" smtClean="0"/>
                <a:t> </a:t>
              </a:r>
              <a:endParaRPr lang="en-US" sz="1400" b="1" dirty="0"/>
            </a:p>
          </p:txBody>
        </p:sp>
        <p:sp>
          <p:nvSpPr>
            <p:cNvPr id="17" name="Process 17"/>
            <p:cNvSpPr/>
            <p:nvPr/>
          </p:nvSpPr>
          <p:spPr>
            <a:xfrm>
              <a:off x="2058548" y="3327718"/>
              <a:ext cx="1059506" cy="560485"/>
            </a:xfrm>
            <a:prstGeom prst="flowChartProcess">
              <a:avLst/>
            </a:prstGeom>
            <a:solidFill>
              <a:schemeClr val="bg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Remain quite for the next fixed frame period</a:t>
              </a:r>
              <a:endParaRPr lang="en-US" sz="1400" b="1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 flipV="1">
              <a:off x="5887672" y="2126965"/>
              <a:ext cx="5424" cy="33855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264018" y="2139665"/>
              <a:ext cx="4623654" cy="127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278921" y="2139665"/>
              <a:ext cx="239" cy="263269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279160" y="3579825"/>
              <a:ext cx="79208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279160" y="2931753"/>
              <a:ext cx="0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622" y="300317"/>
            <a:ext cx="9146383" cy="13716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 Wi-Fi Listen-Before-Talk (LBT) Vs. European Load Based Equipment Listen-Before-Talk (EU-  LBE LBT):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54835"/>
            <a:ext cx="5376672" cy="4525963"/>
          </a:xfrm>
        </p:spPr>
        <p:txBody>
          <a:bodyPr/>
          <a:lstStyle/>
          <a:p>
            <a:pPr>
              <a:buFont typeface="Wingdings" panose="05000000000000000000" charset="0"/>
              <a:buChar char=""/>
            </a:pPr>
            <a:r>
              <a:rPr lang="en-US" sz="2000" dirty="0"/>
              <a:t> Extended CCA in EU LBE LBT is a Static </a:t>
            </a:r>
            <a:r>
              <a:rPr lang="en-US" sz="2000" dirty="0" err="1"/>
              <a:t>Backoff</a:t>
            </a:r>
            <a:r>
              <a:rPr lang="en-US" sz="2000" dirty="0"/>
              <a:t>, since Q uses a static range from zero to q slots, and each slot is 20µs</a:t>
            </a:r>
          </a:p>
          <a:p>
            <a:pPr>
              <a:buFont typeface="Wingdings" panose="05000000000000000000" charset="0"/>
              <a:buChar char=""/>
            </a:pPr>
            <a:r>
              <a:rPr lang="en-US" sz="2000" dirty="0"/>
              <a:t>On the other hand, Wi-Fi uses Exponential </a:t>
            </a:r>
            <a:r>
              <a:rPr lang="en-US" sz="2000" dirty="0" err="1"/>
              <a:t>Backoff</a:t>
            </a:r>
            <a:r>
              <a:rPr lang="en-US" sz="2000" dirty="0"/>
              <a:t> which is variable for a given product and each time that a station encounters a collision, it will double the contention window figure 5,  illustrates Wi-Fi LBT exponential </a:t>
            </a:r>
            <a:r>
              <a:rPr lang="en-US" sz="2000" dirty="0" err="1"/>
              <a:t>backoff</a:t>
            </a:r>
            <a:r>
              <a:rPr lang="en-US" sz="2000" dirty="0"/>
              <a:t> process used by DCF.</a:t>
            </a:r>
          </a:p>
          <a:p>
            <a:pPr>
              <a:buFont typeface="Wingdings" panose="05000000000000000000" charset="0"/>
              <a:buChar char=""/>
            </a:pPr>
            <a:endParaRPr lang="en-US" sz="2000" dirty="0"/>
          </a:p>
        </p:txBody>
      </p:sp>
      <p:pic>
        <p:nvPicPr>
          <p:cNvPr id="15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891530" y="1854835"/>
            <a:ext cx="614299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-1"/>
          <p:cNvGraphicFramePr>
            <a:graphicFrameLocks noGrp="1"/>
          </p:cNvGraphicFramePr>
          <p:nvPr>
            <p:ph idx="1"/>
          </p:nvPr>
        </p:nvGraphicFramePr>
        <p:xfrm>
          <a:off x="1751580" y="907488"/>
          <a:ext cx="8096958" cy="575564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766566"/>
                <a:gridCol w="4330392"/>
              </a:tblGrid>
              <a:tr h="83236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1800"/>
                        <a:t>Parameter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1800"/>
                        <a:t>Requirements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40672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Clear Channel Assessment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 Min 20µs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2565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Channel Occupancy Time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 Min 1ms, Max 10ms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2700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Idle period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 Min 5% of channel occupancy time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65130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smtClean="0"/>
                        <a:t>Fixed </a:t>
                      </a:r>
                      <a:r>
                        <a:rPr sz="2000"/>
                        <a:t>Frame Period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 Equals to channel Occupancy time + Idle Period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25733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sz="2000" dirty="0" smtClean="0"/>
                    </a:p>
                    <a:p>
                      <a:pPr algn="ctr">
                        <a:buNone/>
                      </a:pPr>
                      <a:r>
                        <a:rPr sz="2000" smtClean="0"/>
                        <a:t>Short </a:t>
                      </a:r>
                      <a:r>
                        <a:rPr sz="2000"/>
                        <a:t>Control signaling transmission time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 Max Duty cycle of 5% within an observation period of 50ms"Part of Channel occupancy time"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95525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sz="2000" dirty="0" smtClean="0"/>
                    </a:p>
                    <a:p>
                      <a:pPr algn="ctr">
                        <a:buNone/>
                      </a:pPr>
                      <a:endParaRPr lang="en-US" sz="2000" dirty="0" smtClean="0"/>
                    </a:p>
                    <a:p>
                      <a:pPr algn="ctr">
                        <a:buNone/>
                      </a:pPr>
                      <a:r>
                        <a:rPr sz="2000" smtClean="0"/>
                        <a:t>  </a:t>
                      </a:r>
                      <a:r>
                        <a:rPr sz="2000"/>
                        <a:t>CCA Energy detection threshold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 Assuming we have an antenna with 0dBi gain:If EIRP= 24 dBm at Trans and our threshold ≤ -73dBm/MHz Otherwise (Different transmit power levels. P</a:t>
                      </a:r>
                      <a:r>
                        <a:rPr sz="2000" baseline="-25000"/>
                        <a:t>h </a:t>
                      </a:r>
                      <a:r>
                        <a:rPr sz="2000"/>
                        <a:t>)Threshold= -73</a:t>
                      </a:r>
                      <a:r>
                        <a:rPr sz="2000" baseline="-25000"/>
                        <a:t>dBm/MHz </a:t>
                      </a:r>
                      <a:r>
                        <a:rPr sz="2000"/>
                        <a:t>+23 </a:t>
                      </a:r>
                      <a:r>
                        <a:rPr sz="2000" baseline="-25000"/>
                        <a:t>dBm </a:t>
                      </a:r>
                      <a:r>
                        <a:rPr sz="2000"/>
                        <a:t>- P</a:t>
                      </a:r>
                      <a:r>
                        <a:rPr sz="2000" baseline="-25000"/>
                        <a:t>h dBm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 Box 6"/>
          <p:cNvSpPr txBox="1"/>
          <p:nvPr/>
        </p:nvSpPr>
        <p:spPr>
          <a:xfrm>
            <a:off x="789940" y="354330"/>
            <a:ext cx="9561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LBT </a:t>
            </a:r>
            <a:r>
              <a:rPr lang="en-US" sz="2800" dirty="0"/>
              <a:t>parameters for Frame Based Equipment (FBE</a:t>
            </a:r>
            <a:r>
              <a:rPr lang="en-US" sz="2800" dirty="0" smtClean="0"/>
              <a:t>) :- </a:t>
            </a:r>
            <a:endParaRPr lang="en-US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7030" y="383092"/>
            <a:ext cx="5376545" cy="6161405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In  DCF the exponential </a:t>
            </a:r>
            <a:r>
              <a:rPr lang="en-US" sz="2400" dirty="0" err="1"/>
              <a:t>backoff</a:t>
            </a:r>
            <a:r>
              <a:rPr lang="en-US" sz="2400" dirty="0"/>
              <a:t> process is also called binary exponential </a:t>
            </a:r>
            <a:r>
              <a:rPr lang="en-US" sz="2400" dirty="0" err="1"/>
              <a:t>backoff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 At first the contention window has </a:t>
            </a:r>
            <a:r>
              <a:rPr lang="en-US" sz="2400" dirty="0" err="1"/>
              <a:t>CWmin</a:t>
            </a:r>
            <a:r>
              <a:rPr lang="en-US" sz="2400" dirty="0"/>
              <a:t> value, and it increases each time that transmission </a:t>
            </a:r>
            <a:r>
              <a:rPr lang="en-US" sz="2400" dirty="0" err="1"/>
              <a:t>fails,and</a:t>
            </a:r>
            <a:r>
              <a:rPr lang="en-US" sz="2400" dirty="0"/>
              <a:t> no ACK is received.</a:t>
            </a:r>
          </a:p>
          <a:p>
            <a:endParaRPr lang="en-US" sz="2400" dirty="0"/>
          </a:p>
          <a:p>
            <a:r>
              <a:rPr lang="en-US" sz="2400" dirty="0"/>
              <a:t> After a failed transmission, the </a:t>
            </a:r>
            <a:r>
              <a:rPr lang="en-US" sz="2400" dirty="0" err="1"/>
              <a:t>backoff</a:t>
            </a:r>
            <a:r>
              <a:rPr lang="en-US" sz="2400" dirty="0"/>
              <a:t> will have a CW value from 2*(CW + 1) - 1 to </a:t>
            </a:r>
            <a:r>
              <a:rPr lang="en-US" sz="2400" dirty="0" err="1"/>
              <a:t>CWmax</a:t>
            </a:r>
            <a:r>
              <a:rPr lang="en-US" sz="2400" dirty="0"/>
              <a:t>. </a:t>
            </a:r>
          </a:p>
          <a:p>
            <a:endParaRPr lang="en-US" sz="2400" dirty="0"/>
          </a:p>
          <a:p>
            <a:r>
              <a:rPr lang="en-US" sz="2400" dirty="0"/>
              <a:t>After a successful transmission, the </a:t>
            </a:r>
            <a:r>
              <a:rPr lang="en-US" sz="2400" dirty="0" err="1"/>
              <a:t>backoff</a:t>
            </a:r>
            <a:r>
              <a:rPr lang="en-US" sz="2400" dirty="0"/>
              <a:t> value will reset to </a:t>
            </a:r>
            <a:r>
              <a:rPr lang="en-US" sz="2400" dirty="0" err="1"/>
              <a:t>CWmin</a:t>
            </a:r>
            <a:r>
              <a:rPr lang="en-US" sz="2400" dirty="0"/>
              <a:t>.</a:t>
            </a:r>
            <a:r>
              <a:rPr lang="en-US" sz="2800" dirty="0"/>
              <a:t> </a:t>
            </a:r>
          </a:p>
        </p:txBody>
      </p:sp>
      <p:graphicFrame>
        <p:nvGraphicFramePr>
          <p:cNvPr id="2" name="Content Placeholder -1"/>
          <p:cNvGraphicFramePr>
            <a:graphicFrameLocks noGrp="1"/>
          </p:cNvGraphicFramePr>
          <p:nvPr>
            <p:ph sz="half" idx="2"/>
          </p:nvPr>
        </p:nvGraphicFramePr>
        <p:xfrm>
          <a:off x="6355080" y="738505"/>
          <a:ext cx="5376545" cy="5937885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413760"/>
                <a:gridCol w="1962785"/>
              </a:tblGrid>
              <a:tr h="3956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Slot Duration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9 µs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DIFS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34 µs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956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SIFS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16 µs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1874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PLCP preamble + headers duration (T</a:t>
                      </a:r>
                      <a:r>
                        <a:rPr sz="2400" baseline="-25000"/>
                        <a:t>plcp</a:t>
                      </a:r>
                      <a:r>
                        <a:rPr sz="2400"/>
                        <a:t>)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 40 µs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PLCP service fild (L</a:t>
                      </a:r>
                      <a:r>
                        <a:rPr sz="2400" baseline="-25000"/>
                        <a:t>s</a:t>
                      </a:r>
                      <a:r>
                        <a:rPr sz="2400"/>
                        <a:t>)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16 bits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7918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MPDU delimiter Field (L</a:t>
                      </a:r>
                      <a:r>
                        <a:rPr sz="2400" baseline="-25000"/>
                        <a:t>del</a:t>
                      </a:r>
                      <a:r>
                        <a:rPr sz="2400"/>
                        <a:t>)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32 bit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956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MAC header ( L</a:t>
                      </a:r>
                      <a:r>
                        <a:rPr sz="2400" baseline="-25000"/>
                        <a:t>mac-h</a:t>
                      </a:r>
                      <a:r>
                        <a:rPr sz="2400"/>
                        <a:t>)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288 bits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956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Tail Bits (L</a:t>
                      </a:r>
                      <a:r>
                        <a:rPr sz="2400" baseline="-25000"/>
                        <a:t>t</a:t>
                      </a:r>
                      <a:r>
                        <a:rPr sz="2400"/>
                        <a:t>)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6 bits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ACK length ( L</a:t>
                      </a:r>
                      <a:r>
                        <a:rPr sz="2400" baseline="-25000"/>
                        <a:t>ack</a:t>
                      </a:r>
                      <a:r>
                        <a:rPr sz="2400"/>
                        <a:t>)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256 bits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11874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Payload (D)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400"/>
                        <a:t>768.000 bits ( 64x 1500B)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 Box 5"/>
          <p:cNvSpPr txBox="1"/>
          <p:nvPr/>
        </p:nvSpPr>
        <p:spPr>
          <a:xfrm>
            <a:off x="6063615" y="119380"/>
            <a:ext cx="5959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Table3 : IEEE 802.11ac MAC parameters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99" y="194872"/>
            <a:ext cx="9146383" cy="1371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Load Based Equipment (LBE) :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4590" y="1171731"/>
            <a:ext cx="9956800" cy="4873752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Apply clear channel assessment (CCA) using energy detect for channel observation time ≥ 20 </a:t>
            </a:r>
            <a:r>
              <a:rPr lang="en-US" sz="2000" dirty="0" err="1" smtClean="0"/>
              <a:t>μs</a:t>
            </a:r>
            <a:r>
              <a:rPr lang="en-US" sz="20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If clear, transmit with a channel occupancy time (no need to re-evaluate during this period) for less than (13/32*q) ms where q is a </a:t>
            </a:r>
            <a:r>
              <a:rPr lang="en-US" sz="2000" u="sng" dirty="0" smtClean="0"/>
              <a:t>fixed number</a:t>
            </a:r>
            <a:r>
              <a:rPr lang="en-US" sz="2000" dirty="0" smtClean="0"/>
              <a:t> in the range [4 - 32].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Channel occupancy time: [1 –  10] </a:t>
            </a:r>
            <a:r>
              <a:rPr lang="en-US" sz="1800" dirty="0" err="1" smtClean="0"/>
              <a:t>ms.</a:t>
            </a:r>
            <a:r>
              <a:rPr lang="en-US" sz="1800" dirty="0" smtClean="0"/>
              <a:t> </a:t>
            </a: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 If not clear perform an extended CCA.</a:t>
            </a:r>
          </a:p>
          <a:p>
            <a:pPr lvl="1">
              <a:buFont typeface="Arial"/>
              <a:buChar char="•"/>
            </a:pPr>
            <a:r>
              <a:rPr lang="en-US" sz="1800" dirty="0" smtClean="0"/>
              <a:t>Extended CCA: Channel is observed for the duration of (N*channel observation time). N is a </a:t>
            </a:r>
            <a:r>
              <a:rPr lang="en-US" sz="1800" u="sng" dirty="0" smtClean="0"/>
              <a:t>random number</a:t>
            </a:r>
            <a:r>
              <a:rPr lang="en-US" sz="1800" dirty="0" smtClean="0"/>
              <a:t> selected in the range of [1 q].</a:t>
            </a:r>
            <a:r>
              <a:rPr lang="en-US" sz="1200" dirty="0" smtClean="0"/>
              <a:t> </a:t>
            </a:r>
          </a:p>
        </p:txBody>
      </p:sp>
      <p:grpSp>
        <p:nvGrpSpPr>
          <p:cNvPr id="4" name="Group 28"/>
          <p:cNvGrpSpPr/>
          <p:nvPr/>
        </p:nvGrpSpPr>
        <p:grpSpPr>
          <a:xfrm>
            <a:off x="1525667" y="4419597"/>
            <a:ext cx="8776889" cy="2202988"/>
            <a:chOff x="1543717" y="4437112"/>
            <a:chExt cx="4736088" cy="1974306"/>
          </a:xfrm>
        </p:grpSpPr>
        <p:grpSp>
          <p:nvGrpSpPr>
            <p:cNvPr id="5" name="Group 6"/>
            <p:cNvGrpSpPr/>
            <p:nvPr/>
          </p:nvGrpSpPr>
          <p:grpSpPr>
            <a:xfrm>
              <a:off x="1543717" y="4437112"/>
              <a:ext cx="4736088" cy="1974306"/>
              <a:chOff x="1546127" y="2444710"/>
              <a:chExt cx="4736088" cy="1974306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3002144" y="2790540"/>
                <a:ext cx="28023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Process 8"/>
              <p:cNvSpPr/>
              <p:nvPr/>
            </p:nvSpPr>
            <p:spPr>
              <a:xfrm>
                <a:off x="1546127" y="2444710"/>
                <a:ext cx="1456017" cy="560485"/>
              </a:xfrm>
              <a:prstGeom prst="flowChartProcess">
                <a:avLst/>
              </a:prstGeom>
              <a:solidFill>
                <a:schemeClr val="bg2">
                  <a:lumMod val="75000"/>
                  <a:lumOff val="2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/>
              </a:p>
              <a:p>
                <a:pPr algn="ctr"/>
                <a:endParaRPr lang="en-US" sz="1000" dirty="0" smtClean="0"/>
              </a:p>
              <a:p>
                <a:pPr algn="ctr"/>
                <a:r>
                  <a:rPr lang="en-US" b="1" dirty="0" smtClean="0"/>
                  <a:t>Apply </a:t>
                </a:r>
                <a:r>
                  <a:rPr lang="en-US" b="1" dirty="0"/>
                  <a:t>CCA for </a:t>
                </a:r>
                <a:r>
                  <a:rPr lang="en-US" b="1" dirty="0" smtClean="0"/>
                  <a:t>channel observation time </a:t>
                </a:r>
                <a:r>
                  <a:rPr lang="en-US" b="1" dirty="0"/>
                  <a:t>≥ 20 μ</a:t>
                </a:r>
                <a:r>
                  <a:rPr lang="en-US" b="1" dirty="0" smtClean="0"/>
                  <a:t>s</a:t>
                </a:r>
                <a:endParaRPr lang="en-US" b="1" dirty="0"/>
              </a:p>
              <a:p>
                <a:pPr algn="ctr"/>
                <a:endParaRPr lang="en-US" sz="1000" dirty="0"/>
              </a:p>
              <a:p>
                <a:pPr algn="ctr"/>
                <a:endParaRPr lang="en-US" sz="1000" dirty="0"/>
              </a:p>
            </p:txBody>
          </p:sp>
          <p:sp>
            <p:nvSpPr>
              <p:cNvPr id="37" name="Decision 9"/>
              <p:cNvSpPr/>
              <p:nvPr/>
            </p:nvSpPr>
            <p:spPr>
              <a:xfrm>
                <a:off x="3282373" y="2476024"/>
                <a:ext cx="1186507" cy="612648"/>
              </a:xfrm>
              <a:prstGeom prst="flowChartDecision">
                <a:avLst/>
              </a:prstGeom>
              <a:solidFill>
                <a:schemeClr val="bg2">
                  <a:lumMod val="75000"/>
                  <a:lumOff val="2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/>
                  <a:t>Clear</a:t>
                </a:r>
                <a:endParaRPr lang="en-US" sz="2800" b="1" dirty="0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4462918" y="2782348"/>
                <a:ext cx="29811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>
                <a:stCxn id="37" idx="2"/>
              </p:cNvCxnSpPr>
              <p:nvPr/>
            </p:nvCxnSpPr>
            <p:spPr>
              <a:xfrm>
                <a:off x="3875627" y="3088672"/>
                <a:ext cx="8943" cy="29216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4349640" y="2502105"/>
                <a:ext cx="217702" cy="248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Yes</a:t>
                </a:r>
                <a:endParaRPr lang="en-US" sz="12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884570" y="3092495"/>
                <a:ext cx="201717" cy="248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No</a:t>
                </a:r>
                <a:endParaRPr lang="en-US" sz="1200" dirty="0"/>
              </a:p>
            </p:txBody>
          </p:sp>
          <p:sp>
            <p:nvSpPr>
              <p:cNvPr id="42" name="Process 14"/>
              <p:cNvSpPr/>
              <p:nvPr/>
            </p:nvSpPr>
            <p:spPr>
              <a:xfrm>
                <a:off x="4761035" y="2519992"/>
                <a:ext cx="1228243" cy="568679"/>
              </a:xfrm>
              <a:prstGeom prst="flowChartProcess">
                <a:avLst/>
              </a:prstGeom>
              <a:solidFill>
                <a:schemeClr val="bg2">
                  <a:lumMod val="75000"/>
                  <a:lumOff val="2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/>
                  <a:t>Occupy the channel</a:t>
                </a:r>
              </a:p>
              <a:p>
                <a:pPr algn="ctr"/>
                <a:r>
                  <a:rPr lang="en-US" sz="1600" b="1" dirty="0" smtClean="0"/>
                  <a:t> for &lt; </a:t>
                </a:r>
                <a:r>
                  <a:rPr lang="en-US" sz="1600" b="1" dirty="0"/>
                  <a:t>13/32*q ms</a:t>
                </a:r>
              </a:p>
            </p:txBody>
          </p:sp>
          <p:sp>
            <p:nvSpPr>
              <p:cNvPr id="43" name="Process 15"/>
              <p:cNvSpPr/>
              <p:nvPr/>
            </p:nvSpPr>
            <p:spPr>
              <a:xfrm>
                <a:off x="3002143" y="3369496"/>
                <a:ext cx="1639645" cy="850757"/>
              </a:xfrm>
              <a:prstGeom prst="flowChartProcess">
                <a:avLst/>
              </a:prstGeom>
              <a:solidFill>
                <a:schemeClr val="bg2">
                  <a:lumMod val="75000"/>
                  <a:lumOff val="2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/>
                  <a:t>Perform Extended CCA with observation time=</a:t>
                </a:r>
              </a:p>
              <a:p>
                <a:pPr algn="ctr"/>
                <a:r>
                  <a:rPr lang="en-US" sz="1100" b="1" dirty="0" smtClean="0"/>
                  <a:t> N* CCA observation time</a:t>
                </a:r>
              </a:p>
              <a:p>
                <a:pPr algn="ctr"/>
                <a:r>
                  <a:rPr lang="en-US" sz="1100" b="1" dirty="0" smtClean="0"/>
                  <a:t>N random chosen from [1 q]</a:t>
                </a:r>
              </a:p>
              <a:p>
                <a:pPr algn="ctr"/>
                <a:r>
                  <a:rPr lang="en-US" sz="1100" b="1" dirty="0" smtClean="0"/>
                  <a:t>q fixed between 4 and 32 </a:t>
                </a:r>
                <a:endParaRPr lang="en-US" sz="1100" b="1" dirty="0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4662235" y="3734052"/>
                <a:ext cx="2120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46" idx="0"/>
              </p:cNvCxnSpPr>
              <p:nvPr/>
            </p:nvCxnSpPr>
            <p:spPr>
              <a:xfrm flipH="1" flipV="1">
                <a:off x="5446705" y="3092495"/>
                <a:ext cx="20869" cy="33523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Decision 18"/>
              <p:cNvSpPr/>
              <p:nvPr/>
            </p:nvSpPr>
            <p:spPr>
              <a:xfrm>
                <a:off x="4874320" y="3427728"/>
                <a:ext cx="1186507" cy="612648"/>
              </a:xfrm>
              <a:prstGeom prst="flowChartDecision">
                <a:avLst/>
              </a:prstGeom>
              <a:solidFill>
                <a:schemeClr val="bg2">
                  <a:lumMod val="75000"/>
                  <a:lumOff val="2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/>
                  <a:t>Clear</a:t>
                </a:r>
                <a:endParaRPr lang="en-US" sz="2400" b="1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491423" y="3136701"/>
                <a:ext cx="243444" cy="2758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Yes</a:t>
                </a:r>
                <a:endParaRPr lang="en-US" sz="1400" b="1" dirty="0"/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>
                <a:off x="6060827" y="3734052"/>
                <a:ext cx="2120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6273272" y="3748245"/>
                <a:ext cx="8943" cy="6700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3821966" y="4418298"/>
                <a:ext cx="245094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>
                <a:endCxn id="43" idx="2"/>
              </p:cNvCxnSpPr>
              <p:nvPr/>
            </p:nvCxnSpPr>
            <p:spPr>
              <a:xfrm rot="5400000" flipH="1" flipV="1">
                <a:off x="3722300" y="4319349"/>
                <a:ext cx="198762" cy="57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/>
            <p:cNvSpPr txBox="1"/>
            <p:nvPr/>
          </p:nvSpPr>
          <p:spPr>
            <a:xfrm>
              <a:off x="4644008" y="5805264"/>
              <a:ext cx="223342" cy="275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1"/>
                  </a:solidFill>
                </a:rPr>
                <a:t>No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606" y="239842"/>
            <a:ext cx="9146383" cy="118297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Load </a:t>
            </a:r>
            <a:r>
              <a:rPr lang="en-US" b="1" dirty="0"/>
              <a:t>Based Equipment (LBE) Scheme</a:t>
            </a:r>
            <a:r>
              <a:rPr lang="en-US" b="1" dirty="0" smtClean="0"/>
              <a:t>:-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645" y="1665158"/>
            <a:ext cx="4835665" cy="4585739"/>
          </a:xfrm>
        </p:spPr>
        <p:txBody>
          <a:bodyPr>
            <a:normAutofit/>
          </a:bodyPr>
          <a:lstStyle/>
          <a:p>
            <a:pPr>
              <a:buFont typeface="Wingdings" panose="05000000000000000000" charset="0"/>
              <a:buChar char=""/>
            </a:pPr>
            <a:r>
              <a:rPr lang="en-US" sz="2300" dirty="0"/>
              <a:t>Load Based Equipment is a scheme where the transmission and reception structure is demand-driven just like </a:t>
            </a:r>
            <a:r>
              <a:rPr lang="en-US" sz="2300" dirty="0" err="1"/>
              <a:t>WiFi</a:t>
            </a:r>
            <a:r>
              <a:rPr lang="en-US" sz="2300" dirty="0"/>
              <a:t> .</a:t>
            </a:r>
          </a:p>
          <a:p>
            <a:pPr>
              <a:buFont typeface="Wingdings" panose="05000000000000000000" charset="0"/>
              <a:buChar char=""/>
            </a:pPr>
            <a:r>
              <a:rPr lang="en-US" sz="2300" dirty="0"/>
              <a:t>Figure 4 shows the EU LBE LBT </a:t>
            </a:r>
            <a:r>
              <a:rPr lang="en-US" sz="2300" dirty="0" err="1"/>
              <a:t>backoff</a:t>
            </a:r>
            <a:r>
              <a:rPr lang="en-US" sz="2300" dirty="0"/>
              <a:t> process, LBE has all the regulations mentioned in FBE, and in addition, it has the following regulations as well:</a:t>
            </a:r>
          </a:p>
          <a:p>
            <a:pPr>
              <a:buFont typeface="Wingdings" panose="05000000000000000000" charset="0"/>
              <a:buChar char=""/>
            </a:pPr>
            <a:endParaRPr lang="en-US" sz="2800" dirty="0"/>
          </a:p>
          <a:p>
            <a:pPr>
              <a:buFont typeface="Wingdings" panose="05000000000000000000" charset="0"/>
              <a:buChar char=""/>
            </a:pPr>
            <a:endParaRPr lang="en-US" sz="2800" dirty="0"/>
          </a:p>
          <a:p>
            <a:pPr marL="0" indent="0">
              <a:buFont typeface="Wingdings" panose="05000000000000000000" charset="0"/>
              <a:buNone/>
            </a:pPr>
            <a:endParaRPr lang="en-US" dirty="0"/>
          </a:p>
        </p:txBody>
      </p:sp>
      <p:pic>
        <p:nvPicPr>
          <p:cNvPr id="11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76105" y="2729235"/>
            <a:ext cx="5941076" cy="186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"/>
          <p:cNvSpPr txBox="1"/>
          <p:nvPr/>
        </p:nvSpPr>
        <p:spPr>
          <a:xfrm>
            <a:off x="6803890" y="4733800"/>
            <a:ext cx="44716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4 : EU </a:t>
            </a:r>
            <a:r>
              <a:rPr lang="en-US" dirty="0"/>
              <a:t>LBE LBT static </a:t>
            </a:r>
            <a:r>
              <a:rPr lang="en-US" dirty="0" err="1"/>
              <a:t>backoff</a:t>
            </a:r>
            <a:r>
              <a:rPr lang="en-US" dirty="0"/>
              <a:t> process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8666" y="494675"/>
            <a:ext cx="11973334" cy="831954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sz="3200" b="1" dirty="0" smtClean="0"/>
              <a:t>LBT </a:t>
            </a:r>
            <a:r>
              <a:rPr lang="en-US" sz="3200" b="1" dirty="0"/>
              <a:t>parameters for Load Based </a:t>
            </a:r>
            <a:r>
              <a:rPr lang="en-US" sz="3200" b="1" dirty="0" smtClean="0"/>
              <a:t>Equipment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r>
              <a:rPr lang="en-US" sz="3200" b="1" dirty="0"/>
              <a:t>(LBE) in </a:t>
            </a:r>
            <a:r>
              <a:rPr lang="en-US" sz="3200" b="1" dirty="0" smtClean="0"/>
              <a:t>Europe:-</a:t>
            </a:r>
            <a:endParaRPr lang="en-US" b="1" dirty="0"/>
          </a:p>
        </p:txBody>
      </p:sp>
      <p:graphicFrame>
        <p:nvGraphicFramePr>
          <p:cNvPr id="2" name="Content Placeholder -1"/>
          <p:cNvGraphicFramePr>
            <a:graphicFrameLocks noGrp="1"/>
          </p:cNvGraphicFramePr>
          <p:nvPr>
            <p:ph idx="1"/>
          </p:nvPr>
        </p:nvGraphicFramePr>
        <p:xfrm>
          <a:off x="1466736" y="1401538"/>
          <a:ext cx="8630920" cy="51816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459355"/>
                <a:gridCol w="6171565"/>
              </a:tblGrid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Parameters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/>
                        <a:t>Requirements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Clear Channel Assessment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 Min 20µs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N  (# of clear idle slots in extended CCA )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 N shall be randomly selected in the range of 1 - q every time{q=4 … 32}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Channel Occupancy time</a:t>
                      </a:r>
                      <a:endParaRPr lang="en-US" sz="20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 ≤ (13/32) x q</a:t>
                      </a:r>
                      <a:r>
                        <a:rPr sz="2000" b="1" baseline="-25000"/>
                        <a:t>ms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Idle Period</a:t>
                      </a:r>
                      <a:endParaRPr lang="en-US" sz="20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 At least the duration of a single random factor N multiplied by the  CCA time slot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Short control signaling transmission time</a:t>
                      </a:r>
                      <a:endParaRPr lang="en-US" sz="20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 Max duty cycle of 5% within an observationperiod of 50</a:t>
                      </a:r>
                      <a:r>
                        <a:rPr sz="2000" b="1" baseline="-25000"/>
                        <a:t>ms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CCA Energy detection Threshold</a:t>
                      </a:r>
                      <a:endParaRPr lang="en-US" sz="2000" b="1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sz="2000" b="1"/>
                        <a:t>Assuming we have an antenna with 0dBi gain:If EIRP= 24 dBm at Trans and our threshold ≤ -73dBm/MHz Otherwise (Different transmit power levels. P</a:t>
                      </a:r>
                      <a:r>
                        <a:rPr sz="2000" b="1" baseline="-25000"/>
                        <a:t>h </a:t>
                      </a:r>
                      <a:r>
                        <a:rPr sz="2000" b="1"/>
                        <a:t>)Threshold= -73</a:t>
                      </a:r>
                      <a:r>
                        <a:rPr sz="2000" b="1" baseline="-25000"/>
                        <a:t>dBm/MHz </a:t>
                      </a:r>
                      <a:r>
                        <a:rPr sz="2000" b="1"/>
                        <a:t>+23 </a:t>
                      </a:r>
                      <a:r>
                        <a:rPr sz="2000" b="1" baseline="-25000"/>
                        <a:t>dBm </a:t>
                      </a:r>
                      <a:r>
                        <a:rPr sz="2000" b="1"/>
                        <a:t>- P</a:t>
                      </a:r>
                      <a:r>
                        <a:rPr sz="2000" b="1" baseline="-25000"/>
                        <a:t>h dBm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9956800" cy="1143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LBT for LAA LTE 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9956800" cy="4873752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000" dirty="0" smtClean="0"/>
              <a:t>In FBE-LBT, channel access is possible </a:t>
            </a:r>
            <a:r>
              <a:rPr lang="en-US" sz="2000" u="sng" dirty="0" smtClean="0"/>
              <a:t>only once during one fixed frame period.</a:t>
            </a: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The extended CCA in LBE-LBT is similar to the </a:t>
            </a:r>
            <a:r>
              <a:rPr lang="en-US" sz="2000" dirty="0" err="1" smtClean="0"/>
              <a:t>backoff</a:t>
            </a:r>
            <a:r>
              <a:rPr lang="en-US" sz="2000" dirty="0" smtClean="0"/>
              <a:t> mechanism in Wi-Fi.</a:t>
            </a: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However, unlike Wi-Fi, the </a:t>
            </a:r>
            <a:r>
              <a:rPr lang="en-US" sz="2000" dirty="0" err="1" smtClean="0"/>
              <a:t>backoff</a:t>
            </a:r>
            <a:r>
              <a:rPr lang="en-US" sz="2000" dirty="0" smtClean="0"/>
              <a:t> mechanism in LBE LBT </a:t>
            </a:r>
            <a:r>
              <a:rPr lang="en-US" sz="2000" u="sng" dirty="0" smtClean="0"/>
              <a:t>is not exponential</a:t>
            </a:r>
            <a:r>
              <a:rPr lang="en-US" sz="2000" dirty="0" smtClean="0"/>
              <a:t>. The contention window size is always within the [20 20×q] </a:t>
            </a:r>
            <a:r>
              <a:rPr lang="en-US" sz="2000" dirty="0" err="1" smtClean="0"/>
              <a:t>μs</a:t>
            </a:r>
            <a:r>
              <a:rPr lang="en-US" sz="2000" dirty="0" smtClean="0"/>
              <a:t> range and does not increase after a collision.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0931" y="3620125"/>
            <a:ext cx="9753600" cy="26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98" y="0"/>
            <a:ext cx="9146383" cy="111252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Outline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530" y="1552302"/>
            <a:ext cx="9136770" cy="500525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400" y="0"/>
            <a:ext cx="10972800" cy="1143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2</a:t>
            </a:r>
            <a:r>
              <a:rPr lang="en-US" dirty="0" smtClean="0"/>
              <a:t>-SC indoor scenario:-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727" y="1268053"/>
            <a:ext cx="9658663" cy="2314596"/>
          </a:xfrm>
        </p:spPr>
        <p:txBody>
          <a:bodyPr/>
          <a:lstStyle/>
          <a:p>
            <a:r>
              <a:rPr lang="en-US" dirty="0" smtClean="0"/>
              <a:t>2 Operators  ‘A’ and ‘B’, distributed in (120m*50m) one floor building, each operator have 2 small cells with 20 user for each one. </a:t>
            </a:r>
            <a:endParaRPr lang="en-US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71963" y="2188564"/>
            <a:ext cx="7901428" cy="448205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567805" y="147320"/>
            <a:ext cx="4929505" cy="264160"/>
          </a:xfrm>
        </p:spPr>
        <p:txBody>
          <a:bodyPr>
            <a:normAutofit fontScale="90000"/>
          </a:bodyPr>
          <a:lstStyle/>
          <a:p>
            <a:r>
              <a:rPr lang="en-US" sz="1600" dirty="0"/>
              <a:t>Table 3.1: Default experimental configurations</a:t>
            </a:r>
          </a:p>
        </p:txBody>
      </p:sp>
      <p:pic>
        <p:nvPicPr>
          <p:cNvPr id="4" name="Content Placeholder 3" descr="l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833827"/>
            <a:ext cx="5966085" cy="6024173"/>
          </a:xfrm>
          <a:prstGeom prst="rect">
            <a:avLst/>
          </a:prstGeom>
        </p:spPr>
      </p:pic>
      <p:pic>
        <p:nvPicPr>
          <p:cNvPr id="10" name="Content Placeholder 9" descr="g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45770" y="850359"/>
            <a:ext cx="5746230" cy="6007641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309880" y="95250"/>
            <a:ext cx="56762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4.1: NS-3 parameters for 2-SC indoor scenario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391" y="410980"/>
            <a:ext cx="9146383" cy="1371600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2-SC Simulation Results:-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419" y="1424066"/>
            <a:ext cx="10373193" cy="4595735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As we mentioned before, there are two Coexistence</a:t>
            </a:r>
            <a:r>
              <a:rPr lang="en-US" b="1" dirty="0" smtClean="0"/>
              <a:t> </a:t>
            </a:r>
            <a:r>
              <a:rPr lang="en-US" dirty="0" smtClean="0"/>
              <a:t>cases to evaluate in the simulation. These two co existence scenarios are as follows:</a:t>
            </a:r>
          </a:p>
          <a:p>
            <a:r>
              <a:rPr lang="en-US" dirty="0" smtClean="0"/>
              <a:t>Wi-Fi/Wi-Fi coexistence </a:t>
            </a:r>
          </a:p>
          <a:p>
            <a:r>
              <a:rPr lang="en-US" dirty="0" smtClean="0"/>
              <a:t>Wi-Fi/LAA coexistence </a:t>
            </a:r>
          </a:p>
          <a:p>
            <a:r>
              <a:rPr lang="en-US" i="1" dirty="0" smtClean="0"/>
              <a:t> </a:t>
            </a:r>
            <a:r>
              <a:rPr lang="en-US" dirty="0" smtClean="0"/>
              <a:t>LAA/LAA coexistence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95476" y="3166940"/>
            <a:ext cx="4237130" cy="284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21412" y="1439057"/>
            <a:ext cx="6870786" cy="4917246"/>
          </a:xfrm>
          <a:prstGeom prst="rect">
            <a:avLst/>
          </a:prstGeom>
        </p:spPr>
      </p:pic>
      <p:sp>
        <p:nvSpPr>
          <p:cNvPr id="11" name="Text Box 10"/>
          <p:cNvSpPr txBox="1"/>
          <p:nvPr/>
        </p:nvSpPr>
        <p:spPr>
          <a:xfrm>
            <a:off x="687903" y="607164"/>
            <a:ext cx="4723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3200" b="1" dirty="0" smtClean="0"/>
              <a:t> First case (WIFI/WIFI):-</a:t>
            </a:r>
            <a:endParaRPr lang="en-US" sz="3200" b="1" dirty="0"/>
          </a:p>
        </p:txBody>
      </p:sp>
      <p:sp>
        <p:nvSpPr>
          <p:cNvPr id="5" name="Text Box 4"/>
          <p:cNvSpPr txBox="1"/>
          <p:nvPr/>
        </p:nvSpPr>
        <p:spPr>
          <a:xfrm>
            <a:off x="324911" y="1701008"/>
            <a:ext cx="466681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 sz="2400" dirty="0"/>
              <a:t>As it is plotted, the </a:t>
            </a:r>
            <a:r>
              <a:rPr lang="en-US" sz="2400" dirty="0" smtClean="0"/>
              <a:t>Wi-Fi throughput </a:t>
            </a:r>
            <a:r>
              <a:rPr lang="en-US" sz="2400" dirty="0"/>
              <a:t>of operator B  is greater than operator A for 4 users. </a:t>
            </a:r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2400" dirty="0"/>
              <a:t>In dense area, where there are lots of users, the Wi-Fi throughput of operator A and B are fluctuated</a:t>
            </a:r>
            <a:r>
              <a:rPr lang="en-US" sz="2400" dirty="0" smtClean="0"/>
              <a:t>.</a:t>
            </a:r>
          </a:p>
          <a:p>
            <a:pPr marL="285750" indent="-285750">
              <a:buFont typeface="Wingdings" panose="05000000000000000000" charset="0"/>
              <a:buChar char=""/>
            </a:pPr>
            <a:endParaRPr lang="en-US" sz="2400" dirty="0" smtClean="0"/>
          </a:p>
          <a:p>
            <a:pPr marL="285750" indent="-285750">
              <a:buFont typeface="Wingdings" panose="05000000000000000000" charset="0"/>
              <a:buChar char=""/>
            </a:pPr>
            <a:endParaRPr lang="en-US" dirty="0" smtClean="0"/>
          </a:p>
          <a:p>
            <a:pPr marL="285750" indent="-285750">
              <a:buFont typeface="Wingdings" panose="05000000000000000000" charset="0"/>
              <a:buChar char=""/>
            </a:pPr>
            <a:endParaRPr lang="en-US" dirty="0" smtClean="0"/>
          </a:p>
          <a:p>
            <a:pPr marL="285750" indent="-285750">
              <a:buFont typeface="Wingdings" panose="05000000000000000000" charset="0"/>
              <a:buChar char=""/>
            </a:pPr>
            <a:endParaRPr lang="en-US" dirty="0" smtClean="0"/>
          </a:p>
          <a:p>
            <a:pPr marL="285750" indent="-285750">
              <a:buFont typeface="Wingdings" panose="05000000000000000000" charset="0"/>
              <a:buChar char=""/>
            </a:pPr>
            <a:endParaRPr lang="en-US" dirty="0" smtClean="0"/>
          </a:p>
          <a:p>
            <a:pPr marL="285750" indent="-285750">
              <a:buFont typeface="Wingdings" panose="05000000000000000000" charset="0"/>
              <a:buChar char=""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519" y="351020"/>
            <a:ext cx="9146383" cy="1371600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sz="3200" b="1" dirty="0" smtClean="0"/>
              <a:t> Second case (LTE/WIFI):-</a:t>
            </a:r>
            <a:br>
              <a:rPr lang="en-US" sz="3200" b="1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940" y="1942477"/>
            <a:ext cx="4595823" cy="438337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As it is illustrated, Wi-Fi network has better throughput than LAA. But as the number of users are increasing, LAA outperforms the Wi-Fi network significantly. </a:t>
            </a:r>
          </a:p>
          <a:p>
            <a:endParaRPr lang="en-US" dirty="0"/>
          </a:p>
        </p:txBody>
      </p:sp>
      <p:pic>
        <p:nvPicPr>
          <p:cNvPr id="5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91726" y="1455004"/>
            <a:ext cx="6706822" cy="49457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2692" y="5177854"/>
            <a:ext cx="9146383" cy="1371600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  By comparing the two figures , we conclude that LAA is a better neighbor   to Wi-Fi compared to Wi-Fi as a neighbor, since LAA outperforms the replacing Wi-Fi significantly.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848250" y="361012"/>
            <a:ext cx="4417702" cy="762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1" dirty="0" smtClean="0"/>
              <a:t>  First case (WIFI/WIFI):-</a:t>
            </a:r>
          </a:p>
          <a:p>
            <a:endParaRPr lang="en-US" dirty="0"/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9292" y="992857"/>
            <a:ext cx="5365693" cy="402884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7255830" y="346022"/>
            <a:ext cx="4417702" cy="762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1" dirty="0" smtClean="0"/>
              <a:t> Second case (LTE/WIFI):-</a:t>
            </a:r>
          </a:p>
          <a:p>
            <a:endParaRPr lang="en-US" dirty="0"/>
          </a:p>
        </p:txBody>
      </p:sp>
      <p:pic>
        <p:nvPicPr>
          <p:cNvPr id="6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385810" y="962878"/>
            <a:ext cx="5531370" cy="4039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71410" y="1294011"/>
            <a:ext cx="6490739" cy="4847040"/>
          </a:xfrm>
          <a:prstGeom prst="rect">
            <a:avLst/>
          </a:prstGeom>
        </p:spPr>
      </p:pic>
      <p:sp>
        <p:nvSpPr>
          <p:cNvPr id="2" name="Text Box 1"/>
          <p:cNvSpPr txBox="1"/>
          <p:nvPr/>
        </p:nvSpPr>
        <p:spPr>
          <a:xfrm>
            <a:off x="717443" y="563193"/>
            <a:ext cx="4933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 Third Case (LTE/LTE):-</a:t>
            </a:r>
            <a:endParaRPr lang="en-US" sz="3200" b="1" dirty="0"/>
          </a:p>
        </p:txBody>
      </p:sp>
      <p:sp>
        <p:nvSpPr>
          <p:cNvPr id="5" name="Text Box 4"/>
          <p:cNvSpPr txBox="1"/>
          <p:nvPr/>
        </p:nvSpPr>
        <p:spPr>
          <a:xfrm>
            <a:off x="179882" y="1704829"/>
            <a:ext cx="5426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 LAA/LAA simulation scenario, where there is two LAA networks in congested area, while using LBT channel access scheme, the evaluation results is plotted in the following Figure.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451" y="409659"/>
            <a:ext cx="10669190" cy="1109271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b="1" dirty="0" smtClean="0">
                <a:sym typeface="+mn-ea"/>
              </a:rPr>
              <a:t> OVER ALL </a:t>
            </a:r>
            <a:r>
              <a:rPr lang="en-US" sz="2800" b="1" dirty="0" smtClean="0"/>
              <a:t>throughput :-</a:t>
            </a:r>
            <a:br>
              <a:rPr lang="en-US" sz="2800" b="1" dirty="0" smtClean="0"/>
            </a:br>
            <a:endParaRPr lang="en-US" sz="2800" b="1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83477" y="1123405"/>
            <a:ext cx="6708523" cy="4785369"/>
          </a:xfrm>
          <a:prstGeom prst="rect">
            <a:avLst/>
          </a:prstGeom>
        </p:spPr>
      </p:pic>
      <p:sp>
        <p:nvSpPr>
          <p:cNvPr id="9" name="Text Box 4"/>
          <p:cNvSpPr txBox="1"/>
          <p:nvPr/>
        </p:nvSpPr>
        <p:spPr>
          <a:xfrm>
            <a:off x="169544" y="1654718"/>
            <a:ext cx="53037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The </a:t>
            </a:r>
            <a:r>
              <a:rPr lang="en-US" sz="2000" dirty="0"/>
              <a:t>overall user throughput evaluation of </a:t>
            </a:r>
            <a:r>
              <a:rPr lang="en-US" sz="2000" dirty="0" smtClean="0"/>
              <a:t> all </a:t>
            </a:r>
            <a:r>
              <a:rPr lang="en-US" sz="2000" dirty="0"/>
              <a:t>the mentioned </a:t>
            </a:r>
            <a:r>
              <a:rPr lang="en-US" sz="2000" dirty="0" smtClean="0"/>
              <a:t>scenarios </a:t>
            </a:r>
            <a:r>
              <a:rPr lang="en-US" sz="2000" dirty="0"/>
              <a:t>is plotted in </a:t>
            </a:r>
            <a:r>
              <a:rPr lang="en-US" sz="2000" dirty="0" smtClean="0"/>
              <a:t> the Figure. </a:t>
            </a:r>
          </a:p>
          <a:p>
            <a:r>
              <a:rPr lang="en-US" sz="2000" dirty="0" smtClean="0"/>
              <a:t>As </a:t>
            </a:r>
            <a:r>
              <a:rPr lang="en-US" sz="2000" dirty="0"/>
              <a:t>is obvious, using LBT </a:t>
            </a:r>
            <a:r>
              <a:rPr lang="en-US" sz="2000" dirty="0" smtClean="0"/>
              <a:t>coexistence mechanism, the results have confirmed that LAA/LAA </a:t>
            </a:r>
            <a:r>
              <a:rPr lang="en-US" sz="2000" dirty="0"/>
              <a:t>is the </a:t>
            </a:r>
            <a:r>
              <a:rPr lang="en-US" sz="2000" dirty="0" smtClean="0"/>
              <a:t>high performance coexistence </a:t>
            </a:r>
            <a:r>
              <a:rPr lang="en-US" sz="2000" dirty="0"/>
              <a:t>scenario, comparing to other </a:t>
            </a:r>
            <a:r>
              <a:rPr lang="en-US" sz="2000" dirty="0" smtClean="0"/>
              <a:t>scenarios</a:t>
            </a:r>
            <a:r>
              <a:rPr lang="en-US" sz="2000" dirty="0"/>
              <a:t>. 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In </a:t>
            </a:r>
            <a:r>
              <a:rPr lang="en-US" sz="2000" dirty="0"/>
              <a:t>other words, LAA is a </a:t>
            </a:r>
            <a:r>
              <a:rPr lang="en-US" sz="2000" dirty="0" smtClean="0"/>
              <a:t>better neighbor </a:t>
            </a:r>
            <a:r>
              <a:rPr lang="en-US" sz="2000" dirty="0"/>
              <a:t>to Wi-Fi than Wi-Fi </a:t>
            </a:r>
            <a:r>
              <a:rPr lang="en-US" sz="2000" dirty="0" smtClean="0"/>
              <a:t>itself. It </a:t>
            </a:r>
            <a:r>
              <a:rPr lang="en-US" sz="2000" dirty="0"/>
              <a:t>is worth mentioning that LAA can operate </a:t>
            </a:r>
            <a:r>
              <a:rPr lang="en-US" sz="2000" dirty="0" smtClean="0"/>
              <a:t> in </a:t>
            </a:r>
            <a:r>
              <a:rPr lang="en-US" sz="2000" dirty="0"/>
              <a:t>unlicensed band without </a:t>
            </a:r>
            <a:r>
              <a:rPr lang="en-US" sz="2000" dirty="0" smtClean="0"/>
              <a:t>impacting Wi-Fi  more </a:t>
            </a:r>
            <a:r>
              <a:rPr lang="en-US" sz="2000" dirty="0"/>
              <a:t>than an equivalent </a:t>
            </a:r>
            <a:r>
              <a:rPr lang="en-US" sz="2000" dirty="0" smtClean="0"/>
              <a:t>Wi-Fi network</a:t>
            </a:r>
            <a:endParaRPr lang="en-US" sz="2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948" y="0"/>
            <a:ext cx="9146383" cy="137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 Future work:-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9962" y="1630681"/>
            <a:ext cx="5339764" cy="4809308"/>
          </a:xfrm>
        </p:spPr>
        <p:txBody>
          <a:bodyPr/>
          <a:lstStyle/>
          <a:p>
            <a:r>
              <a:rPr lang="en-US" dirty="0" smtClean="0"/>
              <a:t>Simulate the proposed mechanisms using open source Network Simulator  (NS-3 ).</a:t>
            </a:r>
          </a:p>
          <a:p>
            <a:r>
              <a:rPr lang="en-US" dirty="0" smtClean="0"/>
              <a:t>Model large number of nodes and parameters to evaluate which is better</a:t>
            </a:r>
          </a:p>
          <a:p>
            <a:r>
              <a:rPr lang="en-US" dirty="0" smtClean="0"/>
              <a:t>Change the transfer protocols, obtain throughput and latency of the competitive networks.</a:t>
            </a:r>
            <a:endParaRPr lang="en-US" dirty="0"/>
          </a:p>
        </p:txBody>
      </p:sp>
      <p:pic>
        <p:nvPicPr>
          <p:cNvPr id="5" name="Picture 4" descr="FoW-tree-logo-no-text_we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232" y="1085368"/>
            <a:ext cx="4542064" cy="540505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64" y="339635"/>
            <a:ext cx="9146383" cy="106026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Conclusion:-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579" y="1918063"/>
            <a:ext cx="10408152" cy="4495799"/>
          </a:xfrm>
        </p:spPr>
        <p:txBody>
          <a:bodyPr/>
          <a:lstStyle/>
          <a:p>
            <a:r>
              <a:rPr lang="en-US" dirty="0" smtClean="0"/>
              <a:t>The channel access scheme that were evaluated for LAA with downlink-only, where there is at least one LBT scheme for LAA, which does not have impact on Wi-Fi more than another Wi-Fi network. When a suitable channel access scheme was used, it is feasible for LAA to obtain fair coexistence with Wi-Fi, and for LAA to coexist with itself, as different simulation scenarios and their results proved.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8" y="222068"/>
            <a:ext cx="8804365" cy="81642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Why LTE in Unlicensed band</a:t>
            </a:r>
            <a:r>
              <a:rPr lang="en-US" dirty="0" smtClean="0"/>
              <a:t>?!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5118" y="1122857"/>
            <a:ext cx="6182995" cy="5915025"/>
          </a:xfrm>
        </p:spPr>
        <p:txBody>
          <a:bodyPr/>
          <a:lstStyle/>
          <a:p>
            <a:pPr algn="just"/>
            <a:endParaRPr lang="en-US" sz="2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Best solution for large and rapidly growing mobile data traffic demand.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Licensed spectrum is expensive and limited in access.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Provide mobile data offloading.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Freeing bandwidth for other users.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/>
              <a:t>Unlicensed spectrum  could be used as a secondary resource to enhance speed. </a:t>
            </a:r>
          </a:p>
          <a:p>
            <a:pPr algn="just">
              <a:buNone/>
            </a:pPr>
            <a:endParaRPr lang="en-US" sz="2600" dirty="0" smtClean="0"/>
          </a:p>
          <a:p>
            <a:pPr algn="just">
              <a:buNone/>
            </a:pPr>
            <a:endParaRPr lang="en-US" sz="2400" dirty="0"/>
          </a:p>
        </p:txBody>
      </p:sp>
      <p:pic>
        <p:nvPicPr>
          <p:cNvPr id="4" name="Content Placeholder 3" descr="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689954" y="1428850"/>
            <a:ext cx="3962399" cy="407558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United_States_Frequency_Allocations_Chart_2016_-_The_Radio_Spectrum.pd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0012" y="-1"/>
            <a:ext cx="12292012" cy="7866887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59" y="246089"/>
            <a:ext cx="9146383" cy="1371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400" b="1" dirty="0" smtClean="0"/>
              <a:t> </a:t>
            </a:r>
            <a:r>
              <a:rPr lang="en-US" sz="3200" b="1" dirty="0" smtClean="0"/>
              <a:t>Coexistence </a:t>
            </a:r>
            <a:r>
              <a:rPr lang="en-US" sz="3400" b="1" dirty="0" smtClean="0"/>
              <a:t>Challenges In 5Ghz: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3261" y="2054900"/>
            <a:ext cx="9136770" cy="4114801"/>
          </a:xfrm>
        </p:spPr>
        <p:txBody>
          <a:bodyPr/>
          <a:lstStyle/>
          <a:p>
            <a:pPr marL="457200" indent="-457200"/>
            <a:r>
              <a:rPr lang="en-US" sz="2900" b="1" dirty="0" smtClean="0"/>
              <a:t>Includes: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Sharing spectrum regulations.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Channel selection protocols.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Minimum radio frequency interference.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Proper coexistence mechanism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356" y="0"/>
            <a:ext cx="10972800" cy="1143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 Coexistence techniques:-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75" y="1281430"/>
            <a:ext cx="10972800" cy="1066165"/>
          </a:xfrm>
        </p:spPr>
        <p:txBody>
          <a:bodyPr>
            <a:normAutofit/>
          </a:bodyPr>
          <a:lstStyle/>
          <a:p>
            <a:pPr>
              <a:buFont typeface="Wingdings" panose="05000000000000000000" charset="0"/>
              <a:buChar char=""/>
            </a:pPr>
            <a:r>
              <a:rPr lang="en-US" sz="2600" dirty="0" smtClean="0"/>
              <a:t>There are three main approaches to achieve coexistence and boost </a:t>
            </a:r>
            <a:r>
              <a:rPr lang="en-US" sz="2600" dirty="0"/>
              <a:t>to LTE data </a:t>
            </a:r>
            <a:r>
              <a:rPr lang="en-US" sz="2600" dirty="0" smtClean="0"/>
              <a:t>throughput.</a:t>
            </a:r>
            <a:endParaRPr lang="en-US" sz="2600" dirty="0"/>
          </a:p>
        </p:txBody>
      </p:sp>
      <p:sp>
        <p:nvSpPr>
          <p:cNvPr id="6" name="Rectangle 5"/>
          <p:cNvSpPr/>
          <p:nvPr/>
        </p:nvSpPr>
        <p:spPr>
          <a:xfrm>
            <a:off x="4482058" y="2383437"/>
            <a:ext cx="3057993" cy="165575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smtClean="0"/>
          </a:p>
          <a:p>
            <a:pPr algn="ctr"/>
            <a:r>
              <a:rPr lang="en-US" sz="2000" b="1" dirty="0" smtClean="0"/>
              <a:t>Licensed Assisted Access </a:t>
            </a:r>
          </a:p>
          <a:p>
            <a:pPr algn="ctr"/>
            <a:r>
              <a:rPr lang="en-US" sz="2000" b="1" dirty="0" smtClean="0"/>
              <a:t>(LAA)</a:t>
            </a:r>
            <a:endParaRPr lang="en-US" sz="2000" b="1" dirty="0"/>
          </a:p>
          <a:p>
            <a:pPr algn="ctr"/>
            <a:r>
              <a:rPr lang="en-US" dirty="0"/>
              <a:t>(3GPP standard)</a:t>
            </a:r>
          </a:p>
        </p:txBody>
      </p:sp>
      <p:sp>
        <p:nvSpPr>
          <p:cNvPr id="7" name="Rectangle 6"/>
          <p:cNvSpPr/>
          <p:nvPr/>
        </p:nvSpPr>
        <p:spPr>
          <a:xfrm>
            <a:off x="8165006" y="2413416"/>
            <a:ext cx="2987675" cy="16107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“LTE-WLAN Aggregation”</a:t>
            </a:r>
          </a:p>
          <a:p>
            <a:pPr algn="ctr"/>
            <a:r>
              <a:rPr lang="en-US" sz="2000" b="1" dirty="0" smtClean="0"/>
              <a:t> ( LWA)</a:t>
            </a:r>
            <a:endParaRPr lang="en-US" sz="2000" b="1" dirty="0"/>
          </a:p>
          <a:p>
            <a:pPr algn="ctr"/>
            <a:r>
              <a:rPr lang="en-US" dirty="0"/>
              <a:t>(</a:t>
            </a:r>
            <a:r>
              <a:rPr lang="en-US" dirty="0">
                <a:sym typeface="+mn-ea"/>
              </a:rPr>
              <a:t>3GPP standard)</a:t>
            </a:r>
            <a:endParaRPr lang="en-US" dirty="0"/>
          </a:p>
        </p:txBody>
      </p:sp>
      <p:sp>
        <p:nvSpPr>
          <p:cNvPr id="8" name="Text Box 7"/>
          <p:cNvSpPr txBox="1"/>
          <p:nvPr/>
        </p:nvSpPr>
        <p:spPr>
          <a:xfrm>
            <a:off x="938894" y="4397698"/>
            <a:ext cx="25501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 sz="2000" dirty="0"/>
              <a:t>S</a:t>
            </a:r>
            <a:r>
              <a:rPr lang="en-US" sz="2000" dirty="0" smtClean="0"/>
              <a:t>ignificant </a:t>
            </a:r>
            <a:r>
              <a:rPr lang="en-US" sz="2000" dirty="0"/>
              <a:t>risk on WI-FI.</a:t>
            </a:r>
          </a:p>
          <a:p>
            <a:pPr indent="0">
              <a:buFont typeface="Wingdings" panose="05000000000000000000" charset="0"/>
              <a:buNone/>
            </a:pPr>
            <a:endParaRPr lang="en-US" sz="2000" dirty="0"/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2000" dirty="0"/>
              <a:t>Duty-cycled (CSAT)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2000" dirty="0"/>
              <a:t>    approach to channel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2000" dirty="0"/>
              <a:t>    access.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 Box 8"/>
          <p:cNvSpPr txBox="1"/>
          <p:nvPr/>
        </p:nvSpPr>
        <p:spPr>
          <a:xfrm>
            <a:off x="4578985" y="4303455"/>
            <a:ext cx="25563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 sz="2000" dirty="0"/>
              <a:t>More promising WI-FI coexistence.</a:t>
            </a:r>
          </a:p>
          <a:p>
            <a:pPr indent="0">
              <a:buFont typeface="Wingdings" panose="05000000000000000000" charset="0"/>
              <a:buNone/>
            </a:pPr>
            <a:endParaRPr lang="en-US" sz="2000" dirty="0"/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2000" dirty="0"/>
              <a:t>Use LBT (listen before talk ) protocol.</a:t>
            </a:r>
          </a:p>
          <a:p>
            <a:endParaRPr lang="en-US" sz="2000" dirty="0"/>
          </a:p>
        </p:txBody>
      </p:sp>
      <p:sp>
        <p:nvSpPr>
          <p:cNvPr id="10" name="Text Box 9"/>
          <p:cNvSpPr txBox="1"/>
          <p:nvPr/>
        </p:nvSpPr>
        <p:spPr>
          <a:xfrm>
            <a:off x="8250461" y="4404547"/>
            <a:ext cx="28122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"/>
            </a:pPr>
            <a:r>
              <a:rPr lang="en-US" sz="2000" dirty="0">
                <a:sym typeface="+mn-ea"/>
              </a:rPr>
              <a:t>More promising WI-FI coexistence.</a:t>
            </a:r>
            <a:endParaRPr lang="en-US" sz="2000" dirty="0"/>
          </a:p>
          <a:p>
            <a:pPr indent="0">
              <a:buFont typeface="Wingdings" panose="05000000000000000000" charset="0"/>
              <a:buNone/>
            </a:pPr>
            <a:endParaRPr lang="en-US" sz="2000" dirty="0"/>
          </a:p>
          <a:p>
            <a:pPr marL="285750" indent="-285750">
              <a:buFont typeface="Wingdings" panose="05000000000000000000" charset="0"/>
              <a:buChar char=""/>
            </a:pPr>
            <a:r>
              <a:rPr lang="en-US" sz="2000" dirty="0"/>
              <a:t>Tunnels LTE data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2000" dirty="0"/>
              <a:t>    </a:t>
            </a:r>
            <a:r>
              <a:rPr lang="en-US" sz="2000" dirty="0" smtClean="0"/>
              <a:t>  </a:t>
            </a:r>
            <a:r>
              <a:rPr lang="en-US" sz="2000" dirty="0"/>
              <a:t>within 802.11 </a:t>
            </a:r>
          </a:p>
          <a:p>
            <a:pPr indent="0">
              <a:buFont typeface="Wingdings" panose="05000000000000000000" charset="0"/>
              <a:buNone/>
            </a:pPr>
            <a:r>
              <a:rPr lang="en-US" sz="2000" dirty="0"/>
              <a:t>  </a:t>
            </a:r>
            <a:r>
              <a:rPr lang="en-US" sz="2000" dirty="0" smtClean="0"/>
              <a:t>     </a:t>
            </a:r>
            <a:r>
              <a:rPr lang="en-US" sz="2000" dirty="0"/>
              <a:t>frames.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2126" y="2368446"/>
            <a:ext cx="3040505" cy="167889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 smtClean="0"/>
          </a:p>
          <a:p>
            <a:pPr algn="ctr"/>
            <a:r>
              <a:rPr lang="en-US" sz="2000" b="1" dirty="0" smtClean="0"/>
              <a:t>LTE- </a:t>
            </a:r>
            <a:r>
              <a:rPr lang="en-US" sz="2000" b="1" dirty="0" err="1" smtClean="0"/>
              <a:t>Unliscened</a:t>
            </a:r>
            <a:endParaRPr lang="en-US" sz="2000" b="1" dirty="0" smtClean="0"/>
          </a:p>
          <a:p>
            <a:pPr algn="ctr"/>
            <a:r>
              <a:rPr lang="en-US" sz="2000" b="1" dirty="0" smtClean="0"/>
              <a:t>(LTE-U)</a:t>
            </a:r>
            <a:endParaRPr lang="en-US" sz="2000" b="1" dirty="0"/>
          </a:p>
          <a:p>
            <a:pPr algn="ctr"/>
            <a:r>
              <a:rPr lang="en-US" b="1" dirty="0" smtClean="0"/>
              <a:t>(</a:t>
            </a:r>
            <a:r>
              <a:rPr lang="en-US" dirty="0" smtClean="0"/>
              <a:t>Non-3GPPstandard</a:t>
            </a:r>
            <a:r>
              <a:rPr lang="en-US" b="1" dirty="0"/>
              <a:t>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47003"/>
            <a:ext cx="10972800" cy="1143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LTE- </a:t>
            </a:r>
            <a:r>
              <a:rPr lang="en-US" b="1" dirty="0" smtClean="0"/>
              <a:t>Unlicensed:-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5899"/>
            <a:ext cx="10972800" cy="409028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2800" dirty="0" smtClean="0"/>
          </a:p>
          <a:p>
            <a:pPr>
              <a:buFont typeface="Wingdings" panose="05000000000000000000" charset="0"/>
              <a:buChar char=""/>
            </a:pPr>
            <a:r>
              <a:rPr lang="en-US" sz="3500" dirty="0" smtClean="0"/>
              <a:t>It </a:t>
            </a:r>
            <a:r>
              <a:rPr lang="en-US" sz="3500" dirty="0"/>
              <a:t>is a non 3GPP standard and non LBT mechanism.</a:t>
            </a:r>
          </a:p>
          <a:p>
            <a:pPr>
              <a:buFont typeface="Wingdings" panose="05000000000000000000" charset="0"/>
              <a:buChar char=""/>
            </a:pPr>
            <a:r>
              <a:rPr lang="en-US" sz="3500" dirty="0"/>
              <a:t>U</a:t>
            </a:r>
            <a:r>
              <a:rPr lang="en-US" sz="3500" dirty="0" smtClean="0"/>
              <a:t>sed </a:t>
            </a:r>
            <a:r>
              <a:rPr lang="en-US" sz="3500" dirty="0"/>
              <a:t>in region that doesn't require LBT</a:t>
            </a:r>
            <a:r>
              <a:rPr lang="en-US" sz="3500" dirty="0" smtClean="0"/>
              <a:t>.</a:t>
            </a:r>
          </a:p>
          <a:p>
            <a:pPr>
              <a:buNone/>
            </a:pPr>
            <a:endParaRPr lang="en-US" sz="3500" dirty="0"/>
          </a:p>
          <a:p>
            <a:pPr>
              <a:buFont typeface="Wingdings" panose="05000000000000000000" charset="0"/>
              <a:buChar char=""/>
            </a:pPr>
            <a:r>
              <a:rPr lang="en-US" sz="3500" dirty="0" smtClean="0"/>
              <a:t>Uses CSAT (Carrier Sense Adaptive Transmission) </a:t>
            </a:r>
            <a:r>
              <a:rPr lang="en-US" sz="3500" dirty="0"/>
              <a:t>that is used to apply adaptive TDM </a:t>
            </a:r>
            <a:r>
              <a:rPr lang="en-US" sz="3500" dirty="0" smtClean="0"/>
              <a:t>transmission.</a:t>
            </a:r>
            <a:endParaRPr lang="en-US" sz="3500" dirty="0"/>
          </a:p>
          <a:p>
            <a:pPr>
              <a:buFont typeface="Wingdings" panose="05000000000000000000" charset="0"/>
              <a:buChar char=""/>
            </a:pPr>
            <a:r>
              <a:rPr lang="en-US" sz="3500" dirty="0" smtClean="0"/>
              <a:t>Blank </a:t>
            </a:r>
            <a:r>
              <a:rPr lang="en-US" sz="3500" dirty="0"/>
              <a:t>sub-frame </a:t>
            </a:r>
            <a:r>
              <a:rPr lang="en-US" sz="3500" dirty="0" smtClean="0"/>
              <a:t>used </a:t>
            </a:r>
            <a:r>
              <a:rPr lang="en-US" sz="3500" dirty="0"/>
              <a:t>to turn on LTE for some period and goes silent for some period (blank).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US" dirty="0"/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80" y="1289154"/>
            <a:ext cx="9146383" cy="2487117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The channel is </a:t>
            </a:r>
            <a:r>
              <a:rPr lang="en-US" sz="2400" dirty="0" smtClean="0"/>
              <a:t>clean </a:t>
            </a:r>
            <a:r>
              <a:rPr lang="en-US" sz="2400" dirty="0"/>
              <a:t>to neighboring Wi-Fi with normal Wi-Fi </a:t>
            </a:r>
            <a:r>
              <a:rPr lang="en-US" sz="2400" dirty="0" smtClean="0"/>
              <a:t>transmissions during </a:t>
            </a:r>
            <a:r>
              <a:rPr lang="en-US" sz="2400" dirty="0"/>
              <a:t>the LTE-U off </a:t>
            </a:r>
            <a:r>
              <a:rPr lang="en-US" sz="2400" dirty="0" smtClean="0"/>
              <a:t>period.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The </a:t>
            </a:r>
            <a:r>
              <a:rPr lang="en-US" sz="2400" dirty="0"/>
              <a:t>small cell will measure Wi-Fi channel utilization during the LTEU off period, and adaptively adjust On/Off duty cycle accordingly as is shown in Figure 1.</a:t>
            </a:r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56868" y="4246823"/>
            <a:ext cx="84264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"/>
          <p:cNvSpPr txBox="1"/>
          <p:nvPr/>
        </p:nvSpPr>
        <p:spPr>
          <a:xfrm>
            <a:off x="464694" y="513288"/>
            <a:ext cx="9248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/>
              <a:t> CSAT (carrier Sense adaptive transmission :-</a:t>
            </a:r>
            <a:endParaRPr lang="en-US" sz="36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528" y="0"/>
            <a:ext cx="9146383" cy="116798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Disadvantages:-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19724" y="1483792"/>
            <a:ext cx="10972800" cy="45974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LTE-U </a:t>
            </a:r>
            <a:r>
              <a:rPr lang="en-US" dirty="0"/>
              <a:t>coexist with WIFI in the same frequency </a:t>
            </a:r>
            <a:r>
              <a:rPr lang="en-US" dirty="0" smtClean="0"/>
              <a:t>band:-</a:t>
            </a:r>
            <a:endParaRPr lang="en-US" dirty="0"/>
          </a:p>
          <a:p>
            <a:r>
              <a:rPr lang="en-US" dirty="0"/>
              <a:t>LTE interference severely affects WIFI nodes</a:t>
            </a:r>
          </a:p>
          <a:p>
            <a:r>
              <a:rPr lang="en-US" dirty="0"/>
              <a:t>WIFI </a:t>
            </a:r>
            <a:r>
              <a:rPr lang="en-US" dirty="0" smtClean="0"/>
              <a:t>nodes </a:t>
            </a:r>
            <a:r>
              <a:rPr lang="en-US" dirty="0"/>
              <a:t>will be blocked all the time 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prpoesed</a:t>
            </a:r>
            <a:r>
              <a:rPr lang="en-US" dirty="0" smtClean="0"/>
              <a:t> Solution is </a:t>
            </a:r>
            <a:r>
              <a:rPr lang="en-US" dirty="0"/>
              <a:t>ABS </a:t>
            </a:r>
            <a:r>
              <a:rPr lang="en-US" dirty="0" smtClean="0"/>
              <a:t>( </a:t>
            </a:r>
            <a:r>
              <a:rPr lang="en-US" dirty="0"/>
              <a:t>Almost Blank </a:t>
            </a:r>
            <a:r>
              <a:rPr lang="en-US" dirty="0" err="1"/>
              <a:t>Subframe</a:t>
            </a:r>
            <a:r>
              <a:rPr lang="en-US" dirty="0"/>
              <a:t>).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2895261.potx" id="{4CBF9558-C12D-4F51-9AA3-9D0796951DBC}" vid="{FFC159E6-A134-46E7-B1A0-C306E39FC2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tf02895261</Template>
  <TotalTime>619</TotalTime>
  <Words>1826</Words>
  <Application>WPS Presentation</Application>
  <PresentationFormat>Custom</PresentationFormat>
  <Paragraphs>217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Digital Blue Tunnel 16x9</vt:lpstr>
      <vt:lpstr> Graduation Project 1:-</vt:lpstr>
      <vt:lpstr> Outline:</vt:lpstr>
      <vt:lpstr> Why LTE in Unlicensed band?!</vt:lpstr>
      <vt:lpstr>Slide 4</vt:lpstr>
      <vt:lpstr> Coexistence Challenges In 5Ghz:</vt:lpstr>
      <vt:lpstr> Coexistence techniques:-</vt:lpstr>
      <vt:lpstr> LTE- Unlicensed:-</vt:lpstr>
      <vt:lpstr>The channel is clean to neighboring Wi-Fi with normal Wi-Fi transmissions during the LTE-U off period.  The small cell will measure Wi-Fi channel utilization during the LTEU off period, and adaptively adjust On/Off duty cycle accordingly as is shown in Figure 1.</vt:lpstr>
      <vt:lpstr> Disadvantages:-</vt:lpstr>
      <vt:lpstr> LWA (LTE and WIFI Link Aggregation) :-</vt:lpstr>
      <vt:lpstr> LAA (Licensed Assisted Access) :-</vt:lpstr>
      <vt:lpstr> Frame Based Equipment (FBE): </vt:lpstr>
      <vt:lpstr> Wi-Fi Listen-Before-Talk (LBT) Vs. European Load Based Equipment Listen-Before-Talk (EU-  LBE LBT):</vt:lpstr>
      <vt:lpstr>Slide 14</vt:lpstr>
      <vt:lpstr>Slide 15</vt:lpstr>
      <vt:lpstr> Load Based Equipment (LBE) : </vt:lpstr>
      <vt:lpstr> Load Based Equipment (LBE) Scheme:-</vt:lpstr>
      <vt:lpstr> LBT parameters for Load Based Equipment  (LBE) in Europe:-</vt:lpstr>
      <vt:lpstr> LBT for LAA LTE :</vt:lpstr>
      <vt:lpstr>2-SC indoor scenario:- </vt:lpstr>
      <vt:lpstr>Table 3.1: Default experimental configurations</vt:lpstr>
      <vt:lpstr> 2-SC Simulation Results:-  </vt:lpstr>
      <vt:lpstr>Slide 23</vt:lpstr>
      <vt:lpstr> Second case (LTE/WIFI):- </vt:lpstr>
      <vt:lpstr>  By comparing the two figures , we conclude that LAA is a better neighbor   to Wi-Fi compared to Wi-Fi as a neighbor, since LAA outperforms the replacing Wi-Fi significantly. </vt:lpstr>
      <vt:lpstr>Slide 26</vt:lpstr>
      <vt:lpstr> OVER ALL throughput :- </vt:lpstr>
      <vt:lpstr> Future work:-</vt:lpstr>
      <vt:lpstr>Conclusion:-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NOOR</dc:creator>
  <cp:lastModifiedBy>Yahya PAIN KH</cp:lastModifiedBy>
  <cp:revision>41</cp:revision>
  <dcterms:created xsi:type="dcterms:W3CDTF">2017-12-18T17:14:00Z</dcterms:created>
  <dcterms:modified xsi:type="dcterms:W3CDTF">2018-04-28T17:18:45Z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1033-10.2.0.5978</vt:lpwstr>
  </property>
</Properties>
</file>