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90" r:id="rId2"/>
    <p:sldId id="259" r:id="rId3"/>
    <p:sldId id="263" r:id="rId4"/>
    <p:sldId id="265" r:id="rId5"/>
    <p:sldId id="264" r:id="rId6"/>
    <p:sldId id="266" r:id="rId7"/>
    <p:sldId id="291" r:id="rId8"/>
    <p:sldId id="292" r:id="rId9"/>
    <p:sldId id="267" r:id="rId10"/>
    <p:sldId id="268" r:id="rId11"/>
    <p:sldId id="269" r:id="rId12"/>
    <p:sldId id="270" r:id="rId13"/>
    <p:sldId id="271" r:id="rId14"/>
    <p:sldId id="279" r:id="rId15"/>
    <p:sldId id="280" r:id="rId16"/>
    <p:sldId id="286" r:id="rId17"/>
    <p:sldId id="287" r:id="rId18"/>
    <p:sldId id="293" r:id="rId19"/>
    <p:sldId id="294" r:id="rId20"/>
    <p:sldId id="295" r:id="rId21"/>
    <p:sldId id="296" r:id="rId22"/>
    <p:sldId id="283" r:id="rId23"/>
    <p:sldId id="282" r:id="rId24"/>
    <p:sldId id="297" r:id="rId25"/>
    <p:sldId id="274" r:id="rId26"/>
    <p:sldId id="273" r:id="rId27"/>
    <p:sldId id="276" r:id="rId28"/>
    <p:sldId id="277" r:id="rId29"/>
  </p:sldIdLst>
  <p:sldSz cx="10117138" cy="712946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46">
          <p15:clr>
            <a:srgbClr val="A4A3A4"/>
          </p15:clr>
        </p15:guide>
        <p15:guide id="2" pos="318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DBDB"/>
    <a:srgbClr val="E8E8E8"/>
    <a:srgbClr val="CED2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10" autoAdjust="0"/>
    <p:restoredTop sz="92652" autoAdjust="0"/>
  </p:normalViewPr>
  <p:slideViewPr>
    <p:cSldViewPr>
      <p:cViewPr varScale="1">
        <p:scale>
          <a:sx n="47" d="100"/>
          <a:sy n="47" d="100"/>
        </p:scale>
        <p:origin x="54" y="564"/>
      </p:cViewPr>
      <p:guideLst>
        <p:guide orient="horz" pos="2246"/>
        <p:guide pos="3187"/>
      </p:guideLst>
    </p:cSldViewPr>
  </p:slideViewPr>
  <p:outlineViewPr>
    <p:cViewPr>
      <p:scale>
        <a:sx n="33" d="100"/>
        <a:sy n="33" d="100"/>
      </p:scale>
      <p:origin x="0" y="1265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E8532A-A486-4F44-A989-075B119192D5}" type="datetimeFigureOut">
              <a:rPr lang="en-US" smtClean="0"/>
              <a:pPr/>
              <a:t>12/20/2017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685800"/>
            <a:ext cx="48641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7085E4-EB73-4219-B32D-FB0BD40FCA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021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7085E4-EB73-4219-B32D-FB0BD40FCA80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9335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996950" y="685800"/>
            <a:ext cx="4864100" cy="34290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Program Algorithm</a:t>
            </a:r>
            <a:endParaRPr lang="en-US" sz="1200" b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1: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Algorithm was used to write the program to main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Arduino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board.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2: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System will first initially start and check connection with all connected components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3:Afterwards it will get feedback from the MPU sensor and will get initial data of the angle.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4: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 the help of complementary filter it will reduce the noise.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5: After obtaining the offsets it will recalculate the actual angle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6: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PID controller will control the whole process.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7: Based on the angle calculation DC motor will be controlled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7085E4-EB73-4219-B32D-FB0BD40FCA80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282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758789" y="2214760"/>
            <a:ext cx="8599566" cy="152821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17572" y="4040029"/>
            <a:ext cx="7081997" cy="182197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FD8FD-529C-4DBF-A8D8-C79D698C7A5E}" type="datetime1">
              <a:rPr lang="en-US" smtClean="0"/>
              <a:pPr/>
              <a:t>12/20/2017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735C0-8D80-4B1D-9495-E40C5AF13D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E412A-F476-42B8-834F-A044605B38C8}" type="datetime1">
              <a:rPr lang="en-US" smtClean="0"/>
              <a:pPr/>
              <a:t>12/20/2017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735C0-8D80-4B1D-9495-E40C5AF13D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7334925" y="285514"/>
            <a:ext cx="2276357" cy="608314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505858" y="285514"/>
            <a:ext cx="6660449" cy="6083148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8805-FA82-4DE3-B542-D86A1AF7A04A}" type="datetime1">
              <a:rPr lang="en-US" smtClean="0"/>
              <a:pPr/>
              <a:t>12/20/2017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735C0-8D80-4B1D-9495-E40C5AF13D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0BD36-7B8B-47DA-8E3A-43F55AB71E55}" type="datetime1">
              <a:rPr lang="en-US" smtClean="0"/>
              <a:pPr/>
              <a:t>12/20/2017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735C0-8D80-4B1D-9495-E40C5AF13D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99187" y="4581343"/>
            <a:ext cx="8599566" cy="141599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99187" y="3021776"/>
            <a:ext cx="8599566" cy="155956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DE51F-47B3-4502-81E0-DED70A5BB654}" type="datetime1">
              <a:rPr lang="en-US" smtClean="0"/>
              <a:pPr/>
              <a:t>12/20/2017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735C0-8D80-4B1D-9495-E40C5AF13D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505860" y="1663545"/>
            <a:ext cx="4468403" cy="47051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5142881" y="1663545"/>
            <a:ext cx="4468403" cy="47051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FDA6D-364D-44A5-ABAF-0985197A4166}" type="datetime1">
              <a:rPr lang="en-US" smtClean="0"/>
              <a:pPr/>
              <a:t>12/20/2017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735C0-8D80-4B1D-9495-E40C5AF13D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505860" y="1595878"/>
            <a:ext cx="4470160" cy="66508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505860" y="2260966"/>
            <a:ext cx="4470160" cy="410769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5139368" y="1595878"/>
            <a:ext cx="4471915" cy="66508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5139368" y="2260966"/>
            <a:ext cx="4471915" cy="410769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352-A58D-4BFB-9E03-86CEE528D0A6}" type="datetime1">
              <a:rPr lang="en-US" smtClean="0"/>
              <a:pPr/>
              <a:t>12/20/2017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735C0-8D80-4B1D-9495-E40C5AF13D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265A-4B39-4259-9396-D08C9253F5D1}" type="datetime1">
              <a:rPr lang="en-US" smtClean="0"/>
              <a:pPr/>
              <a:t>12/20/2017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735C0-8D80-4B1D-9495-E40C5AF13D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15A24-1570-49DC-A4AB-6D0A2C7C8369}" type="datetime1">
              <a:rPr lang="en-US" smtClean="0"/>
              <a:pPr/>
              <a:t>12/20/2017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735C0-8D80-4B1D-9495-E40C5AF13D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05859" y="283858"/>
            <a:ext cx="3328469" cy="120804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955523" y="283864"/>
            <a:ext cx="5655762" cy="608479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505859" y="1491909"/>
            <a:ext cx="3328469" cy="4876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F2D5D-3823-4669-852E-D92958CBA1FA}" type="datetime1">
              <a:rPr lang="en-US" smtClean="0"/>
              <a:pPr/>
              <a:t>12/20/2017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735C0-8D80-4B1D-9495-E40C5AF13D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983032" y="4990625"/>
            <a:ext cx="6070283" cy="58917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983032" y="637031"/>
            <a:ext cx="6070283" cy="427767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983032" y="5579798"/>
            <a:ext cx="6070283" cy="83672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3F778-EC48-473F-AF20-C516CAB80116}" type="datetime1">
              <a:rPr lang="en-US" smtClean="0"/>
              <a:pPr/>
              <a:t>12/20/2017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735C0-8D80-4B1D-9495-E40C5AF13D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505860" y="285509"/>
            <a:ext cx="9105424" cy="11882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505860" y="1663545"/>
            <a:ext cx="9105424" cy="47051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505860" y="6607960"/>
            <a:ext cx="2360665" cy="3795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67FC69-6997-42D5-8E8A-DA5751658FAD}" type="datetime1">
              <a:rPr lang="en-US" smtClean="0"/>
              <a:pPr/>
              <a:t>12/20/2017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456689" y="6607960"/>
            <a:ext cx="3203760" cy="3795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7250619" y="6607960"/>
            <a:ext cx="2360665" cy="3795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735C0-8D80-4B1D-9495-E40C5AF13D8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2025" y="684411"/>
            <a:ext cx="9304101" cy="5832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35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76645" y="1543557"/>
            <a:ext cx="8763848" cy="5585906"/>
          </a:xfrm>
          <a:solidFill>
            <a:srgbClr val="E8E8E8"/>
          </a:solidFill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Arduino</a:t>
            </a:r>
            <a:endParaRPr lang="en-US" dirty="0" smtClean="0">
              <a:latin typeface="Bookman Old Style" pitchFamily="18" charset="0"/>
            </a:endParaRPr>
          </a:p>
          <a:p>
            <a:pPr>
              <a:buFontTx/>
              <a:buChar char="-"/>
            </a:pP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An Open Source Platform. </a:t>
            </a:r>
          </a:p>
          <a:p>
            <a:pPr>
              <a:buFontTx/>
              <a:buChar char="-"/>
            </a:pP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Consists of both Hardware and Software.</a:t>
            </a:r>
          </a:p>
          <a:p>
            <a:pPr>
              <a:buFontTx/>
              <a:buChar char="-"/>
            </a:pP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Uses C++.</a:t>
            </a:r>
          </a:p>
          <a:p>
            <a:pPr>
              <a:buFontTx/>
              <a:buChar char="-"/>
            </a:pP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Very Flexible.</a:t>
            </a:r>
          </a:p>
          <a:p>
            <a:pPr>
              <a:buNone/>
            </a:pP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  <a:cs typeface="Courier New" pitchFamily="49" charset="0"/>
            </a:endParaRPr>
          </a:p>
        </p:txBody>
      </p:sp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xfrm>
            <a:off x="0" y="345823"/>
            <a:ext cx="10117138" cy="1188244"/>
          </a:xfr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n-US" dirty="0" smtClean="0">
                <a:latin typeface="Bookman Old Style" pitchFamily="18" charset="0"/>
              </a:rPr>
              <a:t>   Hardware Components</a:t>
            </a:r>
            <a:endParaRPr lang="en-US" dirty="0">
              <a:latin typeface="Bookman Old Style" pitchFamily="18" charset="0"/>
            </a:endParaRPr>
          </a:p>
        </p:txBody>
      </p:sp>
      <p:pic>
        <p:nvPicPr>
          <p:cNvPr id="5" name="Picture 3" descr="C:\Users\ahmad\Desktop\555\meg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78898" y="4088741"/>
            <a:ext cx="4302253" cy="27697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76645" y="1543557"/>
            <a:ext cx="8763848" cy="5585906"/>
          </a:xfrm>
          <a:solidFill>
            <a:srgbClr val="E8E8E8"/>
          </a:solidFill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MPU 6050: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It’s the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world’s first integrated 6-axis Motion Tracking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device. It combines:</a:t>
            </a:r>
          </a:p>
          <a:p>
            <a:pPr>
              <a:buNone/>
            </a:pP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  <a:p>
            <a:pPr>
              <a:buNone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- 3-axis gyroscope</a:t>
            </a:r>
          </a:p>
          <a:p>
            <a:pPr>
              <a:buFontTx/>
              <a:buChar char="-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3-axis accelerometer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-  And a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Digital Motion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  Processor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™ (DMP)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  <a:cs typeface="Courier New" pitchFamily="49" charset="0"/>
            </a:endParaRPr>
          </a:p>
          <a:p>
            <a:pPr>
              <a:buFontTx/>
              <a:buChar char="-"/>
            </a:pP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xfrm>
            <a:off x="0" y="345823"/>
            <a:ext cx="10117138" cy="1188244"/>
          </a:xfr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n-US" dirty="0" smtClean="0">
                <a:latin typeface="Bookman Old Style" pitchFamily="18" charset="0"/>
              </a:rPr>
              <a:t>   Hardware Components</a:t>
            </a:r>
            <a:endParaRPr lang="en-US" dirty="0">
              <a:latin typeface="Bookman Old Style" pitchFamily="18" charset="0"/>
            </a:endParaRPr>
          </a:p>
        </p:txBody>
      </p:sp>
      <p:pic>
        <p:nvPicPr>
          <p:cNvPr id="6" name="Picture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45" t="4426" r="13735"/>
          <a:stretch>
            <a:fillRect/>
          </a:stretch>
        </p:blipFill>
        <p:spPr bwMode="auto">
          <a:xfrm>
            <a:off x="6173967" y="3415016"/>
            <a:ext cx="3027512" cy="35183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76645" y="1543557"/>
            <a:ext cx="8763848" cy="5585906"/>
          </a:xfrm>
          <a:solidFill>
            <a:srgbClr val="E8E8E8"/>
          </a:solidFill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 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Dual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H-Bridge: 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It is used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in controlling motors speed and 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direction, this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depend on the obtained tilt angle of the balancing.</a:t>
            </a:r>
          </a:p>
          <a:p>
            <a:pPr>
              <a:buFont typeface="Wingdings" pitchFamily="2" charset="2"/>
              <a:buChar char="Ø"/>
            </a:pP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xfrm>
            <a:off x="0" y="345823"/>
            <a:ext cx="10117138" cy="1188244"/>
          </a:xfr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n-US" dirty="0" smtClean="0">
                <a:latin typeface="Bookman Old Style" pitchFamily="18" charset="0"/>
              </a:rPr>
              <a:t>   Hardware Components</a:t>
            </a:r>
            <a:endParaRPr lang="en-US" dirty="0">
              <a:latin typeface="Bookman Old Style" pitchFamily="18" charset="0"/>
            </a:endParaRPr>
          </a:p>
        </p:txBody>
      </p:sp>
      <p:pic>
        <p:nvPicPr>
          <p:cNvPr id="5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83" b="9891"/>
          <a:stretch>
            <a:fillRect/>
          </a:stretch>
        </p:blipFill>
        <p:spPr bwMode="auto">
          <a:xfrm>
            <a:off x="3863501" y="3190441"/>
            <a:ext cx="5497324" cy="35183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76645" y="1260475"/>
            <a:ext cx="8763848" cy="5868988"/>
          </a:xfrm>
          <a:solidFill>
            <a:srgbClr val="E8E8E8"/>
          </a:solidFill>
        </p:spPr>
        <p:txBody>
          <a:bodyPr>
            <a:normAutofit/>
          </a:bodyPr>
          <a:lstStyle/>
          <a:p>
            <a:pPr>
              <a:buNone/>
            </a:pPr>
            <a:endParaRPr lang="en-US" dirty="0" smtClean="0">
              <a:solidFill>
                <a:schemeClr val="accent2">
                  <a:lumMod val="75000"/>
                </a:schemeClr>
              </a:solidFill>
              <a:latin typeface="Bookman Old Style" pitchFamily="18" charset="0"/>
            </a:endParaRPr>
          </a:p>
          <a:p>
            <a:pPr>
              <a:buNone/>
            </a:pP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 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How H-Bridge 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works?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  <a:p>
            <a:pPr>
              <a:buFont typeface="Wingdings" pitchFamily="2" charset="2"/>
              <a:buChar char="Ø"/>
            </a:pP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  <a:p>
            <a:pPr>
              <a:buNone/>
            </a:pP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  <a:p>
            <a:pPr>
              <a:buNone/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  <a:cs typeface="Courier New" pitchFamily="49" charset="0"/>
            </a:endParaRPr>
          </a:p>
        </p:txBody>
      </p:sp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xfrm>
            <a:off x="0" y="345823"/>
            <a:ext cx="10117138" cy="1188244"/>
          </a:xfr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n-US" dirty="0" smtClean="0">
                <a:latin typeface="Bookman Old Style" pitchFamily="18" charset="0"/>
              </a:rPr>
              <a:t>   Hardware Components</a:t>
            </a:r>
            <a:endParaRPr lang="en-US" dirty="0">
              <a:latin typeface="Bookman Old Style" pitchFamily="18" charset="0"/>
            </a:endParaRPr>
          </a:p>
        </p:txBody>
      </p:sp>
      <p:pic>
        <p:nvPicPr>
          <p:cNvPr id="11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04" y="2741292"/>
            <a:ext cx="2310470" cy="2002373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</p:pic>
      <p:pic>
        <p:nvPicPr>
          <p:cNvPr id="12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1341" y="2741291"/>
            <a:ext cx="2310470" cy="2021174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</p:pic>
      <p:pic>
        <p:nvPicPr>
          <p:cNvPr id="13" name="Picture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173" y="2741291"/>
            <a:ext cx="2310470" cy="2021174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</p:pic>
      <p:sp>
        <p:nvSpPr>
          <p:cNvPr id="14" name="مربع نص 13"/>
          <p:cNvSpPr txBox="1"/>
          <p:nvPr/>
        </p:nvSpPr>
        <p:spPr>
          <a:xfrm>
            <a:off x="1154673" y="4912181"/>
            <a:ext cx="2230799" cy="3839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OFF</a:t>
            </a:r>
            <a:endParaRPr lang="en-US" dirty="0"/>
          </a:p>
        </p:txBody>
      </p:sp>
      <p:sp>
        <p:nvSpPr>
          <p:cNvPr id="15" name="مربع نص 14"/>
          <p:cNvSpPr txBox="1"/>
          <p:nvPr/>
        </p:nvSpPr>
        <p:spPr>
          <a:xfrm>
            <a:off x="3783829" y="4912182"/>
            <a:ext cx="2469812" cy="3839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Motor move forward</a:t>
            </a:r>
            <a:endParaRPr lang="en-US" dirty="0"/>
          </a:p>
        </p:txBody>
      </p:sp>
      <p:sp>
        <p:nvSpPr>
          <p:cNvPr id="16" name="مربع نص 15"/>
          <p:cNvSpPr txBox="1"/>
          <p:nvPr/>
        </p:nvSpPr>
        <p:spPr>
          <a:xfrm>
            <a:off x="6731669" y="4912187"/>
            <a:ext cx="2549483" cy="671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Motor move backward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76645" y="1543557"/>
            <a:ext cx="8763848" cy="5585906"/>
          </a:xfrm>
          <a:solidFill>
            <a:srgbClr val="E8E8E8"/>
          </a:solidFill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 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Ultrasonic sensor: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It uses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sonar to determine distance to an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object.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So it is used in order to enable the robot to avoid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obstacles.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  <a:p>
            <a:pPr>
              <a:buFont typeface="Wingdings" pitchFamily="2" charset="2"/>
              <a:buChar char="Ø"/>
            </a:pP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xfrm>
            <a:off x="0" y="345823"/>
            <a:ext cx="10117138" cy="1188244"/>
          </a:xfr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n-US" dirty="0" smtClean="0">
                <a:latin typeface="Bookman Old Style" pitchFamily="18" charset="0"/>
              </a:rPr>
              <a:t>   Hardware Components</a:t>
            </a:r>
            <a:endParaRPr lang="en-US" dirty="0">
              <a:latin typeface="Bookman Old Style" pitchFamily="18" charset="0"/>
            </a:endParaRPr>
          </a:p>
        </p:txBody>
      </p:sp>
      <p:pic>
        <p:nvPicPr>
          <p:cNvPr id="6" name="صورة 5" descr="C:\Users\ahmad\Desktop\HC-SR04-Ultrasonic-Sensor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0846" y="4088741"/>
            <a:ext cx="3639231" cy="24171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76645" y="1044451"/>
            <a:ext cx="8918428" cy="6085012"/>
          </a:xfrm>
          <a:solidFill>
            <a:srgbClr val="E8E8E8"/>
          </a:solidFill>
        </p:spPr>
        <p:txBody>
          <a:bodyPr>
            <a:normAutofit/>
          </a:bodyPr>
          <a:lstStyle/>
          <a:p>
            <a:pPr>
              <a:buNone/>
            </a:pPr>
            <a:endParaRPr lang="en-US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  <a:p>
            <a:pPr>
              <a:buNone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Here are the steps that have been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taken to design </a:t>
            </a: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  <a:p>
            <a:pPr>
              <a:buNone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a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nd build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the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robot: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  <a:p>
            <a:pPr>
              <a:buNone/>
            </a:pPr>
            <a:r>
              <a:rPr lang="en-US" sz="2400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itchFamily="18" charset="0"/>
              </a:rPr>
              <a:t>1:Building the robot's frame: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 The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frame is created 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from</a:t>
            </a:r>
          </a:p>
          <a:p>
            <a:pPr>
              <a:buNone/>
            </a:pP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strong Corrugated PP Plastic 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Sheet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, it has a light 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weight</a:t>
            </a:r>
          </a:p>
          <a:p>
            <a:pPr>
              <a:buNone/>
            </a:pP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and it is easy to 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process.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xfrm>
            <a:off x="0" y="345823"/>
            <a:ext cx="10117138" cy="1188244"/>
          </a:xfr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n-US" dirty="0" smtClean="0">
                <a:latin typeface="Bookman Old Style" pitchFamily="18" charset="0"/>
              </a:rPr>
              <a:t>   Hardware Development</a:t>
            </a:r>
            <a:endParaRPr lang="en-US" dirty="0">
              <a:latin typeface="Bookman Old Style" pitchFamily="18" charset="0"/>
            </a:endParaRPr>
          </a:p>
        </p:txBody>
      </p:sp>
      <p:pic>
        <p:nvPicPr>
          <p:cNvPr id="6" name="صورة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625" y="3636739"/>
            <a:ext cx="3528392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76645" y="1044451"/>
            <a:ext cx="8918428" cy="6085012"/>
          </a:xfrm>
          <a:solidFill>
            <a:srgbClr val="E8E8E8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.</a:t>
            </a:r>
          </a:p>
        </p:txBody>
      </p:sp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xfrm>
            <a:off x="0" y="345823"/>
            <a:ext cx="10117138" cy="1188244"/>
          </a:xfr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n-US" dirty="0" smtClean="0">
                <a:latin typeface="Bookman Old Style" pitchFamily="18" charset="0"/>
              </a:rPr>
              <a:t>   Hardware Development</a:t>
            </a:r>
            <a:endParaRPr lang="en-US" dirty="0">
              <a:latin typeface="Bookman Old Style" pitchFamily="18" charset="0"/>
            </a:endParaRPr>
          </a:p>
        </p:txBody>
      </p:sp>
      <p:pic>
        <p:nvPicPr>
          <p:cNvPr id="5" name="صورة 4" descr="C:\Users\ahmad\Desktop\555\IMG_8263.JPG"/>
          <p:cNvPicPr/>
          <p:nvPr/>
        </p:nvPicPr>
        <p:blipFill>
          <a:blip r:embed="rId2" cstate="print"/>
          <a:srcRect l="6255" t="8598" r="3604" b="29484"/>
          <a:stretch>
            <a:fillRect/>
          </a:stretch>
        </p:blipFill>
        <p:spPr bwMode="auto">
          <a:xfrm flipV="1">
            <a:off x="1098129" y="1836539"/>
            <a:ext cx="3384376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3" descr="IMG_174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561" y="1692523"/>
            <a:ext cx="3384376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74" name="Picture 4" descr="IMG_1734"/>
          <p:cNvPicPr>
            <a:picLocks noChangeAspect="1" noChangeArrowheads="1"/>
          </p:cNvPicPr>
          <p:nvPr/>
        </p:nvPicPr>
        <p:blipFill>
          <a:blip r:embed="rId4" cstate="print"/>
          <a:srcRect t="16031" r="44585" b="31750"/>
          <a:stretch>
            <a:fillRect/>
          </a:stretch>
        </p:blipFill>
        <p:spPr bwMode="auto">
          <a:xfrm>
            <a:off x="1170137" y="4500835"/>
            <a:ext cx="2376264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73" name="Picture 5" descr="IMG_1665"/>
          <p:cNvPicPr>
            <a:picLocks noChangeAspect="1" noChangeArrowheads="1"/>
          </p:cNvPicPr>
          <p:nvPr/>
        </p:nvPicPr>
        <p:blipFill>
          <a:blip r:embed="rId5" cstate="print"/>
          <a:srcRect l="15033" r="26306" b="47867"/>
          <a:stretch>
            <a:fillRect/>
          </a:stretch>
        </p:blipFill>
        <p:spPr bwMode="auto">
          <a:xfrm>
            <a:off x="4194473" y="4500835"/>
            <a:ext cx="2304256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0" y="0"/>
            <a:ext cx="101171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0" y="3381375"/>
            <a:ext cx="10117138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rgbClr val="40404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810097" y="1836539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2:</a:t>
            </a:r>
            <a:endParaRPr lang="en-US" dirty="0">
              <a:solidFill>
                <a:schemeClr val="accent2">
                  <a:lumMod val="7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4698529" y="1764532"/>
            <a:ext cx="792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3:</a:t>
            </a:r>
          </a:p>
          <a:p>
            <a:endParaRPr lang="en-US" dirty="0"/>
          </a:p>
        </p:txBody>
      </p:sp>
      <p:sp>
        <p:nvSpPr>
          <p:cNvPr id="13" name="مربع نص 12"/>
          <p:cNvSpPr txBox="1"/>
          <p:nvPr/>
        </p:nvSpPr>
        <p:spPr>
          <a:xfrm>
            <a:off x="882105" y="4500835"/>
            <a:ext cx="792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4:</a:t>
            </a:r>
          </a:p>
          <a:p>
            <a:endParaRPr lang="en-US" dirty="0"/>
          </a:p>
        </p:txBody>
      </p:sp>
      <p:sp>
        <p:nvSpPr>
          <p:cNvPr id="14" name="مربع نص 13"/>
          <p:cNvSpPr txBox="1"/>
          <p:nvPr/>
        </p:nvSpPr>
        <p:spPr>
          <a:xfrm>
            <a:off x="3834433" y="4500835"/>
            <a:ext cx="792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5:</a:t>
            </a:r>
          </a:p>
          <a:p>
            <a:endParaRPr lang="en-US" dirty="0"/>
          </a:p>
        </p:txBody>
      </p:sp>
      <p:pic>
        <p:nvPicPr>
          <p:cNvPr id="15" name="صورة 14" descr="C:\Users\ahmad\Downloads\IMG_8270.PNG"/>
          <p:cNvPicPr/>
          <p:nvPr/>
        </p:nvPicPr>
        <p:blipFill>
          <a:blip r:embed="rId6" cstate="print"/>
          <a:srcRect l="9036" t="23424" r="40365" b="50220"/>
          <a:stretch>
            <a:fillRect/>
          </a:stretch>
        </p:blipFill>
        <p:spPr bwMode="auto">
          <a:xfrm>
            <a:off x="7146801" y="4572843"/>
            <a:ext cx="2016224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مربع نص 15"/>
          <p:cNvSpPr txBox="1"/>
          <p:nvPr/>
        </p:nvSpPr>
        <p:spPr>
          <a:xfrm>
            <a:off x="6858769" y="4644851"/>
            <a:ext cx="792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6: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76645" y="1044451"/>
            <a:ext cx="8918428" cy="6085012"/>
          </a:xfrm>
          <a:solidFill>
            <a:srgbClr val="E8E8E8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.</a:t>
            </a:r>
          </a:p>
          <a:p>
            <a:pPr>
              <a:buNone/>
            </a:pP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Overall design:</a:t>
            </a:r>
          </a:p>
          <a:p>
            <a:pPr>
              <a:buNone/>
            </a:pPr>
            <a:endParaRPr lang="en-US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xfrm>
            <a:off x="0" y="345823"/>
            <a:ext cx="10117138" cy="1188244"/>
          </a:xfr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n-US" dirty="0" smtClean="0">
                <a:latin typeface="Bookman Old Style" pitchFamily="18" charset="0"/>
              </a:rPr>
              <a:t>   Hardware Development</a:t>
            </a:r>
            <a:endParaRPr lang="en-US" dirty="0">
              <a:latin typeface="Bookman Old Style" pitchFamily="18" charset="0"/>
            </a:endParaRP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0" y="0"/>
            <a:ext cx="101171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0" y="3381375"/>
            <a:ext cx="10117138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rgbClr val="40404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8915" name="Picture 6" descr="IMG_173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0137" y="2484611"/>
            <a:ext cx="2143125" cy="28765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8914" name="Picture 7" descr="IMG_173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78449" y="2484611"/>
            <a:ext cx="2162175" cy="28765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8913" name="Picture 8" descr="IMG_173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6761" y="2484611"/>
            <a:ext cx="2160240" cy="28765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0" y="0"/>
            <a:ext cx="101171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17" name="Rectangle 5"/>
          <p:cNvSpPr>
            <a:spLocks noChangeArrowheads="1"/>
          </p:cNvSpPr>
          <p:nvPr/>
        </p:nvSpPr>
        <p:spPr bwMode="auto">
          <a:xfrm>
            <a:off x="0" y="9086850"/>
            <a:ext cx="10117138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76645" y="1188467"/>
            <a:ext cx="8763848" cy="5940996"/>
          </a:xfrm>
          <a:solidFill>
            <a:srgbClr val="E8E8E8"/>
          </a:solidFill>
        </p:spPr>
        <p:txBody>
          <a:bodyPr>
            <a:normAutofit/>
          </a:bodyPr>
          <a:lstStyle/>
          <a:p>
            <a:pPr>
              <a:buNone/>
            </a:pP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  <a:p>
            <a:pPr>
              <a:buNone/>
            </a:pPr>
            <a:endParaRPr lang="ar-JO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  <a:p>
            <a:pPr>
              <a:buNone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The most common controller that is used to maintain the</a:t>
            </a:r>
          </a:p>
          <a:p>
            <a:pPr>
              <a:buNone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balance position on the self-balancing two wheel robot </a:t>
            </a:r>
          </a:p>
          <a:p>
            <a:pPr>
              <a:buNone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was the PID controller. </a:t>
            </a:r>
          </a:p>
          <a:p>
            <a:pPr>
              <a:buNone/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xfrm>
            <a:off x="0" y="345823"/>
            <a:ext cx="10117138" cy="1188244"/>
          </a:xfr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n-US" dirty="0" smtClean="0">
                <a:latin typeface="Bookman Old Style" pitchFamily="18" charset="0"/>
              </a:rPr>
              <a:t>    PID controller</a:t>
            </a:r>
            <a:endParaRPr lang="en-US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76645" y="1188467"/>
            <a:ext cx="8763848" cy="5940996"/>
          </a:xfrm>
          <a:solidFill>
            <a:srgbClr val="E8E8E8"/>
          </a:solidFill>
        </p:spPr>
        <p:txBody>
          <a:bodyPr>
            <a:normAutofit/>
          </a:bodyPr>
          <a:lstStyle/>
          <a:p>
            <a:pPr>
              <a:buNone/>
            </a:pP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  <a:p>
            <a:pPr>
              <a:buNone/>
            </a:pP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PID Component:</a:t>
            </a:r>
          </a:p>
          <a:p>
            <a:pPr>
              <a:buNone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1: Proportional Part.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Kp</a:t>
            </a: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  <a:p>
            <a:pPr>
              <a:buNone/>
            </a:pP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  <a:p>
            <a:pPr>
              <a:buNone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2: Integral Part: </a:t>
            </a:r>
          </a:p>
          <a:p>
            <a:pPr>
              <a:buNone/>
            </a:pP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Ki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: It is called “Slow Mode”.</a:t>
            </a:r>
          </a:p>
          <a:p>
            <a:pPr>
              <a:buNone/>
            </a:pP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  <a:p>
            <a:pPr>
              <a:buNone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3:Derivative Part: </a:t>
            </a:r>
          </a:p>
          <a:p>
            <a:pPr>
              <a:buNone/>
            </a:pP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Kd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: It is called “Fast Mode”.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  <a:p>
            <a:pPr>
              <a:buNone/>
            </a:pP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xfrm>
            <a:off x="0" y="345823"/>
            <a:ext cx="10117138" cy="1188244"/>
          </a:xfr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n-US" dirty="0" smtClean="0">
                <a:latin typeface="Bookman Old Style" pitchFamily="18" charset="0"/>
              </a:rPr>
              <a:t>    PID controller</a:t>
            </a:r>
            <a:endParaRPr lang="en-US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76645" y="1836539"/>
            <a:ext cx="8763848" cy="5292924"/>
          </a:xfrm>
          <a:solidFill>
            <a:srgbClr val="E8E8E8"/>
          </a:solidFill>
        </p:spPr>
        <p:txBody>
          <a:bodyPr/>
          <a:lstStyle/>
          <a:p>
            <a:pPr>
              <a:buNone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  <a:cs typeface="Courier New" pitchFamily="49" charset="0"/>
              </a:rPr>
              <a:t> </a:t>
            </a:r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  <a:cs typeface="Courier New" pitchFamily="49" charset="0"/>
            </a:endParaRPr>
          </a:p>
          <a:p>
            <a:pPr>
              <a:buNone/>
            </a:pP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  <a:cs typeface="Courier New" pitchFamily="49" charset="0"/>
              </a:rPr>
              <a:t> Supervisor: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  <a:cs typeface="Courier New" pitchFamily="49" charset="0"/>
              </a:rPr>
              <a:t> Dr.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  <a:cs typeface="Courier New" pitchFamily="49" charset="0"/>
              </a:rPr>
              <a:t>Raed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  <a:cs typeface="Courier New" pitchFamily="49" charset="0"/>
              </a:rPr>
              <a:t> Al-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  <a:cs typeface="Courier New" pitchFamily="49" charset="0"/>
              </a:rPr>
              <a:t>Qadi</a:t>
            </a:r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  <a:cs typeface="Courier New" pitchFamily="49" charset="0"/>
            </a:endParaRPr>
          </a:p>
          <a:p>
            <a:pPr>
              <a:buNone/>
            </a:pP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  <a:cs typeface="Courier New" pitchFamily="49" charset="0"/>
              </a:rPr>
              <a:t> Prepared 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  <a:cs typeface="Courier New" pitchFamily="49" charset="0"/>
              </a:rPr>
              <a:t>by: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  <a:cs typeface="Courier New" pitchFamily="49" charset="0"/>
              </a:rPr>
              <a:t> </a:t>
            </a:r>
          </a:p>
          <a:p>
            <a:pPr>
              <a:buNone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  <a:cs typeface="Courier New" pitchFamily="49" charset="0"/>
              </a:rPr>
              <a:t>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  <a:cs typeface="Courier New" pitchFamily="49" charset="0"/>
              </a:rPr>
              <a:t>           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  <a:cs typeface="Courier New" pitchFamily="49" charset="0"/>
              </a:rPr>
              <a:t>Nadeen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  <a:cs typeface="Courier New" pitchFamily="49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  <a:cs typeface="Courier New" pitchFamily="49" charset="0"/>
              </a:rPr>
              <a:t>Kalboneh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  <a:cs typeface="Courier New" pitchFamily="49" charset="0"/>
            </a:endParaRPr>
          </a:p>
          <a:p>
            <a:pPr>
              <a:buNone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  <a:cs typeface="Courier New" pitchFamily="49" charset="0"/>
              </a:rPr>
              <a:t>            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  <a:cs typeface="Courier New" pitchFamily="49" charset="0"/>
              </a:rPr>
              <a:t>Nardeen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  <a:cs typeface="Courier New" pitchFamily="49" charset="0"/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  <a:cs typeface="Courier New" pitchFamily="49" charset="0"/>
              </a:rPr>
              <a:t>Mabrouk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  <a:cs typeface="Courier New" pitchFamily="49" charset="0"/>
              </a:rPr>
              <a:t> 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  <a:cs typeface="Courier New" pitchFamily="49" charset="0"/>
            </a:endParaRPr>
          </a:p>
          <a:p>
            <a:pPr>
              <a:buNone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  <a:cs typeface="Courier New" pitchFamily="49" charset="0"/>
            </a:endParaRPr>
          </a:p>
        </p:txBody>
      </p:sp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xfrm>
            <a:off x="0" y="345823"/>
            <a:ext cx="10117138" cy="1562724"/>
          </a:xfr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smtClean="0">
                <a:latin typeface="Bookman Old Style" pitchFamily="18" charset="0"/>
              </a:rPr>
              <a:t>   </a:t>
            </a:r>
            <a:r>
              <a:rPr lang="en-US" sz="6000" b="1" dirty="0" smtClean="0">
                <a:latin typeface="Bookman Old Style" pitchFamily="18" charset="0"/>
              </a:rPr>
              <a:t>Balanduino</a:t>
            </a:r>
            <a:endParaRPr lang="en-US" sz="6000" b="1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76645" y="1044451"/>
            <a:ext cx="8763848" cy="6085012"/>
          </a:xfrm>
          <a:solidFill>
            <a:srgbClr val="E8E8E8"/>
          </a:solidFill>
        </p:spPr>
        <p:txBody>
          <a:bodyPr>
            <a:normAutofit/>
          </a:bodyPr>
          <a:lstStyle/>
          <a:p>
            <a:pPr>
              <a:buNone/>
            </a:pP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  <a:p>
            <a:pPr>
              <a:buNone/>
            </a:pP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  <a:p>
            <a:pPr>
              <a:buNone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Here are the PID Tuning Methods:</a:t>
            </a:r>
          </a:p>
          <a:p>
            <a:pPr>
              <a:buFont typeface="Courier New" pitchFamily="49" charset="0"/>
              <a:buChar char="o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Obtain PID’s values manually.</a:t>
            </a:r>
          </a:p>
          <a:p>
            <a:pPr>
              <a:buFont typeface="Courier New" pitchFamily="49" charset="0"/>
              <a:buChar char="o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Model based and Frequency Response based.</a:t>
            </a:r>
          </a:p>
          <a:p>
            <a:pPr>
              <a:buFont typeface="Courier New" pitchFamily="49" charset="0"/>
              <a:buChar char="o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Ziegler-Nichols methods.</a:t>
            </a:r>
          </a:p>
          <a:p>
            <a:pPr>
              <a:buNone/>
            </a:pP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  <a:p>
            <a:pPr>
              <a:buNone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And there are many other methods.</a:t>
            </a:r>
          </a:p>
          <a:p>
            <a:pPr>
              <a:buNone/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xfrm>
            <a:off x="0" y="345823"/>
            <a:ext cx="10117138" cy="1188244"/>
          </a:xfr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n-US" dirty="0" smtClean="0">
                <a:latin typeface="Bookman Old Style" pitchFamily="18" charset="0"/>
              </a:rPr>
              <a:t>    PID controller</a:t>
            </a:r>
            <a:endParaRPr lang="en-US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76645" y="944690"/>
            <a:ext cx="8763848" cy="6184773"/>
          </a:xfrm>
          <a:solidFill>
            <a:srgbClr val="E8E8E8"/>
          </a:solidFill>
        </p:spPr>
        <p:txBody>
          <a:bodyPr>
            <a:normAutofit/>
          </a:bodyPr>
          <a:lstStyle/>
          <a:p>
            <a:pPr>
              <a:buFont typeface="Courier New" pitchFamily="49" charset="0"/>
              <a:buChar char="o"/>
            </a:pP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  <a:p>
            <a:pPr>
              <a:buNone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In our project we obtain PID’s values manually, by</a:t>
            </a:r>
          </a:p>
          <a:p>
            <a:pPr>
              <a:buNone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 following these steps:</a:t>
            </a:r>
          </a:p>
          <a:p>
            <a:pPr>
              <a:buNone/>
            </a:pP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Set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Kp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=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Ki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=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Kd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 =Zero.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Adjust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Kp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 until the system remains in balance, but rapidly oscillates around equilibrium. 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Adjust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Ki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. We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changed it many times until the robot is almost steady.  </a:t>
            </a:r>
          </a:p>
          <a:p>
            <a:pPr marL="457200" lvl="0" indent="-457200" fontAlgn="base">
              <a:buFont typeface="+mj-lt"/>
              <a:buAutoNum type="arabicPeriod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Lastly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, we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adjust the value of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Kd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.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The appropriate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Kd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 value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decrease settling time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  <a:p>
            <a:pPr>
              <a:buFont typeface="Courier New" pitchFamily="49" charset="0"/>
              <a:buChar char="o"/>
            </a:pP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xfrm>
            <a:off x="0" y="252363"/>
            <a:ext cx="10117138" cy="1019548"/>
          </a:xfr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n-US" dirty="0" smtClean="0">
                <a:latin typeface="Bookman Old Style" pitchFamily="18" charset="0"/>
              </a:rPr>
              <a:t>   </a:t>
            </a:r>
            <a:r>
              <a:rPr lang="en-US" sz="3600" dirty="0" smtClean="0">
                <a:latin typeface="Bookman Old Style" pitchFamily="18" charset="0"/>
              </a:rPr>
              <a:t> PID Tuning</a:t>
            </a:r>
            <a:endParaRPr lang="en-US" sz="3600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76645" y="944690"/>
            <a:ext cx="8763848" cy="6184773"/>
          </a:xfrm>
          <a:solidFill>
            <a:srgbClr val="E8E8E8"/>
          </a:solidFill>
        </p:spPr>
        <p:txBody>
          <a:bodyPr>
            <a:normAutofit/>
          </a:bodyPr>
          <a:lstStyle/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Working Process:</a:t>
            </a:r>
          </a:p>
          <a:p>
            <a:pPr>
              <a:buFont typeface="Courier New" pitchFamily="49" charset="0"/>
              <a:buChar char="o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We started with the initialization</a:t>
            </a:r>
          </a:p>
          <a:p>
            <a:pPr>
              <a:buNone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 process.</a:t>
            </a:r>
          </a:p>
        </p:txBody>
      </p:sp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xfrm>
            <a:off x="0" y="252363"/>
            <a:ext cx="10117138" cy="1019548"/>
          </a:xfr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n-US" dirty="0" smtClean="0">
                <a:latin typeface="Bookman Old Style" pitchFamily="18" charset="0"/>
              </a:rPr>
              <a:t>   </a:t>
            </a:r>
            <a:r>
              <a:rPr lang="en-US" sz="3600" dirty="0" smtClean="0">
                <a:latin typeface="Bookman Old Style" pitchFamily="18" charset="0"/>
              </a:rPr>
              <a:t>Implementation</a:t>
            </a:r>
            <a:endParaRPr lang="en-US" sz="3600" dirty="0">
              <a:latin typeface="Bookman Old Style" pitchFamily="18" charset="0"/>
            </a:endParaRPr>
          </a:p>
        </p:txBody>
      </p:sp>
      <p:pic>
        <p:nvPicPr>
          <p:cNvPr id="26628" name="Picture 4" descr="C:\Users\ahmad\Downloads\setup (1).png"/>
          <p:cNvPicPr>
            <a:picLocks noChangeAspect="1" noChangeArrowheads="1"/>
          </p:cNvPicPr>
          <p:nvPr/>
        </p:nvPicPr>
        <p:blipFill>
          <a:blip r:embed="rId2" cstate="print"/>
          <a:srcRect r="72326"/>
          <a:stretch>
            <a:fillRect/>
          </a:stretch>
        </p:blipFill>
        <p:spPr bwMode="auto">
          <a:xfrm>
            <a:off x="6441477" y="756419"/>
            <a:ext cx="2984169" cy="61333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45924" y="828428"/>
            <a:ext cx="9170860" cy="6301036"/>
          </a:xfrm>
          <a:solidFill>
            <a:srgbClr val="E8E8E8"/>
          </a:solidFill>
        </p:spPr>
        <p:txBody>
          <a:bodyPr>
            <a:normAutofit/>
          </a:bodyPr>
          <a:lstStyle/>
          <a:p>
            <a:pPr>
              <a:buNone/>
            </a:pP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  <a:p>
            <a:pPr>
              <a:buNone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This is the Working Process of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the </a:t>
            </a: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  <a:p>
            <a:pPr>
              <a:buNone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whole project.</a:t>
            </a:r>
          </a:p>
        </p:txBody>
      </p:sp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xfrm>
            <a:off x="0" y="1"/>
            <a:ext cx="10117138" cy="1019548"/>
          </a:xfr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n-US" dirty="0" smtClean="0">
                <a:latin typeface="Bookman Old Style" pitchFamily="18" charset="0"/>
              </a:rPr>
              <a:t>   </a:t>
            </a:r>
            <a:r>
              <a:rPr lang="en-US" sz="3600" dirty="0" smtClean="0">
                <a:latin typeface="Bookman Old Style" pitchFamily="18" charset="0"/>
              </a:rPr>
              <a:t>Implementation</a:t>
            </a:r>
            <a:endParaRPr lang="en-US" sz="3600" dirty="0">
              <a:latin typeface="Bookman Old Style" pitchFamily="18" charset="0"/>
            </a:endParaRPr>
          </a:p>
        </p:txBody>
      </p:sp>
      <p:pic>
        <p:nvPicPr>
          <p:cNvPr id="27650" name="Picture 2" descr="C:\Users\ahmad\Downloads\all (4).png"/>
          <p:cNvPicPr>
            <a:picLocks noChangeAspect="1" noChangeArrowheads="1"/>
          </p:cNvPicPr>
          <p:nvPr/>
        </p:nvPicPr>
        <p:blipFill>
          <a:blip r:embed="rId3" cstate="print"/>
          <a:srcRect l="4505" t="186" r="20202"/>
          <a:stretch>
            <a:fillRect/>
          </a:stretch>
        </p:blipFill>
        <p:spPr bwMode="auto">
          <a:xfrm>
            <a:off x="3675662" y="-1"/>
            <a:ext cx="6153050" cy="71294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76645" y="972443"/>
            <a:ext cx="8763848" cy="6157020"/>
          </a:xfrm>
          <a:solidFill>
            <a:srgbClr val="E8E8E8"/>
          </a:solidFill>
        </p:spPr>
        <p:txBody>
          <a:bodyPr>
            <a:normAutofit/>
          </a:bodyPr>
          <a:lstStyle/>
          <a:p>
            <a:pPr>
              <a:buNone/>
            </a:pPr>
            <a:endParaRPr lang="en-US" sz="2400" dirty="0" smtClean="0"/>
          </a:p>
          <a:p>
            <a:pPr lvl="0">
              <a:buNone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PID Algorithm Equations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:</a:t>
            </a:r>
          </a:p>
          <a:p>
            <a:pPr lvl="0">
              <a:buNone/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  <a:p>
            <a:pPr lvl="0">
              <a:buNone/>
            </a:pPr>
            <a:r>
              <a:rPr lang="en-US" sz="2400" dirty="0" smtClean="0">
                <a:latin typeface="Bookman Old Style" panose="02050604050505020204" pitchFamily="18" charset="0"/>
              </a:rPr>
              <a:t>r(</a:t>
            </a:r>
            <a:r>
              <a:rPr lang="en-US" sz="2400" i="1" dirty="0" smtClean="0">
                <a:latin typeface="Bookman Old Style" panose="02050604050505020204" pitchFamily="18" charset="0"/>
              </a:rPr>
              <a:t>t</a:t>
            </a:r>
            <a:r>
              <a:rPr lang="en-US" sz="2400" dirty="0">
                <a:latin typeface="Bookman Old Style" panose="02050604050505020204" pitchFamily="18" charset="0"/>
              </a:rPr>
              <a:t>) is the desired process value or </a:t>
            </a:r>
            <a:r>
              <a:rPr lang="en-US" sz="2400" dirty="0" smtClean="0">
                <a:latin typeface="Bookman Old Style" panose="02050604050505020204" pitchFamily="18" charset="0"/>
              </a:rPr>
              <a:t>setpoint.</a:t>
            </a: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  <a:p>
            <a:pPr lvl="0">
              <a:buNone/>
            </a:pPr>
            <a:r>
              <a:rPr lang="en-US" sz="2400" dirty="0">
                <a:latin typeface="Bookman Old Style" panose="02050604050505020204" pitchFamily="18" charset="0"/>
              </a:rPr>
              <a:t>y(</a:t>
            </a:r>
            <a:r>
              <a:rPr lang="en-US" sz="2400" i="1" dirty="0">
                <a:latin typeface="Bookman Old Style" panose="02050604050505020204" pitchFamily="18" charset="0"/>
              </a:rPr>
              <a:t>t</a:t>
            </a:r>
            <a:r>
              <a:rPr lang="en-US" sz="2400" dirty="0">
                <a:latin typeface="Bookman Old Style" panose="02050604050505020204" pitchFamily="18" charset="0"/>
              </a:rPr>
              <a:t>) is the measured process </a:t>
            </a:r>
            <a:r>
              <a:rPr lang="en-US" sz="2400" dirty="0" smtClean="0">
                <a:latin typeface="Bookman Old Style" panose="02050604050505020204" pitchFamily="18" charset="0"/>
              </a:rPr>
              <a:t>value.</a:t>
            </a: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  <a:p>
            <a:pPr lvl="0">
              <a:buNone/>
            </a:pPr>
            <a:endParaRPr lang="ar-JO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  <a:p>
            <a:pPr>
              <a:buNone/>
            </a:pPr>
            <a:endParaRPr lang="en-US" sz="2400" dirty="0" smtClean="0"/>
          </a:p>
        </p:txBody>
      </p:sp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xfrm>
            <a:off x="0" y="252363"/>
            <a:ext cx="10117138" cy="1019548"/>
          </a:xfr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n-US" dirty="0" smtClean="0">
                <a:latin typeface="Bookman Old Style" pitchFamily="18" charset="0"/>
              </a:rPr>
              <a:t>   </a:t>
            </a:r>
            <a:r>
              <a:rPr lang="en-US" sz="3600" dirty="0" smtClean="0">
                <a:latin typeface="Bookman Old Style" pitchFamily="18" charset="0"/>
              </a:rPr>
              <a:t>Implementation</a:t>
            </a:r>
            <a:endParaRPr lang="en-US" sz="3600" dirty="0">
              <a:latin typeface="Bookman Old Style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262" y="3564731"/>
            <a:ext cx="8843443" cy="31421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76645" y="1543557"/>
            <a:ext cx="8763848" cy="5585906"/>
          </a:xfrm>
          <a:solidFill>
            <a:srgbClr val="E8E8E8"/>
          </a:solidFill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 </a:t>
            </a:r>
            <a:endParaRPr lang="en-US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  <a:p>
            <a:pPr>
              <a:buNone/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  <a:p>
            <a:pPr lvl="0">
              <a:buFont typeface="Courier New" pitchFamily="49" charset="0"/>
              <a:buChar char="o"/>
            </a:pPr>
            <a:r>
              <a:rPr lang="en-US" sz="2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Analyze and understand the physical concept of self-balancing and implement it on the robot</a:t>
            </a:r>
            <a:r>
              <a:rPr lang="ar-JO" sz="2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 </a:t>
            </a:r>
            <a:r>
              <a:rPr lang="en-US" sz="2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take a lot of time.</a:t>
            </a:r>
            <a:endParaRPr lang="ar-JO" sz="2600" dirty="0" smtClean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  <a:p>
            <a:pPr marL="0" lvl="0" indent="0">
              <a:buNone/>
            </a:pPr>
            <a:endParaRPr lang="en-US" sz="2600" dirty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  <a:p>
            <a:pPr lvl="0">
              <a:buFont typeface="Courier New" pitchFamily="49" charset="0"/>
              <a:buChar char="o"/>
            </a:pPr>
            <a:r>
              <a:rPr lang="en-US" sz="2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IT was difficult to reach to the correct PID coefficients </a:t>
            </a:r>
            <a:r>
              <a:rPr lang="en-US" sz="2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Kp</a:t>
            </a:r>
            <a:r>
              <a:rPr lang="en-US" sz="2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,</a:t>
            </a:r>
            <a:r>
              <a:rPr lang="ar-JO" sz="2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 </a:t>
            </a:r>
            <a:r>
              <a:rPr lang="en-US" sz="2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Ki and </a:t>
            </a:r>
            <a:r>
              <a:rPr lang="en-US" sz="2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Kd</a:t>
            </a:r>
            <a:r>
              <a:rPr lang="en-US" sz="2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.</a:t>
            </a:r>
          </a:p>
          <a:p>
            <a:pPr marL="0" lvl="0" indent="0">
              <a:buNone/>
            </a:pPr>
            <a:endParaRPr lang="en-US" sz="2600" dirty="0" smtClean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  <a:p>
            <a:pPr lvl="0">
              <a:buFont typeface="Courier New" pitchFamily="49" charset="0"/>
              <a:buChar char="o"/>
            </a:pPr>
            <a:r>
              <a:rPr lang="en-US" sz="2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Difficult to find batteries which are sufficient to operate both DC motors and Arduino.</a:t>
            </a:r>
          </a:p>
          <a:p>
            <a:pPr lvl="0">
              <a:buFont typeface="Courier New" pitchFamily="49" charset="0"/>
              <a:buChar char="o"/>
            </a:pPr>
            <a:endParaRPr lang="en-US" sz="2600" dirty="0" smtClean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  <a:p>
            <a:pPr marL="0" lvl="0" indent="0">
              <a:buNone/>
            </a:pPr>
            <a:endParaRPr lang="en-US" sz="2600" dirty="0" smtClean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  <a:p>
            <a:pPr marL="0" lvl="0" indent="0">
              <a:buNone/>
            </a:pPr>
            <a:r>
              <a:rPr lang="en-US" sz="4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/>
            </a:r>
            <a:br>
              <a:rPr lang="en-US" sz="4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</a:b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  <a:p>
            <a:pPr>
              <a:buNone/>
            </a:pP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xfrm>
            <a:off x="0" y="355313"/>
            <a:ext cx="10117138" cy="1188244"/>
          </a:xfr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n-US" dirty="0" smtClean="0">
                <a:latin typeface="Bookman Old Style" pitchFamily="18" charset="0"/>
              </a:rPr>
              <a:t>   Constrains and Difficulties</a:t>
            </a:r>
            <a:endParaRPr lang="en-US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76645" y="1543557"/>
            <a:ext cx="8763848" cy="5585906"/>
          </a:xfrm>
          <a:solidFill>
            <a:srgbClr val="E8E8E8"/>
          </a:solidFill>
        </p:spPr>
        <p:txBody>
          <a:bodyPr>
            <a:normAutofit/>
          </a:bodyPr>
          <a:lstStyle/>
          <a:p>
            <a:pPr>
              <a:buFont typeface="Courier New" pitchFamily="49" charset="0"/>
              <a:buChar char="o"/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  <a:p>
            <a:pPr lvl="0">
              <a:buFont typeface="Courier New" pitchFamily="49" charset="0"/>
              <a:buChar char="o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Try to make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it as a real model in order to have ability to carry people, like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Segway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.</a:t>
            </a:r>
          </a:p>
          <a:p>
            <a:pPr lvl="0">
              <a:buFont typeface="Courier New" pitchFamily="49" charset="0"/>
              <a:buChar char="o"/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  <a:p>
            <a:pPr lvl="0">
              <a:buFont typeface="Courier New" pitchFamily="49" charset="0"/>
              <a:buChar char="o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Add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a Wi-Fi shield to control it via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Internet also.</a:t>
            </a:r>
          </a:p>
          <a:p>
            <a:pPr lvl="0">
              <a:buFont typeface="Courier New" pitchFamily="49" charset="0"/>
              <a:buChar char="o"/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  <a:p>
            <a:pPr lvl="0">
              <a:buFont typeface="Courier New" pitchFamily="49" charset="0"/>
              <a:buChar char="o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Make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robot’s movement smoother. </a:t>
            </a: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  <a:p>
            <a:pPr lvl="0">
              <a:buFont typeface="Courier New" pitchFamily="49" charset="0"/>
              <a:buChar char="o"/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  <a:p>
            <a:pPr lvl="0">
              <a:buFont typeface="Courier New" pitchFamily="49" charset="0"/>
              <a:buChar char="o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A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dd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encoder to make robot back to the same point. </a:t>
            </a: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  <a:p>
            <a:pPr lvl="0">
              <a:buFont typeface="Courier New" pitchFamily="49" charset="0"/>
              <a:buChar char="o"/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  <a:p>
            <a:pPr lvl="0">
              <a:buFont typeface="Courier New" pitchFamily="49" charset="0"/>
              <a:buChar char="o"/>
            </a:pP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  <a:p>
            <a:pPr lvl="0">
              <a:buFont typeface="Courier New" pitchFamily="49" charset="0"/>
              <a:buChar char="o"/>
            </a:pP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  <a:p>
            <a:pPr>
              <a:buFont typeface="Courier New" pitchFamily="49" charset="0"/>
              <a:buChar char="o"/>
            </a:pP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xfrm>
            <a:off x="0" y="345823"/>
            <a:ext cx="10117138" cy="1188244"/>
          </a:xfr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smtClean="0">
                <a:latin typeface="Bookman Old Style" pitchFamily="18" charset="0"/>
              </a:rPr>
              <a:t>  Future Work</a:t>
            </a:r>
            <a:endParaRPr lang="en-US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91492" y="1019549"/>
            <a:ext cx="8763848" cy="6109915"/>
          </a:xfrm>
          <a:solidFill>
            <a:srgbClr val="E8E8E8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-</a:t>
            </a:r>
          </a:p>
        </p:txBody>
      </p:sp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xfrm>
            <a:off x="0" y="345823"/>
            <a:ext cx="10117138" cy="1188244"/>
          </a:xfr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n-US" dirty="0" smtClean="0">
                <a:latin typeface="Bookman Old Style" pitchFamily="18" charset="0"/>
              </a:rPr>
              <a:t>   Demo Video</a:t>
            </a:r>
            <a:endParaRPr lang="en-US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ahmad\Desktop\QQQ.PNG"/>
          <p:cNvPicPr>
            <a:picLocks noChangeAspect="1" noChangeArrowheads="1"/>
          </p:cNvPicPr>
          <p:nvPr/>
        </p:nvPicPr>
        <p:blipFill>
          <a:blip r:embed="rId2" cstate="print"/>
          <a:srcRect l="23994" t="7695" r="30199" b="7665"/>
          <a:stretch>
            <a:fillRect/>
          </a:stretch>
        </p:blipFill>
        <p:spPr bwMode="auto">
          <a:xfrm>
            <a:off x="6732615" y="3482751"/>
            <a:ext cx="3384523" cy="3646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عنوان 1"/>
          <p:cNvSpPr>
            <a:spLocks noGrp="1"/>
          </p:cNvSpPr>
          <p:nvPr>
            <p:ph type="title"/>
          </p:nvPr>
        </p:nvSpPr>
        <p:spPr>
          <a:xfrm>
            <a:off x="0" y="794974"/>
            <a:ext cx="10117138" cy="1796600"/>
          </a:xfr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n-US" sz="7200" dirty="0">
                <a:latin typeface="Bookman Old Style" pitchFamily="18" charset="0"/>
              </a:rPr>
              <a:t> </a:t>
            </a:r>
            <a:r>
              <a:rPr lang="en-US" sz="7200" dirty="0" smtClean="0">
                <a:latin typeface="Bookman Old Style" pitchFamily="18" charset="0"/>
              </a:rPr>
              <a:t>  Thank you </a:t>
            </a:r>
            <a:r>
              <a:rPr lang="en-US" sz="7200" dirty="0" smtClean="0">
                <a:latin typeface="Bookman Old Style" pitchFamily="18" charset="0"/>
                <a:sym typeface="Wingdings" pitchFamily="2" charset="2"/>
              </a:rPr>
              <a:t></a:t>
            </a:r>
            <a:endParaRPr lang="en-US" sz="7200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76645" y="1543557"/>
            <a:ext cx="8763848" cy="5585906"/>
          </a:xfrm>
          <a:solidFill>
            <a:srgbClr val="E8E8E8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  <a:cs typeface="Courier New" pitchFamily="49" charset="0"/>
              </a:rPr>
              <a:t> </a:t>
            </a:r>
          </a:p>
          <a:p>
            <a:pPr>
              <a:buNone/>
            </a:pP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o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Bookman Old Style" pitchFamily="18" charset="0"/>
              </a:rPr>
              <a:t> </a:t>
            </a:r>
            <a:r>
              <a:rPr lang="en-US" sz="2400" dirty="0" smtClean="0">
                <a:latin typeface="Bookman Old Style" pitchFamily="18" charset="0"/>
              </a:rPr>
              <a:t>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Introduction.</a:t>
            </a:r>
          </a:p>
          <a:p>
            <a:pPr>
              <a:buNone/>
            </a:pP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Bookman Old Style" pitchFamily="18" charset="0"/>
              </a:rPr>
              <a:t> 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o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Bookman Old Style" pitchFamily="18" charset="0"/>
              </a:rPr>
              <a:t> 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Motivation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Bookman Old Style" pitchFamily="18" charset="0"/>
              </a:rPr>
              <a:t>.</a:t>
            </a:r>
            <a:endParaRPr lang="en-US" sz="24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Bookman Old Style" pitchFamily="18" charset="0"/>
              </a:rPr>
              <a:t> 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o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Bookman Old Style" pitchFamily="18" charset="0"/>
              </a:rPr>
              <a:t> </a:t>
            </a:r>
            <a:r>
              <a:rPr lang="en-US" sz="2400" dirty="0" smtClean="0">
                <a:latin typeface="Bookman Old Style" pitchFamily="18" charset="0"/>
              </a:rPr>
              <a:t>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Hardware Components.</a:t>
            </a:r>
          </a:p>
          <a:p>
            <a:pPr>
              <a:buNone/>
            </a:pP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Bookman Old Style" pitchFamily="18" charset="0"/>
              </a:rPr>
              <a:t> 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o</a:t>
            </a:r>
            <a:r>
              <a:rPr lang="en-US" sz="2400" dirty="0" smtClean="0">
                <a:latin typeface="Bookman Old Style" pitchFamily="18" charset="0"/>
              </a:rPr>
              <a:t> 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Hardware Development.</a:t>
            </a:r>
          </a:p>
          <a:p>
            <a:pPr>
              <a:buNone/>
            </a:pP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 o</a:t>
            </a:r>
            <a:r>
              <a:rPr lang="en-US" sz="2400" dirty="0" smtClean="0">
                <a:latin typeface="Bookman Old Style" pitchFamily="18" charset="0"/>
              </a:rPr>
              <a:t> 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PID Controller.</a:t>
            </a:r>
            <a:endParaRPr lang="en-US" sz="24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Bookman Old Style" pitchFamily="18" charset="0"/>
              </a:rPr>
              <a:t> 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o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Bookman Old Style" pitchFamily="18" charset="0"/>
              </a:rPr>
              <a:t> </a:t>
            </a:r>
            <a:r>
              <a:rPr lang="en-US" sz="2400" dirty="0" smtClean="0">
                <a:latin typeface="Bookman Old Style" pitchFamily="18" charset="0"/>
              </a:rPr>
              <a:t>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Implementation</a:t>
            </a:r>
            <a:r>
              <a:rPr lang="en-US" sz="2400" dirty="0" smtClean="0">
                <a:latin typeface="Bookman Old Style" pitchFamily="18" charset="0"/>
              </a:rPr>
              <a:t>. </a:t>
            </a:r>
          </a:p>
          <a:p>
            <a:pPr>
              <a:buNone/>
            </a:pP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Bookman Old Style" pitchFamily="18" charset="0"/>
              </a:rPr>
              <a:t> 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o</a:t>
            </a:r>
            <a:r>
              <a:rPr lang="en-US" sz="2400" dirty="0" smtClean="0">
                <a:latin typeface="Bookman Old Style" pitchFamily="18" charset="0"/>
              </a:rPr>
              <a:t> 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Problems.</a:t>
            </a:r>
          </a:p>
          <a:p>
            <a:pPr>
              <a:buNone/>
            </a:pP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 o 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Future Works.</a:t>
            </a:r>
            <a:r>
              <a:rPr lang="en-US" sz="2400" dirty="0" smtClean="0">
                <a:latin typeface="Bookman Old Style" pitchFamily="18" charset="0"/>
              </a:rPr>
              <a:t> </a:t>
            </a:r>
          </a:p>
          <a:p>
            <a:pPr>
              <a:buNone/>
            </a:pP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Bookman Old Style" pitchFamily="18" charset="0"/>
              </a:rPr>
              <a:t> 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o</a:t>
            </a:r>
            <a:r>
              <a:rPr lang="en-US" sz="2400" dirty="0" smtClean="0">
                <a:latin typeface="Bookman Old Style" pitchFamily="18" charset="0"/>
              </a:rPr>
              <a:t> 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Demo.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  <a:cs typeface="Courier New" pitchFamily="49" charset="0"/>
            </a:endParaRPr>
          </a:p>
          <a:p>
            <a:pPr>
              <a:buNone/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  <a:cs typeface="Courier New" pitchFamily="49" charset="0"/>
            </a:endParaRPr>
          </a:p>
        </p:txBody>
      </p:sp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xfrm>
            <a:off x="0" y="345823"/>
            <a:ext cx="10117138" cy="1188244"/>
          </a:xfr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n-US" dirty="0" smtClean="0">
                <a:latin typeface="Bookman Old Style" pitchFamily="18" charset="0"/>
              </a:rPr>
              <a:t>   Outlines</a:t>
            </a:r>
            <a:endParaRPr lang="en-US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96976" y="1543557"/>
            <a:ext cx="9002864" cy="5585906"/>
          </a:xfrm>
          <a:solidFill>
            <a:srgbClr val="E8E8E8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  <a:cs typeface="Courier New" pitchFamily="49" charset="0"/>
              </a:rPr>
              <a:t> 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  <a:cs typeface="Courier New" pitchFamily="49" charset="0"/>
              </a:rPr>
              <a:t> 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  <a:cs typeface="Courier New" pitchFamily="49" charset="0"/>
              </a:rPr>
              <a:t>What is Balanduino?</a:t>
            </a:r>
          </a:p>
          <a:p>
            <a:pPr>
              <a:buNone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  <a:cs typeface="Courier New" pitchFamily="49" charset="0"/>
              </a:rPr>
              <a:t>Balanduino is two-wheeled self-balanced robot,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  <a:p>
            <a:pPr>
              <a:buNone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that can be balanced automatically using motors,</a:t>
            </a:r>
          </a:p>
          <a:p>
            <a:pPr>
              <a:buNone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sensors and a microcontroller.</a:t>
            </a: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  <a:cs typeface="Courier New" pitchFamily="49" charset="0"/>
            </a:endParaRPr>
          </a:p>
          <a:p>
            <a:pPr>
              <a:buNone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  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  <a:cs typeface="Courier New" pitchFamily="49" charset="0"/>
            </a:endParaRPr>
          </a:p>
          <a:p>
            <a:pPr>
              <a:buNone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  <a:cs typeface="Courier New" pitchFamily="49" charset="0"/>
            </a:endParaRPr>
          </a:p>
        </p:txBody>
      </p:sp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xfrm>
            <a:off x="0" y="345823"/>
            <a:ext cx="10117138" cy="1188244"/>
          </a:xfr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n-US" dirty="0" smtClean="0">
                <a:latin typeface="Bookman Old Style" pitchFamily="18" charset="0"/>
              </a:rPr>
              <a:t>   Introduction</a:t>
            </a:r>
            <a:endParaRPr lang="en-US" dirty="0">
              <a:latin typeface="Bookman Old Style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7273" b="-1066"/>
          <a:stretch>
            <a:fillRect/>
          </a:stretch>
        </p:blipFill>
        <p:spPr bwMode="auto">
          <a:xfrm>
            <a:off x="5422492" y="3190441"/>
            <a:ext cx="4142911" cy="35931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76645" y="1543557"/>
            <a:ext cx="8763848" cy="5585906"/>
          </a:xfrm>
          <a:solidFill>
            <a:srgbClr val="E8E8E8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  <a:cs typeface="Courier New" pitchFamily="49" charset="0"/>
              </a:rPr>
              <a:t> 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  <a:cs typeface="Courier New" pitchFamily="49" charset="0"/>
            </a:endParaRPr>
          </a:p>
          <a:p>
            <a:pPr>
              <a:buNone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  <a:cs typeface="Courier New" pitchFamily="49" charset="0"/>
              </a:rPr>
              <a:t>  The main features of our robot that it is able to:</a:t>
            </a:r>
          </a:p>
          <a:p>
            <a:pPr>
              <a:buNone/>
            </a:pPr>
            <a:r>
              <a:rPr lang="en-US" sz="28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o 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Self-Balancing.</a:t>
            </a:r>
            <a:endParaRPr lang="en-US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  <a:cs typeface="Courier New" pitchFamily="49" charset="0"/>
            </a:endParaRPr>
          </a:p>
          <a:p>
            <a:pPr>
              <a:buNone/>
            </a:pP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o 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Avoid obstacles.</a:t>
            </a:r>
            <a:endParaRPr lang="en-US" sz="2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  <a:p>
            <a:pPr>
              <a:buNone/>
            </a:pP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o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 Carry loads with different weights.</a:t>
            </a:r>
          </a:p>
          <a:p>
            <a:pPr>
              <a:buNone/>
            </a:pP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 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o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 Move by controlling it via Bluetooth.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</a:endParaRPr>
          </a:p>
          <a:p>
            <a:pPr>
              <a:buNone/>
            </a:pP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  <a:cs typeface="Courier New" pitchFamily="49" charset="0"/>
            </a:endParaRPr>
          </a:p>
          <a:p>
            <a:pPr>
              <a:buNone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  <a:cs typeface="Courier New" pitchFamily="49" charset="0"/>
            </a:endParaRPr>
          </a:p>
          <a:p>
            <a:pPr>
              <a:buNone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  <a:cs typeface="Courier New" pitchFamily="49" charset="0"/>
            </a:endParaRPr>
          </a:p>
        </p:txBody>
      </p:sp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xfrm>
            <a:off x="0" y="345823"/>
            <a:ext cx="10117138" cy="1188244"/>
          </a:xfr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n-US" dirty="0" smtClean="0">
                <a:latin typeface="Bookman Old Style" pitchFamily="18" charset="0"/>
              </a:rPr>
              <a:t>   Introduction</a:t>
            </a:r>
            <a:endParaRPr lang="en-US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76645" y="1543557"/>
            <a:ext cx="8763848" cy="5585906"/>
          </a:xfrm>
          <a:solidFill>
            <a:srgbClr val="E8E8E8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  <a:cs typeface="Courier New" pitchFamily="49" charset="0"/>
              </a:rPr>
              <a:t> 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  <a:cs typeface="Courier New" pitchFamily="49" charset="0"/>
            </a:endParaRPr>
          </a:p>
          <a:p>
            <a:pPr>
              <a:buNone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ookman Old Style" pitchFamily="18" charset="0"/>
              </a:rPr>
              <a:t>  This type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Bookman Old Style" pitchFamily="18" charset="0"/>
              </a:rPr>
              <a:t>of robot has gained fame and interest among researchers and engineers because it utilizes a control system to stabilize an unstable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ookman Old Style" pitchFamily="18" charset="0"/>
              </a:rPr>
              <a:t>system.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  <a:cs typeface="Courier New" pitchFamily="49" charset="0"/>
            </a:endParaRPr>
          </a:p>
          <a:p>
            <a:pPr>
              <a:buNone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  <a:cs typeface="Courier New" pitchFamily="49" charset="0"/>
            </a:endParaRPr>
          </a:p>
          <a:p>
            <a:pPr>
              <a:buNone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  <a:cs typeface="Courier New" pitchFamily="49" charset="0"/>
            </a:endParaRPr>
          </a:p>
        </p:txBody>
      </p:sp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xfrm>
            <a:off x="0" y="345823"/>
            <a:ext cx="10117138" cy="1188244"/>
          </a:xfr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n-US" dirty="0" smtClean="0">
                <a:latin typeface="Bookman Old Style" pitchFamily="18" charset="0"/>
              </a:rPr>
              <a:t>   Motivation</a:t>
            </a:r>
            <a:endParaRPr lang="en-US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عنصر نائب للمحتوى 2"/>
          <p:cNvSpPr>
            <a:spLocks noGrp="1"/>
          </p:cNvSpPr>
          <p:nvPr>
            <p:ph idx="1"/>
          </p:nvPr>
        </p:nvSpPr>
        <p:spPr>
          <a:xfrm>
            <a:off x="676645" y="1116459"/>
            <a:ext cx="8763848" cy="6013004"/>
          </a:xfrm>
          <a:solidFill>
            <a:srgbClr val="E8E8E8"/>
          </a:solidFill>
        </p:spPr>
        <p:txBody>
          <a:bodyPr>
            <a:normAutofit/>
          </a:bodyPr>
          <a:lstStyle/>
          <a:p>
            <a:pPr>
              <a:buNone/>
            </a:pPr>
            <a:endParaRPr lang="en-US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  <a:cs typeface="Courier New" pitchFamily="49" charset="0"/>
            </a:endParaRPr>
          </a:p>
          <a:p>
            <a:pPr>
              <a:buNone/>
            </a:pP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  <a:cs typeface="Courier New" pitchFamily="49" charset="0"/>
              </a:rPr>
              <a:t>Segway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  <a:cs typeface="Courier New" pitchFamily="49" charset="0"/>
              </a:rPr>
              <a:t> (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  <a:cs typeface="Courier New" pitchFamily="49" charset="0"/>
              </a:rPr>
              <a:t>Hoverboard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  <a:cs typeface="Courier New" pitchFamily="49" charset="0"/>
              </a:rPr>
              <a:t>):  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  <a:cs typeface="Courier New" pitchFamily="49" charset="0"/>
            </a:endParaRPr>
          </a:p>
        </p:txBody>
      </p:sp>
      <p:sp>
        <p:nvSpPr>
          <p:cNvPr id="8" name="عنوان 1"/>
          <p:cNvSpPr txBox="1">
            <a:spLocks/>
          </p:cNvSpPr>
          <p:nvPr/>
        </p:nvSpPr>
        <p:spPr>
          <a:xfrm>
            <a:off x="0" y="345823"/>
            <a:ext cx="10117138" cy="118824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   Real Models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pic>
        <p:nvPicPr>
          <p:cNvPr id="9" name="Picture 3" descr="C:\Users\ahmad\Desktop\Fver\c700x420.jpg"/>
          <p:cNvPicPr>
            <a:picLocks noChangeAspect="1" noChangeArrowheads="1"/>
          </p:cNvPicPr>
          <p:nvPr/>
        </p:nvPicPr>
        <p:blipFill>
          <a:blip r:embed="rId2" cstate="print"/>
          <a:srcRect l="16773"/>
          <a:stretch>
            <a:fillRect/>
          </a:stretch>
        </p:blipFill>
        <p:spPr bwMode="auto">
          <a:xfrm>
            <a:off x="4842545" y="3276699"/>
            <a:ext cx="4429052" cy="34927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4" descr="C:\Users\ahmad\Desktop\Fver\hoverboard-safety-gear-for-kid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2105" y="3204691"/>
            <a:ext cx="3648795" cy="35047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صر نائب للمحتوى 2"/>
          <p:cNvSpPr>
            <a:spLocks noGrp="1"/>
          </p:cNvSpPr>
          <p:nvPr>
            <p:ph idx="1"/>
          </p:nvPr>
        </p:nvSpPr>
        <p:spPr>
          <a:xfrm>
            <a:off x="676645" y="1188467"/>
            <a:ext cx="8763848" cy="5940996"/>
          </a:xfrm>
          <a:solidFill>
            <a:srgbClr val="E8E8E8"/>
          </a:solidFill>
        </p:spPr>
        <p:txBody>
          <a:bodyPr>
            <a:normAutofit/>
          </a:bodyPr>
          <a:lstStyle/>
          <a:p>
            <a:pPr>
              <a:buNone/>
            </a:pPr>
            <a:endParaRPr lang="en-US" sz="28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n-US" sz="2800" dirty="0" err="1" smtClean="0">
                <a:latin typeface="Bookman Old Style" pitchFamily="18" charset="0"/>
              </a:rPr>
              <a:t>Ogo</a:t>
            </a:r>
            <a:r>
              <a:rPr lang="en-US" sz="2800" dirty="0" smtClean="0">
                <a:latin typeface="Bookman Old Style" pitchFamily="18" charset="0"/>
              </a:rPr>
              <a:t> is the only hands-free two-wheeled self-</a:t>
            </a:r>
          </a:p>
          <a:p>
            <a:pPr>
              <a:buNone/>
            </a:pPr>
            <a:r>
              <a:rPr lang="en-US" sz="2800" dirty="0" smtClean="0">
                <a:latin typeface="Bookman Old Style" pitchFamily="18" charset="0"/>
              </a:rPr>
              <a:t>Balancing vehicle. </a:t>
            </a:r>
            <a:br>
              <a:rPr lang="en-US" sz="2800" dirty="0" smtClean="0">
                <a:latin typeface="Bookman Old Style" pitchFamily="18" charset="0"/>
              </a:rPr>
            </a:b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  <a:cs typeface="Courier New" pitchFamily="49" charset="0"/>
            </a:endParaRPr>
          </a:p>
        </p:txBody>
      </p:sp>
      <p:sp>
        <p:nvSpPr>
          <p:cNvPr id="7" name="عنوان 1"/>
          <p:cNvSpPr txBox="1">
            <a:spLocks/>
          </p:cNvSpPr>
          <p:nvPr/>
        </p:nvSpPr>
        <p:spPr>
          <a:xfrm>
            <a:off x="0" y="345823"/>
            <a:ext cx="10117138" cy="118824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   Real Models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pic>
        <p:nvPicPr>
          <p:cNvPr id="8" name="Picture 2" descr="C:\Users\ahmad\Desktop\Fver\320660DC00000578-0-image-a-42_14575241199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58169" y="2988667"/>
            <a:ext cx="2848428" cy="33417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3" descr="C:\Users\ahmad\Desktop\Fver\320660E800000578-0-image-a-41_14575241176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86561" y="2988667"/>
            <a:ext cx="3024336" cy="34194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76645" y="1543557"/>
            <a:ext cx="8763848" cy="5585906"/>
          </a:xfrm>
          <a:solidFill>
            <a:srgbClr val="E8E8E8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  <a:cs typeface="Courier New" pitchFamily="49" charset="0"/>
              </a:rPr>
              <a:t> 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  <a:cs typeface="Courier New" pitchFamily="49" charset="0"/>
            </a:endParaRPr>
          </a:p>
          <a:p>
            <a:pPr marL="514350" indent="-514350">
              <a:buNone/>
            </a:pP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1.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Arduino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 Mega.</a:t>
            </a:r>
          </a:p>
          <a:p>
            <a:pPr marL="514350" indent="-514350">
              <a:buNone/>
            </a:pP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2.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MPU 6050.</a:t>
            </a:r>
          </a:p>
          <a:p>
            <a:pPr marL="514350" indent="-514350">
              <a:buNone/>
            </a:pP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3.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Two DC Motors.</a:t>
            </a:r>
          </a:p>
          <a:p>
            <a:pPr marL="514350" indent="-514350">
              <a:buNone/>
            </a:pP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4.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Dual H-Bridges [L298N] </a:t>
            </a:r>
          </a:p>
          <a:p>
            <a:pPr marL="514350" indent="-514350">
              <a:buNone/>
            </a:pP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5.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 Ultrasonic sensor</a:t>
            </a:r>
          </a:p>
          <a:p>
            <a:pPr marL="514350" indent="-514350">
              <a:buNone/>
            </a:pP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6.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itchFamily="18" charset="0"/>
              </a:rPr>
              <a:t>Two Battery pack.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  <a:cs typeface="Courier New" pitchFamily="49" charset="0"/>
            </a:endParaRPr>
          </a:p>
          <a:p>
            <a:pPr>
              <a:buNone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Bookman Old Style" pitchFamily="18" charset="0"/>
              <a:cs typeface="Courier New" pitchFamily="49" charset="0"/>
            </a:endParaRPr>
          </a:p>
        </p:txBody>
      </p:sp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xfrm>
            <a:off x="0" y="345823"/>
            <a:ext cx="10117138" cy="1188244"/>
          </a:xfr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n-US" dirty="0" smtClean="0">
                <a:latin typeface="Bookman Old Style" pitchFamily="18" charset="0"/>
              </a:rPr>
              <a:t>   </a:t>
            </a:r>
            <a:r>
              <a:rPr lang="en-US" sz="4000" dirty="0" smtClean="0">
                <a:latin typeface="Bookman Old Style" pitchFamily="18" charset="0"/>
              </a:rPr>
              <a:t>Hardware Components</a:t>
            </a:r>
            <a:endParaRPr lang="en-US" sz="4000" dirty="0">
              <a:latin typeface="Bookman Old Style" pitchFamily="18" charset="0"/>
            </a:endParaRPr>
          </a:p>
        </p:txBody>
      </p:sp>
      <p:pic>
        <p:nvPicPr>
          <p:cNvPr id="5" name="Picture 2" descr="C:\Users\ahmad\Downloads\imageedit_4_98385130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08054" y="5"/>
            <a:ext cx="2200499" cy="19178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2483</TotalTime>
  <Words>542</Words>
  <Application>Microsoft Office PowerPoint</Application>
  <PresentationFormat>Custom</PresentationFormat>
  <Paragraphs>178</Paragraphs>
  <Slides>28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Arial</vt:lpstr>
      <vt:lpstr>Bookman Old Style</vt:lpstr>
      <vt:lpstr>Calibri</vt:lpstr>
      <vt:lpstr>Courier New</vt:lpstr>
      <vt:lpstr>Times New Roman</vt:lpstr>
      <vt:lpstr>Wingdings</vt:lpstr>
      <vt:lpstr>سمة Office</vt:lpstr>
      <vt:lpstr>PowerPoint Presentation</vt:lpstr>
      <vt:lpstr>   Balanduino</vt:lpstr>
      <vt:lpstr>   Outlines</vt:lpstr>
      <vt:lpstr>   Introduction</vt:lpstr>
      <vt:lpstr>   Introduction</vt:lpstr>
      <vt:lpstr>   Motivation</vt:lpstr>
      <vt:lpstr>PowerPoint Presentation</vt:lpstr>
      <vt:lpstr>PowerPoint Presentation</vt:lpstr>
      <vt:lpstr>   Hardware Components</vt:lpstr>
      <vt:lpstr>   Hardware Components</vt:lpstr>
      <vt:lpstr>   Hardware Components</vt:lpstr>
      <vt:lpstr>   Hardware Components</vt:lpstr>
      <vt:lpstr>   Hardware Components</vt:lpstr>
      <vt:lpstr>   Hardware Components</vt:lpstr>
      <vt:lpstr>   Hardware Development</vt:lpstr>
      <vt:lpstr>   Hardware Development</vt:lpstr>
      <vt:lpstr>   Hardware Development</vt:lpstr>
      <vt:lpstr>    PID controller</vt:lpstr>
      <vt:lpstr>    PID controller</vt:lpstr>
      <vt:lpstr>    PID controller</vt:lpstr>
      <vt:lpstr>    PID Tuning</vt:lpstr>
      <vt:lpstr>   Implementation</vt:lpstr>
      <vt:lpstr>   Implementation</vt:lpstr>
      <vt:lpstr>   Implementation</vt:lpstr>
      <vt:lpstr>   Constrains and Difficulties</vt:lpstr>
      <vt:lpstr>   Future Work</vt:lpstr>
      <vt:lpstr>   Demo Video</vt:lpstr>
      <vt:lpstr>   Thank you 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Balanduino (Self-balanced Robot)</dc:title>
  <dc:creator>ahmad</dc:creator>
  <cp:lastModifiedBy>Windows User</cp:lastModifiedBy>
  <cp:revision>91</cp:revision>
  <dcterms:created xsi:type="dcterms:W3CDTF">2017-12-07T16:26:45Z</dcterms:created>
  <dcterms:modified xsi:type="dcterms:W3CDTF">2017-12-21T07:58:14Z</dcterms:modified>
</cp:coreProperties>
</file>