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0" r:id="rId2"/>
    <p:sldId id="259" r:id="rId3"/>
    <p:sldId id="263" r:id="rId4"/>
    <p:sldId id="265" r:id="rId5"/>
    <p:sldId id="264" r:id="rId6"/>
    <p:sldId id="266" r:id="rId7"/>
    <p:sldId id="291" r:id="rId8"/>
    <p:sldId id="292" r:id="rId9"/>
    <p:sldId id="267" r:id="rId10"/>
    <p:sldId id="268" r:id="rId11"/>
    <p:sldId id="269" r:id="rId12"/>
    <p:sldId id="270" r:id="rId13"/>
    <p:sldId id="271" r:id="rId14"/>
    <p:sldId id="279" r:id="rId15"/>
    <p:sldId id="280" r:id="rId16"/>
    <p:sldId id="286" r:id="rId17"/>
    <p:sldId id="287" r:id="rId18"/>
    <p:sldId id="293" r:id="rId19"/>
    <p:sldId id="294" r:id="rId20"/>
    <p:sldId id="295" r:id="rId21"/>
    <p:sldId id="296" r:id="rId22"/>
    <p:sldId id="283" r:id="rId23"/>
    <p:sldId id="282" r:id="rId24"/>
    <p:sldId id="297" r:id="rId25"/>
    <p:sldId id="274" r:id="rId26"/>
    <p:sldId id="273" r:id="rId27"/>
    <p:sldId id="276" r:id="rId28"/>
    <p:sldId id="277" r:id="rId29"/>
  </p:sldIdLst>
  <p:sldSz cx="10117138" cy="71294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6">
          <p15:clr>
            <a:srgbClr val="A4A3A4"/>
          </p15:clr>
        </p15:guide>
        <p15:guide id="2" pos="31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BDB"/>
    <a:srgbClr val="E8E8E8"/>
    <a:srgbClr val="CED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10" autoAdjust="0"/>
    <p:restoredTop sz="92652" autoAdjust="0"/>
  </p:normalViewPr>
  <p:slideViewPr>
    <p:cSldViewPr>
      <p:cViewPr varScale="1">
        <p:scale>
          <a:sx n="47" d="100"/>
          <a:sy n="47" d="100"/>
        </p:scale>
        <p:origin x="54" y="564"/>
      </p:cViewPr>
      <p:guideLst>
        <p:guide orient="horz" pos="2246"/>
        <p:guide pos="3187"/>
      </p:guideLst>
    </p:cSldViewPr>
  </p:slideViewPr>
  <p:outlineViewPr>
    <p:cViewPr>
      <p:scale>
        <a:sx n="33" d="100"/>
        <a:sy n="33" d="100"/>
      </p:scale>
      <p:origin x="0" y="126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8532A-A486-4F44-A989-075B119192D5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685800"/>
            <a:ext cx="4864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085E4-EB73-4219-B32D-FB0BD40FC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085E4-EB73-4219-B32D-FB0BD40FCA8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996950" y="685800"/>
            <a:ext cx="48641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 Algorithm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Algorithm was used to write the program to main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Arduino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board.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2: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will first initially start and check connection with all connected components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3:Afterwards it will get feedback from the MPU sensor and will get initial data of the angle.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help of complementary filter it will reduce the noise.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5: After obtaining the offsets it will recalculate the actual angle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6: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PID controller will control the whole process.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7: Based on the angle calculation DC motor will be controlled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085E4-EB73-4219-B32D-FB0BD40FCA8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8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8789" y="2214760"/>
            <a:ext cx="8599566" cy="152821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17572" y="4040029"/>
            <a:ext cx="7081997" cy="1821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D8FD-529C-4DBF-A8D8-C79D698C7A5E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412A-F476-42B8-834F-A044605B38C8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34925" y="285514"/>
            <a:ext cx="2276357" cy="608314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5858" y="285514"/>
            <a:ext cx="6660449" cy="608314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8805-FA82-4DE3-B542-D86A1AF7A04A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BD36-7B8B-47DA-8E3A-43F55AB71E55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9187" y="4581343"/>
            <a:ext cx="8599566" cy="14159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99187" y="3021776"/>
            <a:ext cx="8599566" cy="155956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E51F-47B3-4502-81E0-DED70A5BB654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05860" y="1663545"/>
            <a:ext cx="4468403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42881" y="1663545"/>
            <a:ext cx="4468403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FDA6D-364D-44A5-ABAF-0985197A4166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05860" y="1595878"/>
            <a:ext cx="4470160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05860" y="2260966"/>
            <a:ext cx="4470160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5139368" y="1595878"/>
            <a:ext cx="4471915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5139368" y="2260966"/>
            <a:ext cx="4471915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F352-A58D-4BFB-9E03-86CEE528D0A6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265A-4B39-4259-9396-D08C9253F5D1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5A24-1570-49DC-A4AB-6D0A2C7C8369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5859" y="283858"/>
            <a:ext cx="3328469" cy="1208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523" y="283864"/>
            <a:ext cx="5655762" cy="6084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05859" y="1491909"/>
            <a:ext cx="3328469" cy="4876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2D5D-3823-4669-852E-D92958CBA1FA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3032" y="4990625"/>
            <a:ext cx="6070283" cy="5891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983032" y="637031"/>
            <a:ext cx="6070283" cy="427767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983032" y="5579798"/>
            <a:ext cx="6070283" cy="8367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3F778-EC48-473F-AF20-C516CAB80116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505860" y="285509"/>
            <a:ext cx="9105424" cy="1188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05860" y="1663545"/>
            <a:ext cx="9105424" cy="4705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505860" y="6607960"/>
            <a:ext cx="2360665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7FC69-6997-42D5-8E8A-DA5751658FAD}" type="datetime1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456689" y="6607960"/>
            <a:ext cx="3203760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7250619" y="6607960"/>
            <a:ext cx="2360665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25" y="684411"/>
            <a:ext cx="9304101" cy="583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Arduino</a:t>
            </a:r>
            <a:endParaRPr lang="en-US" dirty="0" smtClean="0">
              <a:latin typeface="Bookman Old Style" pitchFamily="18" charset="0"/>
            </a:endParaRP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An Open Source Platform. 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Consists of both Hardware and Software.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Uses C++.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Very Flexible.</a:t>
            </a:r>
          </a:p>
          <a:p>
            <a:pPr>
              <a:buNone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Components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5" name="Picture 3" descr="C:\Users\ahmad\Desktop\555\me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8898" y="4088741"/>
            <a:ext cx="4302253" cy="2769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MPU 6050: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It’s the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world’s first integrated 6-axis Motion Tracking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device. It combines: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- 3-axis gyroscope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3-axis accelerometer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-  And a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Digital Motion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 Processor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™ (DMP)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FontTx/>
              <a:buChar char="-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Components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6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5" t="4426" r="13735"/>
          <a:stretch>
            <a:fillRect/>
          </a:stretch>
        </p:blipFill>
        <p:spPr bwMode="auto">
          <a:xfrm>
            <a:off x="6173967" y="3415016"/>
            <a:ext cx="3027512" cy="351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Dual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H-Bridge: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It is used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in controlling motors speed and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direction, this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depend on the obtained tilt angle of the balancing.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Components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3" b="9891"/>
          <a:stretch>
            <a:fillRect/>
          </a:stretch>
        </p:blipFill>
        <p:spPr bwMode="auto">
          <a:xfrm>
            <a:off x="3863501" y="3190441"/>
            <a:ext cx="5497324" cy="351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260475"/>
            <a:ext cx="8763848" cy="5868988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How H-Bridge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works?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Components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11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04" y="2741292"/>
            <a:ext cx="2310470" cy="2002373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pic>
        <p:nvPicPr>
          <p:cNvPr id="12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341" y="2741291"/>
            <a:ext cx="2310470" cy="202117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pic>
        <p:nvPicPr>
          <p:cNvPr id="13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173" y="2741291"/>
            <a:ext cx="2310470" cy="202117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14" name="مربع نص 13"/>
          <p:cNvSpPr txBox="1"/>
          <p:nvPr/>
        </p:nvSpPr>
        <p:spPr>
          <a:xfrm>
            <a:off x="1154673" y="4912181"/>
            <a:ext cx="2230799" cy="383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3783829" y="4912182"/>
            <a:ext cx="2469812" cy="383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 move forward</a:t>
            </a:r>
            <a:endParaRPr lang="en-US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6731669" y="4912187"/>
            <a:ext cx="2549483" cy="67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 move backward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Ultrasonic sensor: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It uses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sonar to determine distance to an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object.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So it is used in order to enable the robot to avoid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obstacles.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Components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6" name="صورة 5" descr="C:\Users\ahmad\Desktop\HC-SR04-Ultrasonic-Senso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0846" y="4088741"/>
            <a:ext cx="3639231" cy="2417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044451"/>
            <a:ext cx="8918428" cy="6085012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Here are the steps that have been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taken to design 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nd build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robot: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1:Building the robot's frame: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The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frame is created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from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strong Corrugated PP Plastic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Sheet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, it has a light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weight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and it is easy to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process.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Development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25" y="3636739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044451"/>
            <a:ext cx="8918428" cy="6085012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Development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5" name="صورة 4" descr="C:\Users\ahmad\Desktop\555\IMG_8263.JPG"/>
          <p:cNvPicPr/>
          <p:nvPr/>
        </p:nvPicPr>
        <p:blipFill>
          <a:blip r:embed="rId2" cstate="print"/>
          <a:srcRect l="6255" t="8598" r="3604" b="29484"/>
          <a:stretch>
            <a:fillRect/>
          </a:stretch>
        </p:blipFill>
        <p:spPr bwMode="auto">
          <a:xfrm flipV="1">
            <a:off x="1098129" y="1836539"/>
            <a:ext cx="338437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IMG_17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561" y="1692523"/>
            <a:ext cx="338437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4" descr="IMG_1734"/>
          <p:cNvPicPr>
            <a:picLocks noChangeAspect="1" noChangeArrowheads="1"/>
          </p:cNvPicPr>
          <p:nvPr/>
        </p:nvPicPr>
        <p:blipFill>
          <a:blip r:embed="rId4" cstate="print"/>
          <a:srcRect t="16031" r="44585" b="31750"/>
          <a:stretch>
            <a:fillRect/>
          </a:stretch>
        </p:blipFill>
        <p:spPr bwMode="auto">
          <a:xfrm>
            <a:off x="1170137" y="4500835"/>
            <a:ext cx="237626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3" name="Picture 5" descr="IMG_1665"/>
          <p:cNvPicPr>
            <a:picLocks noChangeAspect="1" noChangeArrowheads="1"/>
          </p:cNvPicPr>
          <p:nvPr/>
        </p:nvPicPr>
        <p:blipFill>
          <a:blip r:embed="rId5" cstate="print"/>
          <a:srcRect l="15033" r="26306" b="47867"/>
          <a:stretch>
            <a:fillRect/>
          </a:stretch>
        </p:blipFill>
        <p:spPr bwMode="auto">
          <a:xfrm>
            <a:off x="4194473" y="4500835"/>
            <a:ext cx="230425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0"/>
            <a:ext cx="10117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3381375"/>
            <a:ext cx="101171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810097" y="183653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2: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698529" y="176453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3:</a:t>
            </a:r>
          </a:p>
          <a:p>
            <a:endParaRPr lang="en-US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882105" y="450083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4:</a:t>
            </a:r>
          </a:p>
          <a:p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3834433" y="450083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5:</a:t>
            </a:r>
          </a:p>
          <a:p>
            <a:endParaRPr lang="en-US" dirty="0"/>
          </a:p>
        </p:txBody>
      </p:sp>
      <p:pic>
        <p:nvPicPr>
          <p:cNvPr id="15" name="صورة 14" descr="C:\Users\ahmad\Downloads\IMG_8270.PNG"/>
          <p:cNvPicPr/>
          <p:nvPr/>
        </p:nvPicPr>
        <p:blipFill>
          <a:blip r:embed="rId6" cstate="print"/>
          <a:srcRect l="9036" t="23424" r="40365" b="50220"/>
          <a:stretch>
            <a:fillRect/>
          </a:stretch>
        </p:blipFill>
        <p:spPr bwMode="auto">
          <a:xfrm>
            <a:off x="7146801" y="4572843"/>
            <a:ext cx="201622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مربع نص 15"/>
          <p:cNvSpPr txBox="1"/>
          <p:nvPr/>
        </p:nvSpPr>
        <p:spPr>
          <a:xfrm>
            <a:off x="6858769" y="464485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6: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044451"/>
            <a:ext cx="8918428" cy="6085012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Overall design:</a:t>
            </a:r>
          </a:p>
          <a:p>
            <a:pPr>
              <a:buNone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Hardware Development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0"/>
            <a:ext cx="10117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3381375"/>
            <a:ext cx="101171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6" descr="IMG_17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137" y="2484611"/>
            <a:ext cx="2143125" cy="2876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914" name="Picture 7" descr="IMG_17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8449" y="2484611"/>
            <a:ext cx="2162175" cy="2876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913" name="Picture 8" descr="IMG_17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761" y="2484611"/>
            <a:ext cx="2160240" cy="2876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10117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9086850"/>
            <a:ext cx="101171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188467"/>
            <a:ext cx="8763848" cy="594099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ar-JO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The most common controller that is used to maintain the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balance position on the self-balancing two wheel robot 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was the PID controller. </a:t>
            </a:r>
          </a:p>
          <a:p>
            <a:pPr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 PID controller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188467"/>
            <a:ext cx="8763848" cy="594099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PID Component: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1: Proportional Part.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Kp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2: Integral Part: </a:t>
            </a:r>
          </a:p>
          <a:p>
            <a:pPr>
              <a:buNone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: It is called “Slow Mode”.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3:Derivative Part: </a:t>
            </a:r>
          </a:p>
          <a:p>
            <a:pPr>
              <a:buNone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: It is called “Fast Mode”.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 PID controller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836539"/>
            <a:ext cx="8763848" cy="5292924"/>
          </a:xfrm>
          <a:solidFill>
            <a:srgbClr val="E8E8E8"/>
          </a:solidFill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Supervisor: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Dr.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Raed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Al-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Qadi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Prepared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by: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     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Nadeen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Kalboneh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      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Nardeen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Mabrouk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56272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6000" b="1" dirty="0" smtClean="0">
                <a:latin typeface="Bookman Old Style" pitchFamily="18" charset="0"/>
              </a:rPr>
              <a:t>Balanduino</a:t>
            </a:r>
            <a:endParaRPr lang="en-US" sz="6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044451"/>
            <a:ext cx="8763848" cy="6085012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Here are the PID Tuning Methods: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Obtain PID’s values manually.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Model based and Frequency Response based.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Ziegler-Nichols methods.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And there are many other methods.</a:t>
            </a:r>
          </a:p>
          <a:p>
            <a:pPr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 PID controller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944690"/>
            <a:ext cx="8763848" cy="6184773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In our project we obtain PID’s values manually, by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following these steps: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Set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Kp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=Zero.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Adjust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Kp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until the system remains in balance, but rapidly oscillates around equilibrium.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Adjust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 We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changed it many times until the robot is almost steady.  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Lastly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, we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adjust the value of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The appropriate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Kd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value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decrease settling time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252363"/>
            <a:ext cx="10117138" cy="1019548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3600" dirty="0" smtClean="0">
                <a:latin typeface="Bookman Old Style" pitchFamily="18" charset="0"/>
              </a:rPr>
              <a:t> PID Tuning</a:t>
            </a:r>
            <a:endParaRPr lang="en-US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944690"/>
            <a:ext cx="8763848" cy="6184773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Working Process: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We started with the initialization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process.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252363"/>
            <a:ext cx="10117138" cy="1019548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3600" dirty="0" smtClean="0">
                <a:latin typeface="Bookman Old Style" pitchFamily="18" charset="0"/>
              </a:rPr>
              <a:t>Implementation</a:t>
            </a:r>
            <a:endParaRPr lang="en-US" sz="3600" dirty="0">
              <a:latin typeface="Bookman Old Style" pitchFamily="18" charset="0"/>
            </a:endParaRPr>
          </a:p>
        </p:txBody>
      </p:sp>
      <p:pic>
        <p:nvPicPr>
          <p:cNvPr id="26628" name="Picture 4" descr="C:\Users\ahmad\Downloads\setup (1).png"/>
          <p:cNvPicPr>
            <a:picLocks noChangeAspect="1" noChangeArrowheads="1"/>
          </p:cNvPicPr>
          <p:nvPr/>
        </p:nvPicPr>
        <p:blipFill>
          <a:blip r:embed="rId2" cstate="print"/>
          <a:srcRect r="72326"/>
          <a:stretch>
            <a:fillRect/>
          </a:stretch>
        </p:blipFill>
        <p:spPr bwMode="auto">
          <a:xfrm>
            <a:off x="6441477" y="756419"/>
            <a:ext cx="2984169" cy="6133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45924" y="828428"/>
            <a:ext cx="9170860" cy="630103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This is the Working Process of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the 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whole project.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1"/>
            <a:ext cx="10117138" cy="1019548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3600" dirty="0" smtClean="0">
                <a:latin typeface="Bookman Old Style" pitchFamily="18" charset="0"/>
              </a:rPr>
              <a:t>Implementation</a:t>
            </a:r>
            <a:endParaRPr lang="en-US" sz="3600" dirty="0">
              <a:latin typeface="Bookman Old Style" pitchFamily="18" charset="0"/>
            </a:endParaRPr>
          </a:p>
        </p:txBody>
      </p:sp>
      <p:pic>
        <p:nvPicPr>
          <p:cNvPr id="27650" name="Picture 2" descr="C:\Users\ahmad\Downloads\all (4).png"/>
          <p:cNvPicPr>
            <a:picLocks noChangeAspect="1" noChangeArrowheads="1"/>
          </p:cNvPicPr>
          <p:nvPr/>
        </p:nvPicPr>
        <p:blipFill>
          <a:blip r:embed="rId3" cstate="print"/>
          <a:srcRect l="4505" t="186" r="20202"/>
          <a:stretch>
            <a:fillRect/>
          </a:stretch>
        </p:blipFill>
        <p:spPr bwMode="auto">
          <a:xfrm>
            <a:off x="3675662" y="-1"/>
            <a:ext cx="6153050" cy="712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972443"/>
            <a:ext cx="8763848" cy="6157020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 lvl="0"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PID Algorithm Equations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:</a:t>
            </a:r>
          </a:p>
          <a:p>
            <a:pPr lvl="0"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None/>
            </a:pPr>
            <a:r>
              <a:rPr lang="en-US" sz="2400" dirty="0" smtClean="0">
                <a:latin typeface="Bookman Old Style" panose="02050604050505020204" pitchFamily="18" charset="0"/>
              </a:rPr>
              <a:t>r(</a:t>
            </a:r>
            <a:r>
              <a:rPr lang="en-US" sz="2400" i="1" dirty="0" smtClean="0">
                <a:latin typeface="Bookman Old Style" panose="02050604050505020204" pitchFamily="18" charset="0"/>
              </a:rPr>
              <a:t>t</a:t>
            </a:r>
            <a:r>
              <a:rPr lang="en-US" sz="2400" dirty="0">
                <a:latin typeface="Bookman Old Style" panose="02050604050505020204" pitchFamily="18" charset="0"/>
              </a:rPr>
              <a:t>) is the desired process value or </a:t>
            </a:r>
            <a:r>
              <a:rPr lang="en-US" sz="2400" dirty="0" smtClean="0">
                <a:latin typeface="Bookman Old Style" panose="02050604050505020204" pitchFamily="18" charset="0"/>
              </a:rPr>
              <a:t>setpoint.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None/>
            </a:pPr>
            <a:r>
              <a:rPr lang="en-US" sz="2400" dirty="0">
                <a:latin typeface="Bookman Old Style" panose="02050604050505020204" pitchFamily="18" charset="0"/>
              </a:rPr>
              <a:t>y(</a:t>
            </a:r>
            <a:r>
              <a:rPr lang="en-US" sz="2400" i="1" dirty="0">
                <a:latin typeface="Bookman Old Style" panose="02050604050505020204" pitchFamily="18" charset="0"/>
              </a:rPr>
              <a:t>t</a:t>
            </a:r>
            <a:r>
              <a:rPr lang="en-US" sz="2400" dirty="0">
                <a:latin typeface="Bookman Old Style" panose="02050604050505020204" pitchFamily="18" charset="0"/>
              </a:rPr>
              <a:t>) is the measured process </a:t>
            </a:r>
            <a:r>
              <a:rPr lang="en-US" sz="2400" dirty="0" smtClean="0">
                <a:latin typeface="Bookman Old Style" panose="02050604050505020204" pitchFamily="18" charset="0"/>
              </a:rPr>
              <a:t>value.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None/>
            </a:pPr>
            <a:endParaRPr lang="ar-JO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252363"/>
            <a:ext cx="10117138" cy="1019548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3600" dirty="0" smtClean="0">
                <a:latin typeface="Bookman Old Style" pitchFamily="18" charset="0"/>
              </a:rPr>
              <a:t>Implementation</a:t>
            </a:r>
            <a:endParaRPr lang="en-US" sz="3600" dirty="0">
              <a:latin typeface="Bookman Old Style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62" y="3564731"/>
            <a:ext cx="8843443" cy="3142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 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Analyze and understand the physical concept of self-balancing and implement it on the robot</a:t>
            </a:r>
            <a:r>
              <a:rPr lang="ar-JO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take a lot of time.</a:t>
            </a:r>
            <a:endParaRPr lang="ar-JO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0" lvl="0" indent="0">
              <a:buNone/>
            </a:pP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IT was difficult to reach to the correct PID coefficients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Kp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,</a:t>
            </a:r>
            <a:r>
              <a:rPr lang="ar-JO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Ki and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Kd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</a:t>
            </a:r>
          </a:p>
          <a:p>
            <a:pPr marL="0" lvl="0" indent="0">
              <a:buNone/>
            </a:pP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Difficult to find batteries which are sufficient to operate both DC motors and Arduino.</a:t>
            </a:r>
          </a:p>
          <a:p>
            <a:pPr lvl="0">
              <a:buFont typeface="Courier New" pitchFamily="49" charset="0"/>
              <a:buChar char="o"/>
            </a:pP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0" lvl="0" indent="0">
              <a:buNone/>
            </a:pP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0" lvl="0" indent="0">
              <a:buNone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</a:b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5531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Constrains and Difficulties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Try to make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it as a real model in order to have ability to carry people, like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Segway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.</a:t>
            </a:r>
          </a:p>
          <a:p>
            <a:pPr lvl="0"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Add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 Wi-Fi shield to control it via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Internet also.</a:t>
            </a:r>
          </a:p>
          <a:p>
            <a:pPr lvl="0"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Make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robot’s movement smoother. 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dd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encoder to make robot back to the same point. 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  Future Work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91492" y="1019549"/>
            <a:ext cx="8763848" cy="6109915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-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Demo Video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ahmad\Desktop\QQQ.PNG"/>
          <p:cNvPicPr>
            <a:picLocks noChangeAspect="1" noChangeArrowheads="1"/>
          </p:cNvPicPr>
          <p:nvPr/>
        </p:nvPicPr>
        <p:blipFill>
          <a:blip r:embed="rId2" cstate="print"/>
          <a:srcRect l="23994" t="7695" r="30199" b="7665"/>
          <a:stretch>
            <a:fillRect/>
          </a:stretch>
        </p:blipFill>
        <p:spPr bwMode="auto">
          <a:xfrm>
            <a:off x="6732615" y="3482751"/>
            <a:ext cx="3384523" cy="3646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0" y="794974"/>
            <a:ext cx="10117138" cy="1796600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7200" dirty="0">
                <a:latin typeface="Bookman Old Style" pitchFamily="18" charset="0"/>
              </a:rPr>
              <a:t> </a:t>
            </a:r>
            <a:r>
              <a:rPr lang="en-US" sz="7200" dirty="0" smtClean="0">
                <a:latin typeface="Bookman Old Style" pitchFamily="18" charset="0"/>
              </a:rPr>
              <a:t>  Thank you </a:t>
            </a:r>
            <a:r>
              <a:rPr lang="en-US" sz="7200" dirty="0" smtClean="0">
                <a:latin typeface="Bookman Old Style" pitchFamily="18" charset="0"/>
                <a:sym typeface="Wingdings" pitchFamily="2" charset="2"/>
              </a:rPr>
              <a:t></a:t>
            </a:r>
            <a:endParaRPr lang="en-US" sz="7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Introduction.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Motivation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en-US" sz="24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Hardware Components.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latin typeface="Bookman Old Style" pitchFamily="18" charset="0"/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Hardware Development.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o</a:t>
            </a:r>
            <a:r>
              <a:rPr lang="en-US" sz="2400" dirty="0" smtClean="0">
                <a:latin typeface="Bookman Old Style" pitchFamily="18" charset="0"/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PID Controller.</a:t>
            </a:r>
            <a:endParaRPr lang="en-US" sz="24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Implementation</a:t>
            </a:r>
            <a:r>
              <a:rPr lang="en-US" sz="2400" dirty="0" smtClean="0">
                <a:latin typeface="Bookman Old Style" pitchFamily="18" charset="0"/>
              </a:rPr>
              <a:t>.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latin typeface="Bookman Old Style" pitchFamily="18" charset="0"/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Problems.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o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Future Works.</a:t>
            </a:r>
            <a:r>
              <a:rPr lang="en-US" sz="24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400" dirty="0" smtClean="0">
                <a:latin typeface="Bookman Old Style" pitchFamily="18" charset="0"/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Demo.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Outlines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6976" y="1543557"/>
            <a:ext cx="9002864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What is Balanduino?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Balanduino is two-wheeled self-balanced robot,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that can be balanced automatically using motors,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sensors and a microcontroller.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Introduction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273" b="-1066"/>
          <a:stretch>
            <a:fillRect/>
          </a:stretch>
        </p:blipFill>
        <p:spPr bwMode="auto">
          <a:xfrm>
            <a:off x="5422492" y="3190441"/>
            <a:ext cx="4142911" cy="3593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The main features of our robot that it is able to:</a:t>
            </a:r>
          </a:p>
          <a:p>
            <a:pPr>
              <a:buNone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Self-Balancing.</a:t>
            </a: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Avoid obstacles.</a:t>
            </a:r>
            <a:endParaRPr lang="en-US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Carry loads with different weights.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o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Move by controlling it via Bluetooth.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Introduction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  This type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of robot has gained fame and interest among researchers and engineers because it utilizes a control system to stabilize an unstable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system.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Motivation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116459"/>
            <a:ext cx="8763848" cy="6013004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Segway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(</a:t>
            </a:r>
            <a:r>
              <a:rPr lang="en-US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Hoverboard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):  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Real Models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9" name="Picture 3" descr="C:\Users\ahmad\Desktop\Fver\c700x420.jpg"/>
          <p:cNvPicPr>
            <a:picLocks noChangeAspect="1" noChangeArrowheads="1"/>
          </p:cNvPicPr>
          <p:nvPr/>
        </p:nvPicPr>
        <p:blipFill>
          <a:blip r:embed="rId2" cstate="print"/>
          <a:srcRect l="16773"/>
          <a:stretch>
            <a:fillRect/>
          </a:stretch>
        </p:blipFill>
        <p:spPr bwMode="auto">
          <a:xfrm>
            <a:off x="4842545" y="3276699"/>
            <a:ext cx="4429052" cy="349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ahmad\Desktop\Fver\hoverboard-safety-gear-for-k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2105" y="3204691"/>
            <a:ext cx="3648795" cy="3504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188467"/>
            <a:ext cx="8763848" cy="594099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800" dirty="0" err="1" smtClean="0">
                <a:latin typeface="Bookman Old Style" pitchFamily="18" charset="0"/>
              </a:rPr>
              <a:t>Ogo</a:t>
            </a:r>
            <a:r>
              <a:rPr lang="en-US" sz="2800" dirty="0" smtClean="0">
                <a:latin typeface="Bookman Old Style" pitchFamily="18" charset="0"/>
              </a:rPr>
              <a:t> is the only hands-free two-wheeled self-</a:t>
            </a: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Balancing vehicle. </a:t>
            </a:r>
            <a:br>
              <a:rPr lang="en-US" sz="2800" dirty="0" smtClean="0">
                <a:latin typeface="Bookman Old Style" pitchFamily="18" charset="0"/>
              </a:rPr>
            </a:b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Real Models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8" name="Picture 2" descr="C:\Users\ahmad\Desktop\Fver\320660DC00000578-0-image-a-42_1457524119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8169" y="2988667"/>
            <a:ext cx="2848428" cy="3341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ahmad\Desktop\Fver\320660E800000578-0-image-a-41_14575241176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561" y="2988667"/>
            <a:ext cx="3024336" cy="341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  <a:solidFill>
            <a:srgbClr val="E8E8E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Arduino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Mega.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MPU 6050.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Two DC Motors.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Dual H-Bridges [L298N]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Ultrasonic sensor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6.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Two Battery pack.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sz="4000" dirty="0" smtClean="0">
                <a:latin typeface="Bookman Old Style" pitchFamily="18" charset="0"/>
              </a:rPr>
              <a:t>Hardware Components</a:t>
            </a:r>
            <a:endParaRPr lang="en-US" sz="4000" dirty="0">
              <a:latin typeface="Bookman Old Style" pitchFamily="18" charset="0"/>
            </a:endParaRPr>
          </a:p>
        </p:txBody>
      </p:sp>
      <p:pic>
        <p:nvPicPr>
          <p:cNvPr id="5" name="Picture 2" descr="C:\Users\ahmad\Downloads\imageedit_4_9838513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054" y="5"/>
            <a:ext cx="2200499" cy="191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2483</TotalTime>
  <Words>542</Words>
  <Application>Microsoft Office PowerPoint</Application>
  <PresentationFormat>Custom</PresentationFormat>
  <Paragraphs>178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Bookman Old Style</vt:lpstr>
      <vt:lpstr>Calibri</vt:lpstr>
      <vt:lpstr>Courier New</vt:lpstr>
      <vt:lpstr>Times New Roman</vt:lpstr>
      <vt:lpstr>Wingdings</vt:lpstr>
      <vt:lpstr>سمة Office</vt:lpstr>
      <vt:lpstr>PowerPoint Presentation</vt:lpstr>
      <vt:lpstr>   Balanduino</vt:lpstr>
      <vt:lpstr>   Outlines</vt:lpstr>
      <vt:lpstr>   Introduction</vt:lpstr>
      <vt:lpstr>   Introduction</vt:lpstr>
      <vt:lpstr>   Motivation</vt:lpstr>
      <vt:lpstr>PowerPoint Presentation</vt:lpstr>
      <vt:lpstr>PowerPoint Presentation</vt:lpstr>
      <vt:lpstr>   Hardware Components</vt:lpstr>
      <vt:lpstr>   Hardware Components</vt:lpstr>
      <vt:lpstr>   Hardware Components</vt:lpstr>
      <vt:lpstr>   Hardware Components</vt:lpstr>
      <vt:lpstr>   Hardware Components</vt:lpstr>
      <vt:lpstr>   Hardware Components</vt:lpstr>
      <vt:lpstr>   Hardware Development</vt:lpstr>
      <vt:lpstr>   Hardware Development</vt:lpstr>
      <vt:lpstr>   Hardware Development</vt:lpstr>
      <vt:lpstr>    PID controller</vt:lpstr>
      <vt:lpstr>    PID controller</vt:lpstr>
      <vt:lpstr>    PID controller</vt:lpstr>
      <vt:lpstr>    PID Tuning</vt:lpstr>
      <vt:lpstr>   Implementation</vt:lpstr>
      <vt:lpstr>   Implementation</vt:lpstr>
      <vt:lpstr>   Implementation</vt:lpstr>
      <vt:lpstr>   Constrains and Difficulties</vt:lpstr>
      <vt:lpstr>   Future Work</vt:lpstr>
      <vt:lpstr>   Demo Video</vt:lpstr>
      <vt:lpstr>   Thank you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Balanduino (Self-balanced Robot)</dc:title>
  <dc:creator>ahmad</dc:creator>
  <cp:lastModifiedBy>Windows User</cp:lastModifiedBy>
  <cp:revision>91</cp:revision>
  <dcterms:created xsi:type="dcterms:W3CDTF">2017-12-07T16:26:45Z</dcterms:created>
  <dcterms:modified xsi:type="dcterms:W3CDTF">2017-12-21T07:58:14Z</dcterms:modified>
</cp:coreProperties>
</file>