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92" r:id="rId1"/>
  </p:sldMasterIdLst>
  <p:notesMasterIdLst>
    <p:notesMasterId r:id="rId17"/>
  </p:notesMasterIdLst>
  <p:sldIdLst>
    <p:sldId id="281" r:id="rId2"/>
    <p:sldId id="257" r:id="rId3"/>
    <p:sldId id="258" r:id="rId4"/>
    <p:sldId id="259" r:id="rId5"/>
    <p:sldId id="260" r:id="rId6"/>
    <p:sldId id="262" r:id="rId7"/>
    <p:sldId id="264" r:id="rId8"/>
    <p:sldId id="266" r:id="rId9"/>
    <p:sldId id="273" r:id="rId10"/>
    <p:sldId id="274" r:id="rId11"/>
    <p:sldId id="282" r:id="rId12"/>
    <p:sldId id="283" r:id="rId13"/>
    <p:sldId id="284" r:id="rId14"/>
    <p:sldId id="277" r:id="rId15"/>
    <p:sldId id="276"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83038" autoAdjust="0"/>
    <p:restoredTop sz="94660"/>
  </p:normalViewPr>
  <p:slideViewPr>
    <p:cSldViewPr>
      <p:cViewPr>
        <p:scale>
          <a:sx n="100" d="100"/>
          <a:sy n="100" d="100"/>
        </p:scale>
        <p:origin x="-270" y="12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C084AD-D6D4-48B1-871D-29C71A90D327}" type="datetimeFigureOut">
              <a:rPr lang="en-US" smtClean="0"/>
              <a:t>5/22/2017</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015BB1-898A-45DB-9428-00FAC4C1DD7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B4015BB1-898A-45DB-9428-00FAC4C1DD70}"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FEAA4DF6-C284-414E-A166-340D1A21C56B}" type="datetimeFigureOut">
              <a:rPr lang="ar-SA" smtClean="0"/>
              <a:pPr/>
              <a:t>26/08/1438</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C5317C53-58CA-45A8-A241-397581D7A8F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EAA4DF6-C284-414E-A166-340D1A21C56B}" type="datetimeFigureOut">
              <a:rPr lang="ar-SA" smtClean="0"/>
              <a:pPr/>
              <a:t>26/08/1438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5317C53-58CA-45A8-A241-397581D7A8F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EAA4DF6-C284-414E-A166-340D1A21C56B}" type="datetimeFigureOut">
              <a:rPr lang="ar-SA" smtClean="0"/>
              <a:pPr/>
              <a:t>26/08/1438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5317C53-58CA-45A8-A241-397581D7A8F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EAA4DF6-C284-414E-A166-340D1A21C56B}" type="datetimeFigureOut">
              <a:rPr lang="ar-SA" smtClean="0"/>
              <a:pPr/>
              <a:t>26/08/1438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5317C53-58CA-45A8-A241-397581D7A8F1}"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EAA4DF6-C284-414E-A166-340D1A21C56B}" type="datetimeFigureOut">
              <a:rPr lang="ar-SA" smtClean="0"/>
              <a:pPr/>
              <a:t>26/08/1438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5317C53-58CA-45A8-A241-397581D7A8F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FEAA4DF6-C284-414E-A166-340D1A21C56B}" type="datetimeFigureOut">
              <a:rPr lang="ar-SA" smtClean="0"/>
              <a:pPr/>
              <a:t>26/08/1438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5317C53-58CA-45A8-A241-397581D7A8F1}"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FEAA4DF6-C284-414E-A166-340D1A21C56B}" type="datetimeFigureOut">
              <a:rPr lang="ar-SA" smtClean="0"/>
              <a:pPr/>
              <a:t>26/08/1438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5317C53-58CA-45A8-A241-397581D7A8F1}"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FEAA4DF6-C284-414E-A166-340D1A21C56B}" type="datetimeFigureOut">
              <a:rPr lang="ar-SA" smtClean="0"/>
              <a:pPr/>
              <a:t>26/08/1438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5317C53-58CA-45A8-A241-397581D7A8F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EAA4DF6-C284-414E-A166-340D1A21C56B}" type="datetimeFigureOut">
              <a:rPr lang="ar-SA" smtClean="0"/>
              <a:pPr/>
              <a:t>26/08/1438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5317C53-58CA-45A8-A241-397581D7A8F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FEAA4DF6-C284-414E-A166-340D1A21C56B}" type="datetimeFigureOut">
              <a:rPr lang="ar-SA" smtClean="0"/>
              <a:pPr/>
              <a:t>26/08/1438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5317C53-58CA-45A8-A241-397581D7A8F1}"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EAA4DF6-C284-414E-A166-340D1A21C56B}" type="datetimeFigureOut">
              <a:rPr lang="ar-SA" smtClean="0"/>
              <a:pPr/>
              <a:t>26/08/1438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C5317C53-58CA-45A8-A241-397581D7A8F1}"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EAA4DF6-C284-414E-A166-340D1A21C56B}" type="datetimeFigureOut">
              <a:rPr lang="ar-SA" smtClean="0"/>
              <a:pPr/>
              <a:t>26/08/1438</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5317C53-58CA-45A8-A241-397581D7A8F1}"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1071546"/>
            <a:ext cx="8229600" cy="1143000"/>
          </a:xfrm>
          <a:solidFill>
            <a:schemeClr val="accent3">
              <a:lumMod val="40000"/>
              <a:lumOff val="60000"/>
            </a:schemeClr>
          </a:solidFill>
          <a:ln>
            <a:solidFill>
              <a:schemeClr val="accent1">
                <a:lumMod val="60000"/>
                <a:lumOff val="40000"/>
              </a:schemeClr>
            </a:solidFill>
          </a:ln>
        </p:spPr>
        <p:style>
          <a:lnRef idx="0">
            <a:schemeClr val="accent6"/>
          </a:lnRef>
          <a:fillRef idx="3">
            <a:schemeClr val="accent6"/>
          </a:fillRef>
          <a:effectRef idx="3">
            <a:schemeClr val="accent6"/>
          </a:effectRef>
          <a:fontRef idx="minor">
            <a:schemeClr val="lt1"/>
          </a:fontRef>
        </p:style>
        <p:txBody>
          <a:bodyPr anchor="ctr">
            <a:normAutofit fontScale="90000"/>
          </a:bodyPr>
          <a:lstStyle/>
          <a:p>
            <a:pPr algn="ctr" rtl="0"/>
            <a:r>
              <a:rPr lang="en-US" sz="5400" b="1" dirty="0" smtClean="0">
                <a:solidFill>
                  <a:schemeClr val="tx1">
                    <a:lumMod val="65000"/>
                    <a:lumOff val="35000"/>
                  </a:schemeClr>
                </a:solidFill>
              </a:rPr>
              <a:t>HHO Generator By Solar Energy </a:t>
            </a:r>
            <a:endParaRPr lang="en-US" sz="5400" dirty="0">
              <a:solidFill>
                <a:schemeClr val="tx1">
                  <a:lumMod val="65000"/>
                  <a:lumOff val="35000"/>
                </a:schemeClr>
              </a:solidFill>
            </a:endParaRPr>
          </a:p>
        </p:txBody>
      </p:sp>
      <p:sp>
        <p:nvSpPr>
          <p:cNvPr id="5" name="عنصر نائب للمحتوى 4"/>
          <p:cNvSpPr>
            <a:spLocks noGrp="1"/>
          </p:cNvSpPr>
          <p:nvPr>
            <p:ph sz="quarter" idx="2"/>
          </p:nvPr>
        </p:nvSpPr>
        <p:spPr/>
        <p:txBody>
          <a:bodyPr/>
          <a:lstStyle/>
          <a:p>
            <a:pPr algn="ctr">
              <a:buNone/>
            </a:pPr>
            <a:r>
              <a:rPr lang="en-US" b="1" dirty="0" smtClean="0">
                <a:solidFill>
                  <a:schemeClr val="accent1">
                    <a:lumMod val="50000"/>
                  </a:schemeClr>
                </a:solidFill>
              </a:rPr>
              <a:t>by</a:t>
            </a:r>
          </a:p>
          <a:p>
            <a:pPr algn="ctr" rtl="0">
              <a:buNone/>
            </a:pPr>
            <a:r>
              <a:rPr lang="en-US" b="1" dirty="0" err="1" smtClean="0"/>
              <a:t>Ehab</a:t>
            </a:r>
            <a:r>
              <a:rPr lang="en-US" b="1" dirty="0" smtClean="0"/>
              <a:t>  </a:t>
            </a:r>
            <a:r>
              <a:rPr lang="en-US" b="1" dirty="0" err="1" smtClean="0"/>
              <a:t>Jaber</a:t>
            </a:r>
            <a:endParaRPr lang="en-US" b="1" dirty="0" smtClean="0"/>
          </a:p>
          <a:p>
            <a:pPr algn="ctr" rtl="0">
              <a:buNone/>
            </a:pPr>
            <a:r>
              <a:rPr lang="en-US" b="1" dirty="0" err="1" smtClean="0"/>
              <a:t>Tawfiq</a:t>
            </a:r>
            <a:r>
              <a:rPr lang="en-US" b="1" dirty="0" smtClean="0"/>
              <a:t>  </a:t>
            </a:r>
            <a:r>
              <a:rPr lang="en-US" b="1" dirty="0" err="1" smtClean="0"/>
              <a:t>Nasasrah</a:t>
            </a:r>
            <a:endParaRPr lang="en-US" dirty="0" smtClean="0"/>
          </a:p>
          <a:p>
            <a:pPr algn="ctr" rtl="0">
              <a:buNone/>
            </a:pPr>
            <a:r>
              <a:rPr lang="en-US" b="1" dirty="0" err="1" smtClean="0"/>
              <a:t>Yousef</a:t>
            </a:r>
            <a:r>
              <a:rPr lang="en-US" b="1" dirty="0" smtClean="0"/>
              <a:t>  </a:t>
            </a:r>
            <a:r>
              <a:rPr lang="en-US" b="1" dirty="0" err="1" smtClean="0"/>
              <a:t>Khalaf</a:t>
            </a:r>
            <a:endParaRPr lang="en-US" dirty="0" smtClean="0"/>
          </a:p>
          <a:p>
            <a:endParaRPr lang="ar-SA" dirty="0"/>
          </a:p>
        </p:txBody>
      </p:sp>
      <p:sp>
        <p:nvSpPr>
          <p:cNvPr id="6" name="عنصر نائب للمحتوى 5"/>
          <p:cNvSpPr>
            <a:spLocks noGrp="1"/>
          </p:cNvSpPr>
          <p:nvPr>
            <p:ph sz="quarter" idx="4"/>
          </p:nvPr>
        </p:nvSpPr>
        <p:spPr/>
        <p:txBody>
          <a:bodyPr/>
          <a:lstStyle/>
          <a:p>
            <a:pPr algn="ctr" rtl="0">
              <a:buNone/>
            </a:pPr>
            <a:r>
              <a:rPr lang="en-US" b="1" dirty="0" smtClean="0">
                <a:solidFill>
                  <a:schemeClr val="accent1">
                    <a:lumMod val="50000"/>
                  </a:schemeClr>
                </a:solidFill>
              </a:rPr>
              <a:t>Supervision</a:t>
            </a:r>
          </a:p>
          <a:p>
            <a:pPr algn="ctr" rtl="0">
              <a:buNone/>
            </a:pPr>
            <a:r>
              <a:rPr lang="en-US" b="1" dirty="0" smtClean="0"/>
              <a:t>Dr. Ramez Al-khaledi</a:t>
            </a:r>
            <a:endParaRPr lang="en-US" dirty="0" smtClean="0"/>
          </a:p>
          <a:p>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a:bodyPr>
          <a:lstStyle/>
          <a:p>
            <a:pPr rtl="0"/>
            <a:r>
              <a:rPr lang="en-US" sz="4800" b="1" dirty="0" smtClean="0"/>
              <a:t>Results</a:t>
            </a:r>
            <a:endParaRPr lang="ar-SA" b="1" dirty="0"/>
          </a:p>
        </p:txBody>
      </p:sp>
      <p:sp>
        <p:nvSpPr>
          <p:cNvPr id="5" name="عنصر نائب للنص 2"/>
          <p:cNvSpPr txBox="1">
            <a:spLocks/>
          </p:cNvSpPr>
          <p:nvPr/>
        </p:nvSpPr>
        <p:spPr>
          <a:xfrm>
            <a:off x="428596" y="3000372"/>
            <a:ext cx="4040188" cy="659352"/>
          </a:xfrm>
          <a:prstGeom prst="rect">
            <a:avLst/>
          </a:prstGeom>
        </p:spPr>
        <p:txBody>
          <a:bodyPr vert="horz">
            <a:normAutofit/>
          </a:bodyPr>
          <a:lstStyle/>
          <a:p>
            <a:pPr marL="514350" marR="0" lvl="0" indent="-514350" algn="l" defTabSz="914400" rtl="0" eaLnBrk="1" fontAlgn="auto" latinLnBrk="0" hangingPunct="1">
              <a:lnSpc>
                <a:spcPct val="100000"/>
              </a:lnSpc>
              <a:spcBef>
                <a:spcPct val="20000"/>
              </a:spcBef>
              <a:spcAft>
                <a:spcPts val="0"/>
              </a:spcAft>
              <a:buClr>
                <a:schemeClr val="accent3"/>
              </a:buClr>
              <a:buSzPct val="95000"/>
              <a:buFont typeface="Wingdings" pitchFamily="2" charset="2"/>
              <a:buChar char="Ø"/>
              <a:tabLst/>
              <a:defRPr/>
            </a:pPr>
            <a:endParaRPr kumimoji="0" lang="ar-SA" sz="2600" b="1" i="0" u="none" strike="noStrike" kern="1200" cap="none" spc="0" normalizeH="0" baseline="0" noProof="0" dirty="0">
              <a:ln>
                <a:noFill/>
              </a:ln>
              <a:solidFill>
                <a:schemeClr val="tx1"/>
              </a:solidFill>
              <a:effectLst/>
              <a:uLnTx/>
              <a:uFillTx/>
              <a:latin typeface="+mn-lt"/>
              <a:ea typeface="+mn-ea"/>
              <a:cs typeface="+mn-cs"/>
            </a:endParaRPr>
          </a:p>
        </p:txBody>
      </p:sp>
      <p:sp>
        <p:nvSpPr>
          <p:cNvPr id="6" name="عنصر نائب للنص 3"/>
          <p:cNvSpPr txBox="1">
            <a:spLocks/>
          </p:cNvSpPr>
          <p:nvPr/>
        </p:nvSpPr>
        <p:spPr>
          <a:xfrm>
            <a:off x="4572000" y="3000372"/>
            <a:ext cx="4041775" cy="654843"/>
          </a:xfrm>
          <a:prstGeom prst="rect">
            <a:avLst/>
          </a:prstGeom>
        </p:spPr>
        <p:txBody>
          <a:bodyPr anchor="ct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pitchFamily="2" charset="2"/>
              <a:buChar char="Ø"/>
              <a:tabLst/>
              <a:defRPr/>
            </a:pPr>
            <a:endParaRPr kumimoji="0" lang="ar-SA" sz="2600" b="1"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عنصر نائب للمحتوى 9"/>
          <p:cNvSpPr>
            <a:spLocks noGrp="1"/>
          </p:cNvSpPr>
          <p:nvPr>
            <p:ph idx="1"/>
          </p:nvPr>
        </p:nvSpPr>
        <p:spPr>
          <a:xfrm>
            <a:off x="457200" y="1428736"/>
            <a:ext cx="8229600" cy="4895864"/>
          </a:xfrm>
        </p:spPr>
        <p:txBody>
          <a:bodyPr/>
          <a:lstStyle/>
          <a:p>
            <a:pPr algn="l" rtl="0"/>
            <a:r>
              <a:rPr lang="en-US" b="1" dirty="0" smtClean="0"/>
              <a:t>energy in the hydrogen</a:t>
            </a:r>
            <a:endParaRPr lang="en-US" dirty="0" smtClean="0"/>
          </a:p>
          <a:p>
            <a:pPr algn="l" rtl="0"/>
            <a:r>
              <a:rPr lang="en-US" dirty="0" smtClean="0"/>
              <a:t> Using a fairly efficient HHO device, producing 6.1 milliliters/ minute watt, it took 500 watts or 13.89 volts x 36 am/s</a:t>
            </a:r>
          </a:p>
          <a:p>
            <a:pPr algn="l" rtl="0"/>
            <a:r>
              <a:rPr lang="en-US" dirty="0" smtClean="0"/>
              <a:t> In one hour, it will produce 6.1 x 500 x 60 183000 milliliters or 183 liters x 0.00722413544 Mega Joules per liter =1.322 Mega Joules of energy, However 500 watts for one hour is a half a kilowatt hour.</a:t>
            </a:r>
          </a:p>
          <a:p>
            <a:pPr algn="l" rtl="0"/>
            <a:r>
              <a:rPr lang="en-US" dirty="0" smtClean="0"/>
              <a:t> A kilowatt hour= 3.6 Mega Joules of energy, so we used 1.8 Mega Joules of energy to create 1.322 Mega Joules worth of HHO.</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Power flow</a:t>
            </a:r>
            <a:endParaRPr lang="en-US" dirty="0"/>
          </a:p>
        </p:txBody>
      </p:sp>
      <p:sp>
        <p:nvSpPr>
          <p:cNvPr id="3" name="عنصر نائب للمحتوى 2"/>
          <p:cNvSpPr>
            <a:spLocks noGrp="1"/>
          </p:cNvSpPr>
          <p:nvPr>
            <p:ph idx="1"/>
          </p:nvPr>
        </p:nvSpPr>
        <p:spPr/>
        <p:txBody>
          <a:bodyPr>
            <a:normAutofit lnSpcReduction="10000"/>
          </a:bodyPr>
          <a:lstStyle/>
          <a:p>
            <a:pPr algn="l" rtl="0"/>
            <a:r>
              <a:rPr lang="en-US" dirty="0" smtClean="0"/>
              <a:t>Time= 3 minutes=3x60=180s</a:t>
            </a:r>
          </a:p>
          <a:p>
            <a:pPr algn="l" rtl="0"/>
            <a:r>
              <a:rPr lang="en-US" dirty="0" smtClean="0"/>
              <a:t>Area=(2πr^2)+h2πr=(2*3.14*10^2)+30*2*3.14*10=2512 </a:t>
            </a:r>
          </a:p>
          <a:p>
            <a:pPr algn="l" rtl="0"/>
            <a:r>
              <a:rPr lang="en-US" dirty="0" smtClean="0"/>
              <a:t>Volume =hπr^2 =30*3.14*10^2=9510  </a:t>
            </a:r>
          </a:p>
          <a:p>
            <a:pPr algn="l" rtl="0"/>
            <a:r>
              <a:rPr lang="en-US" dirty="0" smtClean="0"/>
              <a:t>Flow rate gas=9510/180 ==52.83 ml/s</a:t>
            </a:r>
          </a:p>
          <a:p>
            <a:pPr algn="l" rtl="0"/>
            <a:r>
              <a:rPr lang="en-US" dirty="0" smtClean="0"/>
              <a:t>In one minutes =52.83*60=3.16 L/min</a:t>
            </a:r>
          </a:p>
          <a:p>
            <a:pPr algn="l" rtl="0"/>
            <a:r>
              <a:rPr lang="en-US" dirty="0" smtClean="0"/>
              <a:t>7224.13522  </a:t>
            </a:r>
          </a:p>
          <a:p>
            <a:pPr algn="l" rtl="0"/>
            <a:r>
              <a:rPr lang="en-US" dirty="0" smtClean="0"/>
              <a:t>7224.13522  *3.16  =22899.06  </a:t>
            </a:r>
          </a:p>
          <a:p>
            <a:pPr algn="l" rtl="0"/>
            <a:r>
              <a:rPr lang="en-US" dirty="0" smtClean="0"/>
              <a:t>22899.06   * 1/60   =  381.65 </a:t>
            </a:r>
          </a:p>
          <a:p>
            <a:pPr algn="l" rtl="0"/>
            <a:r>
              <a:rPr lang="en-US" dirty="0" smtClean="0"/>
              <a:t>Power in =12 V * 50 A =600 </a:t>
            </a:r>
          </a:p>
          <a:p>
            <a:pPr algn="l" rtl="0"/>
            <a:r>
              <a:rPr lang="en-US" dirty="0" smtClean="0"/>
              <a:t>Max  efficiency =381.65/600=  63.6  %</a:t>
            </a:r>
          </a:p>
          <a:p>
            <a:pPr algn="l" rtl="0"/>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Power Flow</a:t>
            </a:r>
            <a:endParaRPr lang="en-US" dirty="0"/>
          </a:p>
        </p:txBody>
      </p:sp>
      <p:graphicFrame>
        <p:nvGraphicFramePr>
          <p:cNvPr id="4" name="عنصر نائب للمحتوى 3"/>
          <p:cNvGraphicFramePr>
            <a:graphicFrameLocks noGrp="1"/>
          </p:cNvGraphicFramePr>
          <p:nvPr>
            <p:ph idx="1"/>
          </p:nvPr>
        </p:nvGraphicFramePr>
        <p:xfrm>
          <a:off x="457200" y="1935163"/>
          <a:ext cx="8229600" cy="1864677"/>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l" rtl="0"/>
                      <a:r>
                        <a:rPr lang="en-US" dirty="0" smtClean="0"/>
                        <a:t>Experiment </a:t>
                      </a:r>
                      <a:endParaRPr lang="en-US" dirty="0"/>
                    </a:p>
                  </a:txBody>
                  <a:tcPr/>
                </a:tc>
                <a:tc>
                  <a:txBody>
                    <a:bodyPr/>
                    <a:lstStyle/>
                    <a:p>
                      <a:pPr algn="l" rtl="0"/>
                      <a:r>
                        <a:rPr lang="en-US" dirty="0" smtClean="0"/>
                        <a:t>Flow</a:t>
                      </a:r>
                      <a:r>
                        <a:rPr lang="en-US" baseline="0" dirty="0" smtClean="0"/>
                        <a:t> rate (L/M)</a:t>
                      </a:r>
                      <a:endParaRPr lang="en-US" dirty="0"/>
                    </a:p>
                  </a:txBody>
                  <a:tcPr/>
                </a:tc>
              </a:tr>
              <a:tr h="370840">
                <a:tc>
                  <a:txBody>
                    <a:bodyPr/>
                    <a:lstStyle/>
                    <a:p>
                      <a:pPr algn="ctr" rtl="0"/>
                      <a:r>
                        <a:rPr lang="en-US" dirty="0" smtClean="0"/>
                        <a:t>1</a:t>
                      </a:r>
                      <a:endParaRPr lang="en-US" dirty="0"/>
                    </a:p>
                  </a:txBody>
                  <a:tcPr/>
                </a:tc>
                <a:tc>
                  <a:txBody>
                    <a:bodyPr/>
                    <a:lstStyle/>
                    <a:p>
                      <a:pPr algn="ctr"/>
                      <a:r>
                        <a:rPr lang="ar-SA" dirty="0" smtClean="0"/>
                        <a:t>2.7</a:t>
                      </a:r>
                      <a:endParaRPr lang="en-US" dirty="0"/>
                    </a:p>
                  </a:txBody>
                  <a:tcPr/>
                </a:tc>
              </a:tr>
              <a:tr h="370840">
                <a:tc>
                  <a:txBody>
                    <a:bodyPr/>
                    <a:lstStyle/>
                    <a:p>
                      <a:pPr algn="ctr"/>
                      <a:r>
                        <a:rPr lang="en-US" dirty="0" smtClean="0"/>
                        <a:t>2</a:t>
                      </a:r>
                      <a:endParaRPr lang="en-US" dirty="0"/>
                    </a:p>
                  </a:txBody>
                  <a:tcPr/>
                </a:tc>
                <a:tc>
                  <a:txBody>
                    <a:bodyPr/>
                    <a:lstStyle/>
                    <a:p>
                      <a:pPr algn="ctr"/>
                      <a:r>
                        <a:rPr lang="ar-SA" dirty="0" smtClean="0"/>
                        <a:t>3.2</a:t>
                      </a:r>
                      <a:endParaRPr lang="en-US" dirty="0"/>
                    </a:p>
                  </a:txBody>
                  <a:tcPr/>
                </a:tc>
              </a:tr>
              <a:tr h="381317">
                <a:tc>
                  <a:txBody>
                    <a:bodyPr/>
                    <a:lstStyle/>
                    <a:p>
                      <a:pPr algn="ctr"/>
                      <a:r>
                        <a:rPr lang="en-US" dirty="0" smtClean="0"/>
                        <a:t>3</a:t>
                      </a:r>
                      <a:endParaRPr lang="en-US" dirty="0"/>
                    </a:p>
                  </a:txBody>
                  <a:tcPr/>
                </a:tc>
                <a:tc>
                  <a:txBody>
                    <a:bodyPr/>
                    <a:lstStyle/>
                    <a:p>
                      <a:pPr algn="ctr"/>
                      <a:r>
                        <a:rPr lang="ar-SA" dirty="0" smtClean="0"/>
                        <a:t>3.38</a:t>
                      </a:r>
                      <a:endParaRPr lang="en-US" dirty="0"/>
                    </a:p>
                  </a:txBody>
                  <a:tcPr/>
                </a:tc>
              </a:tr>
              <a:tr h="370840">
                <a:tc>
                  <a:txBody>
                    <a:bodyPr/>
                    <a:lstStyle/>
                    <a:p>
                      <a:pPr algn="ctr"/>
                      <a:r>
                        <a:rPr lang="en-US" dirty="0" smtClean="0"/>
                        <a:t>Average </a:t>
                      </a:r>
                      <a:endParaRPr lang="en-US" dirty="0"/>
                    </a:p>
                  </a:txBody>
                  <a:tcPr/>
                </a:tc>
                <a:tc>
                  <a:txBody>
                    <a:bodyPr/>
                    <a:lstStyle/>
                    <a:p>
                      <a:pPr algn="ctr"/>
                      <a:r>
                        <a:rPr lang="ar-SA" dirty="0" smtClean="0"/>
                        <a:t>3.16</a:t>
                      </a:r>
                      <a:endParaRPr lang="en-US" dirty="0"/>
                    </a:p>
                  </a:txBody>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solar panel</a:t>
            </a:r>
            <a:endParaRPr lang="en-US" dirty="0"/>
          </a:p>
        </p:txBody>
      </p:sp>
      <p:sp>
        <p:nvSpPr>
          <p:cNvPr id="3" name="عنصر نائب للمحتوى 2"/>
          <p:cNvSpPr>
            <a:spLocks noGrp="1"/>
          </p:cNvSpPr>
          <p:nvPr>
            <p:ph idx="1"/>
          </p:nvPr>
        </p:nvSpPr>
        <p:spPr/>
        <p:txBody>
          <a:bodyPr>
            <a:normAutofit/>
          </a:bodyPr>
          <a:lstStyle/>
          <a:p>
            <a:pPr algn="l" rtl="0">
              <a:buNone/>
            </a:pPr>
            <a:r>
              <a:rPr lang="en-US" b="1" dirty="0" smtClean="0"/>
              <a:t> </a:t>
            </a:r>
            <a:endParaRPr lang="en-US" dirty="0" smtClean="0"/>
          </a:p>
          <a:p>
            <a:pPr algn="l" rtl="0"/>
            <a:r>
              <a:rPr lang="en-US" dirty="0" smtClean="0"/>
              <a:t>In our project we chose a battery (50A &amp;12 V) so</a:t>
            </a:r>
          </a:p>
          <a:p>
            <a:pPr algn="l" rtl="0"/>
            <a:r>
              <a:rPr lang="en-US" dirty="0" smtClean="0"/>
              <a:t>The power by this battery is   p = V*I = 50*12 =600 watt </a:t>
            </a:r>
          </a:p>
          <a:p>
            <a:pPr algn="l" rtl="0"/>
            <a:r>
              <a:rPr lang="en-US" dirty="0" smtClean="0"/>
              <a:t>To know the energy by the solar panel we should know the rate of sun radiation in Nablus , the rate of sun </a:t>
            </a:r>
            <a:r>
              <a:rPr lang="en-US" dirty="0" smtClean="0"/>
              <a:t>radiation </a:t>
            </a:r>
            <a:r>
              <a:rPr lang="en-US" dirty="0" smtClean="0"/>
              <a:t>is 5.4 w/m^2</a:t>
            </a:r>
            <a:r>
              <a:rPr lang="en-US" dirty="0" smtClean="0"/>
              <a:t>.</a:t>
            </a:r>
            <a:endParaRPr lang="en-US" dirty="0" smtClean="0"/>
          </a:p>
          <a:p>
            <a:pPr algn="l" rtl="0"/>
            <a:r>
              <a:rPr lang="en-US" dirty="0" smtClean="0"/>
              <a:t>the </a:t>
            </a:r>
            <a:r>
              <a:rPr lang="en-US" dirty="0" smtClean="0"/>
              <a:t>power by solar panel is </a:t>
            </a:r>
            <a:r>
              <a:rPr lang="en-US" dirty="0" smtClean="0"/>
              <a:t>85 </a:t>
            </a:r>
            <a:r>
              <a:rPr lang="en-US" dirty="0" smtClean="0"/>
              <a:t>w </a:t>
            </a:r>
          </a:p>
          <a:p>
            <a:pPr algn="l" rtl="0"/>
            <a:r>
              <a:rPr lang="en-US" dirty="0" smtClean="0"/>
              <a:t>so the number of solar panel </a:t>
            </a:r>
            <a:r>
              <a:rPr lang="en-US" dirty="0" smtClean="0"/>
              <a:t>600/85=7.058solar </a:t>
            </a:r>
            <a:r>
              <a:rPr lang="en-US" dirty="0" smtClean="0"/>
              <a:t>panel </a:t>
            </a:r>
          </a:p>
          <a:p>
            <a:pPr algn="l" rtl="0"/>
            <a:r>
              <a:rPr lang="en-US" dirty="0" smtClean="0"/>
              <a:t>so we need one solar panel to charge the battery . </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a:bodyPr>
          <a:lstStyle/>
          <a:p>
            <a:pPr rtl="0"/>
            <a:r>
              <a:rPr lang="en-US" b="1" dirty="0" smtClean="0"/>
              <a:t>Challenges</a:t>
            </a:r>
            <a:endParaRPr lang="ar-SA" b="1" dirty="0"/>
          </a:p>
        </p:txBody>
      </p:sp>
      <p:sp>
        <p:nvSpPr>
          <p:cNvPr id="5" name="عنصر نائب للمحتوى 4"/>
          <p:cNvSpPr>
            <a:spLocks noGrp="1"/>
          </p:cNvSpPr>
          <p:nvPr>
            <p:ph idx="1"/>
          </p:nvPr>
        </p:nvSpPr>
        <p:spPr>
          <a:xfrm>
            <a:off x="457200" y="1935480"/>
            <a:ext cx="8186766" cy="4389120"/>
          </a:xfrm>
        </p:spPr>
        <p:txBody>
          <a:bodyPr/>
          <a:lstStyle/>
          <a:p>
            <a:pPr marL="514350" indent="-514350" algn="l" rtl="0">
              <a:buFont typeface="+mj-lt"/>
              <a:buAutoNum type="arabicParenR"/>
            </a:pPr>
            <a:r>
              <a:rPr lang="en-US" dirty="0" smtClean="0"/>
              <a:t>When we work in this project we found the problem with the battery, because the battery be low in 20 minutes and the solar pleat take 5 hour to full the battery, this problem can solve it be increase the number of solar pleats or get battery bigger than that we used like in this pictures it get 80w but like what we say it not enough.</a:t>
            </a:r>
          </a:p>
          <a:p>
            <a:pPr marL="514350" indent="-514350" algn="l" rtl="0">
              <a:buNone/>
            </a:pP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a:bodyPr>
          <a:lstStyle/>
          <a:p>
            <a:pPr rtl="0"/>
            <a:r>
              <a:rPr lang="en-US" sz="4800" b="1" dirty="0" smtClean="0"/>
              <a:t>Conclusion</a:t>
            </a:r>
            <a:endParaRPr lang="ar-SA" b="1" dirty="0"/>
          </a:p>
        </p:txBody>
      </p:sp>
      <p:sp>
        <p:nvSpPr>
          <p:cNvPr id="5" name="عنصر نائب للمحتوى 4"/>
          <p:cNvSpPr>
            <a:spLocks noGrp="1"/>
          </p:cNvSpPr>
          <p:nvPr>
            <p:ph idx="1"/>
          </p:nvPr>
        </p:nvSpPr>
        <p:spPr/>
        <p:txBody>
          <a:bodyPr>
            <a:normAutofit/>
          </a:bodyPr>
          <a:lstStyle/>
          <a:p>
            <a:pPr algn="l" rtl="0"/>
            <a:r>
              <a:rPr lang="en-US" sz="2400" dirty="0" smtClean="0"/>
              <a:t>This project is very good if we have cheap parts, which make in to our hand, then we not need the natural gases and we not buy fuel and we will save the money, health and our land from pollution, so we must search about like this fuel in the future, that renewable resources.</a:t>
            </a:r>
            <a:endParaRPr lang="ar-SA"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smtClean="0"/>
              <a:t>OUT LINE </a:t>
            </a:r>
            <a:endParaRPr lang="ar-SA" dirty="0"/>
          </a:p>
        </p:txBody>
      </p:sp>
      <p:sp>
        <p:nvSpPr>
          <p:cNvPr id="3" name="عنصر نائب للمحتوى 2"/>
          <p:cNvSpPr>
            <a:spLocks noGrp="1"/>
          </p:cNvSpPr>
          <p:nvPr>
            <p:ph idx="1"/>
          </p:nvPr>
        </p:nvSpPr>
        <p:spPr/>
        <p:txBody>
          <a:bodyPr/>
          <a:lstStyle/>
          <a:p>
            <a:pPr algn="l" rtl="0">
              <a:buFont typeface="Wingdings" pitchFamily="2" charset="2"/>
              <a:buChar char="v"/>
            </a:pPr>
            <a:r>
              <a:rPr lang="en-US" sz="2800" b="1" dirty="0" smtClean="0"/>
              <a:t>CELL DESIGN</a:t>
            </a:r>
          </a:p>
          <a:p>
            <a:pPr algn="l" rtl="0">
              <a:buFont typeface="Wingdings" pitchFamily="2" charset="2"/>
              <a:buChar char="v"/>
            </a:pPr>
            <a:r>
              <a:rPr lang="en-US" sz="2800" b="1" dirty="0" smtClean="0"/>
              <a:t>Storage  </a:t>
            </a:r>
          </a:p>
          <a:p>
            <a:pPr algn="l" rtl="0">
              <a:buFont typeface="Wingdings" pitchFamily="2" charset="2"/>
              <a:buChar char="v"/>
            </a:pPr>
            <a:r>
              <a:rPr lang="en-US" sz="2800" b="1" dirty="0" smtClean="0"/>
              <a:t>Solar panel </a:t>
            </a:r>
          </a:p>
          <a:p>
            <a:pPr algn="l" rtl="0">
              <a:buFont typeface="Wingdings" pitchFamily="2" charset="2"/>
              <a:buChar char="v"/>
            </a:pPr>
            <a:r>
              <a:rPr lang="en-US" sz="2800" b="1" dirty="0" smtClean="0"/>
              <a:t>Battery </a:t>
            </a:r>
          </a:p>
          <a:p>
            <a:pPr algn="l" rtl="0">
              <a:buFont typeface="Wingdings" pitchFamily="2" charset="2"/>
              <a:buChar char="v"/>
            </a:pPr>
            <a:r>
              <a:rPr lang="en-US" sz="2800" b="1" dirty="0" smtClean="0"/>
              <a:t>Result </a:t>
            </a:r>
          </a:p>
          <a:p>
            <a:pPr algn="l" rtl="0">
              <a:buFont typeface="Wingdings" pitchFamily="2" charset="2"/>
              <a:buChar char="v"/>
            </a:pPr>
            <a:r>
              <a:rPr lang="en-US" sz="2800" b="1" dirty="0" smtClean="0"/>
              <a:t>Challenges</a:t>
            </a:r>
          </a:p>
          <a:p>
            <a:pPr algn="l" rtl="0">
              <a:buFont typeface="Wingdings" pitchFamily="2" charset="2"/>
              <a:buChar char="v"/>
            </a:pPr>
            <a:r>
              <a:rPr lang="en-US" sz="2800" b="1" dirty="0" smtClean="0"/>
              <a:t>Conclusion</a:t>
            </a:r>
            <a:r>
              <a:rPr lang="en-US" sz="2800" dirty="0" smtClean="0"/>
              <a:t/>
            </a:r>
            <a:br>
              <a:rPr lang="en-US" sz="2800" dirty="0" smtClean="0"/>
            </a:b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fontScale="90000"/>
          </a:bodyPr>
          <a:lstStyle/>
          <a:p>
            <a:pPr rtl="0"/>
            <a:r>
              <a:rPr lang="en-US" b="1" dirty="0"/>
              <a:t>CELL DESIGN</a:t>
            </a:r>
            <a:r>
              <a:rPr lang="en-US" dirty="0"/>
              <a:t/>
            </a:r>
            <a:br>
              <a:rPr lang="en-US" dirty="0"/>
            </a:br>
            <a:endParaRPr lang="ar-SA" dirty="0"/>
          </a:p>
        </p:txBody>
      </p:sp>
      <p:sp>
        <p:nvSpPr>
          <p:cNvPr id="3" name="عنصر نائب للمحتوى 2"/>
          <p:cNvSpPr>
            <a:spLocks noGrp="1"/>
          </p:cNvSpPr>
          <p:nvPr>
            <p:ph idx="1"/>
          </p:nvPr>
        </p:nvSpPr>
        <p:spPr>
          <a:xfrm>
            <a:off x="457200" y="1500174"/>
            <a:ext cx="8229600" cy="4824426"/>
          </a:xfrm>
        </p:spPr>
        <p:txBody>
          <a:bodyPr>
            <a:normAutofit fontScale="77500" lnSpcReduction="20000"/>
          </a:bodyPr>
          <a:lstStyle/>
          <a:p>
            <a:pPr algn="l" rtl="0">
              <a:buFont typeface="Wingdings" pitchFamily="2" charset="2"/>
              <a:buChar char="§"/>
            </a:pPr>
            <a:r>
              <a:rPr lang="en-US" b="1" dirty="0" smtClean="0"/>
              <a:t>Specification Plates:</a:t>
            </a:r>
            <a:endParaRPr lang="en-US" b="1" dirty="0" smtClean="0">
              <a:latin typeface="Times New Roman" pitchFamily="18" charset="0"/>
              <a:cs typeface="Times New Roman" pitchFamily="18" charset="0"/>
            </a:endParaRPr>
          </a:p>
          <a:p>
            <a:pPr algn="l">
              <a:buNone/>
            </a:pPr>
            <a:r>
              <a:rPr lang="en-US" dirty="0" smtClean="0">
                <a:latin typeface="Times New Roman" pitchFamily="18" charset="0"/>
                <a:cs typeface="Times New Roman" pitchFamily="18" charset="0"/>
              </a:rPr>
              <a:t>stainless  steel  is used where corrosion resistance and good</a:t>
            </a:r>
          </a:p>
          <a:p>
            <a:pPr algn="l">
              <a:buNone/>
            </a:pPr>
            <a:r>
              <a:rPr lang="en-US" dirty="0" smtClean="0">
                <a:latin typeface="Times New Roman" pitchFamily="18" charset="0"/>
                <a:cs typeface="Times New Roman" pitchFamily="18" charset="0"/>
              </a:rPr>
              <a:t>Mechanical properties are primary requirements.</a:t>
            </a:r>
          </a:p>
          <a:p>
            <a:pPr algn="l">
              <a:buNone/>
            </a:pPr>
            <a:r>
              <a:rPr lang="en-US" dirty="0" smtClean="0">
                <a:latin typeface="Times New Roman" pitchFamily="18" charset="0"/>
                <a:cs typeface="Times New Roman" pitchFamily="18" charset="0"/>
              </a:rPr>
              <a:t>It is also widely used in application where corrosion resistance is required</a:t>
            </a:r>
          </a:p>
          <a:p>
            <a:pPr algn="l">
              <a:buNone/>
            </a:pPr>
            <a:r>
              <a:rPr lang="en-US" dirty="0" smtClean="0">
                <a:latin typeface="Times New Roman" pitchFamily="18" charset="0"/>
                <a:cs typeface="Times New Roman" pitchFamily="18" charset="0"/>
              </a:rPr>
              <a:t>The plate has a thickness of 0.2 cm with 20cm in height and 17.5 in width .</a:t>
            </a:r>
          </a:p>
          <a:p>
            <a:pPr algn="l" rtl="0">
              <a:buNone/>
            </a:pPr>
            <a:endParaRPr lang="en-US" b="1" dirty="0" smtClean="0"/>
          </a:p>
          <a:p>
            <a:pPr algn="l" rtl="0">
              <a:buFont typeface="Wingdings" pitchFamily="2" charset="2"/>
              <a:buChar char="§"/>
            </a:pPr>
            <a:r>
              <a:rPr lang="en-US" b="1" dirty="0" smtClean="0"/>
              <a:t>Composition Cell:</a:t>
            </a:r>
          </a:p>
          <a:p>
            <a:pPr algn="l" rtl="0">
              <a:buNone/>
            </a:pPr>
            <a:r>
              <a:rPr lang="en-US" dirty="0" smtClean="0"/>
              <a:t>  - Tube a diameter of 6" and 2 covers.</a:t>
            </a:r>
          </a:p>
          <a:p>
            <a:pPr algn="l" rtl="0">
              <a:buNone/>
            </a:pPr>
            <a:r>
              <a:rPr lang="en-US" dirty="0" smtClean="0"/>
              <a:t>  - Screw 8 mm plastic length of 11.5 cm.</a:t>
            </a:r>
          </a:p>
          <a:p>
            <a:pPr algn="l" rtl="0">
              <a:buNone/>
            </a:pPr>
            <a:r>
              <a:rPr lang="en-US" dirty="0" smtClean="0"/>
              <a:t>  - Two Screws 8 mm Stainless Steel length of 5 cm.</a:t>
            </a:r>
          </a:p>
          <a:p>
            <a:pPr algn="l" rtl="0">
              <a:buNone/>
            </a:pPr>
            <a:r>
              <a:rPr lang="en-US" dirty="0" smtClean="0"/>
              <a:t>  - The number of nuts Stainless steel, plastic washers.</a:t>
            </a:r>
          </a:p>
          <a:p>
            <a:pPr algn="l" rtl="0">
              <a:buNone/>
            </a:pPr>
            <a:r>
              <a:rPr lang="en-US" dirty="0" smtClean="0"/>
              <a:t>  - Hose.</a:t>
            </a:r>
          </a:p>
          <a:p>
            <a:pPr algn="l" rtl="0">
              <a:buNone/>
            </a:pPr>
            <a:r>
              <a:rPr lang="en-US" dirty="0" smtClean="0"/>
              <a:t>  </a:t>
            </a:r>
          </a:p>
          <a:p>
            <a:pPr algn="l" rtl="0">
              <a:buNone/>
            </a:pPr>
            <a:endParaRPr lang="en-US" dirty="0" smtClean="0"/>
          </a:p>
          <a:p>
            <a:pPr algn="l" rtl="0">
              <a:buNone/>
            </a:pPr>
            <a:endParaRPr lang="en-US" dirty="0" smtClean="0"/>
          </a:p>
          <a:p>
            <a:pPr algn="l" rtl="0">
              <a:buFont typeface="Arial" pitchFamily="34" charset="0"/>
              <a:buChar char="•"/>
            </a:pPr>
            <a:endParaRPr lang="en-US" dirty="0" smtClean="0"/>
          </a:p>
          <a:p>
            <a:pPr algn="l" rtl="0">
              <a:buNone/>
            </a:pP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fontScale="90000"/>
          </a:bodyPr>
          <a:lstStyle/>
          <a:p>
            <a:pPr rtl="0"/>
            <a:r>
              <a:rPr lang="en-US" b="1" dirty="0" smtClean="0"/>
              <a:t>CELL DESIGN</a:t>
            </a:r>
            <a:r>
              <a:rPr lang="en-US" dirty="0" smtClean="0"/>
              <a:t/>
            </a:r>
            <a:br>
              <a:rPr lang="en-US" dirty="0" smtClean="0"/>
            </a:br>
            <a:endParaRPr lang="ar-SA" dirty="0"/>
          </a:p>
        </p:txBody>
      </p:sp>
      <p:pic>
        <p:nvPicPr>
          <p:cNvPr id="4" name="عنصر نائب للمحتوى 3"/>
          <p:cNvPicPr>
            <a:picLocks noGrp="1"/>
          </p:cNvPicPr>
          <p:nvPr>
            <p:ph idx="1"/>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 xmlns:w="http://schemas.openxmlformats.org/wordprocessingml/2006/main" xmlns:w10="urn:schemas-microsoft-com:office:word" xmlns:v="urn:schemas-microsoft-com:vml" xmlns:o="urn:schemas-microsoft-com:office:office" xmlns:pic="http://schemas.openxmlformats.org/drawingml/2006/picture" xmlns:lc="http://schemas.openxmlformats.org/drawingml/2006/lockedCanvas" val="0"/>
              </a:ext>
            </a:extLst>
          </a:blip>
          <a:srcRect/>
          <a:stretch>
            <a:fillRect/>
          </a:stretch>
        </p:blipFill>
        <p:spPr bwMode="auto">
          <a:xfrm>
            <a:off x="500034" y="1935163"/>
            <a:ext cx="8072494" cy="4389437"/>
          </a:xfrm>
          <a:prstGeom prst="rect">
            <a:avLst/>
          </a:prstGeom>
          <a:noFill/>
          <a:ln>
            <a:noFill/>
          </a:ln>
          <a:effectLst/>
          <a:extLst>
            <a:ext uri="{909E8E84-426E-40DD-AFC4-6F175D3DCCD1}">
              <a14:hiddenFill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 xmlns:w="http://schemas.openxmlformats.org/wordprocessingml/2006/main" xmlns:w10="urn:schemas-microsoft-com:office:word" xmlns:v="urn:schemas-microsoft-com:vml" xmlns:o="urn:schemas-microsoft-com:office:office" xmlns:pic="http://schemas.openxmlformats.org/drawingml/2006/picture" xmlns:lc="http://schemas.openxmlformats.org/drawingml/2006/lockedCanvas">
                <a:solidFill>
                  <a:schemeClr val="accent1"/>
                </a:solidFill>
              </a14:hiddenFill>
            </a:ext>
            <a:ext uri="{91240B29-F687-4F45-9708-019B960494DF}">
              <a14:hiddenLine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 xmlns:w="http://schemas.openxmlformats.org/wordprocessingml/2006/main" xmlns:w10="urn:schemas-microsoft-com:office:word" xmlns:v="urn:schemas-microsoft-com:vml" xmlns:o="urn:schemas-microsoft-com:office:office" xmlns:pic="http://schemas.openxmlformats.org/drawingml/2006/picture" xmlns:lc="http://schemas.openxmlformats.org/drawingml/2006/lockedCanvas" w="9525">
                <a:solidFill>
                  <a:schemeClr val="tx1"/>
                </a:solidFill>
                <a:miter lim="800000"/>
                <a:headEnd/>
                <a:tailEnd/>
              </a14:hiddenLine>
            </a:ext>
            <a:ext uri="{AF507438-7753-43E0-B8FC-AC1667EBCBE1}">
              <a14:hiddenEffects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 xmlns:w="http://schemas.openxmlformats.org/wordprocessingml/2006/main" xmlns:w10="urn:schemas-microsoft-com:office:word" xmlns:v="urn:schemas-microsoft-com:vml" xmlns:o="urn:schemas-microsoft-com:office:office" xmlns:pic="http://schemas.openxmlformats.org/drawingml/2006/picture" xmlns:lc="http://schemas.openxmlformats.org/drawingml/2006/lockedCanva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fontScale="90000"/>
          </a:bodyPr>
          <a:lstStyle/>
          <a:p>
            <a:pPr rtl="0"/>
            <a:r>
              <a:rPr lang="en-US" b="1" dirty="0" smtClean="0"/>
              <a:t>CELL DESIGN</a:t>
            </a:r>
            <a:r>
              <a:rPr lang="en-US" dirty="0" smtClean="0"/>
              <a:t/>
            </a:r>
            <a:br>
              <a:rPr lang="en-US" dirty="0" smtClean="0"/>
            </a:br>
            <a:endParaRPr lang="ar-SA" dirty="0"/>
          </a:p>
        </p:txBody>
      </p:sp>
      <p:sp>
        <p:nvSpPr>
          <p:cNvPr id="3" name="عنصر نائب للمحتوى 2"/>
          <p:cNvSpPr>
            <a:spLocks noGrp="1"/>
          </p:cNvSpPr>
          <p:nvPr>
            <p:ph idx="1"/>
          </p:nvPr>
        </p:nvSpPr>
        <p:spPr/>
        <p:txBody>
          <a:bodyPr/>
          <a:lstStyle/>
          <a:p>
            <a:pPr marL="514350" indent="-514350" algn="l" rtl="0">
              <a:buFont typeface="Wingdings" pitchFamily="2" charset="2"/>
              <a:buChar char="§"/>
            </a:pPr>
            <a:r>
              <a:rPr lang="en-US" b="1" dirty="0" smtClean="0"/>
              <a:t>Catalysts for interaction:</a:t>
            </a:r>
          </a:p>
          <a:p>
            <a:pPr algn="l" rtl="0"/>
            <a:endParaRPr lang="en-US" sz="1000" dirty="0" smtClean="0"/>
          </a:p>
          <a:p>
            <a:pPr algn="l" rtl="0">
              <a:buNone/>
            </a:pPr>
            <a:r>
              <a:rPr lang="en-US" dirty="0" smtClean="0"/>
              <a:t>   Distilled water is mixed with a certain amount of sodium hydroxide so that the amounts of 20 grams of hydroxide per liter of distilled water.</a:t>
            </a:r>
          </a:p>
          <a:p>
            <a:pPr algn="l" rtl="0">
              <a:buNone/>
            </a:pP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fontScale="90000"/>
          </a:bodyPr>
          <a:lstStyle/>
          <a:p>
            <a:pPr rtl="0"/>
            <a:r>
              <a:rPr lang="en-US" sz="4800" dirty="0" smtClean="0"/>
              <a:t>Storage  </a:t>
            </a:r>
            <a:br>
              <a:rPr lang="en-US" sz="4800" dirty="0" smtClean="0"/>
            </a:br>
            <a:endParaRPr lang="ar-SA" b="1" dirty="0"/>
          </a:p>
        </p:txBody>
      </p:sp>
      <p:sp>
        <p:nvSpPr>
          <p:cNvPr id="3" name="عنصر نائب للمحتوى 2"/>
          <p:cNvSpPr>
            <a:spLocks noGrp="1"/>
          </p:cNvSpPr>
          <p:nvPr>
            <p:ph idx="1"/>
          </p:nvPr>
        </p:nvSpPr>
        <p:spPr>
          <a:xfrm>
            <a:off x="457200" y="1935480"/>
            <a:ext cx="8472518" cy="4389120"/>
          </a:xfrm>
        </p:spPr>
        <p:txBody>
          <a:bodyPr>
            <a:normAutofit/>
          </a:bodyPr>
          <a:lstStyle/>
          <a:p>
            <a:pPr algn="l">
              <a:buNone/>
            </a:pPr>
            <a:r>
              <a:rPr lang="en-US" sz="2400" dirty="0" smtClean="0"/>
              <a:t> When the hydrogen is produced the next step is to store and distribute it.</a:t>
            </a:r>
          </a:p>
          <a:p>
            <a:pPr algn="l">
              <a:buNone/>
            </a:pPr>
            <a:r>
              <a:rPr lang="en-US" sz="2400" dirty="0" smtClean="0"/>
              <a:t>Hydrogen is the first element in the periodic table , consisting of one proton and one electron making it the smallest and lightest of all elements . this makes hydrogen the element that contains most energy compared to its weight but the least when compared to volume. The great challenge for hydrogen therefore is to find ways to store it so that it reaches an energy density comparable to gasoline. Hydrogen can be stored in three different ways as a gas as a liquid as a material </a:t>
            </a:r>
          </a:p>
          <a:p>
            <a:pPr algn="l" rtl="0">
              <a:buNone/>
            </a:pPr>
            <a:endParaRPr lang="en-US" dirty="0" smtClean="0"/>
          </a:p>
          <a:p>
            <a:pPr algn="l" rtl="0">
              <a:buNone/>
            </a:pP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fontScale="90000"/>
          </a:bodyPr>
          <a:lstStyle/>
          <a:p>
            <a:pPr rtl="0"/>
            <a:r>
              <a:rPr lang="en-US" sz="4800" b="1" dirty="0" smtClean="0"/>
              <a:t>Solar panel </a:t>
            </a:r>
            <a:r>
              <a:rPr lang="en-US" sz="4800" dirty="0" smtClean="0"/>
              <a:t/>
            </a:r>
            <a:br>
              <a:rPr lang="en-US" sz="4800" dirty="0" smtClean="0"/>
            </a:br>
            <a:endParaRPr lang="ar-SA" b="1" dirty="0"/>
          </a:p>
        </p:txBody>
      </p:sp>
      <p:sp>
        <p:nvSpPr>
          <p:cNvPr id="3" name="عنصر نائب للمحتوى 2"/>
          <p:cNvSpPr>
            <a:spLocks noGrp="1"/>
          </p:cNvSpPr>
          <p:nvPr>
            <p:ph idx="1"/>
          </p:nvPr>
        </p:nvSpPr>
        <p:spPr>
          <a:xfrm>
            <a:off x="428596" y="1928802"/>
            <a:ext cx="8229600" cy="4389120"/>
          </a:xfrm>
        </p:spPr>
        <p:txBody>
          <a:bodyPr>
            <a:normAutofit/>
          </a:bodyPr>
          <a:lstStyle/>
          <a:p>
            <a:pPr algn="l" rtl="0">
              <a:buNone/>
            </a:pPr>
            <a:r>
              <a:rPr lang="en-US" dirty="0" smtClean="0"/>
              <a:t>The solar panel absorb the sun's rays as a source of energy for generating electricity, this electricity is important to provide appropriate electricity to batter .  </a:t>
            </a:r>
          </a:p>
          <a:p>
            <a:pPr algn="l" rtl="0">
              <a:buNone/>
            </a:pPr>
            <a:endParaRPr lang="ar-SA" dirty="0"/>
          </a:p>
        </p:txBody>
      </p:sp>
      <p:pic>
        <p:nvPicPr>
          <p:cNvPr id="8" name="صورة 7"/>
          <p:cNvPicPr/>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571472" y="3286124"/>
            <a:ext cx="7500990" cy="3500462"/>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a:bodyPr>
          <a:lstStyle/>
          <a:p>
            <a:pPr rtl="0"/>
            <a:r>
              <a:rPr lang="en-US" sz="4800" b="1" dirty="0" smtClean="0"/>
              <a:t>Battery </a:t>
            </a:r>
            <a:endParaRPr lang="ar-SA" b="1" dirty="0"/>
          </a:p>
        </p:txBody>
      </p:sp>
      <p:sp>
        <p:nvSpPr>
          <p:cNvPr id="5" name="عنصر نائب للمحتوى 4"/>
          <p:cNvSpPr>
            <a:spLocks noGrp="1"/>
          </p:cNvSpPr>
          <p:nvPr>
            <p:ph idx="1"/>
          </p:nvPr>
        </p:nvSpPr>
        <p:spPr>
          <a:xfrm>
            <a:off x="357158" y="1785926"/>
            <a:ext cx="8572560" cy="4538674"/>
          </a:xfrm>
        </p:spPr>
        <p:txBody>
          <a:bodyPr/>
          <a:lstStyle/>
          <a:p>
            <a:pPr algn="l">
              <a:buNone/>
            </a:pPr>
            <a:r>
              <a:rPr lang="en-US" dirty="0" smtClean="0"/>
              <a:t>After the solar panel charging the battery. The battery connected with stainless steel plates cathode and anode by wires to begin chemical reaction operation.</a:t>
            </a:r>
          </a:p>
          <a:p>
            <a:pPr algn="l">
              <a:buNone/>
            </a:pPr>
            <a:r>
              <a:rPr lang="en-US" dirty="0" smtClean="0"/>
              <a:t>H2O + electricity </a:t>
            </a:r>
            <a:r>
              <a:rPr lang="zh-CN" altLang="en-US" dirty="0" smtClean="0"/>
              <a:t>➞</a:t>
            </a:r>
            <a:r>
              <a:rPr lang="en-US" dirty="0" smtClean="0"/>
              <a:t> H2 + 1 /2O2</a:t>
            </a:r>
          </a:p>
          <a:p>
            <a:pPr algn="l" rtl="0">
              <a:buNone/>
            </a:pPr>
            <a:endParaRPr lang="ar-SA" dirty="0"/>
          </a:p>
        </p:txBody>
      </p:sp>
      <p:pic>
        <p:nvPicPr>
          <p:cNvPr id="7" name="صورة 6"/>
          <p:cNvPicPr/>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1928794" y="3714752"/>
            <a:ext cx="5214974" cy="2697484"/>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a:bodyPr>
          <a:lstStyle/>
          <a:p>
            <a:pPr rtl="0"/>
            <a:r>
              <a:rPr lang="en-US" sz="4800" b="1" dirty="0" smtClean="0"/>
              <a:t>Results</a:t>
            </a:r>
            <a:endParaRPr lang="ar-SA" b="1" dirty="0"/>
          </a:p>
        </p:txBody>
      </p:sp>
      <p:sp>
        <p:nvSpPr>
          <p:cNvPr id="8" name="عنصر نائب للمحتوى 7"/>
          <p:cNvSpPr>
            <a:spLocks noGrp="1"/>
          </p:cNvSpPr>
          <p:nvPr>
            <p:ph idx="1"/>
          </p:nvPr>
        </p:nvSpPr>
        <p:spPr/>
        <p:txBody>
          <a:bodyPr>
            <a:normAutofit/>
          </a:bodyPr>
          <a:lstStyle/>
          <a:p>
            <a:pPr algn="l">
              <a:buNone/>
            </a:pPr>
            <a:r>
              <a:rPr lang="en-US" b="1" dirty="0" smtClean="0"/>
              <a:t> Chemical calculations</a:t>
            </a:r>
            <a:endParaRPr lang="en-US" dirty="0" smtClean="0"/>
          </a:p>
          <a:p>
            <a:pPr algn="l"/>
            <a:r>
              <a:rPr lang="en-US" dirty="0" smtClean="0"/>
              <a:t>In this section show the chemical quantities for molecular water and how much be the present hydrogen and oxygen, in water as we know the one mole of any pure element has a mass that is exactly equal to that element's atom mass in grams. Like</a:t>
            </a:r>
          </a:p>
          <a:p>
            <a:pPr algn="l" rtl="0">
              <a:buNone/>
            </a:pPr>
            <a:r>
              <a:rPr lang="en-US" b="1" dirty="0" smtClean="0"/>
              <a:t>2.01588 g </a:t>
            </a:r>
            <a:r>
              <a:rPr lang="en-US" dirty="0" smtClean="0"/>
              <a:t>One mole of H2</a:t>
            </a:r>
          </a:p>
          <a:p>
            <a:pPr algn="l" rtl="0">
              <a:buNone/>
            </a:pPr>
            <a:r>
              <a:rPr lang="en-US" b="1" dirty="0" smtClean="0"/>
              <a:t> 31.988 g </a:t>
            </a:r>
            <a:r>
              <a:rPr lang="en-US" dirty="0" smtClean="0"/>
              <a:t>One mole of O2</a:t>
            </a:r>
          </a:p>
          <a:p>
            <a:pPr algn="l" rtl="0">
              <a:buNone/>
            </a:pPr>
            <a:endParaRPr lang="en-US" b="1"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2612</TotalTime>
  <Words>801</Words>
  <Application>Microsoft Office PowerPoint</Application>
  <PresentationFormat>عرض على الشاشة (3:4)‏</PresentationFormat>
  <Paragraphs>89</Paragraphs>
  <Slides>15</Slides>
  <Notes>1</Notes>
  <HiddenSlides>0</HiddenSlides>
  <MMClips>0</MMClips>
  <ScaleCrop>false</ScaleCrop>
  <HeadingPairs>
    <vt:vector size="4" baseType="variant">
      <vt:variant>
        <vt:lpstr>سمة</vt:lpstr>
      </vt:variant>
      <vt:variant>
        <vt:i4>1</vt:i4>
      </vt:variant>
      <vt:variant>
        <vt:lpstr>عناوين الشرائح</vt:lpstr>
      </vt:variant>
      <vt:variant>
        <vt:i4>15</vt:i4>
      </vt:variant>
    </vt:vector>
  </HeadingPairs>
  <TitlesOfParts>
    <vt:vector size="16" baseType="lpstr">
      <vt:lpstr>تدفق</vt:lpstr>
      <vt:lpstr>HHO Generator By Solar Energy </vt:lpstr>
      <vt:lpstr>OUT LINE </vt:lpstr>
      <vt:lpstr>CELL DESIGN </vt:lpstr>
      <vt:lpstr>CELL DESIGN </vt:lpstr>
      <vt:lpstr>CELL DESIGN </vt:lpstr>
      <vt:lpstr>Storage   </vt:lpstr>
      <vt:lpstr>Solar panel  </vt:lpstr>
      <vt:lpstr>Battery </vt:lpstr>
      <vt:lpstr>Results</vt:lpstr>
      <vt:lpstr>Results</vt:lpstr>
      <vt:lpstr>Power flow</vt:lpstr>
      <vt:lpstr>Power Flow</vt:lpstr>
      <vt:lpstr>solar panel</vt:lpstr>
      <vt:lpstr>Challenges</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laptop city</dc:creator>
  <cp:lastModifiedBy>future</cp:lastModifiedBy>
  <cp:revision>40</cp:revision>
  <dcterms:created xsi:type="dcterms:W3CDTF">2016-05-14T14:08:54Z</dcterms:created>
  <dcterms:modified xsi:type="dcterms:W3CDTF">2017-05-22T18:01:00Z</dcterms:modified>
</cp:coreProperties>
</file>