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  <p:sldMasterId id="2147483720" r:id="rId2"/>
  </p:sldMasterIdLst>
  <p:sldIdLst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57" r:id="rId11"/>
    <p:sldId id="258" r:id="rId12"/>
    <p:sldId id="259" r:id="rId13"/>
    <p:sldId id="277" r:id="rId14"/>
    <p:sldId id="260" r:id="rId15"/>
    <p:sldId id="261" r:id="rId16"/>
    <p:sldId id="262" r:id="rId17"/>
    <p:sldId id="313" r:id="rId18"/>
    <p:sldId id="310" r:id="rId19"/>
    <p:sldId id="314" r:id="rId20"/>
    <p:sldId id="315" r:id="rId21"/>
    <p:sldId id="309" r:id="rId22"/>
    <p:sldId id="264" r:id="rId23"/>
    <p:sldId id="265" r:id="rId24"/>
    <p:sldId id="266" r:id="rId25"/>
    <p:sldId id="267" r:id="rId26"/>
    <p:sldId id="268" r:id="rId27"/>
    <p:sldId id="269" r:id="rId28"/>
    <p:sldId id="278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88" r:id="rId37"/>
    <p:sldId id="289" r:id="rId38"/>
    <p:sldId id="290" r:id="rId39"/>
    <p:sldId id="292" r:id="rId40"/>
    <p:sldId id="291" r:id="rId41"/>
    <p:sldId id="293" r:id="rId42"/>
    <p:sldId id="294" r:id="rId43"/>
    <p:sldId id="295" r:id="rId44"/>
    <p:sldId id="297" r:id="rId45"/>
    <p:sldId id="296" r:id="rId46"/>
    <p:sldId id="299" r:id="rId47"/>
    <p:sldId id="298" r:id="rId48"/>
    <p:sldId id="316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gAbdalrhman%20Alsyed\AppData\Roaming\Microsoft\Excel\Book1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525270879601588E-2"/>
          <c:y val="5.4144316358572191E-2"/>
          <c:w val="0.82226428427215825"/>
          <c:h val="0.878432504275903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Sheet1!$E$7</c:f>
              <c:strCache>
                <c:ptCount val="1"/>
                <c:pt idx="0">
                  <c:v>TSS </c:v>
                </c:pt>
              </c:strCache>
            </c:strRef>
          </c:tx>
          <c:invertIfNegative val="0"/>
          <c:cat>
            <c:strRef>
              <c:f>Sheet1!$F$6:$J$6</c:f>
              <c:strCache>
                <c:ptCount val="5"/>
                <c:pt idx="0">
                  <c:v>Influent</c:v>
                </c:pt>
                <c:pt idx="2">
                  <c:v>Standard Value</c:v>
                </c:pt>
                <c:pt idx="4">
                  <c:v>Effluent</c:v>
                </c:pt>
              </c:strCache>
            </c:strRef>
          </c:cat>
          <c:val>
            <c:numRef>
              <c:f>Sheet1!$F$7:$J$7</c:f>
              <c:numCache>
                <c:formatCode>General</c:formatCode>
                <c:ptCount val="5"/>
                <c:pt idx="0">
                  <c:v>800</c:v>
                </c:pt>
                <c:pt idx="2">
                  <c:v>30</c:v>
                </c:pt>
                <c:pt idx="4">
                  <c:v>16.829999999999998</c:v>
                </c:pt>
              </c:numCache>
            </c:numRef>
          </c:val>
        </c:ser>
        <c:ser>
          <c:idx val="1"/>
          <c:order val="1"/>
          <c:tx>
            <c:strRef>
              <c:f>Sheet1!$E$9</c:f>
              <c:strCache>
                <c:ptCount val="1"/>
                <c:pt idx="0">
                  <c:v>COD</c:v>
                </c:pt>
              </c:strCache>
            </c:strRef>
          </c:tx>
          <c:invertIfNegative val="0"/>
          <c:cat>
            <c:strRef>
              <c:f>Sheet1!$F$6:$J$6</c:f>
              <c:strCache>
                <c:ptCount val="5"/>
                <c:pt idx="0">
                  <c:v>Influent</c:v>
                </c:pt>
                <c:pt idx="2">
                  <c:v>Standard Value</c:v>
                </c:pt>
                <c:pt idx="4">
                  <c:v>Effluent</c:v>
                </c:pt>
              </c:strCache>
            </c:strRef>
          </c:cat>
          <c:val>
            <c:numRef>
              <c:f>Sheet1!$F$9:$J$9</c:f>
              <c:numCache>
                <c:formatCode>General</c:formatCode>
                <c:ptCount val="5"/>
                <c:pt idx="0">
                  <c:v>700</c:v>
                </c:pt>
                <c:pt idx="2">
                  <c:v>50</c:v>
                </c:pt>
                <c:pt idx="4">
                  <c:v>44.48</c:v>
                </c:pt>
              </c:numCache>
            </c:numRef>
          </c:val>
        </c:ser>
        <c:ser>
          <c:idx val="2"/>
          <c:order val="2"/>
          <c:tx>
            <c:strRef>
              <c:f>Sheet1!$E$11</c:f>
              <c:strCache>
                <c:ptCount val="1"/>
                <c:pt idx="0">
                  <c:v>BOD</c:v>
                </c:pt>
              </c:strCache>
            </c:strRef>
          </c:tx>
          <c:invertIfNegative val="0"/>
          <c:cat>
            <c:strRef>
              <c:f>Sheet1!$F$6:$J$6</c:f>
              <c:strCache>
                <c:ptCount val="5"/>
                <c:pt idx="0">
                  <c:v>Influent</c:v>
                </c:pt>
                <c:pt idx="2">
                  <c:v>Standard Value</c:v>
                </c:pt>
                <c:pt idx="4">
                  <c:v>Effluent</c:v>
                </c:pt>
              </c:strCache>
            </c:strRef>
          </c:cat>
          <c:val>
            <c:numRef>
              <c:f>Sheet1!$F$11:$J$11</c:f>
              <c:numCache>
                <c:formatCode>General</c:formatCode>
                <c:ptCount val="5"/>
                <c:pt idx="0">
                  <c:v>500</c:v>
                </c:pt>
                <c:pt idx="2">
                  <c:v>20</c:v>
                </c:pt>
                <c:pt idx="4">
                  <c:v>4.2350000000000003</c:v>
                </c:pt>
              </c:numCache>
            </c:numRef>
          </c:val>
        </c:ser>
        <c:ser>
          <c:idx val="3"/>
          <c:order val="3"/>
          <c:tx>
            <c:strRef>
              <c:f>Sheet1!$E$13</c:f>
              <c:strCache>
                <c:ptCount val="1"/>
                <c:pt idx="0">
                  <c:v>TN</c:v>
                </c:pt>
              </c:strCache>
            </c:strRef>
          </c:tx>
          <c:invertIfNegative val="0"/>
          <c:cat>
            <c:strRef>
              <c:f>Sheet1!$F$6:$J$6</c:f>
              <c:strCache>
                <c:ptCount val="5"/>
                <c:pt idx="0">
                  <c:v>Influent</c:v>
                </c:pt>
                <c:pt idx="2">
                  <c:v>Standard Value</c:v>
                </c:pt>
                <c:pt idx="4">
                  <c:v>Effluent</c:v>
                </c:pt>
              </c:strCache>
            </c:strRef>
          </c:cat>
          <c:val>
            <c:numRef>
              <c:f>Sheet1!$F$13:$J$13</c:f>
              <c:numCache>
                <c:formatCode>General</c:formatCode>
                <c:ptCount val="5"/>
                <c:pt idx="0">
                  <c:v>50</c:v>
                </c:pt>
                <c:pt idx="2">
                  <c:v>30</c:v>
                </c:pt>
                <c:pt idx="4">
                  <c:v>28.07</c:v>
                </c:pt>
              </c:numCache>
            </c:numRef>
          </c:val>
        </c:ser>
        <c:ser>
          <c:idx val="4"/>
          <c:order val="4"/>
          <c:tx>
            <c:strRef>
              <c:f>Sheet1!$E$15</c:f>
              <c:strCache>
                <c:ptCount val="1"/>
                <c:pt idx="0">
                  <c:v>TP</c:v>
                </c:pt>
              </c:strCache>
            </c:strRef>
          </c:tx>
          <c:invertIfNegative val="0"/>
          <c:cat>
            <c:strRef>
              <c:f>Sheet1!$F$6:$J$6</c:f>
              <c:strCache>
                <c:ptCount val="5"/>
                <c:pt idx="0">
                  <c:v>Influent</c:v>
                </c:pt>
                <c:pt idx="2">
                  <c:v>Standard Value</c:v>
                </c:pt>
                <c:pt idx="4">
                  <c:v>Effluent</c:v>
                </c:pt>
              </c:strCache>
            </c:strRef>
          </c:cat>
          <c:val>
            <c:numRef>
              <c:f>Sheet1!$F$15:$J$15</c:f>
              <c:numCache>
                <c:formatCode>General</c:formatCode>
                <c:ptCount val="5"/>
                <c:pt idx="0">
                  <c:v>50</c:v>
                </c:pt>
                <c:pt idx="2">
                  <c:v>30</c:v>
                </c:pt>
                <c:pt idx="4">
                  <c:v>5.6070000000000002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831872"/>
        <c:axId val="88833408"/>
      </c:barChart>
      <c:catAx>
        <c:axId val="88831872"/>
        <c:scaling>
          <c:orientation val="minMax"/>
        </c:scaling>
        <c:delete val="0"/>
        <c:axPos val="b"/>
        <c:majorTickMark val="out"/>
        <c:minorTickMark val="none"/>
        <c:tickLblPos val="nextTo"/>
        <c:crossAx val="88833408"/>
        <c:crosses val="autoZero"/>
        <c:auto val="1"/>
        <c:lblAlgn val="ctr"/>
        <c:lblOffset val="100"/>
        <c:noMultiLvlLbl val="0"/>
      </c:catAx>
      <c:valAx>
        <c:axId val="88833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8318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C3E92A-83E6-4000-9A4C-F7CAFEEC079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F02271-ABD6-4E5B-8122-451B217794B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Secondary Treatment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FA5D102-4A69-461E-A249-68232841B51B}" type="parTrans" cxnId="{98B14D51-1E37-4B36-BAAB-E77FEDDBE369}">
      <dgm:prSet/>
      <dgm:spPr/>
      <dgm:t>
        <a:bodyPr/>
        <a:lstStyle/>
        <a:p>
          <a:endParaRPr lang="en-US"/>
        </a:p>
      </dgm:t>
    </dgm:pt>
    <dgm:pt modelId="{14E1EBF7-7D18-4A54-B78B-8E219B683E5B}" type="sibTrans" cxnId="{98B14D51-1E37-4B36-BAAB-E77FEDDBE369}">
      <dgm:prSet/>
      <dgm:spPr/>
      <dgm:t>
        <a:bodyPr/>
        <a:lstStyle/>
        <a:p>
          <a:endParaRPr lang="en-US"/>
        </a:p>
      </dgm:t>
    </dgm:pt>
    <dgm:pt modelId="{4E4BFC5E-EDEE-4A8A-90DA-0DB06DE03E43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Extended Aeration Tank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8BD33C8-B09D-4E23-974A-032B15CC7B13}" type="parTrans" cxnId="{04CDE22A-CB28-4985-A835-F7E36341F0E0}">
      <dgm:prSet/>
      <dgm:spPr/>
      <dgm:t>
        <a:bodyPr/>
        <a:lstStyle/>
        <a:p>
          <a:endParaRPr lang="en-US"/>
        </a:p>
      </dgm:t>
    </dgm:pt>
    <dgm:pt modelId="{D1323E5C-12AE-4C38-AABE-61BF347F94F9}" type="sibTrans" cxnId="{04CDE22A-CB28-4985-A835-F7E36341F0E0}">
      <dgm:prSet/>
      <dgm:spPr/>
      <dgm:t>
        <a:bodyPr/>
        <a:lstStyle/>
        <a:p>
          <a:endParaRPr lang="en-US"/>
        </a:p>
      </dgm:t>
    </dgm:pt>
    <dgm:pt modelId="{937099B4-FF0C-4FA7-9801-AA254934C107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Secondary Clarifier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1C771DF-FCE9-41F7-ADAF-E058CFD8E11E}" type="parTrans" cxnId="{D5DC0F3B-DD05-4936-A02E-3476E59E0128}">
      <dgm:prSet/>
      <dgm:spPr/>
      <dgm:t>
        <a:bodyPr/>
        <a:lstStyle/>
        <a:p>
          <a:endParaRPr lang="en-US"/>
        </a:p>
      </dgm:t>
    </dgm:pt>
    <dgm:pt modelId="{A5A598C1-94F4-49E5-AF10-3E671D99FC07}" type="sibTrans" cxnId="{D5DC0F3B-DD05-4936-A02E-3476E59E0128}">
      <dgm:prSet/>
      <dgm:spPr/>
      <dgm:t>
        <a:bodyPr/>
        <a:lstStyle/>
        <a:p>
          <a:endParaRPr lang="en-US"/>
        </a:p>
      </dgm:t>
    </dgm:pt>
    <dgm:pt modelId="{9AB749D0-FEC1-4EF6-90D7-DDC70E50502C}" type="pres">
      <dgm:prSet presAssocID="{42C3E92A-83E6-4000-9A4C-F7CAFEEC07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1D3D92E-147F-4379-8455-19CBF4A1D6D9}" type="pres">
      <dgm:prSet presAssocID="{7AF02271-ABD6-4E5B-8122-451B217794B6}" presName="hierRoot1" presStyleCnt="0"/>
      <dgm:spPr/>
    </dgm:pt>
    <dgm:pt modelId="{26104430-695C-4F51-B9EE-EE56C1307EF4}" type="pres">
      <dgm:prSet presAssocID="{7AF02271-ABD6-4E5B-8122-451B217794B6}" presName="composite" presStyleCnt="0"/>
      <dgm:spPr/>
    </dgm:pt>
    <dgm:pt modelId="{B3FB0085-601A-4793-B474-AD81C07DDEB2}" type="pres">
      <dgm:prSet presAssocID="{7AF02271-ABD6-4E5B-8122-451B217794B6}" presName="background" presStyleLbl="node0" presStyleIdx="0" presStyleCnt="1"/>
      <dgm:spPr/>
    </dgm:pt>
    <dgm:pt modelId="{A9A43C2B-389C-46CC-BAE9-4477C3D91FEF}" type="pres">
      <dgm:prSet presAssocID="{7AF02271-ABD6-4E5B-8122-451B217794B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5F41BF-11F9-4A75-89FF-A95403EA2E24}" type="pres">
      <dgm:prSet presAssocID="{7AF02271-ABD6-4E5B-8122-451B217794B6}" presName="hierChild2" presStyleCnt="0"/>
      <dgm:spPr/>
    </dgm:pt>
    <dgm:pt modelId="{144BBF4F-E424-47D3-9F4F-1970E85E4079}" type="pres">
      <dgm:prSet presAssocID="{38BD33C8-B09D-4E23-974A-032B15CC7B1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9B5EC2D-2958-43EC-9F6C-239F0EB3C341}" type="pres">
      <dgm:prSet presAssocID="{4E4BFC5E-EDEE-4A8A-90DA-0DB06DE03E43}" presName="hierRoot2" presStyleCnt="0"/>
      <dgm:spPr/>
    </dgm:pt>
    <dgm:pt modelId="{0BF03483-FF36-45F4-BEF3-C4AD09D6C1A6}" type="pres">
      <dgm:prSet presAssocID="{4E4BFC5E-EDEE-4A8A-90DA-0DB06DE03E43}" presName="composite2" presStyleCnt="0"/>
      <dgm:spPr/>
    </dgm:pt>
    <dgm:pt modelId="{183D15C5-BBEC-4E8E-B7C1-5396CFB2040C}" type="pres">
      <dgm:prSet presAssocID="{4E4BFC5E-EDEE-4A8A-90DA-0DB06DE03E43}" presName="background2" presStyleLbl="node2" presStyleIdx="0" presStyleCnt="2"/>
      <dgm:spPr/>
    </dgm:pt>
    <dgm:pt modelId="{B2648661-1A52-4145-BC8D-891888B59507}" type="pres">
      <dgm:prSet presAssocID="{4E4BFC5E-EDEE-4A8A-90DA-0DB06DE03E4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AEB889-281B-45A8-8905-B11837347EAB}" type="pres">
      <dgm:prSet presAssocID="{4E4BFC5E-EDEE-4A8A-90DA-0DB06DE03E43}" presName="hierChild3" presStyleCnt="0"/>
      <dgm:spPr/>
    </dgm:pt>
    <dgm:pt modelId="{CF63B7A5-13C5-4EE1-BB31-4C9A01845606}" type="pres">
      <dgm:prSet presAssocID="{21C771DF-FCE9-41F7-ADAF-E058CFD8E11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5CE2A857-1831-47BC-8D0B-242D981BEA8A}" type="pres">
      <dgm:prSet presAssocID="{937099B4-FF0C-4FA7-9801-AA254934C107}" presName="hierRoot2" presStyleCnt="0"/>
      <dgm:spPr/>
    </dgm:pt>
    <dgm:pt modelId="{96AA870E-268A-4DE9-998D-9FFFC80FBE47}" type="pres">
      <dgm:prSet presAssocID="{937099B4-FF0C-4FA7-9801-AA254934C107}" presName="composite2" presStyleCnt="0"/>
      <dgm:spPr/>
    </dgm:pt>
    <dgm:pt modelId="{1CF3E78E-6774-4116-A491-995149D78812}" type="pres">
      <dgm:prSet presAssocID="{937099B4-FF0C-4FA7-9801-AA254934C107}" presName="background2" presStyleLbl="node2" presStyleIdx="1" presStyleCnt="2"/>
      <dgm:spPr/>
    </dgm:pt>
    <dgm:pt modelId="{8EECFFA4-C65C-49C8-860D-85966D8C9C91}" type="pres">
      <dgm:prSet presAssocID="{937099B4-FF0C-4FA7-9801-AA254934C10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6A72E0-8F34-4C3B-A3C9-2AF9559762BB}" type="pres">
      <dgm:prSet presAssocID="{937099B4-FF0C-4FA7-9801-AA254934C107}" presName="hierChild3" presStyleCnt="0"/>
      <dgm:spPr/>
    </dgm:pt>
  </dgm:ptLst>
  <dgm:cxnLst>
    <dgm:cxn modelId="{3F611C07-5232-4ABA-A4ED-0D730CA902B2}" type="presOf" srcId="{42C3E92A-83E6-4000-9A4C-F7CAFEEC079F}" destId="{9AB749D0-FEC1-4EF6-90D7-DDC70E50502C}" srcOrd="0" destOrd="0" presId="urn:microsoft.com/office/officeart/2005/8/layout/hierarchy1"/>
    <dgm:cxn modelId="{23437885-A062-4B26-90FF-033CC9B1EF6F}" type="presOf" srcId="{937099B4-FF0C-4FA7-9801-AA254934C107}" destId="{8EECFFA4-C65C-49C8-860D-85966D8C9C91}" srcOrd="0" destOrd="0" presId="urn:microsoft.com/office/officeart/2005/8/layout/hierarchy1"/>
    <dgm:cxn modelId="{23BCA427-42B6-4938-A982-035A21D1B541}" type="presOf" srcId="{7AF02271-ABD6-4E5B-8122-451B217794B6}" destId="{A9A43C2B-389C-46CC-BAE9-4477C3D91FEF}" srcOrd="0" destOrd="0" presId="urn:microsoft.com/office/officeart/2005/8/layout/hierarchy1"/>
    <dgm:cxn modelId="{98B14D51-1E37-4B36-BAAB-E77FEDDBE369}" srcId="{42C3E92A-83E6-4000-9A4C-F7CAFEEC079F}" destId="{7AF02271-ABD6-4E5B-8122-451B217794B6}" srcOrd="0" destOrd="0" parTransId="{3FA5D102-4A69-461E-A249-68232841B51B}" sibTransId="{14E1EBF7-7D18-4A54-B78B-8E219B683E5B}"/>
    <dgm:cxn modelId="{D5DC0F3B-DD05-4936-A02E-3476E59E0128}" srcId="{7AF02271-ABD6-4E5B-8122-451B217794B6}" destId="{937099B4-FF0C-4FA7-9801-AA254934C107}" srcOrd="1" destOrd="0" parTransId="{21C771DF-FCE9-41F7-ADAF-E058CFD8E11E}" sibTransId="{A5A598C1-94F4-49E5-AF10-3E671D99FC07}"/>
    <dgm:cxn modelId="{754BA1A8-3E5D-49E4-83C2-60D8A05C741B}" type="presOf" srcId="{38BD33C8-B09D-4E23-974A-032B15CC7B13}" destId="{144BBF4F-E424-47D3-9F4F-1970E85E4079}" srcOrd="0" destOrd="0" presId="urn:microsoft.com/office/officeart/2005/8/layout/hierarchy1"/>
    <dgm:cxn modelId="{001B2C8F-4D83-4FC0-90D9-BE77713A2C49}" type="presOf" srcId="{21C771DF-FCE9-41F7-ADAF-E058CFD8E11E}" destId="{CF63B7A5-13C5-4EE1-BB31-4C9A01845606}" srcOrd="0" destOrd="0" presId="urn:microsoft.com/office/officeart/2005/8/layout/hierarchy1"/>
    <dgm:cxn modelId="{04CDE22A-CB28-4985-A835-F7E36341F0E0}" srcId="{7AF02271-ABD6-4E5B-8122-451B217794B6}" destId="{4E4BFC5E-EDEE-4A8A-90DA-0DB06DE03E43}" srcOrd="0" destOrd="0" parTransId="{38BD33C8-B09D-4E23-974A-032B15CC7B13}" sibTransId="{D1323E5C-12AE-4C38-AABE-61BF347F94F9}"/>
    <dgm:cxn modelId="{E13D84E3-EC32-4542-8537-3B738891D37D}" type="presOf" srcId="{4E4BFC5E-EDEE-4A8A-90DA-0DB06DE03E43}" destId="{B2648661-1A52-4145-BC8D-891888B59507}" srcOrd="0" destOrd="0" presId="urn:microsoft.com/office/officeart/2005/8/layout/hierarchy1"/>
    <dgm:cxn modelId="{1D916871-ECFD-4791-82A1-13D2F3A9C2BD}" type="presParOf" srcId="{9AB749D0-FEC1-4EF6-90D7-DDC70E50502C}" destId="{41D3D92E-147F-4379-8455-19CBF4A1D6D9}" srcOrd="0" destOrd="0" presId="urn:microsoft.com/office/officeart/2005/8/layout/hierarchy1"/>
    <dgm:cxn modelId="{C3B832D5-6B6F-49E2-83A6-1396E9A1A3D9}" type="presParOf" srcId="{41D3D92E-147F-4379-8455-19CBF4A1D6D9}" destId="{26104430-695C-4F51-B9EE-EE56C1307EF4}" srcOrd="0" destOrd="0" presId="urn:microsoft.com/office/officeart/2005/8/layout/hierarchy1"/>
    <dgm:cxn modelId="{28C8AB74-12E4-4680-8D58-692E5F0B953D}" type="presParOf" srcId="{26104430-695C-4F51-B9EE-EE56C1307EF4}" destId="{B3FB0085-601A-4793-B474-AD81C07DDEB2}" srcOrd="0" destOrd="0" presId="urn:microsoft.com/office/officeart/2005/8/layout/hierarchy1"/>
    <dgm:cxn modelId="{D5C937AF-C11B-4D11-9572-2151438C11A9}" type="presParOf" srcId="{26104430-695C-4F51-B9EE-EE56C1307EF4}" destId="{A9A43C2B-389C-46CC-BAE9-4477C3D91FEF}" srcOrd="1" destOrd="0" presId="urn:microsoft.com/office/officeart/2005/8/layout/hierarchy1"/>
    <dgm:cxn modelId="{CB334612-E8BC-4669-9562-1A81F0A85C60}" type="presParOf" srcId="{41D3D92E-147F-4379-8455-19CBF4A1D6D9}" destId="{995F41BF-11F9-4A75-89FF-A95403EA2E24}" srcOrd="1" destOrd="0" presId="urn:microsoft.com/office/officeart/2005/8/layout/hierarchy1"/>
    <dgm:cxn modelId="{1E677953-873F-46AF-A4E5-396E27D6B15D}" type="presParOf" srcId="{995F41BF-11F9-4A75-89FF-A95403EA2E24}" destId="{144BBF4F-E424-47D3-9F4F-1970E85E4079}" srcOrd="0" destOrd="0" presId="urn:microsoft.com/office/officeart/2005/8/layout/hierarchy1"/>
    <dgm:cxn modelId="{4FA6438C-A6A2-4B1C-A68B-F73E5DF5EFC6}" type="presParOf" srcId="{995F41BF-11F9-4A75-89FF-A95403EA2E24}" destId="{B9B5EC2D-2958-43EC-9F6C-239F0EB3C341}" srcOrd="1" destOrd="0" presId="urn:microsoft.com/office/officeart/2005/8/layout/hierarchy1"/>
    <dgm:cxn modelId="{7316C247-E6BF-402D-8827-557E6455D5D8}" type="presParOf" srcId="{B9B5EC2D-2958-43EC-9F6C-239F0EB3C341}" destId="{0BF03483-FF36-45F4-BEF3-C4AD09D6C1A6}" srcOrd="0" destOrd="0" presId="urn:microsoft.com/office/officeart/2005/8/layout/hierarchy1"/>
    <dgm:cxn modelId="{B3146647-CEAF-432C-AF11-47E771B1A16C}" type="presParOf" srcId="{0BF03483-FF36-45F4-BEF3-C4AD09D6C1A6}" destId="{183D15C5-BBEC-4E8E-B7C1-5396CFB2040C}" srcOrd="0" destOrd="0" presId="urn:microsoft.com/office/officeart/2005/8/layout/hierarchy1"/>
    <dgm:cxn modelId="{D136D507-EA5D-4531-8810-2CD6D6D54B92}" type="presParOf" srcId="{0BF03483-FF36-45F4-BEF3-C4AD09D6C1A6}" destId="{B2648661-1A52-4145-BC8D-891888B59507}" srcOrd="1" destOrd="0" presId="urn:microsoft.com/office/officeart/2005/8/layout/hierarchy1"/>
    <dgm:cxn modelId="{B023705D-072B-45C7-BBD9-7623A55C80AF}" type="presParOf" srcId="{B9B5EC2D-2958-43EC-9F6C-239F0EB3C341}" destId="{FEAEB889-281B-45A8-8905-B11837347EAB}" srcOrd="1" destOrd="0" presId="urn:microsoft.com/office/officeart/2005/8/layout/hierarchy1"/>
    <dgm:cxn modelId="{5561CD96-1E6C-4DE1-8B9E-B19FC182A34E}" type="presParOf" srcId="{995F41BF-11F9-4A75-89FF-A95403EA2E24}" destId="{CF63B7A5-13C5-4EE1-BB31-4C9A01845606}" srcOrd="2" destOrd="0" presId="urn:microsoft.com/office/officeart/2005/8/layout/hierarchy1"/>
    <dgm:cxn modelId="{AA9E963D-C6C3-4A45-8D81-2222D75423A2}" type="presParOf" srcId="{995F41BF-11F9-4A75-89FF-A95403EA2E24}" destId="{5CE2A857-1831-47BC-8D0B-242D981BEA8A}" srcOrd="3" destOrd="0" presId="urn:microsoft.com/office/officeart/2005/8/layout/hierarchy1"/>
    <dgm:cxn modelId="{E694FEA4-9DDC-4F13-9EC1-E37BF2E9A4F7}" type="presParOf" srcId="{5CE2A857-1831-47BC-8D0B-242D981BEA8A}" destId="{96AA870E-268A-4DE9-998D-9FFFC80FBE47}" srcOrd="0" destOrd="0" presId="urn:microsoft.com/office/officeart/2005/8/layout/hierarchy1"/>
    <dgm:cxn modelId="{A74B93D0-A11C-4303-A2F1-A44CAD442324}" type="presParOf" srcId="{96AA870E-268A-4DE9-998D-9FFFC80FBE47}" destId="{1CF3E78E-6774-4116-A491-995149D78812}" srcOrd="0" destOrd="0" presId="urn:microsoft.com/office/officeart/2005/8/layout/hierarchy1"/>
    <dgm:cxn modelId="{0D36107C-F900-4A74-9756-B3F55DB39BCC}" type="presParOf" srcId="{96AA870E-268A-4DE9-998D-9FFFC80FBE47}" destId="{8EECFFA4-C65C-49C8-860D-85966D8C9C91}" srcOrd="1" destOrd="0" presId="urn:microsoft.com/office/officeart/2005/8/layout/hierarchy1"/>
    <dgm:cxn modelId="{F30217FD-3327-4B8E-BC19-2E9DDA33A63C}" type="presParOf" srcId="{5CE2A857-1831-47BC-8D0B-242D981BEA8A}" destId="{546A72E0-8F34-4C3B-A3C9-2AF9559762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5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893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850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54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213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08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0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74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17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1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321A5363-944F-4C77-8B5A-BE92B55EF1F3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19/03/1437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B25F3AB-0D8A-42A3-BF85-2AF8415DE02D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088231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Works For Marj-Ibn Amer 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&amp; Design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66341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28848"/>
            <a:ext cx="8686800" cy="2305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Population growth rate (i)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0194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Design Period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30year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4452234"/>
            <a:ext cx="655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design period for this project was falling in the last two phases, so the number of population was estimated as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following: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410200"/>
            <a:ext cx="5943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08" y="5985164"/>
            <a:ext cx="5839692" cy="646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1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904029"/>
              </p:ext>
            </p:extLst>
          </p:nvPr>
        </p:nvGraphicFramePr>
        <p:xfrm>
          <a:off x="963033" y="1905000"/>
          <a:ext cx="7383780" cy="337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890"/>
                <a:gridCol w="3691890"/>
              </a:tblGrid>
              <a:tr h="548640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Village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population in 2045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Aabah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Deir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Abu </a:t>
                      </a: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Da'ef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14179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Jalamh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5113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Arrana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4954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Arbuna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Beit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Qad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3592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Deir</a:t>
                      </a: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Ghazala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2223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Jalboun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5933</a:t>
                      </a:r>
                    </a:p>
                  </a:txBody>
                  <a:tcPr marL="68580" marR="68580" marT="0" marB="0"/>
                </a:tc>
              </a:tr>
              <a:tr h="27638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Faqqu'a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8606</a:t>
                      </a:r>
                    </a:p>
                  </a:txBody>
                  <a:tcPr marL="68580" marR="6858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effectLst/>
                          <a:highlight>
                            <a:srgbClr val="D3D3D3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FF0000"/>
                          </a:solidFill>
                          <a:effectLst/>
                          <a:highlight>
                            <a:srgbClr val="D3D3D3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50000Capita</a:t>
                      </a:r>
                      <a:r>
                        <a:rPr lang="en-US" sz="2200" dirty="0">
                          <a:effectLst/>
                          <a:highlight>
                            <a:srgbClr val="D3D3D3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38200" y="1219200"/>
            <a:ext cx="8061694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Forecasted number of population in 2045</a:t>
            </a:r>
          </a:p>
        </p:txBody>
      </p:sp>
    </p:spTree>
    <p:extLst>
      <p:ext uri="{BB962C8B-B14F-4D97-AF65-F5344CB8AC3E}">
        <p14:creationId xmlns:p14="http://schemas.microsoft.com/office/powerpoint/2010/main" val="20315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71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 Design Load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5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359727"/>
              </p:ext>
            </p:extLst>
          </p:nvPr>
        </p:nvGraphicFramePr>
        <p:xfrm>
          <a:off x="228600" y="1524000"/>
          <a:ext cx="8686800" cy="1981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6757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Consumption(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</a:t>
                      </a:r>
                      <a:r>
                        <a:rPr lang="en-US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capita.day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5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2000-2010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5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2010-2040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5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Greater than 2040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Demand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9962" y="35814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following equations were used to estimate the water demand: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27" y="4038600"/>
            <a:ext cx="733425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0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5091112"/>
          </a:xfrm>
        </p:spPr>
        <p:txBody>
          <a:bodyPr>
            <a:normAutofit/>
          </a:bodyPr>
          <a:lstStyle/>
          <a:p>
            <a:endParaRPr lang="en-US" sz="2000" b="1" dirty="0" smtClean="0"/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amount of waste water produced in each village calculated as the following: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" y="1752121"/>
            <a:ext cx="8153400" cy="387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4572000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Factors: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Wastewater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generation factor =  0.8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Peak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factor = 2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infiltration rate = 0.2 </a:t>
            </a:r>
          </a:p>
        </p:txBody>
      </p:sp>
    </p:spTree>
    <p:extLst>
      <p:ext uri="{BB962C8B-B14F-4D97-AF65-F5344CB8AC3E}">
        <p14:creationId xmlns:p14="http://schemas.microsoft.com/office/powerpoint/2010/main" val="232438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877648"/>
              </p:ext>
            </p:extLst>
          </p:nvPr>
        </p:nvGraphicFramePr>
        <p:xfrm>
          <a:off x="1219199" y="1676405"/>
          <a:ext cx="7315201" cy="4650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7314"/>
                <a:gridCol w="2536334"/>
                <a:gridCol w="2831553"/>
              </a:tblGrid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Village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Average Flow  (m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/day)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Design Load (m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/day)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Aabah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79.69</a:t>
                      </a:r>
                      <a:endParaRPr lang="en-US" sz="1800" b="1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159.36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 Deir Abu Da’ef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2217.6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4435.2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Jalamh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799.68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1599.36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Arrana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774.72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1549.44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</a:rPr>
                        <a:t>Arbuna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314.88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629.76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Beit Qad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561.6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1123.2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Deir Ghazala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347.52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695.04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Jalboun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928.32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1856.64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Faqqu’a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1345.92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2691.84</a:t>
                      </a:r>
                      <a:endParaRPr lang="en-US" sz="1800" b="1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54"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highlight>
                            <a:srgbClr val="D3D3D3"/>
                          </a:highlight>
                        </a:rPr>
                        <a:t>7368 (m</a:t>
                      </a:r>
                      <a:r>
                        <a:rPr lang="en-US" sz="1800" b="1" baseline="30000" dirty="0">
                          <a:effectLst/>
                          <a:highlight>
                            <a:srgbClr val="D3D3D3"/>
                          </a:highlight>
                        </a:rPr>
                        <a:t>3</a:t>
                      </a:r>
                      <a:r>
                        <a:rPr lang="en-US" sz="1800" b="1" dirty="0">
                          <a:effectLst/>
                          <a:highlight>
                            <a:srgbClr val="D3D3D3"/>
                          </a:highlight>
                        </a:rPr>
                        <a:t>/day) </a:t>
                      </a:r>
                      <a:endParaRPr lang="en-US" sz="1800" b="1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14736 (m</a:t>
                      </a:r>
                      <a:r>
                        <a:rPr lang="en-US" sz="2000" b="1" baseline="30000" dirty="0">
                          <a:solidFill>
                            <a:srgbClr val="FF0000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/day)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9927" y="914400"/>
            <a:ext cx="968533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3200" b="1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Wastewater Design Load for each village)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1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95472"/>
            <a:ext cx="8229600" cy="125272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of Trunk Lines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278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227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667000"/>
            <a:ext cx="7942262" cy="322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82751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252728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The Results</a:t>
            </a:r>
            <a:r>
              <a:rPr lang="ar-JO" sz="4800" dirty="0">
                <a:solidFill>
                  <a:schemeClr val="bg1"/>
                </a:solidFill>
              </a:rPr>
              <a:t/>
            </a:r>
            <a:br>
              <a:rPr lang="ar-JO" sz="4800" dirty="0">
                <a:solidFill>
                  <a:schemeClr val="bg1"/>
                </a:solidFill>
              </a:rPr>
            </a:b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24200"/>
            <a:ext cx="868489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320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1.Study Area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2.Objectives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3.Design Methodology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4.Analysis of Population &amp; WW production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5.Design of Trunk Pipe lines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6.Design the Treatment Plant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Conclusion</a:t>
            </a:r>
            <a:endPara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ar-JO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267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3325091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Treatment Plant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46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90800"/>
            <a:ext cx="6019800" cy="3886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38328"/>
            <a:ext cx="8686800" cy="1252728"/>
          </a:xfrm>
        </p:spPr>
        <p:txBody>
          <a:bodyPr>
            <a:normAutofit/>
          </a:bodyPr>
          <a:lstStyle/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Mechanism of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Designing the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Treatment Plant</a:t>
            </a:r>
          </a:p>
        </p:txBody>
      </p:sp>
    </p:spTree>
    <p:extLst>
      <p:ext uri="{BB962C8B-B14F-4D97-AF65-F5344CB8AC3E}">
        <p14:creationId xmlns:p14="http://schemas.microsoft.com/office/powerpoint/2010/main" val="34313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1.BOD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2.TN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3.TP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4.COD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5.TSS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691515"/>
            <a:ext cx="5791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WW </a:t>
            </a:r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Characteristics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3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545" y="1905000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Assume BOD Production Rate = 70 (g/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capita.day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Qavg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7368 m3/day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Estimation of BOD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362325"/>
            <a:ext cx="50768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14800"/>
            <a:ext cx="53054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6" y="4962525"/>
            <a:ext cx="40386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636" y="6076950"/>
            <a:ext cx="193357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3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same method was used to estimate the amount of TN &amp; TP, by replacing BOD production rate with N production rate, and repeated it for P production rate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25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Estimation of COD and TSS:</a:t>
            </a:r>
          </a:p>
          <a:p>
            <a:pPr marL="0" indent="0">
              <a:buNone/>
            </a:pPr>
            <a:endParaRPr lang="en-US" sz="25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5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029200"/>
            <a:ext cx="65627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5715000"/>
            <a:ext cx="64103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8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process include: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1.Preliminary Treatment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2.Primary Treatment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3.Secondary Treatment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4.Tertiary Treatment</a:t>
            </a: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 Treatment Processes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7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main objectives for Preliminary Treatment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Removal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untreatable solid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Protection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improvement of the performance of subsequent treatment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units</a:t>
            </a:r>
          </a:p>
          <a:p>
            <a:pPr marL="457200" lvl="0" indent="-457200">
              <a:buFont typeface="+mj-lt"/>
              <a:buAutoNum type="arabicParenR"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Treatment consist of: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Coarse Screens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Fine Screens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Grit Chamber</a:t>
            </a:r>
          </a:p>
          <a:p>
            <a:pPr marL="457200" lvl="0" indent="-457200">
              <a:buFont typeface="+mj-lt"/>
              <a:buAutoNum type="arabicParenR"/>
            </a:pP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Preliminary Treatment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1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3667125"/>
            <a:ext cx="77724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Coarse &amp; Fine Screen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62200"/>
            <a:ext cx="8458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Objectives:</a:t>
            </a:r>
          </a:p>
          <a:p>
            <a:pPr algn="l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is to remove the large objects such as rags, paper, plastics,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metals These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objects, if not removed, may damage the pumping and sludge removal equipment, and block valves, and pipelines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41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429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GPS-X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80" y="2590800"/>
            <a:ext cx="381762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8600" y="464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Facilitate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design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process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Making a simulation for the plant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395" y="4576763"/>
            <a:ext cx="3584005" cy="220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1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675467"/>
            <a:ext cx="8305800" cy="3450696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lvl="0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Protect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moving mechanical equipment and pumps from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unnecessary wear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abrasion</a:t>
            </a:r>
          </a:p>
          <a:p>
            <a:pPr marL="0" lv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Prevent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clogging in pipes, heavy deposits in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channels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Grit Chamber </a:t>
            </a:r>
          </a:p>
        </p:txBody>
      </p:sp>
    </p:spTree>
    <p:extLst>
      <p:ext uri="{BB962C8B-B14F-4D97-AF65-F5344CB8AC3E}">
        <p14:creationId xmlns:p14="http://schemas.microsoft.com/office/powerpoint/2010/main" val="3996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ar-JO" dirty="0" smtClean="0">
              <a:solidFill>
                <a:schemeClr val="tx1"/>
              </a:solidFill>
              <a:cs typeface="+mj-cs"/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Location: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northeast of the Jenin city in the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northern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West Bank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.</a:t>
            </a:r>
            <a:endParaRPr lang="ar-JO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Study Area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118574"/>
              </p:ext>
            </p:extLst>
          </p:nvPr>
        </p:nvGraphicFramePr>
        <p:xfrm>
          <a:off x="589684" y="2971800"/>
          <a:ext cx="7860579" cy="3581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0193"/>
                <a:gridCol w="2620193"/>
                <a:gridCol w="2620193"/>
              </a:tblGrid>
              <a:tr h="7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Criteria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Assumptions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Detention Time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2-5 min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4 min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Depth of water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 2-5 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width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2.5-7.5m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2.5m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length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7.5-20 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 flipH="1">
            <a:off x="6440488" y="6719888"/>
            <a:ext cx="2009775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440488" y="6719888"/>
            <a:ext cx="2009775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531938" y="3381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249549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Design Criteria of Grit chamber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11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675467"/>
            <a:ext cx="8305799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Volume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 WW flow rate *  detention time = 10.233 * 4 = 40m3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S.A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Volume / water depth =  40/2 = 20 m2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Length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equal to area divided on width = 20/2.5 =8 m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Assume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free board = 0.5 m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 the total depth equal to 2.5m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criteria for the grit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58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Primary Treatment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600200"/>
            <a:ext cx="8001000" cy="1620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main objective: </a:t>
            </a:r>
            <a:br>
              <a:rPr lang="en-US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Removing of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settleable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organic solids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4267200"/>
            <a:ext cx="8001000" cy="1620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PST remove1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1. BOD 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30 to 40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%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2. TSS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50 to 70% </a:t>
            </a:r>
          </a:p>
        </p:txBody>
      </p:sp>
    </p:spTree>
    <p:extLst>
      <p:ext uri="{BB962C8B-B14F-4D97-AF65-F5344CB8AC3E}">
        <p14:creationId xmlns:p14="http://schemas.microsoft.com/office/powerpoint/2010/main" val="415784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63739"/>
            <a:ext cx="6019800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Physical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PST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3118" y="4769584"/>
            <a:ext cx="81014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Assume Over Flow Rate = 40 then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A= 7368 / 40 = 185 m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Assume 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W= 5m,,,,,,,,D = 3m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L= 37m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50292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4127" y="6400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80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87318584"/>
                  </p:ext>
                </p:extLst>
              </p:nvPr>
            </p:nvGraphicFramePr>
            <p:xfrm>
              <a:off x="381000" y="3124200"/>
              <a:ext cx="8305800" cy="298967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309049"/>
                    <a:gridCol w="3996751"/>
                  </a:tblGrid>
                  <a:tr h="71364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Criteria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value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F81BD"/>
                        </a:solidFill>
                      </a:tcPr>
                    </a:tc>
                  </a:tr>
                  <a:tr h="47793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Over flow rate (V</a:t>
                          </a:r>
                          <a:r>
                            <a:rPr lang="en-US" sz="1800" b="1" baseline="-25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</a:t>
                          </a: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(24.5 to 49)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𝑚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𝑚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.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𝑑𝑎𝑦</m:t>
                                  </m:r>
                                </m:den>
                              </m:f>
                            </m:oMath>
                          </a14:m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96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Detention time (t</a:t>
                          </a:r>
                          <a:r>
                            <a:rPr lang="en-US" sz="1800" b="1" baseline="-25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</a:t>
                          </a: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 – 3)hr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96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L:W ratio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min 4:1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96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L:D ratio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min 7:1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968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Side Water Depth (SWD)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 – 5 m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87318584"/>
                  </p:ext>
                </p:extLst>
              </p:nvPr>
            </p:nvGraphicFramePr>
            <p:xfrm>
              <a:off x="381000" y="3124200"/>
              <a:ext cx="8305800" cy="274005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309049"/>
                    <a:gridCol w="3996751"/>
                  </a:tblGrid>
                  <a:tr h="71364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Criteria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value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4F81BD"/>
                        </a:solidFill>
                      </a:tcPr>
                    </a:tc>
                  </a:tr>
                  <a:tr h="57759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Over flow rate (V</a:t>
                          </a:r>
                          <a:r>
                            <a:rPr lang="en-US" sz="1800" b="1" baseline="-25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</a:t>
                          </a: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8092" t="-124211" b="-274737"/>
                          </a:stretch>
                        </a:blipFill>
                      </a:tcPr>
                    </a:tc>
                  </a:tr>
                  <a:tr h="36220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Detention time (t</a:t>
                          </a:r>
                          <a:r>
                            <a:rPr lang="en-US" sz="1800" b="1" baseline="-25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0</a:t>
                          </a: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 – 3)hr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220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L:W ratio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min 4:1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220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L:D ratio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min 7:1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220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Side Water Depth (SWD)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 – 5 m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F81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Criteria of PST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621914"/>
              </p:ext>
            </p:extLst>
          </p:nvPr>
        </p:nvGraphicFramePr>
        <p:xfrm>
          <a:off x="1066800" y="2819400"/>
          <a:ext cx="7086600" cy="357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9784"/>
                <a:gridCol w="2501153"/>
                <a:gridCol w="1548205"/>
                <a:gridCol w="1407458"/>
              </a:tblGrid>
              <a:tr h="447275"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Unit of measurement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Influent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Effluent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TSS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753.4109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301.7945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cBOD5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487.0694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268.20023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682.1054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378.13168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TKN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49.43192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39.781958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TP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48.56843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24.250534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HRT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hour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2.095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-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Over flow rate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1800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/m</a:t>
                      </a:r>
                      <a:r>
                        <a:rPr lang="en-US" sz="18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.day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39.61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PST </a:t>
            </a:r>
          </a:p>
        </p:txBody>
      </p:sp>
    </p:spTree>
    <p:extLst>
      <p:ext uri="{BB962C8B-B14F-4D97-AF65-F5344CB8AC3E}">
        <p14:creationId xmlns:p14="http://schemas.microsoft.com/office/powerpoint/2010/main" val="39647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736525"/>
              </p:ext>
            </p:extLst>
          </p:nvPr>
        </p:nvGraphicFramePr>
        <p:xfrm>
          <a:off x="381000" y="838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27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treatment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effluent from PST to remove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residual organics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suspended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solids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AT will be restricted on the volume of the tank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Extended Aeration Tank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1538" y="2716718"/>
            <a:ext cx="7408862" cy="3367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Physical Properties </a:t>
            </a:r>
          </a:p>
        </p:txBody>
      </p:sp>
    </p:spTree>
    <p:extLst>
      <p:ext uri="{BB962C8B-B14F-4D97-AF65-F5344CB8AC3E}">
        <p14:creationId xmlns:p14="http://schemas.microsoft.com/office/powerpoint/2010/main" val="24746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137249"/>
              </p:ext>
            </p:extLst>
          </p:nvPr>
        </p:nvGraphicFramePr>
        <p:xfrm>
          <a:off x="990600" y="2590800"/>
          <a:ext cx="7459980" cy="3679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6660"/>
                <a:gridCol w="2486660"/>
                <a:gridCol w="2486660"/>
              </a:tblGrid>
              <a:tr h="7358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Criteria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Unit of measurement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8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MLSS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2000 - 8000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8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F/M ratio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gBOD/gMLSS.d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0.2 – 0.5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8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BOD Loading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gBOD/m3.d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320 - 640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58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RAS ratio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2 - 40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Criteria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1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3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9305008"/>
              </p:ext>
            </p:extLst>
          </p:nvPr>
        </p:nvGraphicFramePr>
        <p:xfrm>
          <a:off x="838200" y="2286000"/>
          <a:ext cx="7335520" cy="3913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5998"/>
                <a:gridCol w="2835485"/>
                <a:gridCol w="1484037"/>
              </a:tblGrid>
              <a:tr h="782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Criteria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6775" algn="l"/>
                          <a:tab pos="1058545" algn="ctr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Unit of measurement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2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MLSS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2694.733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2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F to M Ratio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gBOD5/(gMLSS.d)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0.45952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2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BOD Loading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gBOD5/(m3.d)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436.7492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2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RAS Recycle Ratio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28.04312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AT </a:t>
            </a:r>
          </a:p>
        </p:txBody>
      </p:sp>
    </p:spTree>
    <p:extLst>
      <p:ext uri="{BB962C8B-B14F-4D97-AF65-F5344CB8AC3E}">
        <p14:creationId xmlns:p14="http://schemas.microsoft.com/office/powerpoint/2010/main" val="91230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main objectives of this unit are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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separate biomass from liquid and then return abortions of it to the Aeration Tank </a:t>
            </a: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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meet total suspended solids discharge limit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Secondary Clarifier</a:t>
            </a:r>
          </a:p>
        </p:txBody>
      </p:sp>
    </p:spTree>
    <p:extLst>
      <p:ext uri="{BB962C8B-B14F-4D97-AF65-F5344CB8AC3E}">
        <p14:creationId xmlns:p14="http://schemas.microsoft.com/office/powerpoint/2010/main" val="37574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69342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Physical Properties 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447809"/>
                  </p:ext>
                </p:extLst>
              </p:nvPr>
            </p:nvGraphicFramePr>
            <p:xfrm>
              <a:off x="1219200" y="4419600"/>
              <a:ext cx="6019799" cy="186455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122637"/>
                    <a:gridCol w="2897162"/>
                  </a:tblGrid>
                  <a:tr h="23711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Criteria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value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8182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Over flow rate (V</a:t>
                          </a:r>
                          <a:r>
                            <a:rPr lang="en-US" sz="1800" baseline="-25000">
                              <a:effectLst/>
                            </a:rPr>
                            <a:t>0</a:t>
                          </a:r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(30 to 50)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𝑑𝑎𝑦</m:t>
                                  </m:r>
                                </m:den>
                              </m:f>
                            </m:oMath>
                          </a14:m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3711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Detention time (t</a:t>
                          </a:r>
                          <a:r>
                            <a:rPr lang="en-US" sz="1800" baseline="-25000">
                              <a:effectLst/>
                            </a:rPr>
                            <a:t>0</a:t>
                          </a:r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(2 – 4)</a:t>
                          </a:r>
                          <a:r>
                            <a:rPr lang="en-US" sz="1800" dirty="0" err="1">
                              <a:effectLst/>
                            </a:rPr>
                            <a:t>hr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3711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Side Water Depth (SWD)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 – 5 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447809"/>
                  </p:ext>
                </p:extLst>
              </p:nvPr>
            </p:nvGraphicFramePr>
            <p:xfrm>
              <a:off x="1219200" y="4419600"/>
              <a:ext cx="6019799" cy="169437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122637"/>
                    <a:gridCol w="2897162"/>
                  </a:tblGrid>
                  <a:tr h="36747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Criteria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value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9194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Over flow rate (V</a:t>
                          </a:r>
                          <a:r>
                            <a:rPr lang="en-US" sz="1800" baseline="-25000">
                              <a:effectLst/>
                            </a:rPr>
                            <a:t>0</a:t>
                          </a:r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7789" t="-61856" r="-211" b="-149485"/>
                          </a:stretch>
                        </a:blipFill>
                      </a:tcPr>
                    </a:tc>
                  </a:tr>
                  <a:tr h="36747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Detention time (t</a:t>
                          </a:r>
                          <a:r>
                            <a:rPr lang="en-US" sz="1800" baseline="-25000">
                              <a:effectLst/>
                            </a:rPr>
                            <a:t>0</a:t>
                          </a:r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en-US" sz="1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(2 – 4)</a:t>
                          </a:r>
                          <a:r>
                            <a:rPr lang="en-US" sz="1800" dirty="0" err="1">
                              <a:effectLst/>
                            </a:rPr>
                            <a:t>hr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6747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Side Water Depth (SWD)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 – 5 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2667000" y="32004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Design Criteria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23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611430"/>
              </p:ext>
            </p:extLst>
          </p:nvPr>
        </p:nvGraphicFramePr>
        <p:xfrm>
          <a:off x="762000" y="2209800"/>
          <a:ext cx="7772401" cy="3581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7505"/>
                <a:gridCol w="2743200"/>
                <a:gridCol w="1698031"/>
                <a:gridCol w="1543665"/>
              </a:tblGrid>
              <a:tr h="716280"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Unit of measurement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Influent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Effluent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TSS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2695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16.83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cBOD5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mg/L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584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4.235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HRT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hour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2.118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</a:rPr>
                        <a:t>-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62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Over flow rate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/m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.day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31.93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SST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5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main objective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kill types of micro organism like fecal coliform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agents are used for disinfecting waste water </a:t>
            </a:r>
          </a:p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1-chlorine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gas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or chlorine-based disinfectant</a:t>
            </a:r>
          </a:p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2-Ozone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(O3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3- Ultraviolet (UV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) Radiation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Tertiary treatment </a:t>
            </a:r>
          </a:p>
        </p:txBody>
      </p:sp>
    </p:spTree>
    <p:extLst>
      <p:ext uri="{BB962C8B-B14F-4D97-AF65-F5344CB8AC3E}">
        <p14:creationId xmlns:p14="http://schemas.microsoft.com/office/powerpoint/2010/main" val="305707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2057400"/>
            <a:ext cx="7924800" cy="438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Physical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Longitudinal-serpentine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basins </a:t>
            </a:r>
          </a:p>
        </p:txBody>
      </p:sp>
    </p:spTree>
    <p:extLst>
      <p:ext uri="{BB962C8B-B14F-4D97-AF65-F5344CB8AC3E}">
        <p14:creationId xmlns:p14="http://schemas.microsoft.com/office/powerpoint/2010/main" val="25669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229600" cy="228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18" y="3657600"/>
            <a:ext cx="8229600" cy="1143000"/>
          </a:xfrm>
        </p:spPr>
        <p:txBody>
          <a:bodyPr>
            <a:noAutofit/>
          </a:bodyPr>
          <a:lstStyle/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Results</a:t>
            </a:r>
            <a:br>
              <a:rPr lang="en-US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Design Criteria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67437"/>
            <a:ext cx="6400800" cy="2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1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237645"/>
              </p:ext>
            </p:extLst>
          </p:nvPr>
        </p:nvGraphicFramePr>
        <p:xfrm>
          <a:off x="990600" y="2971800"/>
          <a:ext cx="7082949" cy="2397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0983"/>
                <a:gridCol w="2360983"/>
                <a:gridCol w="2360983"/>
              </a:tblGrid>
              <a:tr h="7792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Criteria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Unit of measurement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92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Detention Time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50.01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925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Eff. Coliform Density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MPN/100mL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65.5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Disinfection Results</a:t>
            </a:r>
          </a:p>
        </p:txBody>
      </p:sp>
    </p:spTree>
    <p:extLst>
      <p:ext uri="{BB962C8B-B14F-4D97-AF65-F5344CB8AC3E}">
        <p14:creationId xmlns:p14="http://schemas.microsoft.com/office/powerpoint/2010/main" val="27294184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stage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include two units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Thickening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process</a:t>
            </a:r>
          </a:p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Digestion 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process</a:t>
            </a:r>
          </a:p>
          <a:p>
            <a:pPr marL="0" indent="0">
              <a:buNone/>
            </a:pPr>
            <a:endParaRPr lang="en-U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Sludge Thickening: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process used to increase the solids content of sludge by the separation and removal of a portion of the liquid phase</a:t>
            </a: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Sludge Treatment</a:t>
            </a:r>
          </a:p>
        </p:txBody>
      </p:sp>
    </p:spTree>
    <p:extLst>
      <p:ext uri="{BB962C8B-B14F-4D97-AF65-F5344CB8AC3E}">
        <p14:creationId xmlns:p14="http://schemas.microsoft.com/office/powerpoint/2010/main" val="42581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064" y="1072541"/>
            <a:ext cx="6133019" cy="159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Design of Thickener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6082080"/>
            <a:ext cx="3810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Total Depth = 3m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6553200" cy="273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1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0379" y="3101975"/>
            <a:ext cx="4851179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Topography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3" name="TextBox 2"/>
          <p:cNvSpPr txBox="1"/>
          <p:nvPr/>
        </p:nvSpPr>
        <p:spPr>
          <a:xfrm>
            <a:off x="2438400" y="2590800"/>
            <a:ext cx="3886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Elevation for each village above MSL</a:t>
            </a:r>
          </a:p>
        </p:txBody>
      </p:sp>
    </p:spTree>
    <p:extLst>
      <p:ext uri="{BB962C8B-B14F-4D97-AF65-F5344CB8AC3E}">
        <p14:creationId xmlns:p14="http://schemas.microsoft.com/office/powerpoint/2010/main" val="18943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982" y="2667000"/>
            <a:ext cx="80962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6418" y="4495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As shown, all results was falling within the design criteria..... so everything is OK</a:t>
            </a:r>
          </a:p>
        </p:txBody>
      </p:sp>
    </p:spTree>
    <p:extLst>
      <p:ext uri="{BB962C8B-B14F-4D97-AF65-F5344CB8AC3E}">
        <p14:creationId xmlns:p14="http://schemas.microsoft.com/office/powerpoint/2010/main" val="142164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753" y="2362200"/>
            <a:ext cx="8229600" cy="2285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To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reduce the amount of sludge that needs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to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disposed</a:t>
            </a:r>
          </a:p>
          <a:p>
            <a:pPr marL="457200" indent="-457200">
              <a:buAutoNum type="arabicPeriod"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Treatment of organic sludge and concentrated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organic industrial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wastes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Anaerobic Digester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398818"/>
            <a:ext cx="6943724" cy="220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65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6659" y="4379625"/>
            <a:ext cx="7408862" cy="141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276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1295400"/>
            <a:ext cx="8717270" cy="205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304800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 of Dimensions 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428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723494"/>
              </p:ext>
            </p:extLst>
          </p:nvPr>
        </p:nvGraphicFramePr>
        <p:xfrm>
          <a:off x="152400" y="1447800"/>
          <a:ext cx="8686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Comparison between Influent, Specification, Effluent</a:t>
            </a:r>
          </a:p>
        </p:txBody>
      </p:sp>
    </p:spTree>
    <p:extLst>
      <p:ext uri="{BB962C8B-B14F-4D97-AF65-F5344CB8AC3E}">
        <p14:creationId xmlns:p14="http://schemas.microsoft.com/office/powerpoint/2010/main" val="317907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840259"/>
              </p:ext>
            </p:extLst>
          </p:nvPr>
        </p:nvGraphicFramePr>
        <p:xfrm>
          <a:off x="152400" y="2057400"/>
          <a:ext cx="8763000" cy="4160521"/>
        </p:xfrm>
        <a:graphic>
          <a:graphicData uri="http://schemas.openxmlformats.org/drawingml/2006/table">
            <a:tbl>
              <a:tblPr firstRow="1" firstCol="1" bandRow="1"/>
              <a:tblGrid>
                <a:gridCol w="1514996"/>
                <a:gridCol w="1298827"/>
                <a:gridCol w="1534979"/>
                <a:gridCol w="1307910"/>
                <a:gridCol w="1553144"/>
                <a:gridCol w="1553144"/>
              </a:tblGrid>
              <a:tr h="742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Type</a:t>
                      </a:r>
                      <a:endParaRPr lang="en-US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Efficiency (%)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Standard value of BOD (mg/l)</a:t>
                      </a:r>
                      <a:endParaRPr lang="en-US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Influent BOD (mg/l)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Effluent BOD (mg/l)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Comment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Extended Aeration Tank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Effluent value Less than Standard Value…. </a:t>
                      </a:r>
                      <a:r>
                        <a:rPr lang="en-US" sz="1500" b="1" u="sng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Acceptable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Conventional Aeration Tank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Effluent value More than Standard Value …. </a:t>
                      </a:r>
                      <a:r>
                        <a:rPr lang="en-US" sz="1500" b="1" u="sng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Rejected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Trickling Filter</a:t>
                      </a:r>
                      <a:endParaRPr lang="en-US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≤ 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Effluent value More than Standard Value …. </a:t>
                      </a:r>
                      <a:r>
                        <a:rPr lang="en-US" sz="15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Rejected</a:t>
                      </a:r>
                      <a:endParaRPr lang="en-US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Comparison between the various types of Aeration Tank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1722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extended aeration tank that is the only type has achieved a value for BOD effluent less than the standard value , so, the extended aeration tank was used.</a:t>
            </a:r>
          </a:p>
        </p:txBody>
      </p:sp>
    </p:spTree>
    <p:extLst>
      <p:ext uri="{BB962C8B-B14F-4D97-AF65-F5344CB8AC3E}">
        <p14:creationId xmlns:p14="http://schemas.microsoft.com/office/powerpoint/2010/main" val="20274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endParaRPr lang="en-US" sz="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34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 Absence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Water Distribution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Network .</a:t>
            </a:r>
          </a:p>
          <a:p>
            <a:pPr marL="0" lvl="0" indent="0" algn="l" rtl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 Suffering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the drainage of waste water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Major Problems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5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1.Design the 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Trunk pipe Lines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>
              <a:buNone/>
            </a:pPr>
            <a:endParaRPr lang="ar-JO" dirty="0" smtClean="0">
              <a:solidFill>
                <a:schemeClr val="tx1"/>
              </a:solidFill>
              <a:cs typeface="+mj-cs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cs typeface="+mj-cs"/>
              </a:rPr>
              <a:t>2</a:t>
            </a:r>
            <a:r>
              <a:rPr lang="en-US" dirty="0">
                <a:solidFill>
                  <a:schemeClr val="tx1"/>
                </a:solidFill>
                <a:cs typeface="+mj-cs"/>
              </a:rPr>
              <a:t>.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 wastewater treatment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 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JO" b="1" dirty="0" smtClean="0"/>
              <a:t/>
            </a:r>
            <a:br>
              <a:rPr lang="ar-JO" b="1" dirty="0" smtClean="0"/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11440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7400" y="2283218"/>
            <a:ext cx="3048000" cy="4193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Design Methodology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9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P</a:t>
            </a:r>
            <a:r>
              <a:rPr lang="en-US" sz="4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(1+i)</a:t>
            </a:r>
            <a:r>
              <a:rPr lang="en-US" sz="4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US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Population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4" y="3733800"/>
            <a:ext cx="7162800" cy="24868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803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414</TotalTime>
  <Words>1195</Words>
  <Application>Microsoft Office PowerPoint</Application>
  <PresentationFormat>On-screen Show (4:3)</PresentationFormat>
  <Paragraphs>383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Waveform</vt:lpstr>
      <vt:lpstr>سمة Office</vt:lpstr>
      <vt:lpstr> Water Works For Marj-Ibn Amer  Analysis &amp; Design </vt:lpstr>
      <vt:lpstr>Outline </vt:lpstr>
      <vt:lpstr>Study Area</vt:lpstr>
      <vt:lpstr>PowerPoint Presentation</vt:lpstr>
      <vt:lpstr>Topography </vt:lpstr>
      <vt:lpstr> Major Problems</vt:lpstr>
      <vt:lpstr> Objective </vt:lpstr>
      <vt:lpstr>Design Methodology</vt:lpstr>
      <vt:lpstr>Population </vt:lpstr>
      <vt:lpstr>Population growth rate (i)</vt:lpstr>
      <vt:lpstr>PowerPoint Presentation</vt:lpstr>
      <vt:lpstr> WW Design Load</vt:lpstr>
      <vt:lpstr>Water Demand</vt:lpstr>
      <vt:lpstr>PowerPoint Presentation</vt:lpstr>
      <vt:lpstr>PowerPoint Presentation</vt:lpstr>
      <vt:lpstr>Design of Trunk Lines</vt:lpstr>
      <vt:lpstr>PowerPoint Presentation</vt:lpstr>
      <vt:lpstr>Design Criteria</vt:lpstr>
      <vt:lpstr>The Results </vt:lpstr>
      <vt:lpstr>PowerPoint Presentation</vt:lpstr>
      <vt:lpstr>Mechanism of Designing the Treatment Plant</vt:lpstr>
      <vt:lpstr>PowerPoint Presentation</vt:lpstr>
      <vt:lpstr>Estimation of BOD </vt:lpstr>
      <vt:lpstr>PowerPoint Presentation</vt:lpstr>
      <vt:lpstr>WW Treatment Processes</vt:lpstr>
      <vt:lpstr>Preliminary Treatment</vt:lpstr>
      <vt:lpstr>Coarse &amp; Fine Screen</vt:lpstr>
      <vt:lpstr>GPS-X</vt:lpstr>
      <vt:lpstr>Grit Chamber </vt:lpstr>
      <vt:lpstr>PowerPoint Presentation</vt:lpstr>
      <vt:lpstr>Design criteria for the grit </vt:lpstr>
      <vt:lpstr>Primary Treatment</vt:lpstr>
      <vt:lpstr>Physical Dimension of PST</vt:lpstr>
      <vt:lpstr>Design Criteria of PST </vt:lpstr>
      <vt:lpstr>The Results of the PST </vt:lpstr>
      <vt:lpstr>PowerPoint Presentation</vt:lpstr>
      <vt:lpstr>Extended Aeration Tank  </vt:lpstr>
      <vt:lpstr>Physical Properties </vt:lpstr>
      <vt:lpstr>Design Criteria </vt:lpstr>
      <vt:lpstr>The Results of the AT </vt:lpstr>
      <vt:lpstr>Secondary Clarifier</vt:lpstr>
      <vt:lpstr>Physical Properties </vt:lpstr>
      <vt:lpstr>The Results of the SST </vt:lpstr>
      <vt:lpstr>Tertiary treatment </vt:lpstr>
      <vt:lpstr>Physical Dimension for  Longitudinal-serpentine basins </vt:lpstr>
      <vt:lpstr>The Results  </vt:lpstr>
      <vt:lpstr>Disinfection Results</vt:lpstr>
      <vt:lpstr>Sludge Treatment</vt:lpstr>
      <vt:lpstr>Design of Thickener 1</vt:lpstr>
      <vt:lpstr>Results</vt:lpstr>
      <vt:lpstr>Anaerobic Digester</vt:lpstr>
      <vt:lpstr>Results</vt:lpstr>
      <vt:lpstr>Conclusion</vt:lpstr>
      <vt:lpstr>Comparison between Influent, Specification, Effluent</vt:lpstr>
      <vt:lpstr>Comparison between the various types of Aeration Tank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Abdulrahman</dc:creator>
  <cp:lastModifiedBy>Abdulrahman</cp:lastModifiedBy>
  <cp:revision>69</cp:revision>
  <dcterms:created xsi:type="dcterms:W3CDTF">2006-08-16T00:00:00Z</dcterms:created>
  <dcterms:modified xsi:type="dcterms:W3CDTF">2015-12-30T19:22:28Z</dcterms:modified>
</cp:coreProperties>
</file>