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slide+xml" PartName="/ppt/slides/slide27.xml"/>
  <Override ContentType="application/vnd.openxmlformats-officedocument.presentationml.slide+xml" PartName="/ppt/slides/slide28.xml"/>
  <Override ContentType="application/vnd.openxmlformats-officedocument.presentationml.slide+xml" PartName="/ppt/slides/slide29.xml"/>
  <Override ContentType="application/vnd.openxmlformats-officedocument.presentationml.slide+xml" PartName="/ppt/slides/slide30.xml"/>
  <Override ContentType="application/vnd.openxmlformats-officedocument.presentationml.slide+xml" PartName="/ppt/slides/slide31.xml"/>
  <Override ContentType="application/vnd.openxmlformats-officedocument.presentationml.slide+xml" PartName="/ppt/slides/slide32.xml"/>
  <Override ContentType="application/vnd.openxmlformats-officedocument.presentationml.slide+xml" PartName="/ppt/slides/slide33.xml"/>
  <Override ContentType="application/vnd.openxmlformats-officedocument.presentationml.slide+xml" PartName="/ppt/slides/slide34.xml"/>
  <Override ContentType="application/vnd.openxmlformats-officedocument.presentationml.slide+xml" PartName="/ppt/slides/slide35.xml"/>
  <Override ContentType="application/vnd.openxmlformats-officedocument.presentationml.slide+xml" PartName="/ppt/slides/slide36.xml"/>
  <Override ContentType="application/vnd.openxmlformats-officedocument.presentationml.slide+xml" PartName="/ppt/slides/slide37.xml"/>
  <Override ContentType="application/vnd.openxmlformats-officedocument.presentationml.slide+xml" PartName="/ppt/slides/slide38.xml"/>
  <Override ContentType="application/vnd.openxmlformats-officedocument.presentationml.slide+xml" PartName="/ppt/slides/slide39.xml"/>
  <Override ContentType="application/vnd.openxmlformats-officedocument.presentationml.slide+xml" PartName="/ppt/slides/slide40.xml"/>
  <Override ContentType="application/vnd.openxmlformats-officedocument.presentationml.slide+xml" PartName="/ppt/slides/slide41.xml"/>
  <Override ContentType="application/vnd.openxmlformats-officedocument.presentationml.slide+xml" PartName="/ppt/slides/slide42.xml"/>
  <Override ContentType="application/vnd.openxmlformats-officedocument.presentationml.slide+xml" PartName="/ppt/slides/slide43.xml"/>
  <Override ContentType="application/vnd.openxmlformats-officedocument.presentationml.slide+xml" PartName="/ppt/slides/slide44.xml"/>
  <Override ContentType="application/vnd.openxmlformats-officedocument.presentationml.slide+xml" PartName="/ppt/slides/slide45.xml"/>
  <Override ContentType="application/vnd.openxmlformats-officedocument.presentationml.slide+xml" PartName="/ppt/slides/slide46.xml"/>
  <Override ContentType="application/vnd.openxmlformats-officedocument.presentationml.slide+xml" PartName="/ppt/slides/slide47.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 id="298" r:id="rId48"/>
    <p:sldId id="299" r:id="rId49"/>
    <p:sldId id="300" r:id="rId50"/>
    <p:sldId id="301" r:id="rId51"/>
    <p:sldId id="302" r:id="rId52"/>
  </p:sldIdLst>
  <p:sldSz cx="18288000" cy="10287000"/>
  <p:notesSz cx="6858000" cy="9144000"/>
  <p:embeddedFontLst>
    <p:embeddedFont>
      <p:font typeface="Klein Heavy" charset="1" panose="02000503060000020004"/>
      <p:regular r:id="rId53"/>
    </p:embeddedFont>
    <p:embeddedFont>
      <p:font typeface="Klein" charset="1" panose="02000503060000020004"/>
      <p:regular r:id="rId54"/>
    </p:embeddedFont>
    <p:embeddedFont>
      <p:font typeface="Tek Tall Arabic" charset="1" panose="00000000000000000000"/>
      <p:regular r:id="rId55"/>
    </p:embeddedFont>
    <p:embeddedFont>
      <p:font typeface="Tek Tall Arabic Bold" charset="1" panose="00000000000000000000"/>
      <p:regular r:id="rId56"/>
    </p:embeddedFont>
    <p:embeddedFont>
      <p:font typeface="IBM Plex Sans Condensed" charset="1" panose="020B0506050203000203"/>
      <p:regular r:id="rId57"/>
    </p:embeddedFont>
    <p:embeddedFont>
      <p:font typeface="IBM Plex Sans Condensed Bold" charset="1" panose="020B0806050203000203"/>
      <p:regular r:id="rId58"/>
    </p:embeddedFont>
    <p:embeddedFont>
      <p:font typeface="Amsterdam Three" charset="1" panose="02000500000000000000"/>
      <p:regular r:id="rId5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slides/slide27.xml" Type="http://schemas.openxmlformats.org/officeDocument/2006/relationships/slide"/><Relationship Id="rId33" Target="slides/slide28.xml" Type="http://schemas.openxmlformats.org/officeDocument/2006/relationships/slide"/><Relationship Id="rId34" Target="slides/slide29.xml" Type="http://schemas.openxmlformats.org/officeDocument/2006/relationships/slide"/><Relationship Id="rId35" Target="slides/slide30.xml" Type="http://schemas.openxmlformats.org/officeDocument/2006/relationships/slide"/><Relationship Id="rId36" Target="slides/slide31.xml" Type="http://schemas.openxmlformats.org/officeDocument/2006/relationships/slide"/><Relationship Id="rId37" Target="slides/slide32.xml" Type="http://schemas.openxmlformats.org/officeDocument/2006/relationships/slide"/><Relationship Id="rId38" Target="slides/slide33.xml" Type="http://schemas.openxmlformats.org/officeDocument/2006/relationships/slide"/><Relationship Id="rId39" Target="slides/slide34.xml" Type="http://schemas.openxmlformats.org/officeDocument/2006/relationships/slide"/><Relationship Id="rId4" Target="theme/theme1.xml" Type="http://schemas.openxmlformats.org/officeDocument/2006/relationships/theme"/><Relationship Id="rId40" Target="slides/slide35.xml" Type="http://schemas.openxmlformats.org/officeDocument/2006/relationships/slide"/><Relationship Id="rId41" Target="slides/slide36.xml" Type="http://schemas.openxmlformats.org/officeDocument/2006/relationships/slide"/><Relationship Id="rId42" Target="slides/slide37.xml" Type="http://schemas.openxmlformats.org/officeDocument/2006/relationships/slide"/><Relationship Id="rId43" Target="slides/slide38.xml" Type="http://schemas.openxmlformats.org/officeDocument/2006/relationships/slide"/><Relationship Id="rId44" Target="slides/slide39.xml" Type="http://schemas.openxmlformats.org/officeDocument/2006/relationships/slide"/><Relationship Id="rId45" Target="slides/slide40.xml" Type="http://schemas.openxmlformats.org/officeDocument/2006/relationships/slide"/><Relationship Id="rId46" Target="slides/slide41.xml" Type="http://schemas.openxmlformats.org/officeDocument/2006/relationships/slide"/><Relationship Id="rId47" Target="slides/slide42.xml" Type="http://schemas.openxmlformats.org/officeDocument/2006/relationships/slide"/><Relationship Id="rId48" Target="slides/slide43.xml" Type="http://schemas.openxmlformats.org/officeDocument/2006/relationships/slide"/><Relationship Id="rId49" Target="slides/slide44.xml" Type="http://schemas.openxmlformats.org/officeDocument/2006/relationships/slide"/><Relationship Id="rId5" Target="tableStyles.xml" Type="http://schemas.openxmlformats.org/officeDocument/2006/relationships/tableStyles"/><Relationship Id="rId50" Target="slides/slide45.xml" Type="http://schemas.openxmlformats.org/officeDocument/2006/relationships/slide"/><Relationship Id="rId51" Target="slides/slide46.xml" Type="http://schemas.openxmlformats.org/officeDocument/2006/relationships/slide"/><Relationship Id="rId52" Target="slides/slide47.xml" Type="http://schemas.openxmlformats.org/officeDocument/2006/relationships/slide"/><Relationship Id="rId53" Target="fonts/font53.fntdata" Type="http://schemas.openxmlformats.org/officeDocument/2006/relationships/font"/><Relationship Id="rId54" Target="fonts/font54.fntdata" Type="http://schemas.openxmlformats.org/officeDocument/2006/relationships/font"/><Relationship Id="rId55" Target="fonts/font55.fntdata" Type="http://schemas.openxmlformats.org/officeDocument/2006/relationships/font"/><Relationship Id="rId56" Target="fonts/font56.fntdata" Type="http://schemas.openxmlformats.org/officeDocument/2006/relationships/font"/><Relationship Id="rId57" Target="fonts/font57.fntdata" Type="http://schemas.openxmlformats.org/officeDocument/2006/relationships/font"/><Relationship Id="rId58" Target="fonts/font58.fntdata" Type="http://schemas.openxmlformats.org/officeDocument/2006/relationships/font"/><Relationship Id="rId59" Target="fonts/font59.fntdata" Type="http://schemas.openxmlformats.org/officeDocument/2006/relationships/font"/><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4.png" Type="http://schemas.openxmlformats.org/officeDocument/2006/relationships/image"/><Relationship Id="rId6" Target="../media/image5.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png" Type="http://schemas.openxmlformats.org/officeDocument/2006/relationships/image"/><Relationship Id="rId3" Target="../media/image7.png" Type="http://schemas.openxmlformats.org/officeDocument/2006/relationships/image"/><Relationship Id="rId4" Target="../media/image8.png" Type="http://schemas.openxmlformats.org/officeDocument/2006/relationships/image"/><Relationship Id="rId5" Target="../media/image9.png" Type="http://schemas.openxmlformats.org/officeDocument/2006/relationships/image"/><Relationship Id="rId6" Target="../media/image10.png" Type="http://schemas.openxmlformats.org/officeDocument/2006/relationships/image"/><Relationship Id="rId7" Target="../media/image2.png" Type="http://schemas.openxmlformats.org/officeDocument/2006/relationships/image"/><Relationship Id="rId8" Target="../media/image3.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1.png" Type="http://schemas.openxmlformats.org/officeDocument/2006/relationships/image"/><Relationship Id="rId3" Target="../media/image12.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jpeg" Type="http://schemas.openxmlformats.org/officeDocument/2006/relationships/image"/><Relationship Id="rId3" Target="../media/image14.png" Type="http://schemas.openxmlformats.org/officeDocument/2006/relationships/image"/><Relationship Id="rId4" Target="../media/image15.svg" Type="http://schemas.openxmlformats.org/officeDocument/2006/relationships/image"/><Relationship Id="rId5" Target="../media/image16.jpeg" Type="http://schemas.openxmlformats.org/officeDocument/2006/relationships/image"/><Relationship Id="rId6" Target="../media/image17.jpe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8.png" Type="http://schemas.openxmlformats.org/officeDocument/2006/relationships/image"/><Relationship Id="rId3" Target="../media/image11.png" Type="http://schemas.openxmlformats.org/officeDocument/2006/relationships/image"/><Relationship Id="rId4" Target="../media/image12.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9.jpe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0.jpe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1.jpe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2.jpe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3.jpe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4.jpe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5.jpe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1.png" Type="http://schemas.openxmlformats.org/officeDocument/2006/relationships/image"/><Relationship Id="rId3" Target="../media/image12.sv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6.jpe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7.jpe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8.jpeg" Type="http://schemas.openxmlformats.org/officeDocument/2006/relationships/imag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9.jpeg" Type="http://schemas.openxmlformats.org/officeDocument/2006/relationships/image"/></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0.jpeg" Type="http://schemas.openxmlformats.org/officeDocument/2006/relationships/image"/></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1.jpeg" Type="http://schemas.openxmlformats.org/officeDocument/2006/relationships/imag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2.jpeg" Type="http://schemas.openxmlformats.org/officeDocument/2006/relationships/image"/></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3.jpeg" Type="http://schemas.openxmlformats.org/officeDocument/2006/relationships/image"/></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4.jpeg" Type="http://schemas.openxmlformats.org/officeDocument/2006/relationships/image"/></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5.jpeg" Type="http://schemas.openxmlformats.org/officeDocument/2006/relationships/image"/></Relationships>
</file>

<file path=ppt/slides/_rels/slide2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6.jpeg" Type="http://schemas.openxmlformats.org/officeDocument/2006/relationships/image"/></Relationships>
</file>

<file path=ppt/slides/_rels/slide2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7.jpeg" Type="http://schemas.openxmlformats.org/officeDocument/2006/relationships/image"/></Relationships>
</file>

<file path=ppt/slides/_rels/slide2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8.jpeg" Type="http://schemas.openxmlformats.org/officeDocument/2006/relationships/image"/></Relationships>
</file>

<file path=ppt/slides/_rels/slide3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9.jpeg" Type="http://schemas.openxmlformats.org/officeDocument/2006/relationships/image"/></Relationships>
</file>

<file path=ppt/slides/_rels/slide3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0.jpeg" Type="http://schemas.openxmlformats.org/officeDocument/2006/relationships/image"/></Relationships>
</file>

<file path=ppt/slides/_rels/slide3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1.png" Type="http://schemas.openxmlformats.org/officeDocument/2006/relationships/image"/><Relationship Id="rId3" Target="../media/image12.svg" Type="http://schemas.openxmlformats.org/officeDocument/2006/relationships/image"/></Relationships>
</file>

<file path=ppt/slides/_rels/slide3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1.jpeg" Type="http://schemas.openxmlformats.org/officeDocument/2006/relationships/image"/></Relationships>
</file>

<file path=ppt/slides/_rels/slide3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2.jpeg" Type="http://schemas.openxmlformats.org/officeDocument/2006/relationships/image"/></Relationships>
</file>

<file path=ppt/slides/_rels/slide3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3.jpeg" Type="http://schemas.openxmlformats.org/officeDocument/2006/relationships/image"/><Relationship Id="rId3" Target="../media/image44.jpeg" Type="http://schemas.openxmlformats.org/officeDocument/2006/relationships/image"/><Relationship Id="rId4" Target="../media/image45.png" Type="http://schemas.openxmlformats.org/officeDocument/2006/relationships/image"/><Relationship Id="rId5" Target="../media/image46.svg" Type="http://schemas.openxmlformats.org/officeDocument/2006/relationships/image"/></Relationships>
</file>

<file path=ppt/slides/_rels/slide3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7.jpeg" Type="http://schemas.openxmlformats.org/officeDocument/2006/relationships/image"/></Relationships>
</file>

<file path=ppt/slides/_rels/slide3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1.png" Type="http://schemas.openxmlformats.org/officeDocument/2006/relationships/image"/><Relationship Id="rId3" Target="../media/image12.svg" Type="http://schemas.openxmlformats.org/officeDocument/2006/relationships/image"/></Relationships>
</file>

<file path=ppt/slides/_rels/slide3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8.jpeg" Type="http://schemas.openxmlformats.org/officeDocument/2006/relationships/image"/></Relationships>
</file>

<file path=ppt/slides/_rels/slide4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9.jpeg" Type="http://schemas.openxmlformats.org/officeDocument/2006/relationships/image"/></Relationships>
</file>

<file path=ppt/slides/_rels/slide4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0.png" Type="http://schemas.openxmlformats.org/officeDocument/2006/relationships/image"/></Relationships>
</file>

<file path=ppt/slides/_rels/slide4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1.png" Type="http://schemas.openxmlformats.org/officeDocument/2006/relationships/image"/></Relationships>
</file>

<file path=ppt/slides/_rels/slide4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2.png" Type="http://schemas.openxmlformats.org/officeDocument/2006/relationships/image"/></Relationships>
</file>

<file path=ppt/slides/_rels/slide4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3.png" Type="http://schemas.openxmlformats.org/officeDocument/2006/relationships/image"/></Relationships>
</file>

<file path=ppt/slides/_rels/slide4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4.png" Type="http://schemas.openxmlformats.org/officeDocument/2006/relationships/image"/></Relationships>
</file>

<file path=ppt/slides/_rels/slide4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5.png" Type="http://schemas.openxmlformats.org/officeDocument/2006/relationships/image"/><Relationship Id="rId3" Target="../media/image56.png" Type="http://schemas.openxmlformats.org/officeDocument/2006/relationships/image"/><Relationship Id="rId4" Target="../media/image57.png" Type="http://schemas.openxmlformats.org/officeDocument/2006/relationships/image"/><Relationship Id="rId5" Target="../media/image58.png" Type="http://schemas.openxmlformats.org/officeDocument/2006/relationships/image"/><Relationship Id="rId6" Target="../media/image59.png" Type="http://schemas.openxmlformats.org/officeDocument/2006/relationships/image"/><Relationship Id="rId7" Target="../media/image11.png" Type="http://schemas.openxmlformats.org/officeDocument/2006/relationships/image"/><Relationship Id="rId8" Target="../media/image12.svg" Type="http://schemas.openxmlformats.org/officeDocument/2006/relationships/image"/></Relationships>
</file>

<file path=ppt/slides/_rels/slide4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0.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1B1919"/>
        </a:solidFill>
      </p:bgPr>
    </p:bg>
    <p:spTree>
      <p:nvGrpSpPr>
        <p:cNvPr id="1" name=""/>
        <p:cNvGrpSpPr/>
        <p:nvPr/>
      </p:nvGrpSpPr>
      <p:grpSpPr>
        <a:xfrm>
          <a:off x="0" y="0"/>
          <a:ext cx="0" cy="0"/>
          <a:chOff x="0" y="0"/>
          <a:chExt cx="0" cy="0"/>
        </a:xfrm>
      </p:grpSpPr>
      <p:grpSp>
        <p:nvGrpSpPr>
          <p:cNvPr name="Group 2" id="2"/>
          <p:cNvGrpSpPr/>
          <p:nvPr/>
        </p:nvGrpSpPr>
        <p:grpSpPr>
          <a:xfrm rot="0">
            <a:off x="6231033" y="-246337"/>
            <a:ext cx="12327937" cy="10779673"/>
            <a:chOff x="0" y="0"/>
            <a:chExt cx="16437249" cy="14372898"/>
          </a:xfrm>
        </p:grpSpPr>
        <p:pic>
          <p:nvPicPr>
            <p:cNvPr name="Picture 3" id="3"/>
            <p:cNvPicPr>
              <a:picLocks noChangeAspect="true"/>
            </p:cNvPicPr>
            <p:nvPr/>
          </p:nvPicPr>
          <p:blipFill>
            <a:blip r:embed="rId2"/>
            <a:srcRect l="17754" t="0" r="17916" b="0"/>
            <a:stretch>
              <a:fillRect/>
            </a:stretch>
          </p:blipFill>
          <p:spPr>
            <a:xfrm flipH="false" flipV="false">
              <a:off x="0" y="0"/>
              <a:ext cx="16437249" cy="14372898"/>
            </a:xfrm>
            <a:prstGeom prst="rect">
              <a:avLst/>
            </a:prstGeom>
          </p:spPr>
        </p:pic>
      </p:grpSp>
      <p:sp>
        <p:nvSpPr>
          <p:cNvPr name="Freeform 4" id="4"/>
          <p:cNvSpPr/>
          <p:nvPr/>
        </p:nvSpPr>
        <p:spPr>
          <a:xfrm flipH="false" flipV="false" rot="0">
            <a:off x="6192933" y="-1321801"/>
            <a:ext cx="8250167" cy="14877351"/>
          </a:xfrm>
          <a:custGeom>
            <a:avLst/>
            <a:gdLst/>
            <a:ahLst/>
            <a:cxnLst/>
            <a:rect r="r" b="b" t="t" l="l"/>
            <a:pathLst>
              <a:path h="14877351" w="8250167">
                <a:moveTo>
                  <a:pt x="0" y="0"/>
                </a:moveTo>
                <a:lnTo>
                  <a:pt x="8250168" y="0"/>
                </a:lnTo>
                <a:lnTo>
                  <a:pt x="8250168" y="14877351"/>
                </a:lnTo>
                <a:lnTo>
                  <a:pt x="0" y="1487735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5" id="5"/>
          <p:cNvGrpSpPr/>
          <p:nvPr/>
        </p:nvGrpSpPr>
        <p:grpSpPr>
          <a:xfrm rot="0">
            <a:off x="1028700" y="2759894"/>
            <a:ext cx="4260013" cy="830146"/>
            <a:chOff x="0" y="0"/>
            <a:chExt cx="5680018" cy="1106861"/>
          </a:xfrm>
        </p:grpSpPr>
        <p:sp>
          <p:nvSpPr>
            <p:cNvPr name="TextBox 6" id="6"/>
            <p:cNvSpPr txBox="true"/>
            <p:nvPr/>
          </p:nvSpPr>
          <p:spPr>
            <a:xfrm rot="0">
              <a:off x="0" y="-9525"/>
              <a:ext cx="5680018" cy="367866"/>
            </a:xfrm>
            <a:prstGeom prst="rect">
              <a:avLst/>
            </a:prstGeom>
          </p:spPr>
          <p:txBody>
            <a:bodyPr anchor="t" rtlCol="false" tIns="0" lIns="0" bIns="0" rIns="0">
              <a:spAutoFit/>
            </a:bodyPr>
            <a:lstStyle/>
            <a:p>
              <a:pPr algn="l">
                <a:lnSpc>
                  <a:spcPts val="2132"/>
                </a:lnSpc>
              </a:pPr>
              <a:r>
                <a:rPr lang="en-US" sz="1776" b="true">
                  <a:solidFill>
                    <a:srgbClr val="FFFFFF">
                      <a:alpha val="89804"/>
                    </a:srgbClr>
                  </a:solidFill>
                  <a:latin typeface="Klein Heavy"/>
                  <a:ea typeface="Klein Heavy"/>
                  <a:cs typeface="Klein Heavy"/>
                  <a:sym typeface="Klein Heavy"/>
                </a:rPr>
                <a:t>AN-N AJAH NATIONAL UNIVERSITY</a:t>
              </a:r>
            </a:p>
          </p:txBody>
        </p:sp>
        <p:sp>
          <p:nvSpPr>
            <p:cNvPr name="TextBox 7" id="7"/>
            <p:cNvSpPr txBox="true"/>
            <p:nvPr/>
          </p:nvSpPr>
          <p:spPr>
            <a:xfrm rot="0">
              <a:off x="0" y="687777"/>
              <a:ext cx="5680018" cy="419084"/>
            </a:xfrm>
            <a:prstGeom prst="rect">
              <a:avLst/>
            </a:prstGeom>
          </p:spPr>
          <p:txBody>
            <a:bodyPr anchor="t" rtlCol="false" tIns="0" lIns="0" bIns="0" rIns="0">
              <a:spAutoFit/>
            </a:bodyPr>
            <a:lstStyle/>
            <a:p>
              <a:pPr algn="l">
                <a:lnSpc>
                  <a:spcPts val="2433"/>
                </a:lnSpc>
              </a:pPr>
              <a:r>
                <a:rPr lang="en-US" sz="2028">
                  <a:solidFill>
                    <a:srgbClr val="FFFFFF">
                      <a:alpha val="89804"/>
                    </a:srgbClr>
                  </a:solidFill>
                  <a:latin typeface="Klein"/>
                  <a:ea typeface="Klein"/>
                  <a:cs typeface="Klein"/>
                  <a:sym typeface="Klein"/>
                </a:rPr>
                <a:t>URBAN PLANNING ENGINEERING</a:t>
              </a:r>
            </a:p>
          </p:txBody>
        </p:sp>
      </p:grpSp>
      <p:sp>
        <p:nvSpPr>
          <p:cNvPr name="AutoShape 8" id="8"/>
          <p:cNvSpPr/>
          <p:nvPr/>
        </p:nvSpPr>
        <p:spPr>
          <a:xfrm flipV="true">
            <a:off x="-299307" y="7502838"/>
            <a:ext cx="11524680" cy="0"/>
          </a:xfrm>
          <a:prstGeom prst="line">
            <a:avLst/>
          </a:prstGeom>
          <a:ln cap="flat" w="38100">
            <a:solidFill>
              <a:srgbClr val="FFFFFF"/>
            </a:solidFill>
            <a:prstDash val="solid"/>
            <a:headEnd type="none" len="sm" w="sm"/>
            <a:tailEnd type="none" len="sm" w="sm"/>
          </a:ln>
        </p:spPr>
      </p:sp>
      <p:sp>
        <p:nvSpPr>
          <p:cNvPr name="TextBox 9" id="9"/>
          <p:cNvSpPr txBox="true"/>
          <p:nvPr/>
        </p:nvSpPr>
        <p:spPr>
          <a:xfrm rot="0">
            <a:off x="1028700" y="4266315"/>
            <a:ext cx="9630372" cy="2828089"/>
          </a:xfrm>
          <a:prstGeom prst="rect">
            <a:avLst/>
          </a:prstGeom>
        </p:spPr>
        <p:txBody>
          <a:bodyPr anchor="t" rtlCol="false" tIns="0" lIns="0" bIns="0" rIns="0">
            <a:spAutoFit/>
          </a:bodyPr>
          <a:lstStyle/>
          <a:p>
            <a:pPr algn="l">
              <a:lnSpc>
                <a:spcPts val="7352"/>
              </a:lnSpc>
            </a:pPr>
            <a:r>
              <a:rPr lang="en-US" sz="6684">
                <a:solidFill>
                  <a:srgbClr val="C89F65"/>
                </a:solidFill>
                <a:latin typeface="Tek Tall Arabic"/>
                <a:ea typeface="Tek Tall Arabic"/>
                <a:cs typeface="Tek Tall Arabic"/>
                <a:sym typeface="Tek Tall Arabic"/>
              </a:rPr>
              <a:t>CITY REPLANNING TO ENHANCE </a:t>
            </a:r>
            <a:r>
              <a:rPr lang="en-US" sz="6684" b="true">
                <a:solidFill>
                  <a:srgbClr val="C89F65"/>
                </a:solidFill>
                <a:latin typeface="Tek Tall Arabic Bold"/>
                <a:ea typeface="Tek Tall Arabic Bold"/>
                <a:cs typeface="Tek Tall Arabic Bold"/>
                <a:sym typeface="Tek Tall Arabic Bold"/>
              </a:rPr>
              <a:t>URBAN SECURITY</a:t>
            </a:r>
            <a:r>
              <a:rPr lang="en-US" sz="6684">
                <a:solidFill>
                  <a:srgbClr val="C89F65"/>
                </a:solidFill>
                <a:latin typeface="Tek Tall Arabic"/>
                <a:ea typeface="Tek Tall Arabic"/>
                <a:cs typeface="Tek Tall Arabic"/>
                <a:sym typeface="Tek Tall Arabic"/>
              </a:rPr>
              <a:t> – CASE STUDY: A NEIGHBORHOOD IN NABLUS</a:t>
            </a:r>
          </a:p>
        </p:txBody>
      </p:sp>
      <p:sp>
        <p:nvSpPr>
          <p:cNvPr name="TextBox 10" id="10"/>
          <p:cNvSpPr txBox="true"/>
          <p:nvPr/>
        </p:nvSpPr>
        <p:spPr>
          <a:xfrm rot="0">
            <a:off x="1066542" y="8094979"/>
            <a:ext cx="8771058" cy="389256"/>
          </a:xfrm>
          <a:prstGeom prst="rect">
            <a:avLst/>
          </a:prstGeom>
        </p:spPr>
        <p:txBody>
          <a:bodyPr anchor="t" rtlCol="false" tIns="0" lIns="0" bIns="0" rIns="0">
            <a:spAutoFit/>
          </a:bodyPr>
          <a:lstStyle/>
          <a:p>
            <a:pPr algn="l">
              <a:lnSpc>
                <a:spcPts val="3219"/>
              </a:lnSpc>
              <a:spcBef>
                <a:spcPct val="0"/>
              </a:spcBef>
            </a:pPr>
            <a:r>
              <a:rPr lang="en-US" sz="2299">
                <a:solidFill>
                  <a:srgbClr val="FFFFFF"/>
                </a:solidFill>
                <a:latin typeface="IBM Plex Sans Condensed"/>
                <a:ea typeface="IBM Plex Sans Condensed"/>
                <a:cs typeface="IBM Plex Sans Condensed"/>
                <a:sym typeface="IBM Plex Sans Condensed"/>
              </a:rPr>
              <a:t>Prepared by :  Zaid Kurdi</a:t>
            </a:r>
          </a:p>
        </p:txBody>
      </p:sp>
      <p:sp>
        <p:nvSpPr>
          <p:cNvPr name="Freeform 11" id="11"/>
          <p:cNvSpPr/>
          <p:nvPr/>
        </p:nvSpPr>
        <p:spPr>
          <a:xfrm flipH="false" flipV="false" rot="0">
            <a:off x="1879144" y="1019849"/>
            <a:ext cx="985671" cy="986694"/>
          </a:xfrm>
          <a:custGeom>
            <a:avLst/>
            <a:gdLst/>
            <a:ahLst/>
            <a:cxnLst/>
            <a:rect r="r" b="b" t="t" l="l"/>
            <a:pathLst>
              <a:path h="986694" w="985671">
                <a:moveTo>
                  <a:pt x="0" y="0"/>
                </a:moveTo>
                <a:lnTo>
                  <a:pt x="985671" y="0"/>
                </a:lnTo>
                <a:lnTo>
                  <a:pt x="985671" y="986694"/>
                </a:lnTo>
                <a:lnTo>
                  <a:pt x="0" y="986694"/>
                </a:lnTo>
                <a:lnTo>
                  <a:pt x="0" y="0"/>
                </a:lnTo>
                <a:close/>
              </a:path>
            </a:pathLst>
          </a:custGeom>
          <a:blipFill>
            <a:blip r:embed="rId5"/>
            <a:stretch>
              <a:fillRect l="0" t="0" r="0" b="0"/>
            </a:stretch>
          </a:blipFill>
        </p:spPr>
      </p:sp>
      <p:sp>
        <p:nvSpPr>
          <p:cNvPr name="Freeform 12" id="12"/>
          <p:cNvSpPr/>
          <p:nvPr/>
        </p:nvSpPr>
        <p:spPr>
          <a:xfrm flipH="false" flipV="false" rot="0">
            <a:off x="3580031" y="885622"/>
            <a:ext cx="858238" cy="1255147"/>
          </a:xfrm>
          <a:custGeom>
            <a:avLst/>
            <a:gdLst/>
            <a:ahLst/>
            <a:cxnLst/>
            <a:rect r="r" b="b" t="t" l="l"/>
            <a:pathLst>
              <a:path h="1255147" w="858238">
                <a:moveTo>
                  <a:pt x="0" y="0"/>
                </a:moveTo>
                <a:lnTo>
                  <a:pt x="858238" y="0"/>
                </a:lnTo>
                <a:lnTo>
                  <a:pt x="858238" y="1255147"/>
                </a:lnTo>
                <a:lnTo>
                  <a:pt x="0" y="1255147"/>
                </a:lnTo>
                <a:lnTo>
                  <a:pt x="0" y="0"/>
                </a:lnTo>
                <a:close/>
              </a:path>
            </a:pathLst>
          </a:custGeom>
          <a:blipFill>
            <a:blip r:embed="rId6"/>
            <a:stretch>
              <a:fillRect l="0" t="0" r="0" b="0"/>
            </a:stretch>
          </a:blipFill>
        </p:spPr>
      </p:sp>
      <p:sp>
        <p:nvSpPr>
          <p:cNvPr name="TextBox 13" id="13"/>
          <p:cNvSpPr txBox="true"/>
          <p:nvPr/>
        </p:nvSpPr>
        <p:spPr>
          <a:xfrm rot="0">
            <a:off x="1028700" y="8790915"/>
            <a:ext cx="8771058" cy="389256"/>
          </a:xfrm>
          <a:prstGeom prst="rect">
            <a:avLst/>
          </a:prstGeom>
        </p:spPr>
        <p:txBody>
          <a:bodyPr anchor="t" rtlCol="false" tIns="0" lIns="0" bIns="0" rIns="0">
            <a:spAutoFit/>
          </a:bodyPr>
          <a:lstStyle/>
          <a:p>
            <a:pPr algn="l">
              <a:lnSpc>
                <a:spcPts val="3219"/>
              </a:lnSpc>
              <a:spcBef>
                <a:spcPct val="0"/>
              </a:spcBef>
            </a:pPr>
            <a:r>
              <a:rPr lang="en-US" sz="2299">
                <a:solidFill>
                  <a:srgbClr val="FFFFFF"/>
                </a:solidFill>
                <a:latin typeface="IBM Plex Sans Condensed"/>
                <a:ea typeface="IBM Plex Sans Condensed"/>
                <a:cs typeface="IBM Plex Sans Condensed"/>
                <a:sym typeface="IBM Plex Sans Condensed"/>
              </a:rPr>
              <a:t>Supervisors : Dr. Ali AbdulHamid, Eng. Salah Shakhshir</a:t>
            </a:r>
          </a:p>
        </p:txBody>
      </p:sp>
      <p:sp>
        <p:nvSpPr>
          <p:cNvPr name="TextBox 14" id="14"/>
          <p:cNvSpPr txBox="true"/>
          <p:nvPr/>
        </p:nvSpPr>
        <p:spPr>
          <a:xfrm rot="0">
            <a:off x="1028700" y="9399246"/>
            <a:ext cx="8771058" cy="389256"/>
          </a:xfrm>
          <a:prstGeom prst="rect">
            <a:avLst/>
          </a:prstGeom>
        </p:spPr>
        <p:txBody>
          <a:bodyPr anchor="t" rtlCol="false" tIns="0" lIns="0" bIns="0" rIns="0">
            <a:spAutoFit/>
          </a:bodyPr>
          <a:lstStyle/>
          <a:p>
            <a:pPr algn="l">
              <a:lnSpc>
                <a:spcPts val="3219"/>
              </a:lnSpc>
              <a:spcBef>
                <a:spcPct val="0"/>
              </a:spcBef>
            </a:pPr>
            <a:r>
              <a:rPr lang="en-US" sz="2299">
                <a:solidFill>
                  <a:srgbClr val="FFFFFF"/>
                </a:solidFill>
                <a:latin typeface="IBM Plex Sans Condensed"/>
                <a:ea typeface="IBM Plex Sans Condensed"/>
                <a:cs typeface="IBM Plex Sans Condensed"/>
                <a:sym typeface="IBM Plex Sans Condensed"/>
              </a:rPr>
              <a:t>Sunday - 29 JUNE</a:t>
            </a:r>
          </a:p>
        </p:txBody>
      </p:sp>
    </p:spTree>
  </p:cSld>
  <p:clrMapOvr>
    <a:masterClrMapping/>
  </p:clrMapOvr>
</p:sld>
</file>

<file path=ppt/slides/slide2.xml><?xml version="1.0" encoding="utf-8"?>
<p:sld xmlns:p="http://schemas.openxmlformats.org/presentationml/2006/main" xmlns:a="http://schemas.openxmlformats.org/drawingml/2006/main">
  <p:cSld>
    <p:bg>
      <p:bgPr>
        <a:solidFill>
          <a:srgbClr val="1B1919"/>
        </a:solidFill>
      </p:bgPr>
    </p:bg>
    <p:spTree>
      <p:nvGrpSpPr>
        <p:cNvPr id="1" name=""/>
        <p:cNvGrpSpPr/>
        <p:nvPr/>
      </p:nvGrpSpPr>
      <p:grpSpPr>
        <a:xfrm>
          <a:off x="0" y="0"/>
          <a:ext cx="0" cy="0"/>
          <a:chOff x="0" y="0"/>
          <a:chExt cx="0" cy="0"/>
        </a:xfrm>
      </p:grpSpPr>
      <p:sp>
        <p:nvSpPr>
          <p:cNvPr name="AutoShape 2" id="2"/>
          <p:cNvSpPr/>
          <p:nvPr/>
        </p:nvSpPr>
        <p:spPr>
          <a:xfrm flipV="true">
            <a:off x="3723597" y="1821511"/>
            <a:ext cx="0" cy="7285866"/>
          </a:xfrm>
          <a:prstGeom prst="line">
            <a:avLst/>
          </a:prstGeom>
          <a:ln cap="flat" w="38100">
            <a:solidFill>
              <a:srgbClr val="FFFFFF"/>
            </a:solidFill>
            <a:prstDash val="solid"/>
            <a:headEnd type="none" len="sm" w="sm"/>
            <a:tailEnd type="none" len="sm" w="sm"/>
          </a:ln>
        </p:spPr>
      </p:sp>
      <p:sp>
        <p:nvSpPr>
          <p:cNvPr name="TextBox 3" id="3"/>
          <p:cNvSpPr txBox="true"/>
          <p:nvPr/>
        </p:nvSpPr>
        <p:spPr>
          <a:xfrm rot="0">
            <a:off x="5320491" y="2170178"/>
            <a:ext cx="9762669" cy="495301"/>
          </a:xfrm>
          <a:prstGeom prst="rect">
            <a:avLst/>
          </a:prstGeom>
        </p:spPr>
        <p:txBody>
          <a:bodyPr anchor="t" rtlCol="false" tIns="0" lIns="0" bIns="0" rIns="0">
            <a:spAutoFit/>
          </a:bodyPr>
          <a:lstStyle/>
          <a:p>
            <a:pPr algn="l" marL="0" indent="0" lvl="0">
              <a:lnSpc>
                <a:spcPts val="4199"/>
              </a:lnSpc>
              <a:spcBef>
                <a:spcPct val="0"/>
              </a:spcBef>
            </a:pPr>
            <a:r>
              <a:rPr lang="en-US" sz="2999">
                <a:solidFill>
                  <a:srgbClr val="FFFFFF"/>
                </a:solidFill>
                <a:latin typeface="IBM Plex Sans Condensed"/>
                <a:ea typeface="IBM Plex Sans Condensed"/>
                <a:cs typeface="IBM Plex Sans Condensed"/>
                <a:sym typeface="IBM Plex Sans Condensed"/>
              </a:rPr>
              <a:t>G</a:t>
            </a:r>
            <a:r>
              <a:rPr lang="en-US" sz="2999" strike="noStrike" u="none">
                <a:solidFill>
                  <a:srgbClr val="FFFFFF"/>
                </a:solidFill>
                <a:latin typeface="IBM Plex Sans Condensed"/>
                <a:ea typeface="IBM Plex Sans Condensed"/>
                <a:cs typeface="IBM Plex Sans Condensed"/>
                <a:sym typeface="IBM Plex Sans Condensed"/>
              </a:rPr>
              <a:t>eneral Introduction</a:t>
            </a:r>
          </a:p>
        </p:txBody>
      </p:sp>
      <p:sp>
        <p:nvSpPr>
          <p:cNvPr name="TextBox 4" id="4"/>
          <p:cNvSpPr txBox="true"/>
          <p:nvPr/>
        </p:nvSpPr>
        <p:spPr>
          <a:xfrm rot="0">
            <a:off x="1936747" y="1471817"/>
            <a:ext cx="387191" cy="7845425"/>
          </a:xfrm>
          <a:prstGeom prst="rect">
            <a:avLst/>
          </a:prstGeom>
        </p:spPr>
        <p:txBody>
          <a:bodyPr anchor="t" rtlCol="false" tIns="0" lIns="0" bIns="0" rIns="0">
            <a:spAutoFit/>
          </a:bodyPr>
          <a:lstStyle/>
          <a:p>
            <a:pPr algn="ctr">
              <a:lnSpc>
                <a:spcPts val="8800"/>
              </a:lnSpc>
            </a:pPr>
            <a:r>
              <a:rPr lang="en-US" sz="8000">
                <a:solidFill>
                  <a:srgbClr val="000000"/>
                </a:solidFill>
                <a:latin typeface="Tek Tall Arabic"/>
                <a:ea typeface="Tek Tall Arabic"/>
                <a:cs typeface="Tek Tall Arabic"/>
                <a:sym typeface="Tek Tall Arabic"/>
              </a:rPr>
              <a:t>C</a:t>
            </a:r>
          </a:p>
          <a:p>
            <a:pPr algn="ctr" marL="0" indent="0" lvl="0">
              <a:lnSpc>
                <a:spcPts val="8800"/>
              </a:lnSpc>
              <a:spcBef>
                <a:spcPct val="0"/>
              </a:spcBef>
            </a:pPr>
            <a:r>
              <a:rPr lang="en-US" sz="8000" strike="noStrike" u="none">
                <a:solidFill>
                  <a:srgbClr val="000000"/>
                </a:solidFill>
                <a:latin typeface="Tek Tall Arabic"/>
                <a:ea typeface="Tek Tall Arabic"/>
                <a:cs typeface="Tek Tall Arabic"/>
                <a:sym typeface="Tek Tall Arabic"/>
              </a:rPr>
              <a:t>O</a:t>
            </a:r>
          </a:p>
          <a:p>
            <a:pPr algn="ctr" marL="0" indent="0" lvl="0">
              <a:lnSpc>
                <a:spcPts val="8800"/>
              </a:lnSpc>
              <a:spcBef>
                <a:spcPct val="0"/>
              </a:spcBef>
            </a:pPr>
            <a:r>
              <a:rPr lang="en-US" sz="8000" strike="noStrike" u="none">
                <a:solidFill>
                  <a:srgbClr val="000000"/>
                </a:solidFill>
                <a:latin typeface="Tek Tall Arabic"/>
                <a:ea typeface="Tek Tall Arabic"/>
                <a:cs typeface="Tek Tall Arabic"/>
                <a:sym typeface="Tek Tall Arabic"/>
              </a:rPr>
              <a:t>N</a:t>
            </a:r>
          </a:p>
          <a:p>
            <a:pPr algn="ctr" marL="0" indent="0" lvl="0">
              <a:lnSpc>
                <a:spcPts val="8800"/>
              </a:lnSpc>
              <a:spcBef>
                <a:spcPct val="0"/>
              </a:spcBef>
            </a:pPr>
            <a:r>
              <a:rPr lang="en-US" sz="8000" strike="noStrike" u="none">
                <a:solidFill>
                  <a:srgbClr val="000000"/>
                </a:solidFill>
                <a:latin typeface="Tek Tall Arabic"/>
                <a:ea typeface="Tek Tall Arabic"/>
                <a:cs typeface="Tek Tall Arabic"/>
                <a:sym typeface="Tek Tall Arabic"/>
              </a:rPr>
              <a:t>T</a:t>
            </a:r>
          </a:p>
          <a:p>
            <a:pPr algn="ctr" marL="0" indent="0" lvl="0">
              <a:lnSpc>
                <a:spcPts val="8800"/>
              </a:lnSpc>
              <a:spcBef>
                <a:spcPct val="0"/>
              </a:spcBef>
            </a:pPr>
            <a:r>
              <a:rPr lang="en-US" sz="8000" strike="noStrike" u="none">
                <a:solidFill>
                  <a:srgbClr val="000000"/>
                </a:solidFill>
                <a:latin typeface="Tek Tall Arabic"/>
                <a:ea typeface="Tek Tall Arabic"/>
                <a:cs typeface="Tek Tall Arabic"/>
                <a:sym typeface="Tek Tall Arabic"/>
              </a:rPr>
              <a:t>E</a:t>
            </a:r>
          </a:p>
          <a:p>
            <a:pPr algn="ctr" marL="0" indent="0" lvl="0">
              <a:lnSpc>
                <a:spcPts val="8800"/>
              </a:lnSpc>
              <a:spcBef>
                <a:spcPct val="0"/>
              </a:spcBef>
            </a:pPr>
            <a:r>
              <a:rPr lang="en-US" sz="8000" strike="noStrike" u="none">
                <a:solidFill>
                  <a:srgbClr val="000000"/>
                </a:solidFill>
                <a:latin typeface="Tek Tall Arabic"/>
                <a:ea typeface="Tek Tall Arabic"/>
                <a:cs typeface="Tek Tall Arabic"/>
                <a:sym typeface="Tek Tall Arabic"/>
              </a:rPr>
              <a:t>N</a:t>
            </a:r>
          </a:p>
          <a:p>
            <a:pPr algn="ctr" marL="0" indent="0" lvl="0">
              <a:lnSpc>
                <a:spcPts val="8800"/>
              </a:lnSpc>
              <a:spcBef>
                <a:spcPct val="0"/>
              </a:spcBef>
            </a:pPr>
            <a:r>
              <a:rPr lang="en-US" sz="8000" strike="noStrike" u="none">
                <a:solidFill>
                  <a:srgbClr val="000000"/>
                </a:solidFill>
                <a:latin typeface="Tek Tall Arabic"/>
                <a:ea typeface="Tek Tall Arabic"/>
                <a:cs typeface="Tek Tall Arabic"/>
                <a:sym typeface="Tek Tall Arabic"/>
              </a:rPr>
              <a:t>T</a:t>
            </a:r>
          </a:p>
        </p:txBody>
      </p:sp>
      <p:sp>
        <p:nvSpPr>
          <p:cNvPr name="TextBox 5" id="5"/>
          <p:cNvSpPr txBox="true"/>
          <p:nvPr/>
        </p:nvSpPr>
        <p:spPr>
          <a:xfrm rot="0">
            <a:off x="1879138" y="1412875"/>
            <a:ext cx="387191" cy="7845425"/>
          </a:xfrm>
          <a:prstGeom prst="rect">
            <a:avLst/>
          </a:prstGeom>
        </p:spPr>
        <p:txBody>
          <a:bodyPr anchor="t" rtlCol="false" tIns="0" lIns="0" bIns="0" rIns="0">
            <a:spAutoFit/>
          </a:bodyPr>
          <a:lstStyle/>
          <a:p>
            <a:pPr algn="ctr">
              <a:lnSpc>
                <a:spcPts val="8800"/>
              </a:lnSpc>
            </a:pPr>
            <a:r>
              <a:rPr lang="en-US" sz="8000">
                <a:solidFill>
                  <a:srgbClr val="C89F65"/>
                </a:solidFill>
                <a:latin typeface="Tek Tall Arabic"/>
                <a:ea typeface="Tek Tall Arabic"/>
                <a:cs typeface="Tek Tall Arabic"/>
                <a:sym typeface="Tek Tall Arabic"/>
              </a:rPr>
              <a:t>C</a:t>
            </a:r>
          </a:p>
          <a:p>
            <a:pPr algn="ctr" marL="0" indent="0" lvl="0">
              <a:lnSpc>
                <a:spcPts val="8800"/>
              </a:lnSpc>
              <a:spcBef>
                <a:spcPct val="0"/>
              </a:spcBef>
            </a:pPr>
            <a:r>
              <a:rPr lang="en-US" sz="8000" strike="noStrike" u="none">
                <a:solidFill>
                  <a:srgbClr val="C89F65"/>
                </a:solidFill>
                <a:latin typeface="Tek Tall Arabic"/>
                <a:ea typeface="Tek Tall Arabic"/>
                <a:cs typeface="Tek Tall Arabic"/>
                <a:sym typeface="Tek Tall Arabic"/>
              </a:rPr>
              <a:t>O</a:t>
            </a:r>
          </a:p>
          <a:p>
            <a:pPr algn="ctr" marL="0" indent="0" lvl="0">
              <a:lnSpc>
                <a:spcPts val="8800"/>
              </a:lnSpc>
              <a:spcBef>
                <a:spcPct val="0"/>
              </a:spcBef>
            </a:pPr>
            <a:r>
              <a:rPr lang="en-US" sz="8000" strike="noStrike" u="none">
                <a:solidFill>
                  <a:srgbClr val="C89F65"/>
                </a:solidFill>
                <a:latin typeface="Tek Tall Arabic"/>
                <a:ea typeface="Tek Tall Arabic"/>
                <a:cs typeface="Tek Tall Arabic"/>
                <a:sym typeface="Tek Tall Arabic"/>
              </a:rPr>
              <a:t>N</a:t>
            </a:r>
          </a:p>
          <a:p>
            <a:pPr algn="ctr" marL="0" indent="0" lvl="0">
              <a:lnSpc>
                <a:spcPts val="8800"/>
              </a:lnSpc>
              <a:spcBef>
                <a:spcPct val="0"/>
              </a:spcBef>
            </a:pPr>
            <a:r>
              <a:rPr lang="en-US" sz="8000" strike="noStrike" u="none">
                <a:solidFill>
                  <a:srgbClr val="C89F65"/>
                </a:solidFill>
                <a:latin typeface="Tek Tall Arabic"/>
                <a:ea typeface="Tek Tall Arabic"/>
                <a:cs typeface="Tek Tall Arabic"/>
                <a:sym typeface="Tek Tall Arabic"/>
              </a:rPr>
              <a:t>T</a:t>
            </a:r>
          </a:p>
          <a:p>
            <a:pPr algn="ctr" marL="0" indent="0" lvl="0">
              <a:lnSpc>
                <a:spcPts val="8800"/>
              </a:lnSpc>
              <a:spcBef>
                <a:spcPct val="0"/>
              </a:spcBef>
            </a:pPr>
            <a:r>
              <a:rPr lang="en-US" sz="8000" strike="noStrike" u="none">
                <a:solidFill>
                  <a:srgbClr val="C89F65"/>
                </a:solidFill>
                <a:latin typeface="Tek Tall Arabic"/>
                <a:ea typeface="Tek Tall Arabic"/>
                <a:cs typeface="Tek Tall Arabic"/>
                <a:sym typeface="Tek Tall Arabic"/>
              </a:rPr>
              <a:t>E</a:t>
            </a:r>
          </a:p>
          <a:p>
            <a:pPr algn="ctr" marL="0" indent="0" lvl="0">
              <a:lnSpc>
                <a:spcPts val="8800"/>
              </a:lnSpc>
              <a:spcBef>
                <a:spcPct val="0"/>
              </a:spcBef>
            </a:pPr>
            <a:r>
              <a:rPr lang="en-US" sz="8000" strike="noStrike" u="none">
                <a:solidFill>
                  <a:srgbClr val="C89F65"/>
                </a:solidFill>
                <a:latin typeface="Tek Tall Arabic"/>
                <a:ea typeface="Tek Tall Arabic"/>
                <a:cs typeface="Tek Tall Arabic"/>
                <a:sym typeface="Tek Tall Arabic"/>
              </a:rPr>
              <a:t>N</a:t>
            </a:r>
          </a:p>
          <a:p>
            <a:pPr algn="ctr" marL="0" indent="0" lvl="0">
              <a:lnSpc>
                <a:spcPts val="8800"/>
              </a:lnSpc>
              <a:spcBef>
                <a:spcPct val="0"/>
              </a:spcBef>
            </a:pPr>
            <a:r>
              <a:rPr lang="en-US" sz="8000" strike="noStrike" u="none">
                <a:solidFill>
                  <a:srgbClr val="C89F65"/>
                </a:solidFill>
                <a:latin typeface="Tek Tall Arabic"/>
                <a:ea typeface="Tek Tall Arabic"/>
                <a:cs typeface="Tek Tall Arabic"/>
                <a:sym typeface="Tek Tall Arabic"/>
              </a:rPr>
              <a:t>T</a:t>
            </a:r>
          </a:p>
        </p:txBody>
      </p:sp>
      <p:sp>
        <p:nvSpPr>
          <p:cNvPr name="TextBox 6" id="6"/>
          <p:cNvSpPr txBox="true"/>
          <p:nvPr/>
        </p:nvSpPr>
        <p:spPr>
          <a:xfrm rot="0">
            <a:off x="4463655" y="2052487"/>
            <a:ext cx="424696" cy="825934"/>
          </a:xfrm>
          <a:prstGeom prst="rect">
            <a:avLst/>
          </a:prstGeom>
        </p:spPr>
        <p:txBody>
          <a:bodyPr anchor="t" rtlCol="false" tIns="0" lIns="0" bIns="0" rIns="0">
            <a:spAutoFit/>
          </a:bodyPr>
          <a:lstStyle/>
          <a:p>
            <a:pPr algn="ctr">
              <a:lnSpc>
                <a:spcPts val="6362"/>
              </a:lnSpc>
            </a:pPr>
            <a:r>
              <a:rPr lang="en-US" sz="5784">
                <a:solidFill>
                  <a:srgbClr val="C89F65"/>
                </a:solidFill>
                <a:latin typeface="Tek Tall Arabic"/>
                <a:ea typeface="Tek Tall Arabic"/>
                <a:cs typeface="Tek Tall Arabic"/>
                <a:sym typeface="Tek Tall Arabic"/>
              </a:rPr>
              <a:t>01</a:t>
            </a:r>
          </a:p>
        </p:txBody>
      </p:sp>
      <p:sp>
        <p:nvSpPr>
          <p:cNvPr name="AutoShape 7" id="7"/>
          <p:cNvSpPr/>
          <p:nvPr/>
        </p:nvSpPr>
        <p:spPr>
          <a:xfrm flipV="true">
            <a:off x="6937999" y="2878421"/>
            <a:ext cx="0" cy="2222634"/>
          </a:xfrm>
          <a:prstGeom prst="line">
            <a:avLst/>
          </a:prstGeom>
          <a:ln cap="flat" w="38100">
            <a:solidFill>
              <a:srgbClr val="FFFFFF"/>
            </a:solidFill>
            <a:prstDash val="solid"/>
            <a:headEnd type="none" len="sm" w="sm"/>
            <a:tailEnd type="none" len="sm" w="sm"/>
          </a:ln>
        </p:spPr>
      </p:sp>
      <p:sp>
        <p:nvSpPr>
          <p:cNvPr name="AutoShape 8" id="8"/>
          <p:cNvSpPr/>
          <p:nvPr/>
        </p:nvSpPr>
        <p:spPr>
          <a:xfrm>
            <a:off x="6937999" y="3462755"/>
            <a:ext cx="603384" cy="0"/>
          </a:xfrm>
          <a:prstGeom prst="line">
            <a:avLst/>
          </a:prstGeom>
          <a:ln cap="flat" w="38100">
            <a:solidFill>
              <a:srgbClr val="FFFFFF"/>
            </a:solidFill>
            <a:prstDash val="solid"/>
            <a:headEnd type="none" len="sm" w="sm"/>
            <a:tailEnd type="none" len="sm" w="sm"/>
          </a:ln>
        </p:spPr>
      </p:sp>
      <p:sp>
        <p:nvSpPr>
          <p:cNvPr name="TextBox 9" id="9"/>
          <p:cNvSpPr txBox="true"/>
          <p:nvPr/>
        </p:nvSpPr>
        <p:spPr>
          <a:xfrm rot="0">
            <a:off x="7839565" y="3210342"/>
            <a:ext cx="3062645" cy="495301"/>
          </a:xfrm>
          <a:prstGeom prst="rect">
            <a:avLst/>
          </a:prstGeom>
        </p:spPr>
        <p:txBody>
          <a:bodyPr anchor="t" rtlCol="false" tIns="0" lIns="0" bIns="0" rIns="0">
            <a:spAutoFit/>
          </a:bodyPr>
          <a:lstStyle/>
          <a:p>
            <a:pPr algn="l" marL="0" indent="0" lvl="0">
              <a:lnSpc>
                <a:spcPts val="4199"/>
              </a:lnSpc>
              <a:spcBef>
                <a:spcPct val="0"/>
              </a:spcBef>
            </a:pPr>
            <a:r>
              <a:rPr lang="en-US" sz="2999">
                <a:solidFill>
                  <a:srgbClr val="FFFFFF"/>
                </a:solidFill>
                <a:latin typeface="IBM Plex Sans Condensed"/>
                <a:ea typeface="IBM Plex Sans Condensed"/>
                <a:cs typeface="IBM Plex Sans Condensed"/>
                <a:sym typeface="IBM Plex Sans Condensed"/>
              </a:rPr>
              <a:t>P</a:t>
            </a:r>
            <a:r>
              <a:rPr lang="en-US" sz="2999" strike="noStrike" u="none">
                <a:solidFill>
                  <a:srgbClr val="FFFFFF"/>
                </a:solidFill>
                <a:latin typeface="IBM Plex Sans Condensed"/>
                <a:ea typeface="IBM Plex Sans Condensed"/>
                <a:cs typeface="IBM Plex Sans Condensed"/>
                <a:sym typeface="IBM Plex Sans Condensed"/>
              </a:rPr>
              <a:t>roject introduction</a:t>
            </a:r>
          </a:p>
        </p:txBody>
      </p:sp>
      <p:sp>
        <p:nvSpPr>
          <p:cNvPr name="AutoShape 10" id="10"/>
          <p:cNvSpPr/>
          <p:nvPr/>
        </p:nvSpPr>
        <p:spPr>
          <a:xfrm>
            <a:off x="6937999" y="4281905"/>
            <a:ext cx="603384" cy="0"/>
          </a:xfrm>
          <a:prstGeom prst="line">
            <a:avLst/>
          </a:prstGeom>
          <a:ln cap="flat" w="38100">
            <a:solidFill>
              <a:srgbClr val="FFFFFF"/>
            </a:solidFill>
            <a:prstDash val="solid"/>
            <a:headEnd type="none" len="sm" w="sm"/>
            <a:tailEnd type="none" len="sm" w="sm"/>
          </a:ln>
        </p:spPr>
      </p:sp>
      <p:sp>
        <p:nvSpPr>
          <p:cNvPr name="TextBox 11" id="11"/>
          <p:cNvSpPr txBox="true"/>
          <p:nvPr/>
        </p:nvSpPr>
        <p:spPr>
          <a:xfrm rot="0">
            <a:off x="7839565" y="4010442"/>
            <a:ext cx="3380780" cy="495301"/>
          </a:xfrm>
          <a:prstGeom prst="rect">
            <a:avLst/>
          </a:prstGeom>
        </p:spPr>
        <p:txBody>
          <a:bodyPr anchor="t" rtlCol="false" tIns="0" lIns="0" bIns="0" rIns="0">
            <a:spAutoFit/>
          </a:bodyPr>
          <a:lstStyle/>
          <a:p>
            <a:pPr algn="l" marL="0" indent="0" lvl="0">
              <a:lnSpc>
                <a:spcPts val="4199"/>
              </a:lnSpc>
              <a:spcBef>
                <a:spcPct val="0"/>
              </a:spcBef>
            </a:pPr>
            <a:r>
              <a:rPr lang="en-US" sz="2999">
                <a:solidFill>
                  <a:srgbClr val="FFFFFF"/>
                </a:solidFill>
                <a:latin typeface="IBM Plex Sans Condensed"/>
                <a:ea typeface="IBM Plex Sans Condensed"/>
                <a:cs typeface="IBM Plex Sans Condensed"/>
                <a:sym typeface="IBM Plex Sans Condensed"/>
              </a:rPr>
              <a:t>Wo</a:t>
            </a:r>
            <a:r>
              <a:rPr lang="en-US" sz="2999" strike="noStrike" u="none">
                <a:solidFill>
                  <a:srgbClr val="FFFFFF"/>
                </a:solidFill>
                <a:latin typeface="IBM Plex Sans Condensed"/>
                <a:ea typeface="IBM Plex Sans Condensed"/>
                <a:cs typeface="IBM Plex Sans Condensed"/>
                <a:sym typeface="IBM Plex Sans Condensed"/>
              </a:rPr>
              <a:t>rking methodology</a:t>
            </a:r>
          </a:p>
        </p:txBody>
      </p:sp>
      <p:sp>
        <p:nvSpPr>
          <p:cNvPr name="AutoShape 12" id="12"/>
          <p:cNvSpPr/>
          <p:nvPr/>
        </p:nvSpPr>
        <p:spPr>
          <a:xfrm>
            <a:off x="6937999" y="5082005"/>
            <a:ext cx="603384" cy="0"/>
          </a:xfrm>
          <a:prstGeom prst="line">
            <a:avLst/>
          </a:prstGeom>
          <a:ln cap="flat" w="38100">
            <a:solidFill>
              <a:srgbClr val="FFFFFF"/>
            </a:solidFill>
            <a:prstDash val="solid"/>
            <a:headEnd type="none" len="sm" w="sm"/>
            <a:tailEnd type="none" len="sm" w="sm"/>
          </a:ln>
        </p:spPr>
      </p:sp>
      <p:sp>
        <p:nvSpPr>
          <p:cNvPr name="TextBox 13" id="13"/>
          <p:cNvSpPr txBox="true"/>
          <p:nvPr/>
        </p:nvSpPr>
        <p:spPr>
          <a:xfrm rot="0">
            <a:off x="7839565" y="4829592"/>
            <a:ext cx="2973586" cy="495301"/>
          </a:xfrm>
          <a:prstGeom prst="rect">
            <a:avLst/>
          </a:prstGeom>
        </p:spPr>
        <p:txBody>
          <a:bodyPr anchor="t" rtlCol="false" tIns="0" lIns="0" bIns="0" rIns="0">
            <a:spAutoFit/>
          </a:bodyPr>
          <a:lstStyle/>
          <a:p>
            <a:pPr algn="l" marL="0" indent="0" lvl="0">
              <a:lnSpc>
                <a:spcPts val="4199"/>
              </a:lnSpc>
              <a:spcBef>
                <a:spcPct val="0"/>
              </a:spcBef>
            </a:pPr>
            <a:r>
              <a:rPr lang="en-US" sz="2999">
                <a:solidFill>
                  <a:srgbClr val="FFFFFF"/>
                </a:solidFill>
                <a:latin typeface="IBM Plex Sans Condensed"/>
                <a:ea typeface="IBM Plex Sans Condensed"/>
                <a:cs typeface="IBM Plex Sans Condensed"/>
                <a:sym typeface="IBM Plex Sans Condensed"/>
              </a:rPr>
              <a:t>Gene</a:t>
            </a:r>
            <a:r>
              <a:rPr lang="en-US" sz="2999" strike="noStrike" u="none">
                <a:solidFill>
                  <a:srgbClr val="FFFFFF"/>
                </a:solidFill>
                <a:latin typeface="IBM Plex Sans Condensed"/>
                <a:ea typeface="IBM Plex Sans Condensed"/>
                <a:cs typeface="IBM Plex Sans Condensed"/>
                <a:sym typeface="IBM Plex Sans Condensed"/>
              </a:rPr>
              <a:t>ral framework</a:t>
            </a:r>
          </a:p>
        </p:txBody>
      </p:sp>
      <p:sp>
        <p:nvSpPr>
          <p:cNvPr name="TextBox 14" id="14"/>
          <p:cNvSpPr txBox="true"/>
          <p:nvPr/>
        </p:nvSpPr>
        <p:spPr>
          <a:xfrm rot="0">
            <a:off x="5320491" y="6080759"/>
            <a:ext cx="9762669" cy="495301"/>
          </a:xfrm>
          <a:prstGeom prst="rect">
            <a:avLst/>
          </a:prstGeom>
        </p:spPr>
        <p:txBody>
          <a:bodyPr anchor="t" rtlCol="false" tIns="0" lIns="0" bIns="0" rIns="0">
            <a:spAutoFit/>
          </a:bodyPr>
          <a:lstStyle/>
          <a:p>
            <a:pPr algn="l" marL="0" indent="0" lvl="0">
              <a:lnSpc>
                <a:spcPts val="4199"/>
              </a:lnSpc>
              <a:spcBef>
                <a:spcPct val="0"/>
              </a:spcBef>
            </a:pPr>
            <a:r>
              <a:rPr lang="en-US" sz="2999">
                <a:solidFill>
                  <a:srgbClr val="FFFFFF"/>
                </a:solidFill>
                <a:latin typeface="IBM Plex Sans Condensed"/>
                <a:ea typeface="IBM Plex Sans Condensed"/>
                <a:cs typeface="IBM Plex Sans Condensed"/>
                <a:sym typeface="IBM Plex Sans Condensed"/>
              </a:rPr>
              <a:t>A</a:t>
            </a:r>
            <a:r>
              <a:rPr lang="en-US" sz="2999" strike="noStrike" u="none">
                <a:solidFill>
                  <a:srgbClr val="FFFFFF"/>
                </a:solidFill>
                <a:latin typeface="IBM Plex Sans Condensed"/>
                <a:ea typeface="IBM Plex Sans Condensed"/>
                <a:cs typeface="IBM Plex Sans Condensed"/>
                <a:sym typeface="IBM Plex Sans Condensed"/>
              </a:rPr>
              <a:t>nalysis stage</a:t>
            </a:r>
          </a:p>
        </p:txBody>
      </p:sp>
      <p:sp>
        <p:nvSpPr>
          <p:cNvPr name="TextBox 15" id="15"/>
          <p:cNvSpPr txBox="true"/>
          <p:nvPr/>
        </p:nvSpPr>
        <p:spPr>
          <a:xfrm rot="0">
            <a:off x="4434307" y="5963068"/>
            <a:ext cx="483394" cy="825934"/>
          </a:xfrm>
          <a:prstGeom prst="rect">
            <a:avLst/>
          </a:prstGeom>
        </p:spPr>
        <p:txBody>
          <a:bodyPr anchor="t" rtlCol="false" tIns="0" lIns="0" bIns="0" rIns="0">
            <a:spAutoFit/>
          </a:bodyPr>
          <a:lstStyle/>
          <a:p>
            <a:pPr algn="ctr">
              <a:lnSpc>
                <a:spcPts val="6362"/>
              </a:lnSpc>
            </a:pPr>
            <a:r>
              <a:rPr lang="en-US" sz="5784">
                <a:solidFill>
                  <a:srgbClr val="C89F65"/>
                </a:solidFill>
                <a:latin typeface="Tek Tall Arabic"/>
                <a:ea typeface="Tek Tall Arabic"/>
                <a:cs typeface="Tek Tall Arabic"/>
                <a:sym typeface="Tek Tall Arabic"/>
              </a:rPr>
              <a:t>02</a:t>
            </a:r>
          </a:p>
        </p:txBody>
      </p:sp>
      <p:sp>
        <p:nvSpPr>
          <p:cNvPr name="TextBox 16" id="16"/>
          <p:cNvSpPr txBox="true"/>
          <p:nvPr/>
        </p:nvSpPr>
        <p:spPr>
          <a:xfrm rot="0">
            <a:off x="5320491" y="7163869"/>
            <a:ext cx="9762669" cy="495301"/>
          </a:xfrm>
          <a:prstGeom prst="rect">
            <a:avLst/>
          </a:prstGeom>
        </p:spPr>
        <p:txBody>
          <a:bodyPr anchor="t" rtlCol="false" tIns="0" lIns="0" bIns="0" rIns="0">
            <a:spAutoFit/>
          </a:bodyPr>
          <a:lstStyle/>
          <a:p>
            <a:pPr algn="l" marL="0" indent="0" lvl="0">
              <a:lnSpc>
                <a:spcPts val="4199"/>
              </a:lnSpc>
              <a:spcBef>
                <a:spcPct val="0"/>
              </a:spcBef>
            </a:pPr>
            <a:r>
              <a:rPr lang="en-US" sz="2999">
                <a:solidFill>
                  <a:srgbClr val="FFFFFF"/>
                </a:solidFill>
                <a:latin typeface="IBM Plex Sans Condensed"/>
                <a:ea typeface="IBM Plex Sans Condensed"/>
                <a:cs typeface="IBM Plex Sans Condensed"/>
                <a:sym typeface="IBM Plex Sans Condensed"/>
              </a:rPr>
              <a:t>Project</a:t>
            </a:r>
            <a:r>
              <a:rPr lang="en-US" sz="2999" strike="noStrike" u="none">
                <a:solidFill>
                  <a:srgbClr val="FFFFFF"/>
                </a:solidFill>
                <a:latin typeface="IBM Plex Sans Condensed"/>
                <a:ea typeface="IBM Plex Sans Condensed"/>
                <a:cs typeface="IBM Plex Sans Condensed"/>
                <a:sym typeface="IBM Plex Sans Condensed"/>
              </a:rPr>
              <a:t> formulation stage</a:t>
            </a:r>
          </a:p>
        </p:txBody>
      </p:sp>
      <p:sp>
        <p:nvSpPr>
          <p:cNvPr name="TextBox 17" id="17"/>
          <p:cNvSpPr txBox="true"/>
          <p:nvPr/>
        </p:nvSpPr>
        <p:spPr>
          <a:xfrm rot="0">
            <a:off x="4422519" y="7046177"/>
            <a:ext cx="506968" cy="825934"/>
          </a:xfrm>
          <a:prstGeom prst="rect">
            <a:avLst/>
          </a:prstGeom>
        </p:spPr>
        <p:txBody>
          <a:bodyPr anchor="t" rtlCol="false" tIns="0" lIns="0" bIns="0" rIns="0">
            <a:spAutoFit/>
          </a:bodyPr>
          <a:lstStyle/>
          <a:p>
            <a:pPr algn="ctr">
              <a:lnSpc>
                <a:spcPts val="6362"/>
              </a:lnSpc>
            </a:pPr>
            <a:r>
              <a:rPr lang="en-US" sz="5784">
                <a:solidFill>
                  <a:srgbClr val="C89F65"/>
                </a:solidFill>
                <a:latin typeface="Tek Tall Arabic"/>
                <a:ea typeface="Tek Tall Arabic"/>
                <a:cs typeface="Tek Tall Arabic"/>
                <a:sym typeface="Tek Tall Arabic"/>
              </a:rPr>
              <a:t>03</a:t>
            </a:r>
          </a:p>
        </p:txBody>
      </p:sp>
      <p:sp>
        <p:nvSpPr>
          <p:cNvPr name="TextBox 18" id="18"/>
          <p:cNvSpPr txBox="true"/>
          <p:nvPr/>
        </p:nvSpPr>
        <p:spPr>
          <a:xfrm rot="0">
            <a:off x="5332278" y="8246978"/>
            <a:ext cx="9762669" cy="495301"/>
          </a:xfrm>
          <a:prstGeom prst="rect">
            <a:avLst/>
          </a:prstGeom>
        </p:spPr>
        <p:txBody>
          <a:bodyPr anchor="t" rtlCol="false" tIns="0" lIns="0" bIns="0" rIns="0">
            <a:spAutoFit/>
          </a:bodyPr>
          <a:lstStyle/>
          <a:p>
            <a:pPr algn="l" marL="0" indent="0" lvl="0">
              <a:lnSpc>
                <a:spcPts val="4199"/>
              </a:lnSpc>
              <a:spcBef>
                <a:spcPct val="0"/>
              </a:spcBef>
            </a:pPr>
            <a:r>
              <a:rPr lang="en-US" sz="2999">
                <a:solidFill>
                  <a:srgbClr val="FFFFFF"/>
                </a:solidFill>
                <a:latin typeface="IBM Plex Sans Condensed"/>
                <a:ea typeface="IBM Plex Sans Condensed"/>
                <a:cs typeface="IBM Plex Sans Condensed"/>
                <a:sym typeface="IBM Plex Sans Condensed"/>
              </a:rPr>
              <a:t>Preparing</a:t>
            </a:r>
            <a:r>
              <a:rPr lang="en-US" sz="2999" strike="noStrike" u="none">
                <a:solidFill>
                  <a:srgbClr val="FFFFFF"/>
                </a:solidFill>
                <a:latin typeface="IBM Plex Sans Condensed"/>
                <a:ea typeface="IBM Plex Sans Condensed"/>
                <a:cs typeface="IBM Plex Sans Condensed"/>
                <a:sym typeface="IBM Plex Sans Condensed"/>
              </a:rPr>
              <a:t> plans</a:t>
            </a:r>
          </a:p>
        </p:txBody>
      </p:sp>
      <p:sp>
        <p:nvSpPr>
          <p:cNvPr name="TextBox 19" id="19"/>
          <p:cNvSpPr txBox="true"/>
          <p:nvPr/>
        </p:nvSpPr>
        <p:spPr>
          <a:xfrm rot="0">
            <a:off x="4433235" y="8129286"/>
            <a:ext cx="509111" cy="825934"/>
          </a:xfrm>
          <a:prstGeom prst="rect">
            <a:avLst/>
          </a:prstGeom>
        </p:spPr>
        <p:txBody>
          <a:bodyPr anchor="t" rtlCol="false" tIns="0" lIns="0" bIns="0" rIns="0">
            <a:spAutoFit/>
          </a:bodyPr>
          <a:lstStyle/>
          <a:p>
            <a:pPr algn="ctr">
              <a:lnSpc>
                <a:spcPts val="6362"/>
              </a:lnSpc>
            </a:pPr>
            <a:r>
              <a:rPr lang="en-US" sz="5784">
                <a:solidFill>
                  <a:srgbClr val="C89F65"/>
                </a:solidFill>
                <a:latin typeface="Tek Tall Arabic"/>
                <a:ea typeface="Tek Tall Arabic"/>
                <a:cs typeface="Tek Tall Arabic"/>
                <a:sym typeface="Tek Tall Arabic"/>
              </a:rPr>
              <a:t>04</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1B1919"/>
        </a:solidFill>
      </p:bgPr>
    </p:bg>
    <p:spTree>
      <p:nvGrpSpPr>
        <p:cNvPr id="1" name=""/>
        <p:cNvGrpSpPr/>
        <p:nvPr/>
      </p:nvGrpSpPr>
      <p:grpSpPr>
        <a:xfrm>
          <a:off x="0" y="0"/>
          <a:ext cx="0" cy="0"/>
          <a:chOff x="0" y="0"/>
          <a:chExt cx="0" cy="0"/>
        </a:xfrm>
      </p:grpSpPr>
      <p:sp>
        <p:nvSpPr>
          <p:cNvPr name="AutoShape 2" id="2"/>
          <p:cNvSpPr/>
          <p:nvPr/>
        </p:nvSpPr>
        <p:spPr>
          <a:xfrm>
            <a:off x="9144000" y="4950268"/>
            <a:ext cx="12311601" cy="0"/>
          </a:xfrm>
          <a:prstGeom prst="line">
            <a:avLst/>
          </a:prstGeom>
          <a:ln cap="flat" w="38100">
            <a:solidFill>
              <a:srgbClr val="FFFFFF"/>
            </a:solidFill>
            <a:prstDash val="solid"/>
            <a:headEnd type="none" len="sm" w="sm"/>
            <a:tailEnd type="none" len="sm" w="sm"/>
          </a:ln>
        </p:spPr>
      </p:sp>
      <p:grpSp>
        <p:nvGrpSpPr>
          <p:cNvPr name="Group 3" id="3"/>
          <p:cNvGrpSpPr>
            <a:grpSpLocks noChangeAspect="true"/>
          </p:cNvGrpSpPr>
          <p:nvPr/>
        </p:nvGrpSpPr>
        <p:grpSpPr>
          <a:xfrm rot="0">
            <a:off x="879732" y="-608648"/>
            <a:ext cx="7008076" cy="11504297"/>
            <a:chOff x="0" y="0"/>
            <a:chExt cx="3543300" cy="5816600"/>
          </a:xfrm>
        </p:grpSpPr>
        <p:sp>
          <p:nvSpPr>
            <p:cNvPr name="Freeform 4" id="4"/>
            <p:cNvSpPr/>
            <p:nvPr/>
          </p:nvSpPr>
          <p:spPr>
            <a:xfrm flipH="false" flipV="false" rot="0">
              <a:off x="76200" y="0"/>
              <a:ext cx="1676400" cy="2908300"/>
            </a:xfrm>
            <a:custGeom>
              <a:avLst/>
              <a:gdLst/>
              <a:ahLst/>
              <a:cxnLst/>
              <a:rect r="r" b="b" t="t" l="l"/>
              <a:pathLst>
                <a:path h="2908300" w="1676400">
                  <a:moveTo>
                    <a:pt x="1676400" y="2908300"/>
                  </a:moveTo>
                  <a:lnTo>
                    <a:pt x="0" y="2908300"/>
                  </a:lnTo>
                  <a:lnTo>
                    <a:pt x="0" y="0"/>
                  </a:lnTo>
                  <a:lnTo>
                    <a:pt x="1676400" y="0"/>
                  </a:lnTo>
                  <a:lnTo>
                    <a:pt x="1676400" y="2908300"/>
                  </a:lnTo>
                  <a:close/>
                </a:path>
              </a:pathLst>
            </a:custGeom>
            <a:blipFill>
              <a:blip r:embed="rId2"/>
              <a:stretch>
                <a:fillRect l="-97961" t="0" r="-97961" b="0"/>
              </a:stretch>
            </a:blipFill>
          </p:spPr>
        </p:sp>
        <p:sp>
          <p:nvSpPr>
            <p:cNvPr name="Freeform 5" id="5"/>
            <p:cNvSpPr/>
            <p:nvPr/>
          </p:nvSpPr>
          <p:spPr>
            <a:xfrm flipH="false" flipV="false" rot="0">
              <a:off x="1790700" y="0"/>
              <a:ext cx="1676400" cy="2908300"/>
            </a:xfrm>
            <a:custGeom>
              <a:avLst/>
              <a:gdLst/>
              <a:ahLst/>
              <a:cxnLst/>
              <a:rect r="r" b="b" t="t" l="l"/>
              <a:pathLst>
                <a:path h="2908300" w="1676400">
                  <a:moveTo>
                    <a:pt x="1676400" y="2908300"/>
                  </a:moveTo>
                  <a:lnTo>
                    <a:pt x="0" y="2908300"/>
                  </a:lnTo>
                  <a:lnTo>
                    <a:pt x="0" y="0"/>
                  </a:lnTo>
                  <a:lnTo>
                    <a:pt x="1676400" y="0"/>
                  </a:lnTo>
                  <a:lnTo>
                    <a:pt x="1676400" y="2908300"/>
                  </a:lnTo>
                  <a:close/>
                </a:path>
              </a:pathLst>
            </a:custGeom>
            <a:blipFill>
              <a:blip r:embed="rId3"/>
              <a:stretch>
                <a:fillRect l="-107355" t="0" r="-107355" b="0"/>
              </a:stretch>
            </a:blipFill>
          </p:spPr>
        </p:sp>
        <p:sp>
          <p:nvSpPr>
            <p:cNvPr name="Freeform 6" id="6"/>
            <p:cNvSpPr/>
            <p:nvPr/>
          </p:nvSpPr>
          <p:spPr>
            <a:xfrm flipH="false" flipV="false" rot="0">
              <a:off x="76200" y="2908300"/>
              <a:ext cx="1676400" cy="2908300"/>
            </a:xfrm>
            <a:custGeom>
              <a:avLst/>
              <a:gdLst/>
              <a:ahLst/>
              <a:cxnLst/>
              <a:rect r="r" b="b" t="t" l="l"/>
              <a:pathLst>
                <a:path h="2908300" w="1676400">
                  <a:moveTo>
                    <a:pt x="1676400" y="2908300"/>
                  </a:moveTo>
                  <a:lnTo>
                    <a:pt x="0" y="2908300"/>
                  </a:lnTo>
                  <a:lnTo>
                    <a:pt x="0" y="0"/>
                  </a:lnTo>
                  <a:lnTo>
                    <a:pt x="1676400" y="0"/>
                  </a:lnTo>
                  <a:lnTo>
                    <a:pt x="1676400" y="2908300"/>
                  </a:lnTo>
                  <a:close/>
                </a:path>
              </a:pathLst>
            </a:custGeom>
            <a:blipFill>
              <a:blip r:embed="rId4"/>
              <a:stretch>
                <a:fillRect l="-50650" t="0" r="-50650" b="0"/>
              </a:stretch>
            </a:blipFill>
          </p:spPr>
        </p:sp>
        <p:sp>
          <p:nvSpPr>
            <p:cNvPr name="Freeform 7" id="7"/>
            <p:cNvSpPr/>
            <p:nvPr/>
          </p:nvSpPr>
          <p:spPr>
            <a:xfrm flipH="false" flipV="false" rot="0">
              <a:off x="1790700" y="2908300"/>
              <a:ext cx="1676400" cy="2908300"/>
            </a:xfrm>
            <a:custGeom>
              <a:avLst/>
              <a:gdLst/>
              <a:ahLst/>
              <a:cxnLst/>
              <a:rect r="r" b="b" t="t" l="l"/>
              <a:pathLst>
                <a:path h="2908300" w="1676400">
                  <a:moveTo>
                    <a:pt x="1676400" y="2908300"/>
                  </a:moveTo>
                  <a:lnTo>
                    <a:pt x="0" y="2908300"/>
                  </a:lnTo>
                  <a:lnTo>
                    <a:pt x="0" y="0"/>
                  </a:lnTo>
                  <a:lnTo>
                    <a:pt x="1676400" y="0"/>
                  </a:lnTo>
                  <a:lnTo>
                    <a:pt x="1676400" y="2908300"/>
                  </a:lnTo>
                  <a:close/>
                </a:path>
              </a:pathLst>
            </a:custGeom>
            <a:blipFill>
              <a:blip r:embed="rId5"/>
              <a:stretch>
                <a:fillRect l="-8495" t="0" r="-169079" b="0"/>
              </a:stretch>
            </a:blipFill>
          </p:spPr>
        </p:sp>
        <p:sp>
          <p:nvSpPr>
            <p:cNvPr name="Freeform 8" id="8"/>
            <p:cNvSpPr/>
            <p:nvPr/>
          </p:nvSpPr>
          <p:spPr>
            <a:xfrm flipH="false" flipV="false" rot="0">
              <a:off x="0" y="0"/>
              <a:ext cx="3543300" cy="5816600"/>
            </a:xfrm>
            <a:custGeom>
              <a:avLst/>
              <a:gdLst/>
              <a:ahLst/>
              <a:cxnLst/>
              <a:rect r="r" b="b" t="t" l="l"/>
              <a:pathLst>
                <a:path h="5816600" w="3543300">
                  <a:moveTo>
                    <a:pt x="3543300" y="5816600"/>
                  </a:moveTo>
                  <a:lnTo>
                    <a:pt x="0" y="5816600"/>
                  </a:lnTo>
                  <a:lnTo>
                    <a:pt x="0" y="0"/>
                  </a:lnTo>
                  <a:lnTo>
                    <a:pt x="3543300" y="0"/>
                  </a:lnTo>
                  <a:lnTo>
                    <a:pt x="3543300" y="5816600"/>
                  </a:lnTo>
                  <a:close/>
                </a:path>
              </a:pathLst>
            </a:custGeom>
            <a:blipFill>
              <a:blip r:embed="rId6"/>
              <a:stretch>
                <a:fillRect l="-68" t="0" r="-68" b="0"/>
              </a:stretch>
            </a:blipFill>
          </p:spPr>
        </p:sp>
      </p:grpSp>
      <p:grpSp>
        <p:nvGrpSpPr>
          <p:cNvPr name="Group 9" id="9"/>
          <p:cNvGrpSpPr/>
          <p:nvPr/>
        </p:nvGrpSpPr>
        <p:grpSpPr>
          <a:xfrm rot="0">
            <a:off x="5606754" y="-246337"/>
            <a:ext cx="2988909" cy="10779673"/>
            <a:chOff x="0" y="0"/>
            <a:chExt cx="3985213" cy="14372898"/>
          </a:xfrm>
        </p:grpSpPr>
        <p:sp>
          <p:nvSpPr>
            <p:cNvPr name="Freeform 10" id="10"/>
            <p:cNvSpPr/>
            <p:nvPr/>
          </p:nvSpPr>
          <p:spPr>
            <a:xfrm flipH="false" flipV="false" rot="-10800000">
              <a:off x="0" y="7186449"/>
              <a:ext cx="3985213" cy="7186449"/>
            </a:xfrm>
            <a:custGeom>
              <a:avLst/>
              <a:gdLst/>
              <a:ahLst/>
              <a:cxnLst/>
              <a:rect r="r" b="b" t="t" l="l"/>
              <a:pathLst>
                <a:path h="7186449" w="3985213">
                  <a:moveTo>
                    <a:pt x="0" y="0"/>
                  </a:moveTo>
                  <a:lnTo>
                    <a:pt x="3985213" y="0"/>
                  </a:lnTo>
                  <a:lnTo>
                    <a:pt x="3985213" y="7186449"/>
                  </a:lnTo>
                  <a:lnTo>
                    <a:pt x="0" y="7186449"/>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11" id="11"/>
            <p:cNvSpPr/>
            <p:nvPr/>
          </p:nvSpPr>
          <p:spPr>
            <a:xfrm flipH="false" flipV="false" rot="-10800000">
              <a:off x="0" y="0"/>
              <a:ext cx="3985213" cy="7186449"/>
            </a:xfrm>
            <a:custGeom>
              <a:avLst/>
              <a:gdLst/>
              <a:ahLst/>
              <a:cxnLst/>
              <a:rect r="r" b="b" t="t" l="l"/>
              <a:pathLst>
                <a:path h="7186449" w="3985213">
                  <a:moveTo>
                    <a:pt x="0" y="0"/>
                  </a:moveTo>
                  <a:lnTo>
                    <a:pt x="3985213" y="0"/>
                  </a:lnTo>
                  <a:lnTo>
                    <a:pt x="3985213" y="7186449"/>
                  </a:lnTo>
                  <a:lnTo>
                    <a:pt x="0" y="7186449"/>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grpSp>
      <p:sp>
        <p:nvSpPr>
          <p:cNvPr name="TextBox 12" id="12"/>
          <p:cNvSpPr txBox="true"/>
          <p:nvPr/>
        </p:nvSpPr>
        <p:spPr>
          <a:xfrm rot="0">
            <a:off x="10070283" y="3407218"/>
            <a:ext cx="6897249" cy="1238250"/>
          </a:xfrm>
          <a:prstGeom prst="rect">
            <a:avLst/>
          </a:prstGeom>
        </p:spPr>
        <p:txBody>
          <a:bodyPr anchor="t" rtlCol="false" tIns="0" lIns="0" bIns="0" rIns="0">
            <a:spAutoFit/>
          </a:bodyPr>
          <a:lstStyle/>
          <a:p>
            <a:pPr algn="l">
              <a:lnSpc>
                <a:spcPts val="9600"/>
              </a:lnSpc>
            </a:pPr>
            <a:r>
              <a:rPr lang="en-US" sz="8000">
                <a:solidFill>
                  <a:srgbClr val="C89F65"/>
                </a:solidFill>
                <a:latin typeface="Tek Tall Arabic"/>
                <a:ea typeface="Tek Tall Arabic"/>
                <a:cs typeface="Tek Tall Arabic"/>
                <a:sym typeface="Tek Tall Arabic"/>
              </a:rPr>
              <a:t>GENERAL INTRODUCTION</a:t>
            </a:r>
          </a:p>
        </p:txBody>
      </p:sp>
      <p:sp>
        <p:nvSpPr>
          <p:cNvPr name="TextBox 13" id="13"/>
          <p:cNvSpPr txBox="true"/>
          <p:nvPr/>
        </p:nvSpPr>
        <p:spPr>
          <a:xfrm rot="0">
            <a:off x="9144000" y="5706834"/>
            <a:ext cx="7823532" cy="3189606"/>
          </a:xfrm>
          <a:prstGeom prst="rect">
            <a:avLst/>
          </a:prstGeom>
        </p:spPr>
        <p:txBody>
          <a:bodyPr anchor="t" rtlCol="false" tIns="0" lIns="0" bIns="0" rIns="0">
            <a:spAutoFit/>
          </a:bodyPr>
          <a:lstStyle/>
          <a:p>
            <a:pPr algn="just" marL="0" indent="0" lvl="0">
              <a:lnSpc>
                <a:spcPts val="3219"/>
              </a:lnSpc>
              <a:spcBef>
                <a:spcPct val="0"/>
              </a:spcBef>
            </a:pPr>
            <a:r>
              <a:rPr lang="en-US" sz="2299">
                <a:solidFill>
                  <a:srgbClr val="FFFFFF"/>
                </a:solidFill>
                <a:latin typeface="IBM Plex Sans Condensed"/>
                <a:ea typeface="IBM Plex Sans Condensed"/>
                <a:cs typeface="IBM Plex Sans Condensed"/>
                <a:sym typeface="IBM Plex Sans Condensed"/>
              </a:rPr>
              <a:t>In the face of growing challenges confronting modern cities, urban planning is no longer just about organizing space and distributing services—it has become a vital tool for enhancing safety and stability within communities. But how can smart urban design contribute to creating safer and more comfortable environments for people? This is what we aim to explore today through a project that reimagines the form and function of the city for a more secure and resilient urban future.</a:t>
            </a:r>
          </a:p>
        </p:txBody>
      </p:sp>
      <p:sp>
        <p:nvSpPr>
          <p:cNvPr name="TextBox 14" id="14"/>
          <p:cNvSpPr txBox="true"/>
          <p:nvPr/>
        </p:nvSpPr>
        <p:spPr>
          <a:xfrm rot="0">
            <a:off x="9036606" y="3502468"/>
            <a:ext cx="592735" cy="1143000"/>
          </a:xfrm>
          <a:prstGeom prst="rect">
            <a:avLst/>
          </a:prstGeom>
        </p:spPr>
        <p:txBody>
          <a:bodyPr anchor="t" rtlCol="false" tIns="0" lIns="0" bIns="0" rIns="0">
            <a:spAutoFit/>
          </a:bodyPr>
          <a:lstStyle/>
          <a:p>
            <a:pPr algn="ctr">
              <a:lnSpc>
                <a:spcPts val="8880"/>
              </a:lnSpc>
            </a:pPr>
            <a:r>
              <a:rPr lang="en-US" sz="8072">
                <a:solidFill>
                  <a:srgbClr val="C89F65"/>
                </a:solidFill>
                <a:latin typeface="Tek Tall Arabic"/>
                <a:ea typeface="Tek Tall Arabic"/>
                <a:cs typeface="Tek Tall Arabic"/>
                <a:sym typeface="Tek Tall Arabic"/>
              </a:rPr>
              <a:t>01</a:t>
            </a:r>
          </a:p>
        </p:txBody>
      </p:sp>
    </p:spTree>
  </p:cSld>
  <p:clrMapOvr>
    <a:masterClrMapping/>
  </p:clrMapOvr>
</p:sld>
</file>

<file path=ppt/slides/slide4.xml><?xml version="1.0" encoding="utf-8"?>
<p:sld xmlns:p="http://schemas.openxmlformats.org/presentationml/2006/main" xmlns:a="http://schemas.openxmlformats.org/drawingml/2006/main">
  <p:cSld>
    <p:bg>
      <p:bgPr>
        <a:solidFill>
          <a:srgbClr val="1B1919"/>
        </a:solidFill>
      </p:bgPr>
    </p:bg>
    <p:spTree>
      <p:nvGrpSpPr>
        <p:cNvPr id="1" name=""/>
        <p:cNvGrpSpPr/>
        <p:nvPr/>
      </p:nvGrpSpPr>
      <p:grpSpPr>
        <a:xfrm>
          <a:off x="0" y="0"/>
          <a:ext cx="0" cy="0"/>
          <a:chOff x="0" y="0"/>
          <a:chExt cx="0" cy="0"/>
        </a:xfrm>
      </p:grpSpPr>
      <p:sp>
        <p:nvSpPr>
          <p:cNvPr name="TextBox 2" id="2"/>
          <p:cNvSpPr txBox="true"/>
          <p:nvPr/>
        </p:nvSpPr>
        <p:spPr>
          <a:xfrm rot="0">
            <a:off x="3034615" y="6115191"/>
            <a:ext cx="12218770" cy="2389506"/>
          </a:xfrm>
          <a:prstGeom prst="rect">
            <a:avLst/>
          </a:prstGeom>
        </p:spPr>
        <p:txBody>
          <a:bodyPr anchor="t" rtlCol="false" tIns="0" lIns="0" bIns="0" rIns="0">
            <a:spAutoFit/>
          </a:bodyPr>
          <a:lstStyle/>
          <a:p>
            <a:pPr algn="ctr">
              <a:lnSpc>
                <a:spcPts val="3219"/>
              </a:lnSpc>
              <a:spcBef>
                <a:spcPct val="0"/>
              </a:spcBef>
            </a:pPr>
            <a:r>
              <a:rPr lang="en-US" sz="2299">
                <a:solidFill>
                  <a:srgbClr val="FFFFFF"/>
                </a:solidFill>
                <a:latin typeface="IBM Plex Sans Condensed"/>
                <a:ea typeface="IBM Plex Sans Condensed"/>
                <a:cs typeface="IBM Plex Sans Condensed"/>
                <a:sym typeface="IBM Plex Sans Condensed"/>
              </a:rPr>
              <a:t>Urban security is about more than just preventing crime—it's about designing cities where people feel safe, connected, and included. It means creating public spaces that are open, well-lit, and active; ensuring access to essential services; and reducing risks from both social and environmental threats. In short, urban security is the art of shaping cities that protect people, support resilience, and promote a life without fear.</a:t>
            </a:r>
          </a:p>
          <a:p>
            <a:pPr algn="ctr">
              <a:lnSpc>
                <a:spcPts val="3219"/>
              </a:lnSpc>
              <a:spcBef>
                <a:spcPct val="0"/>
              </a:spcBef>
            </a:pPr>
          </a:p>
        </p:txBody>
      </p:sp>
      <p:sp>
        <p:nvSpPr>
          <p:cNvPr name="AutoShape 3" id="3"/>
          <p:cNvSpPr/>
          <p:nvPr/>
        </p:nvSpPr>
        <p:spPr>
          <a:xfrm>
            <a:off x="-396333" y="5162550"/>
            <a:ext cx="4081289" cy="0"/>
          </a:xfrm>
          <a:prstGeom prst="line">
            <a:avLst/>
          </a:prstGeom>
          <a:ln cap="flat" w="38100">
            <a:solidFill>
              <a:srgbClr val="FFFFFF"/>
            </a:solidFill>
            <a:prstDash val="solid"/>
            <a:headEnd type="none" len="sm" w="sm"/>
            <a:tailEnd type="none" len="sm" w="sm"/>
          </a:ln>
        </p:spPr>
      </p:sp>
      <p:sp>
        <p:nvSpPr>
          <p:cNvPr name="TextBox 4" id="4"/>
          <p:cNvSpPr txBox="true"/>
          <p:nvPr/>
        </p:nvSpPr>
        <p:spPr>
          <a:xfrm rot="0">
            <a:off x="5353288" y="2926097"/>
            <a:ext cx="7581424" cy="1238250"/>
          </a:xfrm>
          <a:prstGeom prst="rect">
            <a:avLst/>
          </a:prstGeom>
        </p:spPr>
        <p:txBody>
          <a:bodyPr anchor="t" rtlCol="false" tIns="0" lIns="0" bIns="0" rIns="0">
            <a:spAutoFit/>
          </a:bodyPr>
          <a:lstStyle/>
          <a:p>
            <a:pPr algn="l">
              <a:lnSpc>
                <a:spcPts val="9600"/>
              </a:lnSpc>
            </a:pPr>
            <a:r>
              <a:rPr lang="en-US" sz="8000">
                <a:solidFill>
                  <a:srgbClr val="C89F65"/>
                </a:solidFill>
                <a:latin typeface="Tek Tall Arabic"/>
                <a:ea typeface="Tek Tall Arabic"/>
                <a:cs typeface="Tek Tall Arabic"/>
                <a:sym typeface="Tek Tall Arabic"/>
              </a:rPr>
              <a:t>WHAT IS URBAN SECURITY  ?</a:t>
            </a:r>
          </a:p>
        </p:txBody>
      </p:sp>
      <p:sp>
        <p:nvSpPr>
          <p:cNvPr name="TextBox 5" id="5"/>
          <p:cNvSpPr txBox="true"/>
          <p:nvPr/>
        </p:nvSpPr>
        <p:spPr>
          <a:xfrm rot="0">
            <a:off x="2697156" y="5780804"/>
            <a:ext cx="173221" cy="754499"/>
          </a:xfrm>
          <a:prstGeom prst="rect">
            <a:avLst/>
          </a:prstGeom>
        </p:spPr>
        <p:txBody>
          <a:bodyPr anchor="t" rtlCol="false" tIns="0" lIns="0" bIns="0" rIns="0">
            <a:spAutoFit/>
          </a:bodyPr>
          <a:lstStyle/>
          <a:p>
            <a:pPr algn="l">
              <a:lnSpc>
                <a:spcPts val="5865"/>
              </a:lnSpc>
            </a:pPr>
            <a:r>
              <a:rPr lang="en-US" sz="4888">
                <a:solidFill>
                  <a:srgbClr val="C89F65"/>
                </a:solidFill>
                <a:latin typeface="Tek Tall Arabic"/>
                <a:ea typeface="Tek Tall Arabic"/>
                <a:cs typeface="Tek Tall Arabic"/>
                <a:sym typeface="Tek Tall Arabic"/>
              </a:rPr>
              <a:t>“</a:t>
            </a:r>
          </a:p>
        </p:txBody>
      </p:sp>
      <p:sp>
        <p:nvSpPr>
          <p:cNvPr name="TextBox 6" id="6"/>
          <p:cNvSpPr txBox="true"/>
          <p:nvPr/>
        </p:nvSpPr>
        <p:spPr>
          <a:xfrm rot="0">
            <a:off x="15358694" y="7750198"/>
            <a:ext cx="173221" cy="754499"/>
          </a:xfrm>
          <a:prstGeom prst="rect">
            <a:avLst/>
          </a:prstGeom>
        </p:spPr>
        <p:txBody>
          <a:bodyPr anchor="t" rtlCol="false" tIns="0" lIns="0" bIns="0" rIns="0">
            <a:spAutoFit/>
          </a:bodyPr>
          <a:lstStyle/>
          <a:p>
            <a:pPr algn="l">
              <a:lnSpc>
                <a:spcPts val="5865"/>
              </a:lnSpc>
            </a:pPr>
            <a:r>
              <a:rPr lang="en-US" sz="4888">
                <a:solidFill>
                  <a:srgbClr val="C89F65"/>
                </a:solidFill>
                <a:latin typeface="Tek Tall Arabic"/>
                <a:ea typeface="Tek Tall Arabic"/>
                <a:cs typeface="Tek Tall Arabic"/>
                <a:sym typeface="Tek Tall Arabic"/>
              </a:rPr>
              <a:t>“</a:t>
            </a:r>
          </a:p>
        </p:txBody>
      </p:sp>
      <p:sp>
        <p:nvSpPr>
          <p:cNvPr name="AutoShape 7" id="7"/>
          <p:cNvSpPr/>
          <p:nvPr/>
        </p:nvSpPr>
        <p:spPr>
          <a:xfrm>
            <a:off x="15358694" y="9239250"/>
            <a:ext cx="4081289" cy="0"/>
          </a:xfrm>
          <a:prstGeom prst="line">
            <a:avLst/>
          </a:prstGeom>
          <a:ln cap="flat" w="38100">
            <a:solidFill>
              <a:srgbClr val="FFFFFF"/>
            </a:solidFill>
            <a:prstDash val="solid"/>
            <a:headEnd type="none" len="sm" w="sm"/>
            <a:tailEnd type="none" len="sm" w="sm"/>
          </a:ln>
        </p:spPr>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1B1919"/>
        </a:solidFill>
      </p:bgPr>
    </p:bg>
    <p:spTree>
      <p:nvGrpSpPr>
        <p:cNvPr id="1" name=""/>
        <p:cNvGrpSpPr/>
        <p:nvPr/>
      </p:nvGrpSpPr>
      <p:grpSpPr>
        <a:xfrm>
          <a:off x="0" y="0"/>
          <a:ext cx="0" cy="0"/>
          <a:chOff x="0" y="0"/>
          <a:chExt cx="0" cy="0"/>
        </a:xfrm>
      </p:grpSpPr>
      <p:grpSp>
        <p:nvGrpSpPr>
          <p:cNvPr name="Group 2" id="2"/>
          <p:cNvGrpSpPr/>
          <p:nvPr/>
        </p:nvGrpSpPr>
        <p:grpSpPr>
          <a:xfrm rot="0">
            <a:off x="1473949" y="4498542"/>
            <a:ext cx="3086100" cy="942021"/>
            <a:chOff x="0" y="0"/>
            <a:chExt cx="812800" cy="248104"/>
          </a:xfrm>
        </p:grpSpPr>
        <p:sp>
          <p:nvSpPr>
            <p:cNvPr name="Freeform 3" id="3"/>
            <p:cNvSpPr/>
            <p:nvPr/>
          </p:nvSpPr>
          <p:spPr>
            <a:xfrm flipH="false" flipV="false" rot="0">
              <a:off x="0" y="0"/>
              <a:ext cx="812800" cy="248104"/>
            </a:xfrm>
            <a:custGeom>
              <a:avLst/>
              <a:gdLst/>
              <a:ahLst/>
              <a:cxnLst/>
              <a:rect r="r" b="b" t="t" l="l"/>
              <a:pathLst>
                <a:path h="248104" w="812800">
                  <a:moveTo>
                    <a:pt x="124052" y="0"/>
                  </a:moveTo>
                  <a:lnTo>
                    <a:pt x="688748" y="0"/>
                  </a:lnTo>
                  <a:cubicBezTo>
                    <a:pt x="721648" y="0"/>
                    <a:pt x="753202" y="13070"/>
                    <a:pt x="776466" y="36334"/>
                  </a:cubicBezTo>
                  <a:cubicBezTo>
                    <a:pt x="799730" y="59598"/>
                    <a:pt x="812800" y="91152"/>
                    <a:pt x="812800" y="124052"/>
                  </a:cubicBezTo>
                  <a:lnTo>
                    <a:pt x="812800" y="124052"/>
                  </a:lnTo>
                  <a:cubicBezTo>
                    <a:pt x="812800" y="192564"/>
                    <a:pt x="757260" y="248104"/>
                    <a:pt x="688748" y="248104"/>
                  </a:cubicBezTo>
                  <a:lnTo>
                    <a:pt x="124052" y="248104"/>
                  </a:lnTo>
                  <a:cubicBezTo>
                    <a:pt x="91152" y="248104"/>
                    <a:pt x="59598" y="235035"/>
                    <a:pt x="36334" y="211770"/>
                  </a:cubicBezTo>
                  <a:cubicBezTo>
                    <a:pt x="13070" y="188506"/>
                    <a:pt x="0" y="156953"/>
                    <a:pt x="0" y="124052"/>
                  </a:cubicBezTo>
                  <a:lnTo>
                    <a:pt x="0" y="124052"/>
                  </a:lnTo>
                  <a:cubicBezTo>
                    <a:pt x="0" y="91152"/>
                    <a:pt x="13070" y="59598"/>
                    <a:pt x="36334" y="36334"/>
                  </a:cubicBezTo>
                  <a:cubicBezTo>
                    <a:pt x="59598" y="13070"/>
                    <a:pt x="91152" y="0"/>
                    <a:pt x="124052" y="0"/>
                  </a:cubicBezTo>
                  <a:close/>
                </a:path>
              </a:pathLst>
            </a:custGeom>
            <a:solidFill>
              <a:srgbClr val="C89F65"/>
            </a:solidFill>
          </p:spPr>
        </p:sp>
        <p:sp>
          <p:nvSpPr>
            <p:cNvPr name="TextBox 4" id="4"/>
            <p:cNvSpPr txBox="true"/>
            <p:nvPr/>
          </p:nvSpPr>
          <p:spPr>
            <a:xfrm>
              <a:off x="0" y="-47625"/>
              <a:ext cx="812800" cy="295729"/>
            </a:xfrm>
            <a:prstGeom prst="rect">
              <a:avLst/>
            </a:prstGeom>
          </p:spPr>
          <p:txBody>
            <a:bodyPr anchor="ctr" rtlCol="false" tIns="50800" lIns="50800" bIns="50800" rIns="50800"/>
            <a:lstStyle/>
            <a:p>
              <a:pPr algn="ctr">
                <a:lnSpc>
                  <a:spcPts val="3219"/>
                </a:lnSpc>
              </a:pPr>
              <a:r>
                <a:rPr lang="en-US" b="true" sz="2299" spc="114">
                  <a:solidFill>
                    <a:srgbClr val="000000"/>
                  </a:solidFill>
                  <a:latin typeface="IBM Plex Sans Condensed Bold"/>
                  <a:ea typeface="IBM Plex Sans Condensed Bold"/>
                  <a:cs typeface="IBM Plex Sans Condensed Bold"/>
                  <a:sym typeface="IBM Plex Sans Condensed Bold"/>
                </a:rPr>
                <a:t>GENERAL FRAMEWORK</a:t>
              </a:r>
            </a:p>
          </p:txBody>
        </p:sp>
      </p:grpSp>
      <p:sp>
        <p:nvSpPr>
          <p:cNvPr name="TextBox 5" id="5"/>
          <p:cNvSpPr txBox="true"/>
          <p:nvPr/>
        </p:nvSpPr>
        <p:spPr>
          <a:xfrm rot="0">
            <a:off x="5792271" y="2444976"/>
            <a:ext cx="6703457" cy="1238250"/>
          </a:xfrm>
          <a:prstGeom prst="rect">
            <a:avLst/>
          </a:prstGeom>
        </p:spPr>
        <p:txBody>
          <a:bodyPr anchor="t" rtlCol="false" tIns="0" lIns="0" bIns="0" rIns="0">
            <a:spAutoFit/>
          </a:bodyPr>
          <a:lstStyle/>
          <a:p>
            <a:pPr algn="l">
              <a:lnSpc>
                <a:spcPts val="9600"/>
              </a:lnSpc>
            </a:pPr>
            <a:r>
              <a:rPr lang="en-US" sz="8000">
                <a:solidFill>
                  <a:srgbClr val="C89F65"/>
                </a:solidFill>
                <a:latin typeface="Tek Tall Arabic"/>
                <a:ea typeface="Tek Tall Arabic"/>
                <a:cs typeface="Tek Tall Arabic"/>
                <a:sym typeface="Tek Tall Arabic"/>
              </a:rPr>
              <a:t>WORKING METHODOLOGY</a:t>
            </a:r>
          </a:p>
        </p:txBody>
      </p:sp>
      <p:grpSp>
        <p:nvGrpSpPr>
          <p:cNvPr name="Group 6" id="6"/>
          <p:cNvGrpSpPr/>
          <p:nvPr/>
        </p:nvGrpSpPr>
        <p:grpSpPr>
          <a:xfrm rot="0">
            <a:off x="5555501" y="4498542"/>
            <a:ext cx="3086100" cy="942021"/>
            <a:chOff x="0" y="0"/>
            <a:chExt cx="812800" cy="248104"/>
          </a:xfrm>
        </p:grpSpPr>
        <p:sp>
          <p:nvSpPr>
            <p:cNvPr name="Freeform 7" id="7"/>
            <p:cNvSpPr/>
            <p:nvPr/>
          </p:nvSpPr>
          <p:spPr>
            <a:xfrm flipH="false" flipV="false" rot="0">
              <a:off x="0" y="0"/>
              <a:ext cx="812800" cy="248104"/>
            </a:xfrm>
            <a:custGeom>
              <a:avLst/>
              <a:gdLst/>
              <a:ahLst/>
              <a:cxnLst/>
              <a:rect r="r" b="b" t="t" l="l"/>
              <a:pathLst>
                <a:path h="248104" w="812800">
                  <a:moveTo>
                    <a:pt x="124052" y="0"/>
                  </a:moveTo>
                  <a:lnTo>
                    <a:pt x="688748" y="0"/>
                  </a:lnTo>
                  <a:cubicBezTo>
                    <a:pt x="721648" y="0"/>
                    <a:pt x="753202" y="13070"/>
                    <a:pt x="776466" y="36334"/>
                  </a:cubicBezTo>
                  <a:cubicBezTo>
                    <a:pt x="799730" y="59598"/>
                    <a:pt x="812800" y="91152"/>
                    <a:pt x="812800" y="124052"/>
                  </a:cubicBezTo>
                  <a:lnTo>
                    <a:pt x="812800" y="124052"/>
                  </a:lnTo>
                  <a:cubicBezTo>
                    <a:pt x="812800" y="192564"/>
                    <a:pt x="757260" y="248104"/>
                    <a:pt x="688748" y="248104"/>
                  </a:cubicBezTo>
                  <a:lnTo>
                    <a:pt x="124052" y="248104"/>
                  </a:lnTo>
                  <a:cubicBezTo>
                    <a:pt x="91152" y="248104"/>
                    <a:pt x="59598" y="235035"/>
                    <a:pt x="36334" y="211770"/>
                  </a:cubicBezTo>
                  <a:cubicBezTo>
                    <a:pt x="13070" y="188506"/>
                    <a:pt x="0" y="156953"/>
                    <a:pt x="0" y="124052"/>
                  </a:cubicBezTo>
                  <a:lnTo>
                    <a:pt x="0" y="124052"/>
                  </a:lnTo>
                  <a:cubicBezTo>
                    <a:pt x="0" y="91152"/>
                    <a:pt x="13070" y="59598"/>
                    <a:pt x="36334" y="36334"/>
                  </a:cubicBezTo>
                  <a:cubicBezTo>
                    <a:pt x="59598" y="13070"/>
                    <a:pt x="91152" y="0"/>
                    <a:pt x="124052" y="0"/>
                  </a:cubicBezTo>
                  <a:close/>
                </a:path>
              </a:pathLst>
            </a:custGeom>
            <a:solidFill>
              <a:srgbClr val="C89F65"/>
            </a:solidFill>
          </p:spPr>
        </p:sp>
        <p:sp>
          <p:nvSpPr>
            <p:cNvPr name="TextBox 8" id="8"/>
            <p:cNvSpPr txBox="true"/>
            <p:nvPr/>
          </p:nvSpPr>
          <p:spPr>
            <a:xfrm>
              <a:off x="0" y="-47625"/>
              <a:ext cx="812800" cy="295729"/>
            </a:xfrm>
            <a:prstGeom prst="rect">
              <a:avLst/>
            </a:prstGeom>
          </p:spPr>
          <p:txBody>
            <a:bodyPr anchor="ctr" rtlCol="false" tIns="50800" lIns="50800" bIns="50800" rIns="50800"/>
            <a:lstStyle/>
            <a:p>
              <a:pPr algn="ctr">
                <a:lnSpc>
                  <a:spcPts val="3219"/>
                </a:lnSpc>
              </a:pPr>
              <a:r>
                <a:rPr lang="en-US" b="true" sz="2299" spc="114">
                  <a:solidFill>
                    <a:srgbClr val="000000"/>
                  </a:solidFill>
                  <a:latin typeface="IBM Plex Sans Condensed Bold"/>
                  <a:ea typeface="IBM Plex Sans Condensed Bold"/>
                  <a:cs typeface="IBM Plex Sans Condensed Bold"/>
                  <a:sym typeface="IBM Plex Sans Condensed Bold"/>
                </a:rPr>
                <a:t>ANALYSIS STAGE</a:t>
              </a:r>
            </a:p>
          </p:txBody>
        </p:sp>
      </p:grpSp>
      <p:grpSp>
        <p:nvGrpSpPr>
          <p:cNvPr name="Group 9" id="9"/>
          <p:cNvGrpSpPr/>
          <p:nvPr/>
        </p:nvGrpSpPr>
        <p:grpSpPr>
          <a:xfrm rot="0">
            <a:off x="9641726" y="4498542"/>
            <a:ext cx="3086100" cy="890946"/>
            <a:chOff x="0" y="0"/>
            <a:chExt cx="812800" cy="234652"/>
          </a:xfrm>
        </p:grpSpPr>
        <p:sp>
          <p:nvSpPr>
            <p:cNvPr name="Freeform 10" id="10"/>
            <p:cNvSpPr/>
            <p:nvPr/>
          </p:nvSpPr>
          <p:spPr>
            <a:xfrm flipH="false" flipV="false" rot="0">
              <a:off x="0" y="0"/>
              <a:ext cx="812800" cy="234652"/>
            </a:xfrm>
            <a:custGeom>
              <a:avLst/>
              <a:gdLst/>
              <a:ahLst/>
              <a:cxnLst/>
              <a:rect r="r" b="b" t="t" l="l"/>
              <a:pathLst>
                <a:path h="234652" w="812800">
                  <a:moveTo>
                    <a:pt x="117326" y="0"/>
                  </a:moveTo>
                  <a:lnTo>
                    <a:pt x="695474" y="0"/>
                  </a:lnTo>
                  <a:cubicBezTo>
                    <a:pt x="760271" y="0"/>
                    <a:pt x="812800" y="52529"/>
                    <a:pt x="812800" y="117326"/>
                  </a:cubicBezTo>
                  <a:lnTo>
                    <a:pt x="812800" y="117326"/>
                  </a:lnTo>
                  <a:cubicBezTo>
                    <a:pt x="812800" y="182124"/>
                    <a:pt x="760271" y="234652"/>
                    <a:pt x="695474" y="234652"/>
                  </a:cubicBezTo>
                  <a:lnTo>
                    <a:pt x="117326" y="234652"/>
                  </a:lnTo>
                  <a:cubicBezTo>
                    <a:pt x="52529" y="234652"/>
                    <a:pt x="0" y="182124"/>
                    <a:pt x="0" y="117326"/>
                  </a:cubicBezTo>
                  <a:lnTo>
                    <a:pt x="0" y="117326"/>
                  </a:lnTo>
                  <a:cubicBezTo>
                    <a:pt x="0" y="52529"/>
                    <a:pt x="52529" y="0"/>
                    <a:pt x="117326" y="0"/>
                  </a:cubicBezTo>
                  <a:close/>
                </a:path>
              </a:pathLst>
            </a:custGeom>
            <a:solidFill>
              <a:srgbClr val="C89F65"/>
            </a:solidFill>
          </p:spPr>
        </p:sp>
        <p:sp>
          <p:nvSpPr>
            <p:cNvPr name="TextBox 11" id="11"/>
            <p:cNvSpPr txBox="true"/>
            <p:nvPr/>
          </p:nvSpPr>
          <p:spPr>
            <a:xfrm>
              <a:off x="0" y="-38100"/>
              <a:ext cx="812800" cy="272752"/>
            </a:xfrm>
            <a:prstGeom prst="rect">
              <a:avLst/>
            </a:prstGeom>
          </p:spPr>
          <p:txBody>
            <a:bodyPr anchor="ctr" rtlCol="false" tIns="50800" lIns="50800" bIns="50800" rIns="50800"/>
            <a:lstStyle/>
            <a:p>
              <a:pPr algn="ctr">
                <a:lnSpc>
                  <a:spcPts val="2519"/>
                </a:lnSpc>
              </a:pPr>
              <a:r>
                <a:rPr lang="en-US" b="true" sz="1799" spc="89">
                  <a:solidFill>
                    <a:srgbClr val="000000"/>
                  </a:solidFill>
                  <a:latin typeface="IBM Plex Sans Condensed Bold"/>
                  <a:ea typeface="IBM Plex Sans Condensed Bold"/>
                  <a:cs typeface="IBM Plex Sans Condensed Bold"/>
                  <a:sym typeface="IBM Plex Sans Condensed Bold"/>
                </a:rPr>
                <a:t>PROJECT FORMULATION STAGE</a:t>
              </a:r>
            </a:p>
          </p:txBody>
        </p:sp>
      </p:grpSp>
      <p:grpSp>
        <p:nvGrpSpPr>
          <p:cNvPr name="Group 12" id="12"/>
          <p:cNvGrpSpPr/>
          <p:nvPr/>
        </p:nvGrpSpPr>
        <p:grpSpPr>
          <a:xfrm rot="0">
            <a:off x="13727951" y="4498542"/>
            <a:ext cx="3086100" cy="890946"/>
            <a:chOff x="0" y="0"/>
            <a:chExt cx="812800" cy="234652"/>
          </a:xfrm>
        </p:grpSpPr>
        <p:sp>
          <p:nvSpPr>
            <p:cNvPr name="Freeform 13" id="13"/>
            <p:cNvSpPr/>
            <p:nvPr/>
          </p:nvSpPr>
          <p:spPr>
            <a:xfrm flipH="false" flipV="false" rot="0">
              <a:off x="0" y="0"/>
              <a:ext cx="812800" cy="234652"/>
            </a:xfrm>
            <a:custGeom>
              <a:avLst/>
              <a:gdLst/>
              <a:ahLst/>
              <a:cxnLst/>
              <a:rect r="r" b="b" t="t" l="l"/>
              <a:pathLst>
                <a:path h="234652" w="812800">
                  <a:moveTo>
                    <a:pt x="117326" y="0"/>
                  </a:moveTo>
                  <a:lnTo>
                    <a:pt x="695474" y="0"/>
                  </a:lnTo>
                  <a:cubicBezTo>
                    <a:pt x="760271" y="0"/>
                    <a:pt x="812800" y="52529"/>
                    <a:pt x="812800" y="117326"/>
                  </a:cubicBezTo>
                  <a:lnTo>
                    <a:pt x="812800" y="117326"/>
                  </a:lnTo>
                  <a:cubicBezTo>
                    <a:pt x="812800" y="182124"/>
                    <a:pt x="760271" y="234652"/>
                    <a:pt x="695474" y="234652"/>
                  </a:cubicBezTo>
                  <a:lnTo>
                    <a:pt x="117326" y="234652"/>
                  </a:lnTo>
                  <a:cubicBezTo>
                    <a:pt x="52529" y="234652"/>
                    <a:pt x="0" y="182124"/>
                    <a:pt x="0" y="117326"/>
                  </a:cubicBezTo>
                  <a:lnTo>
                    <a:pt x="0" y="117326"/>
                  </a:lnTo>
                  <a:cubicBezTo>
                    <a:pt x="0" y="52529"/>
                    <a:pt x="52529" y="0"/>
                    <a:pt x="117326" y="0"/>
                  </a:cubicBezTo>
                  <a:close/>
                </a:path>
              </a:pathLst>
            </a:custGeom>
            <a:solidFill>
              <a:srgbClr val="C89F65"/>
            </a:solidFill>
          </p:spPr>
        </p:sp>
        <p:sp>
          <p:nvSpPr>
            <p:cNvPr name="TextBox 14" id="14"/>
            <p:cNvSpPr txBox="true"/>
            <p:nvPr/>
          </p:nvSpPr>
          <p:spPr>
            <a:xfrm>
              <a:off x="0" y="-47625"/>
              <a:ext cx="812800" cy="282277"/>
            </a:xfrm>
            <a:prstGeom prst="rect">
              <a:avLst/>
            </a:prstGeom>
          </p:spPr>
          <p:txBody>
            <a:bodyPr anchor="ctr" rtlCol="false" tIns="50800" lIns="50800" bIns="50800" rIns="50800"/>
            <a:lstStyle/>
            <a:p>
              <a:pPr algn="ctr">
                <a:lnSpc>
                  <a:spcPts val="3219"/>
                </a:lnSpc>
              </a:pPr>
              <a:r>
                <a:rPr lang="en-US" b="true" sz="2299" spc="114">
                  <a:solidFill>
                    <a:srgbClr val="000000"/>
                  </a:solidFill>
                  <a:latin typeface="IBM Plex Sans Condensed Bold"/>
                  <a:ea typeface="IBM Plex Sans Condensed Bold"/>
                  <a:cs typeface="IBM Plex Sans Condensed Bold"/>
                  <a:sym typeface="IBM Plex Sans Condensed Bold"/>
                </a:rPr>
                <a:t>PREPARING PLANS</a:t>
              </a:r>
            </a:p>
          </p:txBody>
        </p:sp>
      </p:grpSp>
      <p:sp>
        <p:nvSpPr>
          <p:cNvPr name="Freeform 15" id="15"/>
          <p:cNvSpPr/>
          <p:nvPr/>
        </p:nvSpPr>
        <p:spPr>
          <a:xfrm flipH="false" flipV="false" rot="1822492">
            <a:off x="4060302" y="4658250"/>
            <a:ext cx="1503008" cy="377118"/>
          </a:xfrm>
          <a:custGeom>
            <a:avLst/>
            <a:gdLst/>
            <a:ahLst/>
            <a:cxnLst/>
            <a:rect r="r" b="b" t="t" l="l"/>
            <a:pathLst>
              <a:path h="377118" w="1503008">
                <a:moveTo>
                  <a:pt x="0" y="0"/>
                </a:moveTo>
                <a:lnTo>
                  <a:pt x="1503008" y="0"/>
                </a:lnTo>
                <a:lnTo>
                  <a:pt x="1503008" y="377118"/>
                </a:lnTo>
                <a:lnTo>
                  <a:pt x="0" y="37711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6" id="16"/>
          <p:cNvSpPr/>
          <p:nvPr/>
        </p:nvSpPr>
        <p:spPr>
          <a:xfrm flipH="false" flipV="false" rot="1822492">
            <a:off x="8146527" y="4658250"/>
            <a:ext cx="1503008" cy="377118"/>
          </a:xfrm>
          <a:custGeom>
            <a:avLst/>
            <a:gdLst/>
            <a:ahLst/>
            <a:cxnLst/>
            <a:rect r="r" b="b" t="t" l="l"/>
            <a:pathLst>
              <a:path h="377118" w="1503008">
                <a:moveTo>
                  <a:pt x="0" y="0"/>
                </a:moveTo>
                <a:lnTo>
                  <a:pt x="1503008" y="0"/>
                </a:lnTo>
                <a:lnTo>
                  <a:pt x="1503008" y="377118"/>
                </a:lnTo>
                <a:lnTo>
                  <a:pt x="0" y="37711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7" id="17"/>
          <p:cNvSpPr/>
          <p:nvPr/>
        </p:nvSpPr>
        <p:spPr>
          <a:xfrm flipH="false" flipV="false" rot="1822492">
            <a:off x="12234242" y="4658250"/>
            <a:ext cx="1503008" cy="377118"/>
          </a:xfrm>
          <a:custGeom>
            <a:avLst/>
            <a:gdLst/>
            <a:ahLst/>
            <a:cxnLst/>
            <a:rect r="r" b="b" t="t" l="l"/>
            <a:pathLst>
              <a:path h="377118" w="1503008">
                <a:moveTo>
                  <a:pt x="0" y="0"/>
                </a:moveTo>
                <a:lnTo>
                  <a:pt x="1503009" y="0"/>
                </a:lnTo>
                <a:lnTo>
                  <a:pt x="1503009" y="377118"/>
                </a:lnTo>
                <a:lnTo>
                  <a:pt x="0" y="37711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18" id="18"/>
          <p:cNvGrpSpPr/>
          <p:nvPr/>
        </p:nvGrpSpPr>
        <p:grpSpPr>
          <a:xfrm rot="0">
            <a:off x="1473949" y="5869781"/>
            <a:ext cx="3086100" cy="2914616"/>
            <a:chOff x="0" y="0"/>
            <a:chExt cx="812800" cy="767636"/>
          </a:xfrm>
        </p:grpSpPr>
        <p:sp>
          <p:nvSpPr>
            <p:cNvPr name="Freeform 19" id="19"/>
            <p:cNvSpPr/>
            <p:nvPr/>
          </p:nvSpPr>
          <p:spPr>
            <a:xfrm flipH="false" flipV="false" rot="0">
              <a:off x="0" y="0"/>
              <a:ext cx="812800" cy="767636"/>
            </a:xfrm>
            <a:custGeom>
              <a:avLst/>
              <a:gdLst/>
              <a:ahLst/>
              <a:cxnLst/>
              <a:rect r="r" b="b" t="t" l="l"/>
              <a:pathLst>
                <a:path h="767636" w="812800">
                  <a:moveTo>
                    <a:pt x="127941" y="0"/>
                  </a:moveTo>
                  <a:lnTo>
                    <a:pt x="684859" y="0"/>
                  </a:lnTo>
                  <a:cubicBezTo>
                    <a:pt x="718791" y="0"/>
                    <a:pt x="751333" y="13479"/>
                    <a:pt x="775327" y="37473"/>
                  </a:cubicBezTo>
                  <a:cubicBezTo>
                    <a:pt x="799321" y="61467"/>
                    <a:pt x="812800" y="94009"/>
                    <a:pt x="812800" y="127941"/>
                  </a:cubicBezTo>
                  <a:lnTo>
                    <a:pt x="812800" y="639695"/>
                  </a:lnTo>
                  <a:cubicBezTo>
                    <a:pt x="812800" y="710355"/>
                    <a:pt x="755519" y="767636"/>
                    <a:pt x="684859" y="767636"/>
                  </a:cubicBezTo>
                  <a:lnTo>
                    <a:pt x="127941" y="767636"/>
                  </a:lnTo>
                  <a:cubicBezTo>
                    <a:pt x="94009" y="767636"/>
                    <a:pt x="61467" y="754156"/>
                    <a:pt x="37473" y="730163"/>
                  </a:cubicBezTo>
                  <a:cubicBezTo>
                    <a:pt x="13479" y="706169"/>
                    <a:pt x="0" y="673627"/>
                    <a:pt x="0" y="639695"/>
                  </a:cubicBezTo>
                  <a:lnTo>
                    <a:pt x="0" y="127941"/>
                  </a:lnTo>
                  <a:cubicBezTo>
                    <a:pt x="0" y="94009"/>
                    <a:pt x="13479" y="61467"/>
                    <a:pt x="37473" y="37473"/>
                  </a:cubicBezTo>
                  <a:cubicBezTo>
                    <a:pt x="61467" y="13479"/>
                    <a:pt x="94009" y="0"/>
                    <a:pt x="127941" y="0"/>
                  </a:cubicBezTo>
                  <a:close/>
                </a:path>
              </a:pathLst>
            </a:custGeom>
            <a:solidFill>
              <a:srgbClr val="606470"/>
            </a:solidFill>
          </p:spPr>
        </p:sp>
        <p:sp>
          <p:nvSpPr>
            <p:cNvPr name="TextBox 20" id="20"/>
            <p:cNvSpPr txBox="true"/>
            <p:nvPr/>
          </p:nvSpPr>
          <p:spPr>
            <a:xfrm>
              <a:off x="0" y="-38100"/>
              <a:ext cx="812800" cy="805736"/>
            </a:xfrm>
            <a:prstGeom prst="rect">
              <a:avLst/>
            </a:prstGeom>
          </p:spPr>
          <p:txBody>
            <a:bodyPr anchor="ctr" rtlCol="false" tIns="50800" lIns="50800" bIns="50800" rIns="50800"/>
            <a:lstStyle/>
            <a:p>
              <a:pPr algn="just" marL="474973" indent="-237486" lvl="1">
                <a:lnSpc>
                  <a:spcPts val="3079"/>
                </a:lnSpc>
                <a:buFont typeface="Arial"/>
                <a:buChar char="•"/>
              </a:pPr>
              <a:r>
                <a:rPr lang="en-US" sz="2199" spc="109">
                  <a:solidFill>
                    <a:srgbClr val="FFFFFF"/>
                  </a:solidFill>
                  <a:latin typeface="IBM Plex Sans Condensed"/>
                  <a:ea typeface="IBM Plex Sans Condensed"/>
                  <a:cs typeface="IBM Plex Sans Condensed"/>
                  <a:sym typeface="IBM Plex Sans Condensed"/>
                </a:rPr>
                <a:t>PROJECT </a:t>
              </a:r>
              <a:r>
                <a:rPr lang="en-US" b="true" sz="2199" spc="109">
                  <a:solidFill>
                    <a:srgbClr val="FFFFFF"/>
                  </a:solidFill>
                  <a:latin typeface="IBM Plex Sans Condensed Bold"/>
                  <a:ea typeface="IBM Plex Sans Condensed Bold"/>
                  <a:cs typeface="IBM Plex Sans Condensed Bold"/>
                  <a:sym typeface="IBM Plex Sans Condensed Bold"/>
                </a:rPr>
                <a:t>OBJECTIVES</a:t>
              </a:r>
            </a:p>
            <a:p>
              <a:pPr algn="just" marL="474973" indent="-237486" lvl="1">
                <a:lnSpc>
                  <a:spcPts val="3079"/>
                </a:lnSpc>
                <a:buFont typeface="Arial"/>
                <a:buChar char="•"/>
              </a:pPr>
              <a:r>
                <a:rPr lang="en-US" sz="2199" spc="109">
                  <a:solidFill>
                    <a:srgbClr val="FFFFFF"/>
                  </a:solidFill>
                  <a:latin typeface="IBM Plex Sans Condensed"/>
                  <a:ea typeface="IBM Plex Sans Condensed"/>
                  <a:cs typeface="IBM Plex Sans Condensed"/>
                  <a:sym typeface="IBM Plex Sans Condensed"/>
                </a:rPr>
                <a:t>Project </a:t>
              </a:r>
              <a:r>
                <a:rPr lang="en-US" b="true" sz="2199" spc="109">
                  <a:solidFill>
                    <a:srgbClr val="FFFFFF"/>
                  </a:solidFill>
                  <a:latin typeface="IBM Plex Sans Condensed Bold"/>
                  <a:ea typeface="IBM Plex Sans Condensed Bold"/>
                  <a:cs typeface="IBM Plex Sans Condensed Bold"/>
                  <a:sym typeface="IBM Plex Sans Condensed Bold"/>
                </a:rPr>
                <a:t>Justifications</a:t>
              </a:r>
            </a:p>
            <a:p>
              <a:pPr algn="just" marL="474973" indent="-237486" lvl="1">
                <a:lnSpc>
                  <a:spcPts val="3079"/>
                </a:lnSpc>
                <a:buFont typeface="Arial"/>
                <a:buChar char="•"/>
              </a:pPr>
              <a:r>
                <a:rPr lang="en-US" sz="2199" spc="109">
                  <a:solidFill>
                    <a:srgbClr val="FFFFFF"/>
                  </a:solidFill>
                  <a:latin typeface="IBM Plex Sans Condensed"/>
                  <a:ea typeface="IBM Plex Sans Condensed"/>
                  <a:cs typeface="IBM Plex Sans Condensed"/>
                  <a:sym typeface="IBM Plex Sans Condensed"/>
                </a:rPr>
                <a:t>Project </a:t>
              </a:r>
              <a:r>
                <a:rPr lang="en-US" b="true" sz="2199" spc="109">
                  <a:solidFill>
                    <a:srgbClr val="FFFFFF"/>
                  </a:solidFill>
                  <a:latin typeface="IBM Plex Sans Condensed Bold"/>
                  <a:ea typeface="IBM Plex Sans Condensed Bold"/>
                  <a:cs typeface="IBM Plex Sans Condensed Bold"/>
                  <a:sym typeface="IBM Plex Sans Condensed Bold"/>
                </a:rPr>
                <a:t>Location</a:t>
              </a:r>
            </a:p>
          </p:txBody>
        </p:sp>
      </p:grpSp>
      <p:grpSp>
        <p:nvGrpSpPr>
          <p:cNvPr name="Group 21" id="21"/>
          <p:cNvGrpSpPr/>
          <p:nvPr/>
        </p:nvGrpSpPr>
        <p:grpSpPr>
          <a:xfrm rot="0">
            <a:off x="5555501" y="5869781"/>
            <a:ext cx="3086100" cy="2914616"/>
            <a:chOff x="0" y="0"/>
            <a:chExt cx="812800" cy="767636"/>
          </a:xfrm>
        </p:grpSpPr>
        <p:sp>
          <p:nvSpPr>
            <p:cNvPr name="Freeform 22" id="22"/>
            <p:cNvSpPr/>
            <p:nvPr/>
          </p:nvSpPr>
          <p:spPr>
            <a:xfrm flipH="false" flipV="false" rot="0">
              <a:off x="0" y="0"/>
              <a:ext cx="812800" cy="767636"/>
            </a:xfrm>
            <a:custGeom>
              <a:avLst/>
              <a:gdLst/>
              <a:ahLst/>
              <a:cxnLst/>
              <a:rect r="r" b="b" t="t" l="l"/>
              <a:pathLst>
                <a:path h="767636" w="812800">
                  <a:moveTo>
                    <a:pt x="127941" y="0"/>
                  </a:moveTo>
                  <a:lnTo>
                    <a:pt x="684859" y="0"/>
                  </a:lnTo>
                  <a:cubicBezTo>
                    <a:pt x="718791" y="0"/>
                    <a:pt x="751333" y="13479"/>
                    <a:pt x="775327" y="37473"/>
                  </a:cubicBezTo>
                  <a:cubicBezTo>
                    <a:pt x="799321" y="61467"/>
                    <a:pt x="812800" y="94009"/>
                    <a:pt x="812800" y="127941"/>
                  </a:cubicBezTo>
                  <a:lnTo>
                    <a:pt x="812800" y="639695"/>
                  </a:lnTo>
                  <a:cubicBezTo>
                    <a:pt x="812800" y="710355"/>
                    <a:pt x="755519" y="767636"/>
                    <a:pt x="684859" y="767636"/>
                  </a:cubicBezTo>
                  <a:lnTo>
                    <a:pt x="127941" y="767636"/>
                  </a:lnTo>
                  <a:cubicBezTo>
                    <a:pt x="94009" y="767636"/>
                    <a:pt x="61467" y="754156"/>
                    <a:pt x="37473" y="730163"/>
                  </a:cubicBezTo>
                  <a:cubicBezTo>
                    <a:pt x="13479" y="706169"/>
                    <a:pt x="0" y="673627"/>
                    <a:pt x="0" y="639695"/>
                  </a:cubicBezTo>
                  <a:lnTo>
                    <a:pt x="0" y="127941"/>
                  </a:lnTo>
                  <a:cubicBezTo>
                    <a:pt x="0" y="94009"/>
                    <a:pt x="13479" y="61467"/>
                    <a:pt x="37473" y="37473"/>
                  </a:cubicBezTo>
                  <a:cubicBezTo>
                    <a:pt x="61467" y="13479"/>
                    <a:pt x="94009" y="0"/>
                    <a:pt x="127941" y="0"/>
                  </a:cubicBezTo>
                  <a:close/>
                </a:path>
              </a:pathLst>
            </a:custGeom>
            <a:solidFill>
              <a:srgbClr val="606470"/>
            </a:solidFill>
          </p:spPr>
        </p:sp>
        <p:sp>
          <p:nvSpPr>
            <p:cNvPr name="TextBox 23" id="23"/>
            <p:cNvSpPr txBox="true"/>
            <p:nvPr/>
          </p:nvSpPr>
          <p:spPr>
            <a:xfrm>
              <a:off x="0" y="-38100"/>
              <a:ext cx="812800" cy="805736"/>
            </a:xfrm>
            <a:prstGeom prst="rect">
              <a:avLst/>
            </a:prstGeom>
          </p:spPr>
          <p:txBody>
            <a:bodyPr anchor="ctr" rtlCol="false" tIns="50800" lIns="50800" bIns="50800" rIns="50800"/>
            <a:lstStyle/>
            <a:p>
              <a:pPr algn="just" marL="474973" indent="-237486" lvl="1">
                <a:lnSpc>
                  <a:spcPts val="3079"/>
                </a:lnSpc>
                <a:buFont typeface="Arial"/>
                <a:buChar char="•"/>
              </a:pPr>
              <a:r>
                <a:rPr lang="en-US" b="true" sz="2199" spc="109">
                  <a:solidFill>
                    <a:srgbClr val="FFFFFF"/>
                  </a:solidFill>
                  <a:latin typeface="IBM Plex Sans Condensed Bold"/>
                  <a:ea typeface="IBM Plex Sans Condensed Bold"/>
                  <a:cs typeface="IBM Plex Sans Condensed Bold"/>
                  <a:sym typeface="IBM Plex Sans Condensed Bold"/>
                </a:rPr>
                <a:t>CURRENT SI</a:t>
              </a:r>
              <a:r>
                <a:rPr lang="en-US" b="true" sz="2199" spc="109">
                  <a:solidFill>
                    <a:srgbClr val="FFFFFF"/>
                  </a:solidFill>
                  <a:latin typeface="IBM Plex Sans Condensed Bold"/>
                  <a:ea typeface="IBM Plex Sans Condensed Bold"/>
                  <a:cs typeface="IBM Plex Sans Condensed Bold"/>
                  <a:sym typeface="IBM Plex Sans Condensed Bold"/>
                </a:rPr>
                <a:t>tuation</a:t>
              </a:r>
              <a:r>
                <a:rPr lang="en-US" sz="2199" spc="109">
                  <a:solidFill>
                    <a:srgbClr val="FFFFFF"/>
                  </a:solidFill>
                  <a:latin typeface="IBM Plex Sans Condensed"/>
                  <a:ea typeface="IBM Plex Sans Condensed"/>
                  <a:cs typeface="IBM Plex Sans Condensed"/>
                  <a:sym typeface="IBM Plex Sans Condensed"/>
                </a:rPr>
                <a:t> Analysi</a:t>
              </a:r>
              <a:r>
                <a:rPr lang="en-US" sz="2199" spc="109">
                  <a:solidFill>
                    <a:srgbClr val="FFFFFF"/>
                  </a:solidFill>
                  <a:latin typeface="IBM Plex Sans Condensed"/>
                  <a:ea typeface="IBM Plex Sans Condensed"/>
                  <a:cs typeface="IBM Plex Sans Condensed"/>
                  <a:sym typeface="IBM Plex Sans Condensed"/>
                </a:rPr>
                <a:t>s</a:t>
              </a:r>
            </a:p>
            <a:p>
              <a:pPr algn="just" marL="474973" indent="-237486" lvl="1">
                <a:lnSpc>
                  <a:spcPts val="3079"/>
                </a:lnSpc>
                <a:buFont typeface="Arial"/>
                <a:buChar char="•"/>
              </a:pPr>
              <a:r>
                <a:rPr lang="en-US" b="true" sz="2199" spc="109">
                  <a:solidFill>
                    <a:srgbClr val="FFFFFF"/>
                  </a:solidFill>
                  <a:latin typeface="IBM Plex Sans Condensed Bold"/>
                  <a:ea typeface="IBM Plex Sans Condensed Bold"/>
                  <a:cs typeface="IBM Plex Sans Condensed Bold"/>
                  <a:sym typeface="IBM Plex Sans Condensed Bold"/>
                </a:rPr>
                <a:t>Positive</a:t>
              </a:r>
              <a:r>
                <a:rPr lang="en-US" sz="2199" spc="109">
                  <a:solidFill>
                    <a:srgbClr val="FFFFFF"/>
                  </a:solidFill>
                  <a:latin typeface="IBM Plex Sans Condensed"/>
                  <a:ea typeface="IBM Plex Sans Condensed"/>
                  <a:cs typeface="IBM Plex Sans Condensed"/>
                  <a:sym typeface="IBM Plex Sans Condensed"/>
                </a:rPr>
                <a:t> Impacts</a:t>
              </a:r>
            </a:p>
            <a:p>
              <a:pPr algn="just" marL="474973" indent="-237486" lvl="1">
                <a:lnSpc>
                  <a:spcPts val="3079"/>
                </a:lnSpc>
                <a:buFont typeface="Arial"/>
                <a:buChar char="•"/>
              </a:pPr>
              <a:r>
                <a:rPr lang="en-US" b="true" sz="2199" spc="109">
                  <a:solidFill>
                    <a:srgbClr val="FFFFFF"/>
                  </a:solidFill>
                  <a:latin typeface="IBM Plex Sans Condensed Bold"/>
                  <a:ea typeface="IBM Plex Sans Condensed Bold"/>
                  <a:cs typeface="IBM Plex Sans Condensed Bold"/>
                  <a:sym typeface="IBM Plex Sans Condensed Bold"/>
                </a:rPr>
                <a:t>Negative</a:t>
              </a:r>
              <a:r>
                <a:rPr lang="en-US" sz="2199" spc="109">
                  <a:solidFill>
                    <a:srgbClr val="FFFFFF"/>
                  </a:solidFill>
                  <a:latin typeface="IBM Plex Sans Condensed"/>
                  <a:ea typeface="IBM Plex Sans Condensed"/>
                  <a:cs typeface="IBM Plex Sans Condensed"/>
                  <a:sym typeface="IBM Plex Sans Condensed"/>
                </a:rPr>
                <a:t> Impacts</a:t>
              </a:r>
            </a:p>
          </p:txBody>
        </p:sp>
      </p:grpSp>
      <p:grpSp>
        <p:nvGrpSpPr>
          <p:cNvPr name="Group 24" id="24"/>
          <p:cNvGrpSpPr/>
          <p:nvPr/>
        </p:nvGrpSpPr>
        <p:grpSpPr>
          <a:xfrm rot="0">
            <a:off x="9641726" y="5869781"/>
            <a:ext cx="3086100" cy="2914616"/>
            <a:chOff x="0" y="0"/>
            <a:chExt cx="812800" cy="767636"/>
          </a:xfrm>
        </p:grpSpPr>
        <p:sp>
          <p:nvSpPr>
            <p:cNvPr name="Freeform 25" id="25"/>
            <p:cNvSpPr/>
            <p:nvPr/>
          </p:nvSpPr>
          <p:spPr>
            <a:xfrm flipH="false" flipV="false" rot="0">
              <a:off x="0" y="0"/>
              <a:ext cx="812800" cy="767636"/>
            </a:xfrm>
            <a:custGeom>
              <a:avLst/>
              <a:gdLst/>
              <a:ahLst/>
              <a:cxnLst/>
              <a:rect r="r" b="b" t="t" l="l"/>
              <a:pathLst>
                <a:path h="767636" w="812800">
                  <a:moveTo>
                    <a:pt x="127941" y="0"/>
                  </a:moveTo>
                  <a:lnTo>
                    <a:pt x="684859" y="0"/>
                  </a:lnTo>
                  <a:cubicBezTo>
                    <a:pt x="718791" y="0"/>
                    <a:pt x="751333" y="13479"/>
                    <a:pt x="775327" y="37473"/>
                  </a:cubicBezTo>
                  <a:cubicBezTo>
                    <a:pt x="799321" y="61467"/>
                    <a:pt x="812800" y="94009"/>
                    <a:pt x="812800" y="127941"/>
                  </a:cubicBezTo>
                  <a:lnTo>
                    <a:pt x="812800" y="639695"/>
                  </a:lnTo>
                  <a:cubicBezTo>
                    <a:pt x="812800" y="710355"/>
                    <a:pt x="755519" y="767636"/>
                    <a:pt x="684859" y="767636"/>
                  </a:cubicBezTo>
                  <a:lnTo>
                    <a:pt x="127941" y="767636"/>
                  </a:lnTo>
                  <a:cubicBezTo>
                    <a:pt x="94009" y="767636"/>
                    <a:pt x="61467" y="754156"/>
                    <a:pt x="37473" y="730163"/>
                  </a:cubicBezTo>
                  <a:cubicBezTo>
                    <a:pt x="13479" y="706169"/>
                    <a:pt x="0" y="673627"/>
                    <a:pt x="0" y="639695"/>
                  </a:cubicBezTo>
                  <a:lnTo>
                    <a:pt x="0" y="127941"/>
                  </a:lnTo>
                  <a:cubicBezTo>
                    <a:pt x="0" y="94009"/>
                    <a:pt x="13479" y="61467"/>
                    <a:pt x="37473" y="37473"/>
                  </a:cubicBezTo>
                  <a:cubicBezTo>
                    <a:pt x="61467" y="13479"/>
                    <a:pt x="94009" y="0"/>
                    <a:pt x="127941" y="0"/>
                  </a:cubicBezTo>
                  <a:close/>
                </a:path>
              </a:pathLst>
            </a:custGeom>
            <a:solidFill>
              <a:srgbClr val="606470"/>
            </a:solidFill>
          </p:spPr>
        </p:sp>
        <p:sp>
          <p:nvSpPr>
            <p:cNvPr name="TextBox 26" id="26"/>
            <p:cNvSpPr txBox="true"/>
            <p:nvPr/>
          </p:nvSpPr>
          <p:spPr>
            <a:xfrm>
              <a:off x="0" y="-38100"/>
              <a:ext cx="812800" cy="805736"/>
            </a:xfrm>
            <a:prstGeom prst="rect">
              <a:avLst/>
            </a:prstGeom>
          </p:spPr>
          <p:txBody>
            <a:bodyPr anchor="ctr" rtlCol="false" tIns="50800" lIns="50800" bIns="50800" rIns="50800"/>
            <a:lstStyle/>
            <a:p>
              <a:pPr algn="just" marL="474973" indent="-237486" lvl="1">
                <a:lnSpc>
                  <a:spcPts val="3079"/>
                </a:lnSpc>
                <a:buFont typeface="Arial"/>
                <a:buChar char="•"/>
              </a:pPr>
              <a:r>
                <a:rPr lang="en-US" b="true" sz="2199" spc="109">
                  <a:solidFill>
                    <a:srgbClr val="FFFFFF"/>
                  </a:solidFill>
                  <a:latin typeface="IBM Plex Sans Condensed Bold"/>
                  <a:ea typeface="IBM Plex Sans Condensed Bold"/>
                  <a:cs typeface="IBM Plex Sans Condensed Bold"/>
                  <a:sym typeface="IBM Plex Sans Condensed Bold"/>
                </a:rPr>
                <a:t>FUTURE VISION</a:t>
              </a:r>
            </a:p>
            <a:p>
              <a:pPr algn="just" marL="474973" indent="-237486" lvl="1">
                <a:lnSpc>
                  <a:spcPts val="3079"/>
                </a:lnSpc>
                <a:buFont typeface="Arial"/>
                <a:buChar char="•"/>
              </a:pPr>
              <a:r>
                <a:rPr lang="en-US" sz="2199" spc="109">
                  <a:solidFill>
                    <a:srgbClr val="FFFFFF"/>
                  </a:solidFill>
                  <a:latin typeface="IBM Plex Sans Condensed"/>
                  <a:ea typeface="IBM Plex Sans Condensed"/>
                  <a:cs typeface="IBM Plex Sans Condensed"/>
                  <a:sym typeface="IBM Plex Sans Condensed"/>
                </a:rPr>
                <a:t>Project </a:t>
              </a:r>
              <a:r>
                <a:rPr lang="en-US" b="true" sz="2199" spc="109">
                  <a:solidFill>
                    <a:srgbClr val="FFFFFF"/>
                  </a:solidFill>
                  <a:latin typeface="IBM Plex Sans Condensed Bold"/>
                  <a:ea typeface="IBM Plex Sans Condensed Bold"/>
                  <a:cs typeface="IBM Plex Sans Condensed Bold"/>
                  <a:sym typeface="IBM Plex Sans Condensed Bold"/>
                </a:rPr>
                <a:t>Components</a:t>
              </a:r>
            </a:p>
            <a:p>
              <a:pPr algn="just" marL="474973" indent="-237486" lvl="1">
                <a:lnSpc>
                  <a:spcPts val="3079"/>
                </a:lnSpc>
                <a:buFont typeface="Arial"/>
                <a:buChar char="•"/>
              </a:pPr>
              <a:r>
                <a:rPr lang="en-US" b="true" sz="2199" spc="109">
                  <a:solidFill>
                    <a:srgbClr val="FFFFFF"/>
                  </a:solidFill>
                  <a:latin typeface="IBM Plex Sans Condensed Bold"/>
                  <a:ea typeface="IBM Plex Sans Condensed Bold"/>
                  <a:cs typeface="IBM Plex Sans Condensed Bold"/>
                  <a:sym typeface="IBM Plex Sans Condensed Bold"/>
                </a:rPr>
                <a:t>ST</a:t>
              </a:r>
              <a:r>
                <a:rPr lang="en-US" b="true" sz="2199" spc="109">
                  <a:solidFill>
                    <a:srgbClr val="FFFFFF"/>
                  </a:solidFill>
                  <a:latin typeface="IBM Plex Sans Condensed Bold"/>
                  <a:ea typeface="IBM Plex Sans Condensed Bold"/>
                  <a:cs typeface="IBM Plex Sans Condensed Bold"/>
                  <a:sym typeface="IBM Plex Sans Condensed Bold"/>
                </a:rPr>
                <a:t>rategic</a:t>
              </a:r>
              <a:r>
                <a:rPr lang="en-US" sz="2199" spc="109">
                  <a:solidFill>
                    <a:srgbClr val="FFFFFF"/>
                  </a:solidFill>
                  <a:latin typeface="IBM Plex Sans Condensed"/>
                  <a:ea typeface="IBM Plex Sans Condensed"/>
                  <a:cs typeface="IBM Plex Sans Condensed"/>
                  <a:sym typeface="IBM Plex Sans Condensed"/>
                </a:rPr>
                <a:t> Obje</a:t>
              </a:r>
              <a:r>
                <a:rPr lang="en-US" sz="2199" spc="109">
                  <a:solidFill>
                    <a:srgbClr val="FFFFFF"/>
                  </a:solidFill>
                  <a:latin typeface="IBM Plex Sans Condensed"/>
                  <a:ea typeface="IBM Plex Sans Condensed"/>
                  <a:cs typeface="IBM Plex Sans Condensed"/>
                  <a:sym typeface="IBM Plex Sans Condensed"/>
                </a:rPr>
                <a:t>cti</a:t>
              </a:r>
              <a:r>
                <a:rPr lang="en-US" sz="2199" spc="109">
                  <a:solidFill>
                    <a:srgbClr val="FFFFFF"/>
                  </a:solidFill>
                  <a:latin typeface="IBM Plex Sans Condensed"/>
                  <a:ea typeface="IBM Plex Sans Condensed"/>
                  <a:cs typeface="IBM Plex Sans Condensed"/>
                  <a:sym typeface="IBM Plex Sans Condensed"/>
                </a:rPr>
                <a:t>ves</a:t>
              </a:r>
            </a:p>
          </p:txBody>
        </p:sp>
      </p:grpSp>
      <p:grpSp>
        <p:nvGrpSpPr>
          <p:cNvPr name="Group 27" id="27"/>
          <p:cNvGrpSpPr/>
          <p:nvPr/>
        </p:nvGrpSpPr>
        <p:grpSpPr>
          <a:xfrm rot="0">
            <a:off x="13727951" y="5869781"/>
            <a:ext cx="3086100" cy="2914616"/>
            <a:chOff x="0" y="0"/>
            <a:chExt cx="812800" cy="767636"/>
          </a:xfrm>
        </p:grpSpPr>
        <p:sp>
          <p:nvSpPr>
            <p:cNvPr name="Freeform 28" id="28"/>
            <p:cNvSpPr/>
            <p:nvPr/>
          </p:nvSpPr>
          <p:spPr>
            <a:xfrm flipH="false" flipV="false" rot="0">
              <a:off x="0" y="0"/>
              <a:ext cx="812800" cy="767636"/>
            </a:xfrm>
            <a:custGeom>
              <a:avLst/>
              <a:gdLst/>
              <a:ahLst/>
              <a:cxnLst/>
              <a:rect r="r" b="b" t="t" l="l"/>
              <a:pathLst>
                <a:path h="767636" w="812800">
                  <a:moveTo>
                    <a:pt x="127941" y="0"/>
                  </a:moveTo>
                  <a:lnTo>
                    <a:pt x="684859" y="0"/>
                  </a:lnTo>
                  <a:cubicBezTo>
                    <a:pt x="718791" y="0"/>
                    <a:pt x="751333" y="13479"/>
                    <a:pt x="775327" y="37473"/>
                  </a:cubicBezTo>
                  <a:cubicBezTo>
                    <a:pt x="799321" y="61467"/>
                    <a:pt x="812800" y="94009"/>
                    <a:pt x="812800" y="127941"/>
                  </a:cubicBezTo>
                  <a:lnTo>
                    <a:pt x="812800" y="639695"/>
                  </a:lnTo>
                  <a:cubicBezTo>
                    <a:pt x="812800" y="710355"/>
                    <a:pt x="755519" y="767636"/>
                    <a:pt x="684859" y="767636"/>
                  </a:cubicBezTo>
                  <a:lnTo>
                    <a:pt x="127941" y="767636"/>
                  </a:lnTo>
                  <a:cubicBezTo>
                    <a:pt x="94009" y="767636"/>
                    <a:pt x="61467" y="754156"/>
                    <a:pt x="37473" y="730163"/>
                  </a:cubicBezTo>
                  <a:cubicBezTo>
                    <a:pt x="13479" y="706169"/>
                    <a:pt x="0" y="673627"/>
                    <a:pt x="0" y="639695"/>
                  </a:cubicBezTo>
                  <a:lnTo>
                    <a:pt x="0" y="127941"/>
                  </a:lnTo>
                  <a:cubicBezTo>
                    <a:pt x="0" y="94009"/>
                    <a:pt x="13479" y="61467"/>
                    <a:pt x="37473" y="37473"/>
                  </a:cubicBezTo>
                  <a:cubicBezTo>
                    <a:pt x="61467" y="13479"/>
                    <a:pt x="94009" y="0"/>
                    <a:pt x="127941" y="0"/>
                  </a:cubicBezTo>
                  <a:close/>
                </a:path>
              </a:pathLst>
            </a:custGeom>
            <a:solidFill>
              <a:srgbClr val="606470"/>
            </a:solidFill>
          </p:spPr>
        </p:sp>
        <p:sp>
          <p:nvSpPr>
            <p:cNvPr name="TextBox 29" id="29"/>
            <p:cNvSpPr txBox="true"/>
            <p:nvPr/>
          </p:nvSpPr>
          <p:spPr>
            <a:xfrm>
              <a:off x="0" y="-38100"/>
              <a:ext cx="812800" cy="805736"/>
            </a:xfrm>
            <a:prstGeom prst="rect">
              <a:avLst/>
            </a:prstGeom>
          </p:spPr>
          <p:txBody>
            <a:bodyPr anchor="ctr" rtlCol="false" tIns="50800" lIns="50800" bIns="50800" rIns="50800"/>
            <a:lstStyle/>
            <a:p>
              <a:pPr algn="just" marL="474973" indent="-237486" lvl="1">
                <a:lnSpc>
                  <a:spcPts val="3079"/>
                </a:lnSpc>
                <a:buFont typeface="Arial"/>
                <a:buChar char="•"/>
              </a:pPr>
              <a:r>
                <a:rPr lang="en-US" b="true" sz="2199" spc="109">
                  <a:solidFill>
                    <a:srgbClr val="FFFFFF"/>
                  </a:solidFill>
                  <a:latin typeface="IBM Plex Sans Condensed Bold"/>
                  <a:ea typeface="IBM Plex Sans Condensed Bold"/>
                  <a:cs typeface="IBM Plex Sans Condensed Bold"/>
                  <a:sym typeface="IBM Plex Sans Condensed Bold"/>
                </a:rPr>
                <a:t>FINAL</a:t>
              </a:r>
              <a:r>
                <a:rPr lang="en-US" b="true" sz="2199" spc="109">
                  <a:solidFill>
                    <a:srgbClr val="FFFFFF"/>
                  </a:solidFill>
                  <a:latin typeface="IBM Plex Sans Condensed Bold"/>
                  <a:ea typeface="IBM Plex Sans Condensed Bold"/>
                  <a:cs typeface="IBM Plex Sans Condensed Bold"/>
                  <a:sym typeface="IBM Plex Sans Condensed Bold"/>
                </a:rPr>
                <a:t> Plan</a:t>
              </a:r>
            </a:p>
            <a:p>
              <a:pPr algn="just" marL="474973" indent="-237486" lvl="1">
                <a:lnSpc>
                  <a:spcPts val="3079"/>
                </a:lnSpc>
                <a:buFont typeface="Arial"/>
                <a:buChar char="•"/>
              </a:pPr>
              <a:r>
                <a:rPr lang="en-US" b="true" sz="2199" spc="109">
                  <a:solidFill>
                    <a:srgbClr val="FFFFFF"/>
                  </a:solidFill>
                  <a:latin typeface="IBM Plex Sans Condensed Bold"/>
                  <a:ea typeface="IBM Plex Sans Condensed Bold"/>
                  <a:cs typeface="IBM Plex Sans Condensed Bold"/>
                  <a:sym typeface="IBM Plex Sans Condensed Bold"/>
                </a:rPr>
                <a:t>3D</a:t>
              </a:r>
              <a:r>
                <a:rPr lang="en-US" b="true" sz="2199" spc="109">
                  <a:solidFill>
                    <a:srgbClr val="FFFFFF"/>
                  </a:solidFill>
                  <a:latin typeface="IBM Plex Sans Condensed Bold"/>
                  <a:ea typeface="IBM Plex Sans Condensed Bold"/>
                  <a:cs typeface="IBM Plex Sans Condensed Bold"/>
                  <a:sym typeface="IBM Plex Sans Condensed Bold"/>
                </a:rPr>
                <a:t> Plans</a:t>
              </a:r>
            </a:p>
          </p:txBody>
        </p:sp>
      </p:grpSp>
    </p:spTree>
  </p:cSld>
  <p:clrMapOvr>
    <a:masterClrMapping/>
  </p:clrMapOvr>
</p:sld>
</file>

<file path=ppt/slides/slide6.xml><?xml version="1.0" encoding="utf-8"?>
<p:sld xmlns:p="http://schemas.openxmlformats.org/presentationml/2006/main" xmlns:a="http://schemas.openxmlformats.org/drawingml/2006/main">
  <p:cSld>
    <p:bg>
      <p:bgPr>
        <a:solidFill>
          <a:srgbClr val="1B1919"/>
        </a:solidFill>
      </p:bgPr>
    </p:bg>
    <p:spTree>
      <p:nvGrpSpPr>
        <p:cNvPr id="1" name=""/>
        <p:cNvGrpSpPr/>
        <p:nvPr/>
      </p:nvGrpSpPr>
      <p:grpSpPr>
        <a:xfrm>
          <a:off x="0" y="0"/>
          <a:ext cx="0" cy="0"/>
          <a:chOff x="0" y="0"/>
          <a:chExt cx="0" cy="0"/>
        </a:xfrm>
      </p:grpSpPr>
      <p:sp>
        <p:nvSpPr>
          <p:cNvPr name="TextBox 2" id="2"/>
          <p:cNvSpPr txBox="true"/>
          <p:nvPr/>
        </p:nvSpPr>
        <p:spPr>
          <a:xfrm rot="0">
            <a:off x="6121420" y="1009650"/>
            <a:ext cx="6045161" cy="1238250"/>
          </a:xfrm>
          <a:prstGeom prst="rect">
            <a:avLst/>
          </a:prstGeom>
        </p:spPr>
        <p:txBody>
          <a:bodyPr anchor="t" rtlCol="false" tIns="0" lIns="0" bIns="0" rIns="0">
            <a:spAutoFit/>
          </a:bodyPr>
          <a:lstStyle/>
          <a:p>
            <a:pPr algn="l">
              <a:lnSpc>
                <a:spcPts val="9600"/>
              </a:lnSpc>
            </a:pPr>
            <a:r>
              <a:rPr lang="en-US" sz="8000">
                <a:solidFill>
                  <a:srgbClr val="C89F65"/>
                </a:solidFill>
                <a:latin typeface="Tek Tall Arabic"/>
                <a:ea typeface="Tek Tall Arabic"/>
                <a:cs typeface="Tek Tall Arabic"/>
                <a:sym typeface="Tek Tall Arabic"/>
              </a:rPr>
              <a:t>GENERAL FRAMEWORK</a:t>
            </a:r>
          </a:p>
        </p:txBody>
      </p:sp>
      <p:sp>
        <p:nvSpPr>
          <p:cNvPr name="TextBox 3" id="3"/>
          <p:cNvSpPr txBox="true"/>
          <p:nvPr/>
        </p:nvSpPr>
        <p:spPr>
          <a:xfrm rot="0">
            <a:off x="5359598" y="2594336"/>
            <a:ext cx="7568803" cy="372746"/>
          </a:xfrm>
          <a:prstGeom prst="rect">
            <a:avLst/>
          </a:prstGeom>
        </p:spPr>
        <p:txBody>
          <a:bodyPr anchor="t" rtlCol="false" tIns="0" lIns="0" bIns="0" rIns="0">
            <a:spAutoFit/>
          </a:bodyPr>
          <a:lstStyle/>
          <a:p>
            <a:pPr algn="ctr">
              <a:lnSpc>
                <a:spcPts val="3079"/>
              </a:lnSpc>
              <a:spcBef>
                <a:spcPct val="0"/>
              </a:spcBef>
            </a:pPr>
            <a:r>
              <a:rPr lang="en-US" b="true" sz="2199" spc="109">
                <a:solidFill>
                  <a:srgbClr val="C89F65"/>
                </a:solidFill>
                <a:latin typeface="IBM Plex Sans Condensed Bold"/>
                <a:ea typeface="IBM Plex Sans Condensed Bold"/>
                <a:cs typeface="IBM Plex Sans Condensed Bold"/>
                <a:sym typeface="IBM Plex Sans Condensed Bold"/>
              </a:rPr>
              <a:t>PROJECT OBJECTIV</a:t>
            </a:r>
            <a:r>
              <a:rPr lang="en-US" b="true" sz="2199" spc="109">
                <a:solidFill>
                  <a:srgbClr val="C89F65"/>
                </a:solidFill>
                <a:latin typeface="IBM Plex Sans Condensed Bold"/>
                <a:ea typeface="IBM Plex Sans Condensed Bold"/>
                <a:cs typeface="IBM Plex Sans Condensed Bold"/>
                <a:sym typeface="IBM Plex Sans Condensed Bold"/>
              </a:rPr>
              <a:t>ES, JUSTIFICATIONS, AND LOCATION</a:t>
            </a:r>
          </a:p>
        </p:txBody>
      </p:sp>
      <p:sp>
        <p:nvSpPr>
          <p:cNvPr name="AutoShape 4" id="4"/>
          <p:cNvSpPr/>
          <p:nvPr/>
        </p:nvSpPr>
        <p:spPr>
          <a:xfrm>
            <a:off x="8941309" y="4256394"/>
            <a:ext cx="0" cy="4081289"/>
          </a:xfrm>
          <a:prstGeom prst="line">
            <a:avLst/>
          </a:prstGeom>
          <a:ln cap="flat" w="38100">
            <a:solidFill>
              <a:srgbClr val="FFFFFF"/>
            </a:solidFill>
            <a:prstDash val="solid"/>
            <a:headEnd type="none" len="sm" w="sm"/>
            <a:tailEnd type="none" len="sm" w="sm"/>
          </a:ln>
        </p:spPr>
      </p:sp>
      <p:sp>
        <p:nvSpPr>
          <p:cNvPr name="TextBox 5" id="5"/>
          <p:cNvSpPr txBox="true"/>
          <p:nvPr/>
        </p:nvSpPr>
        <p:spPr>
          <a:xfrm rot="0">
            <a:off x="2757747" y="4208769"/>
            <a:ext cx="3281570" cy="434124"/>
          </a:xfrm>
          <a:prstGeom prst="rect">
            <a:avLst/>
          </a:prstGeom>
        </p:spPr>
        <p:txBody>
          <a:bodyPr anchor="t" rtlCol="false" tIns="0" lIns="0" bIns="0" rIns="0">
            <a:spAutoFit/>
          </a:bodyPr>
          <a:lstStyle/>
          <a:p>
            <a:pPr algn="ctr">
              <a:lnSpc>
                <a:spcPts val="3557"/>
              </a:lnSpc>
              <a:spcBef>
                <a:spcPct val="0"/>
              </a:spcBef>
            </a:pPr>
            <a:r>
              <a:rPr lang="en-US" sz="2540" spc="127">
                <a:solidFill>
                  <a:srgbClr val="C89F65"/>
                </a:solidFill>
                <a:latin typeface="IBM Plex Sans Condensed"/>
                <a:ea typeface="IBM Plex Sans Condensed"/>
                <a:cs typeface="IBM Plex Sans Condensed"/>
                <a:sym typeface="IBM Plex Sans Condensed"/>
              </a:rPr>
              <a:t>PROJECT OBJECTIV</a:t>
            </a:r>
            <a:r>
              <a:rPr lang="en-US" sz="2540" spc="127">
                <a:solidFill>
                  <a:srgbClr val="C89F65"/>
                </a:solidFill>
                <a:latin typeface="IBM Plex Sans Condensed"/>
                <a:ea typeface="IBM Plex Sans Condensed"/>
                <a:cs typeface="IBM Plex Sans Condensed"/>
                <a:sym typeface="IBM Plex Sans Condensed"/>
              </a:rPr>
              <a:t>ES</a:t>
            </a:r>
          </a:p>
        </p:txBody>
      </p:sp>
      <p:sp>
        <p:nvSpPr>
          <p:cNvPr name="TextBox 6" id="6"/>
          <p:cNvSpPr txBox="true"/>
          <p:nvPr/>
        </p:nvSpPr>
        <p:spPr>
          <a:xfrm rot="0">
            <a:off x="1566957" y="5468280"/>
            <a:ext cx="5663150" cy="2594611"/>
          </a:xfrm>
          <a:prstGeom prst="rect">
            <a:avLst/>
          </a:prstGeom>
        </p:spPr>
        <p:txBody>
          <a:bodyPr anchor="t" rtlCol="false" tIns="0" lIns="0" bIns="0" rIns="0">
            <a:spAutoFit/>
          </a:bodyPr>
          <a:lstStyle/>
          <a:p>
            <a:pPr algn="ctr">
              <a:lnSpc>
                <a:spcPts val="2939"/>
              </a:lnSpc>
              <a:spcBef>
                <a:spcPct val="0"/>
              </a:spcBef>
            </a:pPr>
            <a:r>
              <a:rPr lang="en-US" sz="2099">
                <a:solidFill>
                  <a:srgbClr val="FFFFFF"/>
                </a:solidFill>
                <a:latin typeface="IBM Plex Sans Condensed"/>
                <a:ea typeface="IBM Plex Sans Condensed"/>
                <a:cs typeface="IBM Plex Sans Condensed"/>
                <a:sym typeface="IBM Plex Sans Condensed"/>
              </a:rPr>
              <a:t>The objective of this project is to redesign and plan the city to enhance urban security by developing infrastructure, improving transportation networks, promoting public spaces, and ensuring a safe and sustainable urban environment that contributes to improving residents' quality of life and reducing crime rates and accidents.</a:t>
            </a:r>
          </a:p>
        </p:txBody>
      </p:sp>
      <p:sp>
        <p:nvSpPr>
          <p:cNvPr name="TextBox 7" id="7"/>
          <p:cNvSpPr txBox="true"/>
          <p:nvPr/>
        </p:nvSpPr>
        <p:spPr>
          <a:xfrm rot="0">
            <a:off x="11518772" y="4208769"/>
            <a:ext cx="3937223" cy="434124"/>
          </a:xfrm>
          <a:prstGeom prst="rect">
            <a:avLst/>
          </a:prstGeom>
        </p:spPr>
        <p:txBody>
          <a:bodyPr anchor="t" rtlCol="false" tIns="0" lIns="0" bIns="0" rIns="0">
            <a:spAutoFit/>
          </a:bodyPr>
          <a:lstStyle/>
          <a:p>
            <a:pPr algn="ctr">
              <a:lnSpc>
                <a:spcPts val="3557"/>
              </a:lnSpc>
              <a:spcBef>
                <a:spcPct val="0"/>
              </a:spcBef>
            </a:pPr>
            <a:r>
              <a:rPr lang="en-US" sz="2540" spc="127">
                <a:solidFill>
                  <a:srgbClr val="C89F65"/>
                </a:solidFill>
                <a:latin typeface="IBM Plex Sans Condensed"/>
                <a:ea typeface="IBM Plex Sans Condensed"/>
                <a:cs typeface="IBM Plex Sans Condensed"/>
                <a:sym typeface="IBM Plex Sans Condensed"/>
              </a:rPr>
              <a:t>PROJECT JUSTIFICATION</a:t>
            </a:r>
            <a:r>
              <a:rPr lang="en-US" sz="2540" spc="127">
                <a:solidFill>
                  <a:srgbClr val="C89F65"/>
                </a:solidFill>
                <a:latin typeface="IBM Plex Sans Condensed"/>
                <a:ea typeface="IBM Plex Sans Condensed"/>
                <a:cs typeface="IBM Plex Sans Condensed"/>
                <a:sym typeface="IBM Plex Sans Condensed"/>
              </a:rPr>
              <a:t>S</a:t>
            </a:r>
          </a:p>
        </p:txBody>
      </p:sp>
      <p:sp>
        <p:nvSpPr>
          <p:cNvPr name="TextBox 8" id="8"/>
          <p:cNvSpPr txBox="true"/>
          <p:nvPr/>
        </p:nvSpPr>
        <p:spPr>
          <a:xfrm rot="0">
            <a:off x="10655809" y="5371597"/>
            <a:ext cx="5663150" cy="2966086"/>
          </a:xfrm>
          <a:prstGeom prst="rect">
            <a:avLst/>
          </a:prstGeom>
        </p:spPr>
        <p:txBody>
          <a:bodyPr anchor="t" rtlCol="false" tIns="0" lIns="0" bIns="0" rIns="0">
            <a:spAutoFit/>
          </a:bodyPr>
          <a:lstStyle/>
          <a:p>
            <a:pPr algn="ctr">
              <a:lnSpc>
                <a:spcPts val="2939"/>
              </a:lnSpc>
              <a:spcBef>
                <a:spcPct val="0"/>
              </a:spcBef>
            </a:pPr>
            <a:r>
              <a:rPr lang="en-US" sz="2099">
                <a:solidFill>
                  <a:srgbClr val="FFFFFF"/>
                </a:solidFill>
                <a:latin typeface="IBM Plex Sans Condensed"/>
                <a:ea typeface="IBM Plex Sans Condensed"/>
                <a:cs typeface="IBM Plex Sans Condensed"/>
                <a:sym typeface="IBM Plex Sans Condensed"/>
              </a:rPr>
              <a:t>The project is justified by the urgent need to address security challenges facing the city due to unintegrated urban planning. Narrow streets, lack of lighting, and insufficient open spaces increase the risks of crime and feelings of insecurity. Additionally, rapid population growth and urban expansion necessitate interventions to develop the city according to principles of safety and security.</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6967270" y="3193907"/>
            <a:ext cx="3645849" cy="4159516"/>
          </a:xfrm>
          <a:custGeom>
            <a:avLst/>
            <a:gdLst/>
            <a:ahLst/>
            <a:cxnLst/>
            <a:rect r="r" b="b" t="t" l="l"/>
            <a:pathLst>
              <a:path h="4159516" w="3645849">
                <a:moveTo>
                  <a:pt x="0" y="0"/>
                </a:moveTo>
                <a:lnTo>
                  <a:pt x="3645849" y="0"/>
                </a:lnTo>
                <a:lnTo>
                  <a:pt x="3645849" y="4159516"/>
                </a:lnTo>
                <a:lnTo>
                  <a:pt x="0" y="4159516"/>
                </a:lnTo>
                <a:lnTo>
                  <a:pt x="0" y="0"/>
                </a:lnTo>
                <a:close/>
              </a:path>
            </a:pathLst>
          </a:custGeom>
          <a:blipFill>
            <a:blip r:embed="rId2"/>
            <a:stretch>
              <a:fillRect l="-1092" t="-11515" r="-1967" b="-5385"/>
            </a:stretch>
          </a:blipFill>
        </p:spPr>
      </p:sp>
      <p:sp>
        <p:nvSpPr>
          <p:cNvPr name="Freeform 3" id="3"/>
          <p:cNvSpPr/>
          <p:nvPr/>
        </p:nvSpPr>
        <p:spPr>
          <a:xfrm flipH="false" flipV="false" rot="0">
            <a:off x="5274257" y="4984904"/>
            <a:ext cx="1802625" cy="452295"/>
          </a:xfrm>
          <a:custGeom>
            <a:avLst/>
            <a:gdLst/>
            <a:ahLst/>
            <a:cxnLst/>
            <a:rect r="r" b="b" t="t" l="l"/>
            <a:pathLst>
              <a:path h="452295" w="1802625">
                <a:moveTo>
                  <a:pt x="0" y="0"/>
                </a:moveTo>
                <a:lnTo>
                  <a:pt x="1802625" y="0"/>
                </a:lnTo>
                <a:lnTo>
                  <a:pt x="1802625" y="452295"/>
                </a:lnTo>
                <a:lnTo>
                  <a:pt x="0" y="452295"/>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586528" y="1028700"/>
            <a:ext cx="4148050" cy="8229600"/>
          </a:xfrm>
          <a:custGeom>
            <a:avLst/>
            <a:gdLst/>
            <a:ahLst/>
            <a:cxnLst/>
            <a:rect r="r" b="b" t="t" l="l"/>
            <a:pathLst>
              <a:path h="8229600" w="4148050">
                <a:moveTo>
                  <a:pt x="0" y="0"/>
                </a:moveTo>
                <a:lnTo>
                  <a:pt x="4148051" y="0"/>
                </a:lnTo>
                <a:lnTo>
                  <a:pt x="4148051" y="8229600"/>
                </a:lnTo>
                <a:lnTo>
                  <a:pt x="0" y="8229600"/>
                </a:lnTo>
                <a:lnTo>
                  <a:pt x="0" y="0"/>
                </a:lnTo>
                <a:close/>
              </a:path>
            </a:pathLst>
          </a:custGeom>
          <a:blipFill>
            <a:blip r:embed="rId5"/>
            <a:stretch>
              <a:fillRect l="-29843" t="-998" r="-29843" b="-3163"/>
            </a:stretch>
          </a:blipFill>
        </p:spPr>
      </p:sp>
      <p:sp>
        <p:nvSpPr>
          <p:cNvPr name="Freeform 5" id="5"/>
          <p:cNvSpPr/>
          <p:nvPr/>
        </p:nvSpPr>
        <p:spPr>
          <a:xfrm flipH="false" flipV="false" rot="0">
            <a:off x="11732611" y="3534068"/>
            <a:ext cx="4968861" cy="3806263"/>
          </a:xfrm>
          <a:custGeom>
            <a:avLst/>
            <a:gdLst/>
            <a:ahLst/>
            <a:cxnLst/>
            <a:rect r="r" b="b" t="t" l="l"/>
            <a:pathLst>
              <a:path h="3806263" w="4968861">
                <a:moveTo>
                  <a:pt x="0" y="0"/>
                </a:moveTo>
                <a:lnTo>
                  <a:pt x="4968861" y="0"/>
                </a:lnTo>
                <a:lnTo>
                  <a:pt x="4968861" y="3806263"/>
                </a:lnTo>
                <a:lnTo>
                  <a:pt x="0" y="3806263"/>
                </a:lnTo>
                <a:lnTo>
                  <a:pt x="0" y="0"/>
                </a:lnTo>
                <a:close/>
              </a:path>
            </a:pathLst>
          </a:custGeom>
          <a:blipFill>
            <a:blip r:embed="rId6"/>
            <a:stretch>
              <a:fillRect l="-1310" t="-2139" r="-1638" b="-1711"/>
            </a:stretch>
          </a:blipFill>
        </p:spPr>
      </p:sp>
      <p:sp>
        <p:nvSpPr>
          <p:cNvPr name="Freeform 6" id="6"/>
          <p:cNvSpPr/>
          <p:nvPr/>
        </p:nvSpPr>
        <p:spPr>
          <a:xfrm flipH="false" flipV="false" rot="0">
            <a:off x="10382498" y="5437199"/>
            <a:ext cx="1802625" cy="452295"/>
          </a:xfrm>
          <a:custGeom>
            <a:avLst/>
            <a:gdLst/>
            <a:ahLst/>
            <a:cxnLst/>
            <a:rect r="r" b="b" t="t" l="l"/>
            <a:pathLst>
              <a:path h="452295" w="1802625">
                <a:moveTo>
                  <a:pt x="0" y="0"/>
                </a:moveTo>
                <a:lnTo>
                  <a:pt x="1802625" y="0"/>
                </a:lnTo>
                <a:lnTo>
                  <a:pt x="1802625" y="452295"/>
                </a:lnTo>
                <a:lnTo>
                  <a:pt x="0" y="452295"/>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7" id="7"/>
          <p:cNvSpPr txBox="true"/>
          <p:nvPr/>
        </p:nvSpPr>
        <p:spPr>
          <a:xfrm rot="0">
            <a:off x="12430640" y="4974466"/>
            <a:ext cx="1123561" cy="309493"/>
          </a:xfrm>
          <a:prstGeom prst="rect">
            <a:avLst/>
          </a:prstGeom>
        </p:spPr>
        <p:txBody>
          <a:bodyPr anchor="t" rtlCol="false" tIns="0" lIns="0" bIns="0" rIns="0">
            <a:spAutoFit/>
          </a:bodyPr>
          <a:lstStyle/>
          <a:p>
            <a:pPr algn="ctr">
              <a:lnSpc>
                <a:spcPts val="2595"/>
              </a:lnSpc>
              <a:spcBef>
                <a:spcPct val="0"/>
              </a:spcBef>
            </a:pPr>
            <a:r>
              <a:rPr lang="en-US" b="true" sz="1854">
                <a:solidFill>
                  <a:srgbClr val="000000"/>
                </a:solidFill>
                <a:latin typeface="IBM Plex Sans Condensed Bold"/>
                <a:ea typeface="IBM Plex Sans Condensed Bold"/>
                <a:cs typeface="IBM Plex Sans Condensed Bold"/>
                <a:sym typeface="IBM Plex Sans Condensed Bold"/>
              </a:rPr>
              <a:t>Nablus city</a:t>
            </a:r>
          </a:p>
        </p:txBody>
      </p:sp>
      <p:sp>
        <p:nvSpPr>
          <p:cNvPr name="TextBox 8" id="8"/>
          <p:cNvSpPr txBox="true"/>
          <p:nvPr/>
        </p:nvSpPr>
        <p:spPr>
          <a:xfrm rot="0">
            <a:off x="810291" y="9466114"/>
            <a:ext cx="4948595" cy="295275"/>
          </a:xfrm>
          <a:prstGeom prst="rect">
            <a:avLst/>
          </a:prstGeom>
        </p:spPr>
        <p:txBody>
          <a:bodyPr anchor="t" rtlCol="false" tIns="0" lIns="0" bIns="0" rIns="0">
            <a:spAutoFit/>
          </a:bodyPr>
          <a:lstStyle/>
          <a:p>
            <a:pPr algn="ctr">
              <a:lnSpc>
                <a:spcPts val="2283"/>
              </a:lnSpc>
            </a:pPr>
            <a:r>
              <a:rPr lang="en-US" b="true" sz="1902">
                <a:solidFill>
                  <a:srgbClr val="000000"/>
                </a:solidFill>
                <a:latin typeface="Tek Tall Arabic Bold"/>
                <a:ea typeface="Tek Tall Arabic Bold"/>
                <a:cs typeface="Tek Tall Arabic Bold"/>
                <a:sym typeface="Tek Tall Arabic Bold"/>
              </a:rPr>
              <a:t>ADMINISTRATIVE BOUNDARIES OF THE GOVERNORATES</a:t>
            </a:r>
          </a:p>
        </p:txBody>
      </p:sp>
      <p:sp>
        <p:nvSpPr>
          <p:cNvPr name="TextBox 9" id="9"/>
          <p:cNvSpPr txBox="true"/>
          <p:nvPr/>
        </p:nvSpPr>
        <p:spPr>
          <a:xfrm rot="0">
            <a:off x="7763596" y="7574129"/>
            <a:ext cx="2849523" cy="276225"/>
          </a:xfrm>
          <a:prstGeom prst="rect">
            <a:avLst/>
          </a:prstGeom>
        </p:spPr>
        <p:txBody>
          <a:bodyPr anchor="t" rtlCol="false" tIns="0" lIns="0" bIns="0" rIns="0">
            <a:spAutoFit/>
          </a:bodyPr>
          <a:lstStyle/>
          <a:p>
            <a:pPr algn="ctr">
              <a:lnSpc>
                <a:spcPts val="2163"/>
              </a:lnSpc>
            </a:pPr>
            <a:r>
              <a:rPr lang="en-US" b="true" sz="1802">
                <a:solidFill>
                  <a:srgbClr val="000000"/>
                </a:solidFill>
                <a:latin typeface="Tek Tall Arabic Bold"/>
                <a:ea typeface="Tek Tall Arabic Bold"/>
                <a:cs typeface="Tek Tall Arabic Bold"/>
                <a:sym typeface="Tek Tall Arabic Bold"/>
              </a:rPr>
              <a:t>N</a:t>
            </a:r>
            <a:r>
              <a:rPr lang="en-US" b="true" sz="1802">
                <a:solidFill>
                  <a:srgbClr val="000000"/>
                </a:solidFill>
                <a:latin typeface="Tek Tall Arabic Bold"/>
                <a:ea typeface="Tek Tall Arabic Bold"/>
                <a:cs typeface="Tek Tall Arabic Bold"/>
                <a:sym typeface="Tek Tall Arabic Bold"/>
              </a:rPr>
              <a:t>ABLUS GOVERNORATE BORDERS</a:t>
            </a:r>
          </a:p>
        </p:txBody>
      </p:sp>
      <p:sp>
        <p:nvSpPr>
          <p:cNvPr name="TextBox 10" id="10"/>
          <p:cNvSpPr txBox="true"/>
          <p:nvPr/>
        </p:nvSpPr>
        <p:spPr>
          <a:xfrm rot="0">
            <a:off x="12217349" y="7850354"/>
            <a:ext cx="5702660" cy="247650"/>
          </a:xfrm>
          <a:prstGeom prst="rect">
            <a:avLst/>
          </a:prstGeom>
        </p:spPr>
        <p:txBody>
          <a:bodyPr anchor="t" rtlCol="false" tIns="0" lIns="0" bIns="0" rIns="0">
            <a:spAutoFit/>
          </a:bodyPr>
          <a:lstStyle/>
          <a:p>
            <a:pPr algn="ctr">
              <a:lnSpc>
                <a:spcPts val="1964"/>
              </a:lnSpc>
            </a:pPr>
            <a:r>
              <a:rPr lang="en-US" b="true" sz="1637">
                <a:solidFill>
                  <a:srgbClr val="000000"/>
                </a:solidFill>
                <a:latin typeface="Tek Tall Arabic Bold"/>
                <a:ea typeface="Tek Tall Arabic Bold"/>
                <a:cs typeface="Tek Tall Arabic Bold"/>
                <a:sym typeface="Tek Tall Arabic Bold"/>
              </a:rPr>
              <a:t>ADMINISTR</a:t>
            </a:r>
            <a:r>
              <a:rPr lang="en-US" b="true" sz="1637">
                <a:solidFill>
                  <a:srgbClr val="000000"/>
                </a:solidFill>
                <a:latin typeface="Tek Tall Arabic Bold"/>
                <a:ea typeface="Tek Tall Arabic Bold"/>
                <a:cs typeface="Tek Tall Arabic Bold"/>
                <a:sym typeface="Tek Tall Arabic Bold"/>
              </a:rPr>
              <a:t>ATIVE BOUNDARIES OF THE CITY OF NABLUS</a:t>
            </a:r>
          </a:p>
        </p:txBody>
      </p:sp>
      <p:sp>
        <p:nvSpPr>
          <p:cNvPr name="Freeform 11" id="11"/>
          <p:cNvSpPr/>
          <p:nvPr/>
        </p:nvSpPr>
        <p:spPr>
          <a:xfrm flipH="false" flipV="false" rot="6407829">
            <a:off x="13690403" y="4508989"/>
            <a:ext cx="1802625" cy="452295"/>
          </a:xfrm>
          <a:custGeom>
            <a:avLst/>
            <a:gdLst/>
            <a:ahLst/>
            <a:cxnLst/>
            <a:rect r="r" b="b" t="t" l="l"/>
            <a:pathLst>
              <a:path h="452295" w="1802625">
                <a:moveTo>
                  <a:pt x="0" y="0"/>
                </a:moveTo>
                <a:lnTo>
                  <a:pt x="1802625" y="0"/>
                </a:lnTo>
                <a:lnTo>
                  <a:pt x="1802625" y="452295"/>
                </a:lnTo>
                <a:lnTo>
                  <a:pt x="0" y="452295"/>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12" id="12"/>
          <p:cNvSpPr txBox="true"/>
          <p:nvPr/>
        </p:nvSpPr>
        <p:spPr>
          <a:xfrm rot="0">
            <a:off x="14205004" y="3365034"/>
            <a:ext cx="1107791" cy="309493"/>
          </a:xfrm>
          <a:prstGeom prst="rect">
            <a:avLst/>
          </a:prstGeom>
        </p:spPr>
        <p:txBody>
          <a:bodyPr anchor="t" rtlCol="false" tIns="0" lIns="0" bIns="0" rIns="0">
            <a:spAutoFit/>
          </a:bodyPr>
          <a:lstStyle/>
          <a:p>
            <a:pPr algn="ctr">
              <a:lnSpc>
                <a:spcPts val="2595"/>
              </a:lnSpc>
              <a:spcBef>
                <a:spcPct val="0"/>
              </a:spcBef>
            </a:pPr>
            <a:r>
              <a:rPr lang="en-US" b="true" sz="1854">
                <a:solidFill>
                  <a:srgbClr val="000000"/>
                </a:solidFill>
                <a:latin typeface="IBM Plex Sans Condensed Bold"/>
                <a:ea typeface="IBM Plex Sans Condensed Bold"/>
                <a:cs typeface="IBM Plex Sans Condensed Bold"/>
                <a:sym typeface="IBM Plex Sans Condensed Bold"/>
              </a:rPr>
              <a:t>St</a:t>
            </a:r>
            <a:r>
              <a:rPr lang="en-US" b="true" sz="1854">
                <a:solidFill>
                  <a:srgbClr val="000000"/>
                </a:solidFill>
                <a:latin typeface="IBM Plex Sans Condensed Bold"/>
                <a:ea typeface="IBM Plex Sans Condensed Bold"/>
                <a:cs typeface="IBM Plex Sans Condensed Bold"/>
                <a:sym typeface="IBM Plex Sans Condensed Bold"/>
              </a:rPr>
              <a:t>udy Area</a:t>
            </a:r>
          </a:p>
        </p:txBody>
      </p:sp>
      <p:sp>
        <p:nvSpPr>
          <p:cNvPr name="TextBox 13" id="13"/>
          <p:cNvSpPr txBox="true"/>
          <p:nvPr/>
        </p:nvSpPr>
        <p:spPr>
          <a:xfrm rot="0">
            <a:off x="7076882" y="936991"/>
            <a:ext cx="3936790" cy="551941"/>
          </a:xfrm>
          <a:prstGeom prst="rect">
            <a:avLst/>
          </a:prstGeom>
        </p:spPr>
        <p:txBody>
          <a:bodyPr anchor="t" rtlCol="false" tIns="0" lIns="0" bIns="0" rIns="0">
            <a:spAutoFit/>
          </a:bodyPr>
          <a:lstStyle/>
          <a:p>
            <a:pPr algn="ctr">
              <a:lnSpc>
                <a:spcPts val="4466"/>
              </a:lnSpc>
              <a:spcBef>
                <a:spcPct val="0"/>
              </a:spcBef>
            </a:pPr>
            <a:r>
              <a:rPr lang="en-US" b="true" sz="3190" spc="159">
                <a:solidFill>
                  <a:srgbClr val="C89F65"/>
                </a:solidFill>
                <a:latin typeface="IBM Plex Sans Condensed Bold"/>
                <a:ea typeface="IBM Plex Sans Condensed Bold"/>
                <a:cs typeface="IBM Plex Sans Condensed Bold"/>
                <a:sym typeface="IBM Plex Sans Condensed Bold"/>
              </a:rPr>
              <a:t>PROJECT </a:t>
            </a:r>
            <a:r>
              <a:rPr lang="en-US" b="true" sz="3190" spc="159">
                <a:solidFill>
                  <a:srgbClr val="C89F65"/>
                </a:solidFill>
                <a:latin typeface="IBM Plex Sans Condensed Bold"/>
                <a:ea typeface="IBM Plex Sans Condensed Bold"/>
                <a:cs typeface="IBM Plex Sans Condensed Bold"/>
                <a:sym typeface="IBM Plex Sans Condensed Bold"/>
              </a:rPr>
              <a:t> LOCATION</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1B1919"/>
        </a:solidFill>
      </p:bgPr>
    </p:bg>
    <p:spTree>
      <p:nvGrpSpPr>
        <p:cNvPr id="1" name=""/>
        <p:cNvGrpSpPr/>
        <p:nvPr/>
      </p:nvGrpSpPr>
      <p:grpSpPr>
        <a:xfrm>
          <a:off x="0" y="0"/>
          <a:ext cx="0" cy="0"/>
          <a:chOff x="0" y="0"/>
          <a:chExt cx="0" cy="0"/>
        </a:xfrm>
      </p:grpSpPr>
      <p:sp>
        <p:nvSpPr>
          <p:cNvPr name="Freeform 2" id="2"/>
          <p:cNvSpPr/>
          <p:nvPr/>
        </p:nvSpPr>
        <p:spPr>
          <a:xfrm flipH="false" flipV="false" rot="0">
            <a:off x="14767340" y="1671699"/>
            <a:ext cx="1154730" cy="1154730"/>
          </a:xfrm>
          <a:custGeom>
            <a:avLst/>
            <a:gdLst/>
            <a:ahLst/>
            <a:cxnLst/>
            <a:rect r="r" b="b" t="t" l="l"/>
            <a:pathLst>
              <a:path h="1154730" w="1154730">
                <a:moveTo>
                  <a:pt x="0" y="0"/>
                </a:moveTo>
                <a:lnTo>
                  <a:pt x="1154730" y="0"/>
                </a:lnTo>
                <a:lnTo>
                  <a:pt x="1154730" y="1154730"/>
                </a:lnTo>
                <a:lnTo>
                  <a:pt x="0" y="1154730"/>
                </a:lnTo>
                <a:lnTo>
                  <a:pt x="0" y="0"/>
                </a:lnTo>
                <a:close/>
              </a:path>
            </a:pathLst>
          </a:custGeom>
          <a:blipFill>
            <a:blip r:embed="rId2"/>
            <a:stretch>
              <a:fillRect l="0" t="0" r="0" b="0"/>
            </a:stretch>
          </a:blipFill>
        </p:spPr>
      </p:sp>
      <p:sp>
        <p:nvSpPr>
          <p:cNvPr name="TextBox 3" id="3"/>
          <p:cNvSpPr txBox="true"/>
          <p:nvPr/>
        </p:nvSpPr>
        <p:spPr>
          <a:xfrm rot="0">
            <a:off x="3480924" y="1828646"/>
            <a:ext cx="10920769" cy="1238250"/>
          </a:xfrm>
          <a:prstGeom prst="rect">
            <a:avLst/>
          </a:prstGeom>
        </p:spPr>
        <p:txBody>
          <a:bodyPr anchor="t" rtlCol="false" tIns="0" lIns="0" bIns="0" rIns="0">
            <a:spAutoFit/>
          </a:bodyPr>
          <a:lstStyle/>
          <a:p>
            <a:pPr algn="l">
              <a:lnSpc>
                <a:spcPts val="9600"/>
              </a:lnSpc>
            </a:pPr>
            <a:r>
              <a:rPr lang="en-US" sz="8000">
                <a:solidFill>
                  <a:srgbClr val="C89F65"/>
                </a:solidFill>
                <a:latin typeface="Tek Tall Arabic"/>
                <a:ea typeface="Tek Tall Arabic"/>
                <a:cs typeface="Tek Tall Arabic"/>
                <a:sym typeface="Tek Tall Arabic"/>
              </a:rPr>
              <a:t>HOW WAS THE NEIGHBORHOOD CHOSEN?</a:t>
            </a:r>
          </a:p>
        </p:txBody>
      </p:sp>
      <p:sp>
        <p:nvSpPr>
          <p:cNvPr name="TextBox 4" id="4"/>
          <p:cNvSpPr txBox="true"/>
          <p:nvPr/>
        </p:nvSpPr>
        <p:spPr>
          <a:xfrm rot="0">
            <a:off x="3480924" y="4510152"/>
            <a:ext cx="2748677" cy="430762"/>
          </a:xfrm>
          <a:prstGeom prst="rect">
            <a:avLst/>
          </a:prstGeom>
        </p:spPr>
        <p:txBody>
          <a:bodyPr anchor="t" rtlCol="false" tIns="0" lIns="0" bIns="0" rIns="0">
            <a:spAutoFit/>
          </a:bodyPr>
          <a:lstStyle/>
          <a:p>
            <a:pPr algn="ctr" marL="548570" indent="-274285" lvl="1">
              <a:lnSpc>
                <a:spcPts val="3557"/>
              </a:lnSpc>
              <a:buFont typeface="Arial"/>
              <a:buChar char="•"/>
            </a:pPr>
            <a:r>
              <a:rPr lang="en-US" sz="2540" spc="127">
                <a:solidFill>
                  <a:srgbClr val="C89F65"/>
                </a:solidFill>
                <a:latin typeface="IBM Plex Sans Condensed"/>
                <a:ea typeface="IBM Plex Sans Condensed"/>
                <a:cs typeface="IBM Plex Sans Condensed"/>
                <a:sym typeface="IBM Plex Sans Condensed"/>
              </a:rPr>
              <a:t>POVERTY RAT</a:t>
            </a:r>
            <a:r>
              <a:rPr lang="en-US" sz="2540" spc="127">
                <a:solidFill>
                  <a:srgbClr val="C89F65"/>
                </a:solidFill>
                <a:latin typeface="IBM Plex Sans Condensed"/>
                <a:ea typeface="IBM Plex Sans Condensed"/>
                <a:cs typeface="IBM Plex Sans Condensed"/>
                <a:sym typeface="IBM Plex Sans Condensed"/>
              </a:rPr>
              <a:t>E</a:t>
            </a:r>
          </a:p>
        </p:txBody>
      </p:sp>
      <p:sp>
        <p:nvSpPr>
          <p:cNvPr name="TextBox 5" id="5"/>
          <p:cNvSpPr txBox="true"/>
          <p:nvPr/>
        </p:nvSpPr>
        <p:spPr>
          <a:xfrm rot="0">
            <a:off x="3480924" y="5379123"/>
            <a:ext cx="7133630" cy="430762"/>
          </a:xfrm>
          <a:prstGeom prst="rect">
            <a:avLst/>
          </a:prstGeom>
        </p:spPr>
        <p:txBody>
          <a:bodyPr anchor="t" rtlCol="false" tIns="0" lIns="0" bIns="0" rIns="0">
            <a:spAutoFit/>
          </a:bodyPr>
          <a:lstStyle/>
          <a:p>
            <a:pPr algn="ctr" marL="548570" indent="-274285" lvl="1">
              <a:lnSpc>
                <a:spcPts val="3557"/>
              </a:lnSpc>
              <a:buFont typeface="Arial"/>
              <a:buChar char="•"/>
            </a:pPr>
            <a:r>
              <a:rPr lang="en-US" sz="2540" spc="127">
                <a:solidFill>
                  <a:srgbClr val="C89F65"/>
                </a:solidFill>
                <a:latin typeface="IBM Plex Sans Condensed"/>
                <a:ea typeface="IBM Plex Sans Condensed"/>
                <a:cs typeface="IBM Plex Sans Condensed"/>
                <a:sym typeface="IBM Plex Sans Condensed"/>
              </a:rPr>
              <a:t>BUILDING DENSITY IN THE NEIGHBORHOOD</a:t>
            </a:r>
          </a:p>
        </p:txBody>
      </p:sp>
      <p:sp>
        <p:nvSpPr>
          <p:cNvPr name="TextBox 6" id="6"/>
          <p:cNvSpPr txBox="true"/>
          <p:nvPr/>
        </p:nvSpPr>
        <p:spPr>
          <a:xfrm rot="0">
            <a:off x="4998020" y="3342376"/>
            <a:ext cx="8291960" cy="365761"/>
          </a:xfrm>
          <a:prstGeom prst="rect">
            <a:avLst/>
          </a:prstGeom>
        </p:spPr>
        <p:txBody>
          <a:bodyPr anchor="t" rtlCol="false" tIns="0" lIns="0" bIns="0" rIns="0">
            <a:spAutoFit/>
          </a:bodyPr>
          <a:lstStyle/>
          <a:p>
            <a:pPr algn="ctr">
              <a:lnSpc>
                <a:spcPts val="2939"/>
              </a:lnSpc>
              <a:spcBef>
                <a:spcPct val="0"/>
              </a:spcBef>
            </a:pPr>
            <a:r>
              <a:rPr lang="en-US" sz="2099">
                <a:solidFill>
                  <a:srgbClr val="FFFFFF"/>
                </a:solidFill>
                <a:latin typeface="IBM Plex Sans Condensed"/>
                <a:ea typeface="IBM Plex Sans Condensed"/>
                <a:cs typeface="IBM Plex Sans Condensed"/>
                <a:sym typeface="IBM Plex Sans Condensed"/>
              </a:rPr>
              <a:t>The neighborhood was selected based on specific criteria, which are:</a:t>
            </a:r>
          </a:p>
        </p:txBody>
      </p:sp>
      <p:sp>
        <p:nvSpPr>
          <p:cNvPr name="TextBox 7" id="7"/>
          <p:cNvSpPr txBox="true"/>
          <p:nvPr/>
        </p:nvSpPr>
        <p:spPr>
          <a:xfrm rot="0">
            <a:off x="3480924" y="6248035"/>
            <a:ext cx="9551432" cy="430762"/>
          </a:xfrm>
          <a:prstGeom prst="rect">
            <a:avLst/>
          </a:prstGeom>
        </p:spPr>
        <p:txBody>
          <a:bodyPr anchor="t" rtlCol="false" tIns="0" lIns="0" bIns="0" rIns="0">
            <a:spAutoFit/>
          </a:bodyPr>
          <a:lstStyle/>
          <a:p>
            <a:pPr algn="ctr" marL="548570" indent="-274285" lvl="1">
              <a:lnSpc>
                <a:spcPts val="3557"/>
              </a:lnSpc>
              <a:buFont typeface="Arial"/>
              <a:buChar char="•"/>
            </a:pPr>
            <a:r>
              <a:rPr lang="en-US" sz="2540" spc="127">
                <a:solidFill>
                  <a:srgbClr val="C89F65"/>
                </a:solidFill>
                <a:latin typeface="IBM Plex Sans Condensed"/>
                <a:ea typeface="IBM Plex Sans Condensed"/>
                <a:cs typeface="IBM Plex Sans Condensed"/>
                <a:sym typeface="IBM Plex Sans Condensed"/>
              </a:rPr>
              <a:t>IN WHICH NEIGHBORHOOD ARE SERVICES CONCENTRATED ?</a:t>
            </a:r>
          </a:p>
        </p:txBody>
      </p:sp>
      <p:sp>
        <p:nvSpPr>
          <p:cNvPr name="TextBox 8" id="8"/>
          <p:cNvSpPr txBox="true"/>
          <p:nvPr/>
        </p:nvSpPr>
        <p:spPr>
          <a:xfrm rot="0">
            <a:off x="3480924" y="7116948"/>
            <a:ext cx="10313194" cy="430762"/>
          </a:xfrm>
          <a:prstGeom prst="rect">
            <a:avLst/>
          </a:prstGeom>
        </p:spPr>
        <p:txBody>
          <a:bodyPr anchor="t" rtlCol="false" tIns="0" lIns="0" bIns="0" rIns="0">
            <a:spAutoFit/>
          </a:bodyPr>
          <a:lstStyle/>
          <a:p>
            <a:pPr algn="ctr" marL="548570" indent="-274285" lvl="1">
              <a:lnSpc>
                <a:spcPts val="3557"/>
              </a:lnSpc>
              <a:buFont typeface="Arial"/>
              <a:buChar char="•"/>
            </a:pPr>
            <a:r>
              <a:rPr lang="en-US" sz="2540" spc="127">
                <a:solidFill>
                  <a:srgbClr val="C89F65"/>
                </a:solidFill>
                <a:latin typeface="IBM Plex Sans Condensed"/>
                <a:ea typeface="IBM Plex Sans Condensed"/>
                <a:cs typeface="IBM Plex Sans Condensed"/>
                <a:sym typeface="IBM Plex Sans Condensed"/>
              </a:rPr>
              <a:t>IN WHICH NEIGHBORHOOD ARE GREEN SPACES CONCENTRATED ?</a:t>
            </a:r>
          </a:p>
        </p:txBody>
      </p:sp>
      <p:sp>
        <p:nvSpPr>
          <p:cNvPr name="TextBox 9" id="9"/>
          <p:cNvSpPr txBox="true"/>
          <p:nvPr/>
        </p:nvSpPr>
        <p:spPr>
          <a:xfrm rot="0">
            <a:off x="3480924" y="7985860"/>
            <a:ext cx="8996125" cy="430762"/>
          </a:xfrm>
          <a:prstGeom prst="rect">
            <a:avLst/>
          </a:prstGeom>
        </p:spPr>
        <p:txBody>
          <a:bodyPr anchor="t" rtlCol="false" tIns="0" lIns="0" bIns="0" rIns="0">
            <a:spAutoFit/>
          </a:bodyPr>
          <a:lstStyle/>
          <a:p>
            <a:pPr algn="ctr" marL="548570" indent="-274285" lvl="1">
              <a:lnSpc>
                <a:spcPts val="3557"/>
              </a:lnSpc>
              <a:buFont typeface="Arial"/>
              <a:buChar char="•"/>
            </a:pPr>
            <a:r>
              <a:rPr lang="en-US" sz="2540" spc="127">
                <a:solidFill>
                  <a:srgbClr val="C89F65"/>
                </a:solidFill>
                <a:latin typeface="IBM Plex Sans Condensed"/>
                <a:ea typeface="IBM Plex Sans Condensed"/>
                <a:cs typeface="IBM Plex Sans Condensed"/>
                <a:sym typeface="IBM Plex Sans Condensed"/>
              </a:rPr>
              <a:t>IN WHICH NEIGHBORHOOD ARE THE STREETS NARROW ?</a:t>
            </a:r>
          </a:p>
        </p:txBody>
      </p:sp>
      <p:sp>
        <p:nvSpPr>
          <p:cNvPr name="Freeform 10" id="10"/>
          <p:cNvSpPr/>
          <p:nvPr/>
        </p:nvSpPr>
        <p:spPr>
          <a:xfrm flipH="false" flipV="false" rot="7272525">
            <a:off x="15420301" y="8695397"/>
            <a:ext cx="1802625" cy="452295"/>
          </a:xfrm>
          <a:custGeom>
            <a:avLst/>
            <a:gdLst/>
            <a:ahLst/>
            <a:cxnLst/>
            <a:rect r="r" b="b" t="t" l="l"/>
            <a:pathLst>
              <a:path h="452295" w="1802625">
                <a:moveTo>
                  <a:pt x="0" y="0"/>
                </a:moveTo>
                <a:lnTo>
                  <a:pt x="1802625" y="0"/>
                </a:lnTo>
                <a:lnTo>
                  <a:pt x="1802625" y="452295"/>
                </a:lnTo>
                <a:lnTo>
                  <a:pt x="0" y="452295"/>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11" id="11"/>
          <p:cNvSpPr txBox="true"/>
          <p:nvPr/>
        </p:nvSpPr>
        <p:spPr>
          <a:xfrm rot="0">
            <a:off x="16227789" y="7500085"/>
            <a:ext cx="939127" cy="365761"/>
          </a:xfrm>
          <a:prstGeom prst="rect">
            <a:avLst/>
          </a:prstGeom>
        </p:spPr>
        <p:txBody>
          <a:bodyPr anchor="t" rtlCol="false" tIns="0" lIns="0" bIns="0" rIns="0">
            <a:spAutoFit/>
          </a:bodyPr>
          <a:lstStyle/>
          <a:p>
            <a:pPr algn="ctr">
              <a:lnSpc>
                <a:spcPts val="2939"/>
              </a:lnSpc>
              <a:spcBef>
                <a:spcPct val="0"/>
              </a:spcBef>
            </a:pPr>
            <a:r>
              <a:rPr lang="en-US" sz="2099">
                <a:solidFill>
                  <a:srgbClr val="FFFFFF"/>
                </a:solidFill>
                <a:latin typeface="IBM Plex Sans Condensed"/>
                <a:ea typeface="IBM Plex Sans Condensed"/>
                <a:cs typeface="IBM Plex Sans Condensed"/>
                <a:sym typeface="IBM Plex Sans Condensed"/>
              </a:rPr>
              <a:t>Maps</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2311601" cy="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322" r="0" b="-1322"/>
            </a:stretch>
          </a:blipFill>
        </p:spPr>
      </p:sp>
      <p:sp>
        <p:nvSpPr>
          <p:cNvPr name="TextBox 8" id="8"/>
          <p:cNvSpPr txBox="true"/>
          <p:nvPr/>
        </p:nvSpPr>
        <p:spPr>
          <a:xfrm rot="0">
            <a:off x="388581" y="398382"/>
            <a:ext cx="3316010"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NEIGHBORHOOD MAP</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2311601" cy="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291" r="0" b="-1291"/>
            </a:stretch>
          </a:blipFill>
        </p:spPr>
      </p:sp>
      <p:sp>
        <p:nvSpPr>
          <p:cNvPr name="TextBox 8" id="8"/>
          <p:cNvSpPr txBox="true"/>
          <p:nvPr/>
        </p:nvSpPr>
        <p:spPr>
          <a:xfrm rot="0">
            <a:off x="388581" y="398382"/>
            <a:ext cx="3032284"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POVERTY RATE MAP</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2311601" cy="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291" r="0" b="-1291"/>
            </a:stretch>
          </a:blipFill>
        </p:spPr>
      </p:sp>
      <p:sp>
        <p:nvSpPr>
          <p:cNvPr name="TextBox 8" id="8"/>
          <p:cNvSpPr txBox="true"/>
          <p:nvPr/>
        </p:nvSpPr>
        <p:spPr>
          <a:xfrm rot="0">
            <a:off x="388581" y="398382"/>
            <a:ext cx="3699391"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BUILDING DENSITY MAP</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2311601" cy="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322" r="0" b="-1322"/>
            </a:stretch>
          </a:blipFill>
        </p:spPr>
      </p:sp>
      <p:sp>
        <p:nvSpPr>
          <p:cNvPr name="TextBox 8" id="8"/>
          <p:cNvSpPr txBox="true"/>
          <p:nvPr/>
        </p:nvSpPr>
        <p:spPr>
          <a:xfrm rot="0">
            <a:off x="388581" y="398382"/>
            <a:ext cx="4831556"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SERVICES CONCENTRATED MAP</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2311601" cy="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322" r="0" b="-1322"/>
            </a:stretch>
          </a:blipFill>
        </p:spPr>
      </p:sp>
      <p:sp>
        <p:nvSpPr>
          <p:cNvPr name="TextBox 8" id="8"/>
          <p:cNvSpPr txBox="true"/>
          <p:nvPr/>
        </p:nvSpPr>
        <p:spPr>
          <a:xfrm rot="0">
            <a:off x="388581" y="398382"/>
            <a:ext cx="5641777"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GREEN SPACES CONCENTRATED MAP</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2311601" cy="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322" r="0" b="-1322"/>
            </a:stretch>
          </a:blipFill>
        </p:spPr>
      </p:sp>
      <p:sp>
        <p:nvSpPr>
          <p:cNvPr name="TextBox 8" id="8"/>
          <p:cNvSpPr txBox="true"/>
          <p:nvPr/>
        </p:nvSpPr>
        <p:spPr>
          <a:xfrm rot="0">
            <a:off x="388581" y="398382"/>
            <a:ext cx="3610570"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STREETS NARROW MAP</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2311601" cy="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322" r="0" b="-1322"/>
            </a:stretch>
          </a:blipFill>
        </p:spPr>
      </p:sp>
      <p:sp>
        <p:nvSpPr>
          <p:cNvPr name="TextBox 8" id="8"/>
          <p:cNvSpPr txBox="true"/>
          <p:nvPr/>
        </p:nvSpPr>
        <p:spPr>
          <a:xfrm rot="0">
            <a:off x="388581" y="398382"/>
            <a:ext cx="4929902"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SELECTED NEIGHBORHOOD MAP</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bg>
      <p:bgPr>
        <a:solidFill>
          <a:srgbClr val="1B1919"/>
        </a:solidFill>
      </p:bgPr>
    </p:bg>
    <p:spTree>
      <p:nvGrpSpPr>
        <p:cNvPr id="1" name=""/>
        <p:cNvGrpSpPr/>
        <p:nvPr/>
      </p:nvGrpSpPr>
      <p:grpSpPr>
        <a:xfrm>
          <a:off x="0" y="0"/>
          <a:ext cx="0" cy="0"/>
          <a:chOff x="0" y="0"/>
          <a:chExt cx="0" cy="0"/>
        </a:xfrm>
      </p:grpSpPr>
      <p:sp>
        <p:nvSpPr>
          <p:cNvPr name="TextBox 2" id="2"/>
          <p:cNvSpPr txBox="true"/>
          <p:nvPr/>
        </p:nvSpPr>
        <p:spPr>
          <a:xfrm rot="0">
            <a:off x="1872615" y="1665976"/>
            <a:ext cx="14542770" cy="1238250"/>
          </a:xfrm>
          <a:prstGeom prst="rect">
            <a:avLst/>
          </a:prstGeom>
        </p:spPr>
        <p:txBody>
          <a:bodyPr anchor="t" rtlCol="false" tIns="0" lIns="0" bIns="0" rIns="0">
            <a:spAutoFit/>
          </a:bodyPr>
          <a:lstStyle/>
          <a:p>
            <a:pPr algn="l">
              <a:lnSpc>
                <a:spcPts val="9600"/>
              </a:lnSpc>
            </a:pPr>
            <a:r>
              <a:rPr lang="en-US" sz="8000">
                <a:solidFill>
                  <a:srgbClr val="C89F65"/>
                </a:solidFill>
                <a:latin typeface="Tek Tall Arabic"/>
                <a:ea typeface="Tek Tall Arabic"/>
                <a:cs typeface="Tek Tall Arabic"/>
                <a:sym typeface="Tek Tall Arabic"/>
              </a:rPr>
              <a:t>SECTORAL ANALYSIS OF THE SELECTED NEIGHBORHOOD</a:t>
            </a:r>
          </a:p>
        </p:txBody>
      </p:sp>
      <p:sp>
        <p:nvSpPr>
          <p:cNvPr name="TextBox 3" id="3"/>
          <p:cNvSpPr txBox="true"/>
          <p:nvPr/>
        </p:nvSpPr>
        <p:spPr>
          <a:xfrm rot="0">
            <a:off x="1872615" y="4617102"/>
            <a:ext cx="3216116" cy="430762"/>
          </a:xfrm>
          <a:prstGeom prst="rect">
            <a:avLst/>
          </a:prstGeom>
        </p:spPr>
        <p:txBody>
          <a:bodyPr anchor="t" rtlCol="false" tIns="0" lIns="0" bIns="0" rIns="0">
            <a:spAutoFit/>
          </a:bodyPr>
          <a:lstStyle/>
          <a:p>
            <a:pPr algn="ctr" marL="548570" indent="-274285" lvl="1">
              <a:lnSpc>
                <a:spcPts val="3557"/>
              </a:lnSpc>
              <a:buFont typeface="Arial"/>
              <a:buChar char="•"/>
            </a:pPr>
            <a:r>
              <a:rPr lang="en-US" sz="2540" spc="127">
                <a:solidFill>
                  <a:srgbClr val="C89F65"/>
                </a:solidFill>
                <a:latin typeface="IBM Plex Sans Condensed"/>
                <a:ea typeface="IBM Plex Sans Condensed"/>
                <a:cs typeface="IBM Plex Sans Condensed"/>
                <a:sym typeface="IBM Plex Sans Condensed"/>
              </a:rPr>
              <a:t>HOUSING SECTOR</a:t>
            </a:r>
          </a:p>
        </p:txBody>
      </p:sp>
      <p:sp>
        <p:nvSpPr>
          <p:cNvPr name="TextBox 4" id="4"/>
          <p:cNvSpPr txBox="true"/>
          <p:nvPr/>
        </p:nvSpPr>
        <p:spPr>
          <a:xfrm rot="0">
            <a:off x="1872615" y="5355477"/>
            <a:ext cx="4305657" cy="430762"/>
          </a:xfrm>
          <a:prstGeom prst="rect">
            <a:avLst/>
          </a:prstGeom>
        </p:spPr>
        <p:txBody>
          <a:bodyPr anchor="t" rtlCol="false" tIns="0" lIns="0" bIns="0" rIns="0">
            <a:spAutoFit/>
          </a:bodyPr>
          <a:lstStyle/>
          <a:p>
            <a:pPr algn="ctr" marL="548570" indent="-274285" lvl="1">
              <a:lnSpc>
                <a:spcPts val="3557"/>
              </a:lnSpc>
              <a:buFont typeface="Arial"/>
              <a:buChar char="•"/>
            </a:pPr>
            <a:r>
              <a:rPr lang="en-US" sz="2540" spc="127">
                <a:solidFill>
                  <a:srgbClr val="C89F65"/>
                </a:solidFill>
                <a:latin typeface="IBM Plex Sans Condensed"/>
                <a:ea typeface="IBM Plex Sans Condensed"/>
                <a:cs typeface="IBM Plex Sans Condensed"/>
                <a:sym typeface="IBM Plex Sans Condensed"/>
              </a:rPr>
              <a:t>LOCAL ECONOMY SECTOR</a:t>
            </a:r>
          </a:p>
        </p:txBody>
      </p:sp>
      <p:sp>
        <p:nvSpPr>
          <p:cNvPr name="TextBox 5" id="5"/>
          <p:cNvSpPr txBox="true"/>
          <p:nvPr/>
        </p:nvSpPr>
        <p:spPr>
          <a:xfrm rot="0">
            <a:off x="4998020" y="3201078"/>
            <a:ext cx="8291960" cy="737236"/>
          </a:xfrm>
          <a:prstGeom prst="rect">
            <a:avLst/>
          </a:prstGeom>
        </p:spPr>
        <p:txBody>
          <a:bodyPr anchor="t" rtlCol="false" tIns="0" lIns="0" bIns="0" rIns="0">
            <a:spAutoFit/>
          </a:bodyPr>
          <a:lstStyle/>
          <a:p>
            <a:pPr algn="ctr">
              <a:lnSpc>
                <a:spcPts val="2939"/>
              </a:lnSpc>
              <a:spcBef>
                <a:spcPct val="0"/>
              </a:spcBef>
            </a:pPr>
            <a:r>
              <a:rPr lang="en-US" sz="2099">
                <a:solidFill>
                  <a:srgbClr val="FFFFFF"/>
                </a:solidFill>
                <a:latin typeface="IBM Plex Sans Condensed"/>
                <a:ea typeface="IBM Plex Sans Condensed"/>
                <a:cs typeface="IBM Plex Sans Condensed"/>
                <a:sym typeface="IBM Plex Sans Condensed"/>
              </a:rPr>
              <a:t>A sector analysis was conducted for the selected neighborhood and these are the sectors that were analyzed:</a:t>
            </a:r>
          </a:p>
        </p:txBody>
      </p:sp>
      <p:sp>
        <p:nvSpPr>
          <p:cNvPr name="Freeform 6" id="6"/>
          <p:cNvSpPr/>
          <p:nvPr/>
        </p:nvSpPr>
        <p:spPr>
          <a:xfrm flipH="false" flipV="false" rot="7272525">
            <a:off x="15420301" y="8695397"/>
            <a:ext cx="1802625" cy="452295"/>
          </a:xfrm>
          <a:custGeom>
            <a:avLst/>
            <a:gdLst/>
            <a:ahLst/>
            <a:cxnLst/>
            <a:rect r="r" b="b" t="t" l="l"/>
            <a:pathLst>
              <a:path h="452295" w="1802625">
                <a:moveTo>
                  <a:pt x="0" y="0"/>
                </a:moveTo>
                <a:lnTo>
                  <a:pt x="1802625" y="0"/>
                </a:lnTo>
                <a:lnTo>
                  <a:pt x="1802625" y="452295"/>
                </a:lnTo>
                <a:lnTo>
                  <a:pt x="0" y="452295"/>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7" id="7"/>
          <p:cNvSpPr txBox="true"/>
          <p:nvPr/>
        </p:nvSpPr>
        <p:spPr>
          <a:xfrm rot="0">
            <a:off x="16227789" y="7500085"/>
            <a:ext cx="939127" cy="365761"/>
          </a:xfrm>
          <a:prstGeom prst="rect">
            <a:avLst/>
          </a:prstGeom>
        </p:spPr>
        <p:txBody>
          <a:bodyPr anchor="t" rtlCol="false" tIns="0" lIns="0" bIns="0" rIns="0">
            <a:spAutoFit/>
          </a:bodyPr>
          <a:lstStyle/>
          <a:p>
            <a:pPr algn="ctr">
              <a:lnSpc>
                <a:spcPts val="2939"/>
              </a:lnSpc>
              <a:spcBef>
                <a:spcPct val="0"/>
              </a:spcBef>
            </a:pPr>
            <a:r>
              <a:rPr lang="en-US" sz="2099">
                <a:solidFill>
                  <a:srgbClr val="FFFFFF"/>
                </a:solidFill>
                <a:latin typeface="IBM Plex Sans Condensed"/>
                <a:ea typeface="IBM Plex Sans Condensed"/>
                <a:cs typeface="IBM Plex Sans Condensed"/>
                <a:sym typeface="IBM Plex Sans Condensed"/>
              </a:rPr>
              <a:t>Maps</a:t>
            </a:r>
          </a:p>
        </p:txBody>
      </p:sp>
      <p:sp>
        <p:nvSpPr>
          <p:cNvPr name="TextBox 8" id="8"/>
          <p:cNvSpPr txBox="true"/>
          <p:nvPr/>
        </p:nvSpPr>
        <p:spPr>
          <a:xfrm rot="0">
            <a:off x="4714449" y="6212269"/>
            <a:ext cx="4496395" cy="430762"/>
          </a:xfrm>
          <a:prstGeom prst="rect">
            <a:avLst/>
          </a:prstGeom>
        </p:spPr>
        <p:txBody>
          <a:bodyPr anchor="t" rtlCol="false" tIns="0" lIns="0" bIns="0" rIns="0">
            <a:spAutoFit/>
          </a:bodyPr>
          <a:lstStyle/>
          <a:p>
            <a:pPr algn="ctr" marL="548570" indent="-274285" lvl="1">
              <a:lnSpc>
                <a:spcPts val="3557"/>
              </a:lnSpc>
              <a:buFont typeface="Arial"/>
              <a:buChar char="•"/>
            </a:pPr>
            <a:r>
              <a:rPr lang="en-US" sz="2540" spc="127">
                <a:solidFill>
                  <a:srgbClr val="C89F65"/>
                </a:solidFill>
                <a:latin typeface="IBM Plex Sans Condensed"/>
                <a:ea typeface="IBM Plex Sans Condensed"/>
                <a:cs typeface="IBM Plex Sans Condensed"/>
                <a:sym typeface="IBM Plex Sans Condensed"/>
              </a:rPr>
              <a:t>INFRASTRUCTURE SECTOR</a:t>
            </a:r>
          </a:p>
        </p:txBody>
      </p:sp>
      <p:sp>
        <p:nvSpPr>
          <p:cNvPr name="TextBox 9" id="9"/>
          <p:cNvSpPr txBox="true"/>
          <p:nvPr/>
        </p:nvSpPr>
        <p:spPr>
          <a:xfrm rot="0">
            <a:off x="4714449" y="6847538"/>
            <a:ext cx="4510207" cy="430762"/>
          </a:xfrm>
          <a:prstGeom prst="rect">
            <a:avLst/>
          </a:prstGeom>
        </p:spPr>
        <p:txBody>
          <a:bodyPr anchor="t" rtlCol="false" tIns="0" lIns="0" bIns="0" rIns="0">
            <a:spAutoFit/>
          </a:bodyPr>
          <a:lstStyle/>
          <a:p>
            <a:pPr algn="ctr" marL="548570" indent="-274285" lvl="1">
              <a:lnSpc>
                <a:spcPts val="3557"/>
              </a:lnSpc>
              <a:buFont typeface="Arial"/>
              <a:buChar char="•"/>
            </a:pPr>
            <a:r>
              <a:rPr lang="en-US" sz="2540" spc="127">
                <a:solidFill>
                  <a:srgbClr val="C89F65"/>
                </a:solidFill>
                <a:latin typeface="IBM Plex Sans Condensed"/>
                <a:ea typeface="IBM Plex Sans Condensed"/>
                <a:cs typeface="IBM Plex Sans Condensed"/>
                <a:sym typeface="IBM Plex Sans Condensed"/>
              </a:rPr>
              <a:t>URBAN PLANNING SECTOR</a:t>
            </a:r>
          </a:p>
        </p:txBody>
      </p:sp>
      <p:sp>
        <p:nvSpPr>
          <p:cNvPr name="TextBox 10" id="10"/>
          <p:cNvSpPr txBox="true"/>
          <p:nvPr/>
        </p:nvSpPr>
        <p:spPr>
          <a:xfrm rot="0">
            <a:off x="6530736" y="8335117"/>
            <a:ext cx="7687270" cy="430762"/>
          </a:xfrm>
          <a:prstGeom prst="rect">
            <a:avLst/>
          </a:prstGeom>
        </p:spPr>
        <p:txBody>
          <a:bodyPr anchor="t" rtlCol="false" tIns="0" lIns="0" bIns="0" rIns="0">
            <a:spAutoFit/>
          </a:bodyPr>
          <a:lstStyle/>
          <a:p>
            <a:pPr algn="ctr" marL="548570" indent="-274285" lvl="1">
              <a:lnSpc>
                <a:spcPts val="3557"/>
              </a:lnSpc>
              <a:buFont typeface="Arial"/>
              <a:buChar char="•"/>
            </a:pPr>
            <a:r>
              <a:rPr lang="en-US" sz="2540" spc="127">
                <a:solidFill>
                  <a:srgbClr val="C89F65"/>
                </a:solidFill>
                <a:latin typeface="IBM Plex Sans Condensed"/>
                <a:ea typeface="IBM Plex Sans Condensed"/>
                <a:cs typeface="IBM Plex Sans Condensed"/>
                <a:sym typeface="IBM Plex Sans Condensed"/>
              </a:rPr>
              <a:t>COMMUNITY SERVICES AND FACILITIES SECTOR</a:t>
            </a:r>
          </a:p>
        </p:txBody>
      </p:sp>
      <p:sp>
        <p:nvSpPr>
          <p:cNvPr name="TextBox 11" id="11"/>
          <p:cNvSpPr txBox="true"/>
          <p:nvPr/>
        </p:nvSpPr>
        <p:spPr>
          <a:xfrm rot="0">
            <a:off x="6530736" y="7704330"/>
            <a:ext cx="4514136" cy="430762"/>
          </a:xfrm>
          <a:prstGeom prst="rect">
            <a:avLst/>
          </a:prstGeom>
        </p:spPr>
        <p:txBody>
          <a:bodyPr anchor="t" rtlCol="false" tIns="0" lIns="0" bIns="0" rIns="0">
            <a:spAutoFit/>
          </a:bodyPr>
          <a:lstStyle/>
          <a:p>
            <a:pPr algn="ctr" marL="548570" indent="-274285" lvl="1">
              <a:lnSpc>
                <a:spcPts val="3557"/>
              </a:lnSpc>
              <a:buFont typeface="Arial"/>
              <a:buChar char="•"/>
            </a:pPr>
            <a:r>
              <a:rPr lang="en-US" sz="2540" spc="127">
                <a:solidFill>
                  <a:srgbClr val="C89F65"/>
                </a:solidFill>
                <a:latin typeface="IBM Plex Sans Condensed"/>
                <a:ea typeface="IBM Plex Sans Condensed"/>
                <a:cs typeface="IBM Plex Sans Condensed"/>
                <a:sym typeface="IBM Plex Sans Condensed"/>
              </a:rPr>
              <a:t>TRANSPORTATION SECTOR</a:t>
            </a: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2311601" cy="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322" r="0" b="-1322"/>
            </a:stretch>
          </a:blipFill>
        </p:spPr>
      </p:sp>
      <p:sp>
        <p:nvSpPr>
          <p:cNvPr name="TextBox 8" id="8"/>
          <p:cNvSpPr txBox="true"/>
          <p:nvPr/>
        </p:nvSpPr>
        <p:spPr>
          <a:xfrm rot="0">
            <a:off x="388581" y="398382"/>
            <a:ext cx="3479363"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HOUSING SECTOR MAP</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
        <p:nvSpPr>
          <p:cNvPr name="TextBox 10" id="10"/>
          <p:cNvSpPr txBox="true"/>
          <p:nvPr/>
        </p:nvSpPr>
        <p:spPr>
          <a:xfrm rot="0">
            <a:off x="4375478" y="736519"/>
            <a:ext cx="175641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P</a:t>
            </a:r>
            <a:r>
              <a:rPr lang="en-US" sz="1340" spc="67">
                <a:solidFill>
                  <a:srgbClr val="000000"/>
                </a:solidFill>
                <a:latin typeface="IBM Plex Sans Condensed"/>
                <a:ea typeface="IBM Plex Sans Condensed"/>
                <a:cs typeface="IBM Plex Sans Condensed"/>
                <a:sym typeface="IBM Plex Sans Condensed"/>
              </a:rPr>
              <a:t>OPULATION DENSITY</a:t>
            </a: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2311601" cy="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322" r="0" b="-1322"/>
            </a:stretch>
          </a:blipFill>
        </p:spPr>
      </p:sp>
      <p:sp>
        <p:nvSpPr>
          <p:cNvPr name="TextBox 8" id="8"/>
          <p:cNvSpPr txBox="true"/>
          <p:nvPr/>
        </p:nvSpPr>
        <p:spPr>
          <a:xfrm rot="0">
            <a:off x="388581" y="398382"/>
            <a:ext cx="4634865"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LOCAL ECONOMY SECTOR MAP</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2311601" cy="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322" r="0" b="-1322"/>
            </a:stretch>
          </a:blipFill>
        </p:spPr>
      </p:sp>
      <p:sp>
        <p:nvSpPr>
          <p:cNvPr name="TextBox 8" id="8"/>
          <p:cNvSpPr txBox="true"/>
          <p:nvPr/>
        </p:nvSpPr>
        <p:spPr>
          <a:xfrm rot="0">
            <a:off x="388581" y="398382"/>
            <a:ext cx="4822627"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INFRASTRUCTURE SECTOR MAP</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
        <p:nvSpPr>
          <p:cNvPr name="TextBox 10" id="10"/>
          <p:cNvSpPr txBox="true"/>
          <p:nvPr/>
        </p:nvSpPr>
        <p:spPr>
          <a:xfrm rot="0">
            <a:off x="5415975" y="736519"/>
            <a:ext cx="2316123"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AVAI</a:t>
            </a:r>
            <a:r>
              <a:rPr lang="en-US" sz="1340" spc="67">
                <a:solidFill>
                  <a:srgbClr val="000000"/>
                </a:solidFill>
                <a:latin typeface="IBM Plex Sans Condensed"/>
                <a:ea typeface="IBM Plex Sans Condensed"/>
                <a:cs typeface="IBM Plex Sans Condensed"/>
                <a:sym typeface="IBM Plex Sans Condensed"/>
              </a:rPr>
              <a:t>LABILITY OF SIDEWALKS</a:t>
            </a:r>
          </a:p>
        </p:txBody>
      </p:sp>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3100387" cy="1905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291" r="0" b="-1291"/>
            </a:stretch>
          </a:blipFill>
        </p:spPr>
      </p:sp>
      <p:sp>
        <p:nvSpPr>
          <p:cNvPr name="TextBox 8" id="8"/>
          <p:cNvSpPr txBox="true"/>
          <p:nvPr/>
        </p:nvSpPr>
        <p:spPr>
          <a:xfrm rot="0">
            <a:off x="388581" y="398382"/>
            <a:ext cx="4822627"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INFRASTRUCTURE SECTOR MAP</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
        <p:nvSpPr>
          <p:cNvPr name="TextBox 10" id="10"/>
          <p:cNvSpPr txBox="true"/>
          <p:nvPr/>
        </p:nvSpPr>
        <p:spPr>
          <a:xfrm rot="0">
            <a:off x="5455971" y="736519"/>
            <a:ext cx="335911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AVAI</a:t>
            </a:r>
            <a:r>
              <a:rPr lang="en-US" sz="1340" spc="67">
                <a:solidFill>
                  <a:srgbClr val="000000"/>
                </a:solidFill>
                <a:latin typeface="IBM Plex Sans Condensed"/>
                <a:ea typeface="IBM Plex Sans Condensed"/>
                <a:cs typeface="IBM Plex Sans Condensed"/>
                <a:sym typeface="IBM Plex Sans Condensed"/>
              </a:rPr>
              <a:t>LABILITY OF ELECTRICITY NETWORKS</a:t>
            </a:r>
          </a:p>
        </p:txBody>
      </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3100387" cy="1905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322" r="0" b="-1322"/>
            </a:stretch>
          </a:blipFill>
        </p:spPr>
      </p:sp>
      <p:sp>
        <p:nvSpPr>
          <p:cNvPr name="TextBox 8" id="8"/>
          <p:cNvSpPr txBox="true"/>
          <p:nvPr/>
        </p:nvSpPr>
        <p:spPr>
          <a:xfrm rot="0">
            <a:off x="388581" y="398382"/>
            <a:ext cx="4822627"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INFRASTRUCTURE SECTOR MAP</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
        <p:nvSpPr>
          <p:cNvPr name="TextBox 10" id="10"/>
          <p:cNvSpPr txBox="true"/>
          <p:nvPr/>
        </p:nvSpPr>
        <p:spPr>
          <a:xfrm rot="0">
            <a:off x="5473732" y="736519"/>
            <a:ext cx="2869049"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AVAI</a:t>
            </a:r>
            <a:r>
              <a:rPr lang="en-US" sz="1340" spc="67">
                <a:solidFill>
                  <a:srgbClr val="000000"/>
                </a:solidFill>
                <a:latin typeface="IBM Plex Sans Condensed"/>
                <a:ea typeface="IBM Plex Sans Condensed"/>
                <a:cs typeface="IBM Plex Sans Condensed"/>
                <a:sym typeface="IBM Plex Sans Condensed"/>
              </a:rPr>
              <a:t>LABILITY OF WATER NETWORKS</a:t>
            </a:r>
          </a:p>
        </p:txBody>
      </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3100387" cy="1905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322" r="0" b="-1322"/>
            </a:stretch>
          </a:blipFill>
        </p:spPr>
      </p:sp>
      <p:sp>
        <p:nvSpPr>
          <p:cNvPr name="TextBox 8" id="8"/>
          <p:cNvSpPr txBox="true"/>
          <p:nvPr/>
        </p:nvSpPr>
        <p:spPr>
          <a:xfrm rot="0">
            <a:off x="388581" y="398382"/>
            <a:ext cx="4822627"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INFRASTRUCTURE SECTOR MAP</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
        <p:nvSpPr>
          <p:cNvPr name="TextBox 10" id="10"/>
          <p:cNvSpPr txBox="true"/>
          <p:nvPr/>
        </p:nvSpPr>
        <p:spPr>
          <a:xfrm rot="0">
            <a:off x="5416046" y="736519"/>
            <a:ext cx="2984421"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AVAI</a:t>
            </a:r>
            <a:r>
              <a:rPr lang="en-US" sz="1340" spc="67">
                <a:solidFill>
                  <a:srgbClr val="000000"/>
                </a:solidFill>
                <a:latin typeface="IBM Plex Sans Condensed"/>
                <a:ea typeface="IBM Plex Sans Condensed"/>
                <a:cs typeface="IBM Plex Sans Condensed"/>
                <a:sym typeface="IBM Plex Sans Condensed"/>
              </a:rPr>
              <a:t>LABILITY OF SEWAGE NETWORKS</a:t>
            </a:r>
          </a:p>
        </p:txBody>
      </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3100387" cy="1905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322" r="0" b="-1322"/>
            </a:stretch>
          </a:blipFill>
        </p:spPr>
      </p:sp>
      <p:sp>
        <p:nvSpPr>
          <p:cNvPr name="TextBox 8" id="8"/>
          <p:cNvSpPr txBox="true"/>
          <p:nvPr/>
        </p:nvSpPr>
        <p:spPr>
          <a:xfrm rot="0">
            <a:off x="388581" y="398382"/>
            <a:ext cx="4829770"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URBAN PLANNING SECTOR MAP</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
        <p:nvSpPr>
          <p:cNvPr name="TextBox 10" id="10"/>
          <p:cNvSpPr txBox="true"/>
          <p:nvPr/>
        </p:nvSpPr>
        <p:spPr>
          <a:xfrm rot="0">
            <a:off x="5967425" y="736519"/>
            <a:ext cx="1881664"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CURREN</a:t>
            </a:r>
            <a:r>
              <a:rPr lang="en-US" sz="1340" spc="67">
                <a:solidFill>
                  <a:srgbClr val="000000"/>
                </a:solidFill>
                <a:latin typeface="IBM Plex Sans Condensed"/>
                <a:ea typeface="IBM Plex Sans Condensed"/>
                <a:cs typeface="IBM Plex Sans Condensed"/>
                <a:sym typeface="IBM Plex Sans Condensed"/>
              </a:rPr>
              <a:t>T MASTER PLAN</a:t>
            </a:r>
          </a:p>
        </p:txBody>
      </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4597727" cy="1905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322" r="0" b="-1322"/>
            </a:stretch>
          </a:blipFill>
        </p:spPr>
      </p:sp>
      <p:sp>
        <p:nvSpPr>
          <p:cNvPr name="TextBox 8" id="8"/>
          <p:cNvSpPr txBox="true"/>
          <p:nvPr/>
        </p:nvSpPr>
        <p:spPr>
          <a:xfrm rot="0">
            <a:off x="388581" y="398382"/>
            <a:ext cx="4829770"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URBAN PLANNING SECTOR MAP</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
        <p:nvSpPr>
          <p:cNvPr name="TextBox 10" id="10"/>
          <p:cNvSpPr txBox="true"/>
          <p:nvPr/>
        </p:nvSpPr>
        <p:spPr>
          <a:xfrm rot="0">
            <a:off x="5547308" y="736519"/>
            <a:ext cx="4272677"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CURREN</a:t>
            </a:r>
            <a:r>
              <a:rPr lang="en-US" sz="1340" spc="67">
                <a:solidFill>
                  <a:srgbClr val="000000"/>
                </a:solidFill>
                <a:latin typeface="IBM Plex Sans Condensed"/>
                <a:ea typeface="IBM Plex Sans Condensed"/>
                <a:cs typeface="IBM Plex Sans Condensed"/>
                <a:sym typeface="IBM Plex Sans Condensed"/>
              </a:rPr>
              <a:t>T VIOLATIONS IN THE CURRENT MASTER PLAN</a:t>
            </a:r>
          </a:p>
        </p:txBody>
      </p:sp>
    </p:spTree>
  </p:cSld>
  <p:clrMapOvr>
    <a:masterClrMapping/>
  </p:clrMapOvr>
</p:sld>
</file>

<file path=ppt/slides/slide2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4597727" cy="1905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322" r="0" b="-1322"/>
            </a:stretch>
          </a:blipFill>
        </p:spPr>
      </p:sp>
      <p:sp>
        <p:nvSpPr>
          <p:cNvPr name="TextBox 8" id="8"/>
          <p:cNvSpPr txBox="true"/>
          <p:nvPr/>
        </p:nvSpPr>
        <p:spPr>
          <a:xfrm rot="0">
            <a:off x="388581" y="398382"/>
            <a:ext cx="4829770"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URBAN PLANNING SECTOR MAP</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
        <p:nvSpPr>
          <p:cNvPr name="TextBox 10" id="10"/>
          <p:cNvSpPr txBox="true"/>
          <p:nvPr/>
        </p:nvSpPr>
        <p:spPr>
          <a:xfrm rot="0">
            <a:off x="6222392" y="736519"/>
            <a:ext cx="2922508"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BUILDINGS</a:t>
            </a:r>
            <a:r>
              <a:rPr lang="en-US" sz="1340" spc="67">
                <a:solidFill>
                  <a:srgbClr val="000000"/>
                </a:solidFill>
                <a:latin typeface="IBM Plex Sans Condensed"/>
                <a:ea typeface="IBM Plex Sans Condensed"/>
                <a:cs typeface="IBM Plex Sans Condensed"/>
                <a:sym typeface="IBM Plex Sans Condensed"/>
              </a:rPr>
              <a:t> VIOLATING THE SETBACK</a:t>
            </a:r>
          </a:p>
        </p:txBody>
      </p:sp>
    </p:spTree>
  </p:cSld>
  <p:clrMapOvr>
    <a:masterClrMapping/>
  </p:clrMapOvr>
</p:sld>
</file>

<file path=ppt/slides/slide2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4597727" cy="1905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291" r="0" b="-1291"/>
            </a:stretch>
          </a:blipFill>
        </p:spPr>
      </p:sp>
      <p:sp>
        <p:nvSpPr>
          <p:cNvPr name="TextBox 8" id="8"/>
          <p:cNvSpPr txBox="true"/>
          <p:nvPr/>
        </p:nvSpPr>
        <p:spPr>
          <a:xfrm rot="0">
            <a:off x="388581" y="398382"/>
            <a:ext cx="8068270"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COMMUNITY SERVICES AND FACILITIES SECTOR MAP</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Tree>
  </p:cSld>
  <p:clrMapOvr>
    <a:masterClrMapping/>
  </p:clrMapOvr>
</p:sld>
</file>

<file path=ppt/slides/slide2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4597727" cy="1905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322" r="0" b="-1322"/>
            </a:stretch>
          </a:blipFill>
        </p:spPr>
      </p:sp>
      <p:sp>
        <p:nvSpPr>
          <p:cNvPr name="TextBox 8" id="8"/>
          <p:cNvSpPr txBox="true"/>
          <p:nvPr/>
        </p:nvSpPr>
        <p:spPr>
          <a:xfrm rot="0">
            <a:off x="388581" y="398382"/>
            <a:ext cx="8068270"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COMMUNITY SERVICES AND FACILITIES SECTOR MAP</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
        <p:nvSpPr>
          <p:cNvPr name="TextBox 10" id="10"/>
          <p:cNvSpPr txBox="true"/>
          <p:nvPr/>
        </p:nvSpPr>
        <p:spPr>
          <a:xfrm rot="0">
            <a:off x="8594832" y="736519"/>
            <a:ext cx="1423392"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AREAS</a:t>
            </a:r>
            <a:r>
              <a:rPr lang="en-US" sz="1340" spc="67">
                <a:solidFill>
                  <a:srgbClr val="000000"/>
                </a:solidFill>
                <a:latin typeface="IBM Plex Sans Condensed"/>
                <a:ea typeface="IBM Plex Sans Condensed"/>
                <a:cs typeface="IBM Plex Sans Condensed"/>
                <a:sym typeface="IBM Plex Sans Condensed"/>
              </a:rPr>
              <a:t> IN METERS</a:t>
            </a:r>
          </a:p>
        </p:txBody>
      </p:sp>
    </p:spTree>
  </p:cSld>
  <p:clrMapOvr>
    <a:masterClrMapping/>
  </p:clrMapOvr>
</p:sld>
</file>

<file path=ppt/slides/slide2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4597727" cy="1905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322" r="0" b="-1322"/>
            </a:stretch>
          </a:blipFill>
        </p:spPr>
      </p:sp>
      <p:sp>
        <p:nvSpPr>
          <p:cNvPr name="TextBox 8" id="8"/>
          <p:cNvSpPr txBox="true"/>
          <p:nvPr/>
        </p:nvSpPr>
        <p:spPr>
          <a:xfrm rot="0">
            <a:off x="388581" y="398382"/>
            <a:ext cx="8068270"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COMMUNITY SERVICES AND FACILITIES SECTOR MAP</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
        <p:nvSpPr>
          <p:cNvPr name="TextBox 10" id="10"/>
          <p:cNvSpPr txBox="true"/>
          <p:nvPr/>
        </p:nvSpPr>
        <p:spPr>
          <a:xfrm rot="0">
            <a:off x="8680431" y="736519"/>
            <a:ext cx="2000845"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SURROUND</a:t>
            </a:r>
            <a:r>
              <a:rPr lang="en-US" sz="1340" spc="67">
                <a:solidFill>
                  <a:srgbClr val="000000"/>
                </a:solidFill>
                <a:latin typeface="IBM Plex Sans Condensed"/>
                <a:ea typeface="IBM Plex Sans Condensed"/>
                <a:cs typeface="IBM Plex Sans Condensed"/>
                <a:sym typeface="IBM Plex Sans Condensed"/>
              </a:rPr>
              <a:t>ING SERVICES</a:t>
            </a:r>
          </a:p>
        </p:txBody>
      </p:sp>
    </p:spTree>
  </p:cSld>
  <p:clrMapOvr>
    <a:masterClrMapping/>
  </p:clrMapOvr>
</p:sld>
</file>

<file path=ppt/slides/slide2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1723453" cy="1905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322" r="0" b="-1322"/>
            </a:stretch>
          </a:blipFill>
        </p:spPr>
      </p:sp>
      <p:sp>
        <p:nvSpPr>
          <p:cNvPr name="TextBox 8" id="8"/>
          <p:cNvSpPr txBox="true"/>
          <p:nvPr/>
        </p:nvSpPr>
        <p:spPr>
          <a:xfrm rot="0">
            <a:off x="388581" y="398382"/>
            <a:ext cx="4829175"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TRANSPORTATION SECTOR MAP</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
        <p:nvSpPr>
          <p:cNvPr name="TextBox 10" id="10"/>
          <p:cNvSpPr txBox="true"/>
          <p:nvPr/>
        </p:nvSpPr>
        <p:spPr>
          <a:xfrm rot="0">
            <a:off x="5380278" y="736519"/>
            <a:ext cx="1763673"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TRAFF</a:t>
            </a:r>
            <a:r>
              <a:rPr lang="en-US" sz="1340" spc="67">
                <a:solidFill>
                  <a:srgbClr val="000000"/>
                </a:solidFill>
                <a:latin typeface="IBM Plex Sans Condensed"/>
                <a:ea typeface="IBM Plex Sans Condensed"/>
                <a:cs typeface="IBM Plex Sans Condensed"/>
                <a:sym typeface="IBM Plex Sans Condensed"/>
              </a:rPr>
              <a:t>IC CONGESTION</a:t>
            </a:r>
          </a:p>
        </p:txBody>
      </p:sp>
    </p:spTree>
  </p:cSld>
  <p:clrMapOvr>
    <a:masterClrMapping/>
  </p:clrMapOvr>
</p:sld>
</file>

<file path=ppt/slides/slide3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1723453" cy="1905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322" r="0" b="-1322"/>
            </a:stretch>
          </a:blipFill>
        </p:spPr>
      </p:sp>
      <p:sp>
        <p:nvSpPr>
          <p:cNvPr name="TextBox 8" id="8"/>
          <p:cNvSpPr txBox="true"/>
          <p:nvPr/>
        </p:nvSpPr>
        <p:spPr>
          <a:xfrm rot="0">
            <a:off x="388581" y="398382"/>
            <a:ext cx="4829175"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TRANSPORTATION SECTOR MAP</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
        <p:nvSpPr>
          <p:cNvPr name="TextBox 10" id="10"/>
          <p:cNvSpPr txBox="true"/>
          <p:nvPr/>
        </p:nvSpPr>
        <p:spPr>
          <a:xfrm rot="0">
            <a:off x="5442428" y="736519"/>
            <a:ext cx="1701522"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FUTUR</a:t>
            </a:r>
            <a:r>
              <a:rPr lang="en-US" sz="1340" spc="67">
                <a:solidFill>
                  <a:srgbClr val="000000"/>
                </a:solidFill>
                <a:latin typeface="IBM Plex Sans Condensed"/>
                <a:ea typeface="IBM Plex Sans Condensed"/>
                <a:cs typeface="IBM Plex Sans Condensed"/>
                <a:sym typeface="IBM Plex Sans Condensed"/>
              </a:rPr>
              <a:t>E SCALABILITY</a:t>
            </a:r>
          </a:p>
        </p:txBody>
      </p:sp>
    </p:spTree>
  </p:cSld>
  <p:clrMapOvr>
    <a:masterClrMapping/>
  </p:clrMapOvr>
</p:sld>
</file>

<file path=ppt/slides/slide3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1723453" cy="1905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322" r="0" b="-1322"/>
            </a:stretch>
          </a:blipFill>
        </p:spPr>
      </p:sp>
      <p:sp>
        <p:nvSpPr>
          <p:cNvPr name="TextBox 8" id="8"/>
          <p:cNvSpPr txBox="true"/>
          <p:nvPr/>
        </p:nvSpPr>
        <p:spPr>
          <a:xfrm rot="0">
            <a:off x="388581" y="398382"/>
            <a:ext cx="4829175"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TRANSPORTATION SECTOR MAP</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
        <p:nvSpPr>
          <p:cNvPr name="TextBox 10" id="10"/>
          <p:cNvSpPr txBox="true"/>
          <p:nvPr/>
        </p:nvSpPr>
        <p:spPr>
          <a:xfrm rot="0">
            <a:off x="5217756" y="736519"/>
            <a:ext cx="2307908"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DANGEROUS INTERS</a:t>
            </a:r>
            <a:r>
              <a:rPr lang="en-US" sz="1340" spc="67">
                <a:solidFill>
                  <a:srgbClr val="000000"/>
                </a:solidFill>
                <a:latin typeface="IBM Plex Sans Condensed"/>
                <a:ea typeface="IBM Plex Sans Condensed"/>
                <a:cs typeface="IBM Plex Sans Condensed"/>
                <a:sym typeface="IBM Plex Sans Condensed"/>
              </a:rPr>
              <a:t>ECTIONS</a:t>
            </a:r>
          </a:p>
        </p:txBody>
      </p:sp>
    </p:spTree>
  </p:cSld>
  <p:clrMapOvr>
    <a:masterClrMapping/>
  </p:clrMapOvr>
</p:sld>
</file>

<file path=ppt/slides/slide32.xml><?xml version="1.0" encoding="utf-8"?>
<p:sld xmlns:p="http://schemas.openxmlformats.org/presentationml/2006/main" xmlns:a="http://schemas.openxmlformats.org/drawingml/2006/main" xmlns:r="http://schemas.openxmlformats.org/officeDocument/2006/relationships">
  <p:cSld>
    <p:bg>
      <p:bgPr>
        <a:solidFill>
          <a:srgbClr val="1B1919"/>
        </a:solidFill>
      </p:bgPr>
    </p:bg>
    <p:spTree>
      <p:nvGrpSpPr>
        <p:cNvPr id="1" name=""/>
        <p:cNvGrpSpPr/>
        <p:nvPr/>
      </p:nvGrpSpPr>
      <p:grpSpPr>
        <a:xfrm>
          <a:off x="0" y="0"/>
          <a:ext cx="0" cy="0"/>
          <a:chOff x="0" y="0"/>
          <a:chExt cx="0" cy="0"/>
        </a:xfrm>
      </p:grpSpPr>
      <p:sp>
        <p:nvSpPr>
          <p:cNvPr name="TextBox 2" id="2"/>
          <p:cNvSpPr txBox="true"/>
          <p:nvPr/>
        </p:nvSpPr>
        <p:spPr>
          <a:xfrm rot="0">
            <a:off x="3480673" y="1658028"/>
            <a:ext cx="11358682" cy="1238250"/>
          </a:xfrm>
          <a:prstGeom prst="rect">
            <a:avLst/>
          </a:prstGeom>
        </p:spPr>
        <p:txBody>
          <a:bodyPr anchor="t" rtlCol="false" tIns="0" lIns="0" bIns="0" rIns="0">
            <a:spAutoFit/>
          </a:bodyPr>
          <a:lstStyle/>
          <a:p>
            <a:pPr algn="l">
              <a:lnSpc>
                <a:spcPts val="9600"/>
              </a:lnSpc>
            </a:pPr>
            <a:r>
              <a:rPr lang="en-US" sz="8000">
                <a:solidFill>
                  <a:srgbClr val="C89F65"/>
                </a:solidFill>
                <a:latin typeface="Tek Tall Arabic"/>
                <a:ea typeface="Tek Tall Arabic"/>
                <a:cs typeface="Tek Tall Arabic"/>
                <a:sym typeface="Tek Tall Arabic"/>
              </a:rPr>
              <a:t>MAPS OF POSITIVE AND NEGATIVE IMPACTS</a:t>
            </a:r>
          </a:p>
        </p:txBody>
      </p:sp>
      <p:sp>
        <p:nvSpPr>
          <p:cNvPr name="TextBox 3" id="3"/>
          <p:cNvSpPr txBox="true"/>
          <p:nvPr/>
        </p:nvSpPr>
        <p:spPr>
          <a:xfrm rot="0">
            <a:off x="4998020" y="4034789"/>
            <a:ext cx="8291960" cy="1108711"/>
          </a:xfrm>
          <a:prstGeom prst="rect">
            <a:avLst/>
          </a:prstGeom>
        </p:spPr>
        <p:txBody>
          <a:bodyPr anchor="t" rtlCol="false" tIns="0" lIns="0" bIns="0" rIns="0">
            <a:spAutoFit/>
          </a:bodyPr>
          <a:lstStyle/>
          <a:p>
            <a:pPr algn="ctr">
              <a:lnSpc>
                <a:spcPts val="2939"/>
              </a:lnSpc>
              <a:spcBef>
                <a:spcPct val="0"/>
              </a:spcBef>
            </a:pPr>
            <a:r>
              <a:rPr lang="en-US" sz="2099">
                <a:solidFill>
                  <a:srgbClr val="FFFFFF"/>
                </a:solidFill>
                <a:latin typeface="IBM Plex Sans Condensed"/>
                <a:ea typeface="IBM Plex Sans Condensed"/>
                <a:cs typeface="IBM Plex Sans Condensed"/>
                <a:sym typeface="IBM Plex Sans Condensed"/>
              </a:rPr>
              <a:t>"After completing the sectoral analysis of the selected neighborhood, we will now present the results of this analysis, which consist of maps of </a:t>
            </a:r>
            <a:r>
              <a:rPr lang="en-US" b="true" sz="2099">
                <a:solidFill>
                  <a:srgbClr val="FF3131"/>
                </a:solidFill>
                <a:latin typeface="IBM Plex Sans Condensed Bold"/>
                <a:ea typeface="IBM Plex Sans Condensed Bold"/>
                <a:cs typeface="IBM Plex Sans Condensed Bold"/>
                <a:sym typeface="IBM Plex Sans Condensed Bold"/>
              </a:rPr>
              <a:t>positive and negative impacts</a:t>
            </a:r>
            <a:r>
              <a:rPr lang="en-US" sz="2099">
                <a:solidFill>
                  <a:srgbClr val="FFFFFF"/>
                </a:solidFill>
                <a:latin typeface="IBM Plex Sans Condensed"/>
                <a:ea typeface="IBM Plex Sans Condensed"/>
                <a:cs typeface="IBM Plex Sans Condensed"/>
                <a:sym typeface="IBM Plex Sans Condensed"/>
              </a:rPr>
              <a:t>."</a:t>
            </a:r>
          </a:p>
        </p:txBody>
      </p:sp>
      <p:sp>
        <p:nvSpPr>
          <p:cNvPr name="Freeform 4" id="4"/>
          <p:cNvSpPr/>
          <p:nvPr/>
        </p:nvSpPr>
        <p:spPr>
          <a:xfrm flipH="false" flipV="false" rot="7272525">
            <a:off x="8166272" y="8738478"/>
            <a:ext cx="1802625" cy="452295"/>
          </a:xfrm>
          <a:custGeom>
            <a:avLst/>
            <a:gdLst/>
            <a:ahLst/>
            <a:cxnLst/>
            <a:rect r="r" b="b" t="t" l="l"/>
            <a:pathLst>
              <a:path h="452295" w="1802625">
                <a:moveTo>
                  <a:pt x="0" y="0"/>
                </a:moveTo>
                <a:lnTo>
                  <a:pt x="1802625" y="0"/>
                </a:lnTo>
                <a:lnTo>
                  <a:pt x="1802625" y="452295"/>
                </a:lnTo>
                <a:lnTo>
                  <a:pt x="0" y="452295"/>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5" id="5"/>
          <p:cNvSpPr txBox="true"/>
          <p:nvPr/>
        </p:nvSpPr>
        <p:spPr>
          <a:xfrm rot="0">
            <a:off x="8973760" y="7543166"/>
            <a:ext cx="939127" cy="365761"/>
          </a:xfrm>
          <a:prstGeom prst="rect">
            <a:avLst/>
          </a:prstGeom>
        </p:spPr>
        <p:txBody>
          <a:bodyPr anchor="t" rtlCol="false" tIns="0" lIns="0" bIns="0" rIns="0">
            <a:spAutoFit/>
          </a:bodyPr>
          <a:lstStyle/>
          <a:p>
            <a:pPr algn="ctr">
              <a:lnSpc>
                <a:spcPts val="2939"/>
              </a:lnSpc>
              <a:spcBef>
                <a:spcPct val="0"/>
              </a:spcBef>
            </a:pPr>
            <a:r>
              <a:rPr lang="en-US" sz="2099">
                <a:solidFill>
                  <a:srgbClr val="FFFFFF"/>
                </a:solidFill>
                <a:latin typeface="IBM Plex Sans Condensed"/>
                <a:ea typeface="IBM Plex Sans Condensed"/>
                <a:cs typeface="IBM Plex Sans Condensed"/>
                <a:sym typeface="IBM Plex Sans Condensed"/>
              </a:rPr>
              <a:t>Maps</a:t>
            </a:r>
          </a:p>
        </p:txBody>
      </p:sp>
      <p:sp>
        <p:nvSpPr>
          <p:cNvPr name="TextBox 6" id="6"/>
          <p:cNvSpPr txBox="true"/>
          <p:nvPr/>
        </p:nvSpPr>
        <p:spPr>
          <a:xfrm rot="0">
            <a:off x="4998020" y="5788977"/>
            <a:ext cx="8291960" cy="737236"/>
          </a:xfrm>
          <a:prstGeom prst="rect">
            <a:avLst/>
          </a:prstGeom>
        </p:spPr>
        <p:txBody>
          <a:bodyPr anchor="t" rtlCol="false" tIns="0" lIns="0" bIns="0" rIns="0">
            <a:spAutoFit/>
          </a:bodyPr>
          <a:lstStyle/>
          <a:p>
            <a:pPr algn="ctr">
              <a:lnSpc>
                <a:spcPts val="2939"/>
              </a:lnSpc>
              <a:spcBef>
                <a:spcPct val="0"/>
              </a:spcBef>
            </a:pPr>
            <a:r>
              <a:rPr lang="en-US" b="true" sz="2099">
                <a:solidFill>
                  <a:srgbClr val="FF3131"/>
                </a:solidFill>
                <a:latin typeface="IBM Plex Sans Condensed Bold"/>
                <a:ea typeface="IBM Plex Sans Condensed Bold"/>
                <a:cs typeface="IBM Plex Sans Condensed Bold"/>
                <a:sym typeface="IBM Plex Sans Condensed Bold"/>
              </a:rPr>
              <a:t>Also</a:t>
            </a:r>
            <a:r>
              <a:rPr lang="en-US" sz="2099">
                <a:solidFill>
                  <a:srgbClr val="FFFFFF"/>
                </a:solidFill>
                <a:latin typeface="IBM Plex Sans Condensed"/>
                <a:ea typeface="IBM Plex Sans Condensed"/>
                <a:cs typeface="IBM Plex Sans Condensed"/>
                <a:sym typeface="IBM Plex Sans Condensed"/>
              </a:rPr>
              <a:t>, a proposed master plan was amended after this analysis was completed.</a:t>
            </a:r>
          </a:p>
        </p:txBody>
      </p:sp>
    </p:spTree>
  </p:cSld>
  <p:clrMapOvr>
    <a:masterClrMapping/>
  </p:clrMapOvr>
</p:sld>
</file>

<file path=ppt/slides/slide3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1723453" cy="1905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322" r="0" b="-1322"/>
            </a:stretch>
          </a:blipFill>
        </p:spPr>
      </p:sp>
      <p:sp>
        <p:nvSpPr>
          <p:cNvPr name="TextBox 8" id="8"/>
          <p:cNvSpPr txBox="true"/>
          <p:nvPr/>
        </p:nvSpPr>
        <p:spPr>
          <a:xfrm rot="0">
            <a:off x="388581" y="398382"/>
            <a:ext cx="3663672"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POSITIVE IMPACTS MAP</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Tree>
  </p:cSld>
  <p:clrMapOvr>
    <a:masterClrMapping/>
  </p:clrMapOvr>
</p:sld>
</file>

<file path=ppt/slides/slide3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1723453" cy="1905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322" r="0" b="-1322"/>
            </a:stretch>
          </a:blipFill>
        </p:spPr>
      </p:sp>
      <p:sp>
        <p:nvSpPr>
          <p:cNvPr name="TextBox 8" id="8"/>
          <p:cNvSpPr txBox="true"/>
          <p:nvPr/>
        </p:nvSpPr>
        <p:spPr>
          <a:xfrm rot="0">
            <a:off x="388581" y="398382"/>
            <a:ext cx="3757851"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NEGATIVE IMPACTS MAP</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Tree>
  </p:cSld>
  <p:clrMapOvr>
    <a:masterClrMapping/>
  </p:clrMapOvr>
</p:sld>
</file>

<file path=ppt/slides/slide3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863534" y="1998349"/>
            <a:ext cx="6421674" cy="4462460"/>
            <a:chOff x="0" y="0"/>
            <a:chExt cx="1608170" cy="1117527"/>
          </a:xfrm>
        </p:grpSpPr>
        <p:sp>
          <p:nvSpPr>
            <p:cNvPr name="Freeform 3" id="3"/>
            <p:cNvSpPr/>
            <p:nvPr/>
          </p:nvSpPr>
          <p:spPr>
            <a:xfrm flipH="false" flipV="false" rot="0">
              <a:off x="0" y="0"/>
              <a:ext cx="1608170" cy="1117527"/>
            </a:xfrm>
            <a:custGeom>
              <a:avLst/>
              <a:gdLst/>
              <a:ahLst/>
              <a:cxnLst/>
              <a:rect r="r" b="b" t="t" l="l"/>
              <a:pathLst>
                <a:path h="1117527" w="1608170">
                  <a:moveTo>
                    <a:pt x="0" y="0"/>
                  </a:moveTo>
                  <a:lnTo>
                    <a:pt x="1608170" y="0"/>
                  </a:lnTo>
                  <a:lnTo>
                    <a:pt x="1608170" y="1117527"/>
                  </a:lnTo>
                  <a:lnTo>
                    <a:pt x="0" y="1117527"/>
                  </a:lnTo>
                  <a:close/>
                </a:path>
              </a:pathLst>
            </a:custGeom>
            <a:solidFill>
              <a:srgbClr val="000000">
                <a:alpha val="46667"/>
              </a:srgbClr>
            </a:solidFill>
          </p:spPr>
        </p:sp>
        <p:sp>
          <p:nvSpPr>
            <p:cNvPr name="TextBox 4" id="4"/>
            <p:cNvSpPr txBox="true"/>
            <p:nvPr/>
          </p:nvSpPr>
          <p:spPr>
            <a:xfrm>
              <a:off x="0" y="-47625"/>
              <a:ext cx="1608170" cy="1165152"/>
            </a:xfrm>
            <a:prstGeom prst="rect">
              <a:avLst/>
            </a:prstGeom>
          </p:spPr>
          <p:txBody>
            <a:bodyPr anchor="ctr" rtlCol="false" tIns="50800" lIns="50800" bIns="50800" rIns="50800"/>
            <a:lstStyle/>
            <a:p>
              <a:pPr algn="ctr">
                <a:lnSpc>
                  <a:spcPts val="3219"/>
                </a:lnSpc>
              </a:pPr>
            </a:p>
          </p:txBody>
        </p:sp>
      </p:grpSp>
      <p:grpSp>
        <p:nvGrpSpPr>
          <p:cNvPr name="Group 5" id="5"/>
          <p:cNvGrpSpPr/>
          <p:nvPr/>
        </p:nvGrpSpPr>
        <p:grpSpPr>
          <a:xfrm rot="0">
            <a:off x="11120330" y="5023073"/>
            <a:ext cx="6421674" cy="4462460"/>
            <a:chOff x="0" y="0"/>
            <a:chExt cx="1608170" cy="1117527"/>
          </a:xfrm>
        </p:grpSpPr>
        <p:sp>
          <p:nvSpPr>
            <p:cNvPr name="Freeform 6" id="6"/>
            <p:cNvSpPr/>
            <p:nvPr/>
          </p:nvSpPr>
          <p:spPr>
            <a:xfrm flipH="false" flipV="false" rot="0">
              <a:off x="0" y="0"/>
              <a:ext cx="1608170" cy="1117527"/>
            </a:xfrm>
            <a:custGeom>
              <a:avLst/>
              <a:gdLst/>
              <a:ahLst/>
              <a:cxnLst/>
              <a:rect r="r" b="b" t="t" l="l"/>
              <a:pathLst>
                <a:path h="1117527" w="1608170">
                  <a:moveTo>
                    <a:pt x="0" y="0"/>
                  </a:moveTo>
                  <a:lnTo>
                    <a:pt x="1608170" y="0"/>
                  </a:lnTo>
                  <a:lnTo>
                    <a:pt x="1608170" y="1117527"/>
                  </a:lnTo>
                  <a:lnTo>
                    <a:pt x="0" y="1117527"/>
                  </a:lnTo>
                  <a:close/>
                </a:path>
              </a:pathLst>
            </a:custGeom>
            <a:solidFill>
              <a:srgbClr val="000000">
                <a:alpha val="46667"/>
              </a:srgbClr>
            </a:solidFill>
          </p:spPr>
        </p:sp>
        <p:sp>
          <p:nvSpPr>
            <p:cNvPr name="TextBox 7" id="7"/>
            <p:cNvSpPr txBox="true"/>
            <p:nvPr/>
          </p:nvSpPr>
          <p:spPr>
            <a:xfrm>
              <a:off x="0" y="-47625"/>
              <a:ext cx="1608170" cy="1165152"/>
            </a:xfrm>
            <a:prstGeom prst="rect">
              <a:avLst/>
            </a:prstGeom>
          </p:spPr>
          <p:txBody>
            <a:bodyPr anchor="ctr" rtlCol="false" tIns="50800" lIns="50800" bIns="50800" rIns="50800"/>
            <a:lstStyle/>
            <a:p>
              <a:pPr algn="ctr">
                <a:lnSpc>
                  <a:spcPts val="3219"/>
                </a:lnSpc>
              </a:pPr>
            </a:p>
          </p:txBody>
        </p:sp>
      </p:grpSp>
      <p:sp>
        <p:nvSpPr>
          <p:cNvPr name="Freeform 8" id="8"/>
          <p:cNvSpPr/>
          <p:nvPr/>
        </p:nvSpPr>
        <p:spPr>
          <a:xfrm flipH="false" flipV="false" rot="0">
            <a:off x="10291317" y="4109504"/>
            <a:ext cx="6967983" cy="5148796"/>
          </a:xfrm>
          <a:custGeom>
            <a:avLst/>
            <a:gdLst/>
            <a:ahLst/>
            <a:cxnLst/>
            <a:rect r="r" b="b" t="t" l="l"/>
            <a:pathLst>
              <a:path h="5148796" w="6967983">
                <a:moveTo>
                  <a:pt x="0" y="0"/>
                </a:moveTo>
                <a:lnTo>
                  <a:pt x="6967983" y="0"/>
                </a:lnTo>
                <a:lnTo>
                  <a:pt x="6967983" y="5148796"/>
                </a:lnTo>
                <a:lnTo>
                  <a:pt x="0" y="5148796"/>
                </a:lnTo>
                <a:lnTo>
                  <a:pt x="0" y="0"/>
                </a:lnTo>
                <a:close/>
              </a:path>
            </a:pathLst>
          </a:custGeom>
          <a:blipFill>
            <a:blip r:embed="rId2"/>
            <a:stretch>
              <a:fillRect l="-10319" t="0" r="-21044" b="0"/>
            </a:stretch>
          </a:blipFill>
        </p:spPr>
      </p:sp>
      <p:sp>
        <p:nvSpPr>
          <p:cNvPr name="Freeform 9" id="9"/>
          <p:cNvSpPr/>
          <p:nvPr/>
        </p:nvSpPr>
        <p:spPr>
          <a:xfrm flipH="false" flipV="false" rot="0">
            <a:off x="1028700" y="1028700"/>
            <a:ext cx="6967983" cy="5148796"/>
          </a:xfrm>
          <a:custGeom>
            <a:avLst/>
            <a:gdLst/>
            <a:ahLst/>
            <a:cxnLst/>
            <a:rect r="r" b="b" t="t" l="l"/>
            <a:pathLst>
              <a:path h="5148796" w="6967983">
                <a:moveTo>
                  <a:pt x="0" y="0"/>
                </a:moveTo>
                <a:lnTo>
                  <a:pt x="6967983" y="0"/>
                </a:lnTo>
                <a:lnTo>
                  <a:pt x="6967983" y="5148796"/>
                </a:lnTo>
                <a:lnTo>
                  <a:pt x="0" y="5148796"/>
                </a:lnTo>
                <a:lnTo>
                  <a:pt x="0" y="0"/>
                </a:lnTo>
                <a:close/>
              </a:path>
            </a:pathLst>
          </a:custGeom>
          <a:blipFill>
            <a:blip r:embed="rId3"/>
            <a:stretch>
              <a:fillRect l="-15761" t="0" r="-15761" b="0"/>
            </a:stretch>
          </a:blipFill>
        </p:spPr>
      </p:sp>
      <p:sp>
        <p:nvSpPr>
          <p:cNvPr name="Freeform 10" id="10"/>
          <p:cNvSpPr/>
          <p:nvPr/>
        </p:nvSpPr>
        <p:spPr>
          <a:xfrm flipH="false" flipV="false" rot="7272525">
            <a:off x="5415804" y="8616622"/>
            <a:ext cx="1802625" cy="452295"/>
          </a:xfrm>
          <a:custGeom>
            <a:avLst/>
            <a:gdLst/>
            <a:ahLst/>
            <a:cxnLst/>
            <a:rect r="r" b="b" t="t" l="l"/>
            <a:pathLst>
              <a:path h="452295" w="1802625">
                <a:moveTo>
                  <a:pt x="0" y="0"/>
                </a:moveTo>
                <a:lnTo>
                  <a:pt x="1802625" y="0"/>
                </a:lnTo>
                <a:lnTo>
                  <a:pt x="1802625" y="452295"/>
                </a:lnTo>
                <a:lnTo>
                  <a:pt x="0" y="45229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11" id="11"/>
          <p:cNvSpPr txBox="true"/>
          <p:nvPr/>
        </p:nvSpPr>
        <p:spPr>
          <a:xfrm rot="0">
            <a:off x="4651956" y="7389856"/>
            <a:ext cx="4336499" cy="564853"/>
          </a:xfrm>
          <a:prstGeom prst="rect">
            <a:avLst/>
          </a:prstGeom>
        </p:spPr>
        <p:txBody>
          <a:bodyPr anchor="t" rtlCol="false" tIns="0" lIns="0" bIns="0" rIns="0">
            <a:spAutoFit/>
          </a:bodyPr>
          <a:lstStyle/>
          <a:p>
            <a:pPr algn="l">
              <a:lnSpc>
                <a:spcPts val="4304"/>
              </a:lnSpc>
            </a:pPr>
            <a:r>
              <a:rPr lang="en-US" sz="3586">
                <a:solidFill>
                  <a:srgbClr val="C89F65"/>
                </a:solidFill>
                <a:latin typeface="Tek Tall Arabic"/>
                <a:ea typeface="Tek Tall Arabic"/>
                <a:cs typeface="Tek Tall Arabic"/>
                <a:sym typeface="Tek Tall Arabic"/>
              </a:rPr>
              <a:t>FINAL PROPOSED MASTER PLAN MAP</a:t>
            </a:r>
          </a:p>
        </p:txBody>
      </p:sp>
      <p:sp>
        <p:nvSpPr>
          <p:cNvPr name="TextBox 12" id="12"/>
          <p:cNvSpPr txBox="true"/>
          <p:nvPr/>
        </p:nvSpPr>
        <p:spPr>
          <a:xfrm rot="0">
            <a:off x="10172615" y="1504037"/>
            <a:ext cx="6806803" cy="685800"/>
          </a:xfrm>
          <a:prstGeom prst="rect">
            <a:avLst/>
          </a:prstGeom>
        </p:spPr>
        <p:txBody>
          <a:bodyPr anchor="t" rtlCol="false" tIns="0" lIns="0" bIns="0" rIns="0">
            <a:spAutoFit/>
          </a:bodyPr>
          <a:lstStyle/>
          <a:p>
            <a:pPr algn="l">
              <a:lnSpc>
                <a:spcPts val="5383"/>
              </a:lnSpc>
            </a:pPr>
            <a:r>
              <a:rPr lang="en-US" sz="4486">
                <a:solidFill>
                  <a:srgbClr val="C89F65"/>
                </a:solidFill>
                <a:latin typeface="Tek Tall Arabic"/>
                <a:ea typeface="Tek Tall Arabic"/>
                <a:cs typeface="Tek Tall Arabic"/>
                <a:sym typeface="Tek Tall Arabic"/>
              </a:rPr>
              <a:t>SKETCH OF THE PROPOSED MASTER PLAN MAP</a:t>
            </a:r>
          </a:p>
        </p:txBody>
      </p:sp>
    </p:spTree>
  </p:cSld>
  <p:clrMapOvr>
    <a:masterClrMapping/>
  </p:clrMapOvr>
</p:sld>
</file>

<file path=ppt/slides/slide3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1723453" cy="1905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291" r="0" b="-1291"/>
            </a:stretch>
          </a:blipFill>
        </p:spPr>
      </p:sp>
      <p:sp>
        <p:nvSpPr>
          <p:cNvPr name="TextBox 8" id="8"/>
          <p:cNvSpPr txBox="true"/>
          <p:nvPr/>
        </p:nvSpPr>
        <p:spPr>
          <a:xfrm rot="0">
            <a:off x="388581" y="398382"/>
            <a:ext cx="4697968"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PROPOSED MASTER PLAN MAP</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Tree>
  </p:cSld>
  <p:clrMapOvr>
    <a:masterClrMapping/>
  </p:clrMapOvr>
</p:sld>
</file>

<file path=ppt/slides/slide37.xml><?xml version="1.0" encoding="utf-8"?>
<p:sld xmlns:p="http://schemas.openxmlformats.org/presentationml/2006/main" xmlns:a="http://schemas.openxmlformats.org/drawingml/2006/main">
  <p:cSld>
    <p:bg>
      <p:bgPr>
        <a:solidFill>
          <a:srgbClr val="1B1919"/>
        </a:solidFill>
      </p:bgPr>
    </p:bg>
    <p:spTree>
      <p:nvGrpSpPr>
        <p:cNvPr id="1" name=""/>
        <p:cNvGrpSpPr/>
        <p:nvPr/>
      </p:nvGrpSpPr>
      <p:grpSpPr>
        <a:xfrm>
          <a:off x="0" y="0"/>
          <a:ext cx="0" cy="0"/>
          <a:chOff x="0" y="0"/>
          <a:chExt cx="0" cy="0"/>
        </a:xfrm>
      </p:grpSpPr>
      <p:sp>
        <p:nvSpPr>
          <p:cNvPr name="TextBox 2" id="2"/>
          <p:cNvSpPr txBox="true"/>
          <p:nvPr/>
        </p:nvSpPr>
        <p:spPr>
          <a:xfrm rot="0">
            <a:off x="7142500" y="1658028"/>
            <a:ext cx="4003000" cy="1238250"/>
          </a:xfrm>
          <a:prstGeom prst="rect">
            <a:avLst/>
          </a:prstGeom>
        </p:spPr>
        <p:txBody>
          <a:bodyPr anchor="t" rtlCol="false" tIns="0" lIns="0" bIns="0" rIns="0">
            <a:spAutoFit/>
          </a:bodyPr>
          <a:lstStyle/>
          <a:p>
            <a:pPr algn="l">
              <a:lnSpc>
                <a:spcPts val="9600"/>
              </a:lnSpc>
            </a:pPr>
            <a:r>
              <a:rPr lang="en-US" sz="8000">
                <a:solidFill>
                  <a:srgbClr val="C89F65"/>
                </a:solidFill>
                <a:latin typeface="Tek Tall Arabic"/>
                <a:ea typeface="Tek Tall Arabic"/>
                <a:cs typeface="Tek Tall Arabic"/>
                <a:sym typeface="Tek Tall Arabic"/>
              </a:rPr>
              <a:t>FUTURE VISION</a:t>
            </a:r>
          </a:p>
        </p:txBody>
      </p:sp>
      <p:sp>
        <p:nvSpPr>
          <p:cNvPr name="TextBox 3" id="3"/>
          <p:cNvSpPr txBox="true"/>
          <p:nvPr/>
        </p:nvSpPr>
        <p:spPr>
          <a:xfrm rot="0">
            <a:off x="4998020" y="5011161"/>
            <a:ext cx="8291960" cy="1543052"/>
          </a:xfrm>
          <a:prstGeom prst="rect">
            <a:avLst/>
          </a:prstGeom>
        </p:spPr>
        <p:txBody>
          <a:bodyPr anchor="t" rtlCol="false" tIns="0" lIns="0" bIns="0" rIns="0">
            <a:spAutoFit/>
          </a:bodyPr>
          <a:lstStyle/>
          <a:p>
            <a:pPr algn="ctr">
              <a:lnSpc>
                <a:spcPts val="4199"/>
              </a:lnSpc>
              <a:spcBef>
                <a:spcPct val="0"/>
              </a:spcBef>
            </a:pPr>
            <a:r>
              <a:rPr lang="en-US" sz="2999">
                <a:solidFill>
                  <a:srgbClr val="FF3131"/>
                </a:solidFill>
                <a:latin typeface="IBM Plex Sans Condensed"/>
                <a:ea typeface="IBM Plex Sans Condensed"/>
                <a:cs typeface="IBM Plex Sans Condensed"/>
                <a:sym typeface="IBM Plex Sans Condensed"/>
              </a:rPr>
              <a:t>"</a:t>
            </a:r>
            <a:r>
              <a:rPr lang="en-US" sz="2999">
                <a:solidFill>
                  <a:srgbClr val="FFFFFF"/>
                </a:solidFill>
                <a:latin typeface="IBM Plex Sans Condensed"/>
                <a:ea typeface="IBM Plex Sans Condensed"/>
                <a:cs typeface="IBM Plex Sans Condensed"/>
                <a:sym typeface="IBM Plex Sans Condensed"/>
              </a:rPr>
              <a:t>A Safe and Sustainable Urban Environment in the City of Nablus: A Case Study of One of It</a:t>
            </a:r>
            <a:r>
              <a:rPr lang="en-US" sz="2999">
                <a:solidFill>
                  <a:srgbClr val="FFFFFF"/>
                </a:solidFill>
                <a:latin typeface="IBM Plex Sans Condensed"/>
                <a:ea typeface="IBM Plex Sans Condensed"/>
                <a:cs typeface="IBM Plex Sans Condensed"/>
                <a:sym typeface="IBM Plex Sans Condensed"/>
              </a:rPr>
              <a:t>s </a:t>
            </a:r>
            <a:r>
              <a:rPr lang="en-US" sz="2999">
                <a:solidFill>
                  <a:srgbClr val="FFFFFF"/>
                </a:solidFill>
                <a:latin typeface="IBM Plex Sans Condensed"/>
                <a:ea typeface="IBM Plex Sans Condensed"/>
                <a:cs typeface="IBM Plex Sans Condensed"/>
                <a:sym typeface="IBM Plex Sans Condensed"/>
              </a:rPr>
              <a:t>N</a:t>
            </a:r>
            <a:r>
              <a:rPr lang="en-US" sz="2999">
                <a:solidFill>
                  <a:srgbClr val="FFFFFF"/>
                </a:solidFill>
                <a:latin typeface="IBM Plex Sans Condensed"/>
                <a:ea typeface="IBM Plex Sans Condensed"/>
                <a:cs typeface="IBM Plex Sans Condensed"/>
                <a:sym typeface="IBM Plex Sans Condensed"/>
              </a:rPr>
              <a:t>ei</a:t>
            </a:r>
            <a:r>
              <a:rPr lang="en-US" sz="2999">
                <a:solidFill>
                  <a:srgbClr val="FFFFFF"/>
                </a:solidFill>
                <a:latin typeface="IBM Plex Sans Condensed"/>
                <a:ea typeface="IBM Plex Sans Condensed"/>
                <a:cs typeface="IBM Plex Sans Condensed"/>
                <a:sym typeface="IBM Plex Sans Condensed"/>
              </a:rPr>
              <a:t>ghborhood</a:t>
            </a:r>
            <a:r>
              <a:rPr lang="en-US" sz="2999">
                <a:solidFill>
                  <a:srgbClr val="FFFFFF"/>
                </a:solidFill>
                <a:latin typeface="IBM Plex Sans Condensed"/>
                <a:ea typeface="IBM Plex Sans Condensed"/>
                <a:cs typeface="IBM Plex Sans Condensed"/>
                <a:sym typeface="IBM Plex Sans Condensed"/>
              </a:rPr>
              <a:t>s</a:t>
            </a:r>
            <a:r>
              <a:rPr lang="en-US" sz="2999">
                <a:solidFill>
                  <a:srgbClr val="FFFFFF"/>
                </a:solidFill>
                <a:latin typeface="IBM Plex Sans Condensed"/>
                <a:ea typeface="IBM Plex Sans Condensed"/>
                <a:cs typeface="IBM Plex Sans Condensed"/>
                <a:sym typeface="IBM Plex Sans Condensed"/>
              </a:rPr>
              <a:t>.</a:t>
            </a:r>
            <a:r>
              <a:rPr lang="en-US" sz="2999">
                <a:solidFill>
                  <a:srgbClr val="FF3131"/>
                </a:solidFill>
                <a:latin typeface="IBM Plex Sans Condensed"/>
                <a:ea typeface="IBM Plex Sans Condensed"/>
                <a:cs typeface="IBM Plex Sans Condensed"/>
                <a:sym typeface="IBM Plex Sans Condensed"/>
              </a:rPr>
              <a:t>"</a:t>
            </a:r>
          </a:p>
        </p:txBody>
      </p:sp>
      <p:sp>
        <p:nvSpPr>
          <p:cNvPr name="AutoShape 4" id="4"/>
          <p:cNvSpPr/>
          <p:nvPr/>
        </p:nvSpPr>
        <p:spPr>
          <a:xfrm>
            <a:off x="-4833027" y="4124577"/>
            <a:ext cx="11723453" cy="19050"/>
          </a:xfrm>
          <a:prstGeom prst="line">
            <a:avLst/>
          </a:prstGeom>
          <a:ln cap="flat" w="38100">
            <a:solidFill>
              <a:srgbClr val="FFFFFF"/>
            </a:solidFill>
            <a:prstDash val="solid"/>
            <a:headEnd type="none" len="sm" w="sm"/>
            <a:tailEnd type="none" len="sm" w="sm"/>
          </a:ln>
        </p:spPr>
      </p:sp>
      <p:sp>
        <p:nvSpPr>
          <p:cNvPr name="AutoShape 5" id="5"/>
          <p:cNvSpPr/>
          <p:nvPr/>
        </p:nvSpPr>
        <p:spPr>
          <a:xfrm>
            <a:off x="6890458" y="7469371"/>
            <a:ext cx="11723453" cy="19050"/>
          </a:xfrm>
          <a:prstGeom prst="line">
            <a:avLst/>
          </a:prstGeom>
          <a:ln cap="flat" w="38100">
            <a:solidFill>
              <a:srgbClr val="FFFFFF"/>
            </a:solidFill>
            <a:prstDash val="solid"/>
            <a:headEnd type="none" len="sm" w="sm"/>
            <a:tailEnd type="none" len="sm" w="sm"/>
          </a:ln>
        </p:spPr>
      </p:sp>
    </p:spTree>
  </p:cSld>
  <p:clrMapOvr>
    <a:masterClrMapping/>
  </p:clrMapOvr>
</p:sld>
</file>

<file path=ppt/slides/slide38.xml><?xml version="1.0" encoding="utf-8"?>
<p:sld xmlns:p="http://schemas.openxmlformats.org/presentationml/2006/main" xmlns:a="http://schemas.openxmlformats.org/drawingml/2006/main" xmlns:r="http://schemas.openxmlformats.org/officeDocument/2006/relationships">
  <p:cSld>
    <p:bg>
      <p:bgPr>
        <a:solidFill>
          <a:srgbClr val="1B1919"/>
        </a:solidFill>
      </p:bgPr>
    </p:bg>
    <p:spTree>
      <p:nvGrpSpPr>
        <p:cNvPr id="1" name=""/>
        <p:cNvGrpSpPr/>
        <p:nvPr/>
      </p:nvGrpSpPr>
      <p:grpSpPr>
        <a:xfrm>
          <a:off x="0" y="0"/>
          <a:ext cx="0" cy="0"/>
          <a:chOff x="0" y="0"/>
          <a:chExt cx="0" cy="0"/>
        </a:xfrm>
      </p:grpSpPr>
      <p:grpSp>
        <p:nvGrpSpPr>
          <p:cNvPr name="Group 2" id="2"/>
          <p:cNvGrpSpPr/>
          <p:nvPr/>
        </p:nvGrpSpPr>
        <p:grpSpPr>
          <a:xfrm rot="0">
            <a:off x="1715716" y="4063239"/>
            <a:ext cx="1898054" cy="1898054"/>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alpha val="31765"/>
              </a:srgbClr>
            </a:solidFill>
          </p:spPr>
        </p:sp>
        <p:sp>
          <p:nvSpPr>
            <p:cNvPr name="TextBox 4" id="4"/>
            <p:cNvSpPr txBox="true"/>
            <p:nvPr/>
          </p:nvSpPr>
          <p:spPr>
            <a:xfrm>
              <a:off x="76200" y="47625"/>
              <a:ext cx="660400" cy="688975"/>
            </a:xfrm>
            <a:prstGeom prst="rect">
              <a:avLst/>
            </a:prstGeom>
          </p:spPr>
          <p:txBody>
            <a:bodyPr anchor="ctr" rtlCol="false" tIns="50800" lIns="50800" bIns="50800" rIns="50800"/>
            <a:lstStyle/>
            <a:p>
              <a:pPr algn="ctr">
                <a:lnSpc>
                  <a:spcPts val="1877"/>
                </a:lnSpc>
              </a:pPr>
            </a:p>
          </p:txBody>
        </p:sp>
      </p:grpSp>
      <p:sp>
        <p:nvSpPr>
          <p:cNvPr name="TextBox 5" id="5"/>
          <p:cNvSpPr txBox="true"/>
          <p:nvPr/>
        </p:nvSpPr>
        <p:spPr>
          <a:xfrm rot="0">
            <a:off x="6680716" y="1604553"/>
            <a:ext cx="4926568" cy="1238250"/>
          </a:xfrm>
          <a:prstGeom prst="rect">
            <a:avLst/>
          </a:prstGeom>
        </p:spPr>
        <p:txBody>
          <a:bodyPr anchor="t" rtlCol="false" tIns="0" lIns="0" bIns="0" rIns="0">
            <a:spAutoFit/>
          </a:bodyPr>
          <a:lstStyle/>
          <a:p>
            <a:pPr algn="l">
              <a:lnSpc>
                <a:spcPts val="9600"/>
              </a:lnSpc>
            </a:pPr>
            <a:r>
              <a:rPr lang="en-US" sz="8000">
                <a:solidFill>
                  <a:srgbClr val="C89F65"/>
                </a:solidFill>
                <a:latin typeface="Tek Tall Arabic"/>
                <a:ea typeface="Tek Tall Arabic"/>
                <a:cs typeface="Tek Tall Arabic"/>
                <a:sym typeface="Tek Tall Arabic"/>
              </a:rPr>
              <a:t>PREPARING PLANS</a:t>
            </a:r>
          </a:p>
        </p:txBody>
      </p:sp>
      <p:sp>
        <p:nvSpPr>
          <p:cNvPr name="Freeform 6" id="6"/>
          <p:cNvSpPr/>
          <p:nvPr/>
        </p:nvSpPr>
        <p:spPr>
          <a:xfrm flipH="false" flipV="false" rot="2174983">
            <a:off x="3539708" y="5942700"/>
            <a:ext cx="1802625" cy="452295"/>
          </a:xfrm>
          <a:custGeom>
            <a:avLst/>
            <a:gdLst/>
            <a:ahLst/>
            <a:cxnLst/>
            <a:rect r="r" b="b" t="t" l="l"/>
            <a:pathLst>
              <a:path h="452295" w="1802625">
                <a:moveTo>
                  <a:pt x="0" y="0"/>
                </a:moveTo>
                <a:lnTo>
                  <a:pt x="1802625" y="0"/>
                </a:lnTo>
                <a:lnTo>
                  <a:pt x="1802625" y="452295"/>
                </a:lnTo>
                <a:lnTo>
                  <a:pt x="0" y="452295"/>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7" id="7"/>
          <p:cNvGrpSpPr/>
          <p:nvPr/>
        </p:nvGrpSpPr>
        <p:grpSpPr>
          <a:xfrm rot="0">
            <a:off x="5445176" y="5295506"/>
            <a:ext cx="2108028" cy="2108028"/>
            <a:chOff x="0" y="0"/>
            <a:chExt cx="812800" cy="812800"/>
          </a:xfrm>
        </p:grpSpPr>
        <p:sp>
          <p:nvSpPr>
            <p:cNvPr name="Freeform 8" id="8"/>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alpha val="31765"/>
              </a:srgbClr>
            </a:solidFill>
          </p:spPr>
        </p:sp>
        <p:sp>
          <p:nvSpPr>
            <p:cNvPr name="TextBox 9" id="9"/>
            <p:cNvSpPr txBox="true"/>
            <p:nvPr/>
          </p:nvSpPr>
          <p:spPr>
            <a:xfrm>
              <a:off x="76200" y="47625"/>
              <a:ext cx="660400" cy="688975"/>
            </a:xfrm>
            <a:prstGeom prst="rect">
              <a:avLst/>
            </a:prstGeom>
          </p:spPr>
          <p:txBody>
            <a:bodyPr anchor="ctr" rtlCol="false" tIns="50800" lIns="50800" bIns="50800" rIns="50800"/>
            <a:lstStyle/>
            <a:p>
              <a:pPr algn="ctr">
                <a:lnSpc>
                  <a:spcPts val="1877"/>
                </a:lnSpc>
              </a:pPr>
            </a:p>
          </p:txBody>
        </p:sp>
      </p:grpSp>
      <p:sp>
        <p:nvSpPr>
          <p:cNvPr name="Freeform 10" id="10"/>
          <p:cNvSpPr/>
          <p:nvPr/>
        </p:nvSpPr>
        <p:spPr>
          <a:xfrm flipH="false" flipV="false" rot="-482413">
            <a:off x="7575975" y="6308038"/>
            <a:ext cx="1802625" cy="452295"/>
          </a:xfrm>
          <a:custGeom>
            <a:avLst/>
            <a:gdLst/>
            <a:ahLst/>
            <a:cxnLst/>
            <a:rect r="r" b="b" t="t" l="l"/>
            <a:pathLst>
              <a:path h="452295" w="1802625">
                <a:moveTo>
                  <a:pt x="0" y="0"/>
                </a:moveTo>
                <a:lnTo>
                  <a:pt x="1802625" y="0"/>
                </a:lnTo>
                <a:lnTo>
                  <a:pt x="1802625" y="452295"/>
                </a:lnTo>
                <a:lnTo>
                  <a:pt x="0" y="452295"/>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11" id="11"/>
          <p:cNvGrpSpPr/>
          <p:nvPr/>
        </p:nvGrpSpPr>
        <p:grpSpPr>
          <a:xfrm rot="0">
            <a:off x="9668071" y="4837317"/>
            <a:ext cx="2108028" cy="2108028"/>
            <a:chOff x="0" y="0"/>
            <a:chExt cx="812800" cy="812800"/>
          </a:xfrm>
        </p:grpSpPr>
        <p:sp>
          <p:nvSpPr>
            <p:cNvPr name="Freeform 12" id="12"/>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alpha val="31765"/>
              </a:srgbClr>
            </a:solidFill>
          </p:spPr>
        </p:sp>
        <p:sp>
          <p:nvSpPr>
            <p:cNvPr name="TextBox 13" id="13"/>
            <p:cNvSpPr txBox="true"/>
            <p:nvPr/>
          </p:nvSpPr>
          <p:spPr>
            <a:xfrm>
              <a:off x="76200" y="47625"/>
              <a:ext cx="660400" cy="688975"/>
            </a:xfrm>
            <a:prstGeom prst="rect">
              <a:avLst/>
            </a:prstGeom>
          </p:spPr>
          <p:txBody>
            <a:bodyPr anchor="ctr" rtlCol="false" tIns="50800" lIns="50800" bIns="50800" rIns="50800"/>
            <a:lstStyle/>
            <a:p>
              <a:pPr algn="ctr">
                <a:lnSpc>
                  <a:spcPts val="1877"/>
                </a:lnSpc>
              </a:pPr>
            </a:p>
          </p:txBody>
        </p:sp>
      </p:grpSp>
      <p:sp>
        <p:nvSpPr>
          <p:cNvPr name="Freeform 14" id="14"/>
          <p:cNvSpPr/>
          <p:nvPr/>
        </p:nvSpPr>
        <p:spPr>
          <a:xfrm flipH="false" flipV="false" rot="1727218">
            <a:off x="12040315" y="5958048"/>
            <a:ext cx="1802625" cy="452295"/>
          </a:xfrm>
          <a:custGeom>
            <a:avLst/>
            <a:gdLst/>
            <a:ahLst/>
            <a:cxnLst/>
            <a:rect r="r" b="b" t="t" l="l"/>
            <a:pathLst>
              <a:path h="452295" w="1802625">
                <a:moveTo>
                  <a:pt x="0" y="0"/>
                </a:moveTo>
                <a:lnTo>
                  <a:pt x="1802625" y="0"/>
                </a:lnTo>
                <a:lnTo>
                  <a:pt x="1802625" y="452295"/>
                </a:lnTo>
                <a:lnTo>
                  <a:pt x="0" y="452295"/>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15" id="15"/>
          <p:cNvGrpSpPr/>
          <p:nvPr/>
        </p:nvGrpSpPr>
        <p:grpSpPr>
          <a:xfrm rot="0">
            <a:off x="14354804" y="5321746"/>
            <a:ext cx="2108028" cy="2108028"/>
            <a:chOff x="0" y="0"/>
            <a:chExt cx="812800" cy="812800"/>
          </a:xfrm>
        </p:grpSpPr>
        <p:sp>
          <p:nvSpPr>
            <p:cNvPr name="Freeform 16" id="1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alpha val="31765"/>
              </a:srgbClr>
            </a:solidFill>
          </p:spPr>
        </p:sp>
        <p:sp>
          <p:nvSpPr>
            <p:cNvPr name="TextBox 17" id="17"/>
            <p:cNvSpPr txBox="true"/>
            <p:nvPr/>
          </p:nvSpPr>
          <p:spPr>
            <a:xfrm>
              <a:off x="76200" y="47625"/>
              <a:ext cx="660400" cy="688975"/>
            </a:xfrm>
            <a:prstGeom prst="rect">
              <a:avLst/>
            </a:prstGeom>
          </p:spPr>
          <p:txBody>
            <a:bodyPr anchor="ctr" rtlCol="false" tIns="50800" lIns="50800" bIns="50800" rIns="50800"/>
            <a:lstStyle/>
            <a:p>
              <a:pPr algn="ctr">
                <a:lnSpc>
                  <a:spcPts val="1877"/>
                </a:lnSpc>
              </a:pPr>
            </a:p>
          </p:txBody>
        </p:sp>
      </p:grpSp>
      <p:grpSp>
        <p:nvGrpSpPr>
          <p:cNvPr name="Group 18" id="18"/>
          <p:cNvGrpSpPr/>
          <p:nvPr/>
        </p:nvGrpSpPr>
        <p:grpSpPr>
          <a:xfrm rot="0">
            <a:off x="14464256" y="5321746"/>
            <a:ext cx="2108028" cy="2108028"/>
            <a:chOff x="0" y="0"/>
            <a:chExt cx="812800" cy="812800"/>
          </a:xfrm>
        </p:grpSpPr>
        <p:sp>
          <p:nvSpPr>
            <p:cNvPr name="Freeform 19" id="19"/>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89F65"/>
            </a:solidFill>
          </p:spPr>
        </p:sp>
        <p:sp>
          <p:nvSpPr>
            <p:cNvPr name="TextBox 20" id="20"/>
            <p:cNvSpPr txBox="true"/>
            <p:nvPr/>
          </p:nvSpPr>
          <p:spPr>
            <a:xfrm>
              <a:off x="76200" y="47625"/>
              <a:ext cx="660400" cy="688975"/>
            </a:xfrm>
            <a:prstGeom prst="rect">
              <a:avLst/>
            </a:prstGeom>
          </p:spPr>
          <p:txBody>
            <a:bodyPr anchor="ctr" rtlCol="false" tIns="50800" lIns="50800" bIns="50800" rIns="50800"/>
            <a:lstStyle/>
            <a:p>
              <a:pPr algn="ctr">
                <a:lnSpc>
                  <a:spcPts val="1877"/>
                </a:lnSpc>
              </a:pPr>
            </a:p>
          </p:txBody>
        </p:sp>
      </p:grpSp>
      <p:sp>
        <p:nvSpPr>
          <p:cNvPr name="TextBox 21" id="21"/>
          <p:cNvSpPr txBox="true"/>
          <p:nvPr/>
        </p:nvSpPr>
        <p:spPr>
          <a:xfrm rot="0">
            <a:off x="14733810" y="5758101"/>
            <a:ext cx="1568920" cy="1135215"/>
          </a:xfrm>
          <a:prstGeom prst="rect">
            <a:avLst/>
          </a:prstGeom>
        </p:spPr>
        <p:txBody>
          <a:bodyPr anchor="t" rtlCol="false" tIns="0" lIns="0" bIns="0" rIns="0">
            <a:spAutoFit/>
          </a:bodyPr>
          <a:lstStyle/>
          <a:p>
            <a:pPr algn="ctr">
              <a:lnSpc>
                <a:spcPts val="3054"/>
              </a:lnSpc>
              <a:spcBef>
                <a:spcPct val="0"/>
              </a:spcBef>
            </a:pPr>
            <a:r>
              <a:rPr lang="en-US" b="true" sz="2181">
                <a:solidFill>
                  <a:srgbClr val="000000"/>
                </a:solidFill>
                <a:latin typeface="IBM Plex Sans Condensed Bold"/>
                <a:ea typeface="IBM Plex Sans Condensed Bold"/>
                <a:cs typeface="IBM Plex Sans Condensed Bold"/>
                <a:sym typeface="IBM Plex Sans Condensed Bold"/>
              </a:rPr>
              <a:t>P</a:t>
            </a:r>
            <a:r>
              <a:rPr lang="en-US" b="true" sz="2181">
                <a:solidFill>
                  <a:srgbClr val="000000"/>
                </a:solidFill>
                <a:latin typeface="IBM Plex Sans Condensed Bold"/>
                <a:ea typeface="IBM Plex Sans Condensed Bold"/>
                <a:cs typeface="IBM Plex Sans Condensed Bold"/>
                <a:sym typeface="IBM Plex Sans Condensed Bold"/>
              </a:rPr>
              <a:t>rograms and (3D) Design</a:t>
            </a:r>
          </a:p>
        </p:txBody>
      </p:sp>
      <p:grpSp>
        <p:nvGrpSpPr>
          <p:cNvPr name="Group 22" id="22"/>
          <p:cNvGrpSpPr/>
          <p:nvPr/>
        </p:nvGrpSpPr>
        <p:grpSpPr>
          <a:xfrm rot="0">
            <a:off x="9774738" y="4810666"/>
            <a:ext cx="2108028" cy="2108028"/>
            <a:chOff x="0" y="0"/>
            <a:chExt cx="812800" cy="812800"/>
          </a:xfrm>
        </p:grpSpPr>
        <p:sp>
          <p:nvSpPr>
            <p:cNvPr name="Freeform 23" id="2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89F65"/>
            </a:solidFill>
          </p:spPr>
        </p:sp>
        <p:sp>
          <p:nvSpPr>
            <p:cNvPr name="TextBox 24" id="24"/>
            <p:cNvSpPr txBox="true"/>
            <p:nvPr/>
          </p:nvSpPr>
          <p:spPr>
            <a:xfrm>
              <a:off x="76200" y="47625"/>
              <a:ext cx="660400" cy="688975"/>
            </a:xfrm>
            <a:prstGeom prst="rect">
              <a:avLst/>
            </a:prstGeom>
          </p:spPr>
          <p:txBody>
            <a:bodyPr anchor="ctr" rtlCol="false" tIns="50800" lIns="50800" bIns="50800" rIns="50800"/>
            <a:lstStyle/>
            <a:p>
              <a:pPr algn="ctr">
                <a:lnSpc>
                  <a:spcPts val="1877"/>
                </a:lnSpc>
              </a:pPr>
            </a:p>
          </p:txBody>
        </p:sp>
      </p:grpSp>
      <p:sp>
        <p:nvSpPr>
          <p:cNvPr name="TextBox 25" id="25"/>
          <p:cNvSpPr txBox="true"/>
          <p:nvPr/>
        </p:nvSpPr>
        <p:spPr>
          <a:xfrm rot="0">
            <a:off x="10089493" y="5219901"/>
            <a:ext cx="1568920" cy="1314284"/>
          </a:xfrm>
          <a:prstGeom prst="rect">
            <a:avLst/>
          </a:prstGeom>
        </p:spPr>
        <p:txBody>
          <a:bodyPr anchor="t" rtlCol="false" tIns="0" lIns="0" bIns="0" rIns="0">
            <a:spAutoFit/>
          </a:bodyPr>
          <a:lstStyle/>
          <a:p>
            <a:pPr algn="ctr">
              <a:lnSpc>
                <a:spcPts val="2634"/>
              </a:lnSpc>
              <a:spcBef>
                <a:spcPct val="0"/>
              </a:spcBef>
            </a:pPr>
            <a:r>
              <a:rPr lang="en-US" b="true" sz="1881">
                <a:solidFill>
                  <a:srgbClr val="000000"/>
                </a:solidFill>
                <a:latin typeface="IBM Plex Sans Condensed Bold"/>
                <a:ea typeface="IBM Plex Sans Condensed Bold"/>
                <a:cs typeface="IBM Plex Sans Condensed Bold"/>
                <a:sym typeface="IBM Plex Sans Condensed Bold"/>
              </a:rPr>
              <a:t>The area after re-planning and design (2D)</a:t>
            </a:r>
          </a:p>
        </p:txBody>
      </p:sp>
      <p:grpSp>
        <p:nvGrpSpPr>
          <p:cNvPr name="Group 26" id="26"/>
          <p:cNvGrpSpPr/>
          <p:nvPr/>
        </p:nvGrpSpPr>
        <p:grpSpPr>
          <a:xfrm rot="0">
            <a:off x="5504623" y="5248476"/>
            <a:ext cx="2108028" cy="2108028"/>
            <a:chOff x="0" y="0"/>
            <a:chExt cx="812800" cy="812800"/>
          </a:xfrm>
        </p:grpSpPr>
        <p:sp>
          <p:nvSpPr>
            <p:cNvPr name="Freeform 27" id="27"/>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89F65"/>
            </a:solidFill>
          </p:spPr>
        </p:sp>
        <p:sp>
          <p:nvSpPr>
            <p:cNvPr name="TextBox 28" id="28"/>
            <p:cNvSpPr txBox="true"/>
            <p:nvPr/>
          </p:nvSpPr>
          <p:spPr>
            <a:xfrm>
              <a:off x="76200" y="47625"/>
              <a:ext cx="660400" cy="688975"/>
            </a:xfrm>
            <a:prstGeom prst="rect">
              <a:avLst/>
            </a:prstGeom>
          </p:spPr>
          <p:txBody>
            <a:bodyPr anchor="ctr" rtlCol="false" tIns="50800" lIns="50800" bIns="50800" rIns="50800"/>
            <a:lstStyle/>
            <a:p>
              <a:pPr algn="ctr">
                <a:lnSpc>
                  <a:spcPts val="1877"/>
                </a:lnSpc>
              </a:pPr>
            </a:p>
          </p:txBody>
        </p:sp>
      </p:grpSp>
      <p:sp>
        <p:nvSpPr>
          <p:cNvPr name="TextBox 29" id="29"/>
          <p:cNvSpPr txBox="true"/>
          <p:nvPr/>
        </p:nvSpPr>
        <p:spPr>
          <a:xfrm rot="0">
            <a:off x="5774177" y="5464373"/>
            <a:ext cx="1568920" cy="1647659"/>
          </a:xfrm>
          <a:prstGeom prst="rect">
            <a:avLst/>
          </a:prstGeom>
        </p:spPr>
        <p:txBody>
          <a:bodyPr anchor="t" rtlCol="false" tIns="0" lIns="0" bIns="0" rIns="0">
            <a:spAutoFit/>
          </a:bodyPr>
          <a:lstStyle/>
          <a:p>
            <a:pPr algn="ctr">
              <a:lnSpc>
                <a:spcPts val="2634"/>
              </a:lnSpc>
            </a:pPr>
            <a:r>
              <a:rPr lang="en-US" sz="1881" b="true">
                <a:solidFill>
                  <a:srgbClr val="000000"/>
                </a:solidFill>
                <a:latin typeface="IBM Plex Sans Condensed Bold"/>
                <a:ea typeface="IBM Plex Sans Condensed Bold"/>
                <a:cs typeface="IBM Plex Sans Condensed Bold"/>
                <a:sym typeface="IBM Plex Sans Condensed Bold"/>
              </a:rPr>
              <a:t>The area before starting to re-plan and design it</a:t>
            </a:r>
          </a:p>
          <a:p>
            <a:pPr algn="ctr">
              <a:lnSpc>
                <a:spcPts val="2634"/>
              </a:lnSpc>
              <a:spcBef>
                <a:spcPct val="0"/>
              </a:spcBef>
            </a:pPr>
            <a:r>
              <a:rPr lang="en-US" b="true" sz="1881">
                <a:solidFill>
                  <a:srgbClr val="000000"/>
                </a:solidFill>
                <a:latin typeface="IBM Plex Sans Condensed Bold"/>
                <a:ea typeface="IBM Plex Sans Condensed Bold"/>
                <a:cs typeface="IBM Plex Sans Condensed Bold"/>
                <a:sym typeface="IBM Plex Sans Condensed Bold"/>
              </a:rPr>
              <a:t>(2D)</a:t>
            </a:r>
          </a:p>
        </p:txBody>
      </p:sp>
      <p:grpSp>
        <p:nvGrpSpPr>
          <p:cNvPr name="Group 30" id="30"/>
          <p:cNvGrpSpPr/>
          <p:nvPr/>
        </p:nvGrpSpPr>
        <p:grpSpPr>
          <a:xfrm rot="0">
            <a:off x="1789456" y="4027101"/>
            <a:ext cx="1898054" cy="1898054"/>
            <a:chOff x="0" y="0"/>
            <a:chExt cx="812800" cy="812800"/>
          </a:xfrm>
        </p:grpSpPr>
        <p:sp>
          <p:nvSpPr>
            <p:cNvPr name="Freeform 31" id="31"/>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89F65"/>
            </a:solidFill>
          </p:spPr>
        </p:sp>
        <p:sp>
          <p:nvSpPr>
            <p:cNvPr name="TextBox 32" id="32"/>
            <p:cNvSpPr txBox="true"/>
            <p:nvPr/>
          </p:nvSpPr>
          <p:spPr>
            <a:xfrm>
              <a:off x="76200" y="47625"/>
              <a:ext cx="660400" cy="688975"/>
            </a:xfrm>
            <a:prstGeom prst="rect">
              <a:avLst/>
            </a:prstGeom>
          </p:spPr>
          <p:txBody>
            <a:bodyPr anchor="ctr" rtlCol="false" tIns="50800" lIns="50800" bIns="50800" rIns="50800"/>
            <a:lstStyle/>
            <a:p>
              <a:pPr algn="ctr">
                <a:lnSpc>
                  <a:spcPts val="1877"/>
                </a:lnSpc>
              </a:pPr>
            </a:p>
          </p:txBody>
        </p:sp>
      </p:grpSp>
      <p:sp>
        <p:nvSpPr>
          <p:cNvPr name="TextBox 33" id="33"/>
          <p:cNvSpPr txBox="true"/>
          <p:nvPr/>
        </p:nvSpPr>
        <p:spPr>
          <a:xfrm rot="0">
            <a:off x="1954023" y="4600942"/>
            <a:ext cx="1568920" cy="647534"/>
          </a:xfrm>
          <a:prstGeom prst="rect">
            <a:avLst/>
          </a:prstGeom>
        </p:spPr>
        <p:txBody>
          <a:bodyPr anchor="t" rtlCol="false" tIns="0" lIns="0" bIns="0" rIns="0">
            <a:spAutoFit/>
          </a:bodyPr>
          <a:lstStyle/>
          <a:p>
            <a:pPr algn="ctr">
              <a:lnSpc>
                <a:spcPts val="2634"/>
              </a:lnSpc>
              <a:spcBef>
                <a:spcPct val="0"/>
              </a:spcBef>
            </a:pPr>
            <a:r>
              <a:rPr lang="en-US" b="true" sz="1881">
                <a:solidFill>
                  <a:srgbClr val="000000"/>
                </a:solidFill>
                <a:latin typeface="IBM Plex Sans Condensed Bold"/>
                <a:ea typeface="IBM Plex Sans Condensed Bold"/>
                <a:cs typeface="IBM Plex Sans Condensed Bold"/>
                <a:sym typeface="IBM Plex Sans Condensed Bold"/>
              </a:rPr>
              <a:t>The area to be designed</a:t>
            </a:r>
          </a:p>
        </p:txBody>
      </p:sp>
    </p:spTree>
  </p:cSld>
  <p:clrMapOvr>
    <a:masterClrMapping/>
  </p:clrMapOvr>
</p:sld>
</file>

<file path=ppt/slides/slide3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1723453" cy="1905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291" r="0" b="-1291"/>
            </a:stretch>
          </a:blipFill>
        </p:spPr>
      </p:sp>
      <p:sp>
        <p:nvSpPr>
          <p:cNvPr name="TextBox 8" id="8"/>
          <p:cNvSpPr txBox="true"/>
          <p:nvPr/>
        </p:nvSpPr>
        <p:spPr>
          <a:xfrm rot="0">
            <a:off x="388581" y="398382"/>
            <a:ext cx="4122658"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THE AREA TO BE DESIGNED</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Tree>
  </p:cSld>
  <p:clrMapOvr>
    <a:masterClrMapping/>
  </p:clrMapOvr>
</p:sld>
</file>

<file path=ppt/slides/slide4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614001" y="1785490"/>
            <a:ext cx="11400369" cy="7230336"/>
            <a:chOff x="0" y="0"/>
            <a:chExt cx="2854977" cy="1810682"/>
          </a:xfrm>
        </p:grpSpPr>
        <p:sp>
          <p:nvSpPr>
            <p:cNvPr name="Freeform 3" id="3"/>
            <p:cNvSpPr/>
            <p:nvPr/>
          </p:nvSpPr>
          <p:spPr>
            <a:xfrm flipH="false" flipV="false" rot="0">
              <a:off x="0" y="0"/>
              <a:ext cx="2854977" cy="1810682"/>
            </a:xfrm>
            <a:custGeom>
              <a:avLst/>
              <a:gdLst/>
              <a:ahLst/>
              <a:cxnLst/>
              <a:rect r="r" b="b" t="t" l="l"/>
              <a:pathLst>
                <a:path h="1810682" w="2854977">
                  <a:moveTo>
                    <a:pt x="0" y="0"/>
                  </a:moveTo>
                  <a:lnTo>
                    <a:pt x="2854977" y="0"/>
                  </a:lnTo>
                  <a:lnTo>
                    <a:pt x="2854977" y="1810682"/>
                  </a:lnTo>
                  <a:lnTo>
                    <a:pt x="0" y="1810682"/>
                  </a:lnTo>
                  <a:close/>
                </a:path>
              </a:pathLst>
            </a:custGeom>
            <a:solidFill>
              <a:srgbClr val="000000">
                <a:alpha val="46667"/>
              </a:srgbClr>
            </a:solidFill>
          </p:spPr>
        </p:sp>
        <p:sp>
          <p:nvSpPr>
            <p:cNvPr name="TextBox 4" id="4"/>
            <p:cNvSpPr txBox="true"/>
            <p:nvPr/>
          </p:nvSpPr>
          <p:spPr>
            <a:xfrm>
              <a:off x="0" y="-47625"/>
              <a:ext cx="2854977" cy="1858307"/>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1723453" cy="1905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273630" y="1271174"/>
            <a:ext cx="13507968" cy="7517581"/>
          </a:xfrm>
          <a:custGeom>
            <a:avLst/>
            <a:gdLst/>
            <a:ahLst/>
            <a:cxnLst/>
            <a:rect r="r" b="b" t="t" l="l"/>
            <a:pathLst>
              <a:path h="7517581" w="13507968">
                <a:moveTo>
                  <a:pt x="0" y="0"/>
                </a:moveTo>
                <a:lnTo>
                  <a:pt x="13507967" y="0"/>
                </a:lnTo>
                <a:lnTo>
                  <a:pt x="13507967" y="7517581"/>
                </a:lnTo>
                <a:lnTo>
                  <a:pt x="0" y="7517581"/>
                </a:lnTo>
                <a:lnTo>
                  <a:pt x="0" y="0"/>
                </a:lnTo>
                <a:close/>
              </a:path>
            </a:pathLst>
          </a:custGeom>
          <a:blipFill>
            <a:blip r:embed="rId2"/>
            <a:stretch>
              <a:fillRect l="0" t="-1291" r="0" b="-1291"/>
            </a:stretch>
          </a:blipFill>
        </p:spPr>
      </p:sp>
      <p:sp>
        <p:nvSpPr>
          <p:cNvPr name="TextBox 8" id="8"/>
          <p:cNvSpPr txBox="true"/>
          <p:nvPr/>
        </p:nvSpPr>
        <p:spPr>
          <a:xfrm rot="0">
            <a:off x="388581" y="398382"/>
            <a:ext cx="4122658"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THE AREA TO BE DESIGNED</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
        <p:nvSpPr>
          <p:cNvPr name="TextBox 10" id="10"/>
          <p:cNvSpPr txBox="true"/>
          <p:nvPr/>
        </p:nvSpPr>
        <p:spPr>
          <a:xfrm rot="0">
            <a:off x="5620724" y="736519"/>
            <a:ext cx="738545"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ZOOM IN </a:t>
            </a:r>
          </a:p>
        </p:txBody>
      </p:sp>
    </p:spTree>
  </p:cSld>
  <p:clrMapOvr>
    <a:masterClrMapping/>
  </p:clrMapOvr>
</p:sld>
</file>

<file path=ppt/slides/slide4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6559442" y="2034803"/>
            <a:ext cx="11400369" cy="6827728"/>
            <a:chOff x="0" y="0"/>
            <a:chExt cx="2854977" cy="1709857"/>
          </a:xfrm>
        </p:grpSpPr>
        <p:sp>
          <p:nvSpPr>
            <p:cNvPr name="Freeform 3" id="3"/>
            <p:cNvSpPr/>
            <p:nvPr/>
          </p:nvSpPr>
          <p:spPr>
            <a:xfrm flipH="false" flipV="false" rot="0">
              <a:off x="0" y="0"/>
              <a:ext cx="2854977" cy="1709857"/>
            </a:xfrm>
            <a:custGeom>
              <a:avLst/>
              <a:gdLst/>
              <a:ahLst/>
              <a:cxnLst/>
              <a:rect r="r" b="b" t="t" l="l"/>
              <a:pathLst>
                <a:path h="1709857" w="2854977">
                  <a:moveTo>
                    <a:pt x="0" y="0"/>
                  </a:moveTo>
                  <a:lnTo>
                    <a:pt x="2854977" y="0"/>
                  </a:lnTo>
                  <a:lnTo>
                    <a:pt x="2854977" y="1709857"/>
                  </a:lnTo>
                  <a:lnTo>
                    <a:pt x="0" y="1709857"/>
                  </a:lnTo>
                  <a:close/>
                </a:path>
              </a:pathLst>
            </a:custGeom>
            <a:solidFill>
              <a:srgbClr val="000000">
                <a:alpha val="46667"/>
              </a:srgbClr>
            </a:solidFill>
          </p:spPr>
        </p:sp>
        <p:sp>
          <p:nvSpPr>
            <p:cNvPr name="TextBox 4" id="4"/>
            <p:cNvSpPr txBox="true"/>
            <p:nvPr/>
          </p:nvSpPr>
          <p:spPr>
            <a:xfrm>
              <a:off x="0" y="-47625"/>
              <a:ext cx="2854977" cy="1757482"/>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5749572" cy="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409707" y="1595194"/>
            <a:ext cx="17364520" cy="7054336"/>
          </a:xfrm>
          <a:custGeom>
            <a:avLst/>
            <a:gdLst/>
            <a:ahLst/>
            <a:cxnLst/>
            <a:rect r="r" b="b" t="t" l="l"/>
            <a:pathLst>
              <a:path h="7054336" w="17364520">
                <a:moveTo>
                  <a:pt x="0" y="0"/>
                </a:moveTo>
                <a:lnTo>
                  <a:pt x="17364521" y="0"/>
                </a:lnTo>
                <a:lnTo>
                  <a:pt x="17364521" y="7054336"/>
                </a:lnTo>
                <a:lnTo>
                  <a:pt x="0" y="7054336"/>
                </a:lnTo>
                <a:lnTo>
                  <a:pt x="0" y="0"/>
                </a:lnTo>
                <a:close/>
              </a:path>
            </a:pathLst>
          </a:custGeom>
          <a:blipFill>
            <a:blip r:embed="rId2"/>
            <a:stretch>
              <a:fillRect l="0" t="-69" r="0" b="-69"/>
            </a:stretch>
          </a:blipFill>
        </p:spPr>
      </p:sp>
      <p:sp>
        <p:nvSpPr>
          <p:cNvPr name="TextBox 8" id="8"/>
          <p:cNvSpPr txBox="true"/>
          <p:nvPr/>
        </p:nvSpPr>
        <p:spPr>
          <a:xfrm rot="0">
            <a:off x="0" y="304800"/>
            <a:ext cx="11255755"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THE AREA BEFORE STARTING TO RE-PLAN AND DESIGN IT  (2D)</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
        <p:nvSpPr>
          <p:cNvPr name="TextBox 10" id="10"/>
          <p:cNvSpPr txBox="true"/>
          <p:nvPr/>
        </p:nvSpPr>
        <p:spPr>
          <a:xfrm rot="0">
            <a:off x="10064387" y="617687"/>
            <a:ext cx="904280" cy="331702"/>
          </a:xfrm>
          <a:prstGeom prst="rect">
            <a:avLst/>
          </a:prstGeom>
        </p:spPr>
        <p:txBody>
          <a:bodyPr anchor="t" rtlCol="false" tIns="0" lIns="0" bIns="0" rIns="0">
            <a:spAutoFit/>
          </a:bodyPr>
          <a:lstStyle/>
          <a:p>
            <a:pPr algn="ctr">
              <a:lnSpc>
                <a:spcPts val="2717"/>
              </a:lnSpc>
            </a:pPr>
            <a:r>
              <a:rPr lang="en-US" b="true" sz="1940" spc="97">
                <a:solidFill>
                  <a:srgbClr val="000000"/>
                </a:solidFill>
                <a:latin typeface="IBM Plex Sans Condensed Bold"/>
                <a:ea typeface="IBM Plex Sans Condensed Bold"/>
                <a:cs typeface="IBM Plex Sans Condensed Bold"/>
                <a:sym typeface="IBM Plex Sans Condensed Bold"/>
              </a:rPr>
              <a:t>PARCEL</a:t>
            </a:r>
          </a:p>
        </p:txBody>
      </p:sp>
    </p:spTree>
  </p:cSld>
  <p:clrMapOvr>
    <a:masterClrMapping/>
  </p:clrMapOvr>
</p:sld>
</file>

<file path=ppt/slides/slide4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6559442" y="2254408"/>
            <a:ext cx="11400369" cy="6827728"/>
            <a:chOff x="0" y="0"/>
            <a:chExt cx="2854977" cy="1709857"/>
          </a:xfrm>
        </p:grpSpPr>
        <p:sp>
          <p:nvSpPr>
            <p:cNvPr name="Freeform 3" id="3"/>
            <p:cNvSpPr/>
            <p:nvPr/>
          </p:nvSpPr>
          <p:spPr>
            <a:xfrm flipH="false" flipV="false" rot="0">
              <a:off x="0" y="0"/>
              <a:ext cx="2854977" cy="1709857"/>
            </a:xfrm>
            <a:custGeom>
              <a:avLst/>
              <a:gdLst/>
              <a:ahLst/>
              <a:cxnLst/>
              <a:rect r="r" b="b" t="t" l="l"/>
              <a:pathLst>
                <a:path h="1709857" w="2854977">
                  <a:moveTo>
                    <a:pt x="0" y="0"/>
                  </a:moveTo>
                  <a:lnTo>
                    <a:pt x="2854977" y="0"/>
                  </a:lnTo>
                  <a:lnTo>
                    <a:pt x="2854977" y="1709857"/>
                  </a:lnTo>
                  <a:lnTo>
                    <a:pt x="0" y="1709857"/>
                  </a:lnTo>
                  <a:close/>
                </a:path>
              </a:pathLst>
            </a:custGeom>
            <a:solidFill>
              <a:srgbClr val="000000">
                <a:alpha val="46667"/>
              </a:srgbClr>
            </a:solidFill>
          </p:spPr>
        </p:sp>
        <p:sp>
          <p:nvSpPr>
            <p:cNvPr name="TextBox 4" id="4"/>
            <p:cNvSpPr txBox="true"/>
            <p:nvPr/>
          </p:nvSpPr>
          <p:spPr>
            <a:xfrm>
              <a:off x="0" y="-47625"/>
              <a:ext cx="2854977" cy="1757482"/>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5749572" cy="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409707" y="1375589"/>
            <a:ext cx="17364520" cy="7486942"/>
          </a:xfrm>
          <a:custGeom>
            <a:avLst/>
            <a:gdLst/>
            <a:ahLst/>
            <a:cxnLst/>
            <a:rect r="r" b="b" t="t" l="l"/>
            <a:pathLst>
              <a:path h="7486942" w="17364520">
                <a:moveTo>
                  <a:pt x="0" y="0"/>
                </a:moveTo>
                <a:lnTo>
                  <a:pt x="17364521" y="0"/>
                </a:lnTo>
                <a:lnTo>
                  <a:pt x="17364521" y="7486943"/>
                </a:lnTo>
                <a:lnTo>
                  <a:pt x="0" y="7486943"/>
                </a:lnTo>
                <a:lnTo>
                  <a:pt x="0" y="0"/>
                </a:lnTo>
                <a:close/>
              </a:path>
            </a:pathLst>
          </a:custGeom>
          <a:blipFill>
            <a:blip r:embed="rId2"/>
            <a:stretch>
              <a:fillRect l="0" t="-1191" r="0" b="-1279"/>
            </a:stretch>
          </a:blipFill>
        </p:spPr>
      </p:sp>
      <p:sp>
        <p:nvSpPr>
          <p:cNvPr name="TextBox 8" id="8"/>
          <p:cNvSpPr txBox="true"/>
          <p:nvPr/>
        </p:nvSpPr>
        <p:spPr>
          <a:xfrm rot="0">
            <a:off x="0" y="304800"/>
            <a:ext cx="11255755"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THE AREA BEFORE STARTING TO RE-PLAN AND DESIGN IT  (2D)</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
        <p:nvSpPr>
          <p:cNvPr name="TextBox 10" id="10"/>
          <p:cNvSpPr txBox="true"/>
          <p:nvPr/>
        </p:nvSpPr>
        <p:spPr>
          <a:xfrm rot="0">
            <a:off x="9845966" y="617687"/>
            <a:ext cx="1341120" cy="331702"/>
          </a:xfrm>
          <a:prstGeom prst="rect">
            <a:avLst/>
          </a:prstGeom>
        </p:spPr>
        <p:txBody>
          <a:bodyPr anchor="t" rtlCol="false" tIns="0" lIns="0" bIns="0" rIns="0">
            <a:spAutoFit/>
          </a:bodyPr>
          <a:lstStyle/>
          <a:p>
            <a:pPr algn="ctr">
              <a:lnSpc>
                <a:spcPts val="2717"/>
              </a:lnSpc>
            </a:pPr>
            <a:r>
              <a:rPr lang="en-US" b="true" sz="1940" spc="97">
                <a:solidFill>
                  <a:srgbClr val="000000"/>
                </a:solidFill>
                <a:latin typeface="IBM Plex Sans Condensed Bold"/>
                <a:ea typeface="IBM Plex Sans Condensed Bold"/>
                <a:cs typeface="IBM Plex Sans Condensed Bold"/>
                <a:sym typeface="IBM Plex Sans Condensed Bold"/>
              </a:rPr>
              <a:t>BUILDINGS</a:t>
            </a:r>
          </a:p>
        </p:txBody>
      </p:sp>
    </p:spTree>
  </p:cSld>
  <p:clrMapOvr>
    <a:masterClrMapping/>
  </p:clrMapOvr>
</p:sld>
</file>

<file path=ppt/slides/slide4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6559442" y="2238016"/>
            <a:ext cx="11400369" cy="6553223"/>
            <a:chOff x="0" y="0"/>
            <a:chExt cx="2854977" cy="1641113"/>
          </a:xfrm>
        </p:grpSpPr>
        <p:sp>
          <p:nvSpPr>
            <p:cNvPr name="Freeform 3" id="3"/>
            <p:cNvSpPr/>
            <p:nvPr/>
          </p:nvSpPr>
          <p:spPr>
            <a:xfrm flipH="false" flipV="false" rot="0">
              <a:off x="0" y="0"/>
              <a:ext cx="2854977" cy="1641113"/>
            </a:xfrm>
            <a:custGeom>
              <a:avLst/>
              <a:gdLst/>
              <a:ahLst/>
              <a:cxnLst/>
              <a:rect r="r" b="b" t="t" l="l"/>
              <a:pathLst>
                <a:path h="1641113" w="2854977">
                  <a:moveTo>
                    <a:pt x="0" y="0"/>
                  </a:moveTo>
                  <a:lnTo>
                    <a:pt x="2854977" y="0"/>
                  </a:lnTo>
                  <a:lnTo>
                    <a:pt x="2854977" y="1641113"/>
                  </a:lnTo>
                  <a:lnTo>
                    <a:pt x="0" y="1641113"/>
                  </a:lnTo>
                  <a:close/>
                </a:path>
              </a:pathLst>
            </a:custGeom>
            <a:solidFill>
              <a:srgbClr val="000000">
                <a:alpha val="46667"/>
              </a:srgbClr>
            </a:solidFill>
          </p:spPr>
        </p:sp>
        <p:sp>
          <p:nvSpPr>
            <p:cNvPr name="TextBox 4" id="4"/>
            <p:cNvSpPr txBox="true"/>
            <p:nvPr/>
          </p:nvSpPr>
          <p:spPr>
            <a:xfrm>
              <a:off x="0" y="-47625"/>
              <a:ext cx="2854977" cy="1688738"/>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5749572" cy="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450352" y="1478467"/>
            <a:ext cx="17259300" cy="7065802"/>
          </a:xfrm>
          <a:custGeom>
            <a:avLst/>
            <a:gdLst/>
            <a:ahLst/>
            <a:cxnLst/>
            <a:rect r="r" b="b" t="t" l="l"/>
            <a:pathLst>
              <a:path h="7065802" w="17259300">
                <a:moveTo>
                  <a:pt x="0" y="0"/>
                </a:moveTo>
                <a:lnTo>
                  <a:pt x="17259300" y="0"/>
                </a:lnTo>
                <a:lnTo>
                  <a:pt x="17259300" y="7065801"/>
                </a:lnTo>
                <a:lnTo>
                  <a:pt x="0" y="7065801"/>
                </a:lnTo>
                <a:lnTo>
                  <a:pt x="0" y="0"/>
                </a:lnTo>
                <a:close/>
              </a:path>
            </a:pathLst>
          </a:custGeom>
          <a:blipFill>
            <a:blip r:embed="rId2"/>
            <a:stretch>
              <a:fillRect l="-1458" t="0" r="-889" b="0"/>
            </a:stretch>
          </a:blipFill>
        </p:spPr>
      </p:sp>
      <p:sp>
        <p:nvSpPr>
          <p:cNvPr name="TextBox 8" id="8"/>
          <p:cNvSpPr txBox="true"/>
          <p:nvPr/>
        </p:nvSpPr>
        <p:spPr>
          <a:xfrm rot="0">
            <a:off x="0" y="304800"/>
            <a:ext cx="11255755"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THE AREA AFTER RE-PLANNING AND DESIGN (2D)</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
        <p:nvSpPr>
          <p:cNvPr name="TextBox 10" id="10"/>
          <p:cNvSpPr txBox="true"/>
          <p:nvPr/>
        </p:nvSpPr>
        <p:spPr>
          <a:xfrm rot="0">
            <a:off x="8490556" y="633412"/>
            <a:ext cx="904280" cy="331702"/>
          </a:xfrm>
          <a:prstGeom prst="rect">
            <a:avLst/>
          </a:prstGeom>
        </p:spPr>
        <p:txBody>
          <a:bodyPr anchor="t" rtlCol="false" tIns="0" lIns="0" bIns="0" rIns="0">
            <a:spAutoFit/>
          </a:bodyPr>
          <a:lstStyle/>
          <a:p>
            <a:pPr algn="ctr">
              <a:lnSpc>
                <a:spcPts val="2717"/>
              </a:lnSpc>
            </a:pPr>
            <a:r>
              <a:rPr lang="en-US" b="true" sz="1940" spc="97">
                <a:solidFill>
                  <a:srgbClr val="000000"/>
                </a:solidFill>
                <a:latin typeface="IBM Plex Sans Condensed Bold"/>
                <a:ea typeface="IBM Plex Sans Condensed Bold"/>
                <a:cs typeface="IBM Plex Sans Condensed Bold"/>
                <a:sym typeface="IBM Plex Sans Condensed Bold"/>
              </a:rPr>
              <a:t>PARCEL</a:t>
            </a:r>
          </a:p>
        </p:txBody>
      </p:sp>
    </p:spTree>
  </p:cSld>
  <p:clrMapOvr>
    <a:masterClrMapping/>
  </p:clrMapOvr>
</p:sld>
</file>

<file path=ppt/slides/slide4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6559442" y="2238016"/>
            <a:ext cx="11400369" cy="6553223"/>
            <a:chOff x="0" y="0"/>
            <a:chExt cx="2854977" cy="1641113"/>
          </a:xfrm>
        </p:grpSpPr>
        <p:sp>
          <p:nvSpPr>
            <p:cNvPr name="Freeform 3" id="3"/>
            <p:cNvSpPr/>
            <p:nvPr/>
          </p:nvSpPr>
          <p:spPr>
            <a:xfrm flipH="false" flipV="false" rot="0">
              <a:off x="0" y="0"/>
              <a:ext cx="2854977" cy="1641113"/>
            </a:xfrm>
            <a:custGeom>
              <a:avLst/>
              <a:gdLst/>
              <a:ahLst/>
              <a:cxnLst/>
              <a:rect r="r" b="b" t="t" l="l"/>
              <a:pathLst>
                <a:path h="1641113" w="2854977">
                  <a:moveTo>
                    <a:pt x="0" y="0"/>
                  </a:moveTo>
                  <a:lnTo>
                    <a:pt x="2854977" y="0"/>
                  </a:lnTo>
                  <a:lnTo>
                    <a:pt x="2854977" y="1641113"/>
                  </a:lnTo>
                  <a:lnTo>
                    <a:pt x="0" y="1641113"/>
                  </a:lnTo>
                  <a:close/>
                </a:path>
              </a:pathLst>
            </a:custGeom>
            <a:solidFill>
              <a:srgbClr val="000000">
                <a:alpha val="46667"/>
              </a:srgbClr>
            </a:solidFill>
          </p:spPr>
        </p:sp>
        <p:sp>
          <p:nvSpPr>
            <p:cNvPr name="TextBox 4" id="4"/>
            <p:cNvSpPr txBox="true"/>
            <p:nvPr/>
          </p:nvSpPr>
          <p:spPr>
            <a:xfrm>
              <a:off x="0" y="-47625"/>
              <a:ext cx="2854977" cy="1688738"/>
            </a:xfrm>
            <a:prstGeom prst="rect">
              <a:avLst/>
            </a:prstGeom>
          </p:spPr>
          <p:txBody>
            <a:bodyPr anchor="ctr" rtlCol="false" tIns="50800" lIns="50800" bIns="50800" rIns="50800"/>
            <a:lstStyle/>
            <a:p>
              <a:pPr algn="ctr">
                <a:lnSpc>
                  <a:spcPts val="3219"/>
                </a:lnSpc>
              </a:pPr>
            </a:p>
          </p:txBody>
        </p:sp>
      </p:grpSp>
      <p:sp>
        <p:nvSpPr>
          <p:cNvPr name="AutoShape 5" id="5"/>
          <p:cNvSpPr/>
          <p:nvPr/>
        </p:nvSpPr>
        <p:spPr>
          <a:xfrm>
            <a:off x="9244706" y="9466027"/>
            <a:ext cx="12311601" cy="0"/>
          </a:xfrm>
          <a:prstGeom prst="line">
            <a:avLst/>
          </a:prstGeom>
          <a:ln cap="flat" w="38100">
            <a:solidFill>
              <a:srgbClr val="000000"/>
            </a:solidFill>
            <a:prstDash val="solid"/>
            <a:headEnd type="none" len="sm" w="sm"/>
            <a:tailEnd type="none" len="sm" w="sm"/>
          </a:ln>
        </p:spPr>
      </p:sp>
      <p:sp>
        <p:nvSpPr>
          <p:cNvPr name="AutoShape 6" id="6"/>
          <p:cNvSpPr/>
          <p:nvPr/>
        </p:nvSpPr>
        <p:spPr>
          <a:xfrm>
            <a:off x="-4579503" y="1009650"/>
            <a:ext cx="15749572" cy="0"/>
          </a:xfrm>
          <a:prstGeom prst="line">
            <a:avLst/>
          </a:prstGeom>
          <a:ln cap="flat" w="38100">
            <a:solidFill>
              <a:srgbClr val="000000"/>
            </a:solidFill>
            <a:prstDash val="solid"/>
            <a:headEnd type="none" len="sm" w="sm"/>
            <a:tailEnd type="none" len="sm" w="sm"/>
          </a:ln>
        </p:spPr>
      </p:sp>
      <p:sp>
        <p:nvSpPr>
          <p:cNvPr name="Freeform 7" id="7"/>
          <p:cNvSpPr/>
          <p:nvPr/>
        </p:nvSpPr>
        <p:spPr>
          <a:xfrm flipH="false" flipV="false" rot="0">
            <a:off x="245417" y="1782482"/>
            <a:ext cx="17394559" cy="6722036"/>
          </a:xfrm>
          <a:custGeom>
            <a:avLst/>
            <a:gdLst/>
            <a:ahLst/>
            <a:cxnLst/>
            <a:rect r="r" b="b" t="t" l="l"/>
            <a:pathLst>
              <a:path h="6722036" w="17394559">
                <a:moveTo>
                  <a:pt x="0" y="0"/>
                </a:moveTo>
                <a:lnTo>
                  <a:pt x="17394559" y="0"/>
                </a:lnTo>
                <a:lnTo>
                  <a:pt x="17394559" y="6722036"/>
                </a:lnTo>
                <a:lnTo>
                  <a:pt x="0" y="6722036"/>
                </a:lnTo>
                <a:lnTo>
                  <a:pt x="0" y="0"/>
                </a:lnTo>
                <a:close/>
              </a:path>
            </a:pathLst>
          </a:custGeom>
          <a:blipFill>
            <a:blip r:embed="rId2"/>
            <a:stretch>
              <a:fillRect l="0" t="-188" r="-427" b="-188"/>
            </a:stretch>
          </a:blipFill>
        </p:spPr>
      </p:sp>
      <p:sp>
        <p:nvSpPr>
          <p:cNvPr name="TextBox 8" id="8"/>
          <p:cNvSpPr txBox="true"/>
          <p:nvPr/>
        </p:nvSpPr>
        <p:spPr>
          <a:xfrm rot="0">
            <a:off x="0" y="304800"/>
            <a:ext cx="11255755" cy="723900"/>
          </a:xfrm>
          <a:prstGeom prst="rect">
            <a:avLst/>
          </a:prstGeom>
        </p:spPr>
        <p:txBody>
          <a:bodyPr anchor="t" rtlCol="false" tIns="0" lIns="0" bIns="0" rIns="0">
            <a:spAutoFit/>
          </a:bodyPr>
          <a:lstStyle/>
          <a:p>
            <a:pPr algn="l">
              <a:lnSpc>
                <a:spcPts val="5633"/>
              </a:lnSpc>
            </a:pPr>
            <a:r>
              <a:rPr lang="en-US" sz="4694">
                <a:solidFill>
                  <a:srgbClr val="C89F65"/>
                </a:solidFill>
                <a:latin typeface="Tek Tall Arabic"/>
                <a:ea typeface="Tek Tall Arabic"/>
                <a:cs typeface="Tek Tall Arabic"/>
                <a:sym typeface="Tek Tall Arabic"/>
              </a:rPr>
              <a:t>THE AREA AFTER RE-PLANNING AND DESIGN (2D)</a:t>
            </a:r>
          </a:p>
        </p:txBody>
      </p:sp>
      <p:sp>
        <p:nvSpPr>
          <p:cNvPr name="TextBox 9" id="9"/>
          <p:cNvSpPr txBox="true"/>
          <p:nvPr/>
        </p:nvSpPr>
        <p:spPr>
          <a:xfrm rot="0">
            <a:off x="16030642" y="9193380"/>
            <a:ext cx="1929170" cy="232642"/>
          </a:xfrm>
          <a:prstGeom prst="rect">
            <a:avLst/>
          </a:prstGeom>
        </p:spPr>
        <p:txBody>
          <a:bodyPr anchor="t" rtlCol="false" tIns="0" lIns="0" bIns="0" rIns="0">
            <a:spAutoFit/>
          </a:bodyPr>
          <a:lstStyle/>
          <a:p>
            <a:pPr algn="ctr">
              <a:lnSpc>
                <a:spcPts val="1877"/>
              </a:lnSpc>
            </a:pPr>
            <a:r>
              <a:rPr lang="en-US" sz="1340" spc="67">
                <a:solidFill>
                  <a:srgbClr val="000000"/>
                </a:solidFill>
                <a:latin typeface="IBM Plex Sans Condensed"/>
                <a:ea typeface="IBM Plex Sans Condensed"/>
                <a:cs typeface="IBM Plex Sans Condensed"/>
                <a:sym typeface="IBM Plex Sans Condensed"/>
              </a:rPr>
              <a:t>SOURCE : Z.KURDI 2025 </a:t>
            </a:r>
          </a:p>
        </p:txBody>
      </p:sp>
      <p:sp>
        <p:nvSpPr>
          <p:cNvPr name="TextBox 10" id="10"/>
          <p:cNvSpPr txBox="true"/>
          <p:nvPr/>
        </p:nvSpPr>
        <p:spPr>
          <a:xfrm rot="0">
            <a:off x="8272136" y="633412"/>
            <a:ext cx="1341120" cy="331702"/>
          </a:xfrm>
          <a:prstGeom prst="rect">
            <a:avLst/>
          </a:prstGeom>
        </p:spPr>
        <p:txBody>
          <a:bodyPr anchor="t" rtlCol="false" tIns="0" lIns="0" bIns="0" rIns="0">
            <a:spAutoFit/>
          </a:bodyPr>
          <a:lstStyle/>
          <a:p>
            <a:pPr algn="ctr">
              <a:lnSpc>
                <a:spcPts val="2717"/>
              </a:lnSpc>
            </a:pPr>
            <a:r>
              <a:rPr lang="en-US" b="true" sz="1940" spc="97">
                <a:solidFill>
                  <a:srgbClr val="000000"/>
                </a:solidFill>
                <a:latin typeface="IBM Plex Sans Condensed Bold"/>
                <a:ea typeface="IBM Plex Sans Condensed Bold"/>
                <a:cs typeface="IBM Plex Sans Condensed Bold"/>
                <a:sym typeface="IBM Plex Sans Condensed Bold"/>
              </a:rPr>
              <a:t>BUILDINGS</a:t>
            </a:r>
          </a:p>
        </p:txBody>
      </p:sp>
    </p:spTree>
  </p:cSld>
  <p:clrMapOvr>
    <a:masterClrMapping/>
  </p:clrMapOvr>
</p:sld>
</file>

<file path=ppt/slides/slide45.xml><?xml version="1.0" encoding="utf-8"?>
<p:sld xmlns:p="http://schemas.openxmlformats.org/presentationml/2006/main" xmlns:a="http://schemas.openxmlformats.org/drawingml/2006/main" xmlns:r="http://schemas.openxmlformats.org/officeDocument/2006/relationships">
  <p:cSld>
    <p:bg>
      <p:bgPr>
        <a:solidFill>
          <a:srgbClr val="1B1919"/>
        </a:solidFill>
      </p:bgPr>
    </p:bg>
    <p:spTree>
      <p:nvGrpSpPr>
        <p:cNvPr id="1" name=""/>
        <p:cNvGrpSpPr/>
        <p:nvPr/>
      </p:nvGrpSpPr>
      <p:grpSpPr>
        <a:xfrm>
          <a:off x="0" y="0"/>
          <a:ext cx="0" cy="0"/>
          <a:chOff x="0" y="0"/>
          <a:chExt cx="0" cy="0"/>
        </a:xfrm>
      </p:grpSpPr>
      <p:sp>
        <p:nvSpPr>
          <p:cNvPr name="Freeform 2" id="2"/>
          <p:cNvSpPr/>
          <p:nvPr/>
        </p:nvSpPr>
        <p:spPr>
          <a:xfrm flipH="false" flipV="false" rot="0">
            <a:off x="7846170" y="6351889"/>
            <a:ext cx="2595660" cy="2595660"/>
          </a:xfrm>
          <a:custGeom>
            <a:avLst/>
            <a:gdLst/>
            <a:ahLst/>
            <a:cxnLst/>
            <a:rect r="r" b="b" t="t" l="l"/>
            <a:pathLst>
              <a:path h="2595660" w="2595660">
                <a:moveTo>
                  <a:pt x="0" y="0"/>
                </a:moveTo>
                <a:lnTo>
                  <a:pt x="2595660" y="0"/>
                </a:lnTo>
                <a:lnTo>
                  <a:pt x="2595660" y="2595660"/>
                </a:lnTo>
                <a:lnTo>
                  <a:pt x="0" y="2595660"/>
                </a:lnTo>
                <a:lnTo>
                  <a:pt x="0" y="0"/>
                </a:lnTo>
                <a:close/>
              </a:path>
            </a:pathLst>
          </a:custGeom>
          <a:blipFill>
            <a:blip r:embed="rId2"/>
            <a:stretch>
              <a:fillRect l="0" t="0" r="0" b="0"/>
            </a:stretch>
          </a:blipFill>
        </p:spPr>
      </p:sp>
      <p:sp>
        <p:nvSpPr>
          <p:cNvPr name="TextBox 3" id="3"/>
          <p:cNvSpPr txBox="true"/>
          <p:nvPr/>
        </p:nvSpPr>
        <p:spPr>
          <a:xfrm rot="0">
            <a:off x="5260419" y="2941020"/>
            <a:ext cx="7767161" cy="1238250"/>
          </a:xfrm>
          <a:prstGeom prst="rect">
            <a:avLst/>
          </a:prstGeom>
        </p:spPr>
        <p:txBody>
          <a:bodyPr anchor="t" rtlCol="false" tIns="0" lIns="0" bIns="0" rIns="0">
            <a:spAutoFit/>
          </a:bodyPr>
          <a:lstStyle/>
          <a:p>
            <a:pPr algn="l">
              <a:lnSpc>
                <a:spcPts val="9600"/>
              </a:lnSpc>
            </a:pPr>
            <a:r>
              <a:rPr lang="en-US" sz="8000">
                <a:solidFill>
                  <a:srgbClr val="C89F65"/>
                </a:solidFill>
                <a:latin typeface="Tek Tall Arabic"/>
                <a:ea typeface="Tek Tall Arabic"/>
                <a:cs typeface="Tek Tall Arabic"/>
                <a:sym typeface="Tek Tall Arabic"/>
              </a:rPr>
              <a:t>PROGRAMS AND (3D) DESIGN</a:t>
            </a:r>
          </a:p>
        </p:txBody>
      </p:sp>
      <p:sp>
        <p:nvSpPr>
          <p:cNvPr name="TextBox 4" id="4"/>
          <p:cNvSpPr txBox="true"/>
          <p:nvPr/>
        </p:nvSpPr>
        <p:spPr>
          <a:xfrm rot="0">
            <a:off x="4998020" y="5067300"/>
            <a:ext cx="8291960" cy="662942"/>
          </a:xfrm>
          <a:prstGeom prst="rect">
            <a:avLst/>
          </a:prstGeom>
        </p:spPr>
        <p:txBody>
          <a:bodyPr anchor="t" rtlCol="false" tIns="0" lIns="0" bIns="0" rIns="0">
            <a:spAutoFit/>
          </a:bodyPr>
          <a:lstStyle/>
          <a:p>
            <a:pPr algn="ctr">
              <a:lnSpc>
                <a:spcPts val="5459"/>
              </a:lnSpc>
              <a:spcBef>
                <a:spcPct val="0"/>
              </a:spcBef>
            </a:pPr>
            <a:r>
              <a:rPr lang="en-US" b="true" sz="3899">
                <a:solidFill>
                  <a:srgbClr val="FF3131"/>
                </a:solidFill>
                <a:latin typeface="IBM Plex Sans Condensed Bold"/>
                <a:ea typeface="IBM Plex Sans Condensed Bold"/>
                <a:cs typeface="IBM Plex Sans Condensed Bold"/>
                <a:sym typeface="IBM Plex Sans Condensed Bold"/>
              </a:rPr>
              <a:t>"</a:t>
            </a:r>
            <a:r>
              <a:rPr lang="en-US" sz="3899">
                <a:solidFill>
                  <a:srgbClr val="FFFFFF"/>
                </a:solidFill>
                <a:latin typeface="IBM Plex Sans Condensed"/>
                <a:ea typeface="IBM Plex Sans Condensed"/>
                <a:cs typeface="IBM Plex Sans Condensed"/>
                <a:sym typeface="IBM Plex Sans Condensed"/>
              </a:rPr>
              <a:t>Look behind you.</a:t>
            </a:r>
            <a:r>
              <a:rPr lang="en-US" b="true" sz="3899">
                <a:solidFill>
                  <a:srgbClr val="FF3131"/>
                </a:solidFill>
                <a:latin typeface="IBM Plex Sans Condensed Bold"/>
                <a:ea typeface="IBM Plex Sans Condensed Bold"/>
                <a:cs typeface="IBM Plex Sans Condensed Bold"/>
                <a:sym typeface="IBM Plex Sans Condensed Bold"/>
              </a:rPr>
              <a:t>"</a:t>
            </a:r>
          </a:p>
        </p:txBody>
      </p:sp>
    </p:spTree>
  </p:cSld>
  <p:clrMapOvr>
    <a:masterClrMapping/>
  </p:clrMapOvr>
</p:sld>
</file>

<file path=ppt/slides/slide46.xml><?xml version="1.0" encoding="utf-8"?>
<p:sld xmlns:p="http://schemas.openxmlformats.org/presentationml/2006/main" xmlns:a="http://schemas.openxmlformats.org/drawingml/2006/main" xmlns:r="http://schemas.openxmlformats.org/officeDocument/2006/relationships">
  <p:cSld>
    <p:bg>
      <p:bgPr>
        <a:solidFill>
          <a:srgbClr val="1B1919"/>
        </a:solidFill>
      </p:bgPr>
    </p:bg>
    <p:spTree>
      <p:nvGrpSpPr>
        <p:cNvPr id="1" name=""/>
        <p:cNvGrpSpPr/>
        <p:nvPr/>
      </p:nvGrpSpPr>
      <p:grpSpPr>
        <a:xfrm>
          <a:off x="0" y="0"/>
          <a:ext cx="0" cy="0"/>
          <a:chOff x="0" y="0"/>
          <a:chExt cx="0" cy="0"/>
        </a:xfrm>
      </p:grpSpPr>
      <p:grpSp>
        <p:nvGrpSpPr>
          <p:cNvPr name="Group 2" id="2"/>
          <p:cNvGrpSpPr/>
          <p:nvPr/>
        </p:nvGrpSpPr>
        <p:grpSpPr>
          <a:xfrm rot="0">
            <a:off x="1925294" y="4825444"/>
            <a:ext cx="3001424" cy="3001424"/>
            <a:chOff x="0" y="0"/>
            <a:chExt cx="790498" cy="790498"/>
          </a:xfrm>
        </p:grpSpPr>
        <p:sp>
          <p:nvSpPr>
            <p:cNvPr name="Freeform 3" id="3"/>
            <p:cNvSpPr/>
            <p:nvPr/>
          </p:nvSpPr>
          <p:spPr>
            <a:xfrm flipH="false" flipV="false" rot="0">
              <a:off x="0" y="0"/>
              <a:ext cx="790498" cy="790498"/>
            </a:xfrm>
            <a:custGeom>
              <a:avLst/>
              <a:gdLst/>
              <a:ahLst/>
              <a:cxnLst/>
              <a:rect r="r" b="b" t="t" l="l"/>
              <a:pathLst>
                <a:path h="790498" w="790498">
                  <a:moveTo>
                    <a:pt x="0" y="0"/>
                  </a:moveTo>
                  <a:lnTo>
                    <a:pt x="790498" y="0"/>
                  </a:lnTo>
                  <a:lnTo>
                    <a:pt x="790498" y="790498"/>
                  </a:lnTo>
                  <a:lnTo>
                    <a:pt x="0" y="790498"/>
                  </a:lnTo>
                  <a:close/>
                </a:path>
              </a:pathLst>
            </a:custGeom>
            <a:solidFill>
              <a:srgbClr val="F9F5F0">
                <a:alpha val="35686"/>
              </a:srgbClr>
            </a:solidFill>
          </p:spPr>
        </p:sp>
        <p:sp>
          <p:nvSpPr>
            <p:cNvPr name="TextBox 4" id="4"/>
            <p:cNvSpPr txBox="true"/>
            <p:nvPr/>
          </p:nvSpPr>
          <p:spPr>
            <a:xfrm>
              <a:off x="0" y="-28575"/>
              <a:ext cx="790498" cy="819073"/>
            </a:xfrm>
            <a:prstGeom prst="rect">
              <a:avLst/>
            </a:prstGeom>
          </p:spPr>
          <p:txBody>
            <a:bodyPr anchor="ctr" rtlCol="false" tIns="50800" lIns="50800" bIns="50800" rIns="50800"/>
            <a:lstStyle/>
            <a:p>
              <a:pPr algn="ctr">
                <a:lnSpc>
                  <a:spcPts val="1877"/>
                </a:lnSpc>
              </a:pPr>
            </a:p>
          </p:txBody>
        </p:sp>
      </p:grpSp>
      <p:sp>
        <p:nvSpPr>
          <p:cNvPr name="Freeform 5" id="5"/>
          <p:cNvSpPr/>
          <p:nvPr/>
        </p:nvSpPr>
        <p:spPr>
          <a:xfrm flipH="false" flipV="false" rot="0">
            <a:off x="1087705" y="2563971"/>
            <a:ext cx="3720970" cy="5159057"/>
          </a:xfrm>
          <a:custGeom>
            <a:avLst/>
            <a:gdLst/>
            <a:ahLst/>
            <a:cxnLst/>
            <a:rect r="r" b="b" t="t" l="l"/>
            <a:pathLst>
              <a:path h="5159057" w="3720970">
                <a:moveTo>
                  <a:pt x="0" y="0"/>
                </a:moveTo>
                <a:lnTo>
                  <a:pt x="3720970" y="0"/>
                </a:lnTo>
                <a:lnTo>
                  <a:pt x="3720970" y="5159058"/>
                </a:lnTo>
                <a:lnTo>
                  <a:pt x="0" y="5159058"/>
                </a:lnTo>
                <a:lnTo>
                  <a:pt x="0" y="0"/>
                </a:lnTo>
                <a:close/>
              </a:path>
            </a:pathLst>
          </a:custGeom>
          <a:blipFill>
            <a:blip r:embed="rId2"/>
            <a:stretch>
              <a:fillRect l="0" t="0" r="0" b="0"/>
            </a:stretch>
          </a:blipFill>
        </p:spPr>
      </p:sp>
      <p:grpSp>
        <p:nvGrpSpPr>
          <p:cNvPr name="Group 6" id="6"/>
          <p:cNvGrpSpPr/>
          <p:nvPr/>
        </p:nvGrpSpPr>
        <p:grpSpPr>
          <a:xfrm rot="0">
            <a:off x="6057417" y="4825444"/>
            <a:ext cx="3001424" cy="3001424"/>
            <a:chOff x="0" y="0"/>
            <a:chExt cx="790498" cy="790498"/>
          </a:xfrm>
        </p:grpSpPr>
        <p:sp>
          <p:nvSpPr>
            <p:cNvPr name="Freeform 7" id="7"/>
            <p:cNvSpPr/>
            <p:nvPr/>
          </p:nvSpPr>
          <p:spPr>
            <a:xfrm flipH="false" flipV="false" rot="0">
              <a:off x="0" y="0"/>
              <a:ext cx="790498" cy="790498"/>
            </a:xfrm>
            <a:custGeom>
              <a:avLst/>
              <a:gdLst/>
              <a:ahLst/>
              <a:cxnLst/>
              <a:rect r="r" b="b" t="t" l="l"/>
              <a:pathLst>
                <a:path h="790498" w="790498">
                  <a:moveTo>
                    <a:pt x="0" y="0"/>
                  </a:moveTo>
                  <a:lnTo>
                    <a:pt x="790498" y="0"/>
                  </a:lnTo>
                  <a:lnTo>
                    <a:pt x="790498" y="790498"/>
                  </a:lnTo>
                  <a:lnTo>
                    <a:pt x="0" y="790498"/>
                  </a:lnTo>
                  <a:close/>
                </a:path>
              </a:pathLst>
            </a:custGeom>
            <a:solidFill>
              <a:srgbClr val="F9F5F0">
                <a:alpha val="35686"/>
              </a:srgbClr>
            </a:solidFill>
          </p:spPr>
        </p:sp>
        <p:sp>
          <p:nvSpPr>
            <p:cNvPr name="TextBox 8" id="8"/>
            <p:cNvSpPr txBox="true"/>
            <p:nvPr/>
          </p:nvSpPr>
          <p:spPr>
            <a:xfrm>
              <a:off x="0" y="-28575"/>
              <a:ext cx="790498" cy="819073"/>
            </a:xfrm>
            <a:prstGeom prst="rect">
              <a:avLst/>
            </a:prstGeom>
          </p:spPr>
          <p:txBody>
            <a:bodyPr anchor="ctr" rtlCol="false" tIns="50800" lIns="50800" bIns="50800" rIns="50800"/>
            <a:lstStyle/>
            <a:p>
              <a:pPr algn="ctr">
                <a:lnSpc>
                  <a:spcPts val="1877"/>
                </a:lnSpc>
              </a:pPr>
            </a:p>
          </p:txBody>
        </p:sp>
      </p:grpSp>
      <p:sp>
        <p:nvSpPr>
          <p:cNvPr name="Freeform 9" id="9"/>
          <p:cNvSpPr/>
          <p:nvPr/>
        </p:nvSpPr>
        <p:spPr>
          <a:xfrm flipH="false" flipV="false" rot="0">
            <a:off x="5218235" y="2563971"/>
            <a:ext cx="3720970" cy="5159057"/>
          </a:xfrm>
          <a:custGeom>
            <a:avLst/>
            <a:gdLst/>
            <a:ahLst/>
            <a:cxnLst/>
            <a:rect r="r" b="b" t="t" l="l"/>
            <a:pathLst>
              <a:path h="5159057" w="3720970">
                <a:moveTo>
                  <a:pt x="0" y="0"/>
                </a:moveTo>
                <a:lnTo>
                  <a:pt x="3720970" y="0"/>
                </a:lnTo>
                <a:lnTo>
                  <a:pt x="3720970" y="5159058"/>
                </a:lnTo>
                <a:lnTo>
                  <a:pt x="0" y="5159058"/>
                </a:lnTo>
                <a:lnTo>
                  <a:pt x="0" y="0"/>
                </a:lnTo>
                <a:close/>
              </a:path>
            </a:pathLst>
          </a:custGeom>
          <a:blipFill>
            <a:blip r:embed="rId3"/>
            <a:stretch>
              <a:fillRect l="0" t="-702" r="0" b="-702"/>
            </a:stretch>
          </a:blipFill>
        </p:spPr>
      </p:sp>
      <p:grpSp>
        <p:nvGrpSpPr>
          <p:cNvPr name="Group 10" id="10"/>
          <p:cNvGrpSpPr/>
          <p:nvPr/>
        </p:nvGrpSpPr>
        <p:grpSpPr>
          <a:xfrm rot="0">
            <a:off x="10192316" y="4825444"/>
            <a:ext cx="3001424" cy="3001424"/>
            <a:chOff x="0" y="0"/>
            <a:chExt cx="790498" cy="790498"/>
          </a:xfrm>
        </p:grpSpPr>
        <p:sp>
          <p:nvSpPr>
            <p:cNvPr name="Freeform 11" id="11"/>
            <p:cNvSpPr/>
            <p:nvPr/>
          </p:nvSpPr>
          <p:spPr>
            <a:xfrm flipH="false" flipV="false" rot="0">
              <a:off x="0" y="0"/>
              <a:ext cx="790498" cy="790498"/>
            </a:xfrm>
            <a:custGeom>
              <a:avLst/>
              <a:gdLst/>
              <a:ahLst/>
              <a:cxnLst/>
              <a:rect r="r" b="b" t="t" l="l"/>
              <a:pathLst>
                <a:path h="790498" w="790498">
                  <a:moveTo>
                    <a:pt x="0" y="0"/>
                  </a:moveTo>
                  <a:lnTo>
                    <a:pt x="790498" y="0"/>
                  </a:lnTo>
                  <a:lnTo>
                    <a:pt x="790498" y="790498"/>
                  </a:lnTo>
                  <a:lnTo>
                    <a:pt x="0" y="790498"/>
                  </a:lnTo>
                  <a:close/>
                </a:path>
              </a:pathLst>
            </a:custGeom>
            <a:solidFill>
              <a:srgbClr val="F9F5F0">
                <a:alpha val="35686"/>
              </a:srgbClr>
            </a:solidFill>
          </p:spPr>
        </p:sp>
        <p:sp>
          <p:nvSpPr>
            <p:cNvPr name="TextBox 12" id="12"/>
            <p:cNvSpPr txBox="true"/>
            <p:nvPr/>
          </p:nvSpPr>
          <p:spPr>
            <a:xfrm>
              <a:off x="0" y="-28575"/>
              <a:ext cx="790498" cy="819073"/>
            </a:xfrm>
            <a:prstGeom prst="rect">
              <a:avLst/>
            </a:prstGeom>
          </p:spPr>
          <p:txBody>
            <a:bodyPr anchor="ctr" rtlCol="false" tIns="50800" lIns="50800" bIns="50800" rIns="50800"/>
            <a:lstStyle/>
            <a:p>
              <a:pPr algn="ctr">
                <a:lnSpc>
                  <a:spcPts val="1877"/>
                </a:lnSpc>
              </a:pPr>
            </a:p>
          </p:txBody>
        </p:sp>
      </p:grpSp>
      <p:sp>
        <p:nvSpPr>
          <p:cNvPr name="Freeform 13" id="13"/>
          <p:cNvSpPr/>
          <p:nvPr/>
        </p:nvSpPr>
        <p:spPr>
          <a:xfrm flipH="false" flipV="false" rot="0">
            <a:off x="9348780" y="2563971"/>
            <a:ext cx="3720970" cy="5159057"/>
          </a:xfrm>
          <a:custGeom>
            <a:avLst/>
            <a:gdLst/>
            <a:ahLst/>
            <a:cxnLst/>
            <a:rect r="r" b="b" t="t" l="l"/>
            <a:pathLst>
              <a:path h="5159057" w="3720970">
                <a:moveTo>
                  <a:pt x="0" y="0"/>
                </a:moveTo>
                <a:lnTo>
                  <a:pt x="3720970" y="0"/>
                </a:lnTo>
                <a:lnTo>
                  <a:pt x="3720970" y="5159058"/>
                </a:lnTo>
                <a:lnTo>
                  <a:pt x="0" y="5159058"/>
                </a:lnTo>
                <a:lnTo>
                  <a:pt x="0" y="0"/>
                </a:lnTo>
                <a:close/>
              </a:path>
            </a:pathLst>
          </a:custGeom>
          <a:blipFill>
            <a:blip r:embed="rId4"/>
            <a:stretch>
              <a:fillRect l="0" t="-614" r="0" b="-614"/>
            </a:stretch>
          </a:blipFill>
        </p:spPr>
      </p:sp>
      <p:grpSp>
        <p:nvGrpSpPr>
          <p:cNvPr name="Group 14" id="14"/>
          <p:cNvGrpSpPr/>
          <p:nvPr/>
        </p:nvGrpSpPr>
        <p:grpSpPr>
          <a:xfrm rot="0">
            <a:off x="14327214" y="4825444"/>
            <a:ext cx="3001424" cy="3001424"/>
            <a:chOff x="0" y="0"/>
            <a:chExt cx="790498" cy="790498"/>
          </a:xfrm>
        </p:grpSpPr>
        <p:sp>
          <p:nvSpPr>
            <p:cNvPr name="Freeform 15" id="15"/>
            <p:cNvSpPr/>
            <p:nvPr/>
          </p:nvSpPr>
          <p:spPr>
            <a:xfrm flipH="false" flipV="false" rot="0">
              <a:off x="0" y="0"/>
              <a:ext cx="790498" cy="790498"/>
            </a:xfrm>
            <a:custGeom>
              <a:avLst/>
              <a:gdLst/>
              <a:ahLst/>
              <a:cxnLst/>
              <a:rect r="r" b="b" t="t" l="l"/>
              <a:pathLst>
                <a:path h="790498" w="790498">
                  <a:moveTo>
                    <a:pt x="0" y="0"/>
                  </a:moveTo>
                  <a:lnTo>
                    <a:pt x="790498" y="0"/>
                  </a:lnTo>
                  <a:lnTo>
                    <a:pt x="790498" y="790498"/>
                  </a:lnTo>
                  <a:lnTo>
                    <a:pt x="0" y="790498"/>
                  </a:lnTo>
                  <a:close/>
                </a:path>
              </a:pathLst>
            </a:custGeom>
            <a:solidFill>
              <a:srgbClr val="F9F5F0">
                <a:alpha val="35686"/>
              </a:srgbClr>
            </a:solidFill>
          </p:spPr>
        </p:sp>
        <p:sp>
          <p:nvSpPr>
            <p:cNvPr name="TextBox 16" id="16"/>
            <p:cNvSpPr txBox="true"/>
            <p:nvPr/>
          </p:nvSpPr>
          <p:spPr>
            <a:xfrm>
              <a:off x="0" y="-28575"/>
              <a:ext cx="790498" cy="819073"/>
            </a:xfrm>
            <a:prstGeom prst="rect">
              <a:avLst/>
            </a:prstGeom>
          </p:spPr>
          <p:txBody>
            <a:bodyPr anchor="ctr" rtlCol="false" tIns="50800" lIns="50800" bIns="50800" rIns="50800"/>
            <a:lstStyle/>
            <a:p>
              <a:pPr algn="ctr">
                <a:lnSpc>
                  <a:spcPts val="1877"/>
                </a:lnSpc>
              </a:pPr>
            </a:p>
          </p:txBody>
        </p:sp>
      </p:grpSp>
      <p:sp>
        <p:nvSpPr>
          <p:cNvPr name="Freeform 17" id="17"/>
          <p:cNvSpPr/>
          <p:nvPr/>
        </p:nvSpPr>
        <p:spPr>
          <a:xfrm flipH="false" flipV="false" rot="0">
            <a:off x="13479325" y="2563971"/>
            <a:ext cx="3720970" cy="5159057"/>
          </a:xfrm>
          <a:custGeom>
            <a:avLst/>
            <a:gdLst/>
            <a:ahLst/>
            <a:cxnLst/>
            <a:rect r="r" b="b" t="t" l="l"/>
            <a:pathLst>
              <a:path h="5159057" w="3720970">
                <a:moveTo>
                  <a:pt x="0" y="0"/>
                </a:moveTo>
                <a:lnTo>
                  <a:pt x="3720970" y="0"/>
                </a:lnTo>
                <a:lnTo>
                  <a:pt x="3720970" y="5159058"/>
                </a:lnTo>
                <a:lnTo>
                  <a:pt x="0" y="5159058"/>
                </a:lnTo>
                <a:lnTo>
                  <a:pt x="0" y="0"/>
                </a:lnTo>
                <a:close/>
              </a:path>
            </a:pathLst>
          </a:custGeom>
          <a:blipFill>
            <a:blip r:embed="rId5"/>
            <a:stretch>
              <a:fillRect l="0" t="-597" r="0" b="-597"/>
            </a:stretch>
          </a:blipFill>
        </p:spPr>
      </p:sp>
      <p:grpSp>
        <p:nvGrpSpPr>
          <p:cNvPr name="Group 18" id="18"/>
          <p:cNvGrpSpPr/>
          <p:nvPr/>
        </p:nvGrpSpPr>
        <p:grpSpPr>
          <a:xfrm rot="0">
            <a:off x="6421984" y="5024847"/>
            <a:ext cx="2272289" cy="367989"/>
            <a:chOff x="0" y="0"/>
            <a:chExt cx="3118673" cy="505058"/>
          </a:xfrm>
        </p:grpSpPr>
        <p:sp>
          <p:nvSpPr>
            <p:cNvPr name="Freeform 19" id="19"/>
            <p:cNvSpPr/>
            <p:nvPr/>
          </p:nvSpPr>
          <p:spPr>
            <a:xfrm flipH="false" flipV="false" rot="0">
              <a:off x="0" y="0"/>
              <a:ext cx="3118673" cy="505057"/>
            </a:xfrm>
            <a:custGeom>
              <a:avLst/>
              <a:gdLst/>
              <a:ahLst/>
              <a:cxnLst/>
              <a:rect r="r" b="b" t="t" l="l"/>
              <a:pathLst>
                <a:path h="505057" w="3118673">
                  <a:moveTo>
                    <a:pt x="0" y="0"/>
                  </a:moveTo>
                  <a:lnTo>
                    <a:pt x="0" y="505057"/>
                  </a:lnTo>
                  <a:lnTo>
                    <a:pt x="3118673" y="505057"/>
                  </a:lnTo>
                  <a:lnTo>
                    <a:pt x="3118673" y="0"/>
                  </a:lnTo>
                  <a:lnTo>
                    <a:pt x="0" y="0"/>
                  </a:lnTo>
                  <a:close/>
                  <a:moveTo>
                    <a:pt x="3057713" y="444097"/>
                  </a:moveTo>
                  <a:lnTo>
                    <a:pt x="59690" y="444097"/>
                  </a:lnTo>
                  <a:lnTo>
                    <a:pt x="59690" y="59690"/>
                  </a:lnTo>
                  <a:lnTo>
                    <a:pt x="3057713" y="59690"/>
                  </a:lnTo>
                  <a:lnTo>
                    <a:pt x="3057713" y="444097"/>
                  </a:lnTo>
                  <a:close/>
                </a:path>
              </a:pathLst>
            </a:custGeom>
            <a:solidFill>
              <a:srgbClr val="FF3131"/>
            </a:solidFill>
          </p:spPr>
        </p:sp>
      </p:grpSp>
      <p:grpSp>
        <p:nvGrpSpPr>
          <p:cNvPr name="Group 20" id="20"/>
          <p:cNvGrpSpPr/>
          <p:nvPr/>
        </p:nvGrpSpPr>
        <p:grpSpPr>
          <a:xfrm rot="0">
            <a:off x="15339810" y="2723397"/>
            <a:ext cx="1771756" cy="290160"/>
            <a:chOff x="0" y="0"/>
            <a:chExt cx="2431701" cy="398239"/>
          </a:xfrm>
        </p:grpSpPr>
        <p:sp>
          <p:nvSpPr>
            <p:cNvPr name="Freeform 21" id="21"/>
            <p:cNvSpPr/>
            <p:nvPr/>
          </p:nvSpPr>
          <p:spPr>
            <a:xfrm flipH="false" flipV="false" rot="0">
              <a:off x="0" y="0"/>
              <a:ext cx="2431701" cy="398239"/>
            </a:xfrm>
            <a:custGeom>
              <a:avLst/>
              <a:gdLst/>
              <a:ahLst/>
              <a:cxnLst/>
              <a:rect r="r" b="b" t="t" l="l"/>
              <a:pathLst>
                <a:path h="398239" w="2431701">
                  <a:moveTo>
                    <a:pt x="0" y="0"/>
                  </a:moveTo>
                  <a:lnTo>
                    <a:pt x="0" y="398239"/>
                  </a:lnTo>
                  <a:lnTo>
                    <a:pt x="2431701" y="398239"/>
                  </a:lnTo>
                  <a:lnTo>
                    <a:pt x="2431701" y="0"/>
                  </a:lnTo>
                  <a:lnTo>
                    <a:pt x="0" y="0"/>
                  </a:lnTo>
                  <a:close/>
                  <a:moveTo>
                    <a:pt x="2370741" y="337279"/>
                  </a:moveTo>
                  <a:lnTo>
                    <a:pt x="59690" y="337279"/>
                  </a:lnTo>
                  <a:lnTo>
                    <a:pt x="59690" y="59690"/>
                  </a:lnTo>
                  <a:lnTo>
                    <a:pt x="2370741" y="59690"/>
                  </a:lnTo>
                  <a:lnTo>
                    <a:pt x="2370741" y="337279"/>
                  </a:lnTo>
                  <a:close/>
                </a:path>
              </a:pathLst>
            </a:custGeom>
            <a:solidFill>
              <a:srgbClr val="FF3131"/>
            </a:solidFill>
          </p:spPr>
        </p:sp>
      </p:grpSp>
      <p:sp>
        <p:nvSpPr>
          <p:cNvPr name="TextBox 22" id="22"/>
          <p:cNvSpPr txBox="true"/>
          <p:nvPr/>
        </p:nvSpPr>
        <p:spPr>
          <a:xfrm rot="0">
            <a:off x="4548294" y="825131"/>
            <a:ext cx="9071530" cy="662942"/>
          </a:xfrm>
          <a:prstGeom prst="rect">
            <a:avLst/>
          </a:prstGeom>
        </p:spPr>
        <p:txBody>
          <a:bodyPr anchor="t" rtlCol="false" tIns="0" lIns="0" bIns="0" rIns="0">
            <a:spAutoFit/>
          </a:bodyPr>
          <a:lstStyle/>
          <a:p>
            <a:pPr algn="ctr">
              <a:lnSpc>
                <a:spcPts val="5459"/>
              </a:lnSpc>
              <a:spcBef>
                <a:spcPct val="0"/>
              </a:spcBef>
            </a:pPr>
            <a:r>
              <a:rPr lang="en-US" sz="3899">
                <a:solidFill>
                  <a:srgbClr val="FFFFFF"/>
                </a:solidFill>
                <a:latin typeface="IBM Plex Sans Condensed"/>
                <a:ea typeface="IBM Plex Sans Condensed"/>
                <a:cs typeface="IBM Plex Sans Condensed"/>
                <a:sym typeface="IBM Plex Sans Condensed"/>
              </a:rPr>
              <a:t>Urbanisme de crise (L’Âme Urbaine #15)</a:t>
            </a:r>
          </a:p>
        </p:txBody>
      </p:sp>
      <p:sp>
        <p:nvSpPr>
          <p:cNvPr name="TextBox 23" id="23"/>
          <p:cNvSpPr txBox="true"/>
          <p:nvPr/>
        </p:nvSpPr>
        <p:spPr>
          <a:xfrm rot="0">
            <a:off x="1296507" y="8412959"/>
            <a:ext cx="15694986" cy="1080444"/>
          </a:xfrm>
          <a:prstGeom prst="rect">
            <a:avLst/>
          </a:prstGeom>
        </p:spPr>
        <p:txBody>
          <a:bodyPr anchor="t" rtlCol="false" tIns="0" lIns="0" bIns="0" rIns="0">
            <a:spAutoFit/>
          </a:bodyPr>
          <a:lstStyle/>
          <a:p>
            <a:pPr algn="ctr" marL="0" indent="0" lvl="0">
              <a:lnSpc>
                <a:spcPts val="2922"/>
              </a:lnSpc>
              <a:spcBef>
                <a:spcPct val="0"/>
              </a:spcBef>
            </a:pPr>
            <a:r>
              <a:rPr lang="en-US" sz="2087">
                <a:solidFill>
                  <a:srgbClr val="FFFFFF"/>
                </a:solidFill>
                <a:latin typeface="IBM Plex Sans Condensed"/>
                <a:ea typeface="IBM Plex Sans Condensed"/>
                <a:cs typeface="IBM Plex Sans Condensed"/>
                <a:sym typeface="IBM Plex Sans Condensed"/>
              </a:rPr>
              <a:t>My graduation research project, titled “The Role of Urban Planning and Design in Enhancing City Security,” was accepted and published in the fifteenth issue of the scientific journal L’Âme Urbaine, which deals with urban expression and planning and is published as part of the Urbanisme de Crise exhibition organized by the ENVAR Association, affiliated with the Institute of Planning and Geography at the University of Lille, France.</a:t>
            </a:r>
          </a:p>
        </p:txBody>
      </p:sp>
      <p:grpSp>
        <p:nvGrpSpPr>
          <p:cNvPr name="Group 24" id="24"/>
          <p:cNvGrpSpPr/>
          <p:nvPr/>
        </p:nvGrpSpPr>
        <p:grpSpPr>
          <a:xfrm rot="0">
            <a:off x="1688982" y="845330"/>
            <a:ext cx="2238414" cy="873396"/>
            <a:chOff x="0" y="0"/>
            <a:chExt cx="589541" cy="230030"/>
          </a:xfrm>
        </p:grpSpPr>
        <p:sp>
          <p:nvSpPr>
            <p:cNvPr name="Freeform 25" id="25"/>
            <p:cNvSpPr/>
            <p:nvPr/>
          </p:nvSpPr>
          <p:spPr>
            <a:xfrm flipH="false" flipV="false" rot="0">
              <a:off x="0" y="0"/>
              <a:ext cx="589541" cy="230030"/>
            </a:xfrm>
            <a:custGeom>
              <a:avLst/>
              <a:gdLst/>
              <a:ahLst/>
              <a:cxnLst/>
              <a:rect r="r" b="b" t="t" l="l"/>
              <a:pathLst>
                <a:path h="230030" w="589541">
                  <a:moveTo>
                    <a:pt x="0" y="0"/>
                  </a:moveTo>
                  <a:lnTo>
                    <a:pt x="589541" y="0"/>
                  </a:lnTo>
                  <a:lnTo>
                    <a:pt x="589541" y="230030"/>
                  </a:lnTo>
                  <a:lnTo>
                    <a:pt x="0" y="230030"/>
                  </a:lnTo>
                  <a:close/>
                </a:path>
              </a:pathLst>
            </a:custGeom>
            <a:solidFill>
              <a:srgbClr val="F9F5F0">
                <a:alpha val="35686"/>
              </a:srgbClr>
            </a:solidFill>
          </p:spPr>
        </p:sp>
        <p:sp>
          <p:nvSpPr>
            <p:cNvPr name="TextBox 26" id="26"/>
            <p:cNvSpPr txBox="true"/>
            <p:nvPr/>
          </p:nvSpPr>
          <p:spPr>
            <a:xfrm>
              <a:off x="0" y="-28575"/>
              <a:ext cx="589541" cy="258605"/>
            </a:xfrm>
            <a:prstGeom prst="rect">
              <a:avLst/>
            </a:prstGeom>
          </p:spPr>
          <p:txBody>
            <a:bodyPr anchor="ctr" rtlCol="false" tIns="50800" lIns="50800" bIns="50800" rIns="50800"/>
            <a:lstStyle/>
            <a:p>
              <a:pPr algn="ctr">
                <a:lnSpc>
                  <a:spcPts val="1877"/>
                </a:lnSpc>
              </a:pPr>
            </a:p>
          </p:txBody>
        </p:sp>
      </p:grpSp>
      <p:sp>
        <p:nvSpPr>
          <p:cNvPr name="Freeform 27" id="27"/>
          <p:cNvSpPr/>
          <p:nvPr/>
        </p:nvSpPr>
        <p:spPr>
          <a:xfrm flipH="false" flipV="false" rot="0">
            <a:off x="1087705" y="750507"/>
            <a:ext cx="2752271" cy="888391"/>
          </a:xfrm>
          <a:custGeom>
            <a:avLst/>
            <a:gdLst/>
            <a:ahLst/>
            <a:cxnLst/>
            <a:rect r="r" b="b" t="t" l="l"/>
            <a:pathLst>
              <a:path h="888391" w="2752271">
                <a:moveTo>
                  <a:pt x="0" y="0"/>
                </a:moveTo>
                <a:lnTo>
                  <a:pt x="2752271" y="0"/>
                </a:lnTo>
                <a:lnTo>
                  <a:pt x="2752271" y="888391"/>
                </a:lnTo>
                <a:lnTo>
                  <a:pt x="0" y="888391"/>
                </a:lnTo>
                <a:lnTo>
                  <a:pt x="0" y="0"/>
                </a:lnTo>
                <a:close/>
              </a:path>
            </a:pathLst>
          </a:custGeom>
          <a:blipFill>
            <a:blip r:embed="rId6"/>
            <a:stretch>
              <a:fillRect l="0" t="0" r="0" b="0"/>
            </a:stretch>
          </a:blipFill>
        </p:spPr>
      </p:sp>
      <p:sp>
        <p:nvSpPr>
          <p:cNvPr name="Freeform 28" id="28"/>
          <p:cNvSpPr/>
          <p:nvPr/>
        </p:nvSpPr>
        <p:spPr>
          <a:xfrm flipH="false" flipV="false" rot="7286439">
            <a:off x="15980022" y="1915316"/>
            <a:ext cx="1165500" cy="292435"/>
          </a:xfrm>
          <a:custGeom>
            <a:avLst/>
            <a:gdLst/>
            <a:ahLst/>
            <a:cxnLst/>
            <a:rect r="r" b="b" t="t" l="l"/>
            <a:pathLst>
              <a:path h="292435" w="1165500">
                <a:moveTo>
                  <a:pt x="0" y="0"/>
                </a:moveTo>
                <a:lnTo>
                  <a:pt x="1165500" y="0"/>
                </a:lnTo>
                <a:lnTo>
                  <a:pt x="1165500" y="292435"/>
                </a:lnTo>
                <a:lnTo>
                  <a:pt x="0" y="292435"/>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29" id="29"/>
          <p:cNvSpPr txBox="true"/>
          <p:nvPr/>
        </p:nvSpPr>
        <p:spPr>
          <a:xfrm rot="0">
            <a:off x="15704582" y="1175652"/>
            <a:ext cx="1988828" cy="238126"/>
          </a:xfrm>
          <a:prstGeom prst="rect">
            <a:avLst/>
          </a:prstGeom>
        </p:spPr>
        <p:txBody>
          <a:bodyPr anchor="t" rtlCol="false" tIns="0" lIns="0" bIns="0" rIns="0">
            <a:spAutoFit/>
          </a:bodyPr>
          <a:lstStyle/>
          <a:p>
            <a:pPr algn="ctr">
              <a:lnSpc>
                <a:spcPts val="2099"/>
              </a:lnSpc>
              <a:spcBef>
                <a:spcPct val="0"/>
              </a:spcBef>
            </a:pPr>
            <a:r>
              <a:rPr lang="en-US" sz="1499">
                <a:solidFill>
                  <a:srgbClr val="FFFFFF"/>
                </a:solidFill>
                <a:latin typeface="IBM Plex Sans Condensed"/>
                <a:ea typeface="IBM Plex Sans Condensed"/>
                <a:cs typeface="IBM Plex Sans Condensed"/>
                <a:sym typeface="IBM Plex Sans Condensed"/>
              </a:rPr>
              <a:t>Urban planner zaid kurdi</a:t>
            </a:r>
          </a:p>
        </p:txBody>
      </p:sp>
    </p:spTree>
  </p:cSld>
  <p:clrMapOvr>
    <a:masterClrMapping/>
  </p:clrMapOvr>
</p:sld>
</file>

<file path=ppt/slides/slide47.xml><?xml version="1.0" encoding="utf-8"?>
<p:sld xmlns:p="http://schemas.openxmlformats.org/presentationml/2006/main" xmlns:a="http://schemas.openxmlformats.org/drawingml/2006/main" xmlns:r="http://schemas.openxmlformats.org/officeDocument/2006/relationships">
  <p:cSld>
    <p:bg>
      <p:bgPr>
        <a:solidFill>
          <a:srgbClr val="1B1919"/>
        </a:solidFill>
      </p:bgPr>
    </p:bg>
    <p:spTree>
      <p:nvGrpSpPr>
        <p:cNvPr id="1" name=""/>
        <p:cNvGrpSpPr/>
        <p:nvPr/>
      </p:nvGrpSpPr>
      <p:grpSpPr>
        <a:xfrm>
          <a:off x="0" y="0"/>
          <a:ext cx="0" cy="0"/>
          <a:chOff x="0" y="0"/>
          <a:chExt cx="0" cy="0"/>
        </a:xfrm>
      </p:grpSpPr>
      <p:grpSp>
        <p:nvGrpSpPr>
          <p:cNvPr name="Group 2" id="2"/>
          <p:cNvGrpSpPr/>
          <p:nvPr/>
        </p:nvGrpSpPr>
        <p:grpSpPr>
          <a:xfrm rot="0">
            <a:off x="10278541" y="-119302"/>
            <a:ext cx="8213977" cy="10525605"/>
            <a:chOff x="0" y="0"/>
            <a:chExt cx="10951969" cy="14034139"/>
          </a:xfrm>
        </p:grpSpPr>
        <p:pic>
          <p:nvPicPr>
            <p:cNvPr name="Picture 3" id="3"/>
            <p:cNvPicPr>
              <a:picLocks noChangeAspect="true"/>
            </p:cNvPicPr>
            <p:nvPr/>
          </p:nvPicPr>
          <p:blipFill>
            <a:blip r:embed="rId2"/>
            <a:srcRect l="0" t="3893" r="0" b="0"/>
            <a:stretch>
              <a:fillRect/>
            </a:stretch>
          </p:blipFill>
          <p:spPr>
            <a:xfrm flipH="false" flipV="false">
              <a:off x="0" y="0"/>
              <a:ext cx="10951969" cy="14034139"/>
            </a:xfrm>
            <a:prstGeom prst="rect">
              <a:avLst/>
            </a:prstGeom>
          </p:spPr>
        </p:pic>
      </p:grpSp>
      <p:sp>
        <p:nvSpPr>
          <p:cNvPr name="TextBox 4" id="4"/>
          <p:cNvSpPr txBox="true"/>
          <p:nvPr/>
        </p:nvSpPr>
        <p:spPr>
          <a:xfrm rot="0">
            <a:off x="355110" y="7622019"/>
            <a:ext cx="8805127" cy="1543051"/>
          </a:xfrm>
          <a:prstGeom prst="rect">
            <a:avLst/>
          </a:prstGeom>
        </p:spPr>
        <p:txBody>
          <a:bodyPr anchor="t" rtlCol="false" tIns="0" lIns="0" bIns="0" rIns="0">
            <a:spAutoFit/>
          </a:bodyPr>
          <a:lstStyle/>
          <a:p>
            <a:pPr algn="l" marL="0" indent="0" lvl="0">
              <a:lnSpc>
                <a:spcPts val="4199"/>
              </a:lnSpc>
              <a:spcBef>
                <a:spcPct val="0"/>
              </a:spcBef>
            </a:pPr>
            <a:r>
              <a:rPr lang="en-US" b="true" sz="2999">
                <a:solidFill>
                  <a:srgbClr val="FF3131"/>
                </a:solidFill>
                <a:latin typeface="IBM Plex Sans Condensed Bold"/>
                <a:ea typeface="IBM Plex Sans Condensed Bold"/>
                <a:cs typeface="IBM Plex Sans Condensed Bold"/>
                <a:sym typeface="IBM Plex Sans Condensed Bold"/>
              </a:rPr>
              <a:t>"</a:t>
            </a:r>
            <a:r>
              <a:rPr lang="en-US" sz="2999">
                <a:solidFill>
                  <a:srgbClr val="FFFFFF"/>
                </a:solidFill>
                <a:latin typeface="IBM Plex Sans Condensed"/>
                <a:ea typeface="IBM Plex Sans Condensed"/>
                <a:cs typeface="IBM Plex Sans Condensed"/>
                <a:sym typeface="IBM Plex Sans Condensed"/>
              </a:rPr>
              <a:t> Thank you to everyone who shared this joy with me. Your presence made this happiness complete. From the depths of my heart, thank you. </a:t>
            </a:r>
            <a:r>
              <a:rPr lang="en-US" b="true" sz="2999">
                <a:solidFill>
                  <a:srgbClr val="FF3131"/>
                </a:solidFill>
                <a:latin typeface="IBM Plex Sans Condensed Bold"/>
                <a:ea typeface="IBM Plex Sans Condensed Bold"/>
                <a:cs typeface="IBM Plex Sans Condensed Bold"/>
                <a:sym typeface="IBM Plex Sans Condensed Bold"/>
              </a:rPr>
              <a:t>"</a:t>
            </a:r>
          </a:p>
        </p:txBody>
      </p:sp>
      <p:sp>
        <p:nvSpPr>
          <p:cNvPr name="Freeform 5" id="5"/>
          <p:cNvSpPr/>
          <p:nvPr/>
        </p:nvSpPr>
        <p:spPr>
          <a:xfrm flipH="false" flipV="false" rot="0">
            <a:off x="10158013" y="-1850562"/>
            <a:ext cx="8075472" cy="14562326"/>
          </a:xfrm>
          <a:custGeom>
            <a:avLst/>
            <a:gdLst/>
            <a:ahLst/>
            <a:cxnLst/>
            <a:rect r="r" b="b" t="t" l="l"/>
            <a:pathLst>
              <a:path h="14562326" w="8075472">
                <a:moveTo>
                  <a:pt x="0" y="0"/>
                </a:moveTo>
                <a:lnTo>
                  <a:pt x="8075471" y="0"/>
                </a:lnTo>
                <a:lnTo>
                  <a:pt x="8075471" y="14562327"/>
                </a:lnTo>
                <a:lnTo>
                  <a:pt x="0" y="14562327"/>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AutoShape 6" id="6"/>
          <p:cNvSpPr/>
          <p:nvPr/>
        </p:nvSpPr>
        <p:spPr>
          <a:xfrm>
            <a:off x="0" y="6864353"/>
            <a:ext cx="9927079" cy="0"/>
          </a:xfrm>
          <a:prstGeom prst="line">
            <a:avLst/>
          </a:prstGeom>
          <a:ln cap="flat" w="38100">
            <a:solidFill>
              <a:srgbClr val="FFFFFF"/>
            </a:solidFill>
            <a:prstDash val="solid"/>
            <a:headEnd type="none" len="sm" w="sm"/>
            <a:tailEnd type="none" len="sm" w="sm"/>
          </a:ln>
        </p:spPr>
      </p:sp>
      <p:sp>
        <p:nvSpPr>
          <p:cNvPr name="TextBox 7" id="7"/>
          <p:cNvSpPr txBox="true"/>
          <p:nvPr/>
        </p:nvSpPr>
        <p:spPr>
          <a:xfrm rot="0">
            <a:off x="355110" y="4693035"/>
            <a:ext cx="6334483" cy="2435225"/>
          </a:xfrm>
          <a:prstGeom prst="rect">
            <a:avLst/>
          </a:prstGeom>
        </p:spPr>
        <p:txBody>
          <a:bodyPr anchor="t" rtlCol="false" tIns="0" lIns="0" bIns="0" rIns="0">
            <a:spAutoFit/>
          </a:bodyPr>
          <a:lstStyle/>
          <a:p>
            <a:pPr algn="ctr">
              <a:lnSpc>
                <a:spcPts val="18700"/>
              </a:lnSpc>
            </a:pPr>
            <a:r>
              <a:rPr lang="en-US" sz="17000">
                <a:solidFill>
                  <a:srgbClr val="C89F65"/>
                </a:solidFill>
                <a:latin typeface="Tek Tall Arabic"/>
                <a:ea typeface="Tek Tall Arabic"/>
                <a:cs typeface="Tek Tall Arabic"/>
                <a:sym typeface="Tek Tall Arabic"/>
              </a:rPr>
              <a:t>THANK YOU</a:t>
            </a:r>
          </a:p>
        </p:txBody>
      </p:sp>
      <p:sp>
        <p:nvSpPr>
          <p:cNvPr name="TextBox 8" id="8"/>
          <p:cNvSpPr txBox="true"/>
          <p:nvPr/>
        </p:nvSpPr>
        <p:spPr>
          <a:xfrm rot="0">
            <a:off x="355110" y="9496416"/>
            <a:ext cx="2360652" cy="232642"/>
          </a:xfrm>
          <a:prstGeom prst="rect">
            <a:avLst/>
          </a:prstGeom>
        </p:spPr>
        <p:txBody>
          <a:bodyPr anchor="t" rtlCol="false" tIns="0" lIns="0" bIns="0" rIns="0">
            <a:spAutoFit/>
          </a:bodyPr>
          <a:lstStyle/>
          <a:p>
            <a:pPr algn="ctr">
              <a:lnSpc>
                <a:spcPts val="1877"/>
              </a:lnSpc>
            </a:pPr>
            <a:r>
              <a:rPr lang="en-US" sz="1340" spc="67">
                <a:solidFill>
                  <a:srgbClr val="FFFFFF"/>
                </a:solidFill>
                <a:latin typeface="IBM Plex Sans Condensed"/>
                <a:ea typeface="IBM Plex Sans Condensed"/>
                <a:cs typeface="IBM Plex Sans Condensed"/>
                <a:sym typeface="IBM Plex Sans Condensed"/>
              </a:rPr>
              <a:t>URBAN PLANNER  ZAID KURDI</a:t>
            </a:r>
          </a:p>
        </p:txBody>
      </p:sp>
      <p:sp>
        <p:nvSpPr>
          <p:cNvPr name="TextBox 9" id="9"/>
          <p:cNvSpPr txBox="true"/>
          <p:nvPr/>
        </p:nvSpPr>
        <p:spPr>
          <a:xfrm rot="0">
            <a:off x="-20949" y="1839723"/>
            <a:ext cx="7086600" cy="1060495"/>
          </a:xfrm>
          <a:prstGeom prst="rect">
            <a:avLst/>
          </a:prstGeom>
        </p:spPr>
        <p:txBody>
          <a:bodyPr anchor="t" rtlCol="false" tIns="0" lIns="0" bIns="0" rIns="0">
            <a:spAutoFit/>
          </a:bodyPr>
          <a:lstStyle/>
          <a:p>
            <a:pPr algn="ctr">
              <a:lnSpc>
                <a:spcPts val="8383"/>
              </a:lnSpc>
            </a:pPr>
            <a:r>
              <a:rPr lang="en-US" sz="6985" spc="258">
                <a:solidFill>
                  <a:srgbClr val="F9F5F0"/>
                </a:solidFill>
                <a:latin typeface="Amsterdam Three"/>
                <a:ea typeface="Amsterdam Three"/>
                <a:cs typeface="Amsterdam Three"/>
                <a:sym typeface="Amsterdam Three"/>
              </a:rPr>
              <a:t>The Enf</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DAGqul4ZrmY</dc:identifier>
  <dcterms:modified xsi:type="dcterms:W3CDTF">2011-08-01T06:04:30Z</dcterms:modified>
  <cp:revision>1</cp:revision>
  <dc:title>Graduation project presentation (Zaid Kurdi)</dc:title>
</cp:coreProperties>
</file>