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72"/>
  </p:notesMasterIdLst>
  <p:sldIdLst>
    <p:sldId id="256" r:id="rId2"/>
    <p:sldId id="257" r:id="rId3"/>
    <p:sldId id="258" r:id="rId4"/>
    <p:sldId id="259" r:id="rId5"/>
    <p:sldId id="282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81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0" r:id="rId32"/>
    <p:sldId id="291" r:id="rId33"/>
    <p:sldId id="292" r:id="rId34"/>
    <p:sldId id="293" r:id="rId35"/>
    <p:sldId id="294" r:id="rId36"/>
    <p:sldId id="295" r:id="rId37"/>
    <p:sldId id="296" r:id="rId38"/>
    <p:sldId id="297" r:id="rId39"/>
    <p:sldId id="298" r:id="rId40"/>
    <p:sldId id="299" r:id="rId41"/>
    <p:sldId id="300" r:id="rId42"/>
    <p:sldId id="301" r:id="rId43"/>
    <p:sldId id="302" r:id="rId44"/>
    <p:sldId id="303" r:id="rId45"/>
    <p:sldId id="304" r:id="rId46"/>
    <p:sldId id="305" r:id="rId47"/>
    <p:sldId id="306" r:id="rId48"/>
    <p:sldId id="307" r:id="rId49"/>
    <p:sldId id="308" r:id="rId50"/>
    <p:sldId id="309" r:id="rId51"/>
    <p:sldId id="310" r:id="rId52"/>
    <p:sldId id="311" r:id="rId53"/>
    <p:sldId id="312" r:id="rId54"/>
    <p:sldId id="313" r:id="rId55"/>
    <p:sldId id="314" r:id="rId56"/>
    <p:sldId id="328" r:id="rId57"/>
    <p:sldId id="315" r:id="rId58"/>
    <p:sldId id="316" r:id="rId59"/>
    <p:sldId id="317" r:id="rId60"/>
    <p:sldId id="329" r:id="rId61"/>
    <p:sldId id="318" r:id="rId62"/>
    <p:sldId id="319" r:id="rId63"/>
    <p:sldId id="320" r:id="rId64"/>
    <p:sldId id="321" r:id="rId65"/>
    <p:sldId id="322" r:id="rId66"/>
    <p:sldId id="323" r:id="rId67"/>
    <p:sldId id="324" r:id="rId68"/>
    <p:sldId id="325" r:id="rId69"/>
    <p:sldId id="326" r:id="rId70"/>
    <p:sldId id="327" r:id="rId7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slide" Target="slides/slide7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E267B5-C8EE-4CD2-9E59-B9777104840E}" type="datetimeFigureOut">
              <a:rPr lang="en-US" smtClean="0"/>
              <a:t>7/1/2018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B05FAA-B920-484F-A497-3DCF080FDB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99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05FAA-B920-484F-A497-3DCF080FDB9A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37590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B05FAA-B920-484F-A497-3DCF080FDB9A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66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4B378-5D93-4E41-9E2B-40C1F84A398C}" type="datetime1">
              <a:rPr lang="en-US" smtClean="0"/>
              <a:t>7/1/2018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8E992-AFF2-4576-AF66-95F559E2E587}" type="datetime1">
              <a:rPr lang="en-US" smtClean="0"/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A16C9B-6BEA-4466-AC62-B9CA907CA894}" type="datetime1">
              <a:rPr lang="en-US" smtClean="0"/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CB708C-8C93-4C6D-ABB0-65D5EDC61415}" type="datetime1">
              <a:rPr lang="en-US" smtClean="0"/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1F9C7C-B312-4ED1-8C12-BB6D6F9BEACA}" type="datetime1">
              <a:rPr lang="en-US" smtClean="0"/>
              <a:t>7/1/2018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E1736-4C13-44A4-A817-3A230569DBE3}" type="datetime1">
              <a:rPr lang="en-US" smtClean="0"/>
              <a:t>7/1/2018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CB967-7DE3-41B3-914B-ECC69E8AC8BA}" type="datetime1">
              <a:rPr lang="en-US" smtClean="0"/>
              <a:t>7/1/2018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9FAF9-6889-4EAA-81B7-F9D3D53947E0}" type="datetime1">
              <a:rPr lang="en-US" smtClean="0"/>
              <a:t>7/1/2018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F61B36-2286-4DF5-B83C-5D8BA9CEFE4E}" type="datetime1">
              <a:rPr lang="en-US" smtClean="0"/>
              <a:t>7/1/2018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8DE8ED-FBC8-4404-B1AB-6566B505679D}" type="datetime1">
              <a:rPr lang="en-US" smtClean="0"/>
              <a:t>7/1/2018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8AE54D-645B-42F7-96F6-1C2FC3019891}" type="datetime1">
              <a:rPr lang="en-US" smtClean="0"/>
              <a:t>7/1/2018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690B9534-7EC1-4991-8886-1F2B7D0B1A12}" type="datetime1">
              <a:rPr lang="en-US" smtClean="0"/>
              <a:t>7/1/2018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hf hdr="0" ftr="0" dt="0"/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 smtClean="0"/>
              <a:t>Municipality Building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371600" y="2590800"/>
            <a:ext cx="7406640" cy="2798136"/>
          </a:xfrm>
        </p:spPr>
        <p:txBody>
          <a:bodyPr>
            <a:norm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Prepared By : </a:t>
            </a:r>
          </a:p>
          <a:p>
            <a:pPr algn="ctr"/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Thaer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abu</a:t>
            </a:r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haniya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GB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Nidal</a:t>
            </a:r>
            <a:r>
              <a:rPr lang="en-GB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GB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Nazzal</a:t>
            </a:r>
            <a:endParaRPr 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Supervisor: </a:t>
            </a:r>
            <a:r>
              <a:rPr lang="en-US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Mohannnad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al-haj Hussain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dirty="0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56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View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676400"/>
            <a:ext cx="7499350" cy="421838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43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Internal View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752600"/>
            <a:ext cx="7499350" cy="421838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59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External View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738908"/>
            <a:ext cx="7499350" cy="421838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32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External View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738908"/>
            <a:ext cx="7499350" cy="421838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67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Elevation’s: North wall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477669"/>
            <a:ext cx="7499350" cy="474086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054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Elevation’s: </a:t>
            </a:r>
            <a:r>
              <a:rPr lang="en-US" dirty="0" smtClean="0"/>
              <a:t>South wall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135" y="1447800"/>
            <a:ext cx="7045280" cy="480060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3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Elevation’s: </a:t>
            </a:r>
            <a:r>
              <a:rPr lang="en-US" dirty="0" smtClean="0"/>
              <a:t>East wall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480" y="1552254"/>
            <a:ext cx="6906589" cy="4591691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476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Elevation’s: </a:t>
            </a:r>
            <a:r>
              <a:rPr lang="en-US" dirty="0" smtClean="0"/>
              <a:t>West wall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883205"/>
            <a:ext cx="7499350" cy="3929790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038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effectLst/>
              </a:rPr>
              <a:t>No minaret in the design.</a:t>
            </a:r>
            <a:r>
              <a:rPr lang="en-US" dirty="0">
                <a:effectLst/>
              </a:rPr>
              <a:t/>
            </a:r>
            <a:br>
              <a:rPr lang="en-US" dirty="0">
                <a:effectLst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977" y="1498468"/>
            <a:ext cx="4059720" cy="2699014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9333" y="1752600"/>
            <a:ext cx="3894667" cy="2190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600200" y="4495800"/>
            <a:ext cx="7086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In this project the minaret is not designed as we see in the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elevation but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on the ground  there is a minaret as seen in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the picture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This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makes us wonder what basis has been established.</a:t>
            </a:r>
          </a:p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020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The ablution</a:t>
            </a:r>
            <a:r>
              <a:rPr lang="ar-SA" b="1" dirty="0">
                <a:effectLst/>
              </a:rPr>
              <a:t>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95400"/>
            <a:ext cx="3924848" cy="3658111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1600200"/>
            <a:ext cx="3246120" cy="2619375"/>
          </a:xfrm>
          <a:prstGeom prst="rect">
            <a:avLst/>
          </a:prstGeom>
        </p:spPr>
      </p:pic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1219200" y="5112327"/>
            <a:ext cx="7818120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The standard determine that  is one ablution unit for every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x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25 m2 of the praying area.</a:t>
            </a:r>
            <a:endParaRPr kumimoji="0" lang="en-US" sz="105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But as we can see in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Figure that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 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the number of ablution unit</a:t>
            </a:r>
            <a:r>
              <a:rPr lang="en-US" sz="1050" dirty="0">
                <a:latin typeface="Arial" pitchFamily="34" charset="0"/>
                <a:cs typeface="Arial" pitchFamily="34" charset="0"/>
              </a:rPr>
              <a:t> </a:t>
            </a:r>
            <a:r>
              <a:rPr lang="en-US" dirty="0">
                <a:latin typeface="Times New Roman" pitchFamily="18" charset="0"/>
                <a:cs typeface="Arial" pitchFamily="34" charset="0"/>
              </a:rPr>
              <a:t>i</a:t>
            </a:r>
            <a:r>
              <a:rPr kumimoji="0" lang="en-US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Arial" pitchFamily="34" charset="0"/>
                <a:cs typeface="Arial" pitchFamily="34" charset="0"/>
              </a:rPr>
              <a:t>s not enough 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appropriate number of ablution unit in this project must be 180/25 = 8 units.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180 is the area of prayer hall in the mosque.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94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219200" y="152400"/>
            <a:ext cx="2910840" cy="841482"/>
          </a:xfrm>
        </p:spPr>
        <p:txBody>
          <a:bodyPr/>
          <a:lstStyle/>
          <a:p>
            <a:r>
              <a:rPr lang="en-US" dirty="0" smtClean="0"/>
              <a:t>Content: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219200" y="1143000"/>
            <a:ext cx="7406640" cy="5257800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 and passive analysis</a:t>
            </a:r>
          </a:p>
          <a:p>
            <a:pPr marL="520700" indent="-177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Site 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analysis</a:t>
            </a:r>
          </a:p>
          <a:p>
            <a:pPr marL="520700" indent="-177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Passive Analysis </a:t>
            </a:r>
          </a:p>
          <a:p>
            <a:pPr marL="520700" indent="-1778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Acoustical analysis</a:t>
            </a:r>
          </a:p>
          <a:p>
            <a:r>
              <a:rPr lang="en-US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Structural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Aspects</a:t>
            </a:r>
          </a:p>
          <a:p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 mechanic</a:t>
            </a:r>
            <a:r>
              <a:rPr lang="fr-FR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 analysis</a:t>
            </a:r>
          </a:p>
          <a:p>
            <a:pPr marL="6350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HVAC system </a:t>
            </a:r>
          </a:p>
          <a:p>
            <a:pPr marL="6350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mechanic</a:t>
            </a:r>
            <a:r>
              <a:rPr lang="fr-FR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 </a:t>
            </a: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</a:t>
            </a:r>
          </a:p>
          <a:p>
            <a:pPr marL="6350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Electrical system</a:t>
            </a:r>
          </a:p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66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The</a:t>
            </a:r>
            <a:r>
              <a:rPr lang="en-US" dirty="0">
                <a:effectLst/>
              </a:rPr>
              <a:t> </a:t>
            </a:r>
            <a:r>
              <a:rPr lang="en-US" b="1" dirty="0">
                <a:effectLst/>
              </a:rPr>
              <a:t>Toilet facilities.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0983" y="1599887"/>
            <a:ext cx="2721217" cy="342931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295400" y="5334000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Number of WCs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Symbol" panose="05050102010706020507" pitchFamily="18" charset="2"/>
              </a:rPr>
              <a:t>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in ground floor is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1, </a:t>
            </a:r>
            <a:r>
              <a:rPr lang="en-US" dirty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and the required number of WC’s is  </a:t>
            </a:r>
            <a:r>
              <a:rPr lang="en-US" dirty="0" smtClean="0">
                <a:latin typeface="Times New Roman" panose="02020603050405020304" pitchFamily="18" charset="0"/>
                <a:ea typeface="Calibri" panose="020F0502020204030204" pitchFamily="34" charset="0"/>
                <a:cs typeface="Symbol" panose="05050102010706020507" pitchFamily="18" charset="2"/>
              </a:rPr>
              <a:t>at least 8 .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174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ffectLst/>
              </a:rPr>
              <a:t>Prayer Hall.</a:t>
            </a: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1371600"/>
            <a:ext cx="5181600" cy="4114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752600" y="5657671"/>
            <a:ext cx="7086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prayer hall does not applicable with standards , Because the ratio between the length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the room and its width is not equal  1:2.5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63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Relationship and zoning diagram for a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Mosque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219200"/>
            <a:ext cx="7010400" cy="54864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43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676400"/>
            <a:ext cx="9144000" cy="32004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Passive Analysis </a:t>
            </a:r>
            <a:b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25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1" algn="l" rtl="0">
              <a:spcBef>
                <a:spcPct val="0"/>
              </a:spcBef>
            </a:pPr>
            <a: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Passive Analysis </a:t>
            </a:r>
            <a:br>
              <a:rPr lang="en-US" sz="28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1600200" y="1600200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Shading analysis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analysis</a:t>
            </a:r>
          </a:p>
          <a:p>
            <a:pPr marL="285750" indent="-285750">
              <a:lnSpc>
                <a:spcPct val="150000"/>
              </a:lnSpc>
              <a:buFont typeface="Arial" pitchFamily="34" charset="0"/>
              <a:buChar char="•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1218" y="1572491"/>
            <a:ext cx="4227830" cy="4191000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680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47800" y="457200"/>
            <a:ext cx="58674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en-US" sz="20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Envelope construction details for the building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981200" y="1143000"/>
            <a:ext cx="22644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External Wall layers </a:t>
            </a:r>
            <a:endParaRPr lang="en-US" b="1" dirty="0"/>
          </a:p>
        </p:txBody>
      </p:sp>
      <p:sp>
        <p:nvSpPr>
          <p:cNvPr id="5" name="Rectangle 4"/>
          <p:cNvSpPr/>
          <p:nvPr/>
        </p:nvSpPr>
        <p:spPr>
          <a:xfrm>
            <a:off x="2286000" y="1600200"/>
            <a:ext cx="2669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U-value</a:t>
            </a:r>
            <a:r>
              <a:rPr lang="en-US" dirty="0"/>
              <a:t> =2.435 w/m 2 –k</a:t>
            </a:r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0720" y="2286000"/>
            <a:ext cx="5029200" cy="4202668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57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00200" y="533400"/>
            <a:ext cx="15078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Internal Wall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803846" y="1066800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U-value</a:t>
            </a:r>
            <a:r>
              <a:rPr lang="en-US" dirty="0"/>
              <a:t> =</a:t>
            </a:r>
            <a:r>
              <a:rPr lang="en-US" dirty="0" smtClean="0"/>
              <a:t>2.653 </a:t>
            </a:r>
            <a:r>
              <a:rPr lang="en-US" dirty="0"/>
              <a:t>w/m 2 –k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1905000"/>
            <a:ext cx="5631815" cy="4310063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690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0" y="533400"/>
            <a:ext cx="14244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Floor layers 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1799946" y="1143000"/>
            <a:ext cx="2541080" cy="4580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U-value 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=1.042w/m</a:t>
            </a:r>
            <a:r>
              <a:rPr lang="en-US" b="1" baseline="300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-k   </a:t>
            </a:r>
            <a:endParaRPr lang="en-US" b="1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6214" y="1981200"/>
            <a:ext cx="5284153" cy="4295775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26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52600" y="533400"/>
            <a:ext cx="175900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Solar analysis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447800" y="11430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Annual and daily Sun path was obtained from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design builder as shown in Figures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4781" y="1789331"/>
            <a:ext cx="6913419" cy="4687669"/>
          </a:xfrm>
          <a:prstGeom prst="rect">
            <a:avLst/>
          </a:prstGeo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89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47800" y="457200"/>
            <a:ext cx="20940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Shadow Analysis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949411" y="1016123"/>
            <a:ext cx="1433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Winter day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08157"/>
            <a:ext cx="4057650" cy="28194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7993" y="1904998"/>
            <a:ext cx="3705225" cy="295719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86000" y="4862193"/>
            <a:ext cx="15712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21/1 at </a:t>
            </a:r>
            <a:r>
              <a:rPr lang="en-US" dirty="0" smtClean="0"/>
              <a:t>8:00am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6324600" y="4862193"/>
            <a:ext cx="165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21/1 at 2:00 pm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009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219200" y="1676400"/>
            <a:ext cx="7498080" cy="31242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b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&amp;</a:t>
            </a:r>
            <a:b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4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 </a:t>
            </a:r>
            <a:endParaRPr lang="en-US" sz="4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21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71600" y="533400"/>
            <a:ext cx="1903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Shadow Analysis </a:t>
            </a:r>
          </a:p>
        </p:txBody>
      </p:sp>
      <p:sp>
        <p:nvSpPr>
          <p:cNvPr id="3" name="Rectangle 2"/>
          <p:cNvSpPr/>
          <p:nvPr/>
        </p:nvSpPr>
        <p:spPr>
          <a:xfrm>
            <a:off x="1761037" y="1143000"/>
            <a:ext cx="1706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Summer Days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: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1" y="1755429"/>
            <a:ext cx="3886199" cy="2740371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1710401"/>
            <a:ext cx="3733799" cy="283042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23175" y="4495800"/>
            <a:ext cx="16353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21/6 at 8:00 am</a:t>
            </a:r>
          </a:p>
        </p:txBody>
      </p:sp>
      <p:sp>
        <p:nvSpPr>
          <p:cNvPr id="7" name="Rectangle 6"/>
          <p:cNvSpPr/>
          <p:nvPr/>
        </p:nvSpPr>
        <p:spPr>
          <a:xfrm>
            <a:off x="6298190" y="4540827"/>
            <a:ext cx="165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21/6 at 2:00 pm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937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295400" y="533400"/>
            <a:ext cx="1883849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Thermal analysis</a:t>
            </a:r>
          </a:p>
        </p:txBody>
      </p:sp>
      <p:sp>
        <p:nvSpPr>
          <p:cNvPr id="3" name="Rectangle 2"/>
          <p:cNvSpPr/>
          <p:nvPr/>
        </p:nvSpPr>
        <p:spPr>
          <a:xfrm>
            <a:off x="1219200" y="1219200"/>
            <a:ext cx="777240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Comfort graph (Pierce and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Fanger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PMV)  </a:t>
            </a:r>
            <a:r>
              <a:rPr lang="en-US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(natural ventilation)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905000"/>
            <a:ext cx="7924800" cy="1828800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9800" y="3733800"/>
            <a:ext cx="5638800" cy="2556164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65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457200"/>
            <a:ext cx="3200400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3" fontAlgn="base">
              <a:lnSpc>
                <a:spcPct val="150000"/>
              </a:lnSpc>
              <a:spcBef>
                <a:spcPts val="200"/>
              </a:spcBef>
              <a:spcAft>
                <a:spcPts val="600"/>
              </a:spcAft>
              <a:tabLst>
                <a:tab pos="540385" algn="l"/>
              </a:tabLst>
            </a:pPr>
            <a:r>
              <a:rPr lang="en-US" sz="2000" b="1" kern="0" dirty="0" smtClean="0">
                <a:effectLst>
                  <a:glow>
                    <a:srgbClr val="000000"/>
                  </a:glo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Daylight:</a:t>
            </a:r>
            <a:endParaRPr lang="en-US" sz="2000" b="1" kern="0" dirty="0">
              <a:effectLst>
                <a:glow>
                  <a:srgbClr val="000000"/>
                </a:glow>
                <a:reflection stA="0" endPos="0" fadeDir="0" sx="0" sy="0"/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371600"/>
            <a:ext cx="7010400" cy="4800600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685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438400" y="2801824"/>
            <a:ext cx="4746812" cy="9863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2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en-US" sz="4400" b="1" kern="0" dirty="0">
                <a:effectLst>
                  <a:glow>
                    <a:srgbClr val="000000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Acoustical analysis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4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24000" y="685800"/>
            <a:ext cx="285674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Calibri" panose="020F0502020204030204" pitchFamily="34" charset="0"/>
              </a:rPr>
              <a:t>Reverberation time (RT60)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2514600" y="1371600"/>
            <a:ext cx="1668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</a:rPr>
              <a:t>Pray hall room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3000" y="2057400"/>
            <a:ext cx="4876800" cy="3051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680073"/>
            <a:ext cx="3119746" cy="3173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75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19200" y="762000"/>
            <a:ext cx="544488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Recommended values of RT60 in Mosque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5345" y="1590675"/>
            <a:ext cx="4733925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8325" y="1871941"/>
            <a:ext cx="3219450" cy="2685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219200" y="5105400"/>
            <a:ext cx="7467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The recommended reverberation time (RT60) shall be from 1.2 to 2 seconds.</a:t>
            </a:r>
          </a:p>
        </p:txBody>
      </p:sp>
    </p:spTree>
    <p:extLst>
      <p:ext uri="{BB962C8B-B14F-4D97-AF65-F5344CB8AC3E}">
        <p14:creationId xmlns:p14="http://schemas.microsoft.com/office/powerpoint/2010/main" val="354076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95400" y="457200"/>
            <a:ext cx="364272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Reverberation time (RT</a:t>
            </a:r>
            <a:r>
              <a:rPr lang="en-US" sz="2400" b="1" baseline="-25000" dirty="0">
                <a:latin typeface="Times New Roman" panose="02020603050405020304" pitchFamily="18" charset="0"/>
                <a:ea typeface="Calibri" panose="020F0502020204030204" pitchFamily="34" charset="0"/>
              </a:rPr>
              <a:t>60</a:t>
            </a:r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)</a:t>
            </a:r>
            <a:endParaRPr lang="en-US" sz="2400" b="1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8969702"/>
              </p:ext>
            </p:extLst>
          </p:nvPr>
        </p:nvGraphicFramePr>
        <p:xfrm>
          <a:off x="1143000" y="1219200"/>
          <a:ext cx="2368634" cy="452628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184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2845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Empty  occupancy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1800" b="1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0.95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0.61</a:t>
                      </a:r>
                      <a:endParaRPr lang="en-US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0.48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0.45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0.41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4475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16kHz: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0.37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6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4363281"/>
              </p:ext>
            </p:extLst>
          </p:nvPr>
        </p:nvGraphicFramePr>
        <p:xfrm>
          <a:off x="3753811" y="1219200"/>
          <a:ext cx="2368634" cy="452628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184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7124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 50 % occupancy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1800" b="1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0.98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1.27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1.13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0.93</a:t>
                      </a:r>
                      <a:endParaRPr lang="en-US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0.70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848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16kHz: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0.56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aphicFrame>
        <p:nvGraphicFramePr>
          <p:cNvPr id="7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2613093"/>
              </p:ext>
            </p:extLst>
          </p:nvPr>
        </p:nvGraphicFramePr>
        <p:xfrm>
          <a:off x="6477000" y="1219200"/>
          <a:ext cx="2368634" cy="452628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1843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843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9249">
                <a:tc grid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At Full occupancy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FREQ.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RT</a:t>
                      </a:r>
                      <a:r>
                        <a:rPr lang="en-US" sz="1800" b="1" baseline="-250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1800" b="1" baseline="-25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.89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125Hz: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1.14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250Hz: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0.85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0.74</a:t>
                      </a:r>
                      <a:endParaRPr lang="en-US" sz="1800" b="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0.69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2kHz: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0.59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0.64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8kHz:</a:t>
                      </a:r>
                      <a:endParaRPr lang="en-US" sz="18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0.57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3924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16kHz:</a:t>
                      </a:r>
                      <a:endParaRPr lang="en-US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0.54</a:t>
                      </a:r>
                      <a:endParaRPr lang="en-US" sz="18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3998766" y="6096000"/>
            <a:ext cx="114646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</a:rPr>
              <a:t>Pray hall </a:t>
            </a:r>
          </a:p>
        </p:txBody>
      </p:sp>
    </p:spTree>
    <p:extLst>
      <p:ext uri="{BB962C8B-B14F-4D97-AF65-F5344CB8AC3E}">
        <p14:creationId xmlns:p14="http://schemas.microsoft.com/office/powerpoint/2010/main" val="399819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65690" y="457200"/>
            <a:ext cx="45132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Sound Transmission Loss (STC):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93400" y="918866"/>
            <a:ext cx="4318142" cy="2814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5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3095383"/>
              </p:ext>
            </p:extLst>
          </p:nvPr>
        </p:nvGraphicFramePr>
        <p:xfrm>
          <a:off x="5511542" y="1179266"/>
          <a:ext cx="3409746" cy="2519898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2923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36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36839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Space Adjacency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Recommended STC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150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Pray hall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1600200" y="4267200"/>
            <a:ext cx="6858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According to Figure So STC value is 56 dB bigger than 53 dB </a:t>
            </a: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which is not accepted.</a:t>
            </a:r>
          </a:p>
        </p:txBody>
      </p:sp>
    </p:spTree>
    <p:extLst>
      <p:ext uri="{BB962C8B-B14F-4D97-AF65-F5344CB8AC3E}">
        <p14:creationId xmlns:p14="http://schemas.microsoft.com/office/powerpoint/2010/main" val="383434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95400" y="457200"/>
            <a:ext cx="211468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Noise Criteria </a:t>
            </a:r>
            <a:endParaRPr lang="en-US" sz="2400" b="1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81995" y="1251691"/>
            <a:ext cx="2861405" cy="32020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31962" y="1371600"/>
            <a:ext cx="2969064" cy="3167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7303674"/>
              </p:ext>
            </p:extLst>
          </p:nvPr>
        </p:nvGraphicFramePr>
        <p:xfrm>
          <a:off x="2895600" y="4724400"/>
          <a:ext cx="2932074" cy="136126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1113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07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Space Adjacency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Recommended </a:t>
                      </a: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NS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118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Mosque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30 - 35</a:t>
                      </a:r>
                      <a:endParaRPr lang="en-US" sz="1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3121447" y="6139934"/>
            <a:ext cx="211051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Background  Noise </a:t>
            </a:r>
          </a:p>
        </p:txBody>
      </p:sp>
    </p:spTree>
    <p:extLst>
      <p:ext uri="{BB962C8B-B14F-4D97-AF65-F5344CB8AC3E}">
        <p14:creationId xmlns:p14="http://schemas.microsoft.com/office/powerpoint/2010/main" val="751482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95400" y="533400"/>
            <a:ext cx="2144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IIC for </a:t>
            </a:r>
            <a:r>
              <a:rPr lang="en-US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ceiling</a:t>
            </a:r>
            <a:r>
              <a:rPr lang="ar-JO" sz="2400" b="1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:</a:t>
            </a:r>
            <a:endParaRPr lang="en-US" sz="2400" b="1" dirty="0"/>
          </a:p>
        </p:txBody>
      </p:sp>
      <p:sp>
        <p:nvSpPr>
          <p:cNvPr id="4" name="Rectangle 3"/>
          <p:cNvSpPr/>
          <p:nvPr/>
        </p:nvSpPr>
        <p:spPr>
          <a:xfrm>
            <a:off x="1328679" y="1295400"/>
            <a:ext cx="42221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Composite Transmission loss Calculation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581959"/>
            <a:ext cx="3295081" cy="37341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1600" y="1915414"/>
            <a:ext cx="3707389" cy="3067244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09978" y="5316114"/>
            <a:ext cx="38790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Since IIC = 40 dB it’s not acceptable .</a:t>
            </a:r>
          </a:p>
        </p:txBody>
      </p:sp>
    </p:spTree>
    <p:extLst>
      <p:ext uri="{BB962C8B-B14F-4D97-AF65-F5344CB8AC3E}">
        <p14:creationId xmlns:p14="http://schemas.microsoft.com/office/powerpoint/2010/main" val="972825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Site Analysis</a:t>
            </a:r>
            <a:b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350336"/>
          </a:xfrm>
        </p:spPr>
        <p:txBody>
          <a:bodyPr/>
          <a:lstStyle/>
          <a:p>
            <a:r>
              <a:rPr lang="en-US" dirty="0"/>
              <a:t>The site is located in (Bit </a:t>
            </a:r>
            <a:r>
              <a:rPr lang="en-US" dirty="0" err="1"/>
              <a:t>wazan</a:t>
            </a:r>
            <a:r>
              <a:rPr lang="en-US" dirty="0"/>
              <a:t>), in Nablus , about 496 m above sea level and</a:t>
            </a:r>
            <a:r>
              <a:rPr lang="en-US" dirty="0" smtClean="0"/>
              <a:t>, the Site </a:t>
            </a:r>
            <a:r>
              <a:rPr lang="en-US" dirty="0"/>
              <a:t>has a total area of 554 m2.</a:t>
            </a:r>
          </a:p>
          <a:p>
            <a:pPr algn="ctr"/>
            <a:endParaRPr lang="en-US" dirty="0"/>
          </a:p>
        </p:txBody>
      </p:sp>
      <p:pic>
        <p:nvPicPr>
          <p:cNvPr id="7" name="Picture 6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1418" y="3429000"/>
            <a:ext cx="5248275" cy="2952115"/>
          </a:xfrm>
          <a:prstGeom prst="rect">
            <a:avLst/>
          </a:prstGeom>
        </p:spPr>
      </p:pic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34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90800" y="2743200"/>
            <a:ext cx="464992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Structural Aspects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87464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71600" y="609600"/>
            <a:ext cx="28184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Structural systems: </a:t>
            </a:r>
          </a:p>
        </p:txBody>
      </p:sp>
      <p:sp>
        <p:nvSpPr>
          <p:cNvPr id="4" name="Rectangle 3"/>
          <p:cNvSpPr/>
          <p:nvPr/>
        </p:nvSpPr>
        <p:spPr>
          <a:xfrm>
            <a:off x="1600200" y="1295400"/>
            <a:ext cx="254749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Foundations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System: </a:t>
            </a:r>
          </a:p>
        </p:txBody>
      </p:sp>
      <p:sp>
        <p:nvSpPr>
          <p:cNvPr id="5" name="Rectangle 4"/>
          <p:cNvSpPr/>
          <p:nvPr/>
        </p:nvSpPr>
        <p:spPr>
          <a:xfrm>
            <a:off x="1219200" y="1767337"/>
            <a:ext cx="78486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structural system used isolated footings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under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square, rectangular and circular columns,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as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shown: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779F7E-0C8D-40B4-9117-82F8E37417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4858" y="2667000"/>
            <a:ext cx="4354284" cy="39180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50235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42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36D8800-604C-4B50-9C2D-945E9C4FC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0" y="310243"/>
            <a:ext cx="6181725" cy="2998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6683909-D854-4042-BC18-0C37390D87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9800" y="3549195"/>
            <a:ext cx="5886450" cy="29985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0223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69805" y="457200"/>
            <a:ext cx="2700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Retaining Walls  :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752600" y="1143000"/>
            <a:ext cx="414087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This used to supported the soil lodes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35B589-5DD2-4F50-9BD2-8C18F5CB21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745" y="1543110"/>
            <a:ext cx="5621207" cy="52913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39557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47800" y="381000"/>
            <a:ext cx="154561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Columns: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01015" y="1219200"/>
            <a:ext cx="2784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Circular Column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E7346F5-EC4B-4B17-B7B2-FBCF2AEF27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888694"/>
            <a:ext cx="3646260" cy="1893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1349760" y="3505245"/>
            <a:ext cx="328731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Rectangular Column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5E2712F-67DC-4BC3-858E-70C80AD6E2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7020" y="3701441"/>
            <a:ext cx="3646260" cy="18939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95835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71600" y="685800"/>
            <a:ext cx="34011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Concrete Beam System :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447800"/>
            <a:ext cx="453540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Drop beams system used in the building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904D80-A2FF-48B5-ACC0-1452B0EA8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9191" y="1882546"/>
            <a:ext cx="4005942" cy="3398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4BEA9EE-0BB5-4CB4-B867-F5887A38D1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75133" y="1917182"/>
            <a:ext cx="3835854" cy="33981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164013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47800" y="533400"/>
            <a:ext cx="315426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Concrete Slab System: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219200"/>
            <a:ext cx="43845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One way ribbed slabs system was used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7AEED2-7EFF-4C59-8058-E5639977EE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873" y="1647019"/>
            <a:ext cx="7155542" cy="2677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Rectangle 5"/>
          <p:cNvSpPr/>
          <p:nvPr/>
        </p:nvSpPr>
        <p:spPr>
          <a:xfrm>
            <a:off x="1143000" y="4648200"/>
            <a:ext cx="7086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Preliminary Check thickness of slab for deflection:</a:t>
            </a:r>
          </a:p>
        </p:txBody>
      </p:sp>
      <p:sp>
        <p:nvSpPr>
          <p:cNvPr id="7" name="Rectangle 6"/>
          <p:cNvSpPr/>
          <p:nvPr/>
        </p:nvSpPr>
        <p:spPr>
          <a:xfrm>
            <a:off x="1160152" y="5181600"/>
            <a:ext cx="77552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One end continuous is critical, the minimum thickness = 5.84/18.5= 315mm.  So, t=32 cm</a:t>
            </a:r>
          </a:p>
        </p:txBody>
      </p:sp>
    </p:spTree>
    <p:extLst>
      <p:ext uri="{BB962C8B-B14F-4D97-AF65-F5344CB8AC3E}">
        <p14:creationId xmlns:p14="http://schemas.microsoft.com/office/powerpoint/2010/main" val="3723638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95400" y="378767"/>
            <a:ext cx="505465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Designing and reinforcing the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dome 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36726" y="1066800"/>
            <a:ext cx="715007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The domes of the solutions are used in mosques, theatres or halls to cover the large sea.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27CFAF-6B78-4AF5-9584-9A51F1692F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9" y="1774686"/>
            <a:ext cx="6373979" cy="50071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89705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59517" y="2209800"/>
            <a:ext cx="6706708" cy="2003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Electro mechanic</a:t>
            </a:r>
            <a:r>
              <a:rPr lang="fr-FR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al 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system </a:t>
            </a:r>
            <a:endParaRPr lang="en-US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Calibri" panose="020F0502020204030204" pitchFamily="34" charset="0"/>
              </a:rPr>
              <a:t>analysis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4961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33400" y="558923"/>
            <a:ext cx="3502882" cy="6612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en-US" sz="2800" b="1" kern="0" dirty="0">
                <a:effectLst>
                  <a:glow>
                    <a:srgbClr val="000000"/>
                  </a:glo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HVAC system </a:t>
            </a:r>
            <a:r>
              <a:rPr lang="en-US" sz="2800" b="1" kern="0" dirty="0" smtClean="0">
                <a:effectLst>
                  <a:glow>
                    <a:srgbClr val="000000"/>
                  </a:glo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800" b="1" kern="0" dirty="0">
              <a:effectLst>
                <a:glow>
                  <a:srgbClr val="000000"/>
                </a:glow>
                <a:reflection stA="0" endPos="0" fadeDir="0" sx="0" sy="0"/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0" y="1905000"/>
            <a:ext cx="6248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There is no HVAC system in the mosque !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127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71600" y="2743200"/>
            <a:ext cx="7498080" cy="1143000"/>
          </a:xfrm>
        </p:spPr>
        <p:txBody>
          <a:bodyPr/>
          <a:lstStyle/>
          <a:p>
            <a:pPr algn="ctr"/>
            <a:r>
              <a:rPr lang="en-US" sz="4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Architectural Aspects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69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43632" y="533400"/>
            <a:ext cx="4330032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en-US" sz="24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drainage </a:t>
            </a:r>
            <a:r>
              <a:rPr lang="en-US" sz="2400" b="1" kern="0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:</a:t>
            </a:r>
            <a:endParaRPr lang="en-US" sz="2400" b="1" kern="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1990" y="1179730"/>
            <a:ext cx="5574210" cy="5429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976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672232" y="457200"/>
            <a:ext cx="4330032" cy="57996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en-US" sz="24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drainage </a:t>
            </a:r>
            <a:r>
              <a:rPr lang="en-US" sz="2400" b="1" kern="0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:</a:t>
            </a:r>
            <a:endParaRPr lang="en-US" sz="2400" b="1" kern="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130345"/>
              </p:ext>
            </p:extLst>
          </p:nvPr>
        </p:nvGraphicFramePr>
        <p:xfrm>
          <a:off x="1752601" y="1514506"/>
          <a:ext cx="4375449" cy="4026695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6365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4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42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0857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pipe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 diameters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Required diameters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132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 pipe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in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in</a:t>
                      </a:r>
                      <a:endParaRPr lang="en-US" sz="2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32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 pipe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in</a:t>
                      </a:r>
                      <a:endParaRPr lang="en-US" sz="2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739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Branch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in</a:t>
                      </a:r>
                      <a:endParaRPr lang="en-US" sz="2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39704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52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9804" y="554182"/>
            <a:ext cx="4530407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2" algn="just" fontAlgn="base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ts val="1200"/>
            </a:pPr>
            <a:r>
              <a:rPr lang="en-US" sz="2800" b="1" kern="0" dirty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Water supply </a:t>
            </a:r>
            <a:r>
              <a:rPr lang="en-US" sz="2800" b="1" kern="0" dirty="0" smtClean="0">
                <a:effectLst>
                  <a:glow>
                    <a:srgbClr val="000000"/>
                  </a:glow>
                  <a:outerShdw sx="0" sy="0">
                    <a:srgbClr val="000000"/>
                  </a:outerShdw>
                  <a:reflection stA="0" endPos="0" fadeDir="0" sx="0" sy="0"/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 :</a:t>
            </a:r>
            <a:endParaRPr lang="en-US" sz="2800" b="1" kern="0" dirty="0">
              <a:effectLst>
                <a:glow>
                  <a:srgbClr val="000000"/>
                </a:glow>
                <a:outerShdw sx="0" sy="0">
                  <a:srgbClr val="000000"/>
                </a:outerShdw>
                <a:reflection stA="0" endPos="0" fadeDir="0" sx="0" sy="0"/>
              </a:effectLst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14693324"/>
              </p:ext>
            </p:extLst>
          </p:nvPr>
        </p:nvGraphicFramePr>
        <p:xfrm>
          <a:off x="1447800" y="1600200"/>
          <a:ext cx="4028313" cy="3840843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126624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810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103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9823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pipe</a:t>
                      </a: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Required Diameters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Actual diameters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528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Vertical pipe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in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2.5 in</a:t>
                      </a:r>
                      <a:endParaRPr lang="en-US" sz="2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528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Horizontal pipe</a:t>
                      </a:r>
                      <a:endParaRPr lang="en-US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 in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1.25 in</a:t>
                      </a:r>
                      <a:endParaRPr lang="en-US" sz="2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5281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Branch pipe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in</a:t>
                      </a: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in</a:t>
                      </a:r>
                      <a:endParaRPr lang="en-US" sz="2000" b="1" dirty="0" smtClean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400" y="2078181"/>
            <a:ext cx="3448051" cy="297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13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371600" y="838200"/>
            <a:ext cx="2212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storage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24000" y="1600200"/>
            <a:ext cx="6705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required daily usage is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8-10liter/day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Prayer.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tanks Are used is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tanks.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Required number of tanks Are needed  is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tanks ,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cold water and </a:t>
            </a:r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hot water.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7345" y="3733800"/>
            <a:ext cx="5399926" cy="2981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482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54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514600" y="2667000"/>
            <a:ext cx="455445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Electrical system </a:t>
            </a:r>
            <a:endParaRPr 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75982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95400" y="6858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Artificial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Lighting :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9A03B57-2143-4942-89C7-459656C72C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799" y="1516797"/>
            <a:ext cx="6173995" cy="5090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1324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19200" y="533400"/>
            <a:ext cx="4159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Ceiling plan for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ground floor :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995065"/>
            <a:ext cx="5638800" cy="5750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189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3810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3D –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rendering Internal view: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4" name="Content Placeholder 5">
            <a:extLst>
              <a:ext uri="{FF2B5EF4-FFF2-40B4-BE49-F238E27FC236}">
                <a16:creationId xmlns:a16="http://schemas.microsoft.com/office/drawing/2014/main" id="{8FD06643-3106-404B-98CF-7B2A266DAC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709" y="1018455"/>
            <a:ext cx="7714795" cy="484894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620870" y="58674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Ground Floor Pray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b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003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58</a:t>
            </a:fld>
            <a:endParaRPr lang="en-US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8D530199-7566-4845-A851-62E93FD040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582" y="533400"/>
            <a:ext cx="7848600" cy="589766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087582" y="11438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3D – rendering Internal view: </a:t>
            </a:r>
            <a:b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819400" y="643106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Floor </a:t>
            </a:r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Pray Hall</a:t>
            </a:r>
            <a:b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980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3048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Luminaires </a:t>
            </a:r>
            <a:r>
              <a:rPr lang="en-US" sz="2400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used: </a:t>
            </a:r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4" name="Content Placeholder 8">
            <a:extLst>
              <a:ext uri="{FF2B5EF4-FFF2-40B4-BE49-F238E27FC236}">
                <a16:creationId xmlns:a16="http://schemas.microsoft.com/office/drawing/2014/main" id="{786790C8-93B1-4DE2-B2A2-3589A63CD0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4820" y="1524000"/>
            <a:ext cx="7989180" cy="411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341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Site Plan</a:t>
            </a:r>
            <a:endParaRPr lang="en-US" dirty="0"/>
          </a:p>
        </p:txBody>
      </p:sp>
      <p:pic>
        <p:nvPicPr>
          <p:cNvPr id="6" name="Content Placeholder 5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1600200"/>
            <a:ext cx="5029200" cy="5105400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19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60</a:t>
            </a:fld>
            <a:endParaRPr lang="en-US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73580330-547D-4FFD-8602-4878E60DC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2380" y="1066800"/>
            <a:ext cx="8161620" cy="54102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43000" y="40903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Luminaires used: </a:t>
            </a:r>
            <a:br>
              <a:rPr lang="en-US" sz="24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2768338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61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19200" y="381000"/>
            <a:ext cx="52430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rendering view for selected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rooms: </a:t>
            </a:r>
            <a:endParaRPr lang="en-US" sz="2400" dirty="0"/>
          </a:p>
        </p:txBody>
      </p:sp>
      <p:pic>
        <p:nvPicPr>
          <p:cNvPr id="4" name="Content Placeholder 4">
            <a:extLst>
              <a:ext uri="{FF2B5EF4-FFF2-40B4-BE49-F238E27FC236}">
                <a16:creationId xmlns:a16="http://schemas.microsoft.com/office/drawing/2014/main" id="{3ACFB358-3F38-493C-B19B-243DB0C59E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0" y="842665"/>
            <a:ext cx="7354109" cy="55260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0800" y="6368753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Ground Floor Pray Hall</a:t>
            </a:r>
            <a:b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326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62</a:t>
            </a:fld>
            <a:endParaRPr lang="en-US"/>
          </a:p>
        </p:txBody>
      </p:sp>
      <p:pic>
        <p:nvPicPr>
          <p:cNvPr id="3" name="Content Placeholder 4">
            <a:extLst>
              <a:ext uri="{FF2B5EF4-FFF2-40B4-BE49-F238E27FC236}">
                <a16:creationId xmlns:a16="http://schemas.microsoft.com/office/drawing/2014/main" id="{60309098-D78C-4727-8C64-63DBCABC9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533400"/>
            <a:ext cx="7730435" cy="579782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219200" y="194147"/>
            <a:ext cx="398089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3D rendering view for selected rooms: 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2667000" y="633122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 Floor Pray Hall</a:t>
            </a:r>
            <a:br>
              <a:rPr lang="en-US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0003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63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3810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Lux-meter measured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values :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98414"/>
            <a:ext cx="6781800" cy="583454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27976" y="6324600"/>
            <a:ext cx="3282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Ground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0052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64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BAE41D-2E3C-463B-AC21-9E7998FBC9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838200"/>
            <a:ext cx="6022628" cy="5283533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143000" y="2286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Lux-meter measured values :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1177636" y="6341430"/>
            <a:ext cx="44894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Artificial Light Ground Floor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800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65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19368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Lux-meter measured values :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0" y="609186"/>
            <a:ext cx="5763491" cy="567482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350992" y="6341798"/>
            <a:ext cx="320220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only First Floor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37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66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3810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Lux-meter measured values :</a:t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731EE8-C7E9-4AE8-A964-45B5770678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5999" y="990600"/>
            <a:ext cx="5163271" cy="54643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590800" y="6425887"/>
            <a:ext cx="51701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Daylight and Artificial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Light First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Floor</a:t>
            </a:r>
            <a:endParaRPr lang="en-US" dirty="0"/>
          </a:p>
          <a:p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879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67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219200" y="381000"/>
            <a:ext cx="25282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Lighting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Results:</a:t>
            </a:r>
            <a:r>
              <a:rPr lang="ar-SA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E12CFA-206B-4ECA-8F81-72F9D3A14A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867715"/>
            <a:ext cx="7324773" cy="20434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6481B91-02CF-4E35-A3D1-6BAC936B7A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8" y="2911164"/>
            <a:ext cx="7324775" cy="16945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DAAA7F3-DC11-45A4-8216-6AC9047062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5509" y="4876800"/>
            <a:ext cx="7324776" cy="1336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721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68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143000" y="2286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 phase </a:t>
            </a:r>
            <a:r>
              <a:rPr lang="en-US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system: </a:t>
            </a: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1371600" y="914400"/>
            <a:ext cx="58674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Total power of lighting branch = 10.6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KW/h</a:t>
            </a:r>
          </a:p>
          <a:p>
            <a:pPr marL="342900" indent="-342900">
              <a:buFont typeface="Arial" pitchFamily="34" charset="0"/>
              <a:buChar char="•"/>
            </a:pP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Arial" pitchFamily="34" charset="0"/>
              <a:buChar char="•"/>
            </a:pP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Total power of power branch = 12.4 KW/h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43F24E-AC34-4639-8BC2-3AF66E02A8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945" y="2743200"/>
            <a:ext cx="8087711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57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69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066800" y="457200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Lighting Consumption:</a:t>
            </a:r>
            <a:br>
              <a:rPr lang="en-US" sz="2400" b="1" dirty="0">
                <a:latin typeface="Times New Roman" pitchFamily="18" charset="0"/>
                <a:cs typeface="Times New Roman" pitchFamily="18" charset="0"/>
              </a:rPr>
            </a:br>
            <a:endParaRPr 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295400" y="1288198"/>
            <a:ext cx="8382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Total daily power for first floor pray area = 1955 * 7 = 13685 watt/day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Total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power for the mosque  assume the second  floor have the same lighting fixtures and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luminaries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= 2* 13685 watt / day =27370  watt / day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total consumption of power building in month = 1430 kW</a:t>
            </a:r>
          </a:p>
          <a:p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Cost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of consumption = 1430 * 0.72 = 1030 Nis / month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6745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Ground floor (Pray Hall)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2200" y="1447800"/>
            <a:ext cx="5715000" cy="5250052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01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70</a:t>
            </a:fld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828800" y="2667000"/>
            <a:ext cx="63246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8000" b="1" i="1" dirty="0" smtClean="0">
                <a:solidFill>
                  <a:schemeClr val="tx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Thank You ..</a:t>
            </a:r>
            <a:endParaRPr lang="en-US" sz="8000" dirty="0">
              <a:solidFill>
                <a:schemeClr val="tx2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052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Floor 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7400" y="1371599"/>
            <a:ext cx="5715000" cy="5331379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907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Internal View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5100" y="1738908"/>
            <a:ext cx="7499350" cy="4218384"/>
          </a:xfrm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321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526</TotalTime>
  <Words>1071</Words>
  <Application>Microsoft Office PowerPoint</Application>
  <PresentationFormat>On-screen Show (4:3)</PresentationFormat>
  <Paragraphs>319</Paragraphs>
  <Slides>70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9" baseType="lpstr">
      <vt:lpstr>Arial</vt:lpstr>
      <vt:lpstr>Calibri</vt:lpstr>
      <vt:lpstr>Gill Sans MT</vt:lpstr>
      <vt:lpstr>Majalla UI</vt:lpstr>
      <vt:lpstr>Symbol</vt:lpstr>
      <vt:lpstr>Times New Roman</vt:lpstr>
      <vt:lpstr>Verdana</vt:lpstr>
      <vt:lpstr>Wingdings 2</vt:lpstr>
      <vt:lpstr>Solstice</vt:lpstr>
      <vt:lpstr>Municipality Building</vt:lpstr>
      <vt:lpstr>Content:</vt:lpstr>
      <vt:lpstr>Architectural Aspects  &amp; Site analysis </vt:lpstr>
      <vt:lpstr>Site Analysis </vt:lpstr>
      <vt:lpstr>Architectural Aspects</vt:lpstr>
      <vt:lpstr>Site Plan</vt:lpstr>
      <vt:lpstr>Ground floor (Pray Hall)</vt:lpstr>
      <vt:lpstr>First Floor </vt:lpstr>
      <vt:lpstr>Internal View</vt:lpstr>
      <vt:lpstr>Internal View</vt:lpstr>
      <vt:lpstr>Internal View</vt:lpstr>
      <vt:lpstr>External View </vt:lpstr>
      <vt:lpstr>External View </vt:lpstr>
      <vt:lpstr>Elevation’s: North wall</vt:lpstr>
      <vt:lpstr>Elevation’s: South wall</vt:lpstr>
      <vt:lpstr>Elevation’s: East wall</vt:lpstr>
      <vt:lpstr>Elevation’s: West wall</vt:lpstr>
      <vt:lpstr>No minaret in the design. </vt:lpstr>
      <vt:lpstr>The ablution.</vt:lpstr>
      <vt:lpstr>The Toilet facilities.</vt:lpstr>
      <vt:lpstr>Prayer Hall.</vt:lpstr>
      <vt:lpstr>Relationship and zoning diagram for a Mosque </vt:lpstr>
      <vt:lpstr>Passive Analysis  </vt:lpstr>
      <vt:lpstr>Passive Analysis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Evaluation Of Mosque In Nablus</dc:title>
  <dc:creator>TAYSEER</dc:creator>
  <cp:lastModifiedBy>student</cp:lastModifiedBy>
  <cp:revision>22</cp:revision>
  <dcterms:created xsi:type="dcterms:W3CDTF">2006-08-16T00:00:00Z</dcterms:created>
  <dcterms:modified xsi:type="dcterms:W3CDTF">2018-07-01T08:37:34Z</dcterms:modified>
</cp:coreProperties>
</file>