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8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1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28" r:id="rId57"/>
    <p:sldId id="315" r:id="rId58"/>
    <p:sldId id="316" r:id="rId59"/>
    <p:sldId id="317" r:id="rId60"/>
    <p:sldId id="329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267B5-C8EE-4CD2-9E59-B9777104840E}" type="datetimeFigureOut">
              <a:rPr lang="en-US" smtClean="0"/>
              <a:t>7/1/2018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05FAA-B920-484F-A497-3DCF080FD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9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05FAA-B920-484F-A497-3DCF080FDB9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59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05FAA-B920-484F-A497-3DCF080FDB9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6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4B378-5D93-4E41-9E2B-40C1F84A398C}" type="datetime1">
              <a:rPr lang="en-US" smtClean="0"/>
              <a:t>7/1/2018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E992-AFF2-4576-AF66-95F559E2E587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6C9B-6BEA-4466-AC62-B9CA907CA894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B708C-8C93-4C6D-ABB0-65D5EDC61415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F9C7C-B312-4ED1-8C12-BB6D6F9BEACA}" type="datetime1">
              <a:rPr lang="en-US" smtClean="0"/>
              <a:t>7/1/2018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1736-4C13-44A4-A817-3A230569DBE3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B967-7DE3-41B3-914B-ECC69E8AC8BA}" type="datetime1">
              <a:rPr lang="en-US" smtClean="0"/>
              <a:t>7/1/2018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FAF9-6889-4EAA-81B7-F9D3D53947E0}" type="datetime1">
              <a:rPr lang="en-US" smtClean="0"/>
              <a:t>7/1/2018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1B36-2286-4DF5-B83C-5D8BA9CEFE4E}" type="datetime1">
              <a:rPr lang="en-US" smtClean="0"/>
              <a:t>7/1/2018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8ED-FBC8-4404-B1AB-6566B505679D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E54D-645B-42F7-96F6-1C2FC3019891}" type="datetime1">
              <a:rPr lang="en-US" smtClean="0"/>
              <a:t>7/1/2018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0B9534-7EC1-4991-8886-1F2B7D0B1A12}" type="datetime1">
              <a:rPr lang="en-US" smtClean="0"/>
              <a:t>7/1/2018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Municipality Building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7406640" cy="2798136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 </a:t>
            </a:r>
          </a:p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haniya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Nidal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Nazzal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Mohannnad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al-haj Hussain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76400"/>
            <a:ext cx="7499350" cy="4218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52600"/>
            <a:ext cx="7499350" cy="4218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View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738908"/>
            <a:ext cx="7499350" cy="4218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View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738908"/>
            <a:ext cx="7499350" cy="4218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Elevation’s: North wall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477669"/>
            <a:ext cx="7499350" cy="474086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5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Elevation’s: </a:t>
            </a:r>
            <a:r>
              <a:rPr lang="en-US" dirty="0" smtClean="0"/>
              <a:t>South wall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35" y="1447800"/>
            <a:ext cx="7045280" cy="48006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3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Elevation’s: </a:t>
            </a:r>
            <a:r>
              <a:rPr lang="en-US" dirty="0" smtClean="0"/>
              <a:t>East wall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80" y="1552254"/>
            <a:ext cx="6906589" cy="459169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Elevation’s: </a:t>
            </a:r>
            <a:r>
              <a:rPr lang="en-US" dirty="0" smtClean="0"/>
              <a:t>West wall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883205"/>
            <a:ext cx="7499350" cy="392979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/>
              </a:rPr>
              <a:t>No minaret in the design.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77" y="1498468"/>
            <a:ext cx="4059720" cy="26990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33" y="1752600"/>
            <a:ext cx="3894667" cy="2190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200" y="44958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this project the minaret is not designed as we see in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elevation but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the ground  there is a minaret as seen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picture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makes us wonder what basis has been established.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0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The ablution</a:t>
            </a:r>
            <a:r>
              <a:rPr lang="ar-SA" b="1" dirty="0">
                <a:effectLst/>
              </a:rPr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95400"/>
            <a:ext cx="3924848" cy="365811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00200"/>
            <a:ext cx="3246120" cy="2619375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19200" y="5112327"/>
            <a:ext cx="781812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The standard determine that  is one ablution unit for every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x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25 m2 of the praying area.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But as we can see in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Figure that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the number of ablution unit</a:t>
            </a:r>
            <a:r>
              <a:rPr lang="en-US" sz="1050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Times New Roman" pitchFamily="18" charset="0"/>
                <a:cs typeface="Arial" pitchFamily="34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 not enough 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appropriate number of ablution unit in this project must be 180/25 = 8 units.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180 is the area of prayer hall in the mosque.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4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152400"/>
            <a:ext cx="2910840" cy="841482"/>
          </a:xfrm>
        </p:spPr>
        <p:txBody>
          <a:bodyPr/>
          <a:lstStyle/>
          <a:p>
            <a:r>
              <a:rPr lang="en-US" dirty="0" smtClean="0"/>
              <a:t>Content: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1143000"/>
            <a:ext cx="7406640" cy="52578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 and passive analysis</a:t>
            </a: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</a:t>
            </a:r>
            <a:r>
              <a:rPr lang="fr-FR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analysis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</a:t>
            </a:r>
            <a:r>
              <a:rPr lang="fr-F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system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The</a:t>
            </a:r>
            <a:r>
              <a:rPr lang="en-US" dirty="0">
                <a:effectLst/>
              </a:rPr>
              <a:t> </a:t>
            </a:r>
            <a:r>
              <a:rPr lang="en-US" b="1" dirty="0">
                <a:effectLst/>
              </a:rPr>
              <a:t>Toilet facilities.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983" y="1599887"/>
            <a:ext cx="2721217" cy="34293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95400" y="53340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Symbol" panose="05050102010706020507" pitchFamily="18" charset="2"/>
              </a:rPr>
              <a:t>Number of WCs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Symbol" panose="05050102010706020507" pitchFamily="18" charset="2"/>
              </a:rPr>
              <a:t>in ground floor is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Symbol" panose="05050102010706020507" pitchFamily="18" charset="2"/>
              </a:rPr>
              <a:t>1,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Symbol" panose="05050102010706020507" pitchFamily="18" charset="2"/>
              </a:rPr>
              <a:t>and the required number of WC’s is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Symbol" panose="05050102010706020507" pitchFamily="18" charset="2"/>
              </a:rPr>
              <a:t>at least 8 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Prayer Hall.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371600"/>
            <a:ext cx="5181600" cy="411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52600" y="565767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prayer hall does not applicable with standards , Because the ratio between the length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room and its width is not equal  1:2.5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63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and zoning diagram for a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Mosque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19200"/>
            <a:ext cx="7010400" cy="5486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3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76400"/>
            <a:ext cx="9144000" cy="32004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  <a:b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00200" y="16002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18" y="1572491"/>
            <a:ext cx="4227830" cy="4191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457200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0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Envelope construction details for the building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1143000"/>
            <a:ext cx="2264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External Wall layers 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286000" y="1600200"/>
            <a:ext cx="2669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U-value</a:t>
            </a:r>
            <a:r>
              <a:rPr lang="en-US" dirty="0"/>
              <a:t> =2.435 w/m 2 –k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20" y="2286000"/>
            <a:ext cx="5029200" cy="420266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7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533400"/>
            <a:ext cx="150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Internal Wall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803846" y="1066800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U-value</a:t>
            </a:r>
            <a:r>
              <a:rPr lang="en-US" dirty="0"/>
              <a:t> =</a:t>
            </a:r>
            <a:r>
              <a:rPr lang="en-US" dirty="0" smtClean="0"/>
              <a:t>2.653 </a:t>
            </a:r>
            <a:r>
              <a:rPr lang="en-US" dirty="0"/>
              <a:t>w/m 2 –k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05000"/>
            <a:ext cx="5631815" cy="43100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533400"/>
            <a:ext cx="1424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Floor layers 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799946" y="1143000"/>
            <a:ext cx="254108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=1.042w/m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214" y="1981200"/>
            <a:ext cx="5284153" cy="42957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6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533400"/>
            <a:ext cx="1759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Solar analysis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447800" y="11430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Annual and daily Sun path was obtained from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design builder as shown in Figures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781" y="1789331"/>
            <a:ext cx="6913419" cy="46876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457200"/>
            <a:ext cx="2094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Shadow Analysis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949411" y="1016123"/>
            <a:ext cx="143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Winter day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08157"/>
            <a:ext cx="4057650" cy="28194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993" y="1904998"/>
            <a:ext cx="3705225" cy="29571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0" y="4862193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21/1 at </a:t>
            </a:r>
            <a:r>
              <a:rPr lang="en-US" dirty="0" smtClean="0"/>
              <a:t>8:00am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24600" y="4862193"/>
            <a:ext cx="165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21/1 at 2:00 pm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7498080" cy="31242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&amp;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533400"/>
            <a:ext cx="1903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Shadow Analysis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761037" y="1143000"/>
            <a:ext cx="170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Summer Days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1755429"/>
            <a:ext cx="3886199" cy="274037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10401"/>
            <a:ext cx="3733799" cy="28304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23175" y="4495800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21/6 at 8:00 am</a:t>
            </a:r>
          </a:p>
        </p:txBody>
      </p:sp>
      <p:sp>
        <p:nvSpPr>
          <p:cNvPr id="7" name="Rectangle 6"/>
          <p:cNvSpPr/>
          <p:nvPr/>
        </p:nvSpPr>
        <p:spPr>
          <a:xfrm>
            <a:off x="6298190" y="4540827"/>
            <a:ext cx="165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21/6 at 2:00 pm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3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533400"/>
            <a:ext cx="188384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1219200"/>
            <a:ext cx="777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Comfort graph (Pierce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Fanger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PMV)  </a:t>
            </a:r>
            <a:r>
              <a:rPr lang="en-US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(natural ventilation)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05000"/>
            <a:ext cx="7924800" cy="1828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733800"/>
            <a:ext cx="5638800" cy="25561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5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32004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fontAlgn="base"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US" sz="2000" b="1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Daylight:</a:t>
            </a:r>
            <a:endParaRPr lang="en-US" sz="2000" b="1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71600"/>
            <a:ext cx="7010400" cy="480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801824"/>
            <a:ext cx="4746812" cy="986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4400" b="1" kern="0" dirty="0">
                <a:effectLst>
                  <a:glow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856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(RT60)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514600" y="1371600"/>
            <a:ext cx="1668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</a:rPr>
              <a:t>Pray hall room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057400"/>
            <a:ext cx="4876800" cy="30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680073"/>
            <a:ext cx="3119746" cy="317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762000"/>
            <a:ext cx="5444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values of RT60 in Mosque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5345" y="1590675"/>
            <a:ext cx="47339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8325" y="1871941"/>
            <a:ext cx="3219450" cy="268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19200" y="5105400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recommended reverberation time (RT60) shall be from 1.2 to 2 seconds.</a:t>
            </a:r>
          </a:p>
        </p:txBody>
      </p:sp>
    </p:spTree>
    <p:extLst>
      <p:ext uri="{BB962C8B-B14F-4D97-AF65-F5344CB8AC3E}">
        <p14:creationId xmlns:p14="http://schemas.microsoft.com/office/powerpoint/2010/main" val="354076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457200"/>
            <a:ext cx="3642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</a:t>
            </a:r>
            <a:r>
              <a:rPr lang="en-US" sz="2400" b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969702"/>
              </p:ext>
            </p:extLst>
          </p:nvPr>
        </p:nvGraphicFramePr>
        <p:xfrm>
          <a:off x="1143000" y="1219200"/>
          <a:ext cx="2368634" cy="452628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8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84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Empty  occupancy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1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47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63281"/>
              </p:ext>
            </p:extLst>
          </p:nvPr>
        </p:nvGraphicFramePr>
        <p:xfrm>
          <a:off x="3753811" y="1219200"/>
          <a:ext cx="2368634" cy="452628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8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712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50 % occupancy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1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613093"/>
              </p:ext>
            </p:extLst>
          </p:nvPr>
        </p:nvGraphicFramePr>
        <p:xfrm>
          <a:off x="6477000" y="1219200"/>
          <a:ext cx="2368634" cy="452628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8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24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Full occupancy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1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.89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98766" y="6096000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</a:rPr>
              <a:t>Pray hall </a:t>
            </a:r>
          </a:p>
        </p:txBody>
      </p:sp>
    </p:spTree>
    <p:extLst>
      <p:ext uri="{BB962C8B-B14F-4D97-AF65-F5344CB8AC3E}">
        <p14:creationId xmlns:p14="http://schemas.microsoft.com/office/powerpoint/2010/main" val="39981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65690" y="457200"/>
            <a:ext cx="4513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Sound Transmission Loss (STC):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400" y="918866"/>
            <a:ext cx="4318142" cy="281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095383"/>
              </p:ext>
            </p:extLst>
          </p:nvPr>
        </p:nvGraphicFramePr>
        <p:xfrm>
          <a:off x="5511542" y="1179266"/>
          <a:ext cx="3409746" cy="251989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92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7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83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 Adjacency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Recommended STC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15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Pray hall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00200" y="42672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According to Figure So STC value is 56 dB bigger than 53 dB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which is not accepted.</a:t>
            </a:r>
          </a:p>
        </p:txBody>
      </p:sp>
    </p:spTree>
    <p:extLst>
      <p:ext uri="{BB962C8B-B14F-4D97-AF65-F5344CB8AC3E}">
        <p14:creationId xmlns:p14="http://schemas.microsoft.com/office/powerpoint/2010/main" val="38343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457200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Noise Criteria </a:t>
            </a:r>
            <a:endParaRPr lang="en-US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1995" y="1251691"/>
            <a:ext cx="2861405" cy="320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1962" y="1371600"/>
            <a:ext cx="2969064" cy="316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303674"/>
              </p:ext>
            </p:extLst>
          </p:nvPr>
        </p:nvGraphicFramePr>
        <p:xfrm>
          <a:off x="2895600" y="4724400"/>
          <a:ext cx="2932074" cy="136126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11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 Adjacency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Recommended </a:t>
                      </a: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1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Mosque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30 - 35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121447" y="6139934"/>
            <a:ext cx="2110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 Noise </a:t>
            </a:r>
          </a:p>
        </p:txBody>
      </p:sp>
    </p:spTree>
    <p:extLst>
      <p:ext uri="{BB962C8B-B14F-4D97-AF65-F5344CB8AC3E}">
        <p14:creationId xmlns:p14="http://schemas.microsoft.com/office/powerpoint/2010/main" val="7514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533400"/>
            <a:ext cx="2144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IIC for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ceiling</a:t>
            </a:r>
            <a:r>
              <a:rPr lang="ar-J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1328679" y="1295400"/>
            <a:ext cx="4222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Composite Transmission loss Calculation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81959"/>
            <a:ext cx="3295081" cy="373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15414"/>
            <a:ext cx="3707389" cy="30672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09978" y="5316114"/>
            <a:ext cx="3879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Since IIC = 40 dB it’s not acceptable .</a:t>
            </a:r>
          </a:p>
        </p:txBody>
      </p:sp>
    </p:spTree>
    <p:extLst>
      <p:ext uri="{BB962C8B-B14F-4D97-AF65-F5344CB8AC3E}">
        <p14:creationId xmlns:p14="http://schemas.microsoft.com/office/powerpoint/2010/main" val="97282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350336"/>
          </a:xfrm>
        </p:spPr>
        <p:txBody>
          <a:bodyPr/>
          <a:lstStyle/>
          <a:p>
            <a:r>
              <a:rPr lang="en-US" dirty="0"/>
              <a:t>The site is located in (Bit </a:t>
            </a:r>
            <a:r>
              <a:rPr lang="en-US" dirty="0" err="1"/>
              <a:t>wazan</a:t>
            </a:r>
            <a:r>
              <a:rPr lang="en-US" dirty="0"/>
              <a:t>), in Nablus , about 496 m above sea level and</a:t>
            </a:r>
            <a:r>
              <a:rPr lang="en-US" dirty="0" smtClean="0"/>
              <a:t>, the Site </a:t>
            </a:r>
            <a:r>
              <a:rPr lang="en-US" dirty="0"/>
              <a:t>has a total area of 554 m2.</a:t>
            </a:r>
          </a:p>
          <a:p>
            <a:pPr algn="ctr"/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418" y="3429000"/>
            <a:ext cx="5248275" cy="295211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90800" y="2743200"/>
            <a:ext cx="4649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Structural Aspects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74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609600"/>
            <a:ext cx="2818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Structural systems: </a:t>
            </a:r>
          </a:p>
        </p:txBody>
      </p:sp>
      <p:sp>
        <p:nvSpPr>
          <p:cNvPr id="4" name="Rectangle 3"/>
          <p:cNvSpPr/>
          <p:nvPr/>
        </p:nvSpPr>
        <p:spPr>
          <a:xfrm>
            <a:off x="1600200" y="1295400"/>
            <a:ext cx="2547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Foundations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System: 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200" y="1767337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structural system used isolated footings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under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square, rectangular and circular columns,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shown: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779F7E-0C8D-40B4-9117-82F8E3741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858" y="2667000"/>
            <a:ext cx="4354284" cy="3918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02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6D8800-604C-4B50-9C2D-945E9C4FC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10243"/>
            <a:ext cx="6181725" cy="299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683909-D854-4042-BC18-0C37390D8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549195"/>
            <a:ext cx="5886450" cy="299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02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69805" y="457200"/>
            <a:ext cx="2700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Retaining Walls  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1143000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This used to supported the soil lodes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35B589-5DD2-4F50-9BD2-8C18F5CB2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745" y="1543110"/>
            <a:ext cx="5621207" cy="5291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95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47800" y="381000"/>
            <a:ext cx="1545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Columns: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1015" y="1219200"/>
            <a:ext cx="2784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Circular Column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7346F5-EC4B-4B17-B7B2-FBCF2AEF2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888694"/>
            <a:ext cx="3646260" cy="1893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49760" y="3505245"/>
            <a:ext cx="3287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Rectangular Column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E2712F-67DC-4BC3-858E-70C80AD6E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020" y="3701441"/>
            <a:ext cx="3646260" cy="1893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583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685800"/>
            <a:ext cx="3401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Concrete Beam System :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1447800"/>
            <a:ext cx="4535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Drop beams system used in the building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904D80-A2FF-48B5-ACC0-1452B0EA8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91" y="1882546"/>
            <a:ext cx="4005942" cy="3398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BEA9EE-0BB5-4CB4-B867-F5887A38D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133" y="1917182"/>
            <a:ext cx="3835854" cy="3398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40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47800" y="533400"/>
            <a:ext cx="3154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Concrete Slab System: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1219200"/>
            <a:ext cx="43845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One way ribbed slabs system was used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7AEED2-7EFF-4C59-8058-E5639977E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873" y="1647019"/>
            <a:ext cx="7155542" cy="2677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43000" y="4648200"/>
            <a:ext cx="7086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Preliminary Check thickness of slab for deflection:</a:t>
            </a:r>
          </a:p>
        </p:txBody>
      </p:sp>
      <p:sp>
        <p:nvSpPr>
          <p:cNvPr id="7" name="Rectangle 6"/>
          <p:cNvSpPr/>
          <p:nvPr/>
        </p:nvSpPr>
        <p:spPr>
          <a:xfrm>
            <a:off x="1160152" y="5181600"/>
            <a:ext cx="7755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One end continuous is critical, the minimum thickness = 5.84/18.5= 315mm.  So, t=32 cm</a:t>
            </a:r>
          </a:p>
        </p:txBody>
      </p:sp>
    </p:spTree>
    <p:extLst>
      <p:ext uri="{BB962C8B-B14F-4D97-AF65-F5344CB8AC3E}">
        <p14:creationId xmlns:p14="http://schemas.microsoft.com/office/powerpoint/2010/main" val="372363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378767"/>
            <a:ext cx="5054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Designing and reinforcing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dome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726" y="1066800"/>
            <a:ext cx="7150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domes of the solutions are used in mosques, theatres or halls to cover the large sea.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27CFAF-6B78-4AF5-9584-9A51F1692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99" y="1774686"/>
            <a:ext cx="6373979" cy="5007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7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59517" y="2209800"/>
            <a:ext cx="6706708" cy="2003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Electro mechanic</a:t>
            </a: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al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system 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analysis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61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3400" y="558923"/>
            <a:ext cx="350288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b="1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19050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HVAC system in the mosque !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7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2743200"/>
            <a:ext cx="7498080" cy="11430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9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43632" y="533400"/>
            <a:ext cx="433003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 :</a:t>
            </a:r>
            <a:endParaRPr lang="en-US" sz="24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90" y="1179730"/>
            <a:ext cx="5574210" cy="542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72232" y="457200"/>
            <a:ext cx="433003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 :</a:t>
            </a:r>
            <a:endParaRPr lang="en-US" sz="24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30345"/>
              </p:ext>
            </p:extLst>
          </p:nvPr>
        </p:nvGraphicFramePr>
        <p:xfrm>
          <a:off x="1752601" y="1514506"/>
          <a:ext cx="4375449" cy="402669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636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9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57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Actual diameters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Required diameters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3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pipe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3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pipe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9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97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9804" y="554182"/>
            <a:ext cx="45304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 :</a:t>
            </a:r>
            <a:endParaRPr lang="en-US" sz="28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693324"/>
              </p:ext>
            </p:extLst>
          </p:nvPr>
        </p:nvGraphicFramePr>
        <p:xfrm>
          <a:off x="1447800" y="1600200"/>
          <a:ext cx="4028313" cy="384084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66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823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Diameters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Actual diameters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pipe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pipe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 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 pipe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</a:t>
                      </a:r>
                      <a:endParaRPr lang="en-US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078181"/>
            <a:ext cx="344805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1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838200"/>
            <a:ext cx="2212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storage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1600200"/>
            <a:ext cx="6705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daily usage is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8-10liter/day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Prayer.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tanks Are used is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tanks.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number of tanks Are needed  is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tanks ,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cold water and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hot water.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345" y="3733800"/>
            <a:ext cx="5399926" cy="298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14600" y="2667000"/>
            <a:ext cx="45544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Electrical system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598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685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 :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A03B57-2143-4942-89C7-459656C72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99" y="1516797"/>
            <a:ext cx="6173995" cy="509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2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533400"/>
            <a:ext cx="4159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plan for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95065"/>
            <a:ext cx="5638800" cy="575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381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rendering Internal view: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8FD06643-3106-404B-98CF-7B2A266DA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09" y="1018455"/>
            <a:ext cx="7714795" cy="48489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20870" y="5867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Ground Floor Pray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Hall</a:t>
            </a:r>
            <a:b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3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8D530199-7566-4845-A851-62E93FD04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82" y="533400"/>
            <a:ext cx="7848600" cy="58976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87582" y="114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rendering Internal view: </a:t>
            </a:r>
            <a:b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9400" y="64310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Pray Hall</a:t>
            </a:r>
            <a:b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304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Luminaires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used: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786790C8-93B1-4DE2-B2A2-3589A63CD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820" y="1524000"/>
            <a:ext cx="798918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Plan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600200"/>
            <a:ext cx="5029200" cy="51054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73580330-547D-4FFD-8602-4878E60DC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80" y="1066800"/>
            <a:ext cx="8161620" cy="5410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3000" y="40903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Luminaires used: </a:t>
            </a:r>
            <a:b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76833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381000"/>
            <a:ext cx="5243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rendering view for selected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rooms: </a:t>
            </a:r>
            <a:endParaRPr lang="en-US" sz="2400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3ACFB358-3F38-493C-B19B-243DB0C59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842665"/>
            <a:ext cx="7354109" cy="5526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63687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Ground Floor Pray Hall</a:t>
            </a:r>
            <a:b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2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60309098-D78C-4727-8C64-63DBCABC9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533400"/>
            <a:ext cx="7730435" cy="57978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19200" y="194147"/>
            <a:ext cx="3980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rendering view for selected rooms: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000" y="63312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Floor Pray Hall</a:t>
            </a:r>
            <a:b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381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Lux-meter measured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98414"/>
            <a:ext cx="6781800" cy="58345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27976" y="6324600"/>
            <a:ext cx="3282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Ground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5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BAE41D-2E3C-463B-AC21-9E7998FBC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838200"/>
            <a:ext cx="6022628" cy="52835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3000" y="228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Lux-meter measured values :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177636" y="6341430"/>
            <a:ext cx="4489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Artificial Light Ground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0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1936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Lux-meter measured values :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09186"/>
            <a:ext cx="5763491" cy="56748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50992" y="6341798"/>
            <a:ext cx="3202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First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3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381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Lux-meter measured values :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731EE8-C7E9-4AE8-A964-45B577067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990600"/>
            <a:ext cx="5163271" cy="54643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6425887"/>
            <a:ext cx="5170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and Artificial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First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79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381000"/>
            <a:ext cx="2528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12CFA-206B-4ECA-8F81-72F9D3A14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867715"/>
            <a:ext cx="7324773" cy="20434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481B91-02CF-4E35-A3D1-6BAC936B7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798" y="2911164"/>
            <a:ext cx="7324775" cy="16945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AAA7F3-DC11-45A4-8216-6AC904706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509" y="4876800"/>
            <a:ext cx="7324776" cy="133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228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phase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system: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371600" y="914400"/>
            <a:ext cx="5867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Total power of lighting branch = 10.6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KW/h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Total power of power branch = 12.4 KW/h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43F24E-AC34-4639-8BC2-3AF66E02A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945" y="2743200"/>
            <a:ext cx="8087711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7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457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Lighting Consumption:</a:t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1288198"/>
            <a:ext cx="8382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Total daily power for first floor pray area = 1955 * 7 = 13685 watt/day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power for the mosque  assume the second  floor have the same lighting fixtures and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luminaries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= 2* 13685 watt / day =27370  watt / day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total consumption of power building in month = 1430 kW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Cost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of consumption = 1430 * 0.72 = 1030 Nis / month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67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floor (Pray Hall)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447800"/>
            <a:ext cx="5715000" cy="525005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28800" y="2667000"/>
            <a:ext cx="6324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..</a:t>
            </a:r>
            <a:endParaRPr lang="en-US" sz="8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5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Floor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371599"/>
            <a:ext cx="5715000" cy="533137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738908"/>
            <a:ext cx="7499350" cy="4218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526</TotalTime>
  <Words>1071</Words>
  <Application>Microsoft Office PowerPoint</Application>
  <PresentationFormat>On-screen Show (4:3)</PresentationFormat>
  <Paragraphs>319</Paragraphs>
  <Slides>70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9" baseType="lpstr">
      <vt:lpstr>Arial</vt:lpstr>
      <vt:lpstr>Calibri</vt:lpstr>
      <vt:lpstr>Gill Sans MT</vt:lpstr>
      <vt:lpstr>Majalla UI</vt:lpstr>
      <vt:lpstr>Symbol</vt:lpstr>
      <vt:lpstr>Times New Roman</vt:lpstr>
      <vt:lpstr>Verdana</vt:lpstr>
      <vt:lpstr>Wingdings 2</vt:lpstr>
      <vt:lpstr>Solstice</vt:lpstr>
      <vt:lpstr>Municipality Building</vt:lpstr>
      <vt:lpstr>Content:</vt:lpstr>
      <vt:lpstr>Architectural Aspects  &amp; Site analysis </vt:lpstr>
      <vt:lpstr>Site Analysis </vt:lpstr>
      <vt:lpstr>Architectural Aspects</vt:lpstr>
      <vt:lpstr>Site Plan</vt:lpstr>
      <vt:lpstr>Ground floor (Pray Hall)</vt:lpstr>
      <vt:lpstr>First Floor </vt:lpstr>
      <vt:lpstr>Internal View</vt:lpstr>
      <vt:lpstr>Internal View</vt:lpstr>
      <vt:lpstr>Internal View</vt:lpstr>
      <vt:lpstr>External View </vt:lpstr>
      <vt:lpstr>External View </vt:lpstr>
      <vt:lpstr>Elevation’s: North wall</vt:lpstr>
      <vt:lpstr>Elevation’s: South wall</vt:lpstr>
      <vt:lpstr>Elevation’s: East wall</vt:lpstr>
      <vt:lpstr>Elevation’s: West wall</vt:lpstr>
      <vt:lpstr>No minaret in the design. </vt:lpstr>
      <vt:lpstr>The ablution.</vt:lpstr>
      <vt:lpstr>The Toilet facilities.</vt:lpstr>
      <vt:lpstr>Prayer Hall.</vt:lpstr>
      <vt:lpstr>Relationship and zoning diagram for a Mosque </vt:lpstr>
      <vt:lpstr>Passive Analysis  </vt:lpstr>
      <vt:lpstr>Passive Analysis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Mosque In Nablus</dc:title>
  <dc:creator>TAYSEER</dc:creator>
  <cp:lastModifiedBy>student</cp:lastModifiedBy>
  <cp:revision>22</cp:revision>
  <dcterms:created xsi:type="dcterms:W3CDTF">2006-08-16T00:00:00Z</dcterms:created>
  <dcterms:modified xsi:type="dcterms:W3CDTF">2018-07-01T08:37:34Z</dcterms:modified>
</cp:coreProperties>
</file>