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82"/>
  </p:notesMasterIdLst>
  <p:handoutMasterIdLst>
    <p:handoutMasterId r:id="rId83"/>
  </p:handoutMasterIdLst>
  <p:sldIdLst>
    <p:sldId id="256" r:id="rId2"/>
    <p:sldId id="273" r:id="rId3"/>
    <p:sldId id="259" r:id="rId4"/>
    <p:sldId id="260" r:id="rId5"/>
    <p:sldId id="370" r:id="rId6"/>
    <p:sldId id="340" r:id="rId7"/>
    <p:sldId id="325" r:id="rId8"/>
    <p:sldId id="347" r:id="rId9"/>
    <p:sldId id="348" r:id="rId10"/>
    <p:sldId id="343" r:id="rId11"/>
    <p:sldId id="333" r:id="rId12"/>
    <p:sldId id="335" r:id="rId13"/>
    <p:sldId id="336" r:id="rId14"/>
    <p:sldId id="337" r:id="rId15"/>
    <p:sldId id="344" r:id="rId16"/>
    <p:sldId id="338" r:id="rId17"/>
    <p:sldId id="339" r:id="rId18"/>
    <p:sldId id="369" r:id="rId19"/>
    <p:sldId id="279" r:id="rId20"/>
    <p:sldId id="349" r:id="rId21"/>
    <p:sldId id="350" r:id="rId22"/>
    <p:sldId id="278" r:id="rId23"/>
    <p:sldId id="394" r:id="rId24"/>
    <p:sldId id="286" r:id="rId25"/>
    <p:sldId id="280" r:id="rId26"/>
    <p:sldId id="341" r:id="rId27"/>
    <p:sldId id="289" r:id="rId28"/>
    <p:sldId id="290" r:id="rId29"/>
    <p:sldId id="351" r:id="rId30"/>
    <p:sldId id="368" r:id="rId31"/>
    <p:sldId id="353" r:id="rId32"/>
    <p:sldId id="352" r:id="rId33"/>
    <p:sldId id="354" r:id="rId34"/>
    <p:sldId id="355" r:id="rId35"/>
    <p:sldId id="402" r:id="rId36"/>
    <p:sldId id="403" r:id="rId37"/>
    <p:sldId id="404" r:id="rId38"/>
    <p:sldId id="356" r:id="rId39"/>
    <p:sldId id="357" r:id="rId40"/>
    <p:sldId id="358" r:id="rId41"/>
    <p:sldId id="359" r:id="rId42"/>
    <p:sldId id="360" r:id="rId43"/>
    <p:sldId id="361" r:id="rId44"/>
    <p:sldId id="362" r:id="rId45"/>
    <p:sldId id="405" r:id="rId46"/>
    <p:sldId id="406" r:id="rId47"/>
    <p:sldId id="363" r:id="rId48"/>
    <p:sldId id="364" r:id="rId49"/>
    <p:sldId id="365" r:id="rId50"/>
    <p:sldId id="366" r:id="rId51"/>
    <p:sldId id="367" r:id="rId52"/>
    <p:sldId id="371" r:id="rId53"/>
    <p:sldId id="372" r:id="rId54"/>
    <p:sldId id="373" r:id="rId55"/>
    <p:sldId id="375" r:id="rId56"/>
    <p:sldId id="374" r:id="rId57"/>
    <p:sldId id="376" r:id="rId58"/>
    <p:sldId id="377" r:id="rId59"/>
    <p:sldId id="378" r:id="rId60"/>
    <p:sldId id="379" r:id="rId61"/>
    <p:sldId id="381" r:id="rId62"/>
    <p:sldId id="382" r:id="rId63"/>
    <p:sldId id="383" r:id="rId64"/>
    <p:sldId id="387" r:id="rId65"/>
    <p:sldId id="384" r:id="rId66"/>
    <p:sldId id="385" r:id="rId67"/>
    <p:sldId id="386" r:id="rId68"/>
    <p:sldId id="388" r:id="rId69"/>
    <p:sldId id="389" r:id="rId70"/>
    <p:sldId id="390" r:id="rId71"/>
    <p:sldId id="391" r:id="rId72"/>
    <p:sldId id="393" r:id="rId73"/>
    <p:sldId id="395" r:id="rId74"/>
    <p:sldId id="396" r:id="rId75"/>
    <p:sldId id="397" r:id="rId76"/>
    <p:sldId id="398" r:id="rId77"/>
    <p:sldId id="399" r:id="rId78"/>
    <p:sldId id="400" r:id="rId79"/>
    <p:sldId id="401" r:id="rId80"/>
    <p:sldId id="392" r:id="rId8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CCFF99"/>
    <a:srgbClr val="00FF00"/>
    <a:srgbClr val="FF00FF"/>
    <a:srgbClr val="FF66FF"/>
    <a:srgbClr val="FF99FF"/>
    <a:srgbClr val="FFCCFF"/>
    <a:srgbClr val="FFEAA7"/>
    <a:srgbClr val="63A0CC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82" autoAdjust="0"/>
    <p:restoredTop sz="94660"/>
  </p:normalViewPr>
  <p:slideViewPr>
    <p:cSldViewPr snapToGrid="0">
      <p:cViewPr varScale="1">
        <p:scale>
          <a:sx n="70" d="100"/>
          <a:sy n="70" d="100"/>
        </p:scale>
        <p:origin x="93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8A469D-6848-4343-949E-1D1FA5DF6E62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51344-51B3-4FF5-8532-9F98D5D9A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9264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97615-0A7D-47F3-A8B3-9FF38F5BE812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6A99E-D374-43BC-978F-6F7C4430A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4005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F5C03ECA-86E5-466D-9EAE-135FAE4416CD}" type="datetime1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65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CE036-5B65-4971-9378-2E1B2B1C7AED}" type="datetime1">
              <a:rPr lang="en-US" smtClean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47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68868-EFDB-49EE-A964-11807F9287C3}" type="datetime1">
              <a:rPr lang="en-US" smtClean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857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2F884-D349-4BE4-A53F-989FF5FE798C}" type="datetime1">
              <a:rPr lang="en-US" smtClean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4733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6FBC9-221B-4033-BDD3-FFF6CD6D2114}" type="datetime1">
              <a:rPr lang="en-US" smtClean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2120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33749-FA06-4BB7-8329-5C71A1940B15}" type="datetime1">
              <a:rPr lang="en-US" smtClean="0"/>
              <a:t>6/3/2021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6119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8F06C-730E-4DE5-8E12-0164538C84BD}" type="datetime1">
              <a:rPr lang="en-US" smtClean="0"/>
              <a:t>6/3/2021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018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CD2B-FF56-4B79-B054-D72DAD7E5102}" type="datetime1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7597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AF46-0B21-4D3B-BA9D-1E4EF09A51F5}" type="datetime1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592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B3E6-F0A5-4F57-977B-E7E682208E5F}" type="datetime1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552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42C6B-0C30-4C7A-BC79-3EABA671884F}" type="datetime1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355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E9056-C545-4817-807B-5926F42D084F}" type="datetime1">
              <a:rPr lang="en-US" smtClean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137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E22D4-48F3-44B2-8FFE-304290E5D7BF}" type="datetime1">
              <a:rPr lang="en-US" smtClean="0"/>
              <a:t>6/3/2021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144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11FA-E9DB-4196-9F4A-3B231EE344BB}" type="datetime1">
              <a:rPr lang="en-US" smtClean="0"/>
              <a:t>6/3/2021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425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CC81F-03A7-406A-8FDA-A3761F9A7AC7}" type="datetime1">
              <a:rPr lang="en-US" smtClean="0"/>
              <a:t>6/3/2021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340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D4D4D-685B-4486-86C6-253DFCC7E305}" type="datetime1">
              <a:rPr lang="en-US" smtClean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87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386E-D78E-4282-94A8-33F4E4916841}" type="datetime1">
              <a:rPr lang="en-US" smtClean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496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3E649-D115-4E3A-A21D-E3A120472875}" type="datetime1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695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86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6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9.png"/><Relationship Id="rId4" Type="http://schemas.openxmlformats.org/officeDocument/2006/relationships/image" Target="../media/image10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7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9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7" Type="http://schemas.openxmlformats.org/officeDocument/2006/relationships/image" Target="../media/image130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9.jpg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7" t="6716" r="6087" b="5128"/>
          <a:stretch/>
        </p:blipFill>
        <p:spPr>
          <a:xfrm>
            <a:off x="1419367" y="1692322"/>
            <a:ext cx="3330054" cy="3343702"/>
          </a:xfrm>
          <a:prstGeom prst="ellipse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58603" y="976265"/>
            <a:ext cx="63871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An-</a:t>
            </a:r>
            <a:r>
              <a:rPr lang="en-US" sz="3600" dirty="0" err="1" smtClean="0"/>
              <a:t>Najah</a:t>
            </a:r>
            <a:r>
              <a:rPr lang="en-US" sz="3600" dirty="0" smtClean="0"/>
              <a:t> National University</a:t>
            </a:r>
          </a:p>
          <a:p>
            <a:r>
              <a:rPr lang="en-US" sz="3600" dirty="0" smtClean="0"/>
              <a:t>Engineering Faculty</a:t>
            </a:r>
          </a:p>
          <a:p>
            <a:r>
              <a:rPr lang="en-US" sz="3600" dirty="0" smtClean="0"/>
              <a:t>Building Engineering Department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58603" y="2825564"/>
            <a:ext cx="71923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/>
              <a:t>Integrated Design </a:t>
            </a:r>
            <a:r>
              <a:rPr lang="en-US" sz="3200" b="1" i="1" dirty="0"/>
              <a:t>of a Digital Media Center in Nablus</a:t>
            </a:r>
            <a:endParaRPr lang="en-US" sz="3200" b="1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858603" y="3997754"/>
            <a:ext cx="63871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Prepared by:   Ahmad </a:t>
            </a:r>
            <a:r>
              <a:rPr lang="en-US" sz="2800" dirty="0" err="1" smtClean="0"/>
              <a:t>Atif</a:t>
            </a:r>
            <a:endParaRPr lang="en-US" sz="2800" dirty="0" smtClean="0"/>
          </a:p>
          <a:p>
            <a:pPr indent="2006600"/>
            <a:r>
              <a:rPr lang="en-US" sz="2800" dirty="0" smtClean="0"/>
              <a:t>  </a:t>
            </a:r>
            <a:r>
              <a:rPr lang="en-US" sz="2800" dirty="0" err="1" smtClean="0"/>
              <a:t>Loorene</a:t>
            </a:r>
            <a:r>
              <a:rPr lang="en-US" sz="2800" dirty="0" smtClean="0"/>
              <a:t> Murad</a:t>
            </a:r>
          </a:p>
          <a:p>
            <a:pPr indent="2006600"/>
            <a:r>
              <a:rPr lang="en-US" sz="2800" dirty="0" smtClean="0"/>
              <a:t>  Sondus Yaseen</a:t>
            </a:r>
          </a:p>
          <a:p>
            <a:r>
              <a:rPr lang="en-US" sz="2800" dirty="0" smtClean="0"/>
              <a:t>Supervised by: Dr. </a:t>
            </a:r>
            <a:r>
              <a:rPr lang="en-US" sz="2800" dirty="0" err="1" smtClean="0"/>
              <a:t>Muhannad</a:t>
            </a:r>
            <a:r>
              <a:rPr lang="en-US" sz="2800" dirty="0" smtClean="0"/>
              <a:t> Haj </a:t>
            </a:r>
            <a:r>
              <a:rPr lang="en-US" sz="2800" dirty="0" err="1" smtClean="0"/>
              <a:t>Hussien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3782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3594" y="2511188"/>
            <a:ext cx="8791575" cy="1612924"/>
          </a:xfrm>
        </p:spPr>
        <p:txBody>
          <a:bodyPr/>
          <a:lstStyle/>
          <a:p>
            <a:pPr algn="ctr"/>
            <a:r>
              <a:rPr lang="en-US" dirty="0" smtClean="0"/>
              <a:t>Elevations before and after modification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97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96" y="207247"/>
            <a:ext cx="6775510" cy="34358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12606" y="1175346"/>
            <a:ext cx="326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South elevation</a:t>
            </a:r>
          </a:p>
          <a:p>
            <a:pPr algn="ctr"/>
            <a:r>
              <a:rPr lang="en-US" sz="3200" dirty="0" smtClean="0"/>
              <a:t>Before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168671" y="4546888"/>
            <a:ext cx="326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South elevation</a:t>
            </a:r>
          </a:p>
          <a:p>
            <a:pPr algn="ctr"/>
            <a:r>
              <a:rPr lang="en-US" sz="3200" dirty="0" smtClean="0"/>
              <a:t>After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019" y="3462594"/>
            <a:ext cx="5742199" cy="333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67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778" y="264188"/>
            <a:ext cx="5817850" cy="40030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12606" y="1175346"/>
            <a:ext cx="326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West elevation</a:t>
            </a:r>
          </a:p>
          <a:p>
            <a:pPr algn="ctr"/>
            <a:r>
              <a:rPr lang="en-US" sz="3200" dirty="0" smtClean="0"/>
              <a:t>Before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168671" y="4546888"/>
            <a:ext cx="326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West elevation</a:t>
            </a:r>
          </a:p>
          <a:p>
            <a:pPr algn="ctr"/>
            <a:r>
              <a:rPr lang="en-US" sz="3200" dirty="0" smtClean="0"/>
              <a:t>After</a:t>
            </a:r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6628" y="2597107"/>
            <a:ext cx="5385768" cy="4260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47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591531" cy="40313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12606" y="1175346"/>
            <a:ext cx="326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East elevation</a:t>
            </a:r>
          </a:p>
          <a:p>
            <a:pPr algn="ctr"/>
            <a:r>
              <a:rPr lang="en-US" sz="3200" dirty="0" smtClean="0"/>
              <a:t>Before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168671" y="4546888"/>
            <a:ext cx="326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East elevation</a:t>
            </a:r>
          </a:p>
          <a:p>
            <a:pPr algn="ctr"/>
            <a:r>
              <a:rPr lang="en-US" sz="3200" dirty="0" smtClean="0"/>
              <a:t>After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1084" y="2775138"/>
            <a:ext cx="5456903" cy="408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61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0109" y="2898101"/>
            <a:ext cx="6771891" cy="39598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6551937" cy="32802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25090" y="1025221"/>
            <a:ext cx="326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North elevation</a:t>
            </a:r>
          </a:p>
          <a:p>
            <a:pPr algn="ctr"/>
            <a:r>
              <a:rPr lang="en-US" sz="3200" dirty="0" smtClean="0"/>
              <a:t>Before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281155" y="4396763"/>
            <a:ext cx="326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North elevation</a:t>
            </a:r>
          </a:p>
          <a:p>
            <a:pPr algn="ctr"/>
            <a:r>
              <a:rPr lang="en-US" sz="3200" dirty="0" smtClean="0"/>
              <a:t>After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577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3594" y="2511188"/>
            <a:ext cx="8791575" cy="1612924"/>
          </a:xfrm>
        </p:spPr>
        <p:txBody>
          <a:bodyPr/>
          <a:lstStyle/>
          <a:p>
            <a:pPr algn="ctr"/>
            <a:r>
              <a:rPr lang="en-US" dirty="0" smtClean="0"/>
              <a:t>sections before and after modification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73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057" y="869866"/>
            <a:ext cx="4440608" cy="54172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914" y="1739733"/>
            <a:ext cx="6568823" cy="36774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55453" y="5611988"/>
            <a:ext cx="326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Section A-A</a:t>
            </a:r>
          </a:p>
          <a:p>
            <a:pPr algn="ctr"/>
            <a:r>
              <a:rPr lang="en-US" sz="3200" dirty="0" smtClean="0"/>
              <a:t>Before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7422179" y="5611988"/>
            <a:ext cx="326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Section A-A</a:t>
            </a:r>
          </a:p>
          <a:p>
            <a:pPr algn="ctr"/>
            <a:r>
              <a:rPr lang="en-US" sz="3200" dirty="0" smtClean="0"/>
              <a:t>After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5292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78" y="0"/>
            <a:ext cx="5613322" cy="37737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4159"/>
          <a:stretch/>
        </p:blipFill>
        <p:spPr>
          <a:xfrm>
            <a:off x="5509471" y="3178629"/>
            <a:ext cx="5898678" cy="36793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12606" y="1175346"/>
            <a:ext cx="326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Section B-B</a:t>
            </a:r>
          </a:p>
          <a:p>
            <a:pPr algn="ctr"/>
            <a:r>
              <a:rPr lang="en-US" sz="3200" dirty="0" smtClean="0"/>
              <a:t>Before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168671" y="4546888"/>
            <a:ext cx="326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Section B-B</a:t>
            </a:r>
          </a:p>
          <a:p>
            <a:pPr algn="ctr"/>
            <a:r>
              <a:rPr lang="en-US" sz="3200" dirty="0" smtClean="0"/>
              <a:t>After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8710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980946" y="3008222"/>
            <a:ext cx="6250684" cy="1302521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environmental analysis</a:t>
            </a:r>
            <a:endParaRPr lang="en-US" sz="4000" dirty="0"/>
          </a:p>
        </p:txBody>
      </p:sp>
      <p:sp>
        <p:nvSpPr>
          <p:cNvPr id="6" name="Google Shape;7238;p68"/>
          <p:cNvSpPr>
            <a:spLocks noChangeAspect="1"/>
          </p:cNvSpPr>
          <p:nvPr/>
        </p:nvSpPr>
        <p:spPr>
          <a:xfrm>
            <a:off x="5310555" y="1528944"/>
            <a:ext cx="1591466" cy="1587397"/>
          </a:xfrm>
          <a:custGeom>
            <a:avLst/>
            <a:gdLst/>
            <a:ahLst/>
            <a:cxnLst/>
            <a:rect l="l" t="t" r="r" b="b"/>
            <a:pathLst>
              <a:path w="12130" h="12099" extrusionOk="0">
                <a:moveTo>
                  <a:pt x="6018" y="1072"/>
                </a:moveTo>
                <a:cubicBezTo>
                  <a:pt x="6396" y="1923"/>
                  <a:pt x="7089" y="3624"/>
                  <a:pt x="7089" y="5577"/>
                </a:cubicBezTo>
                <a:cubicBezTo>
                  <a:pt x="6869" y="6018"/>
                  <a:pt x="6680" y="6459"/>
                  <a:pt x="6522" y="6932"/>
                </a:cubicBezTo>
                <a:cubicBezTo>
                  <a:pt x="6333" y="7467"/>
                  <a:pt x="6176" y="8035"/>
                  <a:pt x="6018" y="8633"/>
                </a:cubicBezTo>
                <a:cubicBezTo>
                  <a:pt x="5892" y="8035"/>
                  <a:pt x="5703" y="7467"/>
                  <a:pt x="5514" y="6932"/>
                </a:cubicBezTo>
                <a:cubicBezTo>
                  <a:pt x="5356" y="6459"/>
                  <a:pt x="5136" y="6018"/>
                  <a:pt x="4947" y="5577"/>
                </a:cubicBezTo>
                <a:cubicBezTo>
                  <a:pt x="4978" y="3655"/>
                  <a:pt x="5608" y="1923"/>
                  <a:pt x="6018" y="1072"/>
                </a:cubicBezTo>
                <a:close/>
                <a:moveTo>
                  <a:pt x="2552" y="3183"/>
                </a:moveTo>
                <a:cubicBezTo>
                  <a:pt x="4285" y="5199"/>
                  <a:pt x="5356" y="7720"/>
                  <a:pt x="5608" y="10366"/>
                </a:cubicBezTo>
                <a:cubicBezTo>
                  <a:pt x="4947" y="9452"/>
                  <a:pt x="4411" y="9043"/>
                  <a:pt x="3529" y="8381"/>
                </a:cubicBezTo>
                <a:cubicBezTo>
                  <a:pt x="3529" y="7152"/>
                  <a:pt x="3340" y="5955"/>
                  <a:pt x="3025" y="4790"/>
                </a:cubicBezTo>
                <a:lnTo>
                  <a:pt x="2552" y="3183"/>
                </a:lnTo>
                <a:close/>
                <a:moveTo>
                  <a:pt x="9515" y="3183"/>
                </a:moveTo>
                <a:lnTo>
                  <a:pt x="9043" y="4790"/>
                </a:lnTo>
                <a:cubicBezTo>
                  <a:pt x="8727" y="5987"/>
                  <a:pt x="8538" y="7152"/>
                  <a:pt x="8538" y="8381"/>
                </a:cubicBezTo>
                <a:cubicBezTo>
                  <a:pt x="7719" y="9043"/>
                  <a:pt x="7152" y="9452"/>
                  <a:pt x="6459" y="10366"/>
                </a:cubicBezTo>
                <a:cubicBezTo>
                  <a:pt x="6711" y="7720"/>
                  <a:pt x="7782" y="5199"/>
                  <a:pt x="9515" y="3183"/>
                </a:cubicBezTo>
                <a:close/>
                <a:moveTo>
                  <a:pt x="662" y="5703"/>
                </a:moveTo>
                <a:cubicBezTo>
                  <a:pt x="1166" y="6995"/>
                  <a:pt x="2017" y="8066"/>
                  <a:pt x="3025" y="8885"/>
                </a:cubicBezTo>
                <a:cubicBezTo>
                  <a:pt x="3970" y="9641"/>
                  <a:pt x="4663" y="10145"/>
                  <a:pt x="5419" y="11374"/>
                </a:cubicBezTo>
                <a:cubicBezTo>
                  <a:pt x="2584" y="11374"/>
                  <a:pt x="662" y="9169"/>
                  <a:pt x="662" y="6680"/>
                </a:cubicBezTo>
                <a:lnTo>
                  <a:pt x="662" y="5703"/>
                </a:lnTo>
                <a:close/>
                <a:moveTo>
                  <a:pt x="11405" y="5703"/>
                </a:moveTo>
                <a:lnTo>
                  <a:pt x="11405" y="6680"/>
                </a:lnTo>
                <a:cubicBezTo>
                  <a:pt x="11405" y="9169"/>
                  <a:pt x="9484" y="11374"/>
                  <a:pt x="6648" y="11374"/>
                </a:cubicBezTo>
                <a:cubicBezTo>
                  <a:pt x="7436" y="10051"/>
                  <a:pt x="8192" y="9578"/>
                  <a:pt x="9137" y="8822"/>
                </a:cubicBezTo>
                <a:cubicBezTo>
                  <a:pt x="10145" y="8003"/>
                  <a:pt x="10901" y="6963"/>
                  <a:pt x="11405" y="5703"/>
                </a:cubicBezTo>
                <a:close/>
                <a:moveTo>
                  <a:pt x="6050" y="1"/>
                </a:moveTo>
                <a:cubicBezTo>
                  <a:pt x="5924" y="1"/>
                  <a:pt x="5829" y="64"/>
                  <a:pt x="5734" y="158"/>
                </a:cubicBezTo>
                <a:cubicBezTo>
                  <a:pt x="5734" y="190"/>
                  <a:pt x="5356" y="788"/>
                  <a:pt x="4978" y="1765"/>
                </a:cubicBezTo>
                <a:cubicBezTo>
                  <a:pt x="4758" y="2427"/>
                  <a:pt x="4474" y="3372"/>
                  <a:pt x="4317" y="4443"/>
                </a:cubicBezTo>
                <a:cubicBezTo>
                  <a:pt x="3939" y="3813"/>
                  <a:pt x="3529" y="3277"/>
                  <a:pt x="3057" y="2710"/>
                </a:cubicBezTo>
                <a:lnTo>
                  <a:pt x="2048" y="1482"/>
                </a:lnTo>
                <a:cubicBezTo>
                  <a:pt x="1966" y="1420"/>
                  <a:pt x="1871" y="1372"/>
                  <a:pt x="1771" y="1372"/>
                </a:cubicBezTo>
                <a:cubicBezTo>
                  <a:pt x="1717" y="1372"/>
                  <a:pt x="1662" y="1386"/>
                  <a:pt x="1607" y="1419"/>
                </a:cubicBezTo>
                <a:cubicBezTo>
                  <a:pt x="1450" y="1482"/>
                  <a:pt x="1355" y="1639"/>
                  <a:pt x="1450" y="1797"/>
                </a:cubicBezTo>
                <a:lnTo>
                  <a:pt x="2363" y="5010"/>
                </a:lnTo>
                <a:cubicBezTo>
                  <a:pt x="2584" y="5892"/>
                  <a:pt x="2773" y="6806"/>
                  <a:pt x="2836" y="7720"/>
                </a:cubicBezTo>
                <a:cubicBezTo>
                  <a:pt x="2206" y="7089"/>
                  <a:pt x="1733" y="6302"/>
                  <a:pt x="1355" y="5514"/>
                </a:cubicBezTo>
                <a:lnTo>
                  <a:pt x="662" y="3750"/>
                </a:lnTo>
                <a:cubicBezTo>
                  <a:pt x="568" y="3592"/>
                  <a:pt x="410" y="3498"/>
                  <a:pt x="253" y="3498"/>
                </a:cubicBezTo>
                <a:cubicBezTo>
                  <a:pt x="95" y="3529"/>
                  <a:pt x="1" y="3687"/>
                  <a:pt x="1" y="3844"/>
                </a:cubicBezTo>
                <a:lnTo>
                  <a:pt x="1" y="6680"/>
                </a:lnTo>
                <a:cubicBezTo>
                  <a:pt x="1" y="8098"/>
                  <a:pt x="536" y="9484"/>
                  <a:pt x="1576" y="10523"/>
                </a:cubicBezTo>
                <a:cubicBezTo>
                  <a:pt x="2584" y="11532"/>
                  <a:pt x="3939" y="12099"/>
                  <a:pt x="5356" y="12099"/>
                </a:cubicBezTo>
                <a:lnTo>
                  <a:pt x="6774" y="12099"/>
                </a:lnTo>
                <a:cubicBezTo>
                  <a:pt x="8192" y="12099"/>
                  <a:pt x="9547" y="11532"/>
                  <a:pt x="10555" y="10523"/>
                </a:cubicBezTo>
                <a:cubicBezTo>
                  <a:pt x="11563" y="9484"/>
                  <a:pt x="12130" y="8161"/>
                  <a:pt x="12130" y="6680"/>
                </a:cubicBezTo>
                <a:lnTo>
                  <a:pt x="12130" y="3844"/>
                </a:lnTo>
                <a:cubicBezTo>
                  <a:pt x="12130" y="3687"/>
                  <a:pt x="12004" y="3529"/>
                  <a:pt x="11846" y="3498"/>
                </a:cubicBezTo>
                <a:cubicBezTo>
                  <a:pt x="11821" y="3493"/>
                  <a:pt x="11794" y="3490"/>
                  <a:pt x="11768" y="3490"/>
                </a:cubicBezTo>
                <a:cubicBezTo>
                  <a:pt x="11631" y="3490"/>
                  <a:pt x="11490" y="3560"/>
                  <a:pt x="11437" y="3718"/>
                </a:cubicBezTo>
                <a:lnTo>
                  <a:pt x="10744" y="5514"/>
                </a:lnTo>
                <a:cubicBezTo>
                  <a:pt x="10429" y="6333"/>
                  <a:pt x="9925" y="7089"/>
                  <a:pt x="9295" y="7720"/>
                </a:cubicBezTo>
                <a:cubicBezTo>
                  <a:pt x="9358" y="6806"/>
                  <a:pt x="9515" y="5861"/>
                  <a:pt x="9767" y="4979"/>
                </a:cubicBezTo>
                <a:lnTo>
                  <a:pt x="10649" y="1797"/>
                </a:lnTo>
                <a:cubicBezTo>
                  <a:pt x="10712" y="1639"/>
                  <a:pt x="10618" y="1482"/>
                  <a:pt x="10492" y="1419"/>
                </a:cubicBezTo>
                <a:cubicBezTo>
                  <a:pt x="10454" y="1381"/>
                  <a:pt x="10398" y="1364"/>
                  <a:pt x="10337" y="1364"/>
                </a:cubicBezTo>
                <a:cubicBezTo>
                  <a:pt x="10243" y="1364"/>
                  <a:pt x="10139" y="1405"/>
                  <a:pt x="10082" y="1482"/>
                </a:cubicBezTo>
                <a:lnTo>
                  <a:pt x="9043" y="2710"/>
                </a:lnTo>
                <a:cubicBezTo>
                  <a:pt x="8570" y="3277"/>
                  <a:pt x="8129" y="3844"/>
                  <a:pt x="7782" y="4443"/>
                </a:cubicBezTo>
                <a:cubicBezTo>
                  <a:pt x="7656" y="3372"/>
                  <a:pt x="7404" y="2427"/>
                  <a:pt x="7121" y="1765"/>
                </a:cubicBezTo>
                <a:cubicBezTo>
                  <a:pt x="6774" y="788"/>
                  <a:pt x="6396" y="158"/>
                  <a:pt x="6365" y="158"/>
                </a:cubicBezTo>
                <a:cubicBezTo>
                  <a:pt x="6302" y="32"/>
                  <a:pt x="6176" y="1"/>
                  <a:pt x="6050" y="1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6700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2844801" y="734666"/>
            <a:ext cx="6502399" cy="65870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300" dirty="0"/>
              <a:t>Environmental analysis</a:t>
            </a:r>
          </a:p>
        </p:txBody>
      </p:sp>
      <p:grpSp>
        <p:nvGrpSpPr>
          <p:cNvPr id="31" name="Google Shape;1358;p60"/>
          <p:cNvGrpSpPr>
            <a:grpSpLocks noChangeAspect="1"/>
          </p:cNvGrpSpPr>
          <p:nvPr/>
        </p:nvGrpSpPr>
        <p:grpSpPr>
          <a:xfrm>
            <a:off x="4110850" y="1423714"/>
            <a:ext cx="3970307" cy="1140560"/>
            <a:chOff x="3099239" y="3615343"/>
            <a:chExt cx="689746" cy="184687"/>
          </a:xfrm>
        </p:grpSpPr>
        <p:sp>
          <p:nvSpPr>
            <p:cNvPr id="32" name="Google Shape;1359;p60"/>
            <p:cNvSpPr/>
            <p:nvPr/>
          </p:nvSpPr>
          <p:spPr>
            <a:xfrm>
              <a:off x="3327296" y="3788725"/>
              <a:ext cx="22611" cy="11305"/>
            </a:xfrm>
            <a:custGeom>
              <a:avLst/>
              <a:gdLst/>
              <a:ahLst/>
              <a:cxnLst/>
              <a:rect l="l" t="t" r="r" b="b"/>
              <a:pathLst>
                <a:path w="1172" h="586" extrusionOk="0">
                  <a:moveTo>
                    <a:pt x="1" y="0"/>
                  </a:moveTo>
                  <a:lnTo>
                    <a:pt x="586" y="585"/>
                  </a:lnTo>
                  <a:lnTo>
                    <a:pt x="1171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360;p60"/>
            <p:cNvSpPr>
              <a:spLocks noChangeAspect="1"/>
            </p:cNvSpPr>
            <p:nvPr/>
          </p:nvSpPr>
          <p:spPr>
            <a:xfrm>
              <a:off x="3213258" y="3626629"/>
              <a:ext cx="575727" cy="162115"/>
            </a:xfrm>
            <a:custGeom>
              <a:avLst/>
              <a:gdLst/>
              <a:ahLst/>
              <a:cxnLst/>
              <a:rect l="l" t="t" r="r" b="b"/>
              <a:pathLst>
                <a:path w="29842" h="8403" extrusionOk="0">
                  <a:moveTo>
                    <a:pt x="1" y="1"/>
                  </a:moveTo>
                  <a:lnTo>
                    <a:pt x="6072" y="8402"/>
                  </a:lnTo>
                  <a:lnTo>
                    <a:pt x="28591" y="8402"/>
                  </a:lnTo>
                  <a:cubicBezTo>
                    <a:pt x="29280" y="8402"/>
                    <a:pt x="29842" y="7851"/>
                    <a:pt x="29842" y="7163"/>
                  </a:cubicBezTo>
                  <a:lnTo>
                    <a:pt x="29842" y="1252"/>
                  </a:lnTo>
                  <a:cubicBezTo>
                    <a:pt x="29842" y="563"/>
                    <a:pt x="29280" y="1"/>
                    <a:pt x="28591" y="1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indent="40640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dirty="0" smtClean="0"/>
                <a:t>Shading Analysis</a:t>
              </a:r>
              <a:endParaRPr sz="2800" dirty="0"/>
            </a:p>
          </p:txBody>
        </p:sp>
        <p:sp>
          <p:nvSpPr>
            <p:cNvPr id="34" name="Google Shape;1361;p60"/>
            <p:cNvSpPr/>
            <p:nvPr/>
          </p:nvSpPr>
          <p:spPr>
            <a:xfrm>
              <a:off x="3165220" y="3626629"/>
              <a:ext cx="165202" cy="162115"/>
            </a:xfrm>
            <a:custGeom>
              <a:avLst/>
              <a:gdLst/>
              <a:ahLst/>
              <a:cxnLst/>
              <a:rect l="l" t="t" r="r" b="b"/>
              <a:pathLst>
                <a:path w="8563" h="8403" extrusionOk="0">
                  <a:moveTo>
                    <a:pt x="0" y="1"/>
                  </a:moveTo>
                  <a:lnTo>
                    <a:pt x="8402" y="8402"/>
                  </a:lnTo>
                  <a:lnTo>
                    <a:pt x="8562" y="8402"/>
                  </a:lnTo>
                  <a:lnTo>
                    <a:pt x="2491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362;p60"/>
            <p:cNvSpPr/>
            <p:nvPr/>
          </p:nvSpPr>
          <p:spPr>
            <a:xfrm>
              <a:off x="3099239" y="3615343"/>
              <a:ext cx="239381" cy="184687"/>
            </a:xfrm>
            <a:custGeom>
              <a:avLst/>
              <a:gdLst/>
              <a:ahLst/>
              <a:cxnLst/>
              <a:rect l="l" t="t" r="r" b="b"/>
              <a:pathLst>
                <a:path w="12408" h="9573" extrusionOk="0">
                  <a:moveTo>
                    <a:pt x="1240" y="0"/>
                  </a:moveTo>
                  <a:cubicBezTo>
                    <a:pt x="563" y="0"/>
                    <a:pt x="0" y="551"/>
                    <a:pt x="12" y="1240"/>
                  </a:cubicBezTo>
                  <a:lnTo>
                    <a:pt x="12" y="8344"/>
                  </a:lnTo>
                  <a:cubicBezTo>
                    <a:pt x="12" y="9022"/>
                    <a:pt x="563" y="9572"/>
                    <a:pt x="1240" y="9572"/>
                  </a:cubicBezTo>
                  <a:lnTo>
                    <a:pt x="12407" y="9572"/>
                  </a:lnTo>
                  <a:lnTo>
                    <a:pt x="11822" y="8987"/>
                  </a:lnTo>
                  <a:lnTo>
                    <a:pt x="3420" y="586"/>
                  </a:lnTo>
                  <a:lnTo>
                    <a:pt x="283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74625" lv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600" dirty="0">
                  <a:solidFill>
                    <a:schemeClr val="bg1"/>
                  </a:solidFill>
                </a:rPr>
                <a:t>1</a:t>
              </a:r>
              <a:endParaRPr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oogle Shape;1358;p60"/>
          <p:cNvGrpSpPr>
            <a:grpSpLocks noChangeAspect="1"/>
          </p:cNvGrpSpPr>
          <p:nvPr/>
        </p:nvGrpSpPr>
        <p:grpSpPr>
          <a:xfrm>
            <a:off x="4110846" y="2746945"/>
            <a:ext cx="3970307" cy="1140560"/>
            <a:chOff x="3099239" y="3615343"/>
            <a:chExt cx="689746" cy="184687"/>
          </a:xfrm>
        </p:grpSpPr>
        <p:sp>
          <p:nvSpPr>
            <p:cNvPr id="42" name="Google Shape;1359;p60"/>
            <p:cNvSpPr/>
            <p:nvPr/>
          </p:nvSpPr>
          <p:spPr>
            <a:xfrm>
              <a:off x="3327296" y="3788725"/>
              <a:ext cx="22611" cy="11305"/>
            </a:xfrm>
            <a:custGeom>
              <a:avLst/>
              <a:gdLst/>
              <a:ahLst/>
              <a:cxnLst/>
              <a:rect l="l" t="t" r="r" b="b"/>
              <a:pathLst>
                <a:path w="1172" h="586" extrusionOk="0">
                  <a:moveTo>
                    <a:pt x="1" y="0"/>
                  </a:moveTo>
                  <a:lnTo>
                    <a:pt x="586" y="585"/>
                  </a:lnTo>
                  <a:lnTo>
                    <a:pt x="1171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360;p60"/>
            <p:cNvSpPr>
              <a:spLocks noChangeAspect="1"/>
            </p:cNvSpPr>
            <p:nvPr/>
          </p:nvSpPr>
          <p:spPr>
            <a:xfrm>
              <a:off x="3213258" y="3626629"/>
              <a:ext cx="575727" cy="162115"/>
            </a:xfrm>
            <a:custGeom>
              <a:avLst/>
              <a:gdLst/>
              <a:ahLst/>
              <a:cxnLst/>
              <a:rect l="l" t="t" r="r" b="b"/>
              <a:pathLst>
                <a:path w="29842" h="8403" extrusionOk="0">
                  <a:moveTo>
                    <a:pt x="1" y="1"/>
                  </a:moveTo>
                  <a:lnTo>
                    <a:pt x="6072" y="8402"/>
                  </a:lnTo>
                  <a:lnTo>
                    <a:pt x="28591" y="8402"/>
                  </a:lnTo>
                  <a:cubicBezTo>
                    <a:pt x="29280" y="8402"/>
                    <a:pt x="29842" y="7851"/>
                    <a:pt x="29842" y="7163"/>
                  </a:cubicBezTo>
                  <a:lnTo>
                    <a:pt x="29842" y="1252"/>
                  </a:lnTo>
                  <a:cubicBezTo>
                    <a:pt x="29842" y="563"/>
                    <a:pt x="29280" y="1"/>
                    <a:pt x="28591" y="1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indent="40640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dirty="0" smtClean="0"/>
                <a:t>Daylight Factor</a:t>
              </a:r>
              <a:endParaRPr sz="2800" dirty="0"/>
            </a:p>
          </p:txBody>
        </p:sp>
        <p:sp>
          <p:nvSpPr>
            <p:cNvPr id="44" name="Google Shape;1361;p60"/>
            <p:cNvSpPr/>
            <p:nvPr/>
          </p:nvSpPr>
          <p:spPr>
            <a:xfrm>
              <a:off x="3165220" y="3626629"/>
              <a:ext cx="165202" cy="162115"/>
            </a:xfrm>
            <a:custGeom>
              <a:avLst/>
              <a:gdLst/>
              <a:ahLst/>
              <a:cxnLst/>
              <a:rect l="l" t="t" r="r" b="b"/>
              <a:pathLst>
                <a:path w="8563" h="8403" extrusionOk="0">
                  <a:moveTo>
                    <a:pt x="0" y="1"/>
                  </a:moveTo>
                  <a:lnTo>
                    <a:pt x="8402" y="8402"/>
                  </a:lnTo>
                  <a:lnTo>
                    <a:pt x="8562" y="8402"/>
                  </a:lnTo>
                  <a:lnTo>
                    <a:pt x="2491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362;p60"/>
            <p:cNvSpPr/>
            <p:nvPr/>
          </p:nvSpPr>
          <p:spPr>
            <a:xfrm>
              <a:off x="3099239" y="3615343"/>
              <a:ext cx="239381" cy="184687"/>
            </a:xfrm>
            <a:custGeom>
              <a:avLst/>
              <a:gdLst/>
              <a:ahLst/>
              <a:cxnLst/>
              <a:rect l="l" t="t" r="r" b="b"/>
              <a:pathLst>
                <a:path w="12408" h="9573" extrusionOk="0">
                  <a:moveTo>
                    <a:pt x="1240" y="0"/>
                  </a:moveTo>
                  <a:cubicBezTo>
                    <a:pt x="563" y="0"/>
                    <a:pt x="0" y="551"/>
                    <a:pt x="12" y="1240"/>
                  </a:cubicBezTo>
                  <a:lnTo>
                    <a:pt x="12" y="8344"/>
                  </a:lnTo>
                  <a:cubicBezTo>
                    <a:pt x="12" y="9022"/>
                    <a:pt x="563" y="9572"/>
                    <a:pt x="1240" y="9572"/>
                  </a:cubicBezTo>
                  <a:lnTo>
                    <a:pt x="12407" y="9572"/>
                  </a:lnTo>
                  <a:lnTo>
                    <a:pt x="11822" y="8987"/>
                  </a:lnTo>
                  <a:lnTo>
                    <a:pt x="3420" y="586"/>
                  </a:lnTo>
                  <a:lnTo>
                    <a:pt x="283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74625" lv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600" dirty="0" smtClean="0">
                  <a:solidFill>
                    <a:schemeClr val="bg1"/>
                  </a:solidFill>
                </a:rPr>
                <a:t>2</a:t>
              </a:r>
              <a:endParaRPr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Google Shape;1358;p60"/>
          <p:cNvGrpSpPr>
            <a:grpSpLocks noChangeAspect="1"/>
          </p:cNvGrpSpPr>
          <p:nvPr/>
        </p:nvGrpSpPr>
        <p:grpSpPr>
          <a:xfrm>
            <a:off x="4110846" y="4089941"/>
            <a:ext cx="3970307" cy="1140560"/>
            <a:chOff x="3099239" y="3615343"/>
            <a:chExt cx="689746" cy="184687"/>
          </a:xfrm>
        </p:grpSpPr>
        <p:sp>
          <p:nvSpPr>
            <p:cNvPr id="47" name="Google Shape;1359;p60"/>
            <p:cNvSpPr/>
            <p:nvPr/>
          </p:nvSpPr>
          <p:spPr>
            <a:xfrm>
              <a:off x="3327296" y="3788725"/>
              <a:ext cx="22611" cy="11305"/>
            </a:xfrm>
            <a:custGeom>
              <a:avLst/>
              <a:gdLst/>
              <a:ahLst/>
              <a:cxnLst/>
              <a:rect l="l" t="t" r="r" b="b"/>
              <a:pathLst>
                <a:path w="1172" h="586" extrusionOk="0">
                  <a:moveTo>
                    <a:pt x="1" y="0"/>
                  </a:moveTo>
                  <a:lnTo>
                    <a:pt x="586" y="585"/>
                  </a:lnTo>
                  <a:lnTo>
                    <a:pt x="1171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360;p60"/>
            <p:cNvSpPr>
              <a:spLocks noChangeAspect="1"/>
            </p:cNvSpPr>
            <p:nvPr/>
          </p:nvSpPr>
          <p:spPr>
            <a:xfrm>
              <a:off x="3213258" y="3626629"/>
              <a:ext cx="575727" cy="162115"/>
            </a:xfrm>
            <a:custGeom>
              <a:avLst/>
              <a:gdLst/>
              <a:ahLst/>
              <a:cxnLst/>
              <a:rect l="l" t="t" r="r" b="b"/>
              <a:pathLst>
                <a:path w="29842" h="8403" extrusionOk="0">
                  <a:moveTo>
                    <a:pt x="1" y="1"/>
                  </a:moveTo>
                  <a:lnTo>
                    <a:pt x="6072" y="8402"/>
                  </a:lnTo>
                  <a:lnTo>
                    <a:pt x="28591" y="8402"/>
                  </a:lnTo>
                  <a:cubicBezTo>
                    <a:pt x="29280" y="8402"/>
                    <a:pt x="29842" y="7851"/>
                    <a:pt x="29842" y="7163"/>
                  </a:cubicBezTo>
                  <a:lnTo>
                    <a:pt x="29842" y="1252"/>
                  </a:lnTo>
                  <a:cubicBezTo>
                    <a:pt x="29842" y="563"/>
                    <a:pt x="29280" y="1"/>
                    <a:pt x="28591" y="1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indent="40640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dirty="0" smtClean="0"/>
                <a:t>Solar irradiation</a:t>
              </a:r>
              <a:endParaRPr sz="2800" dirty="0"/>
            </a:p>
          </p:txBody>
        </p:sp>
        <p:sp>
          <p:nvSpPr>
            <p:cNvPr id="49" name="Google Shape;1361;p60"/>
            <p:cNvSpPr/>
            <p:nvPr/>
          </p:nvSpPr>
          <p:spPr>
            <a:xfrm>
              <a:off x="3165220" y="3626629"/>
              <a:ext cx="165202" cy="162115"/>
            </a:xfrm>
            <a:custGeom>
              <a:avLst/>
              <a:gdLst/>
              <a:ahLst/>
              <a:cxnLst/>
              <a:rect l="l" t="t" r="r" b="b"/>
              <a:pathLst>
                <a:path w="8563" h="8403" extrusionOk="0">
                  <a:moveTo>
                    <a:pt x="0" y="1"/>
                  </a:moveTo>
                  <a:lnTo>
                    <a:pt x="8402" y="8402"/>
                  </a:lnTo>
                  <a:lnTo>
                    <a:pt x="8562" y="8402"/>
                  </a:lnTo>
                  <a:lnTo>
                    <a:pt x="2491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362;p60"/>
            <p:cNvSpPr/>
            <p:nvPr/>
          </p:nvSpPr>
          <p:spPr>
            <a:xfrm>
              <a:off x="3099239" y="3615343"/>
              <a:ext cx="239381" cy="184687"/>
            </a:xfrm>
            <a:custGeom>
              <a:avLst/>
              <a:gdLst/>
              <a:ahLst/>
              <a:cxnLst/>
              <a:rect l="l" t="t" r="r" b="b"/>
              <a:pathLst>
                <a:path w="12408" h="9573" extrusionOk="0">
                  <a:moveTo>
                    <a:pt x="1240" y="0"/>
                  </a:moveTo>
                  <a:cubicBezTo>
                    <a:pt x="563" y="0"/>
                    <a:pt x="0" y="551"/>
                    <a:pt x="12" y="1240"/>
                  </a:cubicBezTo>
                  <a:lnTo>
                    <a:pt x="12" y="8344"/>
                  </a:lnTo>
                  <a:cubicBezTo>
                    <a:pt x="12" y="9022"/>
                    <a:pt x="563" y="9572"/>
                    <a:pt x="1240" y="9572"/>
                  </a:cubicBezTo>
                  <a:lnTo>
                    <a:pt x="12407" y="9572"/>
                  </a:lnTo>
                  <a:lnTo>
                    <a:pt x="11822" y="8987"/>
                  </a:lnTo>
                  <a:lnTo>
                    <a:pt x="3420" y="586"/>
                  </a:lnTo>
                  <a:lnTo>
                    <a:pt x="283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74625" lv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600" dirty="0">
                  <a:solidFill>
                    <a:schemeClr val="bg1"/>
                  </a:solidFill>
                </a:rPr>
                <a:t>3</a:t>
              </a:r>
              <a:endParaRPr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oogle Shape;1358;p60"/>
          <p:cNvGrpSpPr>
            <a:grpSpLocks noChangeAspect="1"/>
          </p:cNvGrpSpPr>
          <p:nvPr/>
        </p:nvGrpSpPr>
        <p:grpSpPr>
          <a:xfrm>
            <a:off x="4110846" y="5408503"/>
            <a:ext cx="3970307" cy="1140560"/>
            <a:chOff x="3099239" y="3615343"/>
            <a:chExt cx="689746" cy="184687"/>
          </a:xfrm>
        </p:grpSpPr>
        <p:sp>
          <p:nvSpPr>
            <p:cNvPr id="52" name="Google Shape;1359;p60"/>
            <p:cNvSpPr/>
            <p:nvPr/>
          </p:nvSpPr>
          <p:spPr>
            <a:xfrm>
              <a:off x="3327296" y="3788725"/>
              <a:ext cx="22611" cy="11305"/>
            </a:xfrm>
            <a:custGeom>
              <a:avLst/>
              <a:gdLst/>
              <a:ahLst/>
              <a:cxnLst/>
              <a:rect l="l" t="t" r="r" b="b"/>
              <a:pathLst>
                <a:path w="1172" h="586" extrusionOk="0">
                  <a:moveTo>
                    <a:pt x="1" y="0"/>
                  </a:moveTo>
                  <a:lnTo>
                    <a:pt x="586" y="585"/>
                  </a:lnTo>
                  <a:lnTo>
                    <a:pt x="1171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360;p60"/>
            <p:cNvSpPr>
              <a:spLocks noChangeAspect="1"/>
            </p:cNvSpPr>
            <p:nvPr/>
          </p:nvSpPr>
          <p:spPr>
            <a:xfrm>
              <a:off x="3213258" y="3626629"/>
              <a:ext cx="575727" cy="162115"/>
            </a:xfrm>
            <a:custGeom>
              <a:avLst/>
              <a:gdLst/>
              <a:ahLst/>
              <a:cxnLst/>
              <a:rect l="l" t="t" r="r" b="b"/>
              <a:pathLst>
                <a:path w="29842" h="8403" extrusionOk="0">
                  <a:moveTo>
                    <a:pt x="1" y="1"/>
                  </a:moveTo>
                  <a:lnTo>
                    <a:pt x="6072" y="8402"/>
                  </a:lnTo>
                  <a:lnTo>
                    <a:pt x="28591" y="8402"/>
                  </a:lnTo>
                  <a:cubicBezTo>
                    <a:pt x="29280" y="8402"/>
                    <a:pt x="29842" y="7851"/>
                    <a:pt x="29842" y="7163"/>
                  </a:cubicBezTo>
                  <a:lnTo>
                    <a:pt x="29842" y="1252"/>
                  </a:lnTo>
                  <a:cubicBezTo>
                    <a:pt x="29842" y="563"/>
                    <a:pt x="29280" y="1"/>
                    <a:pt x="28591" y="1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indent="40640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dirty="0" smtClean="0"/>
                <a:t>Thermal Analysis</a:t>
              </a:r>
              <a:endParaRPr sz="2800" dirty="0"/>
            </a:p>
          </p:txBody>
        </p:sp>
        <p:sp>
          <p:nvSpPr>
            <p:cNvPr id="54" name="Google Shape;1361;p60"/>
            <p:cNvSpPr/>
            <p:nvPr/>
          </p:nvSpPr>
          <p:spPr>
            <a:xfrm>
              <a:off x="3165220" y="3626629"/>
              <a:ext cx="165202" cy="162115"/>
            </a:xfrm>
            <a:custGeom>
              <a:avLst/>
              <a:gdLst/>
              <a:ahLst/>
              <a:cxnLst/>
              <a:rect l="l" t="t" r="r" b="b"/>
              <a:pathLst>
                <a:path w="8563" h="8403" extrusionOk="0">
                  <a:moveTo>
                    <a:pt x="0" y="1"/>
                  </a:moveTo>
                  <a:lnTo>
                    <a:pt x="8402" y="8402"/>
                  </a:lnTo>
                  <a:lnTo>
                    <a:pt x="8562" y="8402"/>
                  </a:lnTo>
                  <a:lnTo>
                    <a:pt x="2491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362;p60"/>
            <p:cNvSpPr/>
            <p:nvPr/>
          </p:nvSpPr>
          <p:spPr>
            <a:xfrm>
              <a:off x="3099239" y="3615343"/>
              <a:ext cx="239381" cy="184687"/>
            </a:xfrm>
            <a:custGeom>
              <a:avLst/>
              <a:gdLst/>
              <a:ahLst/>
              <a:cxnLst/>
              <a:rect l="l" t="t" r="r" b="b"/>
              <a:pathLst>
                <a:path w="12408" h="9573" extrusionOk="0">
                  <a:moveTo>
                    <a:pt x="1240" y="0"/>
                  </a:moveTo>
                  <a:cubicBezTo>
                    <a:pt x="563" y="0"/>
                    <a:pt x="0" y="551"/>
                    <a:pt x="12" y="1240"/>
                  </a:cubicBezTo>
                  <a:lnTo>
                    <a:pt x="12" y="8344"/>
                  </a:lnTo>
                  <a:cubicBezTo>
                    <a:pt x="12" y="9022"/>
                    <a:pt x="563" y="9572"/>
                    <a:pt x="1240" y="9572"/>
                  </a:cubicBezTo>
                  <a:lnTo>
                    <a:pt x="12407" y="9572"/>
                  </a:lnTo>
                  <a:lnTo>
                    <a:pt x="11822" y="8987"/>
                  </a:lnTo>
                  <a:lnTo>
                    <a:pt x="3420" y="586"/>
                  </a:lnTo>
                  <a:lnTo>
                    <a:pt x="283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74625" lv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600" dirty="0" smtClean="0">
                  <a:solidFill>
                    <a:schemeClr val="bg1"/>
                  </a:solidFill>
                </a:rPr>
                <a:t>4</a:t>
              </a:r>
              <a:endParaRPr sz="3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201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68529" y="587859"/>
            <a:ext cx="3386455" cy="736979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64"/>
          <a:stretch/>
        </p:blipFill>
        <p:spPr>
          <a:xfrm>
            <a:off x="0" y="0"/>
            <a:ext cx="436852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68529" y="1443841"/>
            <a:ext cx="76493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/>
              <a:t>Introduction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/>
              <a:t>Brief Insight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/>
              <a:t>Architectural Design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/>
              <a:t>Environmental Analysis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/>
              <a:t>Structural Design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/>
              <a:t>Electro-Mechanical Design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/>
              <a:t>Quantity Surveying </a:t>
            </a:r>
          </a:p>
        </p:txBody>
      </p:sp>
    </p:spTree>
    <p:extLst>
      <p:ext uri="{BB962C8B-B14F-4D97-AF65-F5344CB8AC3E}">
        <p14:creationId xmlns:p14="http://schemas.microsoft.com/office/powerpoint/2010/main" val="204596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780503" y="702128"/>
            <a:ext cx="6726354" cy="77946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Shading and over shadowing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36361" y="1481591"/>
            <a:ext cx="4611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/>
              <a:t>In Winter: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688" y="2396291"/>
            <a:ext cx="3705336" cy="27972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8844" y="2396291"/>
            <a:ext cx="3636553" cy="279727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6173" y="2396291"/>
            <a:ext cx="3635522" cy="279727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570870" y="5585044"/>
            <a:ext cx="1713212" cy="46166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At 8:00 AM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5358822" y="5585044"/>
            <a:ext cx="1830223" cy="46166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At 12:00 </a:t>
            </a:r>
            <a:r>
              <a:rPr lang="en-US" sz="2400" dirty="0"/>
              <a:t>P</a:t>
            </a:r>
            <a:r>
              <a:rPr lang="en-US" sz="2400" dirty="0" smtClean="0"/>
              <a:t>M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9278363" y="5585043"/>
            <a:ext cx="1617514" cy="46166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At 2:00 </a:t>
            </a:r>
            <a:r>
              <a:rPr lang="en-US" sz="2400" dirty="0"/>
              <a:t>P</a:t>
            </a:r>
            <a:r>
              <a:rPr lang="en-US" sz="2400" dirty="0" smtClean="0"/>
              <a:t>M</a:t>
            </a:r>
            <a:endParaRPr lang="en-US" sz="3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7744" y="4595414"/>
            <a:ext cx="484119" cy="5981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6173" y="4595414"/>
            <a:ext cx="484119" cy="59814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688" y="4595414"/>
            <a:ext cx="484119" cy="59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20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780503" y="702128"/>
            <a:ext cx="6726354" cy="77946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Shading and over shadowing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36361" y="1481591"/>
            <a:ext cx="4611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/>
              <a:t>In Summer: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570870" y="5585044"/>
            <a:ext cx="1713212" cy="46166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At 8:00 AM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5358822" y="5585044"/>
            <a:ext cx="1830223" cy="46166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At 12:00 </a:t>
            </a:r>
            <a:r>
              <a:rPr lang="en-US" sz="2400" dirty="0"/>
              <a:t>P</a:t>
            </a:r>
            <a:r>
              <a:rPr lang="en-US" sz="2400" dirty="0" smtClean="0"/>
              <a:t>M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9278363" y="5585043"/>
            <a:ext cx="1617514" cy="46166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At 2:00 </a:t>
            </a:r>
            <a:r>
              <a:rPr lang="en-US" sz="2400" dirty="0"/>
              <a:t>P</a:t>
            </a:r>
            <a:r>
              <a:rPr lang="en-US" sz="2400" dirty="0" smtClean="0"/>
              <a:t>M</a:t>
            </a:r>
            <a:endParaRPr lang="en-US" sz="3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261" y="2396292"/>
            <a:ext cx="3798430" cy="27972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0716" y="2396292"/>
            <a:ext cx="3646433" cy="27972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1174" y="2397745"/>
            <a:ext cx="3689741" cy="27958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7744" y="4595414"/>
            <a:ext cx="484119" cy="5981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0716" y="4595414"/>
            <a:ext cx="484119" cy="59814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261" y="4595414"/>
            <a:ext cx="484119" cy="59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13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3541" y="823634"/>
            <a:ext cx="4945290" cy="752249"/>
          </a:xfrm>
        </p:spPr>
        <p:txBody>
          <a:bodyPr/>
          <a:lstStyle/>
          <a:p>
            <a:r>
              <a:rPr lang="en-US" dirty="0" smtClean="0"/>
              <a:t>Daylight factor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73541" y="1575883"/>
            <a:ext cx="2434319" cy="41841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Before treatments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9513" y="1994302"/>
            <a:ext cx="7818635" cy="4745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92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16796"/>
          </a:xfrm>
        </p:spPr>
        <p:txBody>
          <a:bodyPr/>
          <a:lstStyle/>
          <a:p>
            <a:r>
              <a:rPr lang="en-US" dirty="0" smtClean="0"/>
              <a:t>Treatments used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324" y="1335314"/>
            <a:ext cx="9456175" cy="29055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182" y="4284499"/>
            <a:ext cx="5957083" cy="24999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9865" y="4284500"/>
            <a:ext cx="3616044" cy="249993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2300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9027" y="736548"/>
            <a:ext cx="4945290" cy="752249"/>
          </a:xfrm>
        </p:spPr>
        <p:txBody>
          <a:bodyPr/>
          <a:lstStyle/>
          <a:p>
            <a:r>
              <a:rPr lang="en-US" dirty="0" smtClean="0"/>
              <a:t>Daylight factor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9027" y="1488797"/>
            <a:ext cx="2434319" cy="41841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after treatments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0476" y="1907216"/>
            <a:ext cx="7727681" cy="473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57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333806" y="580612"/>
            <a:ext cx="4945290" cy="75224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Solar irradiation</a:t>
            </a:r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333806" y="1332861"/>
            <a:ext cx="3740606" cy="49598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cap="all" dirty="0" smtClean="0">
                <a:solidFill>
                  <a:schemeClr val="tx2"/>
                </a:solidFill>
              </a:rPr>
              <a:t>Annual solar irradiation</a:t>
            </a:r>
            <a:endParaRPr lang="en-US" sz="2000" cap="all" dirty="0">
              <a:solidFill>
                <a:schemeClr val="tx2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023965"/>
              </p:ext>
            </p:extLst>
          </p:nvPr>
        </p:nvGraphicFramePr>
        <p:xfrm>
          <a:off x="2510631" y="2085110"/>
          <a:ext cx="7910624" cy="41415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636582">
                  <a:extLst>
                    <a:ext uri="{9D8B030D-6E8A-4147-A177-3AD203B41FA5}">
                      <a16:colId xmlns:a16="http://schemas.microsoft.com/office/drawing/2014/main" val="2079836591"/>
                    </a:ext>
                  </a:extLst>
                </a:gridCol>
                <a:gridCol w="2636582">
                  <a:extLst>
                    <a:ext uri="{9D8B030D-6E8A-4147-A177-3AD203B41FA5}">
                      <a16:colId xmlns:a16="http://schemas.microsoft.com/office/drawing/2014/main" val="186733295"/>
                    </a:ext>
                  </a:extLst>
                </a:gridCol>
                <a:gridCol w="2637460">
                  <a:extLst>
                    <a:ext uri="{9D8B030D-6E8A-4147-A177-3AD203B41FA5}">
                      <a16:colId xmlns:a16="http://schemas.microsoft.com/office/drawing/2014/main" val="1124020219"/>
                    </a:ext>
                  </a:extLst>
                </a:gridCol>
              </a:tblGrid>
              <a:tr h="1035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Surface elevation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Solar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irradiation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before (W/m</a:t>
                      </a:r>
                      <a:r>
                        <a:rPr lang="en-US" sz="16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Solar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irradiation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after (W/m</a:t>
                      </a:r>
                      <a:r>
                        <a:rPr lang="en-US" sz="16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377652"/>
                  </a:ext>
                </a:extLst>
              </a:tr>
              <a:tr h="517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Roof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299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236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9424976"/>
                  </a:ext>
                </a:extLst>
              </a:tr>
              <a:tr h="517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Floors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960280"/>
                  </a:ext>
                </a:extLst>
              </a:tr>
              <a:tr h="517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South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6195367"/>
                  </a:ext>
                </a:extLst>
              </a:tr>
              <a:tr h="517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East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299630"/>
                  </a:ext>
                </a:extLst>
              </a:tr>
              <a:tr h="517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North 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8048188"/>
                  </a:ext>
                </a:extLst>
              </a:tr>
              <a:tr h="517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West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4050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069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Construction layers and U-value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141413" y="1601108"/>
            <a:ext cx="3740606" cy="49598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cap="all" dirty="0" smtClean="0">
                <a:solidFill>
                  <a:schemeClr val="tx2"/>
                </a:solidFill>
              </a:rPr>
              <a:t>For External wall</a:t>
            </a:r>
            <a:endParaRPr lang="en-US" sz="2000" cap="all" dirty="0">
              <a:solidFill>
                <a:schemeClr val="tx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413" y="2097088"/>
            <a:ext cx="4512441" cy="3882798"/>
          </a:xfrm>
          <a:prstGeom prst="rect">
            <a:avLst/>
          </a:prstGeom>
        </p:spPr>
      </p:pic>
      <p:sp>
        <p:nvSpPr>
          <p:cNvPr id="8" name="Title 2"/>
          <p:cNvSpPr txBox="1">
            <a:spLocks/>
          </p:cNvSpPr>
          <p:nvPr/>
        </p:nvSpPr>
        <p:spPr>
          <a:xfrm>
            <a:off x="2126839" y="5979886"/>
            <a:ext cx="2541588" cy="612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U-value = 0.353 W/m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.K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1511" y="2094894"/>
            <a:ext cx="4448089" cy="3887186"/>
          </a:xfrm>
          <a:prstGeom prst="rect">
            <a:avLst/>
          </a:prstGeom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7274761" y="5979886"/>
            <a:ext cx="2541588" cy="612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U-value = 1.961 W/m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.K</a:t>
            </a:r>
            <a:endParaRPr lang="en-US" sz="1600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6321511" y="1598914"/>
            <a:ext cx="3740606" cy="49598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cap="all" dirty="0" smtClean="0">
                <a:solidFill>
                  <a:schemeClr val="tx2"/>
                </a:solidFill>
              </a:rPr>
              <a:t>For interna</a:t>
            </a:r>
            <a:r>
              <a:rPr lang="en-US" sz="2000" cap="all" dirty="0">
                <a:solidFill>
                  <a:schemeClr val="tx2"/>
                </a:solidFill>
              </a:rPr>
              <a:t>l</a:t>
            </a:r>
            <a:r>
              <a:rPr lang="en-US" sz="2000" cap="all" dirty="0" smtClean="0">
                <a:solidFill>
                  <a:schemeClr val="tx2"/>
                </a:solidFill>
              </a:rPr>
              <a:t> wall</a:t>
            </a:r>
            <a:endParaRPr lang="en-US" sz="2000" cap="al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6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551519" y="580612"/>
            <a:ext cx="6672691" cy="752249"/>
          </a:xfrm>
        </p:spPr>
        <p:txBody>
          <a:bodyPr>
            <a:normAutofit/>
          </a:bodyPr>
          <a:lstStyle/>
          <a:p>
            <a:r>
              <a:rPr lang="en-US" dirty="0" smtClean="0"/>
              <a:t>Heating load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519" y="1332861"/>
            <a:ext cx="6672691" cy="482726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itle 2"/>
          <p:cNvSpPr txBox="1">
            <a:spLocks/>
          </p:cNvSpPr>
          <p:nvPr/>
        </p:nvSpPr>
        <p:spPr>
          <a:xfrm>
            <a:off x="2551519" y="6160128"/>
            <a:ext cx="6142538" cy="612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Total design </a:t>
            </a:r>
            <a:r>
              <a:rPr lang="en-US" sz="1600" dirty="0"/>
              <a:t>heating capacity = 245.23 KW </a:t>
            </a:r>
          </a:p>
        </p:txBody>
      </p:sp>
    </p:spTree>
    <p:extLst>
      <p:ext uri="{BB962C8B-B14F-4D97-AF65-F5344CB8AC3E}">
        <p14:creationId xmlns:p14="http://schemas.microsoft.com/office/powerpoint/2010/main" val="364878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551519" y="580612"/>
            <a:ext cx="6672691" cy="752249"/>
          </a:xfrm>
        </p:spPr>
        <p:txBody>
          <a:bodyPr>
            <a:normAutofit/>
          </a:bodyPr>
          <a:lstStyle/>
          <a:p>
            <a:r>
              <a:rPr lang="en-US" dirty="0" smtClean="0"/>
              <a:t>cooling load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519" y="1332861"/>
            <a:ext cx="6672691" cy="482703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2551519" y="6160128"/>
            <a:ext cx="6142538" cy="612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Total design cooling </a:t>
            </a:r>
            <a:r>
              <a:rPr lang="en-US" sz="1600" dirty="0"/>
              <a:t>capacity = </a:t>
            </a:r>
            <a:r>
              <a:rPr lang="en-US" sz="1600" dirty="0" smtClean="0"/>
              <a:t>416.6 </a:t>
            </a:r>
            <a:r>
              <a:rPr lang="en-US" sz="1600" dirty="0"/>
              <a:t>KW </a:t>
            </a:r>
          </a:p>
        </p:txBody>
      </p:sp>
    </p:spTree>
    <p:extLst>
      <p:ext uri="{BB962C8B-B14F-4D97-AF65-F5344CB8AC3E}">
        <p14:creationId xmlns:p14="http://schemas.microsoft.com/office/powerpoint/2010/main" val="353830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1059543"/>
          </a:xfrm>
        </p:spPr>
        <p:txBody>
          <a:bodyPr/>
          <a:lstStyle/>
          <a:p>
            <a:pPr algn="ctr"/>
            <a:r>
              <a:rPr lang="en-US" dirty="0" smtClean="0"/>
              <a:t>Simulation output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741"/>
          <a:stretch/>
        </p:blipFill>
        <p:spPr>
          <a:xfrm>
            <a:off x="1560513" y="1494971"/>
            <a:ext cx="9067792" cy="22470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9058" y="3863475"/>
            <a:ext cx="7110703" cy="22497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1795697" y="6113189"/>
            <a:ext cx="8597427" cy="612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energy portfolio manager standard for mixed use property is </a:t>
            </a:r>
            <a:r>
              <a:rPr lang="en-US" sz="1800" dirty="0" smtClean="0"/>
              <a:t>248.2 KWh/m</a:t>
            </a:r>
            <a:r>
              <a:rPr lang="en-US" sz="1800" baseline="30000" dirty="0" smtClean="0"/>
              <a:t>2</a:t>
            </a:r>
            <a:endParaRPr lang="en-US" sz="1000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795695" y="874922"/>
            <a:ext cx="8597427" cy="612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PMV – Set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1396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8171" y="750626"/>
            <a:ext cx="3848669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300" cap="all" dirty="0">
                <a:latin typeface="+mj-lt"/>
                <a:ea typeface="+mj-ea"/>
                <a:cs typeface="+mj-cs"/>
              </a:rPr>
              <a:t>Introduction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8171" y="1721892"/>
            <a:ext cx="46114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/>
              <a:t>“The Digital Media Center is a multimedia lab space as well as an equipment, printing and knowledge resource for people interested in exploring creative uses of emerging media and technology to communicate their ideas.”</a:t>
            </a:r>
          </a:p>
        </p:txBody>
      </p:sp>
      <p:pic>
        <p:nvPicPr>
          <p:cNvPr id="1026" name="Picture 2" descr="لا يتوفر وصف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318" y="1863805"/>
            <a:ext cx="5787740" cy="3255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0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4555;p62"/>
          <p:cNvGrpSpPr>
            <a:grpSpLocks noChangeAspect="1"/>
          </p:cNvGrpSpPr>
          <p:nvPr/>
        </p:nvGrpSpPr>
        <p:grpSpPr>
          <a:xfrm>
            <a:off x="5383162" y="1511389"/>
            <a:ext cx="1453500" cy="1260840"/>
            <a:chOff x="-60987050" y="2671400"/>
            <a:chExt cx="315850" cy="318825"/>
          </a:xfrm>
        </p:grpSpPr>
        <p:sp>
          <p:nvSpPr>
            <p:cNvPr id="3" name="Google Shape;4556;p62"/>
            <p:cNvSpPr/>
            <p:nvPr/>
          </p:nvSpPr>
          <p:spPr>
            <a:xfrm>
              <a:off x="-60987050" y="2671400"/>
              <a:ext cx="315850" cy="318825"/>
            </a:xfrm>
            <a:custGeom>
              <a:avLst/>
              <a:gdLst/>
              <a:ahLst/>
              <a:cxnLst/>
              <a:rect l="l" t="t" r="r" b="b"/>
              <a:pathLst>
                <a:path w="12634" h="12753" extrusionOk="0">
                  <a:moveTo>
                    <a:pt x="6270" y="844"/>
                  </a:moveTo>
                  <a:lnTo>
                    <a:pt x="11783" y="3175"/>
                  </a:lnTo>
                  <a:lnTo>
                    <a:pt x="11783" y="4152"/>
                  </a:lnTo>
                  <a:lnTo>
                    <a:pt x="757" y="4152"/>
                  </a:lnTo>
                  <a:lnTo>
                    <a:pt x="757" y="3175"/>
                  </a:lnTo>
                  <a:lnTo>
                    <a:pt x="6270" y="844"/>
                  </a:lnTo>
                  <a:close/>
                  <a:moveTo>
                    <a:pt x="2552" y="5002"/>
                  </a:moveTo>
                  <a:lnTo>
                    <a:pt x="2552" y="10232"/>
                  </a:lnTo>
                  <a:lnTo>
                    <a:pt x="1733" y="10232"/>
                  </a:lnTo>
                  <a:lnTo>
                    <a:pt x="1733" y="5002"/>
                  </a:lnTo>
                  <a:close/>
                  <a:moveTo>
                    <a:pt x="5041" y="5002"/>
                  </a:moveTo>
                  <a:lnTo>
                    <a:pt x="5041" y="10232"/>
                  </a:lnTo>
                  <a:lnTo>
                    <a:pt x="3403" y="10232"/>
                  </a:lnTo>
                  <a:lnTo>
                    <a:pt x="3403" y="5002"/>
                  </a:lnTo>
                  <a:close/>
                  <a:moveTo>
                    <a:pt x="6711" y="5002"/>
                  </a:moveTo>
                  <a:lnTo>
                    <a:pt x="6711" y="10232"/>
                  </a:lnTo>
                  <a:lnTo>
                    <a:pt x="5860" y="10232"/>
                  </a:lnTo>
                  <a:lnTo>
                    <a:pt x="5860" y="5002"/>
                  </a:lnTo>
                  <a:close/>
                  <a:moveTo>
                    <a:pt x="9168" y="5002"/>
                  </a:moveTo>
                  <a:lnTo>
                    <a:pt x="9168" y="10232"/>
                  </a:lnTo>
                  <a:lnTo>
                    <a:pt x="7530" y="10232"/>
                  </a:lnTo>
                  <a:lnTo>
                    <a:pt x="7530" y="5002"/>
                  </a:lnTo>
                  <a:close/>
                  <a:moveTo>
                    <a:pt x="10838" y="5002"/>
                  </a:moveTo>
                  <a:lnTo>
                    <a:pt x="10838" y="10232"/>
                  </a:lnTo>
                  <a:lnTo>
                    <a:pt x="10019" y="10232"/>
                  </a:lnTo>
                  <a:lnTo>
                    <a:pt x="10019" y="5002"/>
                  </a:lnTo>
                  <a:close/>
                  <a:moveTo>
                    <a:pt x="11374" y="11020"/>
                  </a:moveTo>
                  <a:cubicBezTo>
                    <a:pt x="11594" y="11051"/>
                    <a:pt x="11783" y="11209"/>
                    <a:pt x="11783" y="11461"/>
                  </a:cubicBezTo>
                  <a:lnTo>
                    <a:pt x="11783" y="11870"/>
                  </a:lnTo>
                  <a:lnTo>
                    <a:pt x="757" y="11870"/>
                  </a:lnTo>
                  <a:lnTo>
                    <a:pt x="757" y="11461"/>
                  </a:lnTo>
                  <a:cubicBezTo>
                    <a:pt x="757" y="11209"/>
                    <a:pt x="946" y="11020"/>
                    <a:pt x="1198" y="11020"/>
                  </a:cubicBezTo>
                  <a:close/>
                  <a:moveTo>
                    <a:pt x="6290" y="1"/>
                  </a:moveTo>
                  <a:cubicBezTo>
                    <a:pt x="6238" y="1"/>
                    <a:pt x="6191" y="9"/>
                    <a:pt x="6144" y="25"/>
                  </a:cubicBezTo>
                  <a:lnTo>
                    <a:pt x="252" y="2514"/>
                  </a:lnTo>
                  <a:cubicBezTo>
                    <a:pt x="95" y="2577"/>
                    <a:pt x="0" y="2703"/>
                    <a:pt x="0" y="2892"/>
                  </a:cubicBezTo>
                  <a:lnTo>
                    <a:pt x="0" y="4561"/>
                  </a:lnTo>
                  <a:cubicBezTo>
                    <a:pt x="0" y="4782"/>
                    <a:pt x="189" y="5002"/>
                    <a:pt x="410" y="5002"/>
                  </a:cubicBezTo>
                  <a:lnTo>
                    <a:pt x="946" y="5002"/>
                  </a:lnTo>
                  <a:lnTo>
                    <a:pt x="946" y="10264"/>
                  </a:lnTo>
                  <a:cubicBezTo>
                    <a:pt x="410" y="10390"/>
                    <a:pt x="0" y="10894"/>
                    <a:pt x="0" y="11492"/>
                  </a:cubicBezTo>
                  <a:lnTo>
                    <a:pt x="0" y="12311"/>
                  </a:lnTo>
                  <a:cubicBezTo>
                    <a:pt x="0" y="12532"/>
                    <a:pt x="189" y="12753"/>
                    <a:pt x="410" y="12753"/>
                  </a:cubicBezTo>
                  <a:lnTo>
                    <a:pt x="12256" y="12753"/>
                  </a:lnTo>
                  <a:cubicBezTo>
                    <a:pt x="12476" y="12753"/>
                    <a:pt x="12634" y="12532"/>
                    <a:pt x="12634" y="12311"/>
                  </a:cubicBezTo>
                  <a:lnTo>
                    <a:pt x="12634" y="11492"/>
                  </a:lnTo>
                  <a:cubicBezTo>
                    <a:pt x="12634" y="10894"/>
                    <a:pt x="12256" y="10390"/>
                    <a:pt x="11689" y="10264"/>
                  </a:cubicBezTo>
                  <a:lnTo>
                    <a:pt x="11689" y="5002"/>
                  </a:lnTo>
                  <a:lnTo>
                    <a:pt x="12256" y="5002"/>
                  </a:lnTo>
                  <a:cubicBezTo>
                    <a:pt x="12476" y="5002"/>
                    <a:pt x="12634" y="4782"/>
                    <a:pt x="12634" y="4561"/>
                  </a:cubicBezTo>
                  <a:lnTo>
                    <a:pt x="12634" y="2892"/>
                  </a:lnTo>
                  <a:cubicBezTo>
                    <a:pt x="12602" y="2734"/>
                    <a:pt x="12539" y="2577"/>
                    <a:pt x="12382" y="2514"/>
                  </a:cubicBezTo>
                  <a:lnTo>
                    <a:pt x="6459" y="25"/>
                  </a:lnTo>
                  <a:cubicBezTo>
                    <a:pt x="6396" y="9"/>
                    <a:pt x="6341" y="1"/>
                    <a:pt x="6290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4557;p62"/>
            <p:cNvSpPr/>
            <p:nvPr/>
          </p:nvSpPr>
          <p:spPr>
            <a:xfrm>
              <a:off x="-60839775" y="2731075"/>
              <a:ext cx="19725" cy="19725"/>
            </a:xfrm>
            <a:custGeom>
              <a:avLst/>
              <a:gdLst/>
              <a:ahLst/>
              <a:cxnLst/>
              <a:rect l="l" t="t" r="r" b="b"/>
              <a:pathLst>
                <a:path w="789" h="789" extrusionOk="0">
                  <a:moveTo>
                    <a:pt x="379" y="0"/>
                  </a:moveTo>
                  <a:cubicBezTo>
                    <a:pt x="158" y="0"/>
                    <a:pt x="1" y="190"/>
                    <a:pt x="1" y="379"/>
                  </a:cubicBezTo>
                  <a:cubicBezTo>
                    <a:pt x="1" y="599"/>
                    <a:pt x="158" y="788"/>
                    <a:pt x="379" y="788"/>
                  </a:cubicBezTo>
                  <a:cubicBezTo>
                    <a:pt x="599" y="788"/>
                    <a:pt x="789" y="599"/>
                    <a:pt x="789" y="379"/>
                  </a:cubicBezTo>
                  <a:cubicBezTo>
                    <a:pt x="789" y="190"/>
                    <a:pt x="599" y="0"/>
                    <a:pt x="37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Title 1"/>
          <p:cNvSpPr txBox="1">
            <a:spLocks/>
          </p:cNvSpPr>
          <p:nvPr/>
        </p:nvSpPr>
        <p:spPr>
          <a:xfrm>
            <a:off x="3270687" y="3008222"/>
            <a:ext cx="5671201" cy="1302521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Structural analysis and design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985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021370" y="730614"/>
            <a:ext cx="8218081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Structural analysis and design</a:t>
            </a:r>
            <a:endParaRPr lang="en-US" sz="4000" dirty="0"/>
          </a:p>
        </p:txBody>
      </p:sp>
      <p:sp>
        <p:nvSpPr>
          <p:cNvPr id="5" name="Google Shape;1643;p134"/>
          <p:cNvSpPr>
            <a:spLocks noChangeAspect="1"/>
          </p:cNvSpPr>
          <p:nvPr/>
        </p:nvSpPr>
        <p:spPr>
          <a:xfrm>
            <a:off x="2790627" y="1664004"/>
            <a:ext cx="852729" cy="701825"/>
          </a:xfrm>
          <a:custGeom>
            <a:avLst/>
            <a:gdLst/>
            <a:ahLst/>
            <a:cxnLst/>
            <a:rect l="l" t="t" r="r" b="b"/>
            <a:pathLst>
              <a:path w="2864" h="2419" extrusionOk="0">
                <a:moveTo>
                  <a:pt x="1738" y="1"/>
                </a:moveTo>
                <a:cubicBezTo>
                  <a:pt x="1482" y="1"/>
                  <a:pt x="1258" y="316"/>
                  <a:pt x="1472" y="568"/>
                </a:cubicBezTo>
                <a:lnTo>
                  <a:pt x="1789" y="907"/>
                </a:lnTo>
                <a:lnTo>
                  <a:pt x="375" y="907"/>
                </a:lnTo>
                <a:cubicBezTo>
                  <a:pt x="0" y="929"/>
                  <a:pt x="0" y="1491"/>
                  <a:pt x="375" y="1506"/>
                </a:cubicBezTo>
                <a:lnTo>
                  <a:pt x="1789" y="1506"/>
                </a:lnTo>
                <a:lnTo>
                  <a:pt x="1472" y="1852"/>
                </a:lnTo>
                <a:cubicBezTo>
                  <a:pt x="1258" y="2104"/>
                  <a:pt x="1482" y="2419"/>
                  <a:pt x="1738" y="2419"/>
                </a:cubicBezTo>
                <a:cubicBezTo>
                  <a:pt x="1818" y="2419"/>
                  <a:pt x="1902" y="2388"/>
                  <a:pt x="1976" y="2313"/>
                </a:cubicBezTo>
                <a:lnTo>
                  <a:pt x="2777" y="1441"/>
                </a:lnTo>
                <a:cubicBezTo>
                  <a:pt x="2827" y="1383"/>
                  <a:pt x="2864" y="1304"/>
                  <a:pt x="2864" y="1224"/>
                </a:cubicBezTo>
                <a:lnTo>
                  <a:pt x="2864" y="1195"/>
                </a:lnTo>
                <a:cubicBezTo>
                  <a:pt x="2864" y="1116"/>
                  <a:pt x="2827" y="1037"/>
                  <a:pt x="2777" y="979"/>
                </a:cubicBezTo>
                <a:lnTo>
                  <a:pt x="1976" y="106"/>
                </a:lnTo>
                <a:cubicBezTo>
                  <a:pt x="1902" y="32"/>
                  <a:pt x="1818" y="1"/>
                  <a:pt x="1738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790649" y="1600808"/>
            <a:ext cx="4940072" cy="823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Codes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643356" y="2640978"/>
            <a:ext cx="4940072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Material Properties 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8" name="Google Shape;1643;p134"/>
          <p:cNvSpPr>
            <a:spLocks noChangeAspect="1"/>
          </p:cNvSpPr>
          <p:nvPr/>
        </p:nvSpPr>
        <p:spPr>
          <a:xfrm>
            <a:off x="2790627" y="2701776"/>
            <a:ext cx="852729" cy="701825"/>
          </a:xfrm>
          <a:custGeom>
            <a:avLst/>
            <a:gdLst/>
            <a:ahLst/>
            <a:cxnLst/>
            <a:rect l="l" t="t" r="r" b="b"/>
            <a:pathLst>
              <a:path w="2864" h="2419" extrusionOk="0">
                <a:moveTo>
                  <a:pt x="1738" y="1"/>
                </a:moveTo>
                <a:cubicBezTo>
                  <a:pt x="1482" y="1"/>
                  <a:pt x="1258" y="316"/>
                  <a:pt x="1472" y="568"/>
                </a:cubicBezTo>
                <a:lnTo>
                  <a:pt x="1789" y="907"/>
                </a:lnTo>
                <a:lnTo>
                  <a:pt x="375" y="907"/>
                </a:lnTo>
                <a:cubicBezTo>
                  <a:pt x="0" y="929"/>
                  <a:pt x="0" y="1491"/>
                  <a:pt x="375" y="1506"/>
                </a:cubicBezTo>
                <a:lnTo>
                  <a:pt x="1789" y="1506"/>
                </a:lnTo>
                <a:lnTo>
                  <a:pt x="1472" y="1852"/>
                </a:lnTo>
                <a:cubicBezTo>
                  <a:pt x="1258" y="2104"/>
                  <a:pt x="1482" y="2419"/>
                  <a:pt x="1738" y="2419"/>
                </a:cubicBezTo>
                <a:cubicBezTo>
                  <a:pt x="1818" y="2419"/>
                  <a:pt x="1902" y="2388"/>
                  <a:pt x="1976" y="2313"/>
                </a:cubicBezTo>
                <a:lnTo>
                  <a:pt x="2777" y="1441"/>
                </a:lnTo>
                <a:cubicBezTo>
                  <a:pt x="2827" y="1383"/>
                  <a:pt x="2864" y="1304"/>
                  <a:pt x="2864" y="1224"/>
                </a:cubicBezTo>
                <a:lnTo>
                  <a:pt x="2864" y="1195"/>
                </a:lnTo>
                <a:cubicBezTo>
                  <a:pt x="2864" y="1116"/>
                  <a:pt x="2827" y="1037"/>
                  <a:pt x="2777" y="979"/>
                </a:cubicBezTo>
                <a:lnTo>
                  <a:pt x="1976" y="106"/>
                </a:lnTo>
                <a:cubicBezTo>
                  <a:pt x="1902" y="32"/>
                  <a:pt x="1818" y="1"/>
                  <a:pt x="1738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3643356" y="3616179"/>
            <a:ext cx="4940072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Validation Checks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10" name="Google Shape;1643;p134"/>
          <p:cNvSpPr>
            <a:spLocks noChangeAspect="1"/>
          </p:cNvSpPr>
          <p:nvPr/>
        </p:nvSpPr>
        <p:spPr>
          <a:xfrm>
            <a:off x="2790627" y="3676977"/>
            <a:ext cx="852729" cy="701825"/>
          </a:xfrm>
          <a:custGeom>
            <a:avLst/>
            <a:gdLst/>
            <a:ahLst/>
            <a:cxnLst/>
            <a:rect l="l" t="t" r="r" b="b"/>
            <a:pathLst>
              <a:path w="2864" h="2419" extrusionOk="0">
                <a:moveTo>
                  <a:pt x="1738" y="1"/>
                </a:moveTo>
                <a:cubicBezTo>
                  <a:pt x="1482" y="1"/>
                  <a:pt x="1258" y="316"/>
                  <a:pt x="1472" y="568"/>
                </a:cubicBezTo>
                <a:lnTo>
                  <a:pt x="1789" y="907"/>
                </a:lnTo>
                <a:lnTo>
                  <a:pt x="375" y="907"/>
                </a:lnTo>
                <a:cubicBezTo>
                  <a:pt x="0" y="929"/>
                  <a:pt x="0" y="1491"/>
                  <a:pt x="375" y="1506"/>
                </a:cubicBezTo>
                <a:lnTo>
                  <a:pt x="1789" y="1506"/>
                </a:lnTo>
                <a:lnTo>
                  <a:pt x="1472" y="1852"/>
                </a:lnTo>
                <a:cubicBezTo>
                  <a:pt x="1258" y="2104"/>
                  <a:pt x="1482" y="2419"/>
                  <a:pt x="1738" y="2419"/>
                </a:cubicBezTo>
                <a:cubicBezTo>
                  <a:pt x="1818" y="2419"/>
                  <a:pt x="1902" y="2388"/>
                  <a:pt x="1976" y="2313"/>
                </a:cubicBezTo>
                <a:lnTo>
                  <a:pt x="2777" y="1441"/>
                </a:lnTo>
                <a:cubicBezTo>
                  <a:pt x="2827" y="1383"/>
                  <a:pt x="2864" y="1304"/>
                  <a:pt x="2864" y="1224"/>
                </a:cubicBezTo>
                <a:lnTo>
                  <a:pt x="2864" y="1195"/>
                </a:lnTo>
                <a:cubicBezTo>
                  <a:pt x="2864" y="1116"/>
                  <a:pt x="2827" y="1037"/>
                  <a:pt x="2777" y="979"/>
                </a:cubicBezTo>
                <a:lnTo>
                  <a:pt x="1976" y="106"/>
                </a:lnTo>
                <a:cubicBezTo>
                  <a:pt x="1902" y="32"/>
                  <a:pt x="1818" y="1"/>
                  <a:pt x="1738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643356" y="4591380"/>
            <a:ext cx="4940072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Seismic Checks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12" name="Google Shape;1643;p134"/>
          <p:cNvSpPr>
            <a:spLocks noChangeAspect="1"/>
          </p:cNvSpPr>
          <p:nvPr/>
        </p:nvSpPr>
        <p:spPr>
          <a:xfrm>
            <a:off x="2790627" y="4652178"/>
            <a:ext cx="852729" cy="701825"/>
          </a:xfrm>
          <a:custGeom>
            <a:avLst/>
            <a:gdLst/>
            <a:ahLst/>
            <a:cxnLst/>
            <a:rect l="l" t="t" r="r" b="b"/>
            <a:pathLst>
              <a:path w="2864" h="2419" extrusionOk="0">
                <a:moveTo>
                  <a:pt x="1738" y="1"/>
                </a:moveTo>
                <a:cubicBezTo>
                  <a:pt x="1482" y="1"/>
                  <a:pt x="1258" y="316"/>
                  <a:pt x="1472" y="568"/>
                </a:cubicBezTo>
                <a:lnTo>
                  <a:pt x="1789" y="907"/>
                </a:lnTo>
                <a:lnTo>
                  <a:pt x="375" y="907"/>
                </a:lnTo>
                <a:cubicBezTo>
                  <a:pt x="0" y="929"/>
                  <a:pt x="0" y="1491"/>
                  <a:pt x="375" y="1506"/>
                </a:cubicBezTo>
                <a:lnTo>
                  <a:pt x="1789" y="1506"/>
                </a:lnTo>
                <a:lnTo>
                  <a:pt x="1472" y="1852"/>
                </a:lnTo>
                <a:cubicBezTo>
                  <a:pt x="1258" y="2104"/>
                  <a:pt x="1482" y="2419"/>
                  <a:pt x="1738" y="2419"/>
                </a:cubicBezTo>
                <a:cubicBezTo>
                  <a:pt x="1818" y="2419"/>
                  <a:pt x="1902" y="2388"/>
                  <a:pt x="1976" y="2313"/>
                </a:cubicBezTo>
                <a:lnTo>
                  <a:pt x="2777" y="1441"/>
                </a:lnTo>
                <a:cubicBezTo>
                  <a:pt x="2827" y="1383"/>
                  <a:pt x="2864" y="1304"/>
                  <a:pt x="2864" y="1224"/>
                </a:cubicBezTo>
                <a:lnTo>
                  <a:pt x="2864" y="1195"/>
                </a:lnTo>
                <a:cubicBezTo>
                  <a:pt x="2864" y="1116"/>
                  <a:pt x="2827" y="1037"/>
                  <a:pt x="2777" y="979"/>
                </a:cubicBezTo>
                <a:lnTo>
                  <a:pt x="1976" y="106"/>
                </a:lnTo>
                <a:cubicBezTo>
                  <a:pt x="1902" y="32"/>
                  <a:pt x="1818" y="1"/>
                  <a:pt x="1738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3643356" y="5566581"/>
            <a:ext cx="4940072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Design and Detailing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14" name="Google Shape;1643;p134"/>
          <p:cNvSpPr>
            <a:spLocks noChangeAspect="1"/>
          </p:cNvSpPr>
          <p:nvPr/>
        </p:nvSpPr>
        <p:spPr>
          <a:xfrm>
            <a:off x="2790627" y="5627379"/>
            <a:ext cx="852729" cy="701825"/>
          </a:xfrm>
          <a:custGeom>
            <a:avLst/>
            <a:gdLst/>
            <a:ahLst/>
            <a:cxnLst/>
            <a:rect l="l" t="t" r="r" b="b"/>
            <a:pathLst>
              <a:path w="2864" h="2419" extrusionOk="0">
                <a:moveTo>
                  <a:pt x="1738" y="1"/>
                </a:moveTo>
                <a:cubicBezTo>
                  <a:pt x="1482" y="1"/>
                  <a:pt x="1258" y="316"/>
                  <a:pt x="1472" y="568"/>
                </a:cubicBezTo>
                <a:lnTo>
                  <a:pt x="1789" y="907"/>
                </a:lnTo>
                <a:lnTo>
                  <a:pt x="375" y="907"/>
                </a:lnTo>
                <a:cubicBezTo>
                  <a:pt x="0" y="929"/>
                  <a:pt x="0" y="1491"/>
                  <a:pt x="375" y="1506"/>
                </a:cubicBezTo>
                <a:lnTo>
                  <a:pt x="1789" y="1506"/>
                </a:lnTo>
                <a:lnTo>
                  <a:pt x="1472" y="1852"/>
                </a:lnTo>
                <a:cubicBezTo>
                  <a:pt x="1258" y="2104"/>
                  <a:pt x="1482" y="2419"/>
                  <a:pt x="1738" y="2419"/>
                </a:cubicBezTo>
                <a:cubicBezTo>
                  <a:pt x="1818" y="2419"/>
                  <a:pt x="1902" y="2388"/>
                  <a:pt x="1976" y="2313"/>
                </a:cubicBezTo>
                <a:lnTo>
                  <a:pt x="2777" y="1441"/>
                </a:lnTo>
                <a:cubicBezTo>
                  <a:pt x="2827" y="1383"/>
                  <a:pt x="2864" y="1304"/>
                  <a:pt x="2864" y="1224"/>
                </a:cubicBezTo>
                <a:lnTo>
                  <a:pt x="2864" y="1195"/>
                </a:lnTo>
                <a:cubicBezTo>
                  <a:pt x="2864" y="1116"/>
                  <a:pt x="2827" y="1037"/>
                  <a:pt x="2777" y="979"/>
                </a:cubicBezTo>
                <a:lnTo>
                  <a:pt x="1976" y="106"/>
                </a:lnTo>
                <a:cubicBezTo>
                  <a:pt x="1902" y="32"/>
                  <a:pt x="1818" y="1"/>
                  <a:pt x="1738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706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1"/>
          <p:cNvSpPr txBox="1">
            <a:spLocks/>
          </p:cNvSpPr>
          <p:nvPr/>
        </p:nvSpPr>
        <p:spPr>
          <a:xfrm>
            <a:off x="1056547" y="832214"/>
            <a:ext cx="7383888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ANALYSIS </a:t>
            </a:r>
            <a:r>
              <a:rPr lang="en-US" sz="4000" dirty="0"/>
              <a:t>AND DATA COLLECTION</a:t>
            </a:r>
          </a:p>
        </p:txBody>
      </p:sp>
      <p:sp>
        <p:nvSpPr>
          <p:cNvPr id="61" name="Google Shape;1643;p134"/>
          <p:cNvSpPr>
            <a:spLocks noChangeAspect="1"/>
          </p:cNvSpPr>
          <p:nvPr/>
        </p:nvSpPr>
        <p:spPr>
          <a:xfrm>
            <a:off x="1796776" y="1535950"/>
            <a:ext cx="736345" cy="606037"/>
          </a:xfrm>
          <a:custGeom>
            <a:avLst/>
            <a:gdLst/>
            <a:ahLst/>
            <a:cxnLst/>
            <a:rect l="l" t="t" r="r" b="b"/>
            <a:pathLst>
              <a:path w="2864" h="2419" extrusionOk="0">
                <a:moveTo>
                  <a:pt x="1738" y="1"/>
                </a:moveTo>
                <a:cubicBezTo>
                  <a:pt x="1482" y="1"/>
                  <a:pt x="1258" y="316"/>
                  <a:pt x="1472" y="568"/>
                </a:cubicBezTo>
                <a:lnTo>
                  <a:pt x="1789" y="907"/>
                </a:lnTo>
                <a:lnTo>
                  <a:pt x="375" y="907"/>
                </a:lnTo>
                <a:cubicBezTo>
                  <a:pt x="0" y="929"/>
                  <a:pt x="0" y="1491"/>
                  <a:pt x="375" y="1506"/>
                </a:cubicBezTo>
                <a:lnTo>
                  <a:pt x="1789" y="1506"/>
                </a:lnTo>
                <a:lnTo>
                  <a:pt x="1472" y="1852"/>
                </a:lnTo>
                <a:cubicBezTo>
                  <a:pt x="1258" y="2104"/>
                  <a:pt x="1482" y="2419"/>
                  <a:pt x="1738" y="2419"/>
                </a:cubicBezTo>
                <a:cubicBezTo>
                  <a:pt x="1818" y="2419"/>
                  <a:pt x="1902" y="2388"/>
                  <a:pt x="1976" y="2313"/>
                </a:cubicBezTo>
                <a:lnTo>
                  <a:pt x="2777" y="1441"/>
                </a:lnTo>
                <a:cubicBezTo>
                  <a:pt x="2827" y="1383"/>
                  <a:pt x="2864" y="1304"/>
                  <a:pt x="2864" y="1224"/>
                </a:cubicBezTo>
                <a:lnTo>
                  <a:pt x="2864" y="1195"/>
                </a:lnTo>
                <a:cubicBezTo>
                  <a:pt x="2864" y="1116"/>
                  <a:pt x="2827" y="1037"/>
                  <a:pt x="2777" y="979"/>
                </a:cubicBezTo>
                <a:lnTo>
                  <a:pt x="1976" y="106"/>
                </a:lnTo>
                <a:cubicBezTo>
                  <a:pt x="1902" y="32"/>
                  <a:pt x="1818" y="1"/>
                  <a:pt x="1738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Subtitle 2"/>
          <p:cNvSpPr txBox="1">
            <a:spLocks/>
          </p:cNvSpPr>
          <p:nvPr/>
        </p:nvSpPr>
        <p:spPr>
          <a:xfrm>
            <a:off x="2709712" y="1427259"/>
            <a:ext cx="2755295" cy="823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Codes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099178" y="2250680"/>
            <a:ext cx="23658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ACI 318M-14</a:t>
            </a:r>
          </a:p>
          <a:p>
            <a:r>
              <a:rPr lang="en-US" sz="2800" dirty="0" smtClean="0"/>
              <a:t>UBC 1997 </a:t>
            </a:r>
          </a:p>
          <a:p>
            <a:r>
              <a:rPr lang="en-US" sz="2800" dirty="0" smtClean="0"/>
              <a:t>ASCE-16</a:t>
            </a:r>
            <a:endParaRPr lang="en-US" sz="2800" dirty="0"/>
          </a:p>
        </p:txBody>
      </p:sp>
      <p:sp>
        <p:nvSpPr>
          <p:cNvPr id="64" name="Google Shape;1642;p134"/>
          <p:cNvSpPr>
            <a:spLocks noChangeAspect="1"/>
          </p:cNvSpPr>
          <p:nvPr/>
        </p:nvSpPr>
        <p:spPr>
          <a:xfrm>
            <a:off x="2866806" y="2324755"/>
            <a:ext cx="232372" cy="344091"/>
          </a:xfrm>
          <a:custGeom>
            <a:avLst/>
            <a:gdLst/>
            <a:ahLst/>
            <a:cxnLst/>
            <a:rect l="l" t="t" r="r" b="b"/>
            <a:pathLst>
              <a:path w="1649" h="2442" extrusionOk="0">
                <a:moveTo>
                  <a:pt x="501" y="1"/>
                </a:moveTo>
                <a:cubicBezTo>
                  <a:pt x="238" y="1"/>
                  <a:pt x="1" y="336"/>
                  <a:pt x="250" y="590"/>
                </a:cubicBezTo>
                <a:lnTo>
                  <a:pt x="841" y="1232"/>
                </a:lnTo>
                <a:lnTo>
                  <a:pt x="250" y="1874"/>
                </a:lnTo>
                <a:cubicBezTo>
                  <a:pt x="36" y="2126"/>
                  <a:pt x="260" y="2441"/>
                  <a:pt x="516" y="2441"/>
                </a:cubicBezTo>
                <a:cubicBezTo>
                  <a:pt x="596" y="2441"/>
                  <a:pt x="680" y="2410"/>
                  <a:pt x="754" y="2336"/>
                </a:cubicBezTo>
                <a:lnTo>
                  <a:pt x="1555" y="1463"/>
                </a:lnTo>
                <a:cubicBezTo>
                  <a:pt x="1613" y="1405"/>
                  <a:pt x="1641" y="1326"/>
                  <a:pt x="1649" y="1246"/>
                </a:cubicBezTo>
                <a:cubicBezTo>
                  <a:pt x="1649" y="1239"/>
                  <a:pt x="1649" y="1239"/>
                  <a:pt x="1649" y="1232"/>
                </a:cubicBezTo>
                <a:cubicBezTo>
                  <a:pt x="1649" y="1225"/>
                  <a:pt x="1649" y="1225"/>
                  <a:pt x="1649" y="1218"/>
                </a:cubicBezTo>
                <a:cubicBezTo>
                  <a:pt x="1641" y="1138"/>
                  <a:pt x="1613" y="1059"/>
                  <a:pt x="1555" y="1001"/>
                </a:cubicBezTo>
                <a:lnTo>
                  <a:pt x="754" y="129"/>
                </a:lnTo>
                <a:cubicBezTo>
                  <a:pt x="679" y="38"/>
                  <a:pt x="588" y="1"/>
                  <a:pt x="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1642;p134"/>
          <p:cNvSpPr>
            <a:spLocks noChangeAspect="1"/>
          </p:cNvSpPr>
          <p:nvPr/>
        </p:nvSpPr>
        <p:spPr>
          <a:xfrm>
            <a:off x="2866806" y="2771132"/>
            <a:ext cx="232372" cy="344091"/>
          </a:xfrm>
          <a:custGeom>
            <a:avLst/>
            <a:gdLst/>
            <a:ahLst/>
            <a:cxnLst/>
            <a:rect l="l" t="t" r="r" b="b"/>
            <a:pathLst>
              <a:path w="1649" h="2442" extrusionOk="0">
                <a:moveTo>
                  <a:pt x="501" y="1"/>
                </a:moveTo>
                <a:cubicBezTo>
                  <a:pt x="238" y="1"/>
                  <a:pt x="1" y="336"/>
                  <a:pt x="250" y="590"/>
                </a:cubicBezTo>
                <a:lnTo>
                  <a:pt x="841" y="1232"/>
                </a:lnTo>
                <a:lnTo>
                  <a:pt x="250" y="1874"/>
                </a:lnTo>
                <a:cubicBezTo>
                  <a:pt x="36" y="2126"/>
                  <a:pt x="260" y="2441"/>
                  <a:pt x="516" y="2441"/>
                </a:cubicBezTo>
                <a:cubicBezTo>
                  <a:pt x="596" y="2441"/>
                  <a:pt x="680" y="2410"/>
                  <a:pt x="754" y="2336"/>
                </a:cubicBezTo>
                <a:lnTo>
                  <a:pt x="1555" y="1463"/>
                </a:lnTo>
                <a:cubicBezTo>
                  <a:pt x="1613" y="1405"/>
                  <a:pt x="1641" y="1326"/>
                  <a:pt x="1649" y="1246"/>
                </a:cubicBezTo>
                <a:cubicBezTo>
                  <a:pt x="1649" y="1239"/>
                  <a:pt x="1649" y="1239"/>
                  <a:pt x="1649" y="1232"/>
                </a:cubicBezTo>
                <a:cubicBezTo>
                  <a:pt x="1649" y="1225"/>
                  <a:pt x="1649" y="1225"/>
                  <a:pt x="1649" y="1218"/>
                </a:cubicBezTo>
                <a:cubicBezTo>
                  <a:pt x="1641" y="1138"/>
                  <a:pt x="1613" y="1059"/>
                  <a:pt x="1555" y="1001"/>
                </a:cubicBezTo>
                <a:lnTo>
                  <a:pt x="754" y="129"/>
                </a:lnTo>
                <a:cubicBezTo>
                  <a:pt x="679" y="38"/>
                  <a:pt x="588" y="1"/>
                  <a:pt x="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1642;p134"/>
          <p:cNvSpPr>
            <a:spLocks noChangeAspect="1"/>
          </p:cNvSpPr>
          <p:nvPr/>
        </p:nvSpPr>
        <p:spPr>
          <a:xfrm>
            <a:off x="2866806" y="3217509"/>
            <a:ext cx="232372" cy="344091"/>
          </a:xfrm>
          <a:custGeom>
            <a:avLst/>
            <a:gdLst/>
            <a:ahLst/>
            <a:cxnLst/>
            <a:rect l="l" t="t" r="r" b="b"/>
            <a:pathLst>
              <a:path w="1649" h="2442" extrusionOk="0">
                <a:moveTo>
                  <a:pt x="501" y="1"/>
                </a:moveTo>
                <a:cubicBezTo>
                  <a:pt x="238" y="1"/>
                  <a:pt x="1" y="336"/>
                  <a:pt x="250" y="590"/>
                </a:cubicBezTo>
                <a:lnTo>
                  <a:pt x="841" y="1232"/>
                </a:lnTo>
                <a:lnTo>
                  <a:pt x="250" y="1874"/>
                </a:lnTo>
                <a:cubicBezTo>
                  <a:pt x="36" y="2126"/>
                  <a:pt x="260" y="2441"/>
                  <a:pt x="516" y="2441"/>
                </a:cubicBezTo>
                <a:cubicBezTo>
                  <a:pt x="596" y="2441"/>
                  <a:pt x="680" y="2410"/>
                  <a:pt x="754" y="2336"/>
                </a:cubicBezTo>
                <a:lnTo>
                  <a:pt x="1555" y="1463"/>
                </a:lnTo>
                <a:cubicBezTo>
                  <a:pt x="1613" y="1405"/>
                  <a:pt x="1641" y="1326"/>
                  <a:pt x="1649" y="1246"/>
                </a:cubicBezTo>
                <a:cubicBezTo>
                  <a:pt x="1649" y="1239"/>
                  <a:pt x="1649" y="1239"/>
                  <a:pt x="1649" y="1232"/>
                </a:cubicBezTo>
                <a:cubicBezTo>
                  <a:pt x="1649" y="1225"/>
                  <a:pt x="1649" y="1225"/>
                  <a:pt x="1649" y="1218"/>
                </a:cubicBezTo>
                <a:cubicBezTo>
                  <a:pt x="1641" y="1138"/>
                  <a:pt x="1613" y="1059"/>
                  <a:pt x="1555" y="1001"/>
                </a:cubicBezTo>
                <a:lnTo>
                  <a:pt x="754" y="129"/>
                </a:lnTo>
                <a:cubicBezTo>
                  <a:pt x="679" y="38"/>
                  <a:pt x="588" y="1"/>
                  <a:pt x="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Subtitle 2"/>
          <p:cNvSpPr txBox="1">
            <a:spLocks/>
          </p:cNvSpPr>
          <p:nvPr/>
        </p:nvSpPr>
        <p:spPr>
          <a:xfrm>
            <a:off x="2709712" y="3707414"/>
            <a:ext cx="4940072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Material Properties 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68" name="Google Shape;1643;p134"/>
          <p:cNvSpPr>
            <a:spLocks noChangeAspect="1"/>
          </p:cNvSpPr>
          <p:nvPr/>
        </p:nvSpPr>
        <p:spPr>
          <a:xfrm>
            <a:off x="1796776" y="3785708"/>
            <a:ext cx="736345" cy="606037"/>
          </a:xfrm>
          <a:custGeom>
            <a:avLst/>
            <a:gdLst/>
            <a:ahLst/>
            <a:cxnLst/>
            <a:rect l="l" t="t" r="r" b="b"/>
            <a:pathLst>
              <a:path w="2864" h="2419" extrusionOk="0">
                <a:moveTo>
                  <a:pt x="1738" y="1"/>
                </a:moveTo>
                <a:cubicBezTo>
                  <a:pt x="1482" y="1"/>
                  <a:pt x="1258" y="316"/>
                  <a:pt x="1472" y="568"/>
                </a:cubicBezTo>
                <a:lnTo>
                  <a:pt x="1789" y="907"/>
                </a:lnTo>
                <a:lnTo>
                  <a:pt x="375" y="907"/>
                </a:lnTo>
                <a:cubicBezTo>
                  <a:pt x="0" y="929"/>
                  <a:pt x="0" y="1491"/>
                  <a:pt x="375" y="1506"/>
                </a:cubicBezTo>
                <a:lnTo>
                  <a:pt x="1789" y="1506"/>
                </a:lnTo>
                <a:lnTo>
                  <a:pt x="1472" y="1852"/>
                </a:lnTo>
                <a:cubicBezTo>
                  <a:pt x="1258" y="2104"/>
                  <a:pt x="1482" y="2419"/>
                  <a:pt x="1738" y="2419"/>
                </a:cubicBezTo>
                <a:cubicBezTo>
                  <a:pt x="1818" y="2419"/>
                  <a:pt x="1902" y="2388"/>
                  <a:pt x="1976" y="2313"/>
                </a:cubicBezTo>
                <a:lnTo>
                  <a:pt x="2777" y="1441"/>
                </a:lnTo>
                <a:cubicBezTo>
                  <a:pt x="2827" y="1383"/>
                  <a:pt x="2864" y="1304"/>
                  <a:pt x="2864" y="1224"/>
                </a:cubicBezTo>
                <a:lnTo>
                  <a:pt x="2864" y="1195"/>
                </a:lnTo>
                <a:cubicBezTo>
                  <a:pt x="2864" y="1116"/>
                  <a:pt x="2827" y="1037"/>
                  <a:pt x="2777" y="979"/>
                </a:cubicBezTo>
                <a:lnTo>
                  <a:pt x="1976" y="106"/>
                </a:lnTo>
                <a:cubicBezTo>
                  <a:pt x="1902" y="32"/>
                  <a:pt x="1818" y="1"/>
                  <a:pt x="1738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Rectangle 68"/>
          <p:cNvSpPr/>
          <p:nvPr/>
        </p:nvSpPr>
        <p:spPr>
          <a:xfrm>
            <a:off x="2942084" y="4500438"/>
            <a:ext cx="63049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Reinforced Concrete</a:t>
            </a:r>
          </a:p>
          <a:p>
            <a:pPr marL="508000" lvl="0" indent="-285750">
              <a:buFont typeface="Wingdings" panose="05000000000000000000" pitchFamily="2" charset="2"/>
              <a:buChar char="v"/>
            </a:pPr>
            <a:r>
              <a:rPr lang="en-US" sz="2000" dirty="0"/>
              <a:t>24 MPa </a:t>
            </a:r>
          </a:p>
          <a:p>
            <a:pPr marL="508000" lvl="0" indent="-285750">
              <a:buFont typeface="Wingdings" panose="05000000000000000000" pitchFamily="2" charset="2"/>
              <a:buChar char="v"/>
            </a:pPr>
            <a:r>
              <a:rPr lang="en-US" sz="2000" dirty="0"/>
              <a:t>28 MPa (used for slabs and beams)</a:t>
            </a:r>
          </a:p>
          <a:p>
            <a:pPr marL="508000" lvl="0" indent="-285750">
              <a:buFont typeface="Wingdings" panose="05000000000000000000" pitchFamily="2" charset="2"/>
              <a:buChar char="v"/>
            </a:pPr>
            <a:r>
              <a:rPr lang="en-US" sz="2000" dirty="0"/>
              <a:t>32 MPa (used for columns, shear walls and foundation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70" name="Google Shape;1642;p134"/>
          <p:cNvSpPr>
            <a:spLocks noChangeAspect="1"/>
          </p:cNvSpPr>
          <p:nvPr/>
        </p:nvSpPr>
        <p:spPr>
          <a:xfrm>
            <a:off x="2709712" y="4599556"/>
            <a:ext cx="232372" cy="344091"/>
          </a:xfrm>
          <a:custGeom>
            <a:avLst/>
            <a:gdLst/>
            <a:ahLst/>
            <a:cxnLst/>
            <a:rect l="l" t="t" r="r" b="b"/>
            <a:pathLst>
              <a:path w="1649" h="2442" extrusionOk="0">
                <a:moveTo>
                  <a:pt x="501" y="1"/>
                </a:moveTo>
                <a:cubicBezTo>
                  <a:pt x="238" y="1"/>
                  <a:pt x="1" y="336"/>
                  <a:pt x="250" y="590"/>
                </a:cubicBezTo>
                <a:lnTo>
                  <a:pt x="841" y="1232"/>
                </a:lnTo>
                <a:lnTo>
                  <a:pt x="250" y="1874"/>
                </a:lnTo>
                <a:cubicBezTo>
                  <a:pt x="36" y="2126"/>
                  <a:pt x="260" y="2441"/>
                  <a:pt x="516" y="2441"/>
                </a:cubicBezTo>
                <a:cubicBezTo>
                  <a:pt x="596" y="2441"/>
                  <a:pt x="680" y="2410"/>
                  <a:pt x="754" y="2336"/>
                </a:cubicBezTo>
                <a:lnTo>
                  <a:pt x="1555" y="1463"/>
                </a:lnTo>
                <a:cubicBezTo>
                  <a:pt x="1613" y="1405"/>
                  <a:pt x="1641" y="1326"/>
                  <a:pt x="1649" y="1246"/>
                </a:cubicBezTo>
                <a:cubicBezTo>
                  <a:pt x="1649" y="1239"/>
                  <a:pt x="1649" y="1239"/>
                  <a:pt x="1649" y="1232"/>
                </a:cubicBezTo>
                <a:cubicBezTo>
                  <a:pt x="1649" y="1225"/>
                  <a:pt x="1649" y="1225"/>
                  <a:pt x="1649" y="1218"/>
                </a:cubicBezTo>
                <a:cubicBezTo>
                  <a:pt x="1641" y="1138"/>
                  <a:pt x="1613" y="1059"/>
                  <a:pt x="1555" y="1001"/>
                </a:cubicBezTo>
                <a:lnTo>
                  <a:pt x="754" y="129"/>
                </a:lnTo>
                <a:cubicBezTo>
                  <a:pt x="679" y="38"/>
                  <a:pt x="588" y="1"/>
                  <a:pt x="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1642;p134"/>
          <p:cNvSpPr>
            <a:spLocks noChangeAspect="1"/>
          </p:cNvSpPr>
          <p:nvPr/>
        </p:nvSpPr>
        <p:spPr>
          <a:xfrm>
            <a:off x="2709712" y="6061739"/>
            <a:ext cx="232372" cy="344091"/>
          </a:xfrm>
          <a:custGeom>
            <a:avLst/>
            <a:gdLst/>
            <a:ahLst/>
            <a:cxnLst/>
            <a:rect l="l" t="t" r="r" b="b"/>
            <a:pathLst>
              <a:path w="1649" h="2442" extrusionOk="0">
                <a:moveTo>
                  <a:pt x="501" y="1"/>
                </a:moveTo>
                <a:cubicBezTo>
                  <a:pt x="238" y="1"/>
                  <a:pt x="1" y="336"/>
                  <a:pt x="250" y="590"/>
                </a:cubicBezTo>
                <a:lnTo>
                  <a:pt x="841" y="1232"/>
                </a:lnTo>
                <a:lnTo>
                  <a:pt x="250" y="1874"/>
                </a:lnTo>
                <a:cubicBezTo>
                  <a:pt x="36" y="2126"/>
                  <a:pt x="260" y="2441"/>
                  <a:pt x="516" y="2441"/>
                </a:cubicBezTo>
                <a:cubicBezTo>
                  <a:pt x="596" y="2441"/>
                  <a:pt x="680" y="2410"/>
                  <a:pt x="754" y="2336"/>
                </a:cubicBezTo>
                <a:lnTo>
                  <a:pt x="1555" y="1463"/>
                </a:lnTo>
                <a:cubicBezTo>
                  <a:pt x="1613" y="1405"/>
                  <a:pt x="1641" y="1326"/>
                  <a:pt x="1649" y="1246"/>
                </a:cubicBezTo>
                <a:cubicBezTo>
                  <a:pt x="1649" y="1239"/>
                  <a:pt x="1649" y="1239"/>
                  <a:pt x="1649" y="1232"/>
                </a:cubicBezTo>
                <a:cubicBezTo>
                  <a:pt x="1649" y="1225"/>
                  <a:pt x="1649" y="1225"/>
                  <a:pt x="1649" y="1218"/>
                </a:cubicBezTo>
                <a:cubicBezTo>
                  <a:pt x="1641" y="1138"/>
                  <a:pt x="1613" y="1059"/>
                  <a:pt x="1555" y="1001"/>
                </a:cubicBezTo>
                <a:lnTo>
                  <a:pt x="754" y="129"/>
                </a:lnTo>
                <a:cubicBezTo>
                  <a:pt x="679" y="38"/>
                  <a:pt x="588" y="1"/>
                  <a:pt x="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Rectangle 72"/>
          <p:cNvSpPr/>
          <p:nvPr/>
        </p:nvSpPr>
        <p:spPr>
          <a:xfrm>
            <a:off x="2942084" y="5977388"/>
            <a:ext cx="63049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Reinforcing </a:t>
            </a:r>
            <a:r>
              <a:rPr lang="en-US" sz="2800" dirty="0" smtClean="0"/>
              <a:t>Steel </a:t>
            </a:r>
            <a:r>
              <a:rPr lang="en-US" sz="2000" dirty="0"/>
              <a:t>with yielding strength = 420 MPa</a:t>
            </a:r>
          </a:p>
        </p:txBody>
      </p:sp>
    </p:spTree>
    <p:extLst>
      <p:ext uri="{BB962C8B-B14F-4D97-AF65-F5344CB8AC3E}">
        <p14:creationId xmlns:p14="http://schemas.microsoft.com/office/powerpoint/2010/main" val="344818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721" y="1584552"/>
            <a:ext cx="9946803" cy="4874305"/>
          </a:xfrm>
          <a:prstGeom prst="rect">
            <a:avLst/>
          </a:prstGeom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644958" y="715233"/>
            <a:ext cx="6861373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Structural building blocks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2856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9960" y="3550431"/>
            <a:ext cx="3242224" cy="2990610"/>
          </a:xfrm>
          <a:prstGeom prst="rect">
            <a:avLst/>
          </a:prstGeom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1112293" y="629013"/>
            <a:ext cx="4562794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Validation checks</a:t>
            </a:r>
            <a:endParaRPr lang="en-US" sz="400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35015" y="1477521"/>
            <a:ext cx="4940072" cy="2630022"/>
          </a:xfrm>
          <a:prstGeom prst="rect">
            <a:avLst/>
          </a:prstGeom>
        </p:spPr>
        <p:txBody>
          <a:bodyPr tIns="4572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2"/>
                </a:solidFill>
              </a:rPr>
              <a:t>Compatibility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Deflection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Equilibrium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Stress – Strain Check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9280" y="462468"/>
            <a:ext cx="3674786" cy="2730954"/>
          </a:xfrm>
          <a:prstGeom prst="rect">
            <a:avLst/>
          </a:prstGeom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9280" y="3550431"/>
            <a:ext cx="3674786" cy="2990610"/>
          </a:xfrm>
          <a:prstGeom prst="rect">
            <a:avLst/>
          </a:prstGeom>
          <a:ln>
            <a:noFill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9204007" y="2203587"/>
            <a:ext cx="2131650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Block 1</a:t>
            </a:r>
            <a:endParaRPr lang="en-US" sz="40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204007" y="5891119"/>
            <a:ext cx="2131650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Block 2</a:t>
            </a:r>
            <a:endParaRPr lang="en-US" sz="4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357630" y="5891119"/>
            <a:ext cx="2131650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Block 3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1048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5957" y="3260740"/>
            <a:ext cx="2800257" cy="33125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9760" y="3260740"/>
            <a:ext cx="2853780" cy="33125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0892" y="428943"/>
            <a:ext cx="3091517" cy="26190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1112293" y="629013"/>
            <a:ext cx="4562794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Validation checks</a:t>
            </a:r>
            <a:endParaRPr lang="en-US" sz="400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35015" y="1477521"/>
            <a:ext cx="4940072" cy="2630022"/>
          </a:xfrm>
          <a:prstGeom prst="rect">
            <a:avLst/>
          </a:prstGeom>
        </p:spPr>
        <p:txBody>
          <a:bodyPr tIns="4572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Compatibility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Deflection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Equilibrium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Stress – Strain Check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9160465" y="2392429"/>
            <a:ext cx="2131650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Block 1</a:t>
            </a:r>
            <a:endParaRPr lang="en-US" sz="40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8980759" y="5889438"/>
            <a:ext cx="2131650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Block 2</a:t>
            </a:r>
            <a:endParaRPr lang="en-US" sz="4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357630" y="5891119"/>
            <a:ext cx="2131650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Block 3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25700" y="4278427"/>
                <a:ext cx="5758702" cy="7209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solidFill>
                      <a:schemeClr val="accent5">
                        <a:lumMod val="50000"/>
                      </a:schemeClr>
                    </a:solidFill>
                  </a:rPr>
                  <a:t>the permissible deflection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num>
                      <m:den>
                        <m:r>
                          <a:rPr lang="en-US" sz="280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240</m:t>
                        </m:r>
                      </m:den>
                    </m:f>
                  </m:oMath>
                </a14:m>
                <a:endParaRPr lang="en-US" sz="2800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700" y="4278427"/>
                <a:ext cx="5758702" cy="720903"/>
              </a:xfrm>
              <a:prstGeom prst="rect">
                <a:avLst/>
              </a:prstGeom>
              <a:blipFill>
                <a:blip r:embed="rId5"/>
                <a:stretch>
                  <a:fillRect l="-2116" b="-101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535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12293" y="629013"/>
            <a:ext cx="4562794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Validation checks</a:t>
            </a:r>
            <a:endParaRPr lang="en-US" sz="400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35015" y="1477521"/>
            <a:ext cx="4940072" cy="2630022"/>
          </a:xfrm>
          <a:prstGeom prst="rect">
            <a:avLst/>
          </a:prstGeom>
        </p:spPr>
        <p:txBody>
          <a:bodyPr tIns="4572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Compatibility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Deflection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Equilibrium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Stress – Strain Check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37477"/>
              </p:ext>
            </p:extLst>
          </p:nvPr>
        </p:nvGraphicFramePr>
        <p:xfrm>
          <a:off x="4455887" y="1582056"/>
          <a:ext cx="7097484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4371">
                  <a:extLst>
                    <a:ext uri="{9D8B030D-6E8A-4147-A177-3AD203B41FA5}">
                      <a16:colId xmlns:a16="http://schemas.microsoft.com/office/drawing/2014/main" val="4145977802"/>
                    </a:ext>
                  </a:extLst>
                </a:gridCol>
                <a:gridCol w="1774371">
                  <a:extLst>
                    <a:ext uri="{9D8B030D-6E8A-4147-A177-3AD203B41FA5}">
                      <a16:colId xmlns:a16="http://schemas.microsoft.com/office/drawing/2014/main" val="2536280137"/>
                    </a:ext>
                  </a:extLst>
                </a:gridCol>
                <a:gridCol w="1774371">
                  <a:extLst>
                    <a:ext uri="{9D8B030D-6E8A-4147-A177-3AD203B41FA5}">
                      <a16:colId xmlns:a16="http://schemas.microsoft.com/office/drawing/2014/main" val="963725188"/>
                    </a:ext>
                  </a:extLst>
                </a:gridCol>
                <a:gridCol w="1774371">
                  <a:extLst>
                    <a:ext uri="{9D8B030D-6E8A-4147-A177-3AD203B41FA5}">
                      <a16:colId xmlns:a16="http://schemas.microsoft.com/office/drawing/2014/main" val="602580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Block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Dead 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SID 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Live Load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67929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26349.38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9925.338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9905.7312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3866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ETABS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25802.729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9955.039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9620.6454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6920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%Error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2.96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0343367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969262"/>
              </p:ext>
            </p:extLst>
          </p:nvPr>
        </p:nvGraphicFramePr>
        <p:xfrm>
          <a:off x="4455887" y="3300580"/>
          <a:ext cx="7097484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4371">
                  <a:extLst>
                    <a:ext uri="{9D8B030D-6E8A-4147-A177-3AD203B41FA5}">
                      <a16:colId xmlns:a16="http://schemas.microsoft.com/office/drawing/2014/main" val="4145977802"/>
                    </a:ext>
                  </a:extLst>
                </a:gridCol>
                <a:gridCol w="1774371">
                  <a:extLst>
                    <a:ext uri="{9D8B030D-6E8A-4147-A177-3AD203B41FA5}">
                      <a16:colId xmlns:a16="http://schemas.microsoft.com/office/drawing/2014/main" val="2536280137"/>
                    </a:ext>
                  </a:extLst>
                </a:gridCol>
                <a:gridCol w="1774371">
                  <a:extLst>
                    <a:ext uri="{9D8B030D-6E8A-4147-A177-3AD203B41FA5}">
                      <a16:colId xmlns:a16="http://schemas.microsoft.com/office/drawing/2014/main" val="963725188"/>
                    </a:ext>
                  </a:extLst>
                </a:gridCol>
                <a:gridCol w="1774371">
                  <a:extLst>
                    <a:ext uri="{9D8B030D-6E8A-4147-A177-3AD203B41FA5}">
                      <a16:colId xmlns:a16="http://schemas.microsoft.com/office/drawing/2014/main" val="602580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Block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Dead 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SID 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Live Load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67929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21008.234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11199.642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11050.7376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3866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ETABS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20081.783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11081.726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10795.6464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6920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%Error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0343367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287548"/>
              </p:ext>
            </p:extLst>
          </p:nvPr>
        </p:nvGraphicFramePr>
        <p:xfrm>
          <a:off x="4455887" y="5019104"/>
          <a:ext cx="7097484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4371">
                  <a:extLst>
                    <a:ext uri="{9D8B030D-6E8A-4147-A177-3AD203B41FA5}">
                      <a16:colId xmlns:a16="http://schemas.microsoft.com/office/drawing/2014/main" val="4145977802"/>
                    </a:ext>
                  </a:extLst>
                </a:gridCol>
                <a:gridCol w="1774371">
                  <a:extLst>
                    <a:ext uri="{9D8B030D-6E8A-4147-A177-3AD203B41FA5}">
                      <a16:colId xmlns:a16="http://schemas.microsoft.com/office/drawing/2014/main" val="2536280137"/>
                    </a:ext>
                  </a:extLst>
                </a:gridCol>
                <a:gridCol w="1774371">
                  <a:extLst>
                    <a:ext uri="{9D8B030D-6E8A-4147-A177-3AD203B41FA5}">
                      <a16:colId xmlns:a16="http://schemas.microsoft.com/office/drawing/2014/main" val="963725188"/>
                    </a:ext>
                  </a:extLst>
                </a:gridCol>
                <a:gridCol w="1774371">
                  <a:extLst>
                    <a:ext uri="{9D8B030D-6E8A-4147-A177-3AD203B41FA5}">
                      <a16:colId xmlns:a16="http://schemas.microsoft.com/office/drawing/2014/main" val="602580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Block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Dead 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SID 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Live Load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67929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46823.34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24655.24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19029.04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3866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ETABS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47288.36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24655.24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19029.20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6920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%Error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0343367"/>
                  </a:ext>
                </a:extLst>
              </a:tr>
            </a:tbl>
          </a:graphicData>
        </a:graphic>
      </p:graphicFrame>
      <p:sp>
        <p:nvSpPr>
          <p:cNvPr id="21" name="Rectangle 20"/>
          <p:cNvSpPr/>
          <p:nvPr/>
        </p:nvSpPr>
        <p:spPr>
          <a:xfrm>
            <a:off x="1067387" y="4107543"/>
            <a:ext cx="30561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%Error should be less than 5%</a:t>
            </a:r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51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12293" y="629013"/>
            <a:ext cx="4562794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Validation checks</a:t>
            </a:r>
            <a:endParaRPr lang="en-US" sz="400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35015" y="1477521"/>
            <a:ext cx="4940072" cy="2630022"/>
          </a:xfrm>
          <a:prstGeom prst="rect">
            <a:avLst/>
          </a:prstGeom>
        </p:spPr>
        <p:txBody>
          <a:bodyPr tIns="4572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Compatibility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Deflection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Equilibrium Check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Stress – Strain Check</a:t>
            </a:r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7387" y="4107543"/>
            <a:ext cx="30561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%Error should be less than 10%</a:t>
            </a:r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973197"/>
              </p:ext>
            </p:extLst>
          </p:nvPr>
        </p:nvGraphicFramePr>
        <p:xfrm>
          <a:off x="5355772" y="2159692"/>
          <a:ext cx="5109030" cy="31089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03010">
                  <a:extLst>
                    <a:ext uri="{9D8B030D-6E8A-4147-A177-3AD203B41FA5}">
                      <a16:colId xmlns:a16="http://schemas.microsoft.com/office/drawing/2014/main" val="3468792473"/>
                    </a:ext>
                  </a:extLst>
                </a:gridCol>
                <a:gridCol w="1703010">
                  <a:extLst>
                    <a:ext uri="{9D8B030D-6E8A-4147-A177-3AD203B41FA5}">
                      <a16:colId xmlns:a16="http://schemas.microsoft.com/office/drawing/2014/main" val="322718017"/>
                    </a:ext>
                  </a:extLst>
                </a:gridCol>
                <a:gridCol w="1703010">
                  <a:extLst>
                    <a:ext uri="{9D8B030D-6E8A-4147-A177-3AD203B41FA5}">
                      <a16:colId xmlns:a16="http://schemas.microsoft.com/office/drawing/2014/main" val="3286518669"/>
                    </a:ext>
                  </a:extLst>
                </a:gridCol>
              </a:tblGrid>
              <a:tr h="77724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%ERROR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For column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For beams</a:t>
                      </a:r>
                      <a:endParaRPr 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1759869"/>
                  </a:ext>
                </a:extLst>
              </a:tr>
              <a:tr h="77724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Block 1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1.1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2.05</a:t>
                      </a:r>
                      <a:endParaRPr 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3742888"/>
                  </a:ext>
                </a:extLst>
              </a:tr>
              <a:tr h="77724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Block 2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8.2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6.4</a:t>
                      </a:r>
                      <a:endParaRPr 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044983"/>
                  </a:ext>
                </a:extLst>
              </a:tr>
              <a:tr h="77724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Block 3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5.5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7.4</a:t>
                      </a:r>
                      <a:endParaRPr 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59306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156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999398" y="779138"/>
            <a:ext cx="4562794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Seismic inputs</a:t>
            </a:r>
            <a:endParaRPr lang="en-US" sz="40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440986" y="1627646"/>
            <a:ext cx="5365533" cy="3694981"/>
          </a:xfrm>
          <a:prstGeom prst="rect">
            <a:avLst/>
          </a:prstGeom>
        </p:spPr>
        <p:txBody>
          <a:bodyPr tIns="4572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2"/>
                </a:solidFill>
              </a:rPr>
              <a:t>Seismic Zone </a:t>
            </a:r>
            <a:r>
              <a:rPr lang="en-US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 Z = 0.2</a:t>
            </a:r>
            <a:endParaRPr lang="en-US" sz="2800" dirty="0" smtClean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2"/>
                </a:solidFill>
              </a:rPr>
              <a:t>Soil Profile </a:t>
            </a:r>
            <a:r>
              <a:rPr lang="en-US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 S</a:t>
            </a:r>
            <a:r>
              <a:rPr lang="en-US" sz="2800" baseline="-25000" dirty="0" smtClean="0">
                <a:solidFill>
                  <a:schemeClr val="tx2"/>
                </a:solidFill>
                <a:sym typeface="Wingdings" panose="05000000000000000000" pitchFamily="2" charset="2"/>
              </a:rPr>
              <a:t>E</a:t>
            </a:r>
            <a:endParaRPr lang="en-US" sz="2800" dirty="0" smtClean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2"/>
                </a:solidFill>
              </a:rPr>
              <a:t>Occupancy Category </a:t>
            </a:r>
            <a:r>
              <a:rPr lang="en-US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 I = 1.25</a:t>
            </a:r>
            <a:endParaRPr lang="en-US" sz="2800" dirty="0" smtClean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2"/>
                </a:solidFill>
              </a:rPr>
              <a:t>Structural System </a:t>
            </a:r>
            <a:r>
              <a:rPr lang="en-US" sz="2800" dirty="0">
                <a:solidFill>
                  <a:schemeClr val="tx2"/>
                </a:solidFill>
                <a:sym typeface="Wingdings" panose="05000000000000000000" pitchFamily="2" charset="2"/>
              </a:rPr>
              <a:t> R = 5.5 </a:t>
            </a: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(building frame system with shear </a:t>
            </a:r>
            <a:r>
              <a:rPr lang="en-US" dirty="0" smtClean="0">
                <a:solidFill>
                  <a:schemeClr val="tx2"/>
                </a:solidFill>
                <a:sym typeface="Wingdings" panose="05000000000000000000" pitchFamily="2" charset="2"/>
              </a:rPr>
              <a:t>walls)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Seismic Coefficient  C</a:t>
            </a:r>
            <a:r>
              <a:rPr lang="en-US" sz="2800" baseline="-25000" dirty="0" smtClean="0">
                <a:solidFill>
                  <a:schemeClr val="tx2"/>
                </a:solidFill>
                <a:sym typeface="Wingdings" panose="05000000000000000000" pitchFamily="2" charset="2"/>
              </a:rPr>
              <a:t>a</a:t>
            </a:r>
            <a:r>
              <a:rPr lang="en-US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 = 0.34</a:t>
            </a:r>
          </a:p>
          <a:p>
            <a:pPr marL="3548063" indent="0">
              <a:lnSpc>
                <a:spcPct val="100000"/>
              </a:lnSpc>
              <a:buNone/>
            </a:pPr>
            <a:r>
              <a:rPr lang="en-US" sz="2800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C</a:t>
            </a:r>
            <a:r>
              <a:rPr lang="en-US" sz="2800" baseline="-25000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v</a:t>
            </a:r>
            <a:r>
              <a:rPr lang="en-US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 = 0.64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32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644958" y="715233"/>
            <a:ext cx="6861373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Seismic checks</a:t>
            </a:r>
            <a:endParaRPr lang="en-US" sz="4000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104320" y="1460355"/>
            <a:ext cx="6475231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>
                <a:solidFill>
                  <a:schemeClr val="tx2"/>
                </a:solidFill>
              </a:rPr>
              <a:t>Period and modal participation </a:t>
            </a:r>
            <a:r>
              <a:rPr lang="en-US" sz="2800" dirty="0" smtClean="0">
                <a:solidFill>
                  <a:schemeClr val="tx2"/>
                </a:solidFill>
              </a:rPr>
              <a:t>ratio check</a:t>
            </a:r>
            <a:endParaRPr lang="en-US" sz="28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104320" y="1801504"/>
                <a:ext cx="3814570" cy="7405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Ta</m:t>
                    </m:r>
                    <m:r>
                      <a:rPr lang="en-US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= </m:t>
                    </m:r>
                    <m:r>
                      <m:rPr>
                        <m:sty m:val="p"/>
                      </m:rPr>
                      <a:rPr lang="en-US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Ct</m:t>
                    </m:r>
                    <m:r>
                      <a:rPr lang="en-US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hn</m:t>
                            </m:r>
                          </m:e>
                        </m:d>
                      </m:e>
                      <m:sup>
                        <m:f>
                          <m:f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=1.4∗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Ta</m:t>
                    </m:r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4320" y="1801504"/>
                <a:ext cx="3814570" cy="7405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096" y="2692217"/>
            <a:ext cx="3338760" cy="26986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0723" y="2692217"/>
            <a:ext cx="3689842" cy="26986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3432" y="2649142"/>
            <a:ext cx="3918962" cy="274172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402651" y="5536457"/>
            <a:ext cx="2131650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Block 1</a:t>
            </a:r>
            <a:endParaRPr lang="en-US" sz="40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009819" y="5536456"/>
            <a:ext cx="2131650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Block 2</a:t>
            </a:r>
            <a:endParaRPr lang="en-US" sz="40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8907088" y="5536456"/>
            <a:ext cx="2131650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Block </a:t>
            </a:r>
            <a:r>
              <a:rPr lang="en-US" sz="4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3142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8171" y="750626"/>
            <a:ext cx="3848669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300" cap="all" dirty="0" smtClean="0">
                <a:latin typeface="+mj-lt"/>
                <a:ea typeface="+mj-ea"/>
                <a:cs typeface="+mj-cs"/>
              </a:rPr>
              <a:t>Brief </a:t>
            </a:r>
            <a:r>
              <a:rPr lang="en-US" sz="4300" cap="all" dirty="0">
                <a:latin typeface="+mj-lt"/>
                <a:ea typeface="+mj-ea"/>
                <a:cs typeface="+mj-cs"/>
              </a:rPr>
              <a:t>insight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4496" y="1611693"/>
            <a:ext cx="5820587" cy="44773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4643" y="1611693"/>
            <a:ext cx="3222197" cy="4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29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644958" y="715233"/>
            <a:ext cx="6861373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Seismic checks</a:t>
            </a:r>
            <a:endParaRPr lang="en-US" sz="4000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104320" y="1460355"/>
            <a:ext cx="3071895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Base – Shear check</a:t>
            </a:r>
            <a:endParaRPr lang="en-US" sz="28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104320" y="2101658"/>
                <a:ext cx="3492431" cy="7376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manual</m:t>
                          </m:r>
                        </m:sub>
                      </m:sSub>
                      <m:r>
                        <a:rPr lang="en-US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min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2.5∗</m:t>
                              </m:r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𝐶𝑎</m:t>
                              </m:r>
                            </m:e>
                            <m:e>
                              <m:f>
                                <m:fPr>
                                  <m:type m:val="skw"/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Cv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T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used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eqArr>
                        </m:e>
                      </m:d>
                      <m:r>
                        <a:rPr lang="en-US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 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W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4320" y="2101658"/>
                <a:ext cx="3492431" cy="73763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itle 1"/>
          <p:cNvSpPr txBox="1">
            <a:spLocks/>
          </p:cNvSpPr>
          <p:nvPr/>
        </p:nvSpPr>
        <p:spPr>
          <a:xfrm>
            <a:off x="9632251" y="3126351"/>
            <a:ext cx="2131650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Block 1</a:t>
            </a:r>
            <a:endParaRPr lang="en-US" sz="400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9632251" y="4134289"/>
            <a:ext cx="2131650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Block 2</a:t>
            </a:r>
            <a:endParaRPr lang="en-US" sz="4000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9632251" y="5113578"/>
            <a:ext cx="2131650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Block 3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596" y="2980585"/>
            <a:ext cx="8311226" cy="8777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6596" y="3999664"/>
            <a:ext cx="8311226" cy="8555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4320" y="4996520"/>
            <a:ext cx="8333502" cy="811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30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644958" y="715233"/>
            <a:ext cx="6861373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Seismic checks</a:t>
            </a:r>
            <a:endParaRPr lang="en-US" sz="4000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104320" y="1460355"/>
            <a:ext cx="3071895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Drift check</a:t>
            </a:r>
            <a:endParaRPr lang="en-US" sz="2800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700" y="3890296"/>
            <a:ext cx="5519868" cy="24799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8766" y="2686733"/>
            <a:ext cx="5535802" cy="11706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8766" y="1460355"/>
            <a:ext cx="5535802" cy="1193468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9154579" y="1759566"/>
            <a:ext cx="2131650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Block 1</a:t>
            </a:r>
            <a:endParaRPr lang="en-US" sz="4000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9154579" y="2974536"/>
            <a:ext cx="2131650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Block 2</a:t>
            </a:r>
            <a:endParaRPr lang="en-US" sz="4000" dirty="0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9098219" y="4832743"/>
            <a:ext cx="2131650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Block 3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87591" y="2256796"/>
                <a:ext cx="2401170" cy="13408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I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&lt;0.7→ 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Lstory</m:t>
                                  </m:r>
                                </m:num>
                                <m:den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40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≥0.7→ 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Lstory</m:t>
                                  </m:r>
                                </m:num>
                                <m:den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50</m:t>
                                  </m:r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591" y="2256796"/>
                <a:ext cx="2401170" cy="134088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897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285" y="1169083"/>
            <a:ext cx="6713515" cy="21832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426" y="3789111"/>
            <a:ext cx="6080721" cy="19810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2704" y="1943267"/>
            <a:ext cx="3131122" cy="299323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153217" y="3054817"/>
            <a:ext cx="2131650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Block 1</a:t>
            </a:r>
            <a:endParaRPr lang="en-US" sz="4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153216" y="5770138"/>
            <a:ext cx="2131650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Block 2</a:t>
            </a:r>
            <a:endParaRPr lang="en-US" sz="40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702440" y="5025239"/>
            <a:ext cx="2131650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Block 3</a:t>
            </a:r>
            <a:endParaRPr lang="en-US" sz="4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644958" y="424946"/>
            <a:ext cx="6861373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Slabs system</a:t>
            </a:r>
            <a:endParaRPr lang="en-US" sz="4000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981426" y="3491589"/>
            <a:ext cx="6475231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Voided slab H=40 cm with hidden beams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862285" y="6256560"/>
            <a:ext cx="6475231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Voided slab H=40 cm with hidden beams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7954812" y="5709018"/>
            <a:ext cx="3626905" cy="793382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Voided slab H=60 cm with hidden beams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37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259" y="1215745"/>
            <a:ext cx="4327385" cy="227584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644958" y="424946"/>
            <a:ext cx="6861373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Slabs detailing</a:t>
            </a:r>
            <a:endParaRPr lang="en-US" sz="4000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856842" y="3441729"/>
            <a:ext cx="5094218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Section in slab H=40 cm for block 1 &amp; 2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6548" y="1215745"/>
            <a:ext cx="4212008" cy="227584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3983" y="3982815"/>
            <a:ext cx="5843322" cy="2304509"/>
          </a:xfrm>
          <a:prstGeom prst="rect">
            <a:avLst/>
          </a:prstGeom>
        </p:spPr>
      </p:pic>
      <p:sp>
        <p:nvSpPr>
          <p:cNvPr id="16" name="Subtitle 2"/>
          <p:cNvSpPr txBox="1">
            <a:spLocks/>
          </p:cNvSpPr>
          <p:nvPr/>
        </p:nvSpPr>
        <p:spPr>
          <a:xfrm>
            <a:off x="6436548" y="3491589"/>
            <a:ext cx="4565752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Section in slab H=40 cm for block 3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3915285" y="6109080"/>
            <a:ext cx="4320718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Section in slab H=20 cm for SOG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02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644958" y="424946"/>
            <a:ext cx="6861373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Beams design</a:t>
            </a: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9313" y="1253499"/>
            <a:ext cx="6175447" cy="1681459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929207"/>
              </p:ext>
            </p:extLst>
          </p:nvPr>
        </p:nvGraphicFramePr>
        <p:xfrm>
          <a:off x="3224494" y="3168467"/>
          <a:ext cx="5702300" cy="328993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60047">
                  <a:extLst>
                    <a:ext uri="{9D8B030D-6E8A-4147-A177-3AD203B41FA5}">
                      <a16:colId xmlns:a16="http://schemas.microsoft.com/office/drawing/2014/main" val="24592804"/>
                    </a:ext>
                  </a:extLst>
                </a:gridCol>
                <a:gridCol w="560047">
                  <a:extLst>
                    <a:ext uri="{9D8B030D-6E8A-4147-A177-3AD203B41FA5}">
                      <a16:colId xmlns:a16="http://schemas.microsoft.com/office/drawing/2014/main" val="4211415864"/>
                    </a:ext>
                  </a:extLst>
                </a:gridCol>
                <a:gridCol w="515498">
                  <a:extLst>
                    <a:ext uri="{9D8B030D-6E8A-4147-A177-3AD203B41FA5}">
                      <a16:colId xmlns:a16="http://schemas.microsoft.com/office/drawing/2014/main" val="289875138"/>
                    </a:ext>
                  </a:extLst>
                </a:gridCol>
                <a:gridCol w="582322">
                  <a:extLst>
                    <a:ext uri="{9D8B030D-6E8A-4147-A177-3AD203B41FA5}">
                      <a16:colId xmlns:a16="http://schemas.microsoft.com/office/drawing/2014/main" val="4116808333"/>
                    </a:ext>
                  </a:extLst>
                </a:gridCol>
                <a:gridCol w="429582">
                  <a:extLst>
                    <a:ext uri="{9D8B030D-6E8A-4147-A177-3AD203B41FA5}">
                      <a16:colId xmlns:a16="http://schemas.microsoft.com/office/drawing/2014/main" val="2097752802"/>
                    </a:ext>
                  </a:extLst>
                </a:gridCol>
                <a:gridCol w="372304">
                  <a:extLst>
                    <a:ext uri="{9D8B030D-6E8A-4147-A177-3AD203B41FA5}">
                      <a16:colId xmlns:a16="http://schemas.microsoft.com/office/drawing/2014/main" val="2761820500"/>
                    </a:ext>
                  </a:extLst>
                </a:gridCol>
                <a:gridCol w="1078728">
                  <a:extLst>
                    <a:ext uri="{9D8B030D-6E8A-4147-A177-3AD203B41FA5}">
                      <a16:colId xmlns:a16="http://schemas.microsoft.com/office/drawing/2014/main" val="1025419576"/>
                    </a:ext>
                  </a:extLst>
                </a:gridCol>
                <a:gridCol w="219564">
                  <a:extLst>
                    <a:ext uri="{9D8B030D-6E8A-4147-A177-3AD203B41FA5}">
                      <a16:colId xmlns:a16="http://schemas.microsoft.com/office/drawing/2014/main" val="858615031"/>
                    </a:ext>
                  </a:extLst>
                </a:gridCol>
                <a:gridCol w="1164644">
                  <a:extLst>
                    <a:ext uri="{9D8B030D-6E8A-4147-A177-3AD203B41FA5}">
                      <a16:colId xmlns:a16="http://schemas.microsoft.com/office/drawing/2014/main" val="1121609872"/>
                    </a:ext>
                  </a:extLst>
                </a:gridCol>
                <a:gridCol w="219564">
                  <a:extLst>
                    <a:ext uri="{9D8B030D-6E8A-4147-A177-3AD203B41FA5}">
                      <a16:colId xmlns:a16="http://schemas.microsoft.com/office/drawing/2014/main" val="2287841034"/>
                    </a:ext>
                  </a:extLst>
                </a:gridCol>
              </a:tblGrid>
              <a:tr h="2000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Beam #.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B×H(m)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Longitudinal reinforcement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Transverse reinforcement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7623675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position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Ln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#ØD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L(m)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stirrups at support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stirrups at middle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570298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s1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#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s2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#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64210377"/>
                  </a:ext>
                </a:extLst>
              </a:tr>
              <a:tr h="20002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0.7*0.4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12.15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3.45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2legs Ø10/80mm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4legs Ø10/170mm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772107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12.15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6.98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5036769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AJ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12.15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8.10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5476941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12.15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13.29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979738"/>
                  </a:ext>
                </a:extLst>
              </a:tr>
              <a:tr h="20002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0.6*0.4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8.43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2.52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2legs Ø10/80mm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4legs Ø10/170mm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77327240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8.43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5.43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011372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AJ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8.43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5.62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086123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8.43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9.57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600001"/>
                  </a:ext>
                </a:extLst>
              </a:tr>
              <a:tr h="20002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0.6*0.4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6.81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2.11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2legs Ø10/80mm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4legs Ø10/170mm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38062147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6.81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4.76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1833128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AJ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6.81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4.54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764651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6.81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7.95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0847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853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4958" y="1006148"/>
            <a:ext cx="6610883" cy="1556707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863064"/>
              </p:ext>
            </p:extLst>
          </p:nvPr>
        </p:nvGraphicFramePr>
        <p:xfrm>
          <a:off x="3091143" y="2637437"/>
          <a:ext cx="5968999" cy="401383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93428">
                  <a:extLst>
                    <a:ext uri="{9D8B030D-6E8A-4147-A177-3AD203B41FA5}">
                      <a16:colId xmlns:a16="http://schemas.microsoft.com/office/drawing/2014/main" val="3048727470"/>
                    </a:ext>
                  </a:extLst>
                </a:gridCol>
                <a:gridCol w="555549">
                  <a:extLst>
                    <a:ext uri="{9D8B030D-6E8A-4147-A177-3AD203B41FA5}">
                      <a16:colId xmlns:a16="http://schemas.microsoft.com/office/drawing/2014/main" val="3352606698"/>
                    </a:ext>
                  </a:extLst>
                </a:gridCol>
                <a:gridCol w="596584">
                  <a:extLst>
                    <a:ext uri="{9D8B030D-6E8A-4147-A177-3AD203B41FA5}">
                      <a16:colId xmlns:a16="http://schemas.microsoft.com/office/drawing/2014/main" val="3896436005"/>
                    </a:ext>
                  </a:extLst>
                </a:gridCol>
                <a:gridCol w="407192">
                  <a:extLst>
                    <a:ext uri="{9D8B030D-6E8A-4147-A177-3AD203B41FA5}">
                      <a16:colId xmlns:a16="http://schemas.microsoft.com/office/drawing/2014/main" val="3104695150"/>
                    </a:ext>
                  </a:extLst>
                </a:gridCol>
                <a:gridCol w="426132">
                  <a:extLst>
                    <a:ext uri="{9D8B030D-6E8A-4147-A177-3AD203B41FA5}">
                      <a16:colId xmlns:a16="http://schemas.microsoft.com/office/drawing/2014/main" val="96162058"/>
                    </a:ext>
                  </a:extLst>
                </a:gridCol>
                <a:gridCol w="350375">
                  <a:extLst>
                    <a:ext uri="{9D8B030D-6E8A-4147-A177-3AD203B41FA5}">
                      <a16:colId xmlns:a16="http://schemas.microsoft.com/office/drawing/2014/main" val="3693301306"/>
                    </a:ext>
                  </a:extLst>
                </a:gridCol>
                <a:gridCol w="1070064">
                  <a:extLst>
                    <a:ext uri="{9D8B030D-6E8A-4147-A177-3AD203B41FA5}">
                      <a16:colId xmlns:a16="http://schemas.microsoft.com/office/drawing/2014/main" val="4111211434"/>
                    </a:ext>
                  </a:extLst>
                </a:gridCol>
                <a:gridCol w="596584">
                  <a:extLst>
                    <a:ext uri="{9D8B030D-6E8A-4147-A177-3AD203B41FA5}">
                      <a16:colId xmlns:a16="http://schemas.microsoft.com/office/drawing/2014/main" val="2838076462"/>
                    </a:ext>
                  </a:extLst>
                </a:gridCol>
                <a:gridCol w="1155290">
                  <a:extLst>
                    <a:ext uri="{9D8B030D-6E8A-4147-A177-3AD203B41FA5}">
                      <a16:colId xmlns:a16="http://schemas.microsoft.com/office/drawing/2014/main" val="2074524324"/>
                    </a:ext>
                  </a:extLst>
                </a:gridCol>
                <a:gridCol w="217801">
                  <a:extLst>
                    <a:ext uri="{9D8B030D-6E8A-4147-A177-3AD203B41FA5}">
                      <a16:colId xmlns:a16="http://schemas.microsoft.com/office/drawing/2014/main" val="484207790"/>
                    </a:ext>
                  </a:extLst>
                </a:gridCol>
              </a:tblGrid>
              <a:tr h="2000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Beam #.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B×H(m)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Longitudinal reinforcement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Transverse reinforcement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980795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position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Ln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#ØD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L(m)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stirrups at support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stirrups at middle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9936667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s1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#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s2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#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8240853"/>
                  </a:ext>
                </a:extLst>
              </a:tr>
              <a:tr h="20002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0.6*0.4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8.11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16Ø20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5.41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4legs Ø10/80mm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51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4legs Ø10/170mm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42612641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8.11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5.30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703210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AJ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8.11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5.41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1531815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8.11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14Ø20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9.25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864129"/>
                  </a:ext>
                </a:extLst>
              </a:tr>
              <a:tr h="20002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0.6*0.4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13.95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9.30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4legs Ø10/80mm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87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4legs Ø10/170mm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8981815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13.95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7.73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1621110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AJ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13.95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9.30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1972023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13.95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15.09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61865"/>
                  </a:ext>
                </a:extLst>
              </a:tr>
              <a:tr h="20002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0.6*0.4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11.86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7.91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4legs Ø10/80mm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74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4legs Ø10/170mm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14612767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11.86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6.86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2398432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AJ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11.86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7.91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4750689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11.86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7Ø20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13.00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5954977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2644958" y="424946"/>
            <a:ext cx="6861373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Beams design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6159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2043" y="1019991"/>
            <a:ext cx="4267201" cy="197748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644958" y="424946"/>
            <a:ext cx="6861373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Beams design</a:t>
            </a:r>
            <a:endParaRPr lang="en-US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696811"/>
              </p:ext>
            </p:extLst>
          </p:nvPr>
        </p:nvGraphicFramePr>
        <p:xfrm>
          <a:off x="3460480" y="3157132"/>
          <a:ext cx="5491577" cy="354171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21878">
                  <a:extLst>
                    <a:ext uri="{9D8B030D-6E8A-4147-A177-3AD203B41FA5}">
                      <a16:colId xmlns:a16="http://schemas.microsoft.com/office/drawing/2014/main" val="3505631976"/>
                    </a:ext>
                  </a:extLst>
                </a:gridCol>
                <a:gridCol w="521878">
                  <a:extLst>
                    <a:ext uri="{9D8B030D-6E8A-4147-A177-3AD203B41FA5}">
                      <a16:colId xmlns:a16="http://schemas.microsoft.com/office/drawing/2014/main" val="378707880"/>
                    </a:ext>
                  </a:extLst>
                </a:gridCol>
                <a:gridCol w="480365">
                  <a:extLst>
                    <a:ext uri="{9D8B030D-6E8A-4147-A177-3AD203B41FA5}">
                      <a16:colId xmlns:a16="http://schemas.microsoft.com/office/drawing/2014/main" val="1993271756"/>
                    </a:ext>
                  </a:extLst>
                </a:gridCol>
                <a:gridCol w="435886">
                  <a:extLst>
                    <a:ext uri="{9D8B030D-6E8A-4147-A177-3AD203B41FA5}">
                      <a16:colId xmlns:a16="http://schemas.microsoft.com/office/drawing/2014/main" val="355082980"/>
                    </a:ext>
                  </a:extLst>
                </a:gridCol>
                <a:gridCol w="400304">
                  <a:extLst>
                    <a:ext uri="{9D8B030D-6E8A-4147-A177-3AD203B41FA5}">
                      <a16:colId xmlns:a16="http://schemas.microsoft.com/office/drawing/2014/main" val="3470329002"/>
                    </a:ext>
                  </a:extLst>
                </a:gridCol>
                <a:gridCol w="346930">
                  <a:extLst>
                    <a:ext uri="{9D8B030D-6E8A-4147-A177-3AD203B41FA5}">
                      <a16:colId xmlns:a16="http://schemas.microsoft.com/office/drawing/2014/main" val="61207436"/>
                    </a:ext>
                  </a:extLst>
                </a:gridCol>
                <a:gridCol w="1005208">
                  <a:extLst>
                    <a:ext uri="{9D8B030D-6E8A-4147-A177-3AD203B41FA5}">
                      <a16:colId xmlns:a16="http://schemas.microsoft.com/office/drawing/2014/main" val="150078798"/>
                    </a:ext>
                  </a:extLst>
                </a:gridCol>
                <a:gridCol w="489260">
                  <a:extLst>
                    <a:ext uri="{9D8B030D-6E8A-4147-A177-3AD203B41FA5}">
                      <a16:colId xmlns:a16="http://schemas.microsoft.com/office/drawing/2014/main" val="239373360"/>
                    </a:ext>
                  </a:extLst>
                </a:gridCol>
                <a:gridCol w="1085268">
                  <a:extLst>
                    <a:ext uri="{9D8B030D-6E8A-4147-A177-3AD203B41FA5}">
                      <a16:colId xmlns:a16="http://schemas.microsoft.com/office/drawing/2014/main" val="2832693952"/>
                    </a:ext>
                  </a:extLst>
                </a:gridCol>
                <a:gridCol w="204600">
                  <a:extLst>
                    <a:ext uri="{9D8B030D-6E8A-4147-A177-3AD203B41FA5}">
                      <a16:colId xmlns:a16="http://schemas.microsoft.com/office/drawing/2014/main" val="3092050942"/>
                    </a:ext>
                  </a:extLst>
                </a:gridCol>
              </a:tblGrid>
              <a:tr h="18640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Beam #.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B×H(m)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Longitudinal reinforcement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Transverse reinforcement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0290247"/>
                  </a:ext>
                </a:extLst>
              </a:tr>
              <a:tr h="186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position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Ln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#ØD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L(m)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stirrups at support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stirrups at middle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323687"/>
                  </a:ext>
                </a:extLst>
              </a:tr>
              <a:tr h="186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#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#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extLst>
                  <a:ext uri="{0D108BD9-81ED-4DB2-BD59-A6C34878D82A}">
                    <a16:rowId xmlns:a16="http://schemas.microsoft.com/office/drawing/2014/main" val="1318281019"/>
                  </a:ext>
                </a:extLst>
              </a:tr>
              <a:tr h="18640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0.6*0.4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5.90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5Ø20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1.89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4legs Ø10/80mm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37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4legs Ø10/170mm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extLst>
                  <a:ext uri="{0D108BD9-81ED-4DB2-BD59-A6C34878D82A}">
                    <a16:rowId xmlns:a16="http://schemas.microsoft.com/office/drawing/2014/main" val="1123922892"/>
                  </a:ext>
                </a:extLst>
              </a:tr>
              <a:tr h="186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5.90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3Ø20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4.05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492136"/>
                  </a:ext>
                </a:extLst>
              </a:tr>
              <a:tr h="186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AJ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5.90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5Ø20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1.89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179601"/>
                  </a:ext>
                </a:extLst>
              </a:tr>
              <a:tr h="186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5.90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5Ø20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6.72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2479860"/>
                  </a:ext>
                </a:extLst>
              </a:tr>
              <a:tr h="18640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0.6*0.4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8.42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6Ø20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2.52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4legs Ø10/80mm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53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4legs Ø10/170mm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extLst>
                  <a:ext uri="{0D108BD9-81ED-4DB2-BD59-A6C34878D82A}">
                    <a16:rowId xmlns:a16="http://schemas.microsoft.com/office/drawing/2014/main" val="1740747442"/>
                  </a:ext>
                </a:extLst>
              </a:tr>
              <a:tr h="186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8.42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2Ø20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4.84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5251152"/>
                  </a:ext>
                </a:extLst>
              </a:tr>
              <a:tr h="186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AJ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8.42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5Ø20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2.99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9359946"/>
                  </a:ext>
                </a:extLst>
              </a:tr>
              <a:tr h="186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8.42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5Ø20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9.24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526643"/>
                  </a:ext>
                </a:extLst>
              </a:tr>
              <a:tr h="18640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0.6*0.4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11.50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3Ø20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3.29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4legs Ø10/80mm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72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4legs Ø10/170mm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extLst>
                  <a:ext uri="{0D108BD9-81ED-4DB2-BD59-A6C34878D82A}">
                    <a16:rowId xmlns:a16="http://schemas.microsoft.com/office/drawing/2014/main" val="804417361"/>
                  </a:ext>
                </a:extLst>
              </a:tr>
              <a:tr h="186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11.50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3Ø20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7.15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extLst>
                  <a:ext uri="{0D108BD9-81ED-4DB2-BD59-A6C34878D82A}">
                    <a16:rowId xmlns:a16="http://schemas.microsoft.com/office/drawing/2014/main" val="2657658095"/>
                  </a:ext>
                </a:extLst>
              </a:tr>
              <a:tr h="186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AJ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11.50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10Ø20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2.99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extLst>
                  <a:ext uri="{0D108BD9-81ED-4DB2-BD59-A6C34878D82A}">
                    <a16:rowId xmlns:a16="http://schemas.microsoft.com/office/drawing/2014/main" val="3518276997"/>
                  </a:ext>
                </a:extLst>
              </a:tr>
              <a:tr h="186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11.50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7Ø20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12.32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extLst>
                  <a:ext uri="{0D108BD9-81ED-4DB2-BD59-A6C34878D82A}">
                    <a16:rowId xmlns:a16="http://schemas.microsoft.com/office/drawing/2014/main" val="1081760263"/>
                  </a:ext>
                </a:extLst>
              </a:tr>
              <a:tr h="18640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0.7*0.4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10.80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6Ø20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3.11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4legs Ø10/80mm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68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4legs Ø10/170mm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extLst>
                  <a:ext uri="{0D108BD9-81ED-4DB2-BD59-A6C34878D82A}">
                    <a16:rowId xmlns:a16="http://schemas.microsoft.com/office/drawing/2014/main" val="981291137"/>
                  </a:ext>
                </a:extLst>
              </a:tr>
              <a:tr h="186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10.80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1Ø20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6.63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extLst>
                  <a:ext uri="{0D108BD9-81ED-4DB2-BD59-A6C34878D82A}">
                    <a16:rowId xmlns:a16="http://schemas.microsoft.com/office/drawing/2014/main" val="837212223"/>
                  </a:ext>
                </a:extLst>
              </a:tr>
              <a:tr h="186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AJ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10.80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6Ø20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2.99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extLst>
                  <a:ext uri="{0D108BD9-81ED-4DB2-BD59-A6C34878D82A}">
                    <a16:rowId xmlns:a16="http://schemas.microsoft.com/office/drawing/2014/main" val="3084666681"/>
                  </a:ext>
                </a:extLst>
              </a:tr>
              <a:tr h="186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10.80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6Ø20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11.62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76" marR="8876" marT="887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42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876" marR="8876" marT="8876" marB="0" anchor="ctr"/>
                </a:tc>
                <a:extLst>
                  <a:ext uri="{0D108BD9-81ED-4DB2-BD59-A6C34878D82A}">
                    <a16:rowId xmlns:a16="http://schemas.microsoft.com/office/drawing/2014/main" val="14889213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71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282" y="1072582"/>
            <a:ext cx="3264003" cy="50434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4285" y="2185523"/>
            <a:ext cx="5321517" cy="2817592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644958" y="424946"/>
            <a:ext cx="6861373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Columns design</a:t>
            </a: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5802" y="1072581"/>
            <a:ext cx="2476846" cy="5106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93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644958" y="424946"/>
            <a:ext cx="6861373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Columns design</a:t>
            </a: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5537" y="1443725"/>
            <a:ext cx="1419423" cy="50013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963" y="1303449"/>
            <a:ext cx="7697274" cy="16385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963" y="3225435"/>
            <a:ext cx="7697274" cy="3219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02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644958" y="424946"/>
            <a:ext cx="6861373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Shear walls design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7066" y="1308510"/>
            <a:ext cx="8277155" cy="23098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067" y="3906843"/>
            <a:ext cx="5762204" cy="25343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5467" y="3790844"/>
            <a:ext cx="3923936" cy="276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48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980946" y="3008222"/>
            <a:ext cx="6250684" cy="1302521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Architectural design</a:t>
            </a:r>
            <a:endParaRPr lang="en-US" sz="4000" dirty="0"/>
          </a:p>
        </p:txBody>
      </p:sp>
      <p:grpSp>
        <p:nvGrpSpPr>
          <p:cNvPr id="4" name="Google Shape;5484;p64"/>
          <p:cNvGrpSpPr>
            <a:grpSpLocks noChangeAspect="1"/>
          </p:cNvGrpSpPr>
          <p:nvPr/>
        </p:nvGrpSpPr>
        <p:grpSpPr>
          <a:xfrm>
            <a:off x="4889785" y="1741228"/>
            <a:ext cx="987544" cy="1266994"/>
            <a:chOff x="-50489600" y="1947400"/>
            <a:chExt cx="233150" cy="299125"/>
          </a:xfrm>
        </p:grpSpPr>
        <p:sp>
          <p:nvSpPr>
            <p:cNvPr id="7" name="Google Shape;5485;p64"/>
            <p:cNvSpPr/>
            <p:nvPr/>
          </p:nvSpPr>
          <p:spPr>
            <a:xfrm>
              <a:off x="-50382475" y="201827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5486;p64"/>
            <p:cNvSpPr/>
            <p:nvPr/>
          </p:nvSpPr>
          <p:spPr>
            <a:xfrm>
              <a:off x="-50489600" y="1947400"/>
              <a:ext cx="233150" cy="299125"/>
            </a:xfrm>
            <a:custGeom>
              <a:avLst/>
              <a:gdLst/>
              <a:ahLst/>
              <a:cxnLst/>
              <a:rect l="l" t="t" r="r" b="b"/>
              <a:pathLst>
                <a:path w="9326" h="11965" extrusionOk="0">
                  <a:moveTo>
                    <a:pt x="4632" y="725"/>
                  </a:moveTo>
                  <a:cubicBezTo>
                    <a:pt x="4821" y="725"/>
                    <a:pt x="4978" y="882"/>
                    <a:pt x="4978" y="1071"/>
                  </a:cubicBezTo>
                  <a:lnTo>
                    <a:pt x="4978" y="1449"/>
                  </a:lnTo>
                  <a:cubicBezTo>
                    <a:pt x="4884" y="1418"/>
                    <a:pt x="4758" y="1418"/>
                    <a:pt x="4632" y="1418"/>
                  </a:cubicBezTo>
                  <a:cubicBezTo>
                    <a:pt x="4506" y="1418"/>
                    <a:pt x="4411" y="1418"/>
                    <a:pt x="4285" y="1449"/>
                  </a:cubicBezTo>
                  <a:lnTo>
                    <a:pt x="4285" y="1071"/>
                  </a:lnTo>
                  <a:cubicBezTo>
                    <a:pt x="4285" y="882"/>
                    <a:pt x="4443" y="725"/>
                    <a:pt x="4632" y="725"/>
                  </a:cubicBezTo>
                  <a:close/>
                  <a:moveTo>
                    <a:pt x="4632" y="2143"/>
                  </a:moveTo>
                  <a:cubicBezTo>
                    <a:pt x="5230" y="2143"/>
                    <a:pt x="5703" y="2615"/>
                    <a:pt x="5703" y="3182"/>
                  </a:cubicBezTo>
                  <a:cubicBezTo>
                    <a:pt x="5703" y="3781"/>
                    <a:pt x="5230" y="4253"/>
                    <a:pt x="4632" y="4253"/>
                  </a:cubicBezTo>
                  <a:cubicBezTo>
                    <a:pt x="4033" y="4253"/>
                    <a:pt x="3592" y="3781"/>
                    <a:pt x="3592" y="3182"/>
                  </a:cubicBezTo>
                  <a:cubicBezTo>
                    <a:pt x="3592" y="2615"/>
                    <a:pt x="4033" y="2143"/>
                    <a:pt x="4632" y="2143"/>
                  </a:cubicBezTo>
                  <a:close/>
                  <a:moveTo>
                    <a:pt x="4632" y="5356"/>
                  </a:moveTo>
                  <a:lnTo>
                    <a:pt x="6018" y="8191"/>
                  </a:lnTo>
                  <a:cubicBezTo>
                    <a:pt x="5671" y="8349"/>
                    <a:pt x="5356" y="8443"/>
                    <a:pt x="4978" y="8443"/>
                  </a:cubicBezTo>
                  <a:lnTo>
                    <a:pt x="4978" y="8065"/>
                  </a:lnTo>
                  <a:cubicBezTo>
                    <a:pt x="4978" y="7876"/>
                    <a:pt x="4821" y="7719"/>
                    <a:pt x="4632" y="7719"/>
                  </a:cubicBezTo>
                  <a:cubicBezTo>
                    <a:pt x="4443" y="7719"/>
                    <a:pt x="4285" y="7876"/>
                    <a:pt x="4285" y="8065"/>
                  </a:cubicBezTo>
                  <a:lnTo>
                    <a:pt x="4285" y="8443"/>
                  </a:lnTo>
                  <a:cubicBezTo>
                    <a:pt x="3939" y="8380"/>
                    <a:pt x="3592" y="8317"/>
                    <a:pt x="3246" y="8191"/>
                  </a:cubicBezTo>
                  <a:lnTo>
                    <a:pt x="4632" y="5356"/>
                  </a:lnTo>
                  <a:close/>
                  <a:moveTo>
                    <a:pt x="3466" y="4505"/>
                  </a:moveTo>
                  <a:cubicBezTo>
                    <a:pt x="3624" y="4663"/>
                    <a:pt x="3844" y="4757"/>
                    <a:pt x="4096" y="4852"/>
                  </a:cubicBezTo>
                  <a:cubicBezTo>
                    <a:pt x="4033" y="5009"/>
                    <a:pt x="1481" y="10271"/>
                    <a:pt x="1450" y="10365"/>
                  </a:cubicBezTo>
                  <a:cubicBezTo>
                    <a:pt x="1381" y="10504"/>
                    <a:pt x="1261" y="10591"/>
                    <a:pt x="1127" y="10591"/>
                  </a:cubicBezTo>
                  <a:cubicBezTo>
                    <a:pt x="1078" y="10591"/>
                    <a:pt x="1028" y="10580"/>
                    <a:pt x="977" y="10554"/>
                  </a:cubicBezTo>
                  <a:cubicBezTo>
                    <a:pt x="820" y="10491"/>
                    <a:pt x="694" y="10271"/>
                    <a:pt x="788" y="10082"/>
                  </a:cubicBezTo>
                  <a:lnTo>
                    <a:pt x="3466" y="4505"/>
                  </a:lnTo>
                  <a:close/>
                  <a:moveTo>
                    <a:pt x="5829" y="4537"/>
                  </a:moveTo>
                  <a:lnTo>
                    <a:pt x="8507" y="10113"/>
                  </a:lnTo>
                  <a:cubicBezTo>
                    <a:pt x="8570" y="10271"/>
                    <a:pt x="8507" y="10523"/>
                    <a:pt x="8318" y="10586"/>
                  </a:cubicBezTo>
                  <a:cubicBezTo>
                    <a:pt x="8271" y="10599"/>
                    <a:pt x="8225" y="10606"/>
                    <a:pt x="8181" y="10606"/>
                  </a:cubicBezTo>
                  <a:cubicBezTo>
                    <a:pt x="8021" y="10606"/>
                    <a:pt x="7888" y="10521"/>
                    <a:pt x="7814" y="10397"/>
                  </a:cubicBezTo>
                  <a:cubicBezTo>
                    <a:pt x="7719" y="10176"/>
                    <a:pt x="5293" y="5167"/>
                    <a:pt x="5199" y="4883"/>
                  </a:cubicBezTo>
                  <a:cubicBezTo>
                    <a:pt x="5419" y="4820"/>
                    <a:pt x="5608" y="4694"/>
                    <a:pt x="5829" y="4537"/>
                  </a:cubicBezTo>
                  <a:close/>
                  <a:moveTo>
                    <a:pt x="4632" y="0"/>
                  </a:moveTo>
                  <a:cubicBezTo>
                    <a:pt x="4033" y="0"/>
                    <a:pt x="3592" y="473"/>
                    <a:pt x="3592" y="1071"/>
                  </a:cubicBezTo>
                  <a:lnTo>
                    <a:pt x="3592" y="1764"/>
                  </a:lnTo>
                  <a:cubicBezTo>
                    <a:pt x="3151" y="2080"/>
                    <a:pt x="2867" y="2584"/>
                    <a:pt x="2867" y="3182"/>
                  </a:cubicBezTo>
                  <a:cubicBezTo>
                    <a:pt x="2867" y="3434"/>
                    <a:pt x="2899" y="3655"/>
                    <a:pt x="3025" y="3875"/>
                  </a:cubicBezTo>
                  <a:lnTo>
                    <a:pt x="1576" y="6900"/>
                  </a:lnTo>
                  <a:cubicBezTo>
                    <a:pt x="1355" y="6648"/>
                    <a:pt x="1229" y="6396"/>
                    <a:pt x="1103" y="6081"/>
                  </a:cubicBezTo>
                  <a:cubicBezTo>
                    <a:pt x="1032" y="5914"/>
                    <a:pt x="906" y="5837"/>
                    <a:pt x="767" y="5837"/>
                  </a:cubicBezTo>
                  <a:cubicBezTo>
                    <a:pt x="722" y="5837"/>
                    <a:pt x="676" y="5845"/>
                    <a:pt x="631" y="5860"/>
                  </a:cubicBezTo>
                  <a:cubicBezTo>
                    <a:pt x="442" y="5955"/>
                    <a:pt x="347" y="6144"/>
                    <a:pt x="442" y="6333"/>
                  </a:cubicBezTo>
                  <a:cubicBezTo>
                    <a:pt x="631" y="6805"/>
                    <a:pt x="883" y="7215"/>
                    <a:pt x="1229" y="7593"/>
                  </a:cubicBezTo>
                  <a:lnTo>
                    <a:pt x="158" y="9798"/>
                  </a:lnTo>
                  <a:cubicBezTo>
                    <a:pt x="1" y="10208"/>
                    <a:pt x="64" y="10649"/>
                    <a:pt x="347" y="10964"/>
                  </a:cubicBezTo>
                  <a:lnTo>
                    <a:pt x="95" y="11468"/>
                  </a:lnTo>
                  <a:cubicBezTo>
                    <a:pt x="32" y="11625"/>
                    <a:pt x="95" y="11846"/>
                    <a:pt x="253" y="11941"/>
                  </a:cubicBezTo>
                  <a:cubicBezTo>
                    <a:pt x="293" y="11957"/>
                    <a:pt x="340" y="11965"/>
                    <a:pt x="389" y="11965"/>
                  </a:cubicBezTo>
                  <a:cubicBezTo>
                    <a:pt x="528" y="11965"/>
                    <a:pt x="678" y="11900"/>
                    <a:pt x="725" y="11783"/>
                  </a:cubicBezTo>
                  <a:lnTo>
                    <a:pt x="977" y="11247"/>
                  </a:lnTo>
                  <a:cubicBezTo>
                    <a:pt x="1027" y="11255"/>
                    <a:pt x="1077" y="11258"/>
                    <a:pt x="1127" y="11258"/>
                  </a:cubicBezTo>
                  <a:cubicBezTo>
                    <a:pt x="1521" y="11258"/>
                    <a:pt x="1912" y="11040"/>
                    <a:pt x="2080" y="10649"/>
                  </a:cubicBezTo>
                  <a:lnTo>
                    <a:pt x="2930" y="8822"/>
                  </a:lnTo>
                  <a:cubicBezTo>
                    <a:pt x="3372" y="8979"/>
                    <a:pt x="3813" y="9105"/>
                    <a:pt x="4285" y="9137"/>
                  </a:cubicBezTo>
                  <a:lnTo>
                    <a:pt x="4285" y="9483"/>
                  </a:lnTo>
                  <a:cubicBezTo>
                    <a:pt x="4285" y="9704"/>
                    <a:pt x="4443" y="9861"/>
                    <a:pt x="4632" y="9861"/>
                  </a:cubicBezTo>
                  <a:cubicBezTo>
                    <a:pt x="4821" y="9861"/>
                    <a:pt x="4978" y="9704"/>
                    <a:pt x="4978" y="9483"/>
                  </a:cubicBezTo>
                  <a:lnTo>
                    <a:pt x="4978" y="9137"/>
                  </a:lnTo>
                  <a:cubicBezTo>
                    <a:pt x="5451" y="9105"/>
                    <a:pt x="5892" y="9011"/>
                    <a:pt x="6333" y="8822"/>
                  </a:cubicBezTo>
                  <a:lnTo>
                    <a:pt x="7184" y="10649"/>
                  </a:lnTo>
                  <a:cubicBezTo>
                    <a:pt x="7382" y="11016"/>
                    <a:pt x="7732" y="11257"/>
                    <a:pt x="8143" y="11257"/>
                  </a:cubicBezTo>
                  <a:cubicBezTo>
                    <a:pt x="8190" y="11257"/>
                    <a:pt x="8238" y="11254"/>
                    <a:pt x="8286" y="11247"/>
                  </a:cubicBezTo>
                  <a:lnTo>
                    <a:pt x="8538" y="11783"/>
                  </a:lnTo>
                  <a:cubicBezTo>
                    <a:pt x="8585" y="11900"/>
                    <a:pt x="8718" y="11965"/>
                    <a:pt x="8861" y="11965"/>
                  </a:cubicBezTo>
                  <a:cubicBezTo>
                    <a:pt x="8911" y="11965"/>
                    <a:pt x="8962" y="11957"/>
                    <a:pt x="9011" y="11941"/>
                  </a:cubicBezTo>
                  <a:cubicBezTo>
                    <a:pt x="9168" y="11846"/>
                    <a:pt x="9231" y="11657"/>
                    <a:pt x="9168" y="11468"/>
                  </a:cubicBezTo>
                  <a:lnTo>
                    <a:pt x="8916" y="10964"/>
                  </a:lnTo>
                  <a:cubicBezTo>
                    <a:pt x="9200" y="10649"/>
                    <a:pt x="9326" y="10208"/>
                    <a:pt x="9137" y="9798"/>
                  </a:cubicBezTo>
                  <a:lnTo>
                    <a:pt x="8066" y="7593"/>
                  </a:lnTo>
                  <a:cubicBezTo>
                    <a:pt x="8381" y="7246"/>
                    <a:pt x="8664" y="6805"/>
                    <a:pt x="8853" y="6333"/>
                  </a:cubicBezTo>
                  <a:cubicBezTo>
                    <a:pt x="8916" y="6144"/>
                    <a:pt x="8853" y="5955"/>
                    <a:pt x="8664" y="5860"/>
                  </a:cubicBezTo>
                  <a:cubicBezTo>
                    <a:pt x="8611" y="5845"/>
                    <a:pt x="8559" y="5837"/>
                    <a:pt x="8511" y="5837"/>
                  </a:cubicBezTo>
                  <a:cubicBezTo>
                    <a:pt x="8360" y="5837"/>
                    <a:pt x="8240" y="5914"/>
                    <a:pt x="8192" y="6081"/>
                  </a:cubicBezTo>
                  <a:cubicBezTo>
                    <a:pt x="8066" y="6333"/>
                    <a:pt x="7908" y="6616"/>
                    <a:pt x="7719" y="6900"/>
                  </a:cubicBezTo>
                  <a:lnTo>
                    <a:pt x="6270" y="3875"/>
                  </a:lnTo>
                  <a:cubicBezTo>
                    <a:pt x="6333" y="3655"/>
                    <a:pt x="6396" y="3434"/>
                    <a:pt x="6396" y="3182"/>
                  </a:cubicBezTo>
                  <a:cubicBezTo>
                    <a:pt x="6396" y="2584"/>
                    <a:pt x="6144" y="2080"/>
                    <a:pt x="5703" y="1764"/>
                  </a:cubicBezTo>
                  <a:lnTo>
                    <a:pt x="5703" y="1071"/>
                  </a:lnTo>
                  <a:cubicBezTo>
                    <a:pt x="5703" y="473"/>
                    <a:pt x="5230" y="0"/>
                    <a:pt x="463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Google Shape;6049;p65"/>
          <p:cNvSpPr>
            <a:spLocks noChangeAspect="1"/>
          </p:cNvSpPr>
          <p:nvPr/>
        </p:nvSpPr>
        <p:spPr>
          <a:xfrm>
            <a:off x="6155622" y="1741228"/>
            <a:ext cx="1275692" cy="1266993"/>
          </a:xfrm>
          <a:custGeom>
            <a:avLst/>
            <a:gdLst/>
            <a:ahLst/>
            <a:cxnLst/>
            <a:rect l="l" t="t" r="r" b="b"/>
            <a:pathLst>
              <a:path w="12760" h="12673" extrusionOk="0">
                <a:moveTo>
                  <a:pt x="2225" y="866"/>
                </a:moveTo>
                <a:cubicBezTo>
                  <a:pt x="2371" y="866"/>
                  <a:pt x="2521" y="929"/>
                  <a:pt x="2647" y="1056"/>
                </a:cubicBezTo>
                <a:lnTo>
                  <a:pt x="3245" y="1654"/>
                </a:lnTo>
                <a:lnTo>
                  <a:pt x="1702" y="3166"/>
                </a:lnTo>
                <a:lnTo>
                  <a:pt x="1103" y="2599"/>
                </a:lnTo>
                <a:cubicBezTo>
                  <a:pt x="1072" y="2536"/>
                  <a:pt x="977" y="2473"/>
                  <a:pt x="977" y="2379"/>
                </a:cubicBezTo>
                <a:cubicBezTo>
                  <a:pt x="914" y="2190"/>
                  <a:pt x="946" y="1906"/>
                  <a:pt x="1103" y="1749"/>
                </a:cubicBezTo>
                <a:lnTo>
                  <a:pt x="1828" y="1056"/>
                </a:lnTo>
                <a:cubicBezTo>
                  <a:pt x="1938" y="929"/>
                  <a:pt x="2080" y="866"/>
                  <a:pt x="2225" y="866"/>
                </a:cubicBezTo>
                <a:close/>
                <a:moveTo>
                  <a:pt x="3812" y="2221"/>
                </a:moveTo>
                <a:lnTo>
                  <a:pt x="4506" y="2914"/>
                </a:lnTo>
                <a:lnTo>
                  <a:pt x="2962" y="4427"/>
                </a:lnTo>
                <a:lnTo>
                  <a:pt x="2300" y="3765"/>
                </a:lnTo>
                <a:lnTo>
                  <a:pt x="3812" y="2221"/>
                </a:lnTo>
                <a:close/>
                <a:moveTo>
                  <a:pt x="9452" y="1056"/>
                </a:moveTo>
                <a:lnTo>
                  <a:pt x="11783" y="3387"/>
                </a:lnTo>
                <a:lnTo>
                  <a:pt x="8979" y="6159"/>
                </a:lnTo>
                <a:lnTo>
                  <a:pt x="6648" y="3828"/>
                </a:lnTo>
                <a:lnTo>
                  <a:pt x="7908" y="2599"/>
                </a:lnTo>
                <a:lnTo>
                  <a:pt x="8790" y="3450"/>
                </a:lnTo>
                <a:cubicBezTo>
                  <a:pt x="8869" y="3529"/>
                  <a:pt x="8979" y="3568"/>
                  <a:pt x="9090" y="3568"/>
                </a:cubicBezTo>
                <a:cubicBezTo>
                  <a:pt x="9200" y="3568"/>
                  <a:pt x="9310" y="3529"/>
                  <a:pt x="9389" y="3450"/>
                </a:cubicBezTo>
                <a:cubicBezTo>
                  <a:pt x="9546" y="3292"/>
                  <a:pt x="9546" y="3009"/>
                  <a:pt x="9389" y="2851"/>
                </a:cubicBezTo>
                <a:lnTo>
                  <a:pt x="8507" y="2001"/>
                </a:lnTo>
                <a:lnTo>
                  <a:pt x="9452" y="1056"/>
                </a:lnTo>
                <a:close/>
                <a:moveTo>
                  <a:pt x="5041" y="3450"/>
                </a:moveTo>
                <a:cubicBezTo>
                  <a:pt x="5356" y="3765"/>
                  <a:pt x="10366" y="8711"/>
                  <a:pt x="10523" y="8932"/>
                </a:cubicBezTo>
                <a:lnTo>
                  <a:pt x="8948" y="10412"/>
                </a:lnTo>
                <a:lnTo>
                  <a:pt x="3497" y="4994"/>
                </a:lnTo>
                <a:lnTo>
                  <a:pt x="5041" y="3450"/>
                </a:lnTo>
                <a:close/>
                <a:moveTo>
                  <a:pt x="10996" y="9625"/>
                </a:moveTo>
                <a:lnTo>
                  <a:pt x="11657" y="11610"/>
                </a:lnTo>
                <a:lnTo>
                  <a:pt x="9609" y="10948"/>
                </a:lnTo>
                <a:lnTo>
                  <a:pt x="10996" y="9625"/>
                </a:lnTo>
                <a:close/>
                <a:moveTo>
                  <a:pt x="3939" y="6600"/>
                </a:moveTo>
                <a:lnTo>
                  <a:pt x="6270" y="8932"/>
                </a:lnTo>
                <a:lnTo>
                  <a:pt x="3466" y="11736"/>
                </a:lnTo>
                <a:lnTo>
                  <a:pt x="1135" y="9404"/>
                </a:lnTo>
                <a:lnTo>
                  <a:pt x="2489" y="8050"/>
                </a:lnTo>
                <a:lnTo>
                  <a:pt x="3340" y="8932"/>
                </a:lnTo>
                <a:cubicBezTo>
                  <a:pt x="3419" y="9010"/>
                  <a:pt x="3529" y="9050"/>
                  <a:pt x="3639" y="9050"/>
                </a:cubicBezTo>
                <a:cubicBezTo>
                  <a:pt x="3749" y="9050"/>
                  <a:pt x="3860" y="9010"/>
                  <a:pt x="3939" y="8932"/>
                </a:cubicBezTo>
                <a:cubicBezTo>
                  <a:pt x="4096" y="8774"/>
                  <a:pt x="4096" y="8491"/>
                  <a:pt x="3939" y="8333"/>
                </a:cubicBezTo>
                <a:lnTo>
                  <a:pt x="3088" y="7482"/>
                </a:lnTo>
                <a:lnTo>
                  <a:pt x="3939" y="6600"/>
                </a:lnTo>
                <a:close/>
                <a:moveTo>
                  <a:pt x="2194" y="0"/>
                </a:moveTo>
                <a:cubicBezTo>
                  <a:pt x="1828" y="0"/>
                  <a:pt x="1465" y="142"/>
                  <a:pt x="1198" y="425"/>
                </a:cubicBezTo>
                <a:lnTo>
                  <a:pt x="473" y="1119"/>
                </a:lnTo>
                <a:cubicBezTo>
                  <a:pt x="221" y="1402"/>
                  <a:pt x="95" y="1749"/>
                  <a:pt x="95" y="2127"/>
                </a:cubicBezTo>
                <a:cubicBezTo>
                  <a:pt x="95" y="2473"/>
                  <a:pt x="252" y="2851"/>
                  <a:pt x="473" y="3103"/>
                </a:cubicBezTo>
                <a:lnTo>
                  <a:pt x="1387" y="4017"/>
                </a:lnTo>
                <a:cubicBezTo>
                  <a:pt x="1387" y="4017"/>
                  <a:pt x="2647" y="5277"/>
                  <a:pt x="2615" y="5277"/>
                </a:cubicBezTo>
                <a:lnTo>
                  <a:pt x="3277" y="5939"/>
                </a:lnTo>
                <a:lnTo>
                  <a:pt x="2174" y="7041"/>
                </a:lnTo>
                <a:lnTo>
                  <a:pt x="2048" y="7167"/>
                </a:lnTo>
                <a:lnTo>
                  <a:pt x="158" y="9058"/>
                </a:lnTo>
                <a:cubicBezTo>
                  <a:pt x="0" y="9215"/>
                  <a:pt x="0" y="9467"/>
                  <a:pt x="158" y="9625"/>
                </a:cubicBezTo>
                <a:lnTo>
                  <a:pt x="3088" y="12555"/>
                </a:lnTo>
                <a:cubicBezTo>
                  <a:pt x="3167" y="12634"/>
                  <a:pt x="3269" y="12673"/>
                  <a:pt x="3371" y="12673"/>
                </a:cubicBezTo>
                <a:cubicBezTo>
                  <a:pt x="3474" y="12673"/>
                  <a:pt x="3576" y="12634"/>
                  <a:pt x="3655" y="12555"/>
                </a:cubicBezTo>
                <a:lnTo>
                  <a:pt x="6742" y="9467"/>
                </a:lnTo>
                <a:lnTo>
                  <a:pt x="8570" y="11295"/>
                </a:lnTo>
                <a:cubicBezTo>
                  <a:pt x="8601" y="11326"/>
                  <a:pt x="8633" y="11358"/>
                  <a:pt x="8696" y="11358"/>
                </a:cubicBezTo>
                <a:cubicBezTo>
                  <a:pt x="8759" y="11452"/>
                  <a:pt x="8822" y="11515"/>
                  <a:pt x="8948" y="11578"/>
                </a:cubicBezTo>
                <a:lnTo>
                  <a:pt x="12098" y="12618"/>
                </a:lnTo>
                <a:cubicBezTo>
                  <a:pt x="12147" y="12637"/>
                  <a:pt x="12196" y="12646"/>
                  <a:pt x="12243" y="12646"/>
                </a:cubicBezTo>
                <a:cubicBezTo>
                  <a:pt x="12500" y="12646"/>
                  <a:pt x="12709" y="12380"/>
                  <a:pt x="12602" y="12114"/>
                </a:cubicBezTo>
                <a:lnTo>
                  <a:pt x="11657" y="8963"/>
                </a:lnTo>
                <a:cubicBezTo>
                  <a:pt x="11626" y="8900"/>
                  <a:pt x="11594" y="8806"/>
                  <a:pt x="11468" y="8743"/>
                </a:cubicBezTo>
                <a:cubicBezTo>
                  <a:pt x="11437" y="8648"/>
                  <a:pt x="11531" y="8806"/>
                  <a:pt x="9546" y="6758"/>
                </a:cubicBezTo>
                <a:lnTo>
                  <a:pt x="12602" y="3702"/>
                </a:lnTo>
                <a:cubicBezTo>
                  <a:pt x="12760" y="3544"/>
                  <a:pt x="12760" y="3261"/>
                  <a:pt x="12602" y="3103"/>
                </a:cubicBezTo>
                <a:lnTo>
                  <a:pt x="9704" y="173"/>
                </a:lnTo>
                <a:cubicBezTo>
                  <a:pt x="9625" y="95"/>
                  <a:pt x="9515" y="55"/>
                  <a:pt x="9405" y="55"/>
                </a:cubicBezTo>
                <a:cubicBezTo>
                  <a:pt x="9294" y="55"/>
                  <a:pt x="9184" y="95"/>
                  <a:pt x="9105" y="173"/>
                </a:cubicBezTo>
                <a:lnTo>
                  <a:pt x="7656" y="1654"/>
                </a:lnTo>
                <a:lnTo>
                  <a:pt x="7530" y="1749"/>
                </a:lnTo>
                <a:lnTo>
                  <a:pt x="6049" y="3261"/>
                </a:lnTo>
                <a:lnTo>
                  <a:pt x="3214" y="425"/>
                </a:lnTo>
                <a:cubicBezTo>
                  <a:pt x="2930" y="142"/>
                  <a:pt x="2560" y="0"/>
                  <a:pt x="2194" y="0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6913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644958" y="424946"/>
            <a:ext cx="6861373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Mat foundation design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531" y="1019991"/>
            <a:ext cx="5567741" cy="42792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1759" y="5299197"/>
            <a:ext cx="8867769" cy="13658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788322" y="1412849"/>
            <a:ext cx="440367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2"/>
                </a:solidFill>
              </a:rPr>
              <a:t>GENERAL INFORMATION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"/>
            </a:pPr>
            <a:r>
              <a:rPr lang="en-US" dirty="0" smtClean="0">
                <a:solidFill>
                  <a:schemeClr val="tx2"/>
                </a:solidFill>
              </a:rPr>
              <a:t>Soil capacity 180 KN/m</a:t>
            </a:r>
            <a:r>
              <a:rPr lang="en-US" baseline="30000" dirty="0" smtClean="0">
                <a:solidFill>
                  <a:schemeClr val="tx2"/>
                </a:solidFill>
              </a:rPr>
              <a:t>2</a:t>
            </a:r>
            <a:endParaRPr lang="en-US" dirty="0" smtClean="0">
              <a:solidFill>
                <a:schemeClr val="tx2"/>
              </a:solidFill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"/>
            </a:pPr>
            <a:r>
              <a:rPr lang="en-US" dirty="0" smtClean="0">
                <a:solidFill>
                  <a:schemeClr val="tx2"/>
                </a:solidFill>
              </a:rPr>
              <a:t>Thickness </a:t>
            </a:r>
            <a:r>
              <a:rPr lang="en-US" dirty="0">
                <a:solidFill>
                  <a:schemeClr val="tx2"/>
                </a:solidFill>
              </a:rPr>
              <a:t>of 1500 mm. </a:t>
            </a: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en-US" dirty="0">
                <a:solidFill>
                  <a:schemeClr val="tx2"/>
                </a:solidFill>
              </a:rPr>
              <a:t>Top cover for the foundation=70 mm </a:t>
            </a: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en-US" dirty="0">
                <a:solidFill>
                  <a:schemeClr val="tx2"/>
                </a:solidFill>
              </a:rPr>
              <a:t>Bottom cover for the foundation= 70 </a:t>
            </a:r>
            <a:r>
              <a:rPr lang="en-US" dirty="0" smtClean="0">
                <a:solidFill>
                  <a:schemeClr val="tx2"/>
                </a:solidFill>
              </a:rPr>
              <a:t>mm</a:t>
            </a:r>
          </a:p>
        </p:txBody>
      </p:sp>
      <p:sp>
        <p:nvSpPr>
          <p:cNvPr id="6" name="Rectangle 5"/>
          <p:cNvSpPr/>
          <p:nvPr/>
        </p:nvSpPr>
        <p:spPr>
          <a:xfrm>
            <a:off x="7788323" y="3582674"/>
            <a:ext cx="440367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CHECKS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tx2"/>
                </a:solidFill>
              </a:rPr>
              <a:t>Deflection check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tx2"/>
                </a:solidFill>
              </a:rPr>
              <a:t>Punching shear check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10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452" y="1538095"/>
            <a:ext cx="8964276" cy="479174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644958" y="424946"/>
            <a:ext cx="6861373" cy="5950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Stair section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8841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270687" y="3008222"/>
            <a:ext cx="5671201" cy="1302521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/>
              <a:t>Electro-Mechanical Design</a:t>
            </a:r>
          </a:p>
        </p:txBody>
      </p:sp>
      <p:grpSp>
        <p:nvGrpSpPr>
          <p:cNvPr id="6" name="Google Shape;6361;p66"/>
          <p:cNvGrpSpPr>
            <a:grpSpLocks noChangeAspect="1"/>
          </p:cNvGrpSpPr>
          <p:nvPr/>
        </p:nvGrpSpPr>
        <p:grpSpPr>
          <a:xfrm>
            <a:off x="6126588" y="1977822"/>
            <a:ext cx="1071864" cy="1030401"/>
            <a:chOff x="-31889075" y="2658950"/>
            <a:chExt cx="302475" cy="290775"/>
          </a:xfrm>
        </p:grpSpPr>
        <p:sp>
          <p:nvSpPr>
            <p:cNvPr id="7" name="Google Shape;6362;p66"/>
            <p:cNvSpPr/>
            <p:nvPr/>
          </p:nvSpPr>
          <p:spPr>
            <a:xfrm>
              <a:off x="-31889075" y="2658950"/>
              <a:ext cx="302475" cy="290775"/>
            </a:xfrm>
            <a:custGeom>
              <a:avLst/>
              <a:gdLst/>
              <a:ahLst/>
              <a:cxnLst/>
              <a:rect l="l" t="t" r="r" b="b"/>
              <a:pathLst>
                <a:path w="12099" h="11631" extrusionOk="0">
                  <a:moveTo>
                    <a:pt x="10555" y="712"/>
                  </a:moveTo>
                  <a:lnTo>
                    <a:pt x="11153" y="1310"/>
                  </a:lnTo>
                  <a:lnTo>
                    <a:pt x="10051" y="3138"/>
                  </a:lnTo>
                  <a:lnTo>
                    <a:pt x="8728" y="1814"/>
                  </a:lnTo>
                  <a:lnTo>
                    <a:pt x="10555" y="712"/>
                  </a:lnTo>
                  <a:close/>
                  <a:moveTo>
                    <a:pt x="8665" y="2696"/>
                  </a:moveTo>
                  <a:lnTo>
                    <a:pt x="9137" y="3169"/>
                  </a:lnTo>
                  <a:lnTo>
                    <a:pt x="7278" y="4996"/>
                  </a:lnTo>
                  <a:lnTo>
                    <a:pt x="6806" y="4524"/>
                  </a:lnTo>
                  <a:lnTo>
                    <a:pt x="8665" y="2696"/>
                  </a:lnTo>
                  <a:close/>
                  <a:moveTo>
                    <a:pt x="3022" y="640"/>
                  </a:moveTo>
                  <a:cubicBezTo>
                    <a:pt x="3549" y="640"/>
                    <a:pt x="4066" y="847"/>
                    <a:pt x="4443" y="1247"/>
                  </a:cubicBezTo>
                  <a:cubicBezTo>
                    <a:pt x="5010" y="1783"/>
                    <a:pt x="5199" y="2602"/>
                    <a:pt x="4915" y="3358"/>
                  </a:cubicBezTo>
                  <a:cubicBezTo>
                    <a:pt x="4884" y="3484"/>
                    <a:pt x="4915" y="3642"/>
                    <a:pt x="5010" y="3705"/>
                  </a:cubicBezTo>
                  <a:lnTo>
                    <a:pt x="8160" y="6855"/>
                  </a:lnTo>
                  <a:cubicBezTo>
                    <a:pt x="8208" y="6926"/>
                    <a:pt x="8308" y="6961"/>
                    <a:pt x="8409" y="6961"/>
                  </a:cubicBezTo>
                  <a:cubicBezTo>
                    <a:pt x="8442" y="6961"/>
                    <a:pt x="8476" y="6957"/>
                    <a:pt x="8507" y="6950"/>
                  </a:cubicBezTo>
                  <a:cubicBezTo>
                    <a:pt x="8741" y="6862"/>
                    <a:pt x="8981" y="6819"/>
                    <a:pt x="9217" y="6819"/>
                  </a:cubicBezTo>
                  <a:cubicBezTo>
                    <a:pt x="9743" y="6819"/>
                    <a:pt x="10248" y="7031"/>
                    <a:pt x="10618" y="7422"/>
                  </a:cubicBezTo>
                  <a:cubicBezTo>
                    <a:pt x="11153" y="7926"/>
                    <a:pt x="11342" y="8682"/>
                    <a:pt x="11153" y="9375"/>
                  </a:cubicBezTo>
                  <a:lnTo>
                    <a:pt x="10240" y="8493"/>
                  </a:lnTo>
                  <a:cubicBezTo>
                    <a:pt x="10035" y="8289"/>
                    <a:pt x="9767" y="8186"/>
                    <a:pt x="9503" y="8186"/>
                  </a:cubicBezTo>
                  <a:cubicBezTo>
                    <a:pt x="9240" y="8186"/>
                    <a:pt x="8980" y="8289"/>
                    <a:pt x="8791" y="8493"/>
                  </a:cubicBezTo>
                  <a:cubicBezTo>
                    <a:pt x="8381" y="8871"/>
                    <a:pt x="8381" y="9533"/>
                    <a:pt x="8791" y="9943"/>
                  </a:cubicBezTo>
                  <a:lnTo>
                    <a:pt x="9673" y="10856"/>
                  </a:lnTo>
                  <a:cubicBezTo>
                    <a:pt x="9498" y="10904"/>
                    <a:pt x="9318" y="10928"/>
                    <a:pt x="9140" y="10928"/>
                  </a:cubicBezTo>
                  <a:cubicBezTo>
                    <a:pt x="8614" y="10928"/>
                    <a:pt x="8096" y="10721"/>
                    <a:pt x="7719" y="10321"/>
                  </a:cubicBezTo>
                  <a:cubicBezTo>
                    <a:pt x="7152" y="9785"/>
                    <a:pt x="6963" y="8966"/>
                    <a:pt x="7247" y="8210"/>
                  </a:cubicBezTo>
                  <a:cubicBezTo>
                    <a:pt x="7278" y="8084"/>
                    <a:pt x="7247" y="7926"/>
                    <a:pt x="7152" y="7863"/>
                  </a:cubicBezTo>
                  <a:lnTo>
                    <a:pt x="4002" y="4713"/>
                  </a:lnTo>
                  <a:cubicBezTo>
                    <a:pt x="3960" y="4629"/>
                    <a:pt x="3876" y="4587"/>
                    <a:pt x="3787" y="4587"/>
                  </a:cubicBezTo>
                  <a:cubicBezTo>
                    <a:pt x="3743" y="4587"/>
                    <a:pt x="3697" y="4597"/>
                    <a:pt x="3655" y="4618"/>
                  </a:cubicBezTo>
                  <a:cubicBezTo>
                    <a:pt x="3421" y="4706"/>
                    <a:pt x="3181" y="4749"/>
                    <a:pt x="2945" y="4749"/>
                  </a:cubicBezTo>
                  <a:cubicBezTo>
                    <a:pt x="2419" y="4749"/>
                    <a:pt x="1914" y="4537"/>
                    <a:pt x="1544" y="4146"/>
                  </a:cubicBezTo>
                  <a:cubicBezTo>
                    <a:pt x="1009" y="3642"/>
                    <a:pt x="820" y="2885"/>
                    <a:pt x="1009" y="2192"/>
                  </a:cubicBezTo>
                  <a:lnTo>
                    <a:pt x="1009" y="2192"/>
                  </a:lnTo>
                  <a:lnTo>
                    <a:pt x="1922" y="3075"/>
                  </a:lnTo>
                  <a:cubicBezTo>
                    <a:pt x="2127" y="3279"/>
                    <a:pt x="2395" y="3382"/>
                    <a:pt x="2659" y="3382"/>
                  </a:cubicBezTo>
                  <a:cubicBezTo>
                    <a:pt x="2923" y="3382"/>
                    <a:pt x="3183" y="3279"/>
                    <a:pt x="3372" y="3075"/>
                  </a:cubicBezTo>
                  <a:cubicBezTo>
                    <a:pt x="3781" y="2696"/>
                    <a:pt x="3781" y="2035"/>
                    <a:pt x="3372" y="1625"/>
                  </a:cubicBezTo>
                  <a:lnTo>
                    <a:pt x="2490" y="712"/>
                  </a:lnTo>
                  <a:cubicBezTo>
                    <a:pt x="2665" y="664"/>
                    <a:pt x="2844" y="640"/>
                    <a:pt x="3022" y="640"/>
                  </a:cubicBezTo>
                  <a:close/>
                  <a:moveTo>
                    <a:pt x="4380" y="6036"/>
                  </a:moveTo>
                  <a:lnTo>
                    <a:pt x="5829" y="7485"/>
                  </a:lnTo>
                  <a:lnTo>
                    <a:pt x="2679" y="10636"/>
                  </a:lnTo>
                  <a:cubicBezTo>
                    <a:pt x="2474" y="10840"/>
                    <a:pt x="2206" y="10943"/>
                    <a:pt x="1942" y="10943"/>
                  </a:cubicBezTo>
                  <a:cubicBezTo>
                    <a:pt x="1678" y="10943"/>
                    <a:pt x="1418" y="10840"/>
                    <a:pt x="1229" y="10636"/>
                  </a:cubicBezTo>
                  <a:cubicBezTo>
                    <a:pt x="820" y="10226"/>
                    <a:pt x="820" y="9596"/>
                    <a:pt x="1229" y="9186"/>
                  </a:cubicBezTo>
                  <a:lnTo>
                    <a:pt x="4380" y="6036"/>
                  </a:lnTo>
                  <a:close/>
                  <a:moveTo>
                    <a:pt x="2915" y="1"/>
                  </a:moveTo>
                  <a:cubicBezTo>
                    <a:pt x="2465" y="1"/>
                    <a:pt x="2014" y="112"/>
                    <a:pt x="1607" y="334"/>
                  </a:cubicBezTo>
                  <a:cubicBezTo>
                    <a:pt x="1544" y="365"/>
                    <a:pt x="1450" y="491"/>
                    <a:pt x="1450" y="554"/>
                  </a:cubicBezTo>
                  <a:cubicBezTo>
                    <a:pt x="1450" y="680"/>
                    <a:pt x="1481" y="775"/>
                    <a:pt x="1544" y="838"/>
                  </a:cubicBezTo>
                  <a:lnTo>
                    <a:pt x="2836" y="2129"/>
                  </a:lnTo>
                  <a:cubicBezTo>
                    <a:pt x="2962" y="2255"/>
                    <a:pt x="2962" y="2507"/>
                    <a:pt x="2836" y="2602"/>
                  </a:cubicBezTo>
                  <a:cubicBezTo>
                    <a:pt x="2773" y="2665"/>
                    <a:pt x="2686" y="2696"/>
                    <a:pt x="2600" y="2696"/>
                  </a:cubicBezTo>
                  <a:cubicBezTo>
                    <a:pt x="2513" y="2696"/>
                    <a:pt x="2427" y="2665"/>
                    <a:pt x="2364" y="2602"/>
                  </a:cubicBezTo>
                  <a:lnTo>
                    <a:pt x="1072" y="1310"/>
                  </a:lnTo>
                  <a:cubicBezTo>
                    <a:pt x="1001" y="1239"/>
                    <a:pt x="912" y="1204"/>
                    <a:pt x="846" y="1204"/>
                  </a:cubicBezTo>
                  <a:cubicBezTo>
                    <a:pt x="824" y="1204"/>
                    <a:pt x="804" y="1208"/>
                    <a:pt x="788" y="1216"/>
                  </a:cubicBezTo>
                  <a:cubicBezTo>
                    <a:pt x="662" y="1216"/>
                    <a:pt x="599" y="1310"/>
                    <a:pt x="536" y="1373"/>
                  </a:cubicBezTo>
                  <a:cubicBezTo>
                    <a:pt x="1" y="2413"/>
                    <a:pt x="127" y="3736"/>
                    <a:pt x="1009" y="4618"/>
                  </a:cubicBezTo>
                  <a:cubicBezTo>
                    <a:pt x="1549" y="5135"/>
                    <a:pt x="2230" y="5407"/>
                    <a:pt x="2934" y="5407"/>
                  </a:cubicBezTo>
                  <a:cubicBezTo>
                    <a:pt x="3173" y="5407"/>
                    <a:pt x="3415" y="5375"/>
                    <a:pt x="3655" y="5311"/>
                  </a:cubicBezTo>
                  <a:lnTo>
                    <a:pt x="3907" y="5563"/>
                  </a:lnTo>
                  <a:lnTo>
                    <a:pt x="757" y="8714"/>
                  </a:lnTo>
                  <a:cubicBezTo>
                    <a:pt x="64" y="9344"/>
                    <a:pt x="64" y="10447"/>
                    <a:pt x="757" y="11108"/>
                  </a:cubicBezTo>
                  <a:cubicBezTo>
                    <a:pt x="1088" y="11455"/>
                    <a:pt x="1521" y="11628"/>
                    <a:pt x="1954" y="11628"/>
                  </a:cubicBezTo>
                  <a:cubicBezTo>
                    <a:pt x="2387" y="11628"/>
                    <a:pt x="2820" y="11455"/>
                    <a:pt x="3151" y="11108"/>
                  </a:cubicBezTo>
                  <a:lnTo>
                    <a:pt x="6302" y="7958"/>
                  </a:lnTo>
                  <a:lnTo>
                    <a:pt x="6522" y="8210"/>
                  </a:lnTo>
                  <a:cubicBezTo>
                    <a:pt x="6302" y="9155"/>
                    <a:pt x="6522" y="10132"/>
                    <a:pt x="7247" y="10825"/>
                  </a:cubicBezTo>
                  <a:cubicBezTo>
                    <a:pt x="7765" y="11362"/>
                    <a:pt x="8469" y="11630"/>
                    <a:pt x="9169" y="11630"/>
                  </a:cubicBezTo>
                  <a:cubicBezTo>
                    <a:pt x="9618" y="11630"/>
                    <a:pt x="10066" y="11519"/>
                    <a:pt x="10460" y="11297"/>
                  </a:cubicBezTo>
                  <a:cubicBezTo>
                    <a:pt x="10555" y="11266"/>
                    <a:pt x="10618" y="11140"/>
                    <a:pt x="10618" y="11077"/>
                  </a:cubicBezTo>
                  <a:cubicBezTo>
                    <a:pt x="10618" y="11014"/>
                    <a:pt x="10586" y="10888"/>
                    <a:pt x="10555" y="10793"/>
                  </a:cubicBezTo>
                  <a:lnTo>
                    <a:pt x="9263" y="9501"/>
                  </a:lnTo>
                  <a:cubicBezTo>
                    <a:pt x="9137" y="9375"/>
                    <a:pt x="9137" y="9155"/>
                    <a:pt x="9263" y="9029"/>
                  </a:cubicBezTo>
                  <a:cubicBezTo>
                    <a:pt x="9310" y="8966"/>
                    <a:pt x="9397" y="8934"/>
                    <a:pt x="9488" y="8934"/>
                  </a:cubicBezTo>
                  <a:cubicBezTo>
                    <a:pt x="9578" y="8934"/>
                    <a:pt x="9673" y="8966"/>
                    <a:pt x="9736" y="9029"/>
                  </a:cubicBezTo>
                  <a:lnTo>
                    <a:pt x="11027" y="10321"/>
                  </a:lnTo>
                  <a:cubicBezTo>
                    <a:pt x="11075" y="10392"/>
                    <a:pt x="11157" y="10427"/>
                    <a:pt x="11236" y="10427"/>
                  </a:cubicBezTo>
                  <a:cubicBezTo>
                    <a:pt x="11262" y="10427"/>
                    <a:pt x="11287" y="10423"/>
                    <a:pt x="11311" y="10415"/>
                  </a:cubicBezTo>
                  <a:cubicBezTo>
                    <a:pt x="11405" y="10415"/>
                    <a:pt x="11500" y="10321"/>
                    <a:pt x="11532" y="10258"/>
                  </a:cubicBezTo>
                  <a:cubicBezTo>
                    <a:pt x="12099" y="9218"/>
                    <a:pt x="11973" y="7895"/>
                    <a:pt x="11059" y="7013"/>
                  </a:cubicBezTo>
                  <a:cubicBezTo>
                    <a:pt x="10542" y="6496"/>
                    <a:pt x="9850" y="6224"/>
                    <a:pt x="9139" y="6224"/>
                  </a:cubicBezTo>
                  <a:cubicBezTo>
                    <a:pt x="8897" y="6224"/>
                    <a:pt x="8653" y="6255"/>
                    <a:pt x="8413" y="6320"/>
                  </a:cubicBezTo>
                  <a:lnTo>
                    <a:pt x="7719" y="5595"/>
                  </a:lnTo>
                  <a:lnTo>
                    <a:pt x="9578" y="3736"/>
                  </a:lnTo>
                  <a:lnTo>
                    <a:pt x="9799" y="3988"/>
                  </a:lnTo>
                  <a:cubicBezTo>
                    <a:pt x="9867" y="4056"/>
                    <a:pt x="9958" y="4089"/>
                    <a:pt x="10051" y="4089"/>
                  </a:cubicBezTo>
                  <a:cubicBezTo>
                    <a:pt x="10172" y="4089"/>
                    <a:pt x="10294" y="4032"/>
                    <a:pt x="10366" y="3925"/>
                  </a:cubicBezTo>
                  <a:lnTo>
                    <a:pt x="11815" y="1499"/>
                  </a:lnTo>
                  <a:cubicBezTo>
                    <a:pt x="11878" y="1373"/>
                    <a:pt x="11878" y="1184"/>
                    <a:pt x="11784" y="1090"/>
                  </a:cubicBezTo>
                  <a:lnTo>
                    <a:pt x="10775" y="82"/>
                  </a:lnTo>
                  <a:cubicBezTo>
                    <a:pt x="10723" y="30"/>
                    <a:pt x="10652" y="6"/>
                    <a:pt x="10573" y="6"/>
                  </a:cubicBezTo>
                  <a:cubicBezTo>
                    <a:pt x="10507" y="6"/>
                    <a:pt x="10437" y="22"/>
                    <a:pt x="10366" y="50"/>
                  </a:cubicBezTo>
                  <a:lnTo>
                    <a:pt x="7940" y="1499"/>
                  </a:lnTo>
                  <a:cubicBezTo>
                    <a:pt x="7751" y="1625"/>
                    <a:pt x="7719" y="1909"/>
                    <a:pt x="7877" y="2066"/>
                  </a:cubicBezTo>
                  <a:lnTo>
                    <a:pt x="8097" y="2287"/>
                  </a:lnTo>
                  <a:lnTo>
                    <a:pt x="6270" y="4146"/>
                  </a:lnTo>
                  <a:lnTo>
                    <a:pt x="5546" y="3421"/>
                  </a:lnTo>
                  <a:cubicBezTo>
                    <a:pt x="5798" y="2476"/>
                    <a:pt x="5546" y="1499"/>
                    <a:pt x="4852" y="806"/>
                  </a:cubicBezTo>
                  <a:cubicBezTo>
                    <a:pt x="4315" y="269"/>
                    <a:pt x="3615" y="1"/>
                    <a:pt x="291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6363;p66"/>
            <p:cNvSpPr/>
            <p:nvPr/>
          </p:nvSpPr>
          <p:spPr>
            <a:xfrm>
              <a:off x="-31838650" y="2838200"/>
              <a:ext cx="70100" cy="68550"/>
            </a:xfrm>
            <a:custGeom>
              <a:avLst/>
              <a:gdLst/>
              <a:ahLst/>
              <a:cxnLst/>
              <a:rect l="l" t="t" r="r" b="b"/>
              <a:pathLst>
                <a:path w="2804" h="2742" extrusionOk="0">
                  <a:moveTo>
                    <a:pt x="2430" y="0"/>
                  </a:moveTo>
                  <a:cubicBezTo>
                    <a:pt x="2339" y="0"/>
                    <a:pt x="2253" y="32"/>
                    <a:pt x="2205" y="95"/>
                  </a:cubicBezTo>
                  <a:lnTo>
                    <a:pt x="95" y="2174"/>
                  </a:lnTo>
                  <a:cubicBezTo>
                    <a:pt x="0" y="2300"/>
                    <a:pt x="0" y="2521"/>
                    <a:pt x="95" y="2647"/>
                  </a:cubicBezTo>
                  <a:cubicBezTo>
                    <a:pt x="158" y="2710"/>
                    <a:pt x="236" y="2741"/>
                    <a:pt x="319" y="2741"/>
                  </a:cubicBezTo>
                  <a:cubicBezTo>
                    <a:pt x="402" y="2741"/>
                    <a:pt x="488" y="2710"/>
                    <a:pt x="567" y="2647"/>
                  </a:cubicBezTo>
                  <a:lnTo>
                    <a:pt x="2678" y="567"/>
                  </a:lnTo>
                  <a:cubicBezTo>
                    <a:pt x="2804" y="441"/>
                    <a:pt x="2804" y="221"/>
                    <a:pt x="2678" y="95"/>
                  </a:cubicBezTo>
                  <a:cubicBezTo>
                    <a:pt x="2615" y="32"/>
                    <a:pt x="2520" y="0"/>
                    <a:pt x="243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" name="Google Shape;5558;p64"/>
          <p:cNvGrpSpPr>
            <a:grpSpLocks noChangeAspect="1"/>
          </p:cNvGrpSpPr>
          <p:nvPr/>
        </p:nvGrpSpPr>
        <p:grpSpPr>
          <a:xfrm>
            <a:off x="4964127" y="1977821"/>
            <a:ext cx="1035390" cy="1030401"/>
            <a:chOff x="-49786250" y="2316650"/>
            <a:chExt cx="300900" cy="299450"/>
          </a:xfrm>
        </p:grpSpPr>
        <p:sp>
          <p:nvSpPr>
            <p:cNvPr id="10" name="Google Shape;5559;p64"/>
            <p:cNvSpPr/>
            <p:nvPr/>
          </p:nvSpPr>
          <p:spPr>
            <a:xfrm>
              <a:off x="-49746875" y="2316650"/>
              <a:ext cx="217400" cy="299450"/>
            </a:xfrm>
            <a:custGeom>
              <a:avLst/>
              <a:gdLst/>
              <a:ahLst/>
              <a:cxnLst/>
              <a:rect l="l" t="t" r="r" b="b"/>
              <a:pathLst>
                <a:path w="8696" h="11978" extrusionOk="0">
                  <a:moveTo>
                    <a:pt x="4411" y="3944"/>
                  </a:moveTo>
                  <a:lnTo>
                    <a:pt x="5010" y="5110"/>
                  </a:lnTo>
                  <a:cubicBezTo>
                    <a:pt x="4837" y="5188"/>
                    <a:pt x="4640" y="5228"/>
                    <a:pt x="4439" y="5228"/>
                  </a:cubicBezTo>
                  <a:cubicBezTo>
                    <a:pt x="4238" y="5228"/>
                    <a:pt x="4033" y="5188"/>
                    <a:pt x="3844" y="5110"/>
                  </a:cubicBezTo>
                  <a:lnTo>
                    <a:pt x="4411" y="3944"/>
                  </a:lnTo>
                  <a:close/>
                  <a:moveTo>
                    <a:pt x="5136" y="5834"/>
                  </a:moveTo>
                  <a:lnTo>
                    <a:pt x="5136" y="8418"/>
                  </a:lnTo>
                  <a:lnTo>
                    <a:pt x="3718" y="8418"/>
                  </a:lnTo>
                  <a:lnTo>
                    <a:pt x="3718" y="5834"/>
                  </a:lnTo>
                  <a:cubicBezTo>
                    <a:pt x="3939" y="5897"/>
                    <a:pt x="4191" y="5960"/>
                    <a:pt x="4411" y="5960"/>
                  </a:cubicBezTo>
                  <a:cubicBezTo>
                    <a:pt x="4663" y="5960"/>
                    <a:pt x="4884" y="5897"/>
                    <a:pt x="5136" y="5834"/>
                  </a:cubicBezTo>
                  <a:close/>
                  <a:moveTo>
                    <a:pt x="4390" y="657"/>
                  </a:moveTo>
                  <a:cubicBezTo>
                    <a:pt x="5196" y="657"/>
                    <a:pt x="5982" y="942"/>
                    <a:pt x="6617" y="1455"/>
                  </a:cubicBezTo>
                  <a:cubicBezTo>
                    <a:pt x="7467" y="2117"/>
                    <a:pt x="7940" y="3156"/>
                    <a:pt x="7940" y="4196"/>
                  </a:cubicBezTo>
                  <a:cubicBezTo>
                    <a:pt x="7940" y="5078"/>
                    <a:pt x="7625" y="5897"/>
                    <a:pt x="7058" y="6527"/>
                  </a:cubicBezTo>
                  <a:cubicBezTo>
                    <a:pt x="6585" y="7095"/>
                    <a:pt x="6270" y="7756"/>
                    <a:pt x="6207" y="8418"/>
                  </a:cubicBezTo>
                  <a:lnTo>
                    <a:pt x="5829" y="8418"/>
                  </a:lnTo>
                  <a:lnTo>
                    <a:pt x="5829" y="5267"/>
                  </a:lnTo>
                  <a:cubicBezTo>
                    <a:pt x="5829" y="5236"/>
                    <a:pt x="5829" y="5141"/>
                    <a:pt x="5798" y="5110"/>
                  </a:cubicBezTo>
                  <a:lnTo>
                    <a:pt x="4726" y="2999"/>
                  </a:lnTo>
                  <a:cubicBezTo>
                    <a:pt x="4663" y="2873"/>
                    <a:pt x="4537" y="2778"/>
                    <a:pt x="4411" y="2778"/>
                  </a:cubicBezTo>
                  <a:cubicBezTo>
                    <a:pt x="4317" y="2778"/>
                    <a:pt x="4191" y="2873"/>
                    <a:pt x="4096" y="2999"/>
                  </a:cubicBezTo>
                  <a:lnTo>
                    <a:pt x="3057" y="5110"/>
                  </a:lnTo>
                  <a:cubicBezTo>
                    <a:pt x="2994" y="5141"/>
                    <a:pt x="2994" y="5236"/>
                    <a:pt x="2994" y="5267"/>
                  </a:cubicBezTo>
                  <a:lnTo>
                    <a:pt x="2994" y="8418"/>
                  </a:lnTo>
                  <a:lnTo>
                    <a:pt x="2647" y="8418"/>
                  </a:lnTo>
                  <a:cubicBezTo>
                    <a:pt x="2584" y="7756"/>
                    <a:pt x="2301" y="7095"/>
                    <a:pt x="1796" y="6527"/>
                  </a:cubicBezTo>
                  <a:cubicBezTo>
                    <a:pt x="1040" y="5708"/>
                    <a:pt x="757" y="4574"/>
                    <a:pt x="1009" y="3408"/>
                  </a:cubicBezTo>
                  <a:cubicBezTo>
                    <a:pt x="1261" y="2085"/>
                    <a:pt x="2332" y="1014"/>
                    <a:pt x="3687" y="731"/>
                  </a:cubicBezTo>
                  <a:cubicBezTo>
                    <a:pt x="3921" y="681"/>
                    <a:pt x="4156" y="657"/>
                    <a:pt x="4390" y="657"/>
                  </a:cubicBezTo>
                  <a:close/>
                  <a:moveTo>
                    <a:pt x="6207" y="9142"/>
                  </a:moveTo>
                  <a:lnTo>
                    <a:pt x="6207" y="9489"/>
                  </a:lnTo>
                  <a:cubicBezTo>
                    <a:pt x="6207" y="9678"/>
                    <a:pt x="6050" y="9835"/>
                    <a:pt x="5829" y="9835"/>
                  </a:cubicBezTo>
                  <a:lnTo>
                    <a:pt x="3057" y="9835"/>
                  </a:lnTo>
                  <a:cubicBezTo>
                    <a:pt x="2836" y="9835"/>
                    <a:pt x="2679" y="9678"/>
                    <a:pt x="2679" y="9489"/>
                  </a:cubicBezTo>
                  <a:lnTo>
                    <a:pt x="2679" y="9142"/>
                  </a:lnTo>
                  <a:close/>
                  <a:moveTo>
                    <a:pt x="5483" y="10529"/>
                  </a:moveTo>
                  <a:lnTo>
                    <a:pt x="5483" y="10907"/>
                  </a:lnTo>
                  <a:cubicBezTo>
                    <a:pt x="5483" y="11096"/>
                    <a:pt x="5325" y="11253"/>
                    <a:pt x="5136" y="11253"/>
                  </a:cubicBezTo>
                  <a:lnTo>
                    <a:pt x="3718" y="11253"/>
                  </a:lnTo>
                  <a:cubicBezTo>
                    <a:pt x="3529" y="11253"/>
                    <a:pt x="3372" y="11096"/>
                    <a:pt x="3372" y="10907"/>
                  </a:cubicBezTo>
                  <a:lnTo>
                    <a:pt x="3372" y="10529"/>
                  </a:lnTo>
                  <a:close/>
                  <a:moveTo>
                    <a:pt x="4318" y="0"/>
                  </a:moveTo>
                  <a:cubicBezTo>
                    <a:pt x="4056" y="0"/>
                    <a:pt x="3792" y="23"/>
                    <a:pt x="3529" y="69"/>
                  </a:cubicBezTo>
                  <a:cubicBezTo>
                    <a:pt x="1954" y="384"/>
                    <a:pt x="631" y="1707"/>
                    <a:pt x="284" y="3314"/>
                  </a:cubicBezTo>
                  <a:cubicBezTo>
                    <a:pt x="1" y="4637"/>
                    <a:pt x="379" y="6023"/>
                    <a:pt x="1261" y="7000"/>
                  </a:cubicBezTo>
                  <a:cubicBezTo>
                    <a:pt x="1702" y="7536"/>
                    <a:pt x="1986" y="8166"/>
                    <a:pt x="1986" y="8796"/>
                  </a:cubicBezTo>
                  <a:lnTo>
                    <a:pt x="1986" y="9489"/>
                  </a:lnTo>
                  <a:cubicBezTo>
                    <a:pt x="1986" y="9961"/>
                    <a:pt x="2269" y="10371"/>
                    <a:pt x="2679" y="10466"/>
                  </a:cubicBezTo>
                  <a:lnTo>
                    <a:pt x="2679" y="10907"/>
                  </a:lnTo>
                  <a:cubicBezTo>
                    <a:pt x="2679" y="11505"/>
                    <a:pt x="3151" y="11978"/>
                    <a:pt x="3750" y="11978"/>
                  </a:cubicBezTo>
                  <a:lnTo>
                    <a:pt x="5168" y="11978"/>
                  </a:lnTo>
                  <a:cubicBezTo>
                    <a:pt x="5766" y="11978"/>
                    <a:pt x="6239" y="11505"/>
                    <a:pt x="6239" y="10907"/>
                  </a:cubicBezTo>
                  <a:lnTo>
                    <a:pt x="6239" y="10466"/>
                  </a:lnTo>
                  <a:cubicBezTo>
                    <a:pt x="6617" y="10308"/>
                    <a:pt x="6963" y="9930"/>
                    <a:pt x="6963" y="9489"/>
                  </a:cubicBezTo>
                  <a:lnTo>
                    <a:pt x="6963" y="8796"/>
                  </a:lnTo>
                  <a:cubicBezTo>
                    <a:pt x="6963" y="8166"/>
                    <a:pt x="7184" y="7536"/>
                    <a:pt x="7656" y="6969"/>
                  </a:cubicBezTo>
                  <a:cubicBezTo>
                    <a:pt x="8318" y="6212"/>
                    <a:pt x="8696" y="5236"/>
                    <a:pt x="8696" y="4228"/>
                  </a:cubicBezTo>
                  <a:cubicBezTo>
                    <a:pt x="8633" y="2967"/>
                    <a:pt x="8097" y="1739"/>
                    <a:pt x="7058" y="951"/>
                  </a:cubicBezTo>
                  <a:cubicBezTo>
                    <a:pt x="6285" y="328"/>
                    <a:pt x="5314" y="0"/>
                    <a:pt x="431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5560;p64"/>
            <p:cNvSpPr/>
            <p:nvPr/>
          </p:nvSpPr>
          <p:spPr>
            <a:xfrm>
              <a:off x="-49786250" y="2422325"/>
              <a:ext cx="36250" cy="17350"/>
            </a:xfrm>
            <a:custGeom>
              <a:avLst/>
              <a:gdLst/>
              <a:ahLst/>
              <a:cxnLst/>
              <a:rect l="l" t="t" r="r" b="b"/>
              <a:pathLst>
                <a:path w="1450" h="694" extrusionOk="0">
                  <a:moveTo>
                    <a:pt x="379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50" y="127"/>
                    <a:pt x="1261" y="1"/>
                    <a:pt x="1072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5561;p64"/>
            <p:cNvSpPr/>
            <p:nvPr/>
          </p:nvSpPr>
          <p:spPr>
            <a:xfrm>
              <a:off x="-49783900" y="2362475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391" y="0"/>
                  </a:moveTo>
                  <a:cubicBezTo>
                    <a:pt x="300" y="0"/>
                    <a:pt x="206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4"/>
                  </a:lnTo>
                  <a:cubicBezTo>
                    <a:pt x="694" y="1182"/>
                    <a:pt x="781" y="1205"/>
                    <a:pt x="871" y="1205"/>
                  </a:cubicBezTo>
                  <a:cubicBezTo>
                    <a:pt x="962" y="1205"/>
                    <a:pt x="1056" y="1182"/>
                    <a:pt x="1135" y="1134"/>
                  </a:cubicBezTo>
                  <a:cubicBezTo>
                    <a:pt x="1261" y="1008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5562;p64"/>
            <p:cNvSpPr/>
            <p:nvPr/>
          </p:nvSpPr>
          <p:spPr>
            <a:xfrm>
              <a:off x="-49783900" y="2468800"/>
              <a:ext cx="31550" cy="30150"/>
            </a:xfrm>
            <a:custGeom>
              <a:avLst/>
              <a:gdLst/>
              <a:ahLst/>
              <a:cxnLst/>
              <a:rect l="l" t="t" r="r" b="b"/>
              <a:pathLst>
                <a:path w="1262" h="1206" extrusionOk="0">
                  <a:moveTo>
                    <a:pt x="871" y="0"/>
                  </a:moveTo>
                  <a:cubicBezTo>
                    <a:pt x="781" y="0"/>
                    <a:pt x="694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77"/>
                    <a:pt x="127" y="1135"/>
                  </a:cubicBezTo>
                  <a:cubicBezTo>
                    <a:pt x="174" y="1182"/>
                    <a:pt x="261" y="1205"/>
                    <a:pt x="355" y="1205"/>
                  </a:cubicBezTo>
                  <a:cubicBezTo>
                    <a:pt x="450" y="1205"/>
                    <a:pt x="552" y="1182"/>
                    <a:pt x="631" y="1135"/>
                  </a:cubicBezTo>
                  <a:lnTo>
                    <a:pt x="1135" y="599"/>
                  </a:lnTo>
                  <a:cubicBezTo>
                    <a:pt x="1261" y="504"/>
                    <a:pt x="1261" y="252"/>
                    <a:pt x="1135" y="95"/>
                  </a:cubicBezTo>
                  <a:cubicBezTo>
                    <a:pt x="1056" y="32"/>
                    <a:pt x="962" y="0"/>
                    <a:pt x="871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5563;p64"/>
            <p:cNvSpPr/>
            <p:nvPr/>
          </p:nvSpPr>
          <p:spPr>
            <a:xfrm>
              <a:off x="-495208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5564;p64"/>
            <p:cNvSpPr/>
            <p:nvPr/>
          </p:nvSpPr>
          <p:spPr>
            <a:xfrm>
              <a:off x="-49519250" y="2362475"/>
              <a:ext cx="31525" cy="31325"/>
            </a:xfrm>
            <a:custGeom>
              <a:avLst/>
              <a:gdLst/>
              <a:ahLst/>
              <a:cxnLst/>
              <a:rect l="l" t="t" r="r" b="b"/>
              <a:pathLst>
                <a:path w="1261" h="1253" extrusionOk="0">
                  <a:moveTo>
                    <a:pt x="906" y="0"/>
                  </a:moveTo>
                  <a:cubicBezTo>
                    <a:pt x="812" y="0"/>
                    <a:pt x="709" y="32"/>
                    <a:pt x="631" y="95"/>
                  </a:cubicBezTo>
                  <a:lnTo>
                    <a:pt x="127" y="599"/>
                  </a:lnTo>
                  <a:cubicBezTo>
                    <a:pt x="1" y="725"/>
                    <a:pt x="1" y="945"/>
                    <a:pt x="127" y="1134"/>
                  </a:cubicBezTo>
                  <a:cubicBezTo>
                    <a:pt x="190" y="1213"/>
                    <a:pt x="276" y="1253"/>
                    <a:pt x="367" y="1253"/>
                  </a:cubicBezTo>
                  <a:cubicBezTo>
                    <a:pt x="457" y="1253"/>
                    <a:pt x="552" y="1213"/>
                    <a:pt x="631" y="1134"/>
                  </a:cubicBezTo>
                  <a:lnTo>
                    <a:pt x="1135" y="599"/>
                  </a:lnTo>
                  <a:cubicBezTo>
                    <a:pt x="1261" y="473"/>
                    <a:pt x="1261" y="252"/>
                    <a:pt x="1135" y="95"/>
                  </a:cubicBezTo>
                  <a:cubicBezTo>
                    <a:pt x="1088" y="32"/>
                    <a:pt x="1001" y="0"/>
                    <a:pt x="906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5565;p64"/>
            <p:cNvSpPr/>
            <p:nvPr/>
          </p:nvSpPr>
          <p:spPr>
            <a:xfrm>
              <a:off x="-49519250" y="2468800"/>
              <a:ext cx="31525" cy="30150"/>
            </a:xfrm>
            <a:custGeom>
              <a:avLst/>
              <a:gdLst/>
              <a:ahLst/>
              <a:cxnLst/>
              <a:rect l="l" t="t" r="r" b="b"/>
              <a:pathLst>
                <a:path w="1261" h="1206" extrusionOk="0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221"/>
                    <a:pt x="1" y="441"/>
                    <a:pt x="127" y="599"/>
                  </a:cubicBezTo>
                  <a:lnTo>
                    <a:pt x="631" y="1135"/>
                  </a:lnTo>
                  <a:cubicBezTo>
                    <a:pt x="694" y="1182"/>
                    <a:pt x="780" y="1205"/>
                    <a:pt x="871" y="1205"/>
                  </a:cubicBezTo>
                  <a:cubicBezTo>
                    <a:pt x="962" y="1205"/>
                    <a:pt x="1056" y="1182"/>
                    <a:pt x="1135" y="1135"/>
                  </a:cubicBezTo>
                  <a:cubicBezTo>
                    <a:pt x="1261" y="1009"/>
                    <a:pt x="1261" y="756"/>
                    <a:pt x="1135" y="599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19210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309258" y="453708"/>
            <a:ext cx="5671201" cy="1302521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Mechanical systems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258" y="2761343"/>
            <a:ext cx="801914" cy="8019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258" y="1756229"/>
            <a:ext cx="801914" cy="8019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258" y="3766457"/>
            <a:ext cx="801914" cy="8019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457" t="9751" r="17949" b="10475"/>
          <a:stretch/>
        </p:blipFill>
        <p:spPr>
          <a:xfrm>
            <a:off x="3309258" y="4771571"/>
            <a:ext cx="801914" cy="975301"/>
          </a:xfrm>
          <a:prstGeom prst="rect">
            <a:avLst/>
          </a:prstGeom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4553026" y="1775874"/>
            <a:ext cx="4940072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Water System</a:t>
            </a:r>
            <a:endParaRPr 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4553026" y="2780988"/>
            <a:ext cx="4940072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Drainage System</a:t>
            </a:r>
            <a:endParaRPr lang="en-US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4553026" y="3766457"/>
            <a:ext cx="4940072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HVAC System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4553026" y="4877909"/>
            <a:ext cx="4940072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rgbClr val="FF5050"/>
                </a:solidFill>
              </a:rPr>
              <a:t>Fire System</a:t>
            </a:r>
            <a:endParaRPr lang="en-US" sz="3600" dirty="0">
              <a:solidFill>
                <a:srgbClr val="FF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94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230" y="682172"/>
            <a:ext cx="801914" cy="801914"/>
          </a:xfrm>
          <a:prstGeom prst="rect">
            <a:avLst/>
          </a:prstGeom>
        </p:spPr>
      </p:pic>
      <p:sp>
        <p:nvSpPr>
          <p:cNvPr id="3" name="Subtitle 2"/>
          <p:cNvSpPr txBox="1">
            <a:spLocks/>
          </p:cNvSpPr>
          <p:nvPr/>
        </p:nvSpPr>
        <p:spPr>
          <a:xfrm>
            <a:off x="5098144" y="682172"/>
            <a:ext cx="2812142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Water System</a:t>
            </a:r>
            <a:endParaRPr 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1599" y="1809169"/>
            <a:ext cx="3023368" cy="274057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855" y="1809169"/>
            <a:ext cx="5974605" cy="43594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6133" y="4688114"/>
            <a:ext cx="5114301" cy="1480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33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32417" y="144872"/>
            <a:ext cx="61359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Design of solar flat plate system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6538" y="962916"/>
            <a:ext cx="7527667" cy="325555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811464" y="4339384"/>
            <a:ext cx="4577811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/>
            <a:r>
              <a:rPr lang="en-US" sz="2400" b="1" dirty="0">
                <a:solidFill>
                  <a:schemeClr val="bg2">
                    <a:lumMod val="50000"/>
                  </a:schemeClr>
                </a:solidFill>
              </a:rPr>
              <a:t>Design data 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Plate pitch angle = 30° south facing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Design for January 21st. 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Total water volume = 5 m</a:t>
            </a:r>
            <a:r>
              <a:rPr lang="en-US" baseline="30000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Average water temperature in winter = 8 C°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Required temperature = 22 C°</a:t>
            </a:r>
          </a:p>
          <a:p>
            <a:pPr lvl="1">
              <a:lnSpc>
                <a:spcPct val="150000"/>
              </a:lnSpc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17 Collectors are needed</a:t>
            </a:r>
          </a:p>
        </p:txBody>
      </p:sp>
    </p:spTree>
    <p:extLst>
      <p:ext uri="{BB962C8B-B14F-4D97-AF65-F5344CB8AC3E}">
        <p14:creationId xmlns:p14="http://schemas.microsoft.com/office/powerpoint/2010/main" val="275945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230" y="682172"/>
            <a:ext cx="801914" cy="801914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5098144" y="701817"/>
            <a:ext cx="3407227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Drainage System</a:t>
            </a:r>
            <a:endParaRPr lang="en-US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4313" y="1861458"/>
            <a:ext cx="4141123" cy="37555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295" y="1701671"/>
            <a:ext cx="5263411" cy="407514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1065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230" y="682172"/>
            <a:ext cx="801914" cy="801914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5098144" y="701817"/>
            <a:ext cx="3407227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Drainage System</a:t>
            </a:r>
            <a:endParaRPr lang="en-US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6228217" y="1959111"/>
            <a:ext cx="3857625" cy="36074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1983377" y="1959110"/>
            <a:ext cx="3923938" cy="360743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2733652" y="5691443"/>
            <a:ext cx="2423387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Gray Water riser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6945335" y="5691443"/>
            <a:ext cx="2423387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Black Water riser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84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5098144" y="701817"/>
            <a:ext cx="3407227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HVAC System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7219666" y="1484086"/>
            <a:ext cx="2423387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Indoor unit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1335946" y="1485840"/>
            <a:ext cx="2967922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Outdoor unit 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230" y="682172"/>
            <a:ext cx="801914" cy="80191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337" y="4980161"/>
            <a:ext cx="5189759" cy="11428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5946" y="1977066"/>
            <a:ext cx="5674785" cy="1561245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7245728" y="1975312"/>
            <a:ext cx="4395812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Fan coil </a:t>
            </a:r>
            <a:r>
              <a:rPr lang="en-US" dirty="0" smtClean="0"/>
              <a:t>unit from </a:t>
            </a:r>
            <a:r>
              <a:rPr lang="en-US" dirty="0"/>
              <a:t>Trane Company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5728" y="2712151"/>
            <a:ext cx="2642359" cy="1627568"/>
          </a:xfrm>
          <a:prstGeom prst="rect">
            <a:avLst/>
          </a:prstGeom>
        </p:spPr>
      </p:pic>
      <p:sp>
        <p:nvSpPr>
          <p:cNvPr id="15" name="Subtitle 2"/>
          <p:cNvSpPr txBox="1">
            <a:spLocks/>
          </p:cNvSpPr>
          <p:nvPr/>
        </p:nvSpPr>
        <p:spPr>
          <a:xfrm>
            <a:off x="1335946" y="3665497"/>
            <a:ext cx="5883720" cy="101568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Outdoor unit from </a:t>
            </a:r>
            <a:r>
              <a:rPr lang="en-US" dirty="0" err="1" smtClean="0"/>
              <a:t>Carreir</a:t>
            </a:r>
            <a:r>
              <a:rPr lang="en-US" dirty="0" smtClean="0"/>
              <a:t> Company</a:t>
            </a:r>
          </a:p>
          <a:p>
            <a:pPr marL="0" indent="0">
              <a:buNone/>
            </a:pPr>
            <a:r>
              <a:rPr lang="en-US" dirty="0" smtClean="0"/>
              <a:t>#of outdoor unit is 26 unit</a:t>
            </a:r>
          </a:p>
        </p:txBody>
      </p:sp>
    </p:spTree>
    <p:extLst>
      <p:ext uri="{BB962C8B-B14F-4D97-AF65-F5344CB8AC3E}">
        <p14:creationId xmlns:p14="http://schemas.microsoft.com/office/powerpoint/2010/main" val="161174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5098144" y="701817"/>
            <a:ext cx="3407227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HVAC System</a:t>
            </a:r>
            <a:endParaRPr lang="en-US" sz="3600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230" y="682172"/>
            <a:ext cx="801914" cy="8019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4955" y="2777226"/>
            <a:ext cx="2553708" cy="25124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1622851" y="1484086"/>
            <a:ext cx="2967922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Diffuser unit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026" name="Picture 2" descr="Bradflo U-Blade Linear Diffuser 3 Slot Complete 1200mm from Reec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366" y="2633922"/>
            <a:ext cx="3739487" cy="280461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Subtitle 2"/>
          <p:cNvSpPr txBox="1">
            <a:spLocks/>
          </p:cNvSpPr>
          <p:nvPr/>
        </p:nvSpPr>
        <p:spPr>
          <a:xfrm>
            <a:off x="1622850" y="2040387"/>
            <a:ext cx="6743227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Diffuser unit from Air Master Emirates </a:t>
            </a:r>
            <a:r>
              <a:rPr lang="en-US" dirty="0"/>
              <a:t>Company</a:t>
            </a: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2475335" y="5438537"/>
            <a:ext cx="2152947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Square diffuser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6629668" y="5438537"/>
            <a:ext cx="2462881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Slot linear diffuser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11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3594" y="2511188"/>
            <a:ext cx="8791575" cy="1612924"/>
          </a:xfrm>
        </p:spPr>
        <p:txBody>
          <a:bodyPr/>
          <a:lstStyle/>
          <a:p>
            <a:pPr algn="ctr"/>
            <a:r>
              <a:rPr lang="en-US" dirty="0" smtClean="0"/>
              <a:t>Architectural Plans before and after modification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99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4060914" y="592635"/>
            <a:ext cx="5465223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Diffuser and duct distribution</a:t>
            </a:r>
            <a:endParaRPr lang="en-US" sz="3600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000" y="572990"/>
            <a:ext cx="801914" cy="8019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5577" y="1484086"/>
            <a:ext cx="5639587" cy="50965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3645" y="1503731"/>
            <a:ext cx="4073026" cy="507694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0798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5835" y="1142680"/>
            <a:ext cx="7259063" cy="50870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669" y="1271286"/>
            <a:ext cx="2486372" cy="4829849"/>
          </a:xfrm>
          <a:prstGeom prst="rect">
            <a:avLst/>
          </a:prstGeom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5098144" y="508662"/>
            <a:ext cx="3407227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>
                <a:solidFill>
                  <a:srgbClr val="FF5050"/>
                </a:solidFill>
              </a:rPr>
              <a:t>Fire System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457" t="9751" r="17949" b="10475"/>
          <a:stretch/>
        </p:blipFill>
        <p:spPr>
          <a:xfrm>
            <a:off x="4337173" y="519795"/>
            <a:ext cx="608738" cy="74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84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309258" y="453708"/>
            <a:ext cx="5671201" cy="1302521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Electrical systems</a:t>
            </a:r>
            <a:endParaRPr lang="en-US" sz="4000" dirty="0"/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4375605" y="1960061"/>
            <a:ext cx="4940072" cy="61709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Sockets distribution 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4553026" y="3312850"/>
            <a:ext cx="4940072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Artificial lighting design</a:t>
            </a:r>
            <a:endParaRPr lang="en-US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4553026" y="4811169"/>
            <a:ext cx="4940072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Acoustical design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484" y="1762013"/>
            <a:ext cx="905688" cy="9056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381" y="3036550"/>
            <a:ext cx="1315224" cy="13152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258" y="4831607"/>
            <a:ext cx="798858" cy="80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7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603" y="1094955"/>
            <a:ext cx="5766298" cy="40113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2512" y="5183595"/>
            <a:ext cx="4875722" cy="14750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4822633" y="310012"/>
            <a:ext cx="3884639" cy="61709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Sockets distribution 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379" y="271932"/>
            <a:ext cx="693254" cy="6932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4952" y="1267057"/>
            <a:ext cx="5063142" cy="366713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4037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4822633" y="310012"/>
            <a:ext cx="3884639" cy="61709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Distribution board 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379" y="271932"/>
            <a:ext cx="693254" cy="6932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176" y="1145760"/>
            <a:ext cx="5117103" cy="28602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9776" y="4044136"/>
            <a:ext cx="6839905" cy="258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65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443844" y="487763"/>
            <a:ext cx="4940072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Artificial lighting design</a:t>
            </a:r>
            <a:endParaRPr lang="en-US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838" y="422072"/>
            <a:ext cx="894006" cy="894006"/>
          </a:xfrm>
          <a:prstGeom prst="rect">
            <a:avLst/>
          </a:prstGeom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1057966" y="1381769"/>
            <a:ext cx="3994044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Design of Digital game lounge 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052010" y="5878251"/>
            <a:ext cx="2087977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Luminaires used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4598" y="2151357"/>
            <a:ext cx="6982799" cy="344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50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443844" y="487763"/>
            <a:ext cx="4940072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Artificial lighting design</a:t>
            </a:r>
            <a:endParaRPr lang="en-US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838" y="422072"/>
            <a:ext cx="894006" cy="894006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1057965" y="1381769"/>
            <a:ext cx="3862377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Illuminance and glare results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1554" y="2087882"/>
            <a:ext cx="8890961" cy="145308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5813" y="3755857"/>
            <a:ext cx="2590712" cy="269650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9598" y="4378465"/>
            <a:ext cx="3553304" cy="176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2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443844" y="487763"/>
            <a:ext cx="4940072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Artificial lighting design</a:t>
            </a:r>
            <a:endParaRPr lang="en-US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838" y="422072"/>
            <a:ext cx="894006" cy="894006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1057965" y="1381769"/>
            <a:ext cx="3862377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Render results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8846" t="-914" r="12436" b="22469"/>
          <a:stretch/>
        </p:blipFill>
        <p:spPr bwMode="auto">
          <a:xfrm>
            <a:off x="5149185" y="1654724"/>
            <a:ext cx="4916107" cy="31448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3888" r="10557" b="4489"/>
          <a:stretch/>
        </p:blipFill>
        <p:spPr bwMode="auto">
          <a:xfrm>
            <a:off x="1682966" y="3419430"/>
            <a:ext cx="5250096" cy="32640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7888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443844" y="487763"/>
            <a:ext cx="4940072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Artificial lighting design</a:t>
            </a:r>
            <a:endParaRPr lang="en-US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838" y="422072"/>
            <a:ext cx="894006" cy="894006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1057965" y="1381769"/>
            <a:ext cx="4442949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Lights and switches distribution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874" y="1897997"/>
            <a:ext cx="5943049" cy="41209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7457" y="2960914"/>
            <a:ext cx="3796274" cy="199509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6527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857825" y="311741"/>
            <a:ext cx="4940072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Acoustical design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222" y="434086"/>
            <a:ext cx="638975" cy="640279"/>
          </a:xfrm>
          <a:prstGeom prst="rect">
            <a:avLst/>
          </a:prstGeom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5086217" y="1182224"/>
            <a:ext cx="2019064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Cinema design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4" t="6650" r="18070" b="13810"/>
          <a:stretch/>
        </p:blipFill>
        <p:spPr bwMode="auto">
          <a:xfrm>
            <a:off x="3503522" y="2097421"/>
            <a:ext cx="4952226" cy="39289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44613" t="14332" r="7056" b="10297"/>
          <a:stretch/>
        </p:blipFill>
        <p:spPr bwMode="auto">
          <a:xfrm>
            <a:off x="721164" y="1298339"/>
            <a:ext cx="2612661" cy="472801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307805"/>
              </p:ext>
            </p:extLst>
          </p:nvPr>
        </p:nvGraphicFramePr>
        <p:xfrm>
          <a:off x="8625445" y="1298339"/>
          <a:ext cx="3305299" cy="47383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6499">
                  <a:extLst>
                    <a:ext uri="{9D8B030D-6E8A-4147-A177-3AD203B41FA5}">
                      <a16:colId xmlns:a16="http://schemas.microsoft.com/office/drawing/2014/main" val="343541493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418439423"/>
                    </a:ext>
                  </a:extLst>
                </a:gridCol>
              </a:tblGrid>
              <a:tr h="469686">
                <a:tc>
                  <a:txBody>
                    <a:bodyPr/>
                    <a:lstStyle/>
                    <a:p>
                      <a:r>
                        <a:rPr lang="en-US" dirty="0" smtClean="0"/>
                        <a:t>Face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Material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7992504"/>
                  </a:ext>
                </a:extLst>
              </a:tr>
              <a:tr h="469686">
                <a:tc>
                  <a:txBody>
                    <a:bodyPr/>
                    <a:lstStyle/>
                    <a:p>
                      <a:r>
                        <a:rPr lang="en-US" dirty="0" smtClean="0"/>
                        <a:t>Walls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Plaster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0511604"/>
                  </a:ext>
                </a:extLst>
              </a:tr>
              <a:tr h="469686">
                <a:tc>
                  <a:txBody>
                    <a:bodyPr/>
                    <a:lstStyle/>
                    <a:p>
                      <a:r>
                        <a:rPr lang="en-US" dirty="0" smtClean="0"/>
                        <a:t>Walls behind cinema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Plywood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0265962"/>
                  </a:ext>
                </a:extLst>
              </a:tr>
              <a:tr h="469686">
                <a:tc>
                  <a:txBody>
                    <a:bodyPr/>
                    <a:lstStyle/>
                    <a:p>
                      <a:r>
                        <a:rPr lang="en-US" dirty="0" smtClean="0"/>
                        <a:t>Stage</a:t>
                      </a:r>
                      <a:r>
                        <a:rPr lang="en-US" baseline="0" dirty="0" smtClean="0"/>
                        <a:t> 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Wood floor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1643583"/>
                  </a:ext>
                </a:extLst>
              </a:tr>
              <a:tr h="469686">
                <a:tc>
                  <a:txBody>
                    <a:bodyPr/>
                    <a:lstStyle/>
                    <a:p>
                      <a:r>
                        <a:rPr lang="en-US" dirty="0" smtClean="0"/>
                        <a:t>Floor under seats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Carpet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6814648"/>
                  </a:ext>
                </a:extLst>
              </a:tr>
              <a:tr h="469686">
                <a:tc>
                  <a:txBody>
                    <a:bodyPr/>
                    <a:lstStyle/>
                    <a:p>
                      <a:r>
                        <a:rPr lang="en-US" dirty="0" smtClean="0"/>
                        <a:t>Seating 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MTSEAT</a:t>
                      </a:r>
                      <a:r>
                        <a:rPr lang="en-US" baseline="0" dirty="0" smtClean="0"/>
                        <a:t> FABRIC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7452522"/>
                  </a:ext>
                </a:extLst>
              </a:tr>
              <a:tr h="469686">
                <a:tc>
                  <a:txBody>
                    <a:bodyPr/>
                    <a:lstStyle/>
                    <a:p>
                      <a:r>
                        <a:rPr lang="en-US" dirty="0" smtClean="0"/>
                        <a:t>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Tiles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666656"/>
                  </a:ext>
                </a:extLst>
              </a:tr>
              <a:tr h="469686">
                <a:tc>
                  <a:txBody>
                    <a:bodyPr/>
                    <a:lstStyle/>
                    <a:p>
                      <a:r>
                        <a:rPr lang="en-US" dirty="0" smtClean="0"/>
                        <a:t>Ceiling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Gypsum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348579"/>
                  </a:ext>
                </a:extLst>
              </a:tr>
              <a:tr h="469686">
                <a:tc>
                  <a:txBody>
                    <a:bodyPr/>
                    <a:lstStyle/>
                    <a:p>
                      <a:r>
                        <a:rPr lang="en-US" dirty="0" smtClean="0"/>
                        <a:t>Doors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Wooden Solid doors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4731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77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671" y="1622534"/>
            <a:ext cx="5863953" cy="37508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2" y="1538515"/>
            <a:ext cx="6095329" cy="391885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07704" y="673099"/>
            <a:ext cx="3228411" cy="779463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Basement floor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326567" y="5543325"/>
            <a:ext cx="1444878" cy="779463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421896" y="5543325"/>
            <a:ext cx="1444878" cy="77946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After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156346" y="1924335"/>
            <a:ext cx="3398291" cy="996286"/>
          </a:xfrm>
          <a:custGeom>
            <a:avLst/>
            <a:gdLst>
              <a:gd name="connsiteX0" fmla="*/ 0 w 3480179"/>
              <a:gd name="connsiteY0" fmla="*/ 0 h 1091820"/>
              <a:gd name="connsiteX1" fmla="*/ 3480179 w 3480179"/>
              <a:gd name="connsiteY1" fmla="*/ 0 h 1091820"/>
              <a:gd name="connsiteX2" fmla="*/ 3480179 w 3480179"/>
              <a:gd name="connsiteY2" fmla="*/ 1091820 h 1091820"/>
              <a:gd name="connsiteX3" fmla="*/ 0 w 3480179"/>
              <a:gd name="connsiteY3" fmla="*/ 1091820 h 1091820"/>
              <a:gd name="connsiteX4" fmla="*/ 0 w 3480179"/>
              <a:gd name="connsiteY4" fmla="*/ 0 h 1091820"/>
              <a:gd name="connsiteX0" fmla="*/ 0 w 3493827"/>
              <a:gd name="connsiteY0" fmla="*/ 0 h 1132764"/>
              <a:gd name="connsiteX1" fmla="*/ 3480179 w 3493827"/>
              <a:gd name="connsiteY1" fmla="*/ 0 h 1132764"/>
              <a:gd name="connsiteX2" fmla="*/ 3480179 w 3493827"/>
              <a:gd name="connsiteY2" fmla="*/ 1091820 h 1132764"/>
              <a:gd name="connsiteX3" fmla="*/ 3493827 w 3493827"/>
              <a:gd name="connsiteY3" fmla="*/ 1132764 h 1132764"/>
              <a:gd name="connsiteX4" fmla="*/ 0 w 3493827"/>
              <a:gd name="connsiteY4" fmla="*/ 1091820 h 1132764"/>
              <a:gd name="connsiteX5" fmla="*/ 0 w 3493827"/>
              <a:gd name="connsiteY5" fmla="*/ 0 h 1132764"/>
              <a:gd name="connsiteX0" fmla="*/ 0 w 3480179"/>
              <a:gd name="connsiteY0" fmla="*/ 0 h 1091820"/>
              <a:gd name="connsiteX1" fmla="*/ 3480179 w 3480179"/>
              <a:gd name="connsiteY1" fmla="*/ 0 h 1091820"/>
              <a:gd name="connsiteX2" fmla="*/ 3480179 w 3480179"/>
              <a:gd name="connsiteY2" fmla="*/ 1091820 h 1091820"/>
              <a:gd name="connsiteX3" fmla="*/ 2620370 w 3480179"/>
              <a:gd name="connsiteY3" fmla="*/ 900752 h 1091820"/>
              <a:gd name="connsiteX4" fmla="*/ 0 w 3480179"/>
              <a:gd name="connsiteY4" fmla="*/ 1091820 h 1091820"/>
              <a:gd name="connsiteX5" fmla="*/ 0 w 3480179"/>
              <a:gd name="connsiteY5" fmla="*/ 0 h 1091820"/>
              <a:gd name="connsiteX0" fmla="*/ 0 w 3480179"/>
              <a:gd name="connsiteY0" fmla="*/ 13648 h 1105468"/>
              <a:gd name="connsiteX1" fmla="*/ 3480179 w 3480179"/>
              <a:gd name="connsiteY1" fmla="*/ 13648 h 1105468"/>
              <a:gd name="connsiteX2" fmla="*/ 3466531 w 3480179"/>
              <a:gd name="connsiteY2" fmla="*/ 0 h 1105468"/>
              <a:gd name="connsiteX3" fmla="*/ 3480179 w 3480179"/>
              <a:gd name="connsiteY3" fmla="*/ 1105468 h 1105468"/>
              <a:gd name="connsiteX4" fmla="*/ 2620370 w 3480179"/>
              <a:gd name="connsiteY4" fmla="*/ 914400 h 1105468"/>
              <a:gd name="connsiteX5" fmla="*/ 0 w 3480179"/>
              <a:gd name="connsiteY5" fmla="*/ 1105468 h 1105468"/>
              <a:gd name="connsiteX6" fmla="*/ 0 w 3480179"/>
              <a:gd name="connsiteY6" fmla="*/ 13648 h 1105468"/>
              <a:gd name="connsiteX0" fmla="*/ 0 w 3480179"/>
              <a:gd name="connsiteY0" fmla="*/ 0 h 1091820"/>
              <a:gd name="connsiteX1" fmla="*/ 3480179 w 3480179"/>
              <a:gd name="connsiteY1" fmla="*/ 0 h 1091820"/>
              <a:gd name="connsiteX2" fmla="*/ 3466531 w 3480179"/>
              <a:gd name="connsiteY2" fmla="*/ 354842 h 1091820"/>
              <a:gd name="connsiteX3" fmla="*/ 3480179 w 3480179"/>
              <a:gd name="connsiteY3" fmla="*/ 1091820 h 1091820"/>
              <a:gd name="connsiteX4" fmla="*/ 2620370 w 3480179"/>
              <a:gd name="connsiteY4" fmla="*/ 900752 h 1091820"/>
              <a:gd name="connsiteX5" fmla="*/ 0 w 3480179"/>
              <a:gd name="connsiteY5" fmla="*/ 1091820 h 1091820"/>
              <a:gd name="connsiteX6" fmla="*/ 0 w 3480179"/>
              <a:gd name="connsiteY6" fmla="*/ 0 h 1091820"/>
              <a:gd name="connsiteX0" fmla="*/ 0 w 3480179"/>
              <a:gd name="connsiteY0" fmla="*/ 0 h 1091820"/>
              <a:gd name="connsiteX1" fmla="*/ 2784144 w 3480179"/>
              <a:gd name="connsiteY1" fmla="*/ 0 h 1091820"/>
              <a:gd name="connsiteX2" fmla="*/ 3466531 w 3480179"/>
              <a:gd name="connsiteY2" fmla="*/ 354842 h 1091820"/>
              <a:gd name="connsiteX3" fmla="*/ 3480179 w 3480179"/>
              <a:gd name="connsiteY3" fmla="*/ 1091820 h 1091820"/>
              <a:gd name="connsiteX4" fmla="*/ 2620370 w 3480179"/>
              <a:gd name="connsiteY4" fmla="*/ 900752 h 1091820"/>
              <a:gd name="connsiteX5" fmla="*/ 0 w 3480179"/>
              <a:gd name="connsiteY5" fmla="*/ 1091820 h 1091820"/>
              <a:gd name="connsiteX6" fmla="*/ 0 w 3480179"/>
              <a:gd name="connsiteY6" fmla="*/ 0 h 1091820"/>
              <a:gd name="connsiteX0" fmla="*/ 0 w 3480179"/>
              <a:gd name="connsiteY0" fmla="*/ 0 h 1091820"/>
              <a:gd name="connsiteX1" fmla="*/ 2415654 w 3480179"/>
              <a:gd name="connsiteY1" fmla="*/ 68239 h 1091820"/>
              <a:gd name="connsiteX2" fmla="*/ 3466531 w 3480179"/>
              <a:gd name="connsiteY2" fmla="*/ 354842 h 1091820"/>
              <a:gd name="connsiteX3" fmla="*/ 3480179 w 3480179"/>
              <a:gd name="connsiteY3" fmla="*/ 1091820 h 1091820"/>
              <a:gd name="connsiteX4" fmla="*/ 2620370 w 3480179"/>
              <a:gd name="connsiteY4" fmla="*/ 900752 h 1091820"/>
              <a:gd name="connsiteX5" fmla="*/ 0 w 3480179"/>
              <a:gd name="connsiteY5" fmla="*/ 1091820 h 1091820"/>
              <a:gd name="connsiteX6" fmla="*/ 0 w 3480179"/>
              <a:gd name="connsiteY6" fmla="*/ 0 h 1091820"/>
              <a:gd name="connsiteX0" fmla="*/ 0 w 3480179"/>
              <a:gd name="connsiteY0" fmla="*/ 0 h 1091820"/>
              <a:gd name="connsiteX1" fmla="*/ 2415654 w 3480179"/>
              <a:gd name="connsiteY1" fmla="*/ 68239 h 1091820"/>
              <a:gd name="connsiteX2" fmla="*/ 3384644 w 3480179"/>
              <a:gd name="connsiteY2" fmla="*/ 600501 h 1091820"/>
              <a:gd name="connsiteX3" fmla="*/ 3480179 w 3480179"/>
              <a:gd name="connsiteY3" fmla="*/ 1091820 h 1091820"/>
              <a:gd name="connsiteX4" fmla="*/ 2620370 w 3480179"/>
              <a:gd name="connsiteY4" fmla="*/ 900752 h 1091820"/>
              <a:gd name="connsiteX5" fmla="*/ 0 w 3480179"/>
              <a:gd name="connsiteY5" fmla="*/ 1091820 h 1091820"/>
              <a:gd name="connsiteX6" fmla="*/ 0 w 3480179"/>
              <a:gd name="connsiteY6" fmla="*/ 0 h 1091820"/>
              <a:gd name="connsiteX0" fmla="*/ 0 w 3384644"/>
              <a:gd name="connsiteY0" fmla="*/ 0 h 1091820"/>
              <a:gd name="connsiteX1" fmla="*/ 2415654 w 3384644"/>
              <a:gd name="connsiteY1" fmla="*/ 68239 h 1091820"/>
              <a:gd name="connsiteX2" fmla="*/ 3384644 w 3384644"/>
              <a:gd name="connsiteY2" fmla="*/ 600501 h 1091820"/>
              <a:gd name="connsiteX3" fmla="*/ 3384644 w 3384644"/>
              <a:gd name="connsiteY3" fmla="*/ 1064525 h 1091820"/>
              <a:gd name="connsiteX4" fmla="*/ 2620370 w 3384644"/>
              <a:gd name="connsiteY4" fmla="*/ 900752 h 1091820"/>
              <a:gd name="connsiteX5" fmla="*/ 0 w 3384644"/>
              <a:gd name="connsiteY5" fmla="*/ 1091820 h 1091820"/>
              <a:gd name="connsiteX6" fmla="*/ 0 w 3384644"/>
              <a:gd name="connsiteY6" fmla="*/ 0 h 1091820"/>
              <a:gd name="connsiteX0" fmla="*/ 0 w 3384645"/>
              <a:gd name="connsiteY0" fmla="*/ 0 h 1091820"/>
              <a:gd name="connsiteX1" fmla="*/ 2415654 w 3384645"/>
              <a:gd name="connsiteY1" fmla="*/ 68239 h 1091820"/>
              <a:gd name="connsiteX2" fmla="*/ 3384644 w 3384645"/>
              <a:gd name="connsiteY2" fmla="*/ 600501 h 1091820"/>
              <a:gd name="connsiteX3" fmla="*/ 3384644 w 3384645"/>
              <a:gd name="connsiteY3" fmla="*/ 1064525 h 1091820"/>
              <a:gd name="connsiteX4" fmla="*/ 3384645 w 3384645"/>
              <a:gd name="connsiteY4" fmla="*/ 1050877 h 1091820"/>
              <a:gd name="connsiteX5" fmla="*/ 2620370 w 3384645"/>
              <a:gd name="connsiteY5" fmla="*/ 900752 h 1091820"/>
              <a:gd name="connsiteX6" fmla="*/ 0 w 3384645"/>
              <a:gd name="connsiteY6" fmla="*/ 1091820 h 1091820"/>
              <a:gd name="connsiteX7" fmla="*/ 0 w 3384645"/>
              <a:gd name="connsiteY7" fmla="*/ 0 h 1091820"/>
              <a:gd name="connsiteX0" fmla="*/ 0 w 3384644"/>
              <a:gd name="connsiteY0" fmla="*/ 0 h 1091820"/>
              <a:gd name="connsiteX1" fmla="*/ 2415654 w 3384644"/>
              <a:gd name="connsiteY1" fmla="*/ 68239 h 1091820"/>
              <a:gd name="connsiteX2" fmla="*/ 3384644 w 3384644"/>
              <a:gd name="connsiteY2" fmla="*/ 600501 h 1091820"/>
              <a:gd name="connsiteX3" fmla="*/ 3384644 w 3384644"/>
              <a:gd name="connsiteY3" fmla="*/ 1064525 h 1091820"/>
              <a:gd name="connsiteX4" fmla="*/ 2975212 w 3384644"/>
              <a:gd name="connsiteY4" fmla="*/ 1009934 h 1091820"/>
              <a:gd name="connsiteX5" fmla="*/ 2620370 w 3384644"/>
              <a:gd name="connsiteY5" fmla="*/ 900752 h 1091820"/>
              <a:gd name="connsiteX6" fmla="*/ 0 w 3384644"/>
              <a:gd name="connsiteY6" fmla="*/ 1091820 h 1091820"/>
              <a:gd name="connsiteX7" fmla="*/ 0 w 3384644"/>
              <a:gd name="connsiteY7" fmla="*/ 0 h 1091820"/>
              <a:gd name="connsiteX0" fmla="*/ 0 w 3384644"/>
              <a:gd name="connsiteY0" fmla="*/ 0 h 1091820"/>
              <a:gd name="connsiteX1" fmla="*/ 2415654 w 3384644"/>
              <a:gd name="connsiteY1" fmla="*/ 68239 h 1091820"/>
              <a:gd name="connsiteX2" fmla="*/ 3384644 w 3384644"/>
              <a:gd name="connsiteY2" fmla="*/ 600501 h 1091820"/>
              <a:gd name="connsiteX3" fmla="*/ 3384644 w 3384644"/>
              <a:gd name="connsiteY3" fmla="*/ 1064525 h 1091820"/>
              <a:gd name="connsiteX4" fmla="*/ 2975212 w 3384644"/>
              <a:gd name="connsiteY4" fmla="*/ 1009934 h 1091820"/>
              <a:gd name="connsiteX5" fmla="*/ 2988859 w 3384644"/>
              <a:gd name="connsiteY5" fmla="*/ 887104 h 1091820"/>
              <a:gd name="connsiteX6" fmla="*/ 0 w 3384644"/>
              <a:gd name="connsiteY6" fmla="*/ 1091820 h 1091820"/>
              <a:gd name="connsiteX7" fmla="*/ 0 w 3384644"/>
              <a:gd name="connsiteY7" fmla="*/ 0 h 1091820"/>
              <a:gd name="connsiteX0" fmla="*/ 0 w 3384644"/>
              <a:gd name="connsiteY0" fmla="*/ 0 h 1091820"/>
              <a:gd name="connsiteX1" fmla="*/ 2415654 w 3384644"/>
              <a:gd name="connsiteY1" fmla="*/ 68239 h 1091820"/>
              <a:gd name="connsiteX2" fmla="*/ 3384644 w 3384644"/>
              <a:gd name="connsiteY2" fmla="*/ 600501 h 1091820"/>
              <a:gd name="connsiteX3" fmla="*/ 3384644 w 3384644"/>
              <a:gd name="connsiteY3" fmla="*/ 1064525 h 1091820"/>
              <a:gd name="connsiteX4" fmla="*/ 2975212 w 3384644"/>
              <a:gd name="connsiteY4" fmla="*/ 1009934 h 1091820"/>
              <a:gd name="connsiteX5" fmla="*/ 2988859 w 3384644"/>
              <a:gd name="connsiteY5" fmla="*/ 887104 h 1091820"/>
              <a:gd name="connsiteX6" fmla="*/ 2947916 w 3384644"/>
              <a:gd name="connsiteY6" fmla="*/ 887104 h 1091820"/>
              <a:gd name="connsiteX7" fmla="*/ 0 w 3384644"/>
              <a:gd name="connsiteY7" fmla="*/ 1091820 h 1091820"/>
              <a:gd name="connsiteX8" fmla="*/ 0 w 3384644"/>
              <a:gd name="connsiteY8" fmla="*/ 0 h 1091820"/>
              <a:gd name="connsiteX0" fmla="*/ 0 w 3384644"/>
              <a:gd name="connsiteY0" fmla="*/ 0 h 1091820"/>
              <a:gd name="connsiteX1" fmla="*/ 2415654 w 3384644"/>
              <a:gd name="connsiteY1" fmla="*/ 68239 h 1091820"/>
              <a:gd name="connsiteX2" fmla="*/ 3384644 w 3384644"/>
              <a:gd name="connsiteY2" fmla="*/ 600501 h 1091820"/>
              <a:gd name="connsiteX3" fmla="*/ 3384644 w 3384644"/>
              <a:gd name="connsiteY3" fmla="*/ 1064525 h 1091820"/>
              <a:gd name="connsiteX4" fmla="*/ 2975212 w 3384644"/>
              <a:gd name="connsiteY4" fmla="*/ 1009934 h 1091820"/>
              <a:gd name="connsiteX5" fmla="*/ 2988859 w 3384644"/>
              <a:gd name="connsiteY5" fmla="*/ 887104 h 1091820"/>
              <a:gd name="connsiteX6" fmla="*/ 2470245 w 3384644"/>
              <a:gd name="connsiteY6" fmla="*/ 573206 h 1091820"/>
              <a:gd name="connsiteX7" fmla="*/ 0 w 3384644"/>
              <a:gd name="connsiteY7" fmla="*/ 1091820 h 1091820"/>
              <a:gd name="connsiteX8" fmla="*/ 0 w 3384644"/>
              <a:gd name="connsiteY8" fmla="*/ 0 h 1091820"/>
              <a:gd name="connsiteX0" fmla="*/ 0 w 3384644"/>
              <a:gd name="connsiteY0" fmla="*/ 0 h 1064525"/>
              <a:gd name="connsiteX1" fmla="*/ 2415654 w 3384644"/>
              <a:gd name="connsiteY1" fmla="*/ 68239 h 1064525"/>
              <a:gd name="connsiteX2" fmla="*/ 3384644 w 3384644"/>
              <a:gd name="connsiteY2" fmla="*/ 600501 h 1064525"/>
              <a:gd name="connsiteX3" fmla="*/ 3384644 w 3384644"/>
              <a:gd name="connsiteY3" fmla="*/ 1064525 h 1064525"/>
              <a:gd name="connsiteX4" fmla="*/ 2975212 w 3384644"/>
              <a:gd name="connsiteY4" fmla="*/ 1009934 h 1064525"/>
              <a:gd name="connsiteX5" fmla="*/ 2988859 w 3384644"/>
              <a:gd name="connsiteY5" fmla="*/ 887104 h 1064525"/>
              <a:gd name="connsiteX6" fmla="*/ 2470245 w 3384644"/>
              <a:gd name="connsiteY6" fmla="*/ 573206 h 1064525"/>
              <a:gd name="connsiteX7" fmla="*/ 13648 w 3384644"/>
              <a:gd name="connsiteY7" fmla="*/ 600501 h 1064525"/>
              <a:gd name="connsiteX8" fmla="*/ 0 w 3384644"/>
              <a:gd name="connsiteY8" fmla="*/ 0 h 1064525"/>
              <a:gd name="connsiteX0" fmla="*/ 13647 w 3398291"/>
              <a:gd name="connsiteY0" fmla="*/ 0 h 1064525"/>
              <a:gd name="connsiteX1" fmla="*/ 2429301 w 3398291"/>
              <a:gd name="connsiteY1" fmla="*/ 68239 h 1064525"/>
              <a:gd name="connsiteX2" fmla="*/ 3398291 w 3398291"/>
              <a:gd name="connsiteY2" fmla="*/ 600501 h 1064525"/>
              <a:gd name="connsiteX3" fmla="*/ 3398291 w 3398291"/>
              <a:gd name="connsiteY3" fmla="*/ 1064525 h 1064525"/>
              <a:gd name="connsiteX4" fmla="*/ 2988859 w 3398291"/>
              <a:gd name="connsiteY4" fmla="*/ 1009934 h 1064525"/>
              <a:gd name="connsiteX5" fmla="*/ 3002506 w 3398291"/>
              <a:gd name="connsiteY5" fmla="*/ 887104 h 1064525"/>
              <a:gd name="connsiteX6" fmla="*/ 2483892 w 3398291"/>
              <a:gd name="connsiteY6" fmla="*/ 573206 h 1064525"/>
              <a:gd name="connsiteX7" fmla="*/ 0 w 3398291"/>
              <a:gd name="connsiteY7" fmla="*/ 573205 h 1064525"/>
              <a:gd name="connsiteX8" fmla="*/ 13647 w 3398291"/>
              <a:gd name="connsiteY8" fmla="*/ 0 h 1064525"/>
              <a:gd name="connsiteX0" fmla="*/ 13647 w 3398291"/>
              <a:gd name="connsiteY0" fmla="*/ 13648 h 996286"/>
              <a:gd name="connsiteX1" fmla="*/ 2429301 w 3398291"/>
              <a:gd name="connsiteY1" fmla="*/ 0 h 996286"/>
              <a:gd name="connsiteX2" fmla="*/ 3398291 w 3398291"/>
              <a:gd name="connsiteY2" fmla="*/ 532262 h 996286"/>
              <a:gd name="connsiteX3" fmla="*/ 3398291 w 3398291"/>
              <a:gd name="connsiteY3" fmla="*/ 996286 h 996286"/>
              <a:gd name="connsiteX4" fmla="*/ 2988859 w 3398291"/>
              <a:gd name="connsiteY4" fmla="*/ 941695 h 996286"/>
              <a:gd name="connsiteX5" fmla="*/ 3002506 w 3398291"/>
              <a:gd name="connsiteY5" fmla="*/ 818865 h 996286"/>
              <a:gd name="connsiteX6" fmla="*/ 2483892 w 3398291"/>
              <a:gd name="connsiteY6" fmla="*/ 504967 h 996286"/>
              <a:gd name="connsiteX7" fmla="*/ 0 w 3398291"/>
              <a:gd name="connsiteY7" fmla="*/ 504966 h 996286"/>
              <a:gd name="connsiteX8" fmla="*/ 13647 w 3398291"/>
              <a:gd name="connsiteY8" fmla="*/ 13648 h 99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8291" h="996286">
                <a:moveTo>
                  <a:pt x="13647" y="13648"/>
                </a:moveTo>
                <a:lnTo>
                  <a:pt x="2429301" y="0"/>
                </a:lnTo>
                <a:lnTo>
                  <a:pt x="3398291" y="532262"/>
                </a:lnTo>
                <a:lnTo>
                  <a:pt x="3398291" y="996286"/>
                </a:lnTo>
                <a:cubicBezTo>
                  <a:pt x="3398291" y="991737"/>
                  <a:pt x="2988859" y="946244"/>
                  <a:pt x="2988859" y="941695"/>
                </a:cubicBezTo>
                <a:lnTo>
                  <a:pt x="3002506" y="818865"/>
                </a:lnTo>
                <a:lnTo>
                  <a:pt x="2483892" y="504967"/>
                </a:lnTo>
                <a:lnTo>
                  <a:pt x="0" y="504966"/>
                </a:lnTo>
                <a:lnTo>
                  <a:pt x="13647" y="13648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/>
          <p:cNvSpPr/>
          <p:nvPr/>
        </p:nvSpPr>
        <p:spPr>
          <a:xfrm rot="20512112">
            <a:off x="-558020" y="1745724"/>
            <a:ext cx="11346655" cy="6502496"/>
          </a:xfrm>
          <a:prstGeom prst="arc">
            <a:avLst>
              <a:gd name="adj1" fmla="val 16200000"/>
              <a:gd name="adj2" fmla="val 20536448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507704" y="4317502"/>
            <a:ext cx="915676" cy="623208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c 15"/>
          <p:cNvSpPr/>
          <p:nvPr/>
        </p:nvSpPr>
        <p:spPr>
          <a:xfrm rot="10036709">
            <a:off x="3616431" y="-70238"/>
            <a:ext cx="10382518" cy="5386630"/>
          </a:xfrm>
          <a:prstGeom prst="arc">
            <a:avLst>
              <a:gd name="adj1" fmla="val 14341716"/>
              <a:gd name="adj2" fmla="val 20536448"/>
            </a:avLst>
          </a:prstGeom>
          <a:ln>
            <a:solidFill>
              <a:schemeClr val="accent4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70155" y="2389239"/>
            <a:ext cx="988142" cy="1415845"/>
          </a:xfrm>
          <a:prstGeom prst="rect">
            <a:avLst/>
          </a:prstGeom>
          <a:noFill/>
          <a:ln w="190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c 17"/>
          <p:cNvSpPr/>
          <p:nvPr/>
        </p:nvSpPr>
        <p:spPr>
          <a:xfrm rot="10036709">
            <a:off x="670526" y="-1905336"/>
            <a:ext cx="10382518" cy="5386630"/>
          </a:xfrm>
          <a:prstGeom prst="arc">
            <a:avLst>
              <a:gd name="adj1" fmla="val 15176150"/>
              <a:gd name="adj2" fmla="val 20536448"/>
            </a:avLst>
          </a:prstGeom>
          <a:ln>
            <a:solidFill>
              <a:srgbClr val="00FF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94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857825" y="311741"/>
            <a:ext cx="4940072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Acoustical design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222" y="434086"/>
            <a:ext cx="638975" cy="640279"/>
          </a:xfrm>
          <a:prstGeom prst="rect">
            <a:avLst/>
          </a:prstGeom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5086216" y="980138"/>
            <a:ext cx="2019064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Cinema design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5804" y="2195965"/>
            <a:ext cx="3226975" cy="25502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6266" y="2195966"/>
            <a:ext cx="3192840" cy="25598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9477" y="2195966"/>
            <a:ext cx="3192840" cy="2550207"/>
          </a:xfrm>
          <a:prstGeom prst="rect">
            <a:avLst/>
          </a:prstGeom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1524968" y="4746172"/>
            <a:ext cx="2381857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SPL Contour </a:t>
            </a:r>
            <a:r>
              <a:rPr lang="en-US" dirty="0"/>
              <a:t>map</a:t>
            </a: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4946004" y="1673450"/>
            <a:ext cx="2381857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AL Contour </a:t>
            </a:r>
            <a:r>
              <a:rPr lang="en-US" dirty="0"/>
              <a:t>map</a:t>
            </a: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8371758" y="4707631"/>
            <a:ext cx="2381857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STI Contour </a:t>
            </a:r>
            <a:r>
              <a:rPr lang="en-US" dirty="0"/>
              <a:t>map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4798" y="5024814"/>
            <a:ext cx="3581900" cy="141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05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857825" y="311741"/>
            <a:ext cx="4940072" cy="76262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Acoustical design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222" y="434086"/>
            <a:ext cx="638975" cy="640279"/>
          </a:xfrm>
          <a:prstGeom prst="rect">
            <a:avLst/>
          </a:prstGeom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5086216" y="980138"/>
            <a:ext cx="2019064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STC &amp; IIC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6862" y="1557332"/>
            <a:ext cx="2362210" cy="238830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3780" y="1557333"/>
            <a:ext cx="2434081" cy="238830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2569" y="1557332"/>
            <a:ext cx="2506178" cy="238830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817" y="4031607"/>
            <a:ext cx="1960300" cy="23883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41595" y="4473180"/>
            <a:ext cx="4172532" cy="150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51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270686" y="3254965"/>
            <a:ext cx="5671201" cy="1302521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Quantity surveying and cost analysis</a:t>
            </a:r>
            <a:endParaRPr lang="en-US" sz="4000" dirty="0"/>
          </a:p>
        </p:txBody>
      </p:sp>
      <p:grpSp>
        <p:nvGrpSpPr>
          <p:cNvPr id="6" name="Google Shape;4520;p62"/>
          <p:cNvGrpSpPr>
            <a:grpSpLocks noChangeAspect="1"/>
          </p:cNvGrpSpPr>
          <p:nvPr/>
        </p:nvGrpSpPr>
        <p:grpSpPr>
          <a:xfrm>
            <a:off x="5376329" y="1548306"/>
            <a:ext cx="1459916" cy="1459916"/>
            <a:chOff x="-61354875" y="2671225"/>
            <a:chExt cx="316650" cy="316650"/>
          </a:xfrm>
        </p:grpSpPr>
        <p:sp>
          <p:nvSpPr>
            <p:cNvPr id="7" name="Google Shape;4521;p62"/>
            <p:cNvSpPr/>
            <p:nvPr/>
          </p:nvSpPr>
          <p:spPr>
            <a:xfrm>
              <a:off x="-61354875" y="2671225"/>
              <a:ext cx="316650" cy="316650"/>
            </a:xfrm>
            <a:custGeom>
              <a:avLst/>
              <a:gdLst/>
              <a:ahLst/>
              <a:cxnLst/>
              <a:rect l="l" t="t" r="r" b="b"/>
              <a:pathLst>
                <a:path w="12666" h="12666" extrusionOk="0">
                  <a:moveTo>
                    <a:pt x="11405" y="1701"/>
                  </a:moveTo>
                  <a:cubicBezTo>
                    <a:pt x="11657" y="1701"/>
                    <a:pt x="11847" y="1890"/>
                    <a:pt x="11847" y="2111"/>
                  </a:cubicBezTo>
                  <a:lnTo>
                    <a:pt x="11847" y="3340"/>
                  </a:lnTo>
                  <a:lnTo>
                    <a:pt x="820" y="3340"/>
                  </a:lnTo>
                  <a:lnTo>
                    <a:pt x="820" y="2111"/>
                  </a:lnTo>
                  <a:cubicBezTo>
                    <a:pt x="820" y="1890"/>
                    <a:pt x="1009" y="1701"/>
                    <a:pt x="1198" y="1701"/>
                  </a:cubicBezTo>
                  <a:lnTo>
                    <a:pt x="1639" y="1701"/>
                  </a:lnTo>
                  <a:lnTo>
                    <a:pt x="1639" y="2111"/>
                  </a:lnTo>
                  <a:cubicBezTo>
                    <a:pt x="1639" y="2363"/>
                    <a:pt x="1828" y="2552"/>
                    <a:pt x="2048" y="2552"/>
                  </a:cubicBezTo>
                  <a:cubicBezTo>
                    <a:pt x="2237" y="2552"/>
                    <a:pt x="2427" y="2363"/>
                    <a:pt x="2427" y="2111"/>
                  </a:cubicBezTo>
                  <a:lnTo>
                    <a:pt x="2427" y="1701"/>
                  </a:lnTo>
                  <a:lnTo>
                    <a:pt x="5892" y="1701"/>
                  </a:lnTo>
                  <a:lnTo>
                    <a:pt x="5892" y="2111"/>
                  </a:lnTo>
                  <a:cubicBezTo>
                    <a:pt x="5892" y="2363"/>
                    <a:pt x="6081" y="2552"/>
                    <a:pt x="6333" y="2552"/>
                  </a:cubicBezTo>
                  <a:cubicBezTo>
                    <a:pt x="6585" y="2552"/>
                    <a:pt x="6743" y="2363"/>
                    <a:pt x="6743" y="2111"/>
                  </a:cubicBezTo>
                  <a:lnTo>
                    <a:pt x="6743" y="1701"/>
                  </a:lnTo>
                  <a:lnTo>
                    <a:pt x="10208" y="1701"/>
                  </a:lnTo>
                  <a:lnTo>
                    <a:pt x="10208" y="2111"/>
                  </a:lnTo>
                  <a:cubicBezTo>
                    <a:pt x="10208" y="2363"/>
                    <a:pt x="10397" y="2552"/>
                    <a:pt x="10618" y="2552"/>
                  </a:cubicBezTo>
                  <a:cubicBezTo>
                    <a:pt x="10870" y="2552"/>
                    <a:pt x="11027" y="2363"/>
                    <a:pt x="11027" y="2111"/>
                  </a:cubicBezTo>
                  <a:lnTo>
                    <a:pt x="11027" y="1701"/>
                  </a:lnTo>
                  <a:close/>
                  <a:moveTo>
                    <a:pt x="11878" y="4159"/>
                  </a:moveTo>
                  <a:lnTo>
                    <a:pt x="11878" y="6112"/>
                  </a:lnTo>
                  <a:lnTo>
                    <a:pt x="11847" y="6112"/>
                  </a:lnTo>
                  <a:cubicBezTo>
                    <a:pt x="11090" y="5072"/>
                    <a:pt x="9862" y="4442"/>
                    <a:pt x="8538" y="4442"/>
                  </a:cubicBezTo>
                  <a:cubicBezTo>
                    <a:pt x="6239" y="4442"/>
                    <a:pt x="4411" y="6301"/>
                    <a:pt x="4411" y="8569"/>
                  </a:cubicBezTo>
                  <a:cubicBezTo>
                    <a:pt x="4411" y="9168"/>
                    <a:pt x="4506" y="9735"/>
                    <a:pt x="4758" y="10239"/>
                  </a:cubicBezTo>
                  <a:lnTo>
                    <a:pt x="1261" y="10239"/>
                  </a:lnTo>
                  <a:cubicBezTo>
                    <a:pt x="1009" y="10239"/>
                    <a:pt x="851" y="10050"/>
                    <a:pt x="851" y="9830"/>
                  </a:cubicBezTo>
                  <a:lnTo>
                    <a:pt x="851" y="4159"/>
                  </a:lnTo>
                  <a:close/>
                  <a:moveTo>
                    <a:pt x="8538" y="5261"/>
                  </a:moveTo>
                  <a:cubicBezTo>
                    <a:pt x="10334" y="5261"/>
                    <a:pt x="11847" y="6774"/>
                    <a:pt x="11847" y="8569"/>
                  </a:cubicBezTo>
                  <a:cubicBezTo>
                    <a:pt x="11847" y="10397"/>
                    <a:pt x="10334" y="11877"/>
                    <a:pt x="8538" y="11877"/>
                  </a:cubicBezTo>
                  <a:cubicBezTo>
                    <a:pt x="6711" y="11877"/>
                    <a:pt x="5230" y="10397"/>
                    <a:pt x="5230" y="8569"/>
                  </a:cubicBezTo>
                  <a:cubicBezTo>
                    <a:pt x="5230" y="6774"/>
                    <a:pt x="6743" y="5261"/>
                    <a:pt x="8538" y="5261"/>
                  </a:cubicBezTo>
                  <a:close/>
                  <a:moveTo>
                    <a:pt x="2048" y="0"/>
                  </a:moveTo>
                  <a:cubicBezTo>
                    <a:pt x="1828" y="0"/>
                    <a:pt x="1639" y="189"/>
                    <a:pt x="1639" y="441"/>
                  </a:cubicBezTo>
                  <a:lnTo>
                    <a:pt x="1639" y="851"/>
                  </a:lnTo>
                  <a:lnTo>
                    <a:pt x="1198" y="851"/>
                  </a:lnTo>
                  <a:cubicBezTo>
                    <a:pt x="536" y="851"/>
                    <a:pt x="1" y="1418"/>
                    <a:pt x="1" y="2079"/>
                  </a:cubicBezTo>
                  <a:lnTo>
                    <a:pt x="1" y="9798"/>
                  </a:lnTo>
                  <a:cubicBezTo>
                    <a:pt x="1" y="10460"/>
                    <a:pt x="536" y="11027"/>
                    <a:pt x="1198" y="11027"/>
                  </a:cubicBezTo>
                  <a:lnTo>
                    <a:pt x="5230" y="11027"/>
                  </a:lnTo>
                  <a:cubicBezTo>
                    <a:pt x="5987" y="12003"/>
                    <a:pt x="7184" y="12665"/>
                    <a:pt x="8538" y="12665"/>
                  </a:cubicBezTo>
                  <a:cubicBezTo>
                    <a:pt x="10807" y="12665"/>
                    <a:pt x="12666" y="10838"/>
                    <a:pt x="12666" y="8538"/>
                  </a:cubicBezTo>
                  <a:lnTo>
                    <a:pt x="12666" y="2079"/>
                  </a:lnTo>
                  <a:cubicBezTo>
                    <a:pt x="12666" y="1418"/>
                    <a:pt x="12130" y="851"/>
                    <a:pt x="11405" y="851"/>
                  </a:cubicBezTo>
                  <a:lnTo>
                    <a:pt x="11027" y="851"/>
                  </a:lnTo>
                  <a:lnTo>
                    <a:pt x="11027" y="441"/>
                  </a:lnTo>
                  <a:cubicBezTo>
                    <a:pt x="11027" y="189"/>
                    <a:pt x="10807" y="0"/>
                    <a:pt x="10618" y="0"/>
                  </a:cubicBezTo>
                  <a:cubicBezTo>
                    <a:pt x="10397" y="0"/>
                    <a:pt x="10177" y="189"/>
                    <a:pt x="10177" y="441"/>
                  </a:cubicBezTo>
                  <a:lnTo>
                    <a:pt x="10177" y="851"/>
                  </a:lnTo>
                  <a:lnTo>
                    <a:pt x="6711" y="851"/>
                  </a:lnTo>
                  <a:lnTo>
                    <a:pt x="6711" y="441"/>
                  </a:lnTo>
                  <a:cubicBezTo>
                    <a:pt x="6711" y="189"/>
                    <a:pt x="6522" y="0"/>
                    <a:pt x="6333" y="0"/>
                  </a:cubicBezTo>
                  <a:cubicBezTo>
                    <a:pt x="6081" y="0"/>
                    <a:pt x="5892" y="189"/>
                    <a:pt x="5892" y="441"/>
                  </a:cubicBezTo>
                  <a:lnTo>
                    <a:pt x="5892" y="851"/>
                  </a:lnTo>
                  <a:lnTo>
                    <a:pt x="2427" y="851"/>
                  </a:lnTo>
                  <a:lnTo>
                    <a:pt x="2427" y="441"/>
                  </a:lnTo>
                  <a:cubicBezTo>
                    <a:pt x="2427" y="189"/>
                    <a:pt x="2237" y="0"/>
                    <a:pt x="204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4522;p62"/>
            <p:cNvSpPr/>
            <p:nvPr/>
          </p:nvSpPr>
          <p:spPr>
            <a:xfrm>
              <a:off x="-61172925" y="2813775"/>
              <a:ext cx="62225" cy="145725"/>
            </a:xfrm>
            <a:custGeom>
              <a:avLst/>
              <a:gdLst/>
              <a:ahLst/>
              <a:cxnLst/>
              <a:rect l="l" t="t" r="r" b="b"/>
              <a:pathLst>
                <a:path w="2489" h="5829" extrusionOk="0">
                  <a:moveTo>
                    <a:pt x="1260" y="0"/>
                  </a:moveTo>
                  <a:cubicBezTo>
                    <a:pt x="1008" y="0"/>
                    <a:pt x="819" y="190"/>
                    <a:pt x="819" y="410"/>
                  </a:cubicBezTo>
                  <a:lnTo>
                    <a:pt x="819" y="662"/>
                  </a:lnTo>
                  <a:cubicBezTo>
                    <a:pt x="347" y="820"/>
                    <a:pt x="0" y="1292"/>
                    <a:pt x="0" y="1859"/>
                  </a:cubicBezTo>
                  <a:cubicBezTo>
                    <a:pt x="0" y="2521"/>
                    <a:pt x="536" y="2899"/>
                    <a:pt x="977" y="3245"/>
                  </a:cubicBezTo>
                  <a:cubicBezTo>
                    <a:pt x="1292" y="3466"/>
                    <a:pt x="1639" y="3687"/>
                    <a:pt x="1639" y="3939"/>
                  </a:cubicBezTo>
                  <a:cubicBezTo>
                    <a:pt x="1639" y="4191"/>
                    <a:pt x="1450" y="4380"/>
                    <a:pt x="1260" y="4380"/>
                  </a:cubicBezTo>
                  <a:cubicBezTo>
                    <a:pt x="1008" y="4380"/>
                    <a:pt x="819" y="4191"/>
                    <a:pt x="819" y="3939"/>
                  </a:cubicBezTo>
                  <a:cubicBezTo>
                    <a:pt x="819" y="3718"/>
                    <a:pt x="630" y="3498"/>
                    <a:pt x="441" y="3498"/>
                  </a:cubicBezTo>
                  <a:cubicBezTo>
                    <a:pt x="189" y="3498"/>
                    <a:pt x="0" y="3718"/>
                    <a:pt x="0" y="3939"/>
                  </a:cubicBezTo>
                  <a:cubicBezTo>
                    <a:pt x="0" y="4506"/>
                    <a:pt x="347" y="4915"/>
                    <a:pt x="819" y="5136"/>
                  </a:cubicBezTo>
                  <a:lnTo>
                    <a:pt x="819" y="5388"/>
                  </a:lnTo>
                  <a:cubicBezTo>
                    <a:pt x="819" y="5640"/>
                    <a:pt x="1008" y="5829"/>
                    <a:pt x="1260" y="5829"/>
                  </a:cubicBezTo>
                  <a:cubicBezTo>
                    <a:pt x="1481" y="5829"/>
                    <a:pt x="1639" y="5640"/>
                    <a:pt x="1639" y="5388"/>
                  </a:cubicBezTo>
                  <a:lnTo>
                    <a:pt x="1639" y="5136"/>
                  </a:lnTo>
                  <a:cubicBezTo>
                    <a:pt x="2111" y="4978"/>
                    <a:pt x="2489" y="4506"/>
                    <a:pt x="2489" y="3939"/>
                  </a:cubicBezTo>
                  <a:cubicBezTo>
                    <a:pt x="2489" y="3277"/>
                    <a:pt x="1922" y="2867"/>
                    <a:pt x="1481" y="2552"/>
                  </a:cubicBezTo>
                  <a:cubicBezTo>
                    <a:pt x="1166" y="2332"/>
                    <a:pt x="819" y="2080"/>
                    <a:pt x="819" y="1859"/>
                  </a:cubicBezTo>
                  <a:cubicBezTo>
                    <a:pt x="819" y="1607"/>
                    <a:pt x="1008" y="1418"/>
                    <a:pt x="1260" y="1418"/>
                  </a:cubicBezTo>
                  <a:cubicBezTo>
                    <a:pt x="1513" y="1418"/>
                    <a:pt x="1639" y="1607"/>
                    <a:pt x="1639" y="1859"/>
                  </a:cubicBezTo>
                  <a:cubicBezTo>
                    <a:pt x="1639" y="2080"/>
                    <a:pt x="1859" y="2269"/>
                    <a:pt x="2048" y="2269"/>
                  </a:cubicBezTo>
                  <a:cubicBezTo>
                    <a:pt x="2300" y="2269"/>
                    <a:pt x="2489" y="2080"/>
                    <a:pt x="2489" y="1859"/>
                  </a:cubicBezTo>
                  <a:cubicBezTo>
                    <a:pt x="2489" y="1292"/>
                    <a:pt x="2143" y="883"/>
                    <a:pt x="1639" y="662"/>
                  </a:cubicBezTo>
                  <a:lnTo>
                    <a:pt x="1639" y="410"/>
                  </a:lnTo>
                  <a:cubicBezTo>
                    <a:pt x="1639" y="158"/>
                    <a:pt x="1450" y="0"/>
                    <a:pt x="126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4523;p62"/>
            <p:cNvSpPr/>
            <p:nvPr/>
          </p:nvSpPr>
          <p:spPr>
            <a:xfrm>
              <a:off x="-61313925" y="2796450"/>
              <a:ext cx="40975" cy="20500"/>
            </a:xfrm>
            <a:custGeom>
              <a:avLst/>
              <a:gdLst/>
              <a:ahLst/>
              <a:cxnLst/>
              <a:rect l="l" t="t" r="r" b="b"/>
              <a:pathLst>
                <a:path w="1639" h="820" extrusionOk="0">
                  <a:moveTo>
                    <a:pt x="410" y="0"/>
                  </a:moveTo>
                  <a:cubicBezTo>
                    <a:pt x="158" y="0"/>
                    <a:pt x="1" y="189"/>
                    <a:pt x="1" y="378"/>
                  </a:cubicBezTo>
                  <a:cubicBezTo>
                    <a:pt x="1" y="630"/>
                    <a:pt x="158" y="820"/>
                    <a:pt x="410" y="820"/>
                  </a:cubicBezTo>
                  <a:lnTo>
                    <a:pt x="1230" y="820"/>
                  </a:lnTo>
                  <a:cubicBezTo>
                    <a:pt x="1482" y="820"/>
                    <a:pt x="1639" y="630"/>
                    <a:pt x="1639" y="378"/>
                  </a:cubicBezTo>
                  <a:cubicBezTo>
                    <a:pt x="1639" y="158"/>
                    <a:pt x="1419" y="0"/>
                    <a:pt x="123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4524;p62"/>
            <p:cNvSpPr/>
            <p:nvPr/>
          </p:nvSpPr>
          <p:spPr>
            <a:xfrm>
              <a:off x="-61313925" y="2837400"/>
              <a:ext cx="40975" cy="20500"/>
            </a:xfrm>
            <a:custGeom>
              <a:avLst/>
              <a:gdLst/>
              <a:ahLst/>
              <a:cxnLst/>
              <a:rect l="l" t="t" r="r" b="b"/>
              <a:pathLst>
                <a:path w="1639" h="820" extrusionOk="0">
                  <a:moveTo>
                    <a:pt x="410" y="1"/>
                  </a:moveTo>
                  <a:cubicBezTo>
                    <a:pt x="158" y="1"/>
                    <a:pt x="1" y="190"/>
                    <a:pt x="1" y="442"/>
                  </a:cubicBezTo>
                  <a:cubicBezTo>
                    <a:pt x="1" y="631"/>
                    <a:pt x="158" y="820"/>
                    <a:pt x="410" y="820"/>
                  </a:cubicBezTo>
                  <a:lnTo>
                    <a:pt x="1230" y="820"/>
                  </a:lnTo>
                  <a:cubicBezTo>
                    <a:pt x="1482" y="820"/>
                    <a:pt x="1639" y="631"/>
                    <a:pt x="1639" y="442"/>
                  </a:cubicBezTo>
                  <a:cubicBezTo>
                    <a:pt x="1639" y="190"/>
                    <a:pt x="1419" y="1"/>
                    <a:pt x="1230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4525;p62"/>
            <p:cNvSpPr/>
            <p:nvPr/>
          </p:nvSpPr>
          <p:spPr>
            <a:xfrm>
              <a:off x="-61313925" y="2877575"/>
              <a:ext cx="40975" cy="22075"/>
            </a:xfrm>
            <a:custGeom>
              <a:avLst/>
              <a:gdLst/>
              <a:ahLst/>
              <a:cxnLst/>
              <a:rect l="l" t="t" r="r" b="b"/>
              <a:pathLst>
                <a:path w="1639" h="883" extrusionOk="0">
                  <a:moveTo>
                    <a:pt x="410" y="0"/>
                  </a:moveTo>
                  <a:cubicBezTo>
                    <a:pt x="158" y="0"/>
                    <a:pt x="1" y="221"/>
                    <a:pt x="1" y="441"/>
                  </a:cubicBezTo>
                  <a:cubicBezTo>
                    <a:pt x="1" y="693"/>
                    <a:pt x="158" y="883"/>
                    <a:pt x="410" y="883"/>
                  </a:cubicBezTo>
                  <a:lnTo>
                    <a:pt x="1230" y="883"/>
                  </a:lnTo>
                  <a:cubicBezTo>
                    <a:pt x="1482" y="883"/>
                    <a:pt x="1639" y="693"/>
                    <a:pt x="1639" y="441"/>
                  </a:cubicBezTo>
                  <a:cubicBezTo>
                    <a:pt x="1639" y="221"/>
                    <a:pt x="1419" y="0"/>
                    <a:pt x="123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0787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644958" y="424946"/>
            <a:ext cx="6861373" cy="122643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Quantity Surveying and cost analysis</a:t>
            </a:r>
            <a:endParaRPr lang="en-US" sz="4000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704005" y="2009783"/>
            <a:ext cx="9309737" cy="3694981"/>
          </a:xfrm>
          <a:prstGeom prst="rect">
            <a:avLst/>
          </a:prstGeom>
        </p:spPr>
        <p:txBody>
          <a:bodyPr tIns="4572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The budgeted cost of the </a:t>
            </a:r>
            <a:r>
              <a:rPr lang="en-US" sz="2800" dirty="0">
                <a:solidFill>
                  <a:schemeClr val="tx2"/>
                </a:solidFill>
                <a:sym typeface="Wingdings" panose="05000000000000000000" pitchFamily="2" charset="2"/>
              </a:rPr>
              <a:t>project is </a:t>
            </a:r>
            <a:r>
              <a:rPr lang="en-US" sz="2800" dirty="0" smtClean="0">
                <a:sym typeface="Wingdings" panose="05000000000000000000" pitchFamily="2" charset="2"/>
              </a:rPr>
              <a:t>23400114.3</a:t>
            </a:r>
            <a:r>
              <a:rPr lang="en-US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 ILS.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The unit cost of the project is </a:t>
            </a:r>
            <a:r>
              <a:rPr lang="en-US" sz="2800" dirty="0" smtClean="0">
                <a:sym typeface="Wingdings" panose="05000000000000000000" pitchFamily="2" charset="2"/>
              </a:rPr>
              <a:t>2412.4</a:t>
            </a:r>
            <a:r>
              <a:rPr lang="en-US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 ILS.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The budgeted cost of structural system is </a:t>
            </a:r>
            <a:r>
              <a:rPr lang="en-US" sz="2800" dirty="0" smtClean="0"/>
              <a:t>9765649.5 </a:t>
            </a:r>
            <a:r>
              <a:rPr lang="en-US" sz="2800" dirty="0">
                <a:solidFill>
                  <a:schemeClr val="tx2"/>
                </a:solidFill>
              </a:rPr>
              <a:t>ILS</a:t>
            </a:r>
            <a:r>
              <a:rPr lang="en-US" sz="2800" dirty="0" smtClean="0">
                <a:solidFill>
                  <a:schemeClr val="tx2"/>
                </a:solidFill>
              </a:rPr>
              <a:t>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>
                <a:solidFill>
                  <a:schemeClr val="tx2"/>
                </a:solidFill>
                <a:sym typeface="Wingdings" panose="05000000000000000000" pitchFamily="2" charset="2"/>
              </a:rPr>
              <a:t>The budgeted cost of </a:t>
            </a:r>
            <a:r>
              <a:rPr lang="en-US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mechanical </a:t>
            </a:r>
            <a:r>
              <a:rPr lang="en-US" sz="2800" dirty="0">
                <a:solidFill>
                  <a:schemeClr val="tx2"/>
                </a:solidFill>
                <a:sym typeface="Wingdings" panose="05000000000000000000" pitchFamily="2" charset="2"/>
              </a:rPr>
              <a:t>system is </a:t>
            </a:r>
            <a:r>
              <a:rPr lang="en-US" sz="2800" dirty="0" smtClean="0"/>
              <a:t>590886.1 </a:t>
            </a:r>
            <a:r>
              <a:rPr lang="en-US" sz="2800" dirty="0">
                <a:solidFill>
                  <a:schemeClr val="tx2"/>
                </a:solidFill>
              </a:rPr>
              <a:t>ILS</a:t>
            </a:r>
            <a:r>
              <a:rPr lang="en-US" sz="2800" dirty="0" smtClean="0">
                <a:solidFill>
                  <a:schemeClr val="tx2"/>
                </a:solidFill>
              </a:rPr>
              <a:t>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tx2"/>
                </a:solidFill>
                <a:sym typeface="Wingdings" panose="05000000000000000000" pitchFamily="2" charset="2"/>
              </a:rPr>
              <a:t>The budgeted cost of </a:t>
            </a:r>
            <a:r>
              <a:rPr lang="en-US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electrical </a:t>
            </a:r>
            <a:r>
              <a:rPr lang="en-US" sz="2800" dirty="0">
                <a:solidFill>
                  <a:schemeClr val="tx2"/>
                </a:solidFill>
                <a:sym typeface="Wingdings" panose="05000000000000000000" pitchFamily="2" charset="2"/>
              </a:rPr>
              <a:t>system is </a:t>
            </a:r>
            <a:r>
              <a:rPr lang="en-US" sz="2800" dirty="0"/>
              <a:t>980000.0 </a:t>
            </a:r>
            <a:r>
              <a:rPr lang="en-US" sz="2800" dirty="0">
                <a:solidFill>
                  <a:schemeClr val="tx2"/>
                </a:solidFill>
              </a:rPr>
              <a:t>ILS.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sz="28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1897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270686" y="3254965"/>
            <a:ext cx="5671201" cy="1302521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3D </a:t>
            </a:r>
            <a:r>
              <a:rPr lang="en-US" sz="4000" cap="none" dirty="0" smtClean="0"/>
              <a:t>LUMION</a:t>
            </a:r>
            <a:r>
              <a:rPr lang="en-US" sz="4000" dirty="0" smtClean="0"/>
              <a:t> model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368" y="2235201"/>
            <a:ext cx="1013835" cy="101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4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لا يتوفر وصف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8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75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88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18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لا يتوفر وصف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92064" cy="69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9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343923" y="486706"/>
            <a:ext cx="5656552" cy="77946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Additional basement plan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8575" y="1266169"/>
            <a:ext cx="7567248" cy="540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85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11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809022" y="471957"/>
            <a:ext cx="6726354" cy="77946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Emergency evacuation plan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2918"/>
          <a:stretch/>
        </p:blipFill>
        <p:spPr>
          <a:xfrm>
            <a:off x="1740731" y="1251420"/>
            <a:ext cx="8862936" cy="517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17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>
        <a:gradFill>
          <a:gsLst>
            <a:gs pos="23000">
              <a:schemeClr val="accent5">
                <a:lumMod val="5000"/>
                <a:lumOff val="95000"/>
              </a:schemeClr>
            </a:gs>
            <a:gs pos="70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11131</TotalTime>
  <Words>1307</Words>
  <Application>Microsoft Office PowerPoint</Application>
  <PresentationFormat>Widescreen</PresentationFormat>
  <Paragraphs>622</Paragraphs>
  <Slides>80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8" baseType="lpstr">
      <vt:lpstr>Arial</vt:lpstr>
      <vt:lpstr>Calibri</vt:lpstr>
      <vt:lpstr>Cambria Math</vt:lpstr>
      <vt:lpstr>Times New Roman</vt:lpstr>
      <vt:lpstr>Trebuchet MS</vt:lpstr>
      <vt:lpstr>Tw Cen MT</vt:lpstr>
      <vt:lpstr>Wingdings</vt:lpstr>
      <vt:lpstr>Circuit</vt:lpstr>
      <vt:lpstr>PowerPoint Presentation</vt:lpstr>
      <vt:lpstr>Contents</vt:lpstr>
      <vt:lpstr>PowerPoint Presentation</vt:lpstr>
      <vt:lpstr>PowerPoint Presentation</vt:lpstr>
      <vt:lpstr>PowerPoint Presentation</vt:lpstr>
      <vt:lpstr>Architectural Plans before and after modification</vt:lpstr>
      <vt:lpstr>PowerPoint Presentation</vt:lpstr>
      <vt:lpstr>PowerPoint Presentation</vt:lpstr>
      <vt:lpstr>PowerPoint Presentation</vt:lpstr>
      <vt:lpstr>Elevations before and after modification</vt:lpstr>
      <vt:lpstr>PowerPoint Presentation</vt:lpstr>
      <vt:lpstr>PowerPoint Presentation</vt:lpstr>
      <vt:lpstr>PowerPoint Presentation</vt:lpstr>
      <vt:lpstr>PowerPoint Presentation</vt:lpstr>
      <vt:lpstr>sections before and after modification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Daylight factor</vt:lpstr>
      <vt:lpstr>Treatments used</vt:lpstr>
      <vt:lpstr>Daylight factor</vt:lpstr>
      <vt:lpstr>Solar irradiation</vt:lpstr>
      <vt:lpstr>Construction layers and U-value</vt:lpstr>
      <vt:lpstr>Heating load</vt:lpstr>
      <vt:lpstr>cooling load</vt:lpstr>
      <vt:lpstr>Simulation output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Sondus yaseen</dc:creator>
  <cp:lastModifiedBy>Sondus yaseen</cp:lastModifiedBy>
  <cp:revision>226</cp:revision>
  <dcterms:created xsi:type="dcterms:W3CDTF">2021-01-07T09:44:18Z</dcterms:created>
  <dcterms:modified xsi:type="dcterms:W3CDTF">2021-06-03T10:16:29Z</dcterms:modified>
</cp:coreProperties>
</file>