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23"/>
  </p:notesMasterIdLst>
  <p:sldIdLst>
    <p:sldId id="256" r:id="rId2"/>
    <p:sldId id="257" r:id="rId3"/>
    <p:sldId id="258" r:id="rId4"/>
    <p:sldId id="260" r:id="rId5"/>
    <p:sldId id="259" r:id="rId6"/>
    <p:sldId id="267" r:id="rId7"/>
    <p:sldId id="261" r:id="rId8"/>
    <p:sldId id="266" r:id="rId9"/>
    <p:sldId id="268" r:id="rId10"/>
    <p:sldId id="262" r:id="rId11"/>
    <p:sldId id="263" r:id="rId12"/>
    <p:sldId id="269" r:id="rId13"/>
    <p:sldId id="270" r:id="rId14"/>
    <p:sldId id="271" r:id="rId15"/>
    <p:sldId id="272" r:id="rId16"/>
    <p:sldId id="273" r:id="rId17"/>
    <p:sldId id="274" r:id="rId18"/>
    <p:sldId id="275" r:id="rId19"/>
    <p:sldId id="276" r:id="rId20"/>
    <p:sldId id="264"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94660"/>
  </p:normalViewPr>
  <p:slideViewPr>
    <p:cSldViewPr snapToGrid="0">
      <p:cViewPr varScale="1">
        <p:scale>
          <a:sx n="65" d="100"/>
          <a:sy n="65" d="100"/>
        </p:scale>
        <p:origin x="-89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t>STATISTICS Death in the Palestinian Territory: Annual Report 2017</a:t>
            </a:r>
          </a:p>
        </c:rich>
      </c:tx>
      <c:layout/>
      <c:overlay val="0"/>
      <c:spPr>
        <a:noFill/>
        <a:ln>
          <a:noFill/>
        </a:ln>
        <a:effectLst/>
      </c:sp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Death  Statistics in Palestinian Territory: Annual Report20172</c:v>
                </c:pt>
              </c:strCache>
            </c:strRef>
          </c:tx>
          <c:dPt>
            <c:idx val="0"/>
            <c:bubble3D val="0"/>
            <c:spPr>
              <a:gradFill rotWithShape="1">
                <a:gsLst>
                  <a:gs pos="0">
                    <a:schemeClr val="accent1">
                      <a:tint val="98000"/>
                      <a:lumMod val="114000"/>
                    </a:schemeClr>
                  </a:gs>
                  <a:gs pos="100000">
                    <a:schemeClr val="accent1">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c:spPr>
            <c:extLst xmlns:c16r2="http://schemas.microsoft.com/office/drawing/2015/06/chart">
              <c:ext xmlns:c16="http://schemas.microsoft.com/office/drawing/2014/chart" uri="{C3380CC4-5D6E-409C-BE32-E72D297353CC}">
                <c16:uniqueId val="{00000002-DDD9-49FD-B8C9-E001E61A6E56}"/>
              </c:ext>
            </c:extLst>
          </c:dPt>
          <c:dPt>
            <c:idx val="1"/>
            <c:bubble3D val="0"/>
            <c:spPr>
              <a:gradFill rotWithShape="1">
                <a:gsLst>
                  <a:gs pos="0">
                    <a:schemeClr val="accent2">
                      <a:tint val="98000"/>
                      <a:lumMod val="114000"/>
                    </a:schemeClr>
                  </a:gs>
                  <a:gs pos="100000">
                    <a:schemeClr val="accent2">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c:spPr>
            <c:extLst xmlns:c16r2="http://schemas.microsoft.com/office/drawing/2015/06/chart">
              <c:ext xmlns:c16="http://schemas.microsoft.com/office/drawing/2014/chart" uri="{C3380CC4-5D6E-409C-BE32-E72D297353CC}">
                <c16:uniqueId val="{00000001-DDD9-49FD-B8C9-E001E61A6E56}"/>
              </c:ext>
            </c:extLst>
          </c:dPt>
          <c:dPt>
            <c:idx val="2"/>
            <c:bubble3D val="0"/>
            <c:spPr>
              <a:gradFill rotWithShape="1">
                <a:gsLst>
                  <a:gs pos="0">
                    <a:schemeClr val="accent3">
                      <a:tint val="98000"/>
                      <a:lumMod val="114000"/>
                    </a:schemeClr>
                  </a:gs>
                  <a:gs pos="100000">
                    <a:schemeClr val="accent3">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c:spPr>
            <c:extLst xmlns:c16r2="http://schemas.microsoft.com/office/drawing/2015/06/chart">
              <c:ext xmlns:c16="http://schemas.microsoft.com/office/drawing/2014/chart" uri="{C3380CC4-5D6E-409C-BE32-E72D297353CC}">
                <c16:uniqueId val="{00000003-DDD9-49FD-B8C9-E001E61A6E56}"/>
              </c:ext>
            </c:extLst>
          </c:dPt>
          <c:dPt>
            <c:idx val="3"/>
            <c:bubble3D val="0"/>
            <c:spPr>
              <a:gradFill rotWithShape="1">
                <a:gsLst>
                  <a:gs pos="0">
                    <a:schemeClr val="accent4">
                      <a:tint val="98000"/>
                      <a:lumMod val="114000"/>
                    </a:schemeClr>
                  </a:gs>
                  <a:gs pos="100000">
                    <a:schemeClr val="accent4">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c:spPr>
            <c:extLst xmlns:c16r2="http://schemas.microsoft.com/office/drawing/2015/06/chart">
              <c:ext xmlns:c16="http://schemas.microsoft.com/office/drawing/2014/chart" uri="{C3380CC4-5D6E-409C-BE32-E72D297353CC}">
                <c16:uniqueId val="{00000004-DDD9-49FD-B8C9-E001E61A6E56}"/>
              </c:ext>
            </c:extLst>
          </c:dPt>
          <c:dLbls>
            <c:delete val="1"/>
          </c:dLbls>
          <c:cat>
            <c:strRef>
              <c:f>Sheet1!$A$2:$A$5</c:f>
              <c:strCache>
                <c:ptCount val="2"/>
                <c:pt idx="0">
                  <c:v>heart diseases </c:v>
                </c:pt>
                <c:pt idx="1">
                  <c:v>Other diseases
</c:v>
                </c:pt>
              </c:strCache>
            </c:strRef>
          </c:cat>
          <c:val>
            <c:numRef>
              <c:f>Sheet1!$B$2:$B$5</c:f>
              <c:numCache>
                <c:formatCode>General</c:formatCode>
                <c:ptCount val="4"/>
                <c:pt idx="0">
                  <c:v>30.3</c:v>
                </c:pt>
                <c:pt idx="1">
                  <c:v>69.7</c:v>
                </c:pt>
              </c:numCache>
            </c:numRef>
          </c:val>
          <c:extLst xmlns:c16r2="http://schemas.microsoft.com/office/drawing/2015/06/chart">
            <c:ext xmlns:c16="http://schemas.microsoft.com/office/drawing/2014/chart" uri="{C3380CC4-5D6E-409C-BE32-E72D297353CC}">
              <c16:uniqueId val="{00000000-DDD9-49FD-B8C9-E001E61A6E56}"/>
            </c:ext>
          </c:extLst>
        </c:ser>
        <c:dLbls>
          <c:dLblPos val="inEnd"/>
          <c:showLegendKey val="0"/>
          <c:showVal val="0"/>
          <c:showCatName val="1"/>
          <c:showSerName val="0"/>
          <c:showPercent val="0"/>
          <c:showBubbleSize val="0"/>
          <c:showLeaderLines val="1"/>
        </c:dLbls>
      </c:pie3DChart>
      <c:spPr>
        <a:noFill/>
        <a:ln>
          <a:noFill/>
        </a:ln>
        <a:effectLst/>
      </c:spPr>
    </c:plotArea>
    <c:legend>
      <c:legendPos val="b"/>
      <c:legendEntry>
        <c:idx val="2"/>
        <c:delete val="1"/>
      </c:legendEntry>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AEC01D-4836-4E1F-BA67-84B826B3F3AC}" type="datetimeFigureOut">
              <a:rPr lang="en-US" smtClean="0"/>
              <a:t>12/20/2018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36E43D-D079-4925-A47E-B0E6C862A615}" type="slidenum">
              <a:rPr lang="en-US" smtClean="0"/>
              <a:t>‹#›</a:t>
            </a:fld>
            <a:endParaRPr lang="en-US"/>
          </a:p>
        </p:txBody>
      </p:sp>
    </p:spTree>
    <p:extLst>
      <p:ext uri="{BB962C8B-B14F-4D97-AF65-F5344CB8AC3E}">
        <p14:creationId xmlns:p14="http://schemas.microsoft.com/office/powerpoint/2010/main" val="59129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36E43D-D079-4925-A47E-B0E6C862A615}" type="slidenum">
              <a:rPr lang="en-US" smtClean="0"/>
              <a:t>11</a:t>
            </a:fld>
            <a:endParaRPr lang="en-US"/>
          </a:p>
        </p:txBody>
      </p:sp>
    </p:spTree>
    <p:extLst>
      <p:ext uri="{BB962C8B-B14F-4D97-AF65-F5344CB8AC3E}">
        <p14:creationId xmlns:p14="http://schemas.microsoft.com/office/powerpoint/2010/main" val="2450858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836E43D-D079-4925-A47E-B0E6C862A615}" type="slidenum">
              <a:rPr lang="en-US" smtClean="0"/>
              <a:t>17</a:t>
            </a:fld>
            <a:endParaRPr lang="en-US"/>
          </a:p>
        </p:txBody>
      </p:sp>
    </p:spTree>
    <p:extLst>
      <p:ext uri="{BB962C8B-B14F-4D97-AF65-F5344CB8AC3E}">
        <p14:creationId xmlns:p14="http://schemas.microsoft.com/office/powerpoint/2010/main" val="4147885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3167182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A823669-D195-49C8-A20B-B78B1B4B1C07}"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1472636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497414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87212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21238450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1521285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4173348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2757561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2774678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3891733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1172389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823669-D195-49C8-A20B-B78B1B4B1C07}"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340097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823669-D195-49C8-A20B-B78B1B4B1C07}" type="datetimeFigureOut">
              <a:rPr lang="en-US" smtClean="0"/>
              <a:t>12/20/2018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4252845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4142831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1264990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0A823669-D195-49C8-A20B-B78B1B4B1C07}" type="datetimeFigureOut">
              <a:rPr lang="en-US" smtClean="0"/>
              <a:t>12/20/2018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3210197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A823669-D195-49C8-A20B-B78B1B4B1C07}"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D913C-FAA8-496D-ACED-CAC30DE7BB9E}" type="slidenum">
              <a:rPr lang="en-US" smtClean="0"/>
              <a:t>‹#›</a:t>
            </a:fld>
            <a:endParaRPr lang="en-US"/>
          </a:p>
        </p:txBody>
      </p:sp>
    </p:spTree>
    <p:extLst>
      <p:ext uri="{BB962C8B-B14F-4D97-AF65-F5344CB8AC3E}">
        <p14:creationId xmlns:p14="http://schemas.microsoft.com/office/powerpoint/2010/main" val="4034797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A823669-D195-49C8-A20B-B78B1B4B1C07}" type="datetimeFigureOut">
              <a:rPr lang="en-US" smtClean="0"/>
              <a:t>12/20/2018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4AD913C-FAA8-496D-ACED-CAC30DE7BB9E}" type="slidenum">
              <a:rPr lang="en-US" smtClean="0"/>
              <a:t>‹#›</a:t>
            </a:fld>
            <a:endParaRPr lang="en-US"/>
          </a:p>
        </p:txBody>
      </p:sp>
    </p:spTree>
    <p:extLst>
      <p:ext uri="{BB962C8B-B14F-4D97-AF65-F5344CB8AC3E}">
        <p14:creationId xmlns:p14="http://schemas.microsoft.com/office/powerpoint/2010/main" val="344590771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 Id="rId9"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1800" dirty="0" smtClean="0">
                <a:solidFill>
                  <a:schemeClr val="tx1"/>
                </a:solidFill>
              </a:rPr>
              <a:t/>
            </a:r>
            <a:br>
              <a:rPr lang="en-US" sz="1800" dirty="0" smtClean="0">
                <a:solidFill>
                  <a:schemeClr val="tx1"/>
                </a:solidFill>
              </a:rPr>
            </a:br>
            <a:r>
              <a:rPr lang="en-US" sz="1800" dirty="0">
                <a:solidFill>
                  <a:schemeClr val="tx1"/>
                </a:solidFill>
              </a:rPr>
              <a:t/>
            </a:r>
            <a:br>
              <a:rPr lang="en-US" sz="1800" dirty="0">
                <a:solidFill>
                  <a:schemeClr val="tx1"/>
                </a:solidFill>
              </a:rPr>
            </a:br>
            <a:r>
              <a:rPr lang="en-US" sz="1800" dirty="0" smtClean="0">
                <a:solidFill>
                  <a:schemeClr val="tx1"/>
                </a:solidFill>
              </a:rPr>
              <a:t/>
            </a:r>
            <a:br>
              <a:rPr lang="en-US" sz="1800" dirty="0" smtClean="0">
                <a:solidFill>
                  <a:schemeClr val="tx1"/>
                </a:solidFill>
              </a:rPr>
            </a:br>
            <a:r>
              <a:rPr lang="en-US" sz="1800" dirty="0">
                <a:solidFill>
                  <a:schemeClr val="tx1"/>
                </a:solidFill>
              </a:rPr>
              <a:t/>
            </a:r>
            <a:br>
              <a:rPr lang="en-US" sz="1800" dirty="0">
                <a:solidFill>
                  <a:schemeClr val="tx1"/>
                </a:solidFill>
              </a:rPr>
            </a:br>
            <a:r>
              <a:rPr lang="en-US" sz="1800" dirty="0" smtClean="0">
                <a:solidFill>
                  <a:schemeClr val="tx1"/>
                </a:solidFill>
              </a:rPr>
              <a:t/>
            </a:r>
            <a:br>
              <a:rPr lang="en-US" sz="1800" dirty="0" smtClean="0">
                <a:solidFill>
                  <a:schemeClr val="tx1"/>
                </a:solidFill>
              </a:rPr>
            </a:br>
            <a:r>
              <a:rPr lang="en-US" sz="1800" dirty="0">
                <a:solidFill>
                  <a:schemeClr val="tx1"/>
                </a:solidFill>
              </a:rPr>
              <a:t/>
            </a:r>
            <a:br>
              <a:rPr lang="en-US" sz="1800" dirty="0">
                <a:solidFill>
                  <a:schemeClr val="tx1"/>
                </a:solidFill>
              </a:rPr>
            </a:br>
            <a:r>
              <a:rPr lang="en-US" sz="1800" dirty="0" smtClean="0">
                <a:solidFill>
                  <a:schemeClr val="tx1"/>
                </a:solidFill>
              </a:rPr>
              <a:t/>
            </a:r>
            <a:br>
              <a:rPr lang="en-US" sz="1800" dirty="0" smtClean="0">
                <a:solidFill>
                  <a:schemeClr val="tx1"/>
                </a:solidFill>
              </a:rPr>
            </a:br>
            <a:r>
              <a:rPr lang="ar-SA" sz="1800" dirty="0" smtClean="0">
                <a:solidFill>
                  <a:schemeClr val="tx1"/>
                </a:solidFill>
              </a:rPr>
              <a:t/>
            </a:r>
            <a:br>
              <a:rPr lang="ar-SA" sz="1800" dirty="0" smtClean="0">
                <a:solidFill>
                  <a:schemeClr val="tx1"/>
                </a:solidFill>
              </a:rPr>
            </a:br>
            <a:r>
              <a:rPr lang="en-US" sz="1800" dirty="0" smtClean="0">
                <a:solidFill>
                  <a:schemeClr val="tx1"/>
                </a:solidFill>
              </a:rPr>
              <a:t>An-</a:t>
            </a:r>
            <a:r>
              <a:rPr lang="en-US" sz="1800" dirty="0" err="1" smtClean="0">
                <a:solidFill>
                  <a:schemeClr val="tx1"/>
                </a:solidFill>
              </a:rPr>
              <a:t>Najah</a:t>
            </a:r>
            <a:r>
              <a:rPr lang="en-US" sz="1800" dirty="0" smtClean="0">
                <a:solidFill>
                  <a:schemeClr val="tx1"/>
                </a:solidFill>
              </a:rPr>
              <a:t> </a:t>
            </a:r>
            <a:r>
              <a:rPr lang="en-US" sz="1800" dirty="0">
                <a:solidFill>
                  <a:schemeClr val="tx1"/>
                </a:solidFill>
              </a:rPr>
              <a:t>National University</a:t>
            </a:r>
            <a:br>
              <a:rPr lang="en-US" sz="1800" dirty="0">
                <a:solidFill>
                  <a:schemeClr val="tx1"/>
                </a:solidFill>
              </a:rPr>
            </a:br>
            <a:r>
              <a:rPr lang="en-US" sz="1800" dirty="0">
                <a:solidFill>
                  <a:schemeClr val="tx1"/>
                </a:solidFill>
              </a:rPr>
              <a:t>Telecommunications Engineering Department</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00722" y="262587"/>
            <a:ext cx="2095500" cy="2095500"/>
          </a:xfrm>
        </p:spPr>
      </p:pic>
      <p:sp>
        <p:nvSpPr>
          <p:cNvPr id="9" name="Rectangle 8"/>
          <p:cNvSpPr/>
          <p:nvPr/>
        </p:nvSpPr>
        <p:spPr>
          <a:xfrm>
            <a:off x="2974709" y="3470180"/>
            <a:ext cx="4758034" cy="639021"/>
          </a:xfrm>
          <a:prstGeom prst="rect">
            <a:avLst/>
          </a:prstGeom>
        </p:spPr>
        <p:txBody>
          <a:bodyPr wrap="none">
            <a:spAutoFit/>
          </a:bodyPr>
          <a:lstStyle/>
          <a:p>
            <a:pPr algn="ctr">
              <a:lnSpc>
                <a:spcPct val="107000"/>
              </a:lnSpc>
              <a:spcAft>
                <a:spcPts val="800"/>
              </a:spcAft>
            </a:pPr>
            <a:r>
              <a:rPr lang="en-US" sz="3600" b="1" dirty="0">
                <a:latin typeface="+mj-lt"/>
                <a:ea typeface="Calibri" panose="020F0502020204030204" pitchFamily="34" charset="0"/>
                <a:cs typeface="Arial" panose="020B0604020202020204" pitchFamily="34" charset="0"/>
              </a:rPr>
              <a:t>ECG analysis system</a:t>
            </a:r>
            <a:endParaRPr lang="en-US" sz="3600" dirty="0">
              <a:effectLst/>
              <a:latin typeface="+mj-lt"/>
              <a:ea typeface="Calibri" panose="020F0502020204030204" pitchFamily="34" charset="0"/>
              <a:cs typeface="Arial" panose="020B0604020202020204" pitchFamily="34" charset="0"/>
            </a:endParaRPr>
          </a:p>
        </p:txBody>
      </p:sp>
      <p:sp>
        <p:nvSpPr>
          <p:cNvPr id="10" name="Rectangle 9"/>
          <p:cNvSpPr/>
          <p:nvPr/>
        </p:nvSpPr>
        <p:spPr>
          <a:xfrm>
            <a:off x="2300472" y="4228283"/>
            <a:ext cx="6096000" cy="1754326"/>
          </a:xfrm>
          <a:prstGeom prst="rect">
            <a:avLst/>
          </a:prstGeom>
        </p:spPr>
        <p:txBody>
          <a:bodyPr>
            <a:spAutoFit/>
          </a:bodyPr>
          <a:lstStyle/>
          <a:p>
            <a:pPr algn="ctr"/>
            <a:r>
              <a:rPr lang="en-US" sz="1200" dirty="0"/>
              <a:t>Prepared by:</a:t>
            </a:r>
          </a:p>
          <a:p>
            <a:pPr algn="ctr"/>
            <a:r>
              <a:rPr lang="en-US" b="1" dirty="0" err="1" smtClean="0"/>
              <a:t>Malak</a:t>
            </a:r>
            <a:r>
              <a:rPr lang="en-US" b="1" dirty="0" smtClean="0"/>
              <a:t> </a:t>
            </a:r>
            <a:r>
              <a:rPr lang="en-US" b="1" dirty="0" err="1" smtClean="0"/>
              <a:t>Aqraa</a:t>
            </a:r>
            <a:endParaRPr lang="en-US" b="1" dirty="0" smtClean="0"/>
          </a:p>
          <a:p>
            <a:pPr algn="ctr"/>
            <a:r>
              <a:rPr lang="en-US" b="1" dirty="0" err="1"/>
              <a:t>Tasbeeh</a:t>
            </a:r>
            <a:r>
              <a:rPr lang="en-US" b="1" dirty="0"/>
              <a:t> </a:t>
            </a:r>
            <a:r>
              <a:rPr lang="en-US" b="1" dirty="0" err="1" smtClean="0"/>
              <a:t>Masri</a:t>
            </a:r>
            <a:endParaRPr lang="en-US" b="1" dirty="0"/>
          </a:p>
          <a:p>
            <a:pPr algn="ctr"/>
            <a:endParaRPr lang="en-US" sz="1200" dirty="0"/>
          </a:p>
          <a:p>
            <a:pPr algn="ctr"/>
            <a:r>
              <a:rPr lang="en-US" sz="1200" dirty="0"/>
              <a:t>Supervisor:</a:t>
            </a:r>
          </a:p>
          <a:p>
            <a:pPr algn="ctr"/>
            <a:r>
              <a:rPr lang="en-US" b="1" dirty="0"/>
              <a:t>Dr. </a:t>
            </a:r>
            <a:r>
              <a:rPr lang="en-US" b="1" dirty="0" err="1"/>
              <a:t>Saed</a:t>
            </a:r>
            <a:r>
              <a:rPr lang="en-US" b="1" dirty="0"/>
              <a:t> </a:t>
            </a:r>
            <a:r>
              <a:rPr lang="en-US" b="1" dirty="0" err="1"/>
              <a:t>Tarapiah</a:t>
            </a:r>
            <a:endParaRPr lang="en-US" b="1" dirty="0"/>
          </a:p>
          <a:p>
            <a:pPr algn="ctr"/>
            <a:endParaRPr lang="en-US" b="1"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7038"/>
            <a:ext cx="7249740" cy="2520245"/>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6546" y="4657039"/>
            <a:ext cx="5195456" cy="2520245"/>
          </a:xfrm>
          <a:prstGeom prst="rect">
            <a:avLst/>
          </a:prstGeom>
        </p:spPr>
      </p:pic>
      <p:sp>
        <p:nvSpPr>
          <p:cNvPr id="15" name="Rectangle 14"/>
          <p:cNvSpPr/>
          <p:nvPr/>
        </p:nvSpPr>
        <p:spPr>
          <a:xfrm>
            <a:off x="4625652" y="6226698"/>
            <a:ext cx="1445640" cy="307777"/>
          </a:xfrm>
          <a:prstGeom prst="rect">
            <a:avLst/>
          </a:prstGeom>
        </p:spPr>
        <p:txBody>
          <a:bodyPr wrap="square">
            <a:spAutoFit/>
          </a:bodyPr>
          <a:lstStyle/>
          <a:p>
            <a:pPr algn="ctr"/>
            <a:r>
              <a:rPr lang="en-US" sz="1400" b="1" dirty="0" smtClean="0"/>
              <a:t>Dec- 2018</a:t>
            </a:r>
            <a:endParaRPr lang="en-US" sz="1400" b="1" dirty="0"/>
          </a:p>
        </p:txBody>
      </p:sp>
    </p:spTree>
    <p:extLst>
      <p:ext uri="{BB962C8B-B14F-4D97-AF65-F5344CB8AC3E}">
        <p14:creationId xmlns:p14="http://schemas.microsoft.com/office/powerpoint/2010/main" val="81432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algn="just"/>
            <a:r>
              <a:rPr lang="en-US" dirty="0"/>
              <a:t> </a:t>
            </a:r>
            <a:r>
              <a:rPr lang="en-US" dirty="0" smtClean="0"/>
              <a:t>Develop  ECG </a:t>
            </a:r>
            <a:r>
              <a:rPr lang="en-US" dirty="0"/>
              <a:t>data analysis system in real time.</a:t>
            </a:r>
          </a:p>
          <a:p>
            <a:pPr algn="just"/>
            <a:r>
              <a:rPr lang="en-US" dirty="0"/>
              <a:t>D</a:t>
            </a:r>
            <a:r>
              <a:rPr lang="en-US" dirty="0" smtClean="0"/>
              <a:t>etect </a:t>
            </a:r>
            <a:r>
              <a:rPr lang="en-US" dirty="0"/>
              <a:t>of the QRS complex on the  ECG  </a:t>
            </a:r>
            <a:r>
              <a:rPr lang="en-US" dirty="0" smtClean="0"/>
              <a:t>signal.</a:t>
            </a:r>
          </a:p>
          <a:p>
            <a:pPr algn="just"/>
            <a:r>
              <a:rPr lang="en-US" dirty="0" smtClean="0"/>
              <a:t>Calculate </a:t>
            </a:r>
            <a:r>
              <a:rPr lang="en-US" dirty="0"/>
              <a:t>the time interval and </a:t>
            </a:r>
            <a:r>
              <a:rPr lang="en-US" dirty="0" smtClean="0"/>
              <a:t>peak </a:t>
            </a:r>
            <a:r>
              <a:rPr lang="en-US" dirty="0"/>
              <a:t>to peak (R-R) interval </a:t>
            </a:r>
            <a:r>
              <a:rPr lang="en-US" dirty="0" smtClean="0"/>
              <a:t>of the </a:t>
            </a:r>
            <a:r>
              <a:rPr lang="en-US" dirty="0"/>
              <a:t>QRS complex in order to detect the abnormal changes of these values.</a:t>
            </a:r>
            <a:endParaRPr lang="en-US" dirty="0" smtClean="0"/>
          </a:p>
          <a:p>
            <a:pPr algn="just"/>
            <a:endParaRPr lang="en-US" dirty="0"/>
          </a:p>
          <a:p>
            <a:pPr algn="just"/>
            <a:endParaRPr lang="en-US" dirty="0"/>
          </a:p>
        </p:txBody>
      </p:sp>
    </p:spTree>
    <p:extLst>
      <p:ext uri="{BB962C8B-B14F-4D97-AF65-F5344CB8AC3E}">
        <p14:creationId xmlns:p14="http://schemas.microsoft.com/office/powerpoint/2010/main" val="40148567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4" y="415648"/>
            <a:ext cx="9404723" cy="1400530"/>
          </a:xfrm>
        </p:spPr>
        <p:txBody>
          <a:bodyPr/>
          <a:lstStyle/>
          <a:p>
            <a:r>
              <a:rPr lang="en-US" dirty="0"/>
              <a:t>Project Description</a:t>
            </a:r>
            <a:br>
              <a:rPr lang="en-US" dirty="0"/>
            </a:br>
            <a:endParaRPr lang="en-US" dirty="0"/>
          </a:p>
        </p:txBody>
      </p:sp>
      <p:sp>
        <p:nvSpPr>
          <p:cNvPr id="3" name="عنصر نائب للمحتوى 2"/>
          <p:cNvSpPr>
            <a:spLocks noGrp="1"/>
          </p:cNvSpPr>
          <p:nvPr>
            <p:ph idx="1"/>
          </p:nvPr>
        </p:nvSpPr>
        <p:spPr>
          <a:xfrm>
            <a:off x="-157162" y="2052918"/>
            <a:ext cx="10207016" cy="4195481"/>
          </a:xfrm>
        </p:spPr>
        <p:txBody>
          <a:bodyPr/>
          <a:lstStyle/>
          <a:p>
            <a:endParaRPr lang="en-US" dirty="0" smtClean="0"/>
          </a:p>
          <a:p>
            <a:pPr marL="0" indent="0">
              <a:buNone/>
            </a:pPr>
            <a:endParaRPr lang="en-US" dirty="0" smtClean="0"/>
          </a:p>
          <a:p>
            <a:pPr marL="0" indent="0">
              <a:buNone/>
            </a:pPr>
            <a:r>
              <a:rPr lang="en-US" sz="1400" b="1" dirty="0" smtClean="0"/>
              <a:t>               ECG Electrodes Placements.</a:t>
            </a:r>
            <a:endParaRPr lang="en-US" sz="1400" b="1" i="1" dirty="0" smtClean="0"/>
          </a:p>
          <a:p>
            <a:endParaRPr lang="ar-SA" dirty="0"/>
          </a:p>
        </p:txBody>
      </p:sp>
      <p:pic>
        <p:nvPicPr>
          <p:cNvPr id="7" name="صورة 6" descr="C:\Users\ALManar\Desktop\مشروع الانتينا\التقا2ط.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6313" y="1446370"/>
            <a:ext cx="1524000" cy="1453993"/>
          </a:xfrm>
          <a:prstGeom prst="rect">
            <a:avLst/>
          </a:prstGeom>
          <a:noFill/>
          <a:ln>
            <a:noFill/>
          </a:ln>
        </p:spPr>
      </p:pic>
      <p:sp>
        <p:nvSpPr>
          <p:cNvPr id="4" name="سهم إلى اليسار واليمين 3"/>
          <p:cNvSpPr/>
          <p:nvPr/>
        </p:nvSpPr>
        <p:spPr>
          <a:xfrm>
            <a:off x="3214687" y="1738430"/>
            <a:ext cx="1514476" cy="7143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1100" b="1" dirty="0">
                <a:solidFill>
                  <a:schemeClr val="tx1"/>
                </a:solidFill>
              </a:rPr>
              <a:t>Sensor cable.</a:t>
            </a:r>
            <a:endParaRPr lang="ar-SA" sz="1100" b="1" dirty="0">
              <a:solidFill>
                <a:schemeClr val="tx1"/>
              </a:solidFill>
            </a:endParaRPr>
          </a:p>
        </p:txBody>
      </p:sp>
      <p:pic>
        <p:nvPicPr>
          <p:cNvPr id="8" name="صورة 7" descr="C:\Users\ALManar\Desktop\Electrodes4.jpg"/>
          <p:cNvPicPr/>
          <p:nvPr/>
        </p:nvPicPr>
        <p:blipFill rotWithShape="1">
          <a:blip r:embed="rId4" cstate="print">
            <a:extLst>
              <a:ext uri="{28A0092B-C50C-407E-A947-70E740481C1C}">
                <a14:useLocalDpi xmlns:a14="http://schemas.microsoft.com/office/drawing/2010/main" val="0"/>
              </a:ext>
            </a:extLst>
          </a:blip>
          <a:srcRect l="20320" t="36364" r="42009"/>
          <a:stretch/>
        </p:blipFill>
        <p:spPr bwMode="auto">
          <a:xfrm>
            <a:off x="976313" y="3243263"/>
            <a:ext cx="1486800" cy="1000124"/>
          </a:xfrm>
          <a:prstGeom prst="rect">
            <a:avLst/>
          </a:prstGeom>
          <a:noFill/>
          <a:ln>
            <a:noFill/>
          </a:ln>
        </p:spPr>
      </p:pic>
      <p:pic>
        <p:nvPicPr>
          <p:cNvPr id="102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6935" r="5522"/>
          <a:stretch/>
        </p:blipFill>
        <p:spPr bwMode="auto">
          <a:xfrm>
            <a:off x="3214686" y="3243263"/>
            <a:ext cx="1487885" cy="100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12110" t="5088" r="8314" b="5311"/>
          <a:stretch/>
        </p:blipFill>
        <p:spPr bwMode="auto">
          <a:xfrm>
            <a:off x="5159018" y="1373296"/>
            <a:ext cx="1982293" cy="145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5259336" y="2953046"/>
            <a:ext cx="1781656" cy="307777"/>
          </a:xfrm>
          <a:prstGeom prst="rect">
            <a:avLst/>
          </a:prstGeom>
        </p:spPr>
        <p:txBody>
          <a:bodyPr wrap="square">
            <a:spAutoFit/>
          </a:bodyPr>
          <a:lstStyle/>
          <a:p>
            <a:pPr algn="ctr"/>
            <a:r>
              <a:rPr lang="en-US" sz="1400" b="1" dirty="0"/>
              <a:t>ECG Sensor </a:t>
            </a:r>
            <a:endParaRPr lang="ar-SA" sz="1400" b="1" dirty="0"/>
          </a:p>
        </p:txBody>
      </p:sp>
      <p:pic>
        <p:nvPicPr>
          <p:cNvPr id="102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21972" t="14390" r="20734" b="16491"/>
          <a:stretch/>
        </p:blipFill>
        <p:spPr bwMode="auto">
          <a:xfrm>
            <a:off x="8798662" y="1340278"/>
            <a:ext cx="1982293" cy="1453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سهم إلى اليسار واليمين 13"/>
          <p:cNvSpPr/>
          <p:nvPr/>
        </p:nvSpPr>
        <p:spPr>
          <a:xfrm>
            <a:off x="7284186" y="1738429"/>
            <a:ext cx="1514476" cy="7143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b="1" dirty="0" smtClean="0">
                <a:solidFill>
                  <a:schemeClr val="tx1"/>
                </a:solidFill>
              </a:rPr>
              <a:t>WIRE</a:t>
            </a:r>
            <a:endParaRPr lang="ar-SA" sz="1100" b="1" dirty="0">
              <a:solidFill>
                <a:schemeClr val="tx1"/>
              </a:solidFill>
            </a:endParaRPr>
          </a:p>
        </p:txBody>
      </p:sp>
      <p:sp>
        <p:nvSpPr>
          <p:cNvPr id="11" name="سهم إلى اليسار والأعلى 10"/>
          <p:cNvSpPr/>
          <p:nvPr/>
        </p:nvSpPr>
        <p:spPr>
          <a:xfrm flipV="1">
            <a:off x="10903434" y="1863291"/>
            <a:ext cx="671512" cy="1928810"/>
          </a:xfrm>
          <a:prstGeom prst="leftUpArrow">
            <a:avLst>
              <a:gd name="adj1" fmla="val 32979"/>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 </a:t>
            </a:r>
            <a:endParaRPr lang="en-US" dirty="0" smtClean="0"/>
          </a:p>
          <a:p>
            <a:pPr algn="ctr"/>
            <a:endParaRPr lang="en-US" dirty="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ar-SA" dirty="0"/>
          </a:p>
        </p:txBody>
      </p:sp>
      <p:sp>
        <p:nvSpPr>
          <p:cNvPr id="12" name="مستطيل 11"/>
          <p:cNvSpPr/>
          <p:nvPr/>
        </p:nvSpPr>
        <p:spPr>
          <a:xfrm>
            <a:off x="9453818" y="3010196"/>
            <a:ext cx="671979" cy="369332"/>
          </a:xfrm>
          <a:prstGeom prst="rect">
            <a:avLst/>
          </a:prstGeom>
        </p:spPr>
        <p:txBody>
          <a:bodyPr wrap="none">
            <a:spAutoFit/>
          </a:bodyPr>
          <a:lstStyle/>
          <a:p>
            <a:r>
              <a:rPr lang="en-US" dirty="0"/>
              <a:t>ADC</a:t>
            </a:r>
            <a:endParaRPr lang="ar-SA" dirty="0"/>
          </a:p>
        </p:txBody>
      </p:sp>
      <p:pic>
        <p:nvPicPr>
          <p:cNvPr id="18" name="صورة 17" descr="C:\Users\Admin\Desktop\Pi3_1500.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46672" y="4170509"/>
            <a:ext cx="1982293" cy="1454400"/>
          </a:xfrm>
          <a:prstGeom prst="rect">
            <a:avLst/>
          </a:prstGeom>
          <a:noFill/>
          <a:ln>
            <a:noFill/>
          </a:ln>
        </p:spPr>
      </p:pic>
      <p:sp>
        <p:nvSpPr>
          <p:cNvPr id="13" name="مستطيل 12"/>
          <p:cNvSpPr/>
          <p:nvPr/>
        </p:nvSpPr>
        <p:spPr>
          <a:xfrm>
            <a:off x="9946168" y="5773222"/>
            <a:ext cx="2180739" cy="923330"/>
          </a:xfrm>
          <a:prstGeom prst="rect">
            <a:avLst/>
          </a:prstGeom>
        </p:spPr>
        <p:txBody>
          <a:bodyPr wrap="square">
            <a:spAutoFit/>
          </a:bodyPr>
          <a:lstStyle/>
          <a:p>
            <a:pPr algn="ctr"/>
            <a:r>
              <a:rPr lang="en-US" dirty="0"/>
              <a:t>Raspberry </a:t>
            </a:r>
            <a:r>
              <a:rPr lang="en-US" dirty="0" smtClean="0"/>
              <a:t>Pi3</a:t>
            </a:r>
          </a:p>
          <a:p>
            <a:pPr algn="ctr"/>
            <a:r>
              <a:rPr lang="en-US" dirty="0" smtClean="0"/>
              <a:t>With simulink model.</a:t>
            </a:r>
            <a:endParaRPr lang="ar-SA" dirty="0"/>
          </a:p>
        </p:txBody>
      </p:sp>
      <p:pic>
        <p:nvPicPr>
          <p:cNvPr id="20" name="صورة 19" descr="C:\Users\ALManar\Desktop\3.5inch-HDMI-LCD-8.jpg"/>
          <p:cNvPicPr/>
          <p:nvPr/>
        </p:nvPicPr>
        <p:blipFill>
          <a:blip r:embed="rId9">
            <a:extLst>
              <a:ext uri="{28A0092B-C50C-407E-A947-70E740481C1C}">
                <a14:useLocalDpi xmlns:a14="http://schemas.microsoft.com/office/drawing/2010/main" val="0"/>
              </a:ext>
            </a:extLst>
          </a:blip>
          <a:srcRect/>
          <a:stretch>
            <a:fillRect/>
          </a:stretch>
        </p:blipFill>
        <p:spPr bwMode="auto">
          <a:xfrm>
            <a:off x="6314047" y="4169046"/>
            <a:ext cx="1983600" cy="1454400"/>
          </a:xfrm>
          <a:prstGeom prst="rect">
            <a:avLst/>
          </a:prstGeom>
          <a:noFill/>
          <a:ln>
            <a:noFill/>
          </a:ln>
        </p:spPr>
      </p:pic>
      <p:sp>
        <p:nvSpPr>
          <p:cNvPr id="21" name="سهم إلى اليسار واليمين 20"/>
          <p:cNvSpPr/>
          <p:nvPr/>
        </p:nvSpPr>
        <p:spPr>
          <a:xfrm>
            <a:off x="8401050" y="4539058"/>
            <a:ext cx="1514476" cy="7143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b="1" dirty="0" smtClean="0">
                <a:solidFill>
                  <a:schemeClr val="tx1"/>
                </a:solidFill>
              </a:rPr>
              <a:t>WIRE</a:t>
            </a:r>
            <a:endParaRPr lang="ar-SA" sz="1100" b="1" dirty="0">
              <a:solidFill>
                <a:schemeClr val="tx1"/>
              </a:solidFill>
            </a:endParaRPr>
          </a:p>
        </p:txBody>
      </p:sp>
      <p:sp>
        <p:nvSpPr>
          <p:cNvPr id="15" name="مستطيل 14"/>
          <p:cNvSpPr/>
          <p:nvPr/>
        </p:nvSpPr>
        <p:spPr>
          <a:xfrm>
            <a:off x="6317884" y="5773222"/>
            <a:ext cx="1975926" cy="646331"/>
          </a:xfrm>
          <a:prstGeom prst="rect">
            <a:avLst/>
          </a:prstGeom>
        </p:spPr>
        <p:txBody>
          <a:bodyPr wrap="none">
            <a:spAutoFit/>
          </a:bodyPr>
          <a:lstStyle/>
          <a:p>
            <a:pPr algn="ctr"/>
            <a:r>
              <a:rPr lang="en-GB" dirty="0"/>
              <a:t>HDMI Touch </a:t>
            </a:r>
            <a:r>
              <a:rPr lang="en-GB" dirty="0" smtClean="0"/>
              <a:t>LCD</a:t>
            </a:r>
          </a:p>
          <a:p>
            <a:pPr algn="ctr"/>
            <a:r>
              <a:rPr lang="en-GB" dirty="0" smtClean="0"/>
              <a:t>To show results </a:t>
            </a:r>
            <a:endParaRPr lang="ar-SA" dirty="0"/>
          </a:p>
        </p:txBody>
      </p:sp>
    </p:spTree>
    <p:extLst>
      <p:ext uri="{BB962C8B-B14F-4D97-AF65-F5344CB8AC3E}">
        <p14:creationId xmlns:p14="http://schemas.microsoft.com/office/powerpoint/2010/main" val="3289235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174" y="541208"/>
            <a:ext cx="9404723" cy="1022121"/>
          </a:xfrm>
        </p:spPr>
        <p:txBody>
          <a:bodyPr/>
          <a:lstStyle/>
          <a:p>
            <a:r>
              <a:rPr lang="en-US" dirty="0"/>
              <a:t>Project Description</a:t>
            </a:r>
            <a:r>
              <a:rPr lang="en-US" dirty="0" smtClean="0"/>
              <a:t/>
            </a:r>
            <a:br>
              <a:rPr lang="en-US" dirty="0" smtClean="0"/>
            </a:br>
            <a:r>
              <a:rPr lang="en-US" i="1" dirty="0"/>
              <a:t/>
            </a:r>
            <a:br>
              <a:rPr lang="en-US" i="1" dirty="0"/>
            </a:br>
            <a:endParaRPr lang="ar-SA" dirty="0"/>
          </a:p>
        </p:txBody>
      </p:sp>
      <p:sp>
        <p:nvSpPr>
          <p:cNvPr id="3" name="عنصر نائب للمحتوى 2"/>
          <p:cNvSpPr>
            <a:spLocks noGrp="1"/>
          </p:cNvSpPr>
          <p:nvPr>
            <p:ph idx="1"/>
          </p:nvPr>
        </p:nvSpPr>
        <p:spPr>
          <a:xfrm>
            <a:off x="1103312" y="2052918"/>
            <a:ext cx="8946541" cy="4524863"/>
          </a:xfrm>
        </p:spPr>
        <p:txBody>
          <a:bodyPr>
            <a:normAutofit fontScale="77500" lnSpcReduction="2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dirty="0"/>
          </a:p>
          <a:p>
            <a:pPr marL="0" indent="0" algn="ctr">
              <a:buNone/>
            </a:pPr>
            <a:r>
              <a:rPr lang="en-US" sz="4200" dirty="0" smtClean="0"/>
              <a:t>QRS </a:t>
            </a:r>
            <a:r>
              <a:rPr lang="en-US" sz="4200" dirty="0"/>
              <a:t>detection Simulink model</a:t>
            </a:r>
            <a:endParaRPr lang="ar-SA" sz="4200" dirty="0"/>
          </a:p>
        </p:txBody>
      </p:sp>
      <p:pic>
        <p:nvPicPr>
          <p:cNvPr id="4" name="صورة 3" descr="C:\Users\ALManar\Desktop\ex_ecg_sigprocessing_01 (1).png"/>
          <p:cNvPicPr/>
          <p:nvPr/>
        </p:nvPicPr>
        <p:blipFill>
          <a:blip r:embed="rId2">
            <a:extLst>
              <a:ext uri="{28A0092B-C50C-407E-A947-70E740481C1C}">
                <a14:useLocalDpi xmlns:a14="http://schemas.microsoft.com/office/drawing/2010/main" val="0"/>
              </a:ext>
            </a:extLst>
          </a:blip>
          <a:srcRect/>
          <a:stretch>
            <a:fillRect/>
          </a:stretch>
        </p:blipFill>
        <p:spPr bwMode="auto">
          <a:xfrm>
            <a:off x="1150373" y="1637071"/>
            <a:ext cx="8937523" cy="4144296"/>
          </a:xfrm>
          <a:prstGeom prst="rect">
            <a:avLst/>
          </a:prstGeom>
          <a:noFill/>
          <a:ln>
            <a:noFill/>
          </a:ln>
        </p:spPr>
      </p:pic>
    </p:spTree>
    <p:extLst>
      <p:ext uri="{BB962C8B-B14F-4D97-AF65-F5344CB8AC3E}">
        <p14:creationId xmlns:p14="http://schemas.microsoft.com/office/powerpoint/2010/main" val="185290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6111" y="452718"/>
            <a:ext cx="9404723" cy="6405282"/>
          </a:xfrm>
        </p:spPr>
        <p:txBody>
          <a:bodyPr/>
          <a:lstStyle/>
          <a:p>
            <a:r>
              <a:rPr lang="en-US" dirty="0" smtClean="0"/>
              <a:t>Project </a:t>
            </a:r>
            <a:r>
              <a:rPr lang="en-US" dirty="0"/>
              <a:t>Description</a:t>
            </a:r>
            <a:br>
              <a:rPr lang="en-US" dirty="0"/>
            </a:br>
            <a:r>
              <a:rPr lang="en-US" i="1" dirty="0"/>
              <a:t/>
            </a:r>
            <a:br>
              <a:rPr lang="en-US" i="1" dirty="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t>
            </a:r>
            <a:r>
              <a:rPr lang="en-US" sz="3600" dirty="0" smtClean="0"/>
              <a:t>The </a:t>
            </a:r>
            <a:r>
              <a:rPr lang="en-US" sz="3600" dirty="0"/>
              <a:t>over all QRS detection simulink </a:t>
            </a:r>
            <a:r>
              <a:rPr lang="en-US" sz="3600" dirty="0" smtClean="0"/>
              <a:t>model</a:t>
            </a:r>
            <a:endParaRPr lang="ar-SA" sz="3600" dirty="0"/>
          </a:p>
        </p:txBody>
      </p:sp>
      <p:pic>
        <p:nvPicPr>
          <p:cNvPr id="4" name="عنصر نائب للمحتوى 3" descr="C:\Users\ALManar\Pictures\التقاط.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0073" y="1666569"/>
            <a:ext cx="9014081" cy="3819831"/>
          </a:xfrm>
          <a:prstGeom prst="rect">
            <a:avLst/>
          </a:prstGeom>
          <a:noFill/>
          <a:ln>
            <a:noFill/>
          </a:ln>
        </p:spPr>
      </p:pic>
    </p:spTree>
    <p:extLst>
      <p:ext uri="{BB962C8B-B14F-4D97-AF65-F5344CB8AC3E}">
        <p14:creationId xmlns:p14="http://schemas.microsoft.com/office/powerpoint/2010/main" val="2692858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a:t>Result and Discussion.</a:t>
            </a:r>
            <a:br>
              <a:rPr lang="en-US" sz="4400" dirty="0"/>
            </a:br>
            <a:endParaRPr lang="ar-SA" dirty="0"/>
          </a:p>
        </p:txBody>
      </p:sp>
      <p:sp>
        <p:nvSpPr>
          <p:cNvPr id="3" name="عنصر نائب للمحتوى 2"/>
          <p:cNvSpPr>
            <a:spLocks noGrp="1"/>
          </p:cNvSpPr>
          <p:nvPr>
            <p:ph idx="1"/>
          </p:nvPr>
        </p:nvSpPr>
        <p:spPr/>
        <p:txBody>
          <a:bodyPr/>
          <a:lstStyle/>
          <a:p>
            <a:r>
              <a:rPr lang="en-US" dirty="0" smtClean="0"/>
              <a:t>In order to experience the simulink model we applied different heart rates ECG signals from ECG source.</a:t>
            </a:r>
          </a:p>
          <a:p>
            <a:pPr marL="0" indent="0">
              <a:buNone/>
            </a:pPr>
            <a:endParaRPr lang="en-US" b="1" dirty="0" smtClean="0"/>
          </a:p>
          <a:p>
            <a:pPr marL="0" indent="0">
              <a:buNone/>
            </a:pPr>
            <a:r>
              <a:rPr lang="en-US" b="1" dirty="0" smtClean="0"/>
              <a:t>First</a:t>
            </a:r>
            <a:r>
              <a:rPr lang="en-US" dirty="0"/>
              <a:t>: we set the heart rate in  ECG source block to </a:t>
            </a:r>
            <a:r>
              <a:rPr lang="en-US" b="1" dirty="0"/>
              <a:t>82 BPM</a:t>
            </a:r>
            <a:r>
              <a:rPr lang="en-US" dirty="0"/>
              <a:t> (which is normal value) .we have the following outputs:</a:t>
            </a:r>
          </a:p>
          <a:p>
            <a:pPr marL="0" indent="0">
              <a:buNone/>
            </a:pPr>
            <a:endParaRPr lang="en-US" dirty="0" smtClean="0"/>
          </a:p>
          <a:p>
            <a:endParaRPr lang="ar-SA" dirty="0"/>
          </a:p>
        </p:txBody>
      </p:sp>
      <p:pic>
        <p:nvPicPr>
          <p:cNvPr id="4" name="صورة 3"/>
          <p:cNvPicPr/>
          <p:nvPr/>
        </p:nvPicPr>
        <p:blipFill>
          <a:blip r:embed="rId2"/>
          <a:stretch>
            <a:fillRect/>
          </a:stretch>
        </p:blipFill>
        <p:spPr>
          <a:xfrm>
            <a:off x="1689038" y="4144297"/>
            <a:ext cx="7602446" cy="1989644"/>
          </a:xfrm>
          <a:prstGeom prst="rect">
            <a:avLst/>
          </a:prstGeom>
        </p:spPr>
      </p:pic>
      <p:sp>
        <p:nvSpPr>
          <p:cNvPr id="5" name="مستطيل 4"/>
          <p:cNvSpPr/>
          <p:nvPr/>
        </p:nvSpPr>
        <p:spPr>
          <a:xfrm>
            <a:off x="3141407" y="6177875"/>
            <a:ext cx="4955458" cy="461665"/>
          </a:xfrm>
          <a:prstGeom prst="rect">
            <a:avLst/>
          </a:prstGeom>
        </p:spPr>
        <p:txBody>
          <a:bodyPr wrap="square">
            <a:spAutoFit/>
          </a:bodyPr>
          <a:lstStyle/>
          <a:p>
            <a:pPr algn="ctr"/>
            <a:r>
              <a:rPr lang="en-US" sz="2400" b="1" dirty="0"/>
              <a:t>Raw ECG signal with 82 BPM</a:t>
            </a:r>
            <a:endParaRPr lang="ar-SA" sz="2400" b="1" dirty="0"/>
          </a:p>
        </p:txBody>
      </p:sp>
    </p:spTree>
    <p:extLst>
      <p:ext uri="{BB962C8B-B14F-4D97-AF65-F5344CB8AC3E}">
        <p14:creationId xmlns:p14="http://schemas.microsoft.com/office/powerpoint/2010/main" val="1505341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p:cNvPicPr>
          <p:nvPr>
            <p:ph idx="1"/>
          </p:nvPr>
        </p:nvPicPr>
        <p:blipFill>
          <a:blip r:embed="rId2"/>
          <a:stretch>
            <a:fillRect/>
          </a:stretch>
        </p:blipFill>
        <p:spPr>
          <a:xfrm>
            <a:off x="1297859" y="228600"/>
            <a:ext cx="8969835" cy="1836000"/>
          </a:xfrm>
          <a:prstGeom prst="rect">
            <a:avLst/>
          </a:prstGeom>
        </p:spPr>
      </p:pic>
      <p:sp>
        <p:nvSpPr>
          <p:cNvPr id="4" name="مستطيل 3"/>
          <p:cNvSpPr/>
          <p:nvPr/>
        </p:nvSpPr>
        <p:spPr>
          <a:xfrm>
            <a:off x="3616793" y="2283152"/>
            <a:ext cx="4958409" cy="830997"/>
          </a:xfrm>
          <a:prstGeom prst="rect">
            <a:avLst/>
          </a:prstGeom>
        </p:spPr>
        <p:txBody>
          <a:bodyPr wrap="none">
            <a:spAutoFit/>
          </a:bodyPr>
          <a:lstStyle/>
          <a:p>
            <a:r>
              <a:rPr lang="en-GB" sz="2400" dirty="0">
                <a:cs typeface="+mj-cs"/>
              </a:rPr>
              <a:t>Filtered signal (QRS) with 82 BPM</a:t>
            </a:r>
            <a:r>
              <a:rPr lang="en-GB" sz="2400" dirty="0" smtClean="0">
                <a:cs typeface="+mj-cs"/>
              </a:rPr>
              <a:t>.</a:t>
            </a:r>
          </a:p>
          <a:p>
            <a:endParaRPr lang="ar-SA" sz="2400" dirty="0">
              <a:cs typeface="+mj-cs"/>
            </a:endParaRPr>
          </a:p>
        </p:txBody>
      </p:sp>
      <p:sp>
        <p:nvSpPr>
          <p:cNvPr id="6"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2051" name="صورة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7859" y="3438481"/>
            <a:ext cx="8971200" cy="183426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p:cNvSpPr>
            <a:spLocks noChangeArrowheads="1"/>
          </p:cNvSpPr>
          <p:nvPr/>
        </p:nvSpPr>
        <p:spPr bwMode="auto">
          <a:xfrm>
            <a:off x="4584206" y="5449759"/>
            <a:ext cx="30235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bmk="_Toc531862283">
                <a:ln>
                  <a:noFill/>
                </a:ln>
                <a:solidFill>
                  <a:schemeClr val="tx1"/>
                </a:solidFill>
                <a:effectLst/>
                <a:ea typeface="Calibri" pitchFamily="34" charset="0"/>
                <a:cs typeface="Times New Roman" pitchFamily="18" charset="0"/>
              </a:rPr>
              <a:t>Heart rate (82 BPM).</a:t>
            </a:r>
            <a:endParaRPr kumimoji="0" lang="en-US" sz="240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405185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a:stretch>
            <a:fillRect/>
          </a:stretch>
        </p:blipFill>
        <p:spPr>
          <a:xfrm>
            <a:off x="1177054" y="356495"/>
            <a:ext cx="8971200" cy="1836000"/>
          </a:xfrm>
          <a:prstGeom prst="rect">
            <a:avLst/>
          </a:prstGeom>
        </p:spPr>
      </p:pic>
      <p:sp>
        <p:nvSpPr>
          <p:cNvPr id="5" name="مستطيل 4"/>
          <p:cNvSpPr/>
          <p:nvPr/>
        </p:nvSpPr>
        <p:spPr>
          <a:xfrm>
            <a:off x="3037431" y="2373868"/>
            <a:ext cx="6053260" cy="461665"/>
          </a:xfrm>
          <a:prstGeom prst="rect">
            <a:avLst/>
          </a:prstGeom>
        </p:spPr>
        <p:txBody>
          <a:bodyPr wrap="none">
            <a:spAutoFit/>
          </a:bodyPr>
          <a:lstStyle/>
          <a:p>
            <a:r>
              <a:rPr lang="en-US" sz="2400" dirty="0"/>
              <a:t>Peak &amp;Threshold (with 82 BPM heart rate).</a:t>
            </a:r>
            <a:endParaRPr lang="ar-SA" sz="2400" dirty="0"/>
          </a:p>
        </p:txBody>
      </p:sp>
      <p:sp>
        <p:nvSpPr>
          <p:cNvPr id="6" name="مستطيل 5"/>
          <p:cNvSpPr/>
          <p:nvPr/>
        </p:nvSpPr>
        <p:spPr>
          <a:xfrm>
            <a:off x="1248697" y="3096796"/>
            <a:ext cx="9089922" cy="3785652"/>
          </a:xfrm>
          <a:prstGeom prst="rect">
            <a:avLst/>
          </a:prstGeom>
        </p:spPr>
        <p:txBody>
          <a:bodyPr wrap="square">
            <a:spAutoFit/>
          </a:bodyPr>
          <a:lstStyle/>
          <a:p>
            <a:r>
              <a:rPr lang="en-US" sz="2000" dirty="0"/>
              <a:t>After calculated the  time interval of the QRS </a:t>
            </a:r>
            <a:r>
              <a:rPr lang="en-US" sz="2000" dirty="0" smtClean="0"/>
              <a:t>The </a:t>
            </a:r>
            <a:r>
              <a:rPr lang="en-US" sz="2000" dirty="0"/>
              <a:t>result </a:t>
            </a:r>
            <a:r>
              <a:rPr lang="ar-SA" sz="2000" dirty="0" smtClean="0"/>
              <a:t> </a:t>
            </a:r>
            <a:r>
              <a:rPr lang="ar-SA" sz="2000" dirty="0"/>
              <a:t>=</a:t>
            </a:r>
            <a:r>
              <a:rPr lang="en-US" sz="2000" dirty="0"/>
              <a:t>.107 s </a:t>
            </a:r>
            <a:r>
              <a:rPr lang="en-US" sz="2000" dirty="0" smtClean="0"/>
              <a:t>.</a:t>
            </a:r>
          </a:p>
          <a:p>
            <a:endParaRPr lang="en-US" sz="2000" dirty="0"/>
          </a:p>
          <a:p>
            <a:r>
              <a:rPr lang="en-US" sz="2000" dirty="0"/>
              <a:t>Since The  normal values of QRS duration mut be[0.07-.12s] so,the QRS  duration of the patient lies within the normal range</a:t>
            </a:r>
            <a:r>
              <a:rPr lang="en-US" sz="2000" dirty="0" smtClean="0"/>
              <a:t>.</a:t>
            </a:r>
          </a:p>
          <a:p>
            <a:endParaRPr lang="en-US" sz="2000" dirty="0"/>
          </a:p>
          <a:p>
            <a:r>
              <a:rPr lang="en-US" sz="2000" dirty="0"/>
              <a:t>We also calculated the peak-peak( R-R) interval of ECG signal with 82 BPM heart </a:t>
            </a:r>
            <a:r>
              <a:rPr lang="en-US" sz="2000" dirty="0" smtClean="0"/>
              <a:t>rate and </a:t>
            </a:r>
            <a:r>
              <a:rPr lang="en-US" sz="2000" dirty="0"/>
              <a:t>the result was=0.735 S  </a:t>
            </a:r>
            <a:r>
              <a:rPr lang="en-US" sz="2000" dirty="0" smtClean="0"/>
              <a:t>.</a:t>
            </a:r>
          </a:p>
          <a:p>
            <a:endParaRPr lang="en-US" sz="2000" dirty="0"/>
          </a:p>
          <a:p>
            <a:r>
              <a:rPr lang="en-US" sz="2000" dirty="0"/>
              <a:t>Since The  normal values of peak-peak ( R-R) interval  must be in the range [.6-1.2] S so, The peak-peak ( R-R)interval of the patient lies within the normal range.</a:t>
            </a:r>
          </a:p>
          <a:p>
            <a:endParaRPr lang="en-US" sz="2000" dirty="0"/>
          </a:p>
        </p:txBody>
      </p:sp>
    </p:spTree>
    <p:extLst>
      <p:ext uri="{BB962C8B-B14F-4D97-AF65-F5344CB8AC3E}">
        <p14:creationId xmlns:p14="http://schemas.microsoft.com/office/powerpoint/2010/main" val="3593603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03312" y="250724"/>
            <a:ext cx="8946541" cy="5997676"/>
          </a:xfrm>
        </p:spPr>
        <p:txBody>
          <a:bodyPr/>
          <a:lstStyle/>
          <a:p>
            <a:r>
              <a:rPr lang="en-US" b="1" dirty="0"/>
              <a:t>Second </a:t>
            </a:r>
            <a:r>
              <a:rPr lang="en-US" dirty="0"/>
              <a:t>: we set the heart rate in  ECG source block to </a:t>
            </a:r>
            <a:r>
              <a:rPr lang="en-US" b="1" dirty="0"/>
              <a:t>220 BPM</a:t>
            </a:r>
            <a:r>
              <a:rPr lang="en-US" dirty="0"/>
              <a:t> (Which is abnormal value ​​where it exceeds the normal limit of the heart rate) .we have the following outputs</a:t>
            </a:r>
            <a:r>
              <a:rPr lang="en-US" dirty="0" smtClean="0"/>
              <a:t>:</a:t>
            </a:r>
          </a:p>
          <a:p>
            <a:endParaRPr lang="en-US" dirty="0"/>
          </a:p>
          <a:p>
            <a:endParaRPr lang="ar-SA" dirty="0"/>
          </a:p>
        </p:txBody>
      </p:sp>
      <p:pic>
        <p:nvPicPr>
          <p:cNvPr id="4" name="صورة 3" descr="https://scontent.fjrs2-1.fna.fbcdn.net/v/t1.15752-9/47431704_121653665439741_7025721994016456704_n.png?_nc_cat=105&amp;_nc_ht=scontent.fjrs2-1.fna&amp;oh=f53bf9718106e9f4d8f9a1680ef56f99&amp;oe=5C682E0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8838" y="1585913"/>
            <a:ext cx="7372350" cy="1992280"/>
          </a:xfrm>
          <a:prstGeom prst="rect">
            <a:avLst/>
          </a:prstGeom>
          <a:noFill/>
          <a:ln>
            <a:noFill/>
          </a:ln>
        </p:spPr>
      </p:pic>
      <p:sp>
        <p:nvSpPr>
          <p:cNvPr id="5" name="مستطيل 4"/>
          <p:cNvSpPr/>
          <p:nvPr/>
        </p:nvSpPr>
        <p:spPr>
          <a:xfrm>
            <a:off x="3588013" y="3660813"/>
            <a:ext cx="5126724" cy="400110"/>
          </a:xfrm>
          <a:prstGeom prst="rect">
            <a:avLst/>
          </a:prstGeom>
        </p:spPr>
        <p:txBody>
          <a:bodyPr wrap="none">
            <a:spAutoFit/>
          </a:bodyPr>
          <a:lstStyle/>
          <a:p>
            <a:r>
              <a:rPr lang="en-GB" sz="2000" dirty="0"/>
              <a:t>R</a:t>
            </a:r>
            <a:r>
              <a:rPr lang="en-GB" sz="2000" dirty="0" smtClean="0"/>
              <a:t>aw </a:t>
            </a:r>
            <a:r>
              <a:rPr lang="en-GB" sz="2000" dirty="0"/>
              <a:t>ECG signal with (220 BPM heart rate).</a:t>
            </a:r>
            <a:endParaRPr lang="ar-SA" sz="20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8863" y="4332385"/>
            <a:ext cx="7172325" cy="1896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3405363" y="6229350"/>
            <a:ext cx="5638082" cy="400110"/>
          </a:xfrm>
          <a:prstGeom prst="rect">
            <a:avLst/>
          </a:prstGeom>
        </p:spPr>
        <p:txBody>
          <a:bodyPr wrap="none">
            <a:spAutoFit/>
          </a:bodyPr>
          <a:lstStyle/>
          <a:p>
            <a:r>
              <a:rPr lang="en-US" sz="2000" dirty="0" smtClean="0"/>
              <a:t>Filtered </a:t>
            </a:r>
            <a:r>
              <a:rPr lang="en-US" sz="2000" dirty="0"/>
              <a:t>signal (QRS) with (220 BPM heart rate).</a:t>
            </a:r>
            <a:endParaRPr lang="ar-SA" sz="2000" dirty="0"/>
          </a:p>
        </p:txBody>
      </p:sp>
    </p:spTree>
    <p:extLst>
      <p:ext uri="{BB962C8B-B14F-4D97-AF65-F5344CB8AC3E}">
        <p14:creationId xmlns:p14="http://schemas.microsoft.com/office/powerpoint/2010/main" val="14560890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a:stretch>
            <a:fillRect/>
          </a:stretch>
        </p:blipFill>
        <p:spPr>
          <a:xfrm>
            <a:off x="1472023" y="176980"/>
            <a:ext cx="8947150" cy="2157052"/>
          </a:xfrm>
          <a:prstGeom prst="rect">
            <a:avLst/>
          </a:prstGeom>
        </p:spPr>
      </p:pic>
      <p:sp>
        <p:nvSpPr>
          <p:cNvPr id="5" name="مستطيل 4"/>
          <p:cNvSpPr/>
          <p:nvPr/>
        </p:nvSpPr>
        <p:spPr>
          <a:xfrm>
            <a:off x="4506442" y="2595405"/>
            <a:ext cx="3195105" cy="461665"/>
          </a:xfrm>
          <a:prstGeom prst="rect">
            <a:avLst/>
          </a:prstGeom>
        </p:spPr>
        <p:txBody>
          <a:bodyPr wrap="none">
            <a:spAutoFit/>
          </a:bodyPr>
          <a:lstStyle/>
          <a:p>
            <a:r>
              <a:rPr lang="en-US" sz="2400" dirty="0"/>
              <a:t>Heart rate (220 BPM).</a:t>
            </a:r>
            <a:endParaRPr lang="ar-SA" sz="2400" dirty="0"/>
          </a:p>
        </p:txBody>
      </p:sp>
      <p:pic>
        <p:nvPicPr>
          <p:cNvPr id="6" name="صورة 5"/>
          <p:cNvPicPr/>
          <p:nvPr/>
        </p:nvPicPr>
        <p:blipFill>
          <a:blip r:embed="rId3"/>
          <a:stretch>
            <a:fillRect/>
          </a:stretch>
        </p:blipFill>
        <p:spPr>
          <a:xfrm>
            <a:off x="1651820" y="3557771"/>
            <a:ext cx="8863780" cy="2253094"/>
          </a:xfrm>
          <a:prstGeom prst="rect">
            <a:avLst/>
          </a:prstGeom>
        </p:spPr>
      </p:pic>
      <p:sp>
        <p:nvSpPr>
          <p:cNvPr id="7" name="مستطيل 6"/>
          <p:cNvSpPr/>
          <p:nvPr/>
        </p:nvSpPr>
        <p:spPr>
          <a:xfrm>
            <a:off x="3350014" y="6194011"/>
            <a:ext cx="6224781" cy="461665"/>
          </a:xfrm>
          <a:prstGeom prst="rect">
            <a:avLst/>
          </a:prstGeom>
        </p:spPr>
        <p:txBody>
          <a:bodyPr wrap="none">
            <a:spAutoFit/>
          </a:bodyPr>
          <a:lstStyle/>
          <a:p>
            <a:r>
              <a:rPr lang="en-US" sz="2400" dirty="0"/>
              <a:t>Peak &amp;Threshold (with 220 BPM heart rate).</a:t>
            </a:r>
            <a:endParaRPr lang="ar-SA" sz="2400" dirty="0"/>
          </a:p>
        </p:txBody>
      </p:sp>
    </p:spTree>
    <p:extLst>
      <p:ext uri="{BB962C8B-B14F-4D97-AF65-F5344CB8AC3E}">
        <p14:creationId xmlns:p14="http://schemas.microsoft.com/office/powerpoint/2010/main" val="4291304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3962" y="442452"/>
            <a:ext cx="9695892" cy="5805947"/>
          </a:xfrm>
        </p:spPr>
        <p:txBody>
          <a:bodyPr/>
          <a:lstStyle/>
          <a:p>
            <a:endParaRPr lang="en-US" dirty="0" smtClean="0"/>
          </a:p>
          <a:p>
            <a:pPr marL="0" indent="0">
              <a:buNone/>
            </a:pPr>
            <a:r>
              <a:rPr lang="en-US" dirty="0" smtClean="0"/>
              <a:t>  </a:t>
            </a:r>
            <a:r>
              <a:rPr lang="en-US" dirty="0"/>
              <a:t>After calculated the  time interval of the QRS </a:t>
            </a:r>
            <a:r>
              <a:rPr lang="en-US" dirty="0" smtClean="0"/>
              <a:t>wave,The </a:t>
            </a:r>
            <a:r>
              <a:rPr lang="en-US" dirty="0"/>
              <a:t>result </a:t>
            </a:r>
            <a:r>
              <a:rPr lang="en-US" dirty="0" smtClean="0"/>
              <a:t>was = </a:t>
            </a:r>
            <a:r>
              <a:rPr lang="en-US" dirty="0"/>
              <a:t>0.246 S</a:t>
            </a:r>
            <a:r>
              <a:rPr lang="en-US" dirty="0" smtClean="0"/>
              <a:t>.</a:t>
            </a:r>
          </a:p>
          <a:p>
            <a:pPr marL="0" indent="0">
              <a:buNone/>
            </a:pPr>
            <a:endParaRPr lang="en-US" dirty="0" smtClean="0"/>
          </a:p>
          <a:p>
            <a:pPr marL="0" indent="0">
              <a:buNone/>
            </a:pPr>
            <a:r>
              <a:rPr lang="en-US" dirty="0"/>
              <a:t> Since The  normal values of QRS duration mut be[0.07-.12s] so,the QRS  duration </a:t>
            </a:r>
            <a:r>
              <a:rPr lang="en-US" dirty="0" smtClean="0"/>
              <a:t>           of </a:t>
            </a:r>
            <a:r>
              <a:rPr lang="en-US" dirty="0"/>
              <a:t>the patient's ECG  exceeds the upper limit of normal QRS </a:t>
            </a:r>
            <a:r>
              <a:rPr lang="en-US" dirty="0" smtClean="0"/>
              <a:t>duration .</a:t>
            </a:r>
          </a:p>
          <a:p>
            <a:pPr marL="0" indent="0">
              <a:buNone/>
            </a:pPr>
            <a:endParaRPr lang="en-US" dirty="0"/>
          </a:p>
          <a:p>
            <a:pPr marL="0" indent="0">
              <a:buNone/>
            </a:pPr>
            <a:r>
              <a:rPr lang="en-US" dirty="0"/>
              <a:t> We also calculated the peak-peak( R-R) interval of ECG signal with 220 BPM heart </a:t>
            </a:r>
            <a:r>
              <a:rPr lang="en-US" dirty="0" smtClean="0"/>
              <a:t>rate and </a:t>
            </a:r>
            <a:r>
              <a:rPr lang="en-US" dirty="0"/>
              <a:t>the result </a:t>
            </a:r>
            <a:r>
              <a:rPr lang="en-US" dirty="0" smtClean="0"/>
              <a:t>was=0.274 S.</a:t>
            </a:r>
          </a:p>
          <a:p>
            <a:pPr marL="0" indent="0">
              <a:buNone/>
            </a:pPr>
            <a:endParaRPr lang="en-US" dirty="0" smtClean="0"/>
          </a:p>
          <a:p>
            <a:pPr marL="0" indent="0">
              <a:buNone/>
            </a:pPr>
            <a:r>
              <a:rPr lang="en-US" dirty="0" smtClean="0"/>
              <a:t> Since </a:t>
            </a:r>
            <a:r>
              <a:rPr lang="en-US" dirty="0"/>
              <a:t>The  normal values of peak-peak ( R-R) interval  must be in the range [.6-1.2] S so, The peak-peak ( R-R)interval of the patient's ECG lies under the lower limit of the normal ( R-R) interval </a:t>
            </a:r>
            <a:r>
              <a:rPr lang="en-US" dirty="0" smtClean="0"/>
              <a:t>.</a:t>
            </a:r>
            <a:endParaRPr lang="en-US" dirty="0"/>
          </a:p>
        </p:txBody>
      </p:sp>
    </p:spTree>
    <p:extLst>
      <p:ext uri="{BB962C8B-B14F-4D97-AF65-F5344CB8AC3E}">
        <p14:creationId xmlns:p14="http://schemas.microsoft.com/office/powerpoint/2010/main" val="2577090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Outline</a:t>
            </a:r>
          </a:p>
        </p:txBody>
      </p:sp>
      <p:sp>
        <p:nvSpPr>
          <p:cNvPr id="3" name="Content Placeholder 2"/>
          <p:cNvSpPr>
            <a:spLocks noGrp="1"/>
          </p:cNvSpPr>
          <p:nvPr>
            <p:ph idx="1"/>
          </p:nvPr>
        </p:nvSpPr>
        <p:spPr/>
        <p:txBody>
          <a:bodyPr/>
          <a:lstStyle/>
          <a:p>
            <a:r>
              <a:rPr lang="en-US" sz="2400" dirty="0"/>
              <a:t>Introduction.</a:t>
            </a:r>
          </a:p>
          <a:p>
            <a:r>
              <a:rPr lang="en-US" sz="2400" dirty="0" smtClean="0"/>
              <a:t>Objectives</a:t>
            </a:r>
            <a:r>
              <a:rPr lang="en-US" sz="2400" dirty="0" smtClean="0"/>
              <a:t>.</a:t>
            </a:r>
            <a:endParaRPr lang="en-US" sz="2400" dirty="0"/>
          </a:p>
          <a:p>
            <a:pPr lvl="0"/>
            <a:r>
              <a:rPr lang="en-US" sz="2400" dirty="0"/>
              <a:t>Project </a:t>
            </a:r>
            <a:r>
              <a:rPr lang="en-US" sz="2400" dirty="0" smtClean="0"/>
              <a:t>Description</a:t>
            </a:r>
            <a:r>
              <a:rPr lang="en-US" sz="2400" dirty="0" smtClean="0"/>
              <a:t>.</a:t>
            </a:r>
          </a:p>
          <a:p>
            <a:r>
              <a:rPr lang="en-US" sz="2400" dirty="0"/>
              <a:t>Result and Discussion</a:t>
            </a:r>
            <a:r>
              <a:rPr lang="en-US" sz="2400" dirty="0" smtClean="0"/>
              <a:t>.</a:t>
            </a:r>
            <a:endParaRPr lang="en-US" sz="2400" dirty="0" smtClean="0"/>
          </a:p>
          <a:p>
            <a:r>
              <a:rPr lang="en-US" sz="2400" dirty="0" smtClean="0"/>
              <a:t>Recommendations </a:t>
            </a:r>
            <a:r>
              <a:rPr lang="en-US" sz="2400" dirty="0"/>
              <a:t>And Conclusion</a:t>
            </a:r>
            <a:r>
              <a:rPr lang="en-US" dirty="0" smtClean="0"/>
              <a:t>.</a:t>
            </a:r>
            <a:endParaRPr lang="en-US" dirty="0"/>
          </a:p>
          <a:p>
            <a:pPr marL="0" indent="0">
              <a:buNone/>
            </a:pPr>
            <a:endParaRPr lang="en-US" dirty="0"/>
          </a:p>
          <a:p>
            <a:endParaRPr lang="en-US" dirty="0"/>
          </a:p>
        </p:txBody>
      </p:sp>
    </p:spTree>
    <p:extLst>
      <p:ext uri="{BB962C8B-B14F-4D97-AF65-F5344CB8AC3E}">
        <p14:creationId xmlns:p14="http://schemas.microsoft.com/office/powerpoint/2010/main" val="8174039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tx1"/>
                </a:solidFill>
              </a:rPr>
              <a:t>Recommendations</a:t>
            </a:r>
            <a:r>
              <a:rPr lang="en-US" sz="4000" dirty="0" smtClean="0">
                <a:solidFill>
                  <a:schemeClr val="tx1"/>
                </a:solidFill>
              </a:rPr>
              <a:t> And Conclusion.</a:t>
            </a:r>
            <a:endParaRPr lang="en-US" sz="4000" dirty="0">
              <a:solidFill>
                <a:schemeClr val="tx1"/>
              </a:solidFill>
            </a:endParaRPr>
          </a:p>
        </p:txBody>
      </p:sp>
      <p:sp>
        <p:nvSpPr>
          <p:cNvPr id="3" name="Content Placeholder 2"/>
          <p:cNvSpPr>
            <a:spLocks noGrp="1"/>
          </p:cNvSpPr>
          <p:nvPr>
            <p:ph idx="1"/>
          </p:nvPr>
        </p:nvSpPr>
        <p:spPr/>
        <p:txBody>
          <a:bodyPr/>
          <a:lstStyle/>
          <a:p>
            <a:pPr marL="0" indent="0" algn="just">
              <a:buNone/>
            </a:pPr>
            <a:r>
              <a:rPr lang="en-US" dirty="0"/>
              <a:t>Based on the principle that a person's heart is the main driver of his life We had the idea of working on this project</a:t>
            </a:r>
            <a:r>
              <a:rPr lang="en-US" dirty="0" smtClean="0"/>
              <a:t>. </a:t>
            </a:r>
            <a:r>
              <a:rPr lang="en-US" dirty="0"/>
              <a:t>Our goals are to design  to a system that relieve people of the trouble of going to hospitals and paying large sums of money to check on the health of their </a:t>
            </a:r>
            <a:r>
              <a:rPr lang="en-US" dirty="0" smtClean="0"/>
              <a:t>hearts. We </a:t>
            </a:r>
            <a:r>
              <a:rPr lang="en-US" dirty="0"/>
              <a:t>hope that people will benefit from this project as much as possible</a:t>
            </a:r>
          </a:p>
        </p:txBody>
      </p:sp>
    </p:spTree>
    <p:extLst>
      <p:ext uri="{BB962C8B-B14F-4D97-AF65-F5344CB8AC3E}">
        <p14:creationId xmlns:p14="http://schemas.microsoft.com/office/powerpoint/2010/main" val="3220581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77" y="0"/>
            <a:ext cx="12195777" cy="6858000"/>
          </a:xfrm>
        </p:spPr>
      </p:pic>
      <p:sp>
        <p:nvSpPr>
          <p:cNvPr id="5" name="مربع نص 4"/>
          <p:cNvSpPr txBox="1"/>
          <p:nvPr/>
        </p:nvSpPr>
        <p:spPr>
          <a:xfrm>
            <a:off x="1106129" y="1266403"/>
            <a:ext cx="5102942" cy="1323439"/>
          </a:xfrm>
          <a:prstGeom prst="rect">
            <a:avLst/>
          </a:prstGeom>
          <a:noFill/>
          <a:ln>
            <a:noFill/>
          </a:ln>
        </p:spPr>
        <p:txBody>
          <a:bodyPr wrap="square" rtlCol="1">
            <a:spAutoFit/>
          </a:bodyPr>
          <a:lstStyle/>
          <a:p>
            <a:r>
              <a:rPr lang="en-US" sz="8000" dirty="0" smtClean="0">
                <a:solidFill>
                  <a:schemeClr val="bg1"/>
                </a:solidFill>
                <a:latin typeface="Andalus" pitchFamily="18" charset="-78"/>
                <a:cs typeface="Andalus" pitchFamily="18" charset="-78"/>
              </a:rPr>
              <a:t>Thank you</a:t>
            </a:r>
            <a:endParaRPr lang="ar-SA" sz="8000" dirty="0">
              <a:solidFill>
                <a:schemeClr val="bg1"/>
              </a:solidFill>
              <a:latin typeface="Andalus" pitchFamily="18" charset="-78"/>
              <a:cs typeface="Andalus" pitchFamily="18" charset="-78"/>
            </a:endParaRPr>
          </a:p>
        </p:txBody>
      </p:sp>
    </p:spTree>
    <p:extLst>
      <p:ext uri="{BB962C8B-B14F-4D97-AF65-F5344CB8AC3E}">
        <p14:creationId xmlns:p14="http://schemas.microsoft.com/office/powerpoint/2010/main" val="3022729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Introduction</a:t>
            </a:r>
            <a:r>
              <a:rPr lang="en-US" sz="4400" dirty="0" smtClean="0">
                <a:solidFill>
                  <a:schemeClr val="tx1"/>
                </a:solidFill>
              </a:rPr>
              <a:t/>
            </a:r>
            <a:br>
              <a:rPr lang="en-US" sz="4400" dirty="0" smtClean="0">
                <a:solidFill>
                  <a:schemeClr val="tx1"/>
                </a:solidFill>
              </a:rPr>
            </a:br>
            <a:r>
              <a:rPr lang="en-US" sz="4400" dirty="0" smtClean="0">
                <a:solidFill>
                  <a:schemeClr val="tx1"/>
                </a:solidFill>
              </a:rPr>
              <a:t>   </a:t>
            </a:r>
            <a:r>
              <a:rPr lang="en-US" sz="3600" dirty="0" smtClean="0">
                <a:solidFill>
                  <a:schemeClr val="tx1"/>
                </a:solidFill>
              </a:rPr>
              <a:t>The </a:t>
            </a:r>
            <a:r>
              <a:rPr lang="en-US" sz="3600" dirty="0">
                <a:solidFill>
                  <a:schemeClr val="tx1"/>
                </a:solidFill>
              </a:rPr>
              <a:t>Survey</a:t>
            </a:r>
            <a:r>
              <a:rPr lang="en-US" sz="4400" dirty="0">
                <a:solidFill>
                  <a:schemeClr val="accent1"/>
                </a:solidFill>
              </a:rPr>
              <a:t/>
            </a:r>
            <a:br>
              <a:rPr lang="en-US" sz="4400" dirty="0">
                <a:solidFill>
                  <a:schemeClr val="accent1"/>
                </a:solidFill>
              </a:rPr>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31076644"/>
              </p:ext>
            </p:extLst>
          </p:nvPr>
        </p:nvGraphicFramePr>
        <p:xfrm>
          <a:off x="1103313" y="2052638"/>
          <a:ext cx="8947150" cy="4195762"/>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7365496" y="2934845"/>
            <a:ext cx="78098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30.3%</a:t>
            </a:r>
            <a:endParaRPr lang="en-US" dirty="0"/>
          </a:p>
        </p:txBody>
      </p:sp>
      <p:sp>
        <p:nvSpPr>
          <p:cNvPr id="10" name="Rectangle 9"/>
          <p:cNvSpPr/>
          <p:nvPr/>
        </p:nvSpPr>
        <p:spPr>
          <a:xfrm>
            <a:off x="2455871" y="4383817"/>
            <a:ext cx="78098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69.7%</a:t>
            </a:r>
            <a:endParaRPr lang="en-US" dirty="0"/>
          </a:p>
        </p:txBody>
      </p:sp>
    </p:spTree>
    <p:extLst>
      <p:ext uri="{BB962C8B-B14F-4D97-AF65-F5344CB8AC3E}">
        <p14:creationId xmlns:p14="http://schemas.microsoft.com/office/powerpoint/2010/main" val="352512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pPr marL="0" indent="0">
              <a:buNone/>
            </a:pPr>
            <a:r>
              <a:rPr lang="en-US" sz="2400" dirty="0" smtClean="0"/>
              <a:t>What is </a:t>
            </a:r>
            <a:r>
              <a:rPr lang="en-US" sz="2400" dirty="0"/>
              <a:t>ECG(Electrocardiography</a:t>
            </a:r>
            <a:r>
              <a:rPr lang="en-US" sz="2400" dirty="0" smtClean="0"/>
              <a:t>) ?</a:t>
            </a:r>
          </a:p>
          <a:p>
            <a:pPr marL="0" indent="0">
              <a:buNone/>
            </a:pPr>
            <a:endParaRPr lang="en-US" dirty="0" smtClean="0"/>
          </a:p>
          <a:p>
            <a:pPr marL="0" indent="0" algn="just">
              <a:buNone/>
            </a:pPr>
            <a:r>
              <a:rPr lang="en-US" sz="1800" dirty="0"/>
              <a:t>is the process of recording the electrical activity of the heart, as the heart produces small electrical impulses that spread through the heart muscle and cause constriction. These impulses can be detected by the ECG. The doctor uses the electroplating test to help him know the cause Some symptoms, such as palpitations or chest pain, are sometimes performed as part of routine tests, for example, before </a:t>
            </a:r>
            <a:r>
              <a:rPr lang="en-US" sz="1800" dirty="0" smtClean="0"/>
              <a:t>surgery.</a:t>
            </a:r>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3381159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2535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lnSpcReduction="10000"/>
          </a:bodyPr>
          <a:lstStyle/>
          <a:p>
            <a:pPr marL="0" indent="0">
              <a:buNone/>
            </a:pPr>
            <a:r>
              <a:rPr lang="en-US" sz="2400" dirty="0"/>
              <a:t>what is different between waves  on the ECG signal? </a:t>
            </a:r>
            <a:endParaRPr lang="en-US" sz="2400" dirty="0" smtClean="0"/>
          </a:p>
          <a:p>
            <a:pPr marL="0" indent="0" algn="just">
              <a:buNone/>
            </a:pPr>
            <a:endParaRPr lang="en-US" sz="2400" dirty="0" smtClean="0"/>
          </a:p>
          <a:p>
            <a:pPr algn="just"/>
            <a:r>
              <a:rPr lang="en-US" sz="1800" dirty="0"/>
              <a:t>1-The </a:t>
            </a:r>
            <a:r>
              <a:rPr lang="en-US" sz="1800" b="1" dirty="0"/>
              <a:t>P wave</a:t>
            </a:r>
            <a:r>
              <a:rPr lang="en-US" sz="1800" dirty="0"/>
              <a:t> is a record of the electrical activity through the upper heart chambers (atria).</a:t>
            </a:r>
          </a:p>
          <a:p>
            <a:pPr algn="just"/>
            <a:r>
              <a:rPr lang="en-US" sz="1800" dirty="0"/>
              <a:t>2- The </a:t>
            </a:r>
            <a:r>
              <a:rPr lang="en-US" sz="1800" b="1" dirty="0"/>
              <a:t>QRS Complex </a:t>
            </a:r>
            <a:r>
              <a:rPr lang="en-US" sz="1800" dirty="0"/>
              <a:t>is a combination of the Q wave, R wave and S wave and it is a record of the movement of electrical impulses through the lower heart chambers (ventricles) and It also contains the peak value of the signal.</a:t>
            </a:r>
          </a:p>
          <a:p>
            <a:pPr algn="just"/>
            <a:r>
              <a:rPr lang="en-US" sz="1800" dirty="0"/>
              <a:t>3- The </a:t>
            </a:r>
            <a:r>
              <a:rPr lang="en-US" sz="1800" b="1" dirty="0"/>
              <a:t>ST segment</a:t>
            </a:r>
            <a:r>
              <a:rPr lang="en-US" sz="1800" dirty="0"/>
              <a:t> is the portion of the ECG from the end of the QRS complex to the beginning of the T wave. </a:t>
            </a:r>
          </a:p>
          <a:p>
            <a:pPr algn="just"/>
            <a:r>
              <a:rPr lang="en-US" sz="1800" dirty="0"/>
              <a:t>4- </a:t>
            </a:r>
            <a:r>
              <a:rPr lang="en-US" sz="1800" b="1" dirty="0"/>
              <a:t>The T wave</a:t>
            </a:r>
            <a:r>
              <a:rPr lang="en-US" sz="1800" dirty="0"/>
              <a:t> occurs after the QRS complex and is a result of ventricular repolarization.</a:t>
            </a:r>
          </a:p>
          <a:p>
            <a:pPr marL="0" indent="0">
              <a:buNone/>
            </a:pPr>
            <a:r>
              <a:rPr lang="en-US" sz="2400" dirty="0" smtClean="0"/>
              <a:t> </a:t>
            </a:r>
            <a:endParaRPr lang="en-US" sz="2400" dirty="0"/>
          </a:p>
          <a:p>
            <a:pPr marL="0" indent="0">
              <a:buNone/>
            </a:pPr>
            <a:endParaRPr lang="en-US" dirty="0"/>
          </a:p>
        </p:txBody>
      </p:sp>
    </p:spTree>
    <p:extLst>
      <p:ext uri="{BB962C8B-B14F-4D97-AF65-F5344CB8AC3E}">
        <p14:creationId xmlns:p14="http://schemas.microsoft.com/office/powerpoint/2010/main" val="340819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pic>
        <p:nvPicPr>
          <p:cNvPr id="4" name="عنصر نائب للمحتوى 3" descr="C:\Users\ALManar\Desktop\220px-QRS_complex.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95419" y="2274112"/>
            <a:ext cx="3518058" cy="3566249"/>
          </a:xfrm>
          <a:prstGeom prst="rect">
            <a:avLst/>
          </a:prstGeom>
          <a:noFill/>
          <a:ln>
            <a:noFill/>
          </a:ln>
        </p:spPr>
      </p:pic>
      <p:sp>
        <p:nvSpPr>
          <p:cNvPr id="5" name="Rectangle 4"/>
          <p:cNvSpPr/>
          <p:nvPr/>
        </p:nvSpPr>
        <p:spPr>
          <a:xfrm>
            <a:off x="366894" y="1374460"/>
            <a:ext cx="6913288" cy="4862870"/>
          </a:xfrm>
          <a:prstGeom prst="rect">
            <a:avLst/>
          </a:prstGeom>
        </p:spPr>
        <p:txBody>
          <a:bodyPr wrap="square">
            <a:spAutoFit/>
          </a:bodyPr>
          <a:lstStyle/>
          <a:p>
            <a:r>
              <a:rPr lang="en-US" dirty="0"/>
              <a:t>In our project, we will focus on analyzing the QRS wave to identify diseases caused by abnormal changes, whether in amplitude, time interval or peak to peak (R-R) </a:t>
            </a:r>
            <a:r>
              <a:rPr lang="en-US" dirty="0" smtClean="0"/>
              <a:t>interval.and we will calculate the heart rate to detect</a:t>
            </a:r>
          </a:p>
          <a:p>
            <a:endParaRPr lang="en-US" dirty="0"/>
          </a:p>
          <a:p>
            <a:r>
              <a:rPr lang="en-US" sz="2000" b="1" dirty="0"/>
              <a:t>QRS</a:t>
            </a:r>
            <a:r>
              <a:rPr lang="en-US" sz="2000" dirty="0"/>
              <a:t> normal values</a:t>
            </a:r>
            <a:r>
              <a:rPr lang="en-US" sz="2000" dirty="0" smtClean="0"/>
              <a:t>:</a:t>
            </a:r>
          </a:p>
          <a:p>
            <a:endParaRPr lang="en-US" dirty="0"/>
          </a:p>
          <a:p>
            <a:r>
              <a:rPr lang="en-US" dirty="0" smtClean="0"/>
              <a:t>   The </a:t>
            </a:r>
            <a:r>
              <a:rPr lang="en-US" b="1" dirty="0"/>
              <a:t>QRS</a:t>
            </a:r>
            <a:r>
              <a:rPr lang="en-US" dirty="0"/>
              <a:t> duration must be</a:t>
            </a:r>
            <a:r>
              <a:rPr lang="en-US" b="1" dirty="0"/>
              <a:t>[0.07-.12s</a:t>
            </a:r>
            <a:r>
              <a:rPr lang="en-US" b="1" dirty="0" smtClean="0"/>
              <a:t>].</a:t>
            </a:r>
          </a:p>
          <a:p>
            <a:r>
              <a:rPr lang="en-US" b="1" dirty="0"/>
              <a:t> </a:t>
            </a:r>
            <a:r>
              <a:rPr lang="en-US" b="1" dirty="0" smtClean="0"/>
              <a:t>  </a:t>
            </a:r>
            <a:endParaRPr lang="en-US" b="1" dirty="0"/>
          </a:p>
          <a:p>
            <a:endParaRPr lang="en-US" b="1" dirty="0" smtClean="0"/>
          </a:p>
          <a:p>
            <a:r>
              <a:rPr lang="en-US" dirty="0" smtClean="0"/>
              <a:t>   The </a:t>
            </a:r>
            <a:r>
              <a:rPr lang="en-US" dirty="0"/>
              <a:t>peak-peak ( </a:t>
            </a:r>
            <a:r>
              <a:rPr lang="en-US" b="1" dirty="0"/>
              <a:t>R-R</a:t>
            </a:r>
            <a:r>
              <a:rPr lang="en-US" dirty="0"/>
              <a:t>) interval must be in the range </a:t>
            </a:r>
            <a:r>
              <a:rPr lang="en-US" b="1" dirty="0"/>
              <a:t>[.</a:t>
            </a:r>
            <a:r>
              <a:rPr lang="en-US" b="1" dirty="0" smtClean="0"/>
              <a:t>6-1.2</a:t>
            </a:r>
            <a:r>
              <a:rPr lang="en-US" b="1" dirty="0"/>
              <a:t>] s</a:t>
            </a:r>
            <a:r>
              <a:rPr lang="en-US" b="1" dirty="0" smtClean="0"/>
              <a:t>.</a:t>
            </a:r>
          </a:p>
          <a:p>
            <a:endParaRPr lang="en-US" b="1" dirty="0" smtClean="0"/>
          </a:p>
          <a:p>
            <a:r>
              <a:rPr lang="en-US" sz="2000" b="1" dirty="0" smtClean="0"/>
              <a:t>Heart rate:</a:t>
            </a:r>
          </a:p>
          <a:p>
            <a:endParaRPr lang="en-US" b="1" dirty="0"/>
          </a:p>
          <a:p>
            <a:r>
              <a:rPr lang="en-US" dirty="0" smtClean="0"/>
              <a:t>  The </a:t>
            </a:r>
            <a:r>
              <a:rPr lang="en-US" dirty="0"/>
              <a:t>normal  heart rate between 60 and 100 BPM /</a:t>
            </a:r>
            <a:r>
              <a:rPr lang="en-US" dirty="0" smtClean="0"/>
              <a:t>min.</a:t>
            </a:r>
          </a:p>
          <a:p>
            <a:endParaRPr lang="en-US" b="1" dirty="0"/>
          </a:p>
          <a:p>
            <a:endParaRPr lang="en-US" b="1" dirty="0"/>
          </a:p>
        </p:txBody>
      </p:sp>
      <p:sp>
        <p:nvSpPr>
          <p:cNvPr id="3" name="سهم إلى اليمين 2"/>
          <p:cNvSpPr/>
          <p:nvPr/>
        </p:nvSpPr>
        <p:spPr>
          <a:xfrm>
            <a:off x="105129" y="3386174"/>
            <a:ext cx="414770" cy="27981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100" dirty="0"/>
          </a:p>
        </p:txBody>
      </p:sp>
      <p:sp>
        <p:nvSpPr>
          <p:cNvPr id="8" name="سهم إلى اليمين 7"/>
          <p:cNvSpPr/>
          <p:nvPr/>
        </p:nvSpPr>
        <p:spPr>
          <a:xfrm>
            <a:off x="105129" y="4207345"/>
            <a:ext cx="414770" cy="27981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100" dirty="0"/>
          </a:p>
        </p:txBody>
      </p:sp>
      <p:sp>
        <p:nvSpPr>
          <p:cNvPr id="9" name="سهم إلى اليمين 8"/>
          <p:cNvSpPr/>
          <p:nvPr/>
        </p:nvSpPr>
        <p:spPr>
          <a:xfrm>
            <a:off x="59068" y="5347886"/>
            <a:ext cx="414770" cy="27981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100" dirty="0"/>
          </a:p>
        </p:txBody>
      </p:sp>
    </p:spTree>
    <p:extLst>
      <p:ext uri="{BB962C8B-B14F-4D97-AF65-F5344CB8AC3E}">
        <p14:creationId xmlns:p14="http://schemas.microsoft.com/office/powerpoint/2010/main" val="3774347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1059067" y="1419418"/>
            <a:ext cx="8946541" cy="4195481"/>
          </a:xfrm>
        </p:spPr>
        <p:txBody>
          <a:bodyPr>
            <a:normAutofit/>
          </a:bodyPr>
          <a:lstStyle/>
          <a:p>
            <a:pPr marL="0" indent="0">
              <a:buNone/>
            </a:pPr>
            <a:r>
              <a:rPr lang="en-US" sz="2800" b="1" dirty="0" smtClean="0"/>
              <a:t> </a:t>
            </a:r>
            <a:r>
              <a:rPr lang="en-US" sz="2800" b="1" dirty="0" smtClean="0"/>
              <a:t>QRS changes</a:t>
            </a:r>
          </a:p>
          <a:p>
            <a:pPr marL="0" indent="0">
              <a:buNone/>
            </a:pPr>
            <a:endParaRPr lang="en-US" b="1" dirty="0"/>
          </a:p>
          <a:p>
            <a:pPr algn="just"/>
            <a:r>
              <a:rPr lang="en-US" b="1" dirty="0" smtClean="0"/>
              <a:t>wide </a:t>
            </a:r>
            <a:r>
              <a:rPr lang="en-US" b="1" dirty="0"/>
              <a:t>QRS complex (QRS Duration &gt;.12s</a:t>
            </a:r>
            <a:r>
              <a:rPr lang="en-US" b="1" dirty="0" smtClean="0"/>
              <a:t>)</a:t>
            </a:r>
            <a:r>
              <a:rPr lang="en-US" b="1" dirty="0" smtClean="0"/>
              <a:t>:</a:t>
            </a:r>
            <a:r>
              <a:rPr lang="en-US" dirty="0"/>
              <a:t>We can diagnose many diseases from wide </a:t>
            </a:r>
            <a:r>
              <a:rPr lang="en-US" b="1" dirty="0"/>
              <a:t>QRS </a:t>
            </a:r>
            <a:r>
              <a:rPr lang="en-US" dirty="0"/>
              <a:t>complex such as Left bundle branch </a:t>
            </a:r>
            <a:r>
              <a:rPr lang="en-US" dirty="0" smtClean="0"/>
              <a:t>block,Right </a:t>
            </a:r>
            <a:r>
              <a:rPr lang="en-US" dirty="0"/>
              <a:t>bundle branch </a:t>
            </a:r>
            <a:r>
              <a:rPr lang="en-US" dirty="0" smtClean="0"/>
              <a:t>block,</a:t>
            </a:r>
            <a:r>
              <a:rPr lang="en-US" dirty="0"/>
              <a:t> Nonspecific intraventricular conduction disturbance. Hyperkalemia. Class I antiarrhythmic drugs. Tricyclic antidepressants. Ventricular rhythms and ventricular extrasystoles (premature complexes). Artificial pacemaker which stimulates in the ventricle. Aberrant conduction (abberancy). Pre-excitation (Wolff-Parkinson-White syndrome</a:t>
            </a:r>
            <a:r>
              <a:rPr lang="en-US" dirty="0" smtClean="0"/>
              <a:t>).</a:t>
            </a:r>
            <a:endParaRPr lang="en-US" dirty="0"/>
          </a:p>
          <a:p>
            <a:pPr algn="just"/>
            <a:r>
              <a:rPr lang="en-US" b="1" dirty="0" smtClean="0"/>
              <a:t>Short </a:t>
            </a:r>
            <a:r>
              <a:rPr lang="en-US" b="1" dirty="0"/>
              <a:t>QRS duration(&lt;0.07s</a:t>
            </a:r>
            <a:r>
              <a:rPr lang="en-US" b="1" dirty="0" smtClean="0"/>
              <a:t>)</a:t>
            </a:r>
            <a:r>
              <a:rPr lang="en-US" dirty="0" smtClean="0"/>
              <a:t>:</a:t>
            </a:r>
            <a:r>
              <a:rPr lang="en-US" dirty="0"/>
              <a:t>no clinical relevance</a:t>
            </a:r>
            <a:r>
              <a:rPr lang="en-US" dirty="0" smtClean="0"/>
              <a:t>.</a:t>
            </a:r>
            <a:endParaRPr lang="en-US" dirty="0"/>
          </a:p>
        </p:txBody>
      </p:sp>
    </p:spTree>
    <p:extLst>
      <p:ext uri="{BB962C8B-B14F-4D97-AF65-F5344CB8AC3E}">
        <p14:creationId xmlns:p14="http://schemas.microsoft.com/office/powerpoint/2010/main" val="887779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Introduction</a:t>
            </a:r>
            <a:endParaRPr lang="ar-SA" dirty="0"/>
          </a:p>
        </p:txBody>
      </p:sp>
      <p:sp>
        <p:nvSpPr>
          <p:cNvPr id="3" name="عنصر نائب للمحتوى 2"/>
          <p:cNvSpPr>
            <a:spLocks noGrp="1"/>
          </p:cNvSpPr>
          <p:nvPr>
            <p:ph idx="1"/>
          </p:nvPr>
        </p:nvSpPr>
        <p:spPr>
          <a:xfrm>
            <a:off x="911583" y="1477731"/>
            <a:ext cx="8946541" cy="4195481"/>
          </a:xfrm>
        </p:spPr>
        <p:txBody>
          <a:bodyPr>
            <a:normAutofit/>
          </a:bodyPr>
          <a:lstStyle/>
          <a:p>
            <a:pPr marL="0" indent="0">
              <a:buNone/>
            </a:pPr>
            <a:r>
              <a:rPr lang="en-US" b="1" dirty="0"/>
              <a:t> </a:t>
            </a:r>
            <a:r>
              <a:rPr lang="en-US" sz="2800" b="1" dirty="0"/>
              <a:t>QRS </a:t>
            </a:r>
            <a:r>
              <a:rPr lang="en-US" sz="2800" b="1" dirty="0" smtClean="0"/>
              <a:t>changes</a:t>
            </a:r>
          </a:p>
          <a:p>
            <a:pPr algn="just"/>
            <a:r>
              <a:rPr lang="en-US" b="1" dirty="0" smtClean="0"/>
              <a:t>High </a:t>
            </a:r>
            <a:r>
              <a:rPr lang="en-US" b="1" dirty="0"/>
              <a:t>voltage:</a:t>
            </a:r>
            <a:r>
              <a:rPr lang="en-US" dirty="0"/>
              <a:t> Hypertrophy ,Left bundle branch block . Right bundle branch block . Normal variant in younger, well-trained and slender individuals.</a:t>
            </a:r>
          </a:p>
          <a:p>
            <a:pPr algn="just"/>
            <a:r>
              <a:rPr lang="en-US" b="1" dirty="0"/>
              <a:t> </a:t>
            </a:r>
            <a:r>
              <a:rPr lang="en-US" b="1" dirty="0" smtClean="0"/>
              <a:t>Low </a:t>
            </a:r>
            <a:r>
              <a:rPr lang="en-US" b="1" dirty="0"/>
              <a:t>voltage:</a:t>
            </a:r>
            <a:r>
              <a:rPr lang="en-US" dirty="0"/>
              <a:t> Normal variant. Misplaced leads. Cardiomyopathy. Chronic obstructive pulmonary disease. Perimyocarditis. Hypothyreosis (typically accompanied by bradycardia). Pneumothorax. Extensive myocardial infarction. Obesity. Pericardial effusion. Pleural effusion. Amyloidosis .</a:t>
            </a:r>
          </a:p>
          <a:p>
            <a:pPr marL="0" indent="0">
              <a:buNone/>
            </a:pPr>
            <a:endParaRPr lang="en-US" sz="2800" b="1" dirty="0"/>
          </a:p>
          <a:p>
            <a:pPr marL="0" indent="0">
              <a:buNone/>
            </a:pPr>
            <a:endParaRPr lang="ar-SA" dirty="0"/>
          </a:p>
        </p:txBody>
      </p:sp>
    </p:spTree>
    <p:extLst>
      <p:ext uri="{BB962C8B-B14F-4D97-AF65-F5344CB8AC3E}">
        <p14:creationId xmlns:p14="http://schemas.microsoft.com/office/powerpoint/2010/main" val="13020086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469</TotalTime>
  <Words>1013</Words>
  <Application>Microsoft Office PowerPoint</Application>
  <PresentationFormat>مخصص</PresentationFormat>
  <Paragraphs>128</Paragraphs>
  <Slides>21</Slides>
  <Notes>2</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Ion</vt:lpstr>
      <vt:lpstr>        An-Najah National University Telecommunications Engineering Department</vt:lpstr>
      <vt:lpstr>Outline</vt:lpstr>
      <vt:lpstr>Introduction    The Survey </vt:lpstr>
      <vt:lpstr>Introduction</vt:lpstr>
      <vt:lpstr>عرض تقديمي في PowerPoint</vt:lpstr>
      <vt:lpstr>Introduction</vt:lpstr>
      <vt:lpstr>Introduction</vt:lpstr>
      <vt:lpstr>Introduction</vt:lpstr>
      <vt:lpstr>Introduction</vt:lpstr>
      <vt:lpstr>Objectives</vt:lpstr>
      <vt:lpstr>Project Description </vt:lpstr>
      <vt:lpstr>Project Description  </vt:lpstr>
      <vt:lpstr>Project Description           The over all QRS detection simulink model</vt:lpstr>
      <vt:lpstr>Result and Discussion. </vt:lpstr>
      <vt:lpstr>عرض تقديمي في PowerPoint</vt:lpstr>
      <vt:lpstr>عرض تقديمي في PowerPoint</vt:lpstr>
      <vt:lpstr>عرض تقديمي في PowerPoint</vt:lpstr>
      <vt:lpstr>عرض تقديمي في PowerPoint</vt:lpstr>
      <vt:lpstr>عرض تقديمي في PowerPoint</vt:lpstr>
      <vt:lpstr>Recommendations And Conclusion.</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An-Najah National University Telecommunications Engineering Department</dc:title>
  <dc:creator>Msys</dc:creator>
  <cp:lastModifiedBy>ALManar</cp:lastModifiedBy>
  <cp:revision>40</cp:revision>
  <dcterms:created xsi:type="dcterms:W3CDTF">2018-12-11T10:16:03Z</dcterms:created>
  <dcterms:modified xsi:type="dcterms:W3CDTF">2018-12-20T17:38:20Z</dcterms:modified>
</cp:coreProperties>
</file>