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30"/>
  </p:notesMasterIdLst>
  <p:sldIdLst>
    <p:sldId id="256" r:id="rId2"/>
    <p:sldId id="257" r:id="rId3"/>
    <p:sldId id="266" r:id="rId4"/>
    <p:sldId id="267" r:id="rId5"/>
    <p:sldId id="265" r:id="rId6"/>
    <p:sldId id="269"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68" r:id="rId22"/>
    <p:sldId id="258" r:id="rId23"/>
    <p:sldId id="259" r:id="rId24"/>
    <p:sldId id="260" r:id="rId25"/>
    <p:sldId id="261" r:id="rId26"/>
    <p:sldId id="262" r:id="rId27"/>
    <p:sldId id="263" r:id="rId28"/>
    <p:sldId id="264" r:id="rId29"/>
  </p:sldIdLst>
  <p:sldSz cx="9144000" cy="6858000" type="screen4x3"/>
  <p:notesSz cx="6858000" cy="9144000"/>
  <p:defaultText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0" d="100"/>
          <a:sy n="90" d="100"/>
        </p:scale>
        <p:origin x="-1234"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AE"/>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F351EB8-52F9-4DF4-B703-7163E97952EB}" type="datetimeFigureOut">
              <a:rPr lang="ar-AE" smtClean="0"/>
              <a:t>01/12/1444</a:t>
            </a:fld>
            <a:endParaRPr lang="ar-AE"/>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AE"/>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AE"/>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3CCDA72-9891-41E3-9A29-7132F79D51EA}" type="slidenum">
              <a:rPr lang="ar-AE" smtClean="0"/>
              <a:t>‹#›</a:t>
            </a:fld>
            <a:endParaRPr lang="ar-AE"/>
          </a:p>
        </p:txBody>
      </p:sp>
    </p:spTree>
    <p:extLst>
      <p:ext uri="{BB962C8B-B14F-4D97-AF65-F5344CB8AC3E}">
        <p14:creationId xmlns:p14="http://schemas.microsoft.com/office/powerpoint/2010/main" val="171269091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AE" dirty="0"/>
          </a:p>
        </p:txBody>
      </p:sp>
      <p:sp>
        <p:nvSpPr>
          <p:cNvPr id="4" name="عنصر نائب لرقم الشريحة 3"/>
          <p:cNvSpPr>
            <a:spLocks noGrp="1"/>
          </p:cNvSpPr>
          <p:nvPr>
            <p:ph type="sldNum" sz="quarter" idx="10"/>
          </p:nvPr>
        </p:nvSpPr>
        <p:spPr/>
        <p:txBody>
          <a:bodyPr/>
          <a:lstStyle/>
          <a:p>
            <a:fld id="{E3CCDA72-9891-41E3-9A29-7132F79D51EA}" type="slidenum">
              <a:rPr lang="ar-AE" smtClean="0"/>
              <a:t>26</a:t>
            </a:fld>
            <a:endParaRPr lang="ar-AE"/>
          </a:p>
        </p:txBody>
      </p:sp>
    </p:spTree>
    <p:extLst>
      <p:ext uri="{BB962C8B-B14F-4D97-AF65-F5344CB8AC3E}">
        <p14:creationId xmlns:p14="http://schemas.microsoft.com/office/powerpoint/2010/main" val="2972076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6C9A9F40-0329-4E74-9DB8-24B6BBB74F28}" type="datetimeFigureOut">
              <a:rPr lang="ar-AE" smtClean="0"/>
              <a:t>01/12/1444</a:t>
            </a:fld>
            <a:endParaRPr lang="ar-AE"/>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AE"/>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A3072A5C-DE57-485B-BE65-5F2E3BA02169}" type="slidenum">
              <a:rPr lang="ar-AE" smtClean="0"/>
              <a:t>‹#›</a:t>
            </a:fld>
            <a:endParaRPr lang="ar-A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C9A9F40-0329-4E74-9DB8-24B6BBB74F28}" type="datetimeFigureOut">
              <a:rPr lang="ar-AE" smtClean="0"/>
              <a:t>01/12/1444</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A3072A5C-DE57-485B-BE65-5F2E3BA02169}" type="slidenum">
              <a:rPr lang="ar-AE" smtClean="0"/>
              <a:t>‹#›</a:t>
            </a:fld>
            <a:endParaRPr lang="ar-A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C9A9F40-0329-4E74-9DB8-24B6BBB74F28}" type="datetimeFigureOut">
              <a:rPr lang="ar-AE" smtClean="0"/>
              <a:t>01/12/1444</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A3072A5C-DE57-485B-BE65-5F2E3BA02169}" type="slidenum">
              <a:rPr lang="ar-AE" smtClean="0"/>
              <a:t>‹#›</a:t>
            </a:fld>
            <a:endParaRPr lang="ar-A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6C9A9F40-0329-4E74-9DB8-24B6BBB74F28}" type="datetimeFigureOut">
              <a:rPr lang="ar-AE" smtClean="0"/>
              <a:t>01/12/1444</a:t>
            </a:fld>
            <a:endParaRPr lang="ar-AE"/>
          </a:p>
        </p:txBody>
      </p:sp>
      <p:sp>
        <p:nvSpPr>
          <p:cNvPr id="9" name="عنصر نائب لرقم الشريحة 8"/>
          <p:cNvSpPr>
            <a:spLocks noGrp="1"/>
          </p:cNvSpPr>
          <p:nvPr>
            <p:ph type="sldNum" sz="quarter" idx="15"/>
          </p:nvPr>
        </p:nvSpPr>
        <p:spPr/>
        <p:txBody>
          <a:bodyPr rtlCol="0"/>
          <a:lstStyle/>
          <a:p>
            <a:fld id="{A3072A5C-DE57-485B-BE65-5F2E3BA02169}" type="slidenum">
              <a:rPr lang="ar-AE" smtClean="0"/>
              <a:t>‹#›</a:t>
            </a:fld>
            <a:endParaRPr lang="ar-AE"/>
          </a:p>
        </p:txBody>
      </p:sp>
      <p:sp>
        <p:nvSpPr>
          <p:cNvPr id="10" name="عنصر نائب للتذييل 9"/>
          <p:cNvSpPr>
            <a:spLocks noGrp="1"/>
          </p:cNvSpPr>
          <p:nvPr>
            <p:ph type="ftr" sz="quarter" idx="16"/>
          </p:nvPr>
        </p:nvSpPr>
        <p:spPr/>
        <p:txBody>
          <a:bodyPr rtlCol="0"/>
          <a:lstStyle/>
          <a:p>
            <a:endParaRPr lang="ar-A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6C9A9F40-0329-4E74-9DB8-24B6BBB74F28}" type="datetimeFigureOut">
              <a:rPr lang="ar-AE" smtClean="0"/>
              <a:t>01/12/1444</a:t>
            </a:fld>
            <a:endParaRPr lang="ar-AE"/>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AE"/>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A3072A5C-DE57-485B-BE65-5F2E3BA02169}" type="slidenum">
              <a:rPr lang="ar-AE" smtClean="0"/>
              <a:t>‹#›</a:t>
            </a:fld>
            <a:endParaRPr lang="ar-A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6C9A9F40-0329-4E74-9DB8-24B6BBB74F28}" type="datetimeFigureOut">
              <a:rPr lang="ar-AE" smtClean="0"/>
              <a:t>01/12/1444</a:t>
            </a:fld>
            <a:endParaRPr lang="ar-AE"/>
          </a:p>
        </p:txBody>
      </p:sp>
      <p:sp>
        <p:nvSpPr>
          <p:cNvPr id="6" name="عنصر نائب للتذييل 5"/>
          <p:cNvSpPr>
            <a:spLocks noGrp="1"/>
          </p:cNvSpPr>
          <p:nvPr>
            <p:ph type="ftr" sz="quarter" idx="11"/>
          </p:nvPr>
        </p:nvSpPr>
        <p:spPr/>
        <p:txBody>
          <a:bodyPr/>
          <a:lstStyle/>
          <a:p>
            <a:endParaRPr lang="ar-AE"/>
          </a:p>
        </p:txBody>
      </p:sp>
      <p:sp>
        <p:nvSpPr>
          <p:cNvPr id="7" name="عنصر نائب لرقم الشريحة 6"/>
          <p:cNvSpPr>
            <a:spLocks noGrp="1"/>
          </p:cNvSpPr>
          <p:nvPr>
            <p:ph type="sldNum" sz="quarter" idx="12"/>
          </p:nvPr>
        </p:nvSpPr>
        <p:spPr/>
        <p:txBody>
          <a:bodyPr/>
          <a:lstStyle/>
          <a:p>
            <a:fld id="{A3072A5C-DE57-485B-BE65-5F2E3BA02169}" type="slidenum">
              <a:rPr lang="ar-AE" smtClean="0"/>
              <a:t>‹#›</a:t>
            </a:fld>
            <a:endParaRPr lang="ar-AE"/>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6C9A9F40-0329-4E74-9DB8-24B6BBB74F28}" type="datetimeFigureOut">
              <a:rPr lang="ar-AE" smtClean="0"/>
              <a:t>01/12/1444</a:t>
            </a:fld>
            <a:endParaRPr lang="ar-AE"/>
          </a:p>
        </p:txBody>
      </p:sp>
      <p:sp>
        <p:nvSpPr>
          <p:cNvPr id="8" name="عنصر نائب للتذييل 7"/>
          <p:cNvSpPr>
            <a:spLocks noGrp="1"/>
          </p:cNvSpPr>
          <p:nvPr>
            <p:ph type="ftr" sz="quarter" idx="11"/>
          </p:nvPr>
        </p:nvSpPr>
        <p:spPr/>
        <p:txBody>
          <a:bodyPr/>
          <a:lstStyle/>
          <a:p>
            <a:endParaRPr lang="ar-AE"/>
          </a:p>
        </p:txBody>
      </p:sp>
      <p:sp>
        <p:nvSpPr>
          <p:cNvPr id="9" name="عنصر نائب لرقم الشريحة 8"/>
          <p:cNvSpPr>
            <a:spLocks noGrp="1"/>
          </p:cNvSpPr>
          <p:nvPr>
            <p:ph type="sldNum" sz="quarter" idx="12"/>
          </p:nvPr>
        </p:nvSpPr>
        <p:spPr/>
        <p:txBody>
          <a:bodyPr/>
          <a:lstStyle/>
          <a:p>
            <a:fld id="{A3072A5C-DE57-485B-BE65-5F2E3BA02169}" type="slidenum">
              <a:rPr lang="ar-AE" smtClean="0"/>
              <a:t>‹#›</a:t>
            </a:fld>
            <a:endParaRPr lang="ar-AE"/>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6C9A9F40-0329-4E74-9DB8-24B6BBB74F28}" type="datetimeFigureOut">
              <a:rPr lang="ar-AE" smtClean="0"/>
              <a:t>01/12/1444</a:t>
            </a:fld>
            <a:endParaRPr lang="ar-AE"/>
          </a:p>
        </p:txBody>
      </p:sp>
      <p:sp>
        <p:nvSpPr>
          <p:cNvPr id="7" name="عنصر نائب لرقم الشريحة 6"/>
          <p:cNvSpPr>
            <a:spLocks noGrp="1"/>
          </p:cNvSpPr>
          <p:nvPr>
            <p:ph type="sldNum" sz="quarter" idx="11"/>
          </p:nvPr>
        </p:nvSpPr>
        <p:spPr/>
        <p:txBody>
          <a:bodyPr rtlCol="0"/>
          <a:lstStyle/>
          <a:p>
            <a:fld id="{A3072A5C-DE57-485B-BE65-5F2E3BA02169}" type="slidenum">
              <a:rPr lang="ar-AE" smtClean="0"/>
              <a:t>‹#›</a:t>
            </a:fld>
            <a:endParaRPr lang="ar-AE"/>
          </a:p>
        </p:txBody>
      </p:sp>
      <p:sp>
        <p:nvSpPr>
          <p:cNvPr id="8" name="عنصر نائب للتذييل 7"/>
          <p:cNvSpPr>
            <a:spLocks noGrp="1"/>
          </p:cNvSpPr>
          <p:nvPr>
            <p:ph type="ftr" sz="quarter" idx="12"/>
          </p:nvPr>
        </p:nvSpPr>
        <p:spPr/>
        <p:txBody>
          <a:bodyPr rtlCol="0"/>
          <a:lstStyle/>
          <a:p>
            <a:endParaRPr lang="ar-A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C9A9F40-0329-4E74-9DB8-24B6BBB74F28}" type="datetimeFigureOut">
              <a:rPr lang="ar-AE" smtClean="0"/>
              <a:t>01/12/1444</a:t>
            </a:fld>
            <a:endParaRPr lang="ar-AE"/>
          </a:p>
        </p:txBody>
      </p:sp>
      <p:sp>
        <p:nvSpPr>
          <p:cNvPr id="3" name="عنصر نائب للتذييل 2"/>
          <p:cNvSpPr>
            <a:spLocks noGrp="1"/>
          </p:cNvSpPr>
          <p:nvPr>
            <p:ph type="ftr" sz="quarter" idx="11"/>
          </p:nvPr>
        </p:nvSpPr>
        <p:spPr/>
        <p:txBody>
          <a:bodyPr/>
          <a:lstStyle/>
          <a:p>
            <a:endParaRPr lang="ar-AE"/>
          </a:p>
        </p:txBody>
      </p:sp>
      <p:sp>
        <p:nvSpPr>
          <p:cNvPr id="4" name="عنصر نائب لرقم الشريحة 3"/>
          <p:cNvSpPr>
            <a:spLocks noGrp="1"/>
          </p:cNvSpPr>
          <p:nvPr>
            <p:ph type="sldNum" sz="quarter" idx="12"/>
          </p:nvPr>
        </p:nvSpPr>
        <p:spPr/>
        <p:txBody>
          <a:bodyPr/>
          <a:lstStyle/>
          <a:p>
            <a:fld id="{A3072A5C-DE57-485B-BE65-5F2E3BA02169}" type="slidenum">
              <a:rPr lang="ar-AE" smtClean="0"/>
              <a:t>‹#›</a:t>
            </a:fld>
            <a:endParaRPr lang="ar-A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6C9A9F40-0329-4E74-9DB8-24B6BBB74F28}" type="datetimeFigureOut">
              <a:rPr lang="ar-AE" smtClean="0"/>
              <a:t>01/12/1444</a:t>
            </a:fld>
            <a:endParaRPr lang="ar-AE"/>
          </a:p>
        </p:txBody>
      </p:sp>
      <p:sp>
        <p:nvSpPr>
          <p:cNvPr id="22" name="عنصر نائب لرقم الشريحة 21"/>
          <p:cNvSpPr>
            <a:spLocks noGrp="1"/>
          </p:cNvSpPr>
          <p:nvPr>
            <p:ph type="sldNum" sz="quarter" idx="15"/>
          </p:nvPr>
        </p:nvSpPr>
        <p:spPr/>
        <p:txBody>
          <a:bodyPr rtlCol="0"/>
          <a:lstStyle/>
          <a:p>
            <a:fld id="{A3072A5C-DE57-485B-BE65-5F2E3BA02169}" type="slidenum">
              <a:rPr lang="ar-AE" smtClean="0"/>
              <a:t>‹#›</a:t>
            </a:fld>
            <a:endParaRPr lang="ar-AE"/>
          </a:p>
        </p:txBody>
      </p:sp>
      <p:sp>
        <p:nvSpPr>
          <p:cNvPr id="23" name="عنصر نائب للتذييل 22"/>
          <p:cNvSpPr>
            <a:spLocks noGrp="1"/>
          </p:cNvSpPr>
          <p:nvPr>
            <p:ph type="ftr" sz="quarter" idx="16"/>
          </p:nvPr>
        </p:nvSpPr>
        <p:spPr/>
        <p:txBody>
          <a:bodyPr rtlCol="0"/>
          <a:lstStyle/>
          <a:p>
            <a:endParaRPr lang="ar-A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6C9A9F40-0329-4E74-9DB8-24B6BBB74F28}" type="datetimeFigureOut">
              <a:rPr lang="ar-AE" smtClean="0"/>
              <a:t>01/12/1444</a:t>
            </a:fld>
            <a:endParaRPr lang="ar-AE"/>
          </a:p>
        </p:txBody>
      </p:sp>
      <p:sp>
        <p:nvSpPr>
          <p:cNvPr id="18" name="عنصر نائب لرقم الشريحة 17"/>
          <p:cNvSpPr>
            <a:spLocks noGrp="1"/>
          </p:cNvSpPr>
          <p:nvPr>
            <p:ph type="sldNum" sz="quarter" idx="11"/>
          </p:nvPr>
        </p:nvSpPr>
        <p:spPr/>
        <p:txBody>
          <a:bodyPr rtlCol="0"/>
          <a:lstStyle/>
          <a:p>
            <a:fld id="{A3072A5C-DE57-485B-BE65-5F2E3BA02169}" type="slidenum">
              <a:rPr lang="ar-AE" smtClean="0"/>
              <a:t>‹#›</a:t>
            </a:fld>
            <a:endParaRPr lang="ar-AE"/>
          </a:p>
        </p:txBody>
      </p:sp>
      <p:sp>
        <p:nvSpPr>
          <p:cNvPr id="21" name="عنصر نائب للتذييل 20"/>
          <p:cNvSpPr>
            <a:spLocks noGrp="1"/>
          </p:cNvSpPr>
          <p:nvPr>
            <p:ph type="ftr" sz="quarter" idx="12"/>
          </p:nvPr>
        </p:nvSpPr>
        <p:spPr/>
        <p:txBody>
          <a:bodyPr rtlCol="0"/>
          <a:lstStyle/>
          <a:p>
            <a:endParaRPr lang="ar-A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C9A9F40-0329-4E74-9DB8-24B6BBB74F28}" type="datetimeFigureOut">
              <a:rPr lang="ar-AE" smtClean="0"/>
              <a:t>01/12/1444</a:t>
            </a:fld>
            <a:endParaRPr lang="ar-AE"/>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AE"/>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3072A5C-DE57-485B-BE65-5F2E3BA02169}" type="slidenum">
              <a:rPr lang="ar-AE" smtClean="0"/>
              <a:t>‹#›</a:t>
            </a:fld>
            <a:endParaRPr lang="ar-AE"/>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1124744"/>
            <a:ext cx="7772400" cy="749945"/>
          </a:xfrm>
        </p:spPr>
        <p:txBody>
          <a:bodyPr>
            <a:normAutofit fontScale="90000"/>
          </a:bodyPr>
          <a:lstStyle/>
          <a:p>
            <a:r>
              <a:rPr lang="en-US" b="1" dirty="0" smtClean="0"/>
              <a:t/>
            </a:r>
            <a:br>
              <a:rPr lang="en-US" b="1" dirty="0" smtClean="0"/>
            </a:br>
            <a:r>
              <a:rPr lang="en-US" b="1" dirty="0"/>
              <a:t/>
            </a:r>
            <a:br>
              <a:rPr lang="en-US" b="1" dirty="0"/>
            </a:br>
            <a:r>
              <a:rPr lang="en-US" b="1" dirty="0" smtClean="0"/>
              <a:t>          Graduation </a:t>
            </a:r>
            <a:r>
              <a:rPr lang="en-US" b="1" dirty="0"/>
              <a:t>Project Report II</a:t>
            </a:r>
            <a:r>
              <a:rPr lang="en-US" dirty="0"/>
              <a:t/>
            </a:r>
            <a:br>
              <a:rPr lang="en-US" dirty="0"/>
            </a:br>
            <a:r>
              <a:rPr lang="en-US" dirty="0" smtClean="0"/>
              <a:t/>
            </a:r>
            <a:br>
              <a:rPr lang="en-US" dirty="0" smtClean="0"/>
            </a:br>
            <a:endParaRPr lang="ar-AE" dirty="0"/>
          </a:p>
        </p:txBody>
      </p:sp>
      <p:sp>
        <p:nvSpPr>
          <p:cNvPr id="3" name="عنوان فرعي 2"/>
          <p:cNvSpPr>
            <a:spLocks noGrp="1"/>
          </p:cNvSpPr>
          <p:nvPr>
            <p:ph type="subTitle" idx="1"/>
          </p:nvPr>
        </p:nvSpPr>
        <p:spPr>
          <a:xfrm>
            <a:off x="1907704" y="1412776"/>
            <a:ext cx="5936704" cy="1752600"/>
          </a:xfrm>
        </p:spPr>
        <p:txBody>
          <a:bodyPr>
            <a:normAutofit/>
          </a:bodyPr>
          <a:lstStyle/>
          <a:p>
            <a:r>
              <a:rPr lang="en-US" dirty="0"/>
              <a:t>{</a:t>
            </a:r>
            <a:r>
              <a:rPr lang="en-US" b="1" dirty="0"/>
              <a:t>Re-Designing of Foundation System for Palestine Capital Market Authority building}</a:t>
            </a:r>
            <a:endParaRPr lang="en-US" dirty="0"/>
          </a:p>
          <a:p>
            <a:r>
              <a:rPr lang="en-US" b="1" dirty="0"/>
              <a:t> </a:t>
            </a:r>
            <a:endParaRPr lang="en-US" dirty="0"/>
          </a:p>
          <a:p>
            <a:r>
              <a:rPr lang="en-US" b="1" dirty="0"/>
              <a:t> </a:t>
            </a:r>
            <a:endParaRPr lang="en-US" dirty="0"/>
          </a:p>
          <a:p>
            <a:endParaRPr lang="ar-AE" dirty="0"/>
          </a:p>
        </p:txBody>
      </p:sp>
      <p:sp>
        <p:nvSpPr>
          <p:cNvPr id="4" name="مربع نص 3"/>
          <p:cNvSpPr txBox="1"/>
          <p:nvPr/>
        </p:nvSpPr>
        <p:spPr>
          <a:xfrm>
            <a:off x="2051720" y="2852936"/>
            <a:ext cx="5616624" cy="1477328"/>
          </a:xfrm>
          <a:prstGeom prst="rect">
            <a:avLst/>
          </a:prstGeom>
          <a:noFill/>
        </p:spPr>
        <p:txBody>
          <a:bodyPr wrap="square" rtlCol="1">
            <a:spAutoFit/>
          </a:bodyPr>
          <a:lstStyle/>
          <a:p>
            <a:pPr algn="l"/>
            <a:r>
              <a:rPr lang="en-US" b="1" dirty="0"/>
              <a:t>By</a:t>
            </a:r>
            <a:endParaRPr lang="en-US" dirty="0"/>
          </a:p>
          <a:p>
            <a:pPr algn="l"/>
            <a:r>
              <a:rPr lang="en-US" b="1" dirty="0"/>
              <a:t>Islam </a:t>
            </a:r>
            <a:r>
              <a:rPr lang="en-US" b="1" dirty="0" err="1"/>
              <a:t>Aqel</a:t>
            </a:r>
            <a:r>
              <a:rPr lang="en-US" b="1" dirty="0"/>
              <a:t> </a:t>
            </a:r>
            <a:r>
              <a:rPr lang="en-US" b="1" dirty="0" smtClean="0"/>
              <a:t>                    Motaz </a:t>
            </a:r>
            <a:r>
              <a:rPr lang="en-US" b="1" dirty="0" err="1"/>
              <a:t>Buzyyah</a:t>
            </a:r>
            <a:r>
              <a:rPr lang="en-US" b="1" dirty="0"/>
              <a:t> </a:t>
            </a:r>
          </a:p>
          <a:p>
            <a:pPr algn="l"/>
            <a:r>
              <a:rPr lang="en-US" b="1" dirty="0" smtClean="0"/>
              <a:t>Samah Hussein             </a:t>
            </a:r>
            <a:r>
              <a:rPr lang="en-US" b="1" dirty="0" err="1" smtClean="0"/>
              <a:t>Taima</a:t>
            </a:r>
            <a:r>
              <a:rPr lang="en-US" b="1" dirty="0" smtClean="0"/>
              <a:t> Al-</a:t>
            </a:r>
            <a:r>
              <a:rPr lang="en-US" b="1" dirty="0" err="1" smtClean="0"/>
              <a:t>kelani</a:t>
            </a:r>
            <a:endParaRPr lang="en-US" b="1" dirty="0" smtClean="0"/>
          </a:p>
          <a:p>
            <a:pPr algn="l"/>
            <a:r>
              <a:rPr lang="en-US" b="1" dirty="0" err="1" smtClean="0"/>
              <a:t>Yazan</a:t>
            </a:r>
            <a:r>
              <a:rPr lang="en-US" b="1" dirty="0" smtClean="0"/>
              <a:t> </a:t>
            </a:r>
            <a:r>
              <a:rPr lang="en-US" b="1" dirty="0" err="1" smtClean="0"/>
              <a:t>Alawneh</a:t>
            </a:r>
            <a:r>
              <a:rPr lang="en-US" b="1" dirty="0" smtClean="0"/>
              <a:t> </a:t>
            </a:r>
            <a:r>
              <a:rPr lang="en-US" b="1" dirty="0"/>
              <a:t> </a:t>
            </a:r>
            <a:endParaRPr lang="en-US" dirty="0"/>
          </a:p>
          <a:p>
            <a:pPr algn="r" rtl="0"/>
            <a:endParaRPr lang="ar-AE" dirty="0"/>
          </a:p>
        </p:txBody>
      </p:sp>
      <p:sp>
        <p:nvSpPr>
          <p:cNvPr id="5" name="مربع نص 4"/>
          <p:cNvSpPr txBox="1"/>
          <p:nvPr/>
        </p:nvSpPr>
        <p:spPr>
          <a:xfrm>
            <a:off x="2555776" y="4581128"/>
            <a:ext cx="5112568" cy="646331"/>
          </a:xfrm>
          <a:prstGeom prst="rect">
            <a:avLst/>
          </a:prstGeom>
          <a:noFill/>
        </p:spPr>
        <p:txBody>
          <a:bodyPr wrap="square" rtlCol="1">
            <a:spAutoFit/>
          </a:bodyPr>
          <a:lstStyle/>
          <a:p>
            <a:pPr algn="ctr"/>
            <a:r>
              <a:rPr lang="en-US" b="1" dirty="0"/>
              <a:t>Under supervision of: Dr. Mohammad </a:t>
            </a:r>
            <a:r>
              <a:rPr lang="en-US" b="1" dirty="0" err="1"/>
              <a:t>Samanneh</a:t>
            </a:r>
            <a:endParaRPr lang="ar-AE" dirty="0"/>
          </a:p>
        </p:txBody>
      </p:sp>
    </p:spTree>
    <p:extLst>
      <p:ext uri="{BB962C8B-B14F-4D97-AF65-F5344CB8AC3E}">
        <p14:creationId xmlns:p14="http://schemas.microsoft.com/office/powerpoint/2010/main" val="13526852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3350945"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Springs (soil subgrade)</a:t>
            </a:r>
          </a:p>
        </p:txBody>
      </p:sp>
      <p:sp>
        <p:nvSpPr>
          <p:cNvPr id="3" name="مستطيل 2"/>
          <p:cNvSpPr/>
          <p:nvPr/>
        </p:nvSpPr>
        <p:spPr>
          <a:xfrm>
            <a:off x="179512" y="1262320"/>
            <a:ext cx="5184576" cy="4247317"/>
          </a:xfrm>
          <a:prstGeom prst="rect">
            <a:avLst/>
          </a:prstGeom>
        </p:spPr>
        <p:txBody>
          <a:bodyPr wrap="square">
            <a:spAutoFit/>
          </a:bodyPr>
          <a:lstStyle/>
          <a:p>
            <a:pPr marL="285750" indent="-285750" algn="l" rtl="0">
              <a:buFont typeface="Arial" panose="020B0604020202020204" pitchFamily="34" charset="0"/>
              <a:buChar char="•"/>
            </a:pPr>
            <a:r>
              <a:rPr lang="en-US" dirty="0" smtClean="0"/>
              <a:t>Is </a:t>
            </a:r>
            <a:r>
              <a:rPr lang="en-US" dirty="0"/>
              <a:t>often used to describe the behavior of soil subgrade or foundation materials. A spring refers to the soil's ability to deform and exhibit elastic behavior under applied loads, similar to a mechanical </a:t>
            </a:r>
            <a:r>
              <a:rPr lang="en-US" dirty="0" smtClean="0"/>
              <a:t>spring.</a:t>
            </a:r>
          </a:p>
          <a:p>
            <a:pPr marL="285750" indent="-285750" algn="l" rtl="0">
              <a:buFont typeface="Arial" panose="020B0604020202020204" pitchFamily="34" charset="0"/>
              <a:buChar char="•"/>
            </a:pPr>
            <a:endParaRPr lang="en-US" dirty="0"/>
          </a:p>
          <a:p>
            <a:pPr marL="285750" indent="-285750" algn="l" rtl="0">
              <a:buFont typeface="Arial" panose="020B0604020202020204" pitchFamily="34" charset="0"/>
              <a:buChar char="•"/>
            </a:pPr>
            <a:r>
              <a:rPr lang="en-US" dirty="0"/>
              <a:t>The soil beneath a building foundation or any load-bearing structure can behave like a spring due to its compressibility and ability to undergo elastic deformation. When a load is applied to the soil, it compresses, and the resulting deformation is known as settlement. The soil then exerts an upward reaction force, similar to a spring pushing back against the load.</a:t>
            </a:r>
          </a:p>
        </p:txBody>
      </p:sp>
      <p:sp>
        <p:nvSpPr>
          <p:cNvPr id="6" name="مستطيل 5"/>
          <p:cNvSpPr/>
          <p:nvPr/>
        </p:nvSpPr>
        <p:spPr>
          <a:xfrm>
            <a:off x="179512" y="5665990"/>
            <a:ext cx="7128792" cy="369332"/>
          </a:xfrm>
          <a:prstGeom prst="rect">
            <a:avLst/>
          </a:prstGeom>
        </p:spPr>
        <p:txBody>
          <a:bodyPr wrap="square">
            <a:spAutoFit/>
          </a:bodyPr>
          <a:lstStyle/>
          <a:p>
            <a:pPr algn="ctr"/>
            <a:r>
              <a:rPr lang="en-US" dirty="0">
                <a:solidFill>
                  <a:srgbClr val="FF0000"/>
                </a:solidFill>
                <a:latin typeface="Times New Roman" panose="02020603050405020304" pitchFamily="18" charset="0"/>
                <a:ea typeface="Times New Roman" panose="02020603050405020304" pitchFamily="18" charset="0"/>
              </a:rPr>
              <a:t>Subgrade modulus = 100* Bearing capacity = 100*350 = 35000 </a:t>
            </a:r>
            <a:r>
              <a:rPr lang="en-US" dirty="0" err="1">
                <a:solidFill>
                  <a:srgbClr val="FF0000"/>
                </a:solidFill>
                <a:latin typeface="Times New Roman" panose="02020603050405020304" pitchFamily="18" charset="0"/>
                <a:ea typeface="Times New Roman" panose="02020603050405020304" pitchFamily="18" charset="0"/>
              </a:rPr>
              <a:t>kN</a:t>
            </a:r>
            <a:r>
              <a:rPr lang="en-US" dirty="0">
                <a:solidFill>
                  <a:srgbClr val="FF0000"/>
                </a:solidFill>
                <a:latin typeface="Times New Roman" panose="02020603050405020304" pitchFamily="18" charset="0"/>
                <a:ea typeface="Times New Roman" panose="02020603050405020304" pitchFamily="18" charset="0"/>
              </a:rPr>
              <a:t>/m</a:t>
            </a:r>
            <a:r>
              <a:rPr lang="en-US" baseline="30000" dirty="0">
                <a:solidFill>
                  <a:srgbClr val="FF0000"/>
                </a:solidFill>
                <a:latin typeface="Times New Roman" panose="02020603050405020304" pitchFamily="18" charset="0"/>
                <a:ea typeface="Times New Roman" panose="02020603050405020304" pitchFamily="18" charset="0"/>
              </a:rPr>
              <a:t>2</a:t>
            </a:r>
          </a:p>
        </p:txBody>
      </p:sp>
      <p:pic>
        <p:nvPicPr>
          <p:cNvPr id="8" name="صورة 7"/>
          <p:cNvPicPr/>
          <p:nvPr/>
        </p:nvPicPr>
        <p:blipFill rotWithShape="1">
          <a:blip r:embed="rId2">
            <a:extLst>
              <a:ext uri="{28A0092B-C50C-407E-A947-70E740481C1C}">
                <a14:useLocalDpi xmlns:a14="http://schemas.microsoft.com/office/drawing/2010/main" val="0"/>
              </a:ext>
            </a:extLst>
          </a:blip>
          <a:srcRect t="964"/>
          <a:stretch/>
        </p:blipFill>
        <p:spPr bwMode="auto">
          <a:xfrm>
            <a:off x="5364088" y="1262320"/>
            <a:ext cx="3461818" cy="42171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81120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3350945"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Model checks:</a:t>
            </a:r>
          </a:p>
        </p:txBody>
      </p:sp>
      <p:sp>
        <p:nvSpPr>
          <p:cNvPr id="5" name="مستطيل 4"/>
          <p:cNvSpPr/>
          <p:nvPr/>
        </p:nvSpPr>
        <p:spPr>
          <a:xfrm>
            <a:off x="827584" y="1286425"/>
            <a:ext cx="1564851" cy="369332"/>
          </a:xfrm>
          <a:prstGeom prst="rect">
            <a:avLst/>
          </a:prstGeom>
        </p:spPr>
        <p:txBody>
          <a:bodyPr wrap="none">
            <a:spAutoFit/>
          </a:bodyPr>
          <a:lstStyle/>
          <a:p>
            <a:r>
              <a:rPr lang="en-US" dirty="0">
                <a:solidFill>
                  <a:srgbClr val="FF0000"/>
                </a:solidFill>
              </a:rPr>
              <a:t>1-Area check</a:t>
            </a:r>
          </a:p>
        </p:txBody>
      </p:sp>
      <p:sp>
        <p:nvSpPr>
          <p:cNvPr id="9" name="Content Placeholder 2">
            <a:extLst>
              <a:ext uri="{FF2B5EF4-FFF2-40B4-BE49-F238E27FC236}">
                <a16:creationId xmlns:a16="http://schemas.microsoft.com/office/drawing/2014/main" xmlns="" id="{9E468906-5F12-6D90-D4DF-B0EE4610C0DA}"/>
              </a:ext>
            </a:extLst>
          </p:cNvPr>
          <p:cNvSpPr>
            <a:spLocks noGrp="1"/>
          </p:cNvSpPr>
          <p:nvPr>
            <p:ph idx="1"/>
          </p:nvPr>
        </p:nvSpPr>
        <p:spPr>
          <a:xfrm>
            <a:off x="179512" y="1678437"/>
            <a:ext cx="8496944" cy="2686667"/>
          </a:xfrm>
        </p:spPr>
        <p:txBody>
          <a:bodyPr>
            <a:normAutofit/>
          </a:bodyPr>
          <a:lstStyle/>
          <a:p>
            <a:pPr algn="l" rtl="0"/>
            <a:r>
              <a:rPr lang="en-US" sz="1800" b="0" kern="0" dirty="0" smtClean="0">
                <a:effectLst/>
                <a:latin typeface="Times New Roman" panose="02020603050405020304" pitchFamily="18" charset="0"/>
                <a:ea typeface="Times New Roman" panose="02020603050405020304" pitchFamily="18" charset="0"/>
                <a:cs typeface="Times New Roman" panose="02020603050405020304" pitchFamily="18" charset="0"/>
              </a:rPr>
              <a:t>The purpose of this section is check whether the area of the footings is capable of transferring loads to the soil based on the bearing capacity of the soil.</a:t>
            </a:r>
          </a:p>
          <a:p>
            <a:pPr algn="l" rtl="0"/>
            <a:r>
              <a:rPr lang="en-US" sz="1800" b="0" kern="0" dirty="0" smtClean="0">
                <a:effectLst/>
                <a:latin typeface="Times New Roman" panose="02020603050405020304" pitchFamily="18" charset="0"/>
                <a:ea typeface="Times New Roman" panose="02020603050405020304" pitchFamily="18" charset="0"/>
                <a:cs typeface="Times New Roman" panose="02020603050405020304" pitchFamily="18" charset="0"/>
              </a:rPr>
              <a:t>The bearing of capacity values is 350 </a:t>
            </a:r>
            <a:r>
              <a:rPr lang="en-US" sz="1800" b="0" kern="0" dirty="0" err="1" smtClean="0">
                <a:effectLst/>
                <a:latin typeface="Times New Roman" panose="02020603050405020304" pitchFamily="18" charset="0"/>
                <a:ea typeface="Times New Roman" panose="02020603050405020304" pitchFamily="18" charset="0"/>
                <a:cs typeface="Times New Roman" panose="02020603050405020304" pitchFamily="18" charset="0"/>
              </a:rPr>
              <a:t>kN</a:t>
            </a:r>
            <a:r>
              <a:rPr lang="en-US" sz="1800" b="0" kern="0" dirty="0" smtClean="0">
                <a:effectLst/>
                <a:latin typeface="Times New Roman" panose="02020603050405020304" pitchFamily="18" charset="0"/>
                <a:ea typeface="Times New Roman" panose="02020603050405020304" pitchFamily="18" charset="0"/>
                <a:cs typeface="Times New Roman" panose="02020603050405020304" pitchFamily="18" charset="0"/>
              </a:rPr>
              <a:t> /m2 (upward)</a:t>
            </a:r>
          </a:p>
          <a:p>
            <a:pPr algn="l" rtl="0"/>
            <a:r>
              <a:rPr lang="en-US" sz="1800" b="0" kern="0" dirty="0" smtClean="0">
                <a:effectLst/>
                <a:latin typeface="Times New Roman" panose="02020603050405020304" pitchFamily="18" charset="0"/>
                <a:ea typeface="Times New Roman" panose="02020603050405020304" pitchFamily="18" charset="0"/>
                <a:cs typeface="Times New Roman" panose="02020603050405020304" pitchFamily="18" charset="0"/>
              </a:rPr>
              <a:t>So the allowable range of the pressure on the soil is( -350 to 0)</a:t>
            </a:r>
          </a:p>
          <a:p>
            <a:pPr algn="l" rtl="0"/>
            <a:r>
              <a:rPr lang="en-US" sz="1800" dirty="0" smtClean="0">
                <a:latin typeface="Times New Roman" panose="02020603050405020304" pitchFamily="18" charset="0"/>
                <a:ea typeface="Times New Roman" panose="02020603050405020304" pitchFamily="18" charset="0"/>
              </a:rPr>
              <a:t>M</a:t>
            </a:r>
            <a:r>
              <a:rPr lang="en-US" sz="1800" dirty="0" smtClean="0">
                <a:effectLst/>
                <a:latin typeface="Times New Roman" panose="02020603050405020304" pitchFamily="18" charset="0"/>
                <a:ea typeface="Times New Roman" panose="02020603050405020304" pitchFamily="18" charset="0"/>
              </a:rPr>
              <a:t>aximum pressure= -290kN/m</a:t>
            </a:r>
            <a:r>
              <a:rPr lang="en-US" sz="1800" baseline="30000" dirty="0" smtClean="0">
                <a:effectLst/>
                <a:latin typeface="Times New Roman" panose="02020603050405020304" pitchFamily="18" charset="0"/>
                <a:ea typeface="Times New Roman" panose="02020603050405020304" pitchFamily="18" charset="0"/>
              </a:rPr>
              <a:t>2   </a:t>
            </a:r>
          </a:p>
          <a:p>
            <a:pPr algn="l" rtl="0"/>
            <a:r>
              <a:rPr lang="en-US" sz="1800" dirty="0" smtClean="0">
                <a:effectLst/>
                <a:latin typeface="Times New Roman" panose="02020603050405020304" pitchFamily="18" charset="0"/>
                <a:ea typeface="Times New Roman" panose="02020603050405020304" pitchFamily="18" charset="0"/>
              </a:rPr>
              <a:t>Minimum pressure= -41N/m</a:t>
            </a:r>
            <a:r>
              <a:rPr lang="en-US" sz="1800" baseline="30000" dirty="0" smtClean="0">
                <a:effectLst/>
                <a:latin typeface="Times New Roman" panose="02020603050405020304" pitchFamily="18" charset="0"/>
                <a:ea typeface="Times New Roman" panose="02020603050405020304" pitchFamily="18" charset="0"/>
              </a:rPr>
              <a:t>2 .</a:t>
            </a:r>
          </a:p>
          <a:p>
            <a:pPr algn="l" rtl="0"/>
            <a:r>
              <a:rPr lang="en-US" sz="2200" baseline="30000" dirty="0" smtClean="0">
                <a:solidFill>
                  <a:srgbClr val="FF0000"/>
                </a:solidFill>
                <a:effectLst/>
                <a:latin typeface="Times New Roman" panose="02020603050405020304" pitchFamily="18" charset="0"/>
                <a:ea typeface="Times New Roman" panose="02020603050405020304" pitchFamily="18" charset="0"/>
              </a:rPr>
              <a:t>(-290 &amp; -41 ) </a:t>
            </a:r>
            <a:r>
              <a:rPr lang="en-US" sz="2200" baseline="30000" dirty="0" smtClean="0">
                <a:solidFill>
                  <a:srgbClr val="FF0000"/>
                </a:solidFill>
                <a:latin typeface="Times New Roman" panose="02020603050405020304" pitchFamily="18" charset="0"/>
                <a:ea typeface="Times New Roman" panose="02020603050405020304" pitchFamily="18" charset="0"/>
              </a:rPr>
              <a:t>inside the range , so This indicates that it does not happen</a:t>
            </a:r>
            <a:r>
              <a:rPr lang="ar-JO" sz="2200" baseline="30000" dirty="0" smtClean="0">
                <a:solidFill>
                  <a:srgbClr val="FF0000"/>
                </a:solidFill>
                <a:latin typeface="Times New Roman" panose="02020603050405020304" pitchFamily="18" charset="0"/>
                <a:ea typeface="Times New Roman" panose="02020603050405020304" pitchFamily="18" charset="0"/>
              </a:rPr>
              <a:t> </a:t>
            </a:r>
            <a:r>
              <a:rPr lang="en-US" sz="2200" baseline="30000" dirty="0" smtClean="0">
                <a:solidFill>
                  <a:srgbClr val="FF0000"/>
                </a:solidFill>
                <a:latin typeface="Times New Roman" panose="02020603050405020304" pitchFamily="18" charset="0"/>
                <a:ea typeface="Times New Roman" panose="02020603050405020304" pitchFamily="18" charset="0"/>
              </a:rPr>
              <a:t> any failure or uplift in footings.</a:t>
            </a:r>
          </a:p>
        </p:txBody>
      </p:sp>
      <p:pic>
        <p:nvPicPr>
          <p:cNvPr id="10" name="صورة 139">
            <a:extLst>
              <a:ext uri="{FF2B5EF4-FFF2-40B4-BE49-F238E27FC236}">
                <a16:creationId xmlns:a16="http://schemas.microsoft.com/office/drawing/2014/main" xmlns="" id="{2E44A499-7806-4A25-379A-444C21B32AC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807" r="30004" b="13282"/>
          <a:stretch/>
        </p:blipFill>
        <p:spPr bwMode="auto">
          <a:xfrm>
            <a:off x="75748" y="4005064"/>
            <a:ext cx="4359371" cy="2700156"/>
          </a:xfrm>
          <a:prstGeom prst="rect">
            <a:avLst/>
          </a:prstGeom>
          <a:ln>
            <a:noFill/>
          </a:ln>
          <a:extLst>
            <a:ext uri="{53640926-AAD7-44D8-BBD7-CCE9431645EC}">
              <a14:shadowObscured xmlns:a14="http://schemas.microsoft.com/office/drawing/2010/main"/>
            </a:ext>
          </a:extLst>
        </p:spPr>
      </p:pic>
      <p:pic>
        <p:nvPicPr>
          <p:cNvPr id="11" name="صورة 140">
            <a:extLst>
              <a:ext uri="{FF2B5EF4-FFF2-40B4-BE49-F238E27FC236}">
                <a16:creationId xmlns:a16="http://schemas.microsoft.com/office/drawing/2014/main" xmlns="" id="{96C156F4-3164-D886-85F3-013F0F807C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8883" y="4005064"/>
            <a:ext cx="4471150" cy="2700156"/>
          </a:xfrm>
          <a:prstGeom prst="rect">
            <a:avLst/>
          </a:prstGeom>
        </p:spPr>
      </p:pic>
    </p:spTree>
    <p:extLst>
      <p:ext uri="{BB962C8B-B14F-4D97-AF65-F5344CB8AC3E}">
        <p14:creationId xmlns:p14="http://schemas.microsoft.com/office/powerpoint/2010/main" val="2214202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3350945"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Model checks:</a:t>
            </a:r>
          </a:p>
        </p:txBody>
      </p:sp>
      <p:sp>
        <p:nvSpPr>
          <p:cNvPr id="5" name="مستطيل 4"/>
          <p:cNvSpPr/>
          <p:nvPr/>
        </p:nvSpPr>
        <p:spPr>
          <a:xfrm>
            <a:off x="755576" y="1286425"/>
            <a:ext cx="2834429" cy="369332"/>
          </a:xfrm>
          <a:prstGeom prst="rect">
            <a:avLst/>
          </a:prstGeom>
        </p:spPr>
        <p:txBody>
          <a:bodyPr wrap="none">
            <a:spAutoFit/>
          </a:bodyPr>
          <a:lstStyle/>
          <a:p>
            <a:r>
              <a:rPr lang="en-US" dirty="0">
                <a:solidFill>
                  <a:srgbClr val="FF0000"/>
                </a:solidFill>
              </a:rPr>
              <a:t>2- Check punching shear</a:t>
            </a:r>
          </a:p>
        </p:txBody>
      </p:sp>
      <p:sp>
        <p:nvSpPr>
          <p:cNvPr id="6" name="مستطيل 5"/>
          <p:cNvSpPr/>
          <p:nvPr/>
        </p:nvSpPr>
        <p:spPr>
          <a:xfrm>
            <a:off x="-540568" y="1679862"/>
            <a:ext cx="9289032" cy="1015663"/>
          </a:xfrm>
          <a:prstGeom prst="rect">
            <a:avLst/>
          </a:prstGeom>
        </p:spPr>
        <p:txBody>
          <a:bodyPr wrap="square">
            <a:spAutoFit/>
          </a:bodyPr>
          <a:lstStyle/>
          <a:p>
            <a:pPr lvl="2" algn="l" rtl="0">
              <a:spcBef>
                <a:spcPct val="0"/>
              </a:spcBef>
            </a:pPr>
            <a:r>
              <a:rPr lang="en-US" sz="2000" b="1" dirty="0"/>
              <a:t>In SAFE software, the punching shear results are typically displayed as a ratio of the maximum calculated shear force to the punching shear</a:t>
            </a:r>
            <a:r>
              <a:rPr lang="ar-JO" sz="2000" b="1" dirty="0"/>
              <a:t> </a:t>
            </a:r>
            <a:r>
              <a:rPr lang="en-US" sz="2000" b="1" dirty="0"/>
              <a:t>capacity.</a:t>
            </a:r>
            <a:endParaRPr lang="ar-JO" sz="2000" b="1" dirty="0"/>
          </a:p>
        </p:txBody>
      </p:sp>
      <mc:AlternateContent xmlns:mc="http://schemas.openxmlformats.org/markup-compatibility/2006" xmlns:a14="http://schemas.microsoft.com/office/drawing/2010/main">
        <mc:Choice Requires="a14">
          <p:sp>
            <p:nvSpPr>
              <p:cNvPr id="12" name="مربع نص 11"/>
              <p:cNvSpPr txBox="1"/>
              <p:nvPr/>
            </p:nvSpPr>
            <p:spPr>
              <a:xfrm>
                <a:off x="179512" y="2743735"/>
                <a:ext cx="9793088" cy="602473"/>
              </a:xfrm>
              <a:prstGeom prst="rect">
                <a:avLst/>
              </a:prstGeom>
              <a:noFill/>
            </p:spPr>
            <p:txBody>
              <a:bodyPr wrap="square" rtlCol="1">
                <a:spAutoFit/>
              </a:bodyPr>
              <a:lstStyle/>
              <a:p>
                <a:pPr algn="l"/>
                <a:r>
                  <a:rPr lang="en-US" dirty="0"/>
                  <a:t>Utilization ratio </a:t>
                </a:r>
                <a:r>
                  <a:rPr lang="en-US" dirty="0" smtClean="0"/>
                  <a:t>=</a:t>
                </a:r>
                <a14:m>
                  <m:oMath xmlns:m="http://schemas.openxmlformats.org/officeDocument/2006/math">
                    <m:f>
                      <m:fPr>
                        <m:ctrlPr>
                          <a:rPr lang="en-US" i="1" smtClean="0">
                            <a:latin typeface="Cambria Math"/>
                          </a:rPr>
                        </m:ctrlPr>
                      </m:fPr>
                      <m:num>
                        <m:r>
                          <m:rPr>
                            <m:nor/>
                          </m:rPr>
                          <a:rPr lang="en-US" dirty="0"/>
                          <m:t>Maximum</m:t>
                        </m:r>
                        <m:r>
                          <m:rPr>
                            <m:nor/>
                          </m:rPr>
                          <a:rPr lang="en-US" dirty="0"/>
                          <m:t> </m:t>
                        </m:r>
                        <m:r>
                          <m:rPr>
                            <m:nor/>
                          </m:rPr>
                          <a:rPr lang="en-US" dirty="0"/>
                          <m:t>calculated</m:t>
                        </m:r>
                        <m:r>
                          <m:rPr>
                            <m:nor/>
                          </m:rPr>
                          <a:rPr lang="en-US" dirty="0"/>
                          <m:t> </m:t>
                        </m:r>
                        <m:r>
                          <m:rPr>
                            <m:nor/>
                          </m:rPr>
                          <a:rPr lang="en-US" dirty="0"/>
                          <m:t>shear</m:t>
                        </m:r>
                        <m:r>
                          <m:rPr>
                            <m:nor/>
                          </m:rPr>
                          <a:rPr lang="en-US" dirty="0"/>
                          <m:t> </m:t>
                        </m:r>
                        <m:r>
                          <m:rPr>
                            <m:nor/>
                          </m:rPr>
                          <a:rPr lang="en-US" dirty="0"/>
                          <m:t>force</m:t>
                        </m:r>
                      </m:num>
                      <m:den>
                        <m:r>
                          <m:rPr>
                            <m:nor/>
                          </m:rPr>
                          <a:rPr lang="en-US" dirty="0"/>
                          <m:t> </m:t>
                        </m:r>
                        <m:r>
                          <m:rPr>
                            <m:nor/>
                          </m:rPr>
                          <a:rPr lang="en-US" dirty="0"/>
                          <m:t>Punching</m:t>
                        </m:r>
                        <m:r>
                          <m:rPr>
                            <m:nor/>
                          </m:rPr>
                          <a:rPr lang="en-US" dirty="0"/>
                          <m:t> </m:t>
                        </m:r>
                        <m:r>
                          <m:rPr>
                            <m:nor/>
                          </m:rPr>
                          <a:rPr lang="en-US" dirty="0"/>
                          <m:t>shear</m:t>
                        </m:r>
                        <m:r>
                          <m:rPr>
                            <m:nor/>
                          </m:rPr>
                          <a:rPr lang="en-US" dirty="0"/>
                          <m:t> </m:t>
                        </m:r>
                        <m:r>
                          <m:rPr>
                            <m:nor/>
                          </m:rPr>
                          <a:rPr lang="en-US" dirty="0"/>
                          <m:t>capacity</m:t>
                        </m:r>
                      </m:den>
                    </m:f>
                  </m:oMath>
                </a14:m>
                <a:endParaRPr lang="ar-JO" dirty="0"/>
              </a:p>
            </p:txBody>
          </p:sp>
        </mc:Choice>
        <mc:Fallback xmlns="">
          <p:sp>
            <p:nvSpPr>
              <p:cNvPr id="12" name="مربع نص 11"/>
              <p:cNvSpPr txBox="1">
                <a:spLocks noRot="1" noChangeAspect="1" noMove="1" noResize="1" noEditPoints="1" noAdjustHandles="1" noChangeArrowheads="1" noChangeShapeType="1" noTextEdit="1"/>
              </p:cNvSpPr>
              <p:nvPr/>
            </p:nvSpPr>
            <p:spPr>
              <a:xfrm>
                <a:off x="179512" y="2743735"/>
                <a:ext cx="9793088" cy="602473"/>
              </a:xfrm>
              <a:prstGeom prst="rect">
                <a:avLst/>
              </a:prstGeom>
              <a:blipFill rotWithShape="0">
                <a:blip r:embed="rId2"/>
                <a:stretch>
                  <a:fillRect l="-436"/>
                </a:stretch>
              </a:blipFill>
            </p:spPr>
            <p:txBody>
              <a:bodyPr/>
              <a:lstStyle/>
              <a:p>
                <a:r>
                  <a:rPr lang="en-US">
                    <a:noFill/>
                  </a:rPr>
                  <a:t> </a:t>
                </a:r>
              </a:p>
            </p:txBody>
          </p:sp>
        </mc:Fallback>
      </mc:AlternateContent>
      <p:sp>
        <p:nvSpPr>
          <p:cNvPr id="13" name="مربع نص 12"/>
          <p:cNvSpPr txBox="1"/>
          <p:nvPr/>
        </p:nvSpPr>
        <p:spPr>
          <a:xfrm>
            <a:off x="264077" y="3346208"/>
            <a:ext cx="4091900" cy="707886"/>
          </a:xfrm>
          <a:prstGeom prst="rect">
            <a:avLst/>
          </a:prstGeom>
          <a:noFill/>
        </p:spPr>
        <p:txBody>
          <a:bodyPr wrap="square" rtlCol="1">
            <a:spAutoFit/>
          </a:bodyPr>
          <a:lstStyle/>
          <a:p>
            <a:pPr algn="l"/>
            <a:r>
              <a:rPr lang="en-US" sz="2000" dirty="0"/>
              <a:t>Utilization ratio must be less than 1 to avoid punching shear</a:t>
            </a:r>
            <a:endParaRPr lang="ar-JO" sz="2000" dirty="0"/>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315" y="4067797"/>
            <a:ext cx="4455262" cy="241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لا يتوفر وصف."/>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2492896"/>
            <a:ext cx="2533987"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763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3350945"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Model checks:</a:t>
            </a:r>
          </a:p>
        </p:txBody>
      </p:sp>
      <p:sp>
        <p:nvSpPr>
          <p:cNvPr id="5" name="مستطيل 4"/>
          <p:cNvSpPr/>
          <p:nvPr/>
        </p:nvSpPr>
        <p:spPr>
          <a:xfrm>
            <a:off x="755576" y="1286425"/>
            <a:ext cx="2834429" cy="369332"/>
          </a:xfrm>
          <a:prstGeom prst="rect">
            <a:avLst/>
          </a:prstGeom>
        </p:spPr>
        <p:txBody>
          <a:bodyPr wrap="none">
            <a:spAutoFit/>
          </a:bodyPr>
          <a:lstStyle/>
          <a:p>
            <a:r>
              <a:rPr lang="en-US" dirty="0">
                <a:solidFill>
                  <a:srgbClr val="FF0000"/>
                </a:solidFill>
              </a:rPr>
              <a:t>2- Check punching shear</a:t>
            </a:r>
          </a:p>
        </p:txBody>
      </p:sp>
      <p:sp>
        <p:nvSpPr>
          <p:cNvPr id="3" name="مستطيل 2"/>
          <p:cNvSpPr/>
          <p:nvPr/>
        </p:nvSpPr>
        <p:spPr>
          <a:xfrm>
            <a:off x="827584" y="1674939"/>
            <a:ext cx="5958408" cy="338554"/>
          </a:xfrm>
          <a:prstGeom prst="rect">
            <a:avLst/>
          </a:prstGeom>
        </p:spPr>
        <p:txBody>
          <a:bodyPr wrap="square">
            <a:spAutoFit/>
          </a:bodyPr>
          <a:lstStyle/>
          <a:p>
            <a:pPr algn="l" rtl="0"/>
            <a:r>
              <a:rPr lang="en-US" sz="1600" dirty="0" smtClean="0"/>
              <a:t>As </a:t>
            </a:r>
            <a:r>
              <a:rPr lang="en-US" sz="1600" dirty="0"/>
              <a:t>shown in the figure all values less than one</a:t>
            </a:r>
          </a:p>
        </p:txBody>
      </p:sp>
      <p:pic>
        <p:nvPicPr>
          <p:cNvPr id="11" name="صورة 10"/>
          <p:cNvPicPr/>
          <p:nvPr/>
        </p:nvPicPr>
        <p:blipFill>
          <a:blip r:embed="rId2">
            <a:extLst>
              <a:ext uri="{28A0092B-C50C-407E-A947-70E740481C1C}">
                <a14:useLocalDpi xmlns:a14="http://schemas.microsoft.com/office/drawing/2010/main" val="0"/>
              </a:ext>
            </a:extLst>
          </a:blip>
          <a:stretch>
            <a:fillRect/>
          </a:stretch>
        </p:blipFill>
        <p:spPr>
          <a:xfrm>
            <a:off x="1350656" y="2013493"/>
            <a:ext cx="3091292" cy="4727675"/>
          </a:xfrm>
          <a:prstGeom prst="rect">
            <a:avLst/>
          </a:prstGeom>
        </p:spPr>
      </p:pic>
      <p:pic>
        <p:nvPicPr>
          <p:cNvPr id="15" name="صورة 14"/>
          <p:cNvPicPr/>
          <p:nvPr/>
        </p:nvPicPr>
        <p:blipFill>
          <a:blip r:embed="rId3">
            <a:extLst>
              <a:ext uri="{28A0092B-C50C-407E-A947-70E740481C1C}">
                <a14:useLocalDpi xmlns:a14="http://schemas.microsoft.com/office/drawing/2010/main" val="0"/>
              </a:ext>
            </a:extLst>
          </a:blip>
          <a:stretch>
            <a:fillRect/>
          </a:stretch>
        </p:blipFill>
        <p:spPr>
          <a:xfrm>
            <a:off x="4681987" y="2013493"/>
            <a:ext cx="2698325" cy="4790854"/>
          </a:xfrm>
          <a:prstGeom prst="rect">
            <a:avLst/>
          </a:prstGeom>
        </p:spPr>
      </p:pic>
    </p:spTree>
    <p:extLst>
      <p:ext uri="{BB962C8B-B14F-4D97-AF65-F5344CB8AC3E}">
        <p14:creationId xmlns:p14="http://schemas.microsoft.com/office/powerpoint/2010/main" val="2444406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3350945"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Model checks:</a:t>
            </a:r>
          </a:p>
        </p:txBody>
      </p:sp>
      <p:sp>
        <p:nvSpPr>
          <p:cNvPr id="5" name="مستطيل 4"/>
          <p:cNvSpPr/>
          <p:nvPr/>
        </p:nvSpPr>
        <p:spPr>
          <a:xfrm>
            <a:off x="755576" y="1286425"/>
            <a:ext cx="3103735" cy="369332"/>
          </a:xfrm>
          <a:prstGeom prst="rect">
            <a:avLst/>
          </a:prstGeom>
        </p:spPr>
        <p:txBody>
          <a:bodyPr wrap="none">
            <a:spAutoFit/>
          </a:bodyPr>
          <a:lstStyle/>
          <a:p>
            <a:pPr algn="l" rtl="0"/>
            <a:r>
              <a:rPr lang="en-US" dirty="0" smtClean="0">
                <a:solidFill>
                  <a:srgbClr val="FF0000"/>
                </a:solidFill>
              </a:rPr>
              <a:t>3- </a:t>
            </a:r>
            <a:r>
              <a:rPr lang="en-US" dirty="0">
                <a:solidFill>
                  <a:srgbClr val="FF0000"/>
                </a:solidFill>
              </a:rPr>
              <a:t>Check Wide Beam Shear</a:t>
            </a:r>
          </a:p>
        </p:txBody>
      </p:sp>
      <p:pic>
        <p:nvPicPr>
          <p:cNvPr id="8" name="صورة 7"/>
          <p:cNvPicPr/>
          <p:nvPr/>
        </p:nvPicPr>
        <p:blipFill rotWithShape="1">
          <a:blip r:embed="rId2" cstate="print">
            <a:extLst>
              <a:ext uri="{28A0092B-C50C-407E-A947-70E740481C1C}">
                <a14:useLocalDpi xmlns:a14="http://schemas.microsoft.com/office/drawing/2010/main" val="0"/>
              </a:ext>
            </a:extLst>
          </a:blip>
          <a:srcRect r="50702" b="4961"/>
          <a:stretch/>
        </p:blipFill>
        <p:spPr bwMode="auto">
          <a:xfrm>
            <a:off x="395536" y="1655757"/>
            <a:ext cx="3801638" cy="4196713"/>
          </a:xfrm>
          <a:prstGeom prst="rect">
            <a:avLst/>
          </a:prstGeom>
          <a:ln>
            <a:noFill/>
          </a:ln>
          <a:extLst>
            <a:ext uri="{53640926-AAD7-44D8-BBD7-CCE9431645EC}">
              <a14:shadowObscured xmlns:a14="http://schemas.microsoft.com/office/drawing/2010/main"/>
            </a:ext>
          </a:extLst>
        </p:spPr>
      </p:pic>
      <p:pic>
        <p:nvPicPr>
          <p:cNvPr id="9" name="صورة 8"/>
          <p:cNvPicPr/>
          <p:nvPr/>
        </p:nvPicPr>
        <p:blipFill rotWithShape="1">
          <a:blip r:embed="rId3" cstate="print">
            <a:extLst>
              <a:ext uri="{28A0092B-C50C-407E-A947-70E740481C1C}">
                <a14:useLocalDpi xmlns:a14="http://schemas.microsoft.com/office/drawing/2010/main" val="0"/>
              </a:ext>
            </a:extLst>
          </a:blip>
          <a:srcRect r="54862" b="4961"/>
          <a:stretch/>
        </p:blipFill>
        <p:spPr bwMode="auto">
          <a:xfrm>
            <a:off x="4645087" y="1734205"/>
            <a:ext cx="3959324" cy="4196713"/>
          </a:xfrm>
          <a:prstGeom prst="rect">
            <a:avLst/>
          </a:prstGeom>
          <a:ln>
            <a:noFill/>
          </a:ln>
          <a:extLst>
            <a:ext uri="{53640926-AAD7-44D8-BBD7-CCE9431645EC}">
              <a14:shadowObscured xmlns:a14="http://schemas.microsoft.com/office/drawing/2010/main"/>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5733256"/>
            <a:ext cx="2244793" cy="1260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5087" y="5767220"/>
            <a:ext cx="1895290" cy="1015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459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3350945"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Model checks:</a:t>
            </a:r>
          </a:p>
        </p:txBody>
      </p:sp>
      <p:sp>
        <p:nvSpPr>
          <p:cNvPr id="5" name="مستطيل 4"/>
          <p:cNvSpPr/>
          <p:nvPr/>
        </p:nvSpPr>
        <p:spPr>
          <a:xfrm>
            <a:off x="755576" y="1286425"/>
            <a:ext cx="3103735" cy="369332"/>
          </a:xfrm>
          <a:prstGeom prst="rect">
            <a:avLst/>
          </a:prstGeom>
        </p:spPr>
        <p:txBody>
          <a:bodyPr wrap="none">
            <a:spAutoFit/>
          </a:bodyPr>
          <a:lstStyle/>
          <a:p>
            <a:pPr algn="l" rtl="0"/>
            <a:r>
              <a:rPr lang="en-US" dirty="0" smtClean="0">
                <a:solidFill>
                  <a:srgbClr val="FF0000"/>
                </a:solidFill>
              </a:rPr>
              <a:t>3- </a:t>
            </a:r>
            <a:r>
              <a:rPr lang="en-US" dirty="0">
                <a:solidFill>
                  <a:srgbClr val="FF0000"/>
                </a:solidFill>
              </a:rPr>
              <a:t>Check Wide Beam Shear</a:t>
            </a:r>
          </a:p>
        </p:txBody>
      </p:sp>
      <mc:AlternateContent xmlns:mc="http://schemas.openxmlformats.org/markup-compatibility/2006" xmlns:a14="http://schemas.microsoft.com/office/drawing/2010/main">
        <mc:Choice Requires="a14">
          <p:sp>
            <p:nvSpPr>
              <p:cNvPr id="3" name="مستطيل 2"/>
              <p:cNvSpPr/>
              <p:nvPr/>
            </p:nvSpPr>
            <p:spPr>
              <a:xfrm>
                <a:off x="2123728" y="2060848"/>
                <a:ext cx="4572000" cy="1997726"/>
              </a:xfrm>
              <a:prstGeom prst="rect">
                <a:avLst/>
              </a:prstGeom>
            </p:spPr>
            <p:txBody>
              <a:bodyPr>
                <a:spAutoFit/>
              </a:bodyPr>
              <a:lstStyle/>
              <a:p>
                <a:pPr algn="l" rtl="0"/>
                <a14:m>
                  <m:oMathPara xmlns:m="http://schemas.openxmlformats.org/officeDocument/2006/math">
                    <m:oMathParaPr>
                      <m:jc m:val="centerGroup"/>
                    </m:oMathParaPr>
                    <m:oMath xmlns:m="http://schemas.openxmlformats.org/officeDocument/2006/math">
                      <m:r>
                        <a:rPr lang="en-US" b="1" smtClean="0">
                          <a:latin typeface="Cambria Math" panose="02040503050406030204" pitchFamily="18" charset="0"/>
                        </a:rPr>
                        <m:t>Ø</m:t>
                      </m:r>
                      <m:sSub>
                        <m:sSubPr>
                          <m:ctrlPr>
                            <a:rPr lang="en-US" i="1">
                              <a:latin typeface="Cambria Math"/>
                            </a:rPr>
                          </m:ctrlPr>
                        </m:sSubPr>
                        <m:e>
                          <m:r>
                            <a:rPr lang="en-US" b="1" i="1">
                              <a:latin typeface="Cambria Math" panose="02040503050406030204" pitchFamily="18" charset="0"/>
                            </a:rPr>
                            <m:t>𝐕</m:t>
                          </m:r>
                        </m:e>
                        <m:sub>
                          <m:r>
                            <a:rPr lang="en-US" b="1" i="1">
                              <a:latin typeface="Cambria Math" panose="02040503050406030204" pitchFamily="18" charset="0"/>
                            </a:rPr>
                            <m:t>𝐜</m:t>
                          </m:r>
                        </m:sub>
                      </m:sSub>
                      <m:r>
                        <a:rPr lang="en-US" b="1">
                          <a:latin typeface="Cambria Math" panose="02040503050406030204" pitchFamily="18" charset="0"/>
                        </a:rPr>
                        <m:t>=</m:t>
                      </m:r>
                      <m:r>
                        <a:rPr lang="en-US" b="1" i="1">
                          <a:latin typeface="Cambria Math" panose="02040503050406030204" pitchFamily="18" charset="0"/>
                        </a:rPr>
                        <m:t>𝟎</m:t>
                      </m:r>
                      <m:r>
                        <a:rPr lang="en-US" b="1">
                          <a:latin typeface="Cambria Math" panose="02040503050406030204" pitchFamily="18" charset="0"/>
                        </a:rPr>
                        <m:t>.</m:t>
                      </m:r>
                      <m:r>
                        <a:rPr lang="en-US" b="1" i="1">
                          <a:latin typeface="Cambria Math" panose="02040503050406030204" pitchFamily="18" charset="0"/>
                        </a:rPr>
                        <m:t>𝟕𝟓</m:t>
                      </m:r>
                      <m:r>
                        <a:rPr lang="en-US" b="1" i="1">
                          <a:latin typeface="Cambria Math" panose="02040503050406030204" pitchFamily="18" charset="0"/>
                        </a:rPr>
                        <m:t>∗</m:t>
                      </m:r>
                      <m:f>
                        <m:fPr>
                          <m:ctrlPr>
                            <a:rPr lang="en-US" i="1">
                              <a:latin typeface="Cambria Math"/>
                            </a:rPr>
                          </m:ctrlPr>
                        </m:fPr>
                        <m:num>
                          <m:r>
                            <a:rPr lang="en-US" b="1" i="1">
                              <a:latin typeface="Cambria Math" panose="02040503050406030204" pitchFamily="18" charset="0"/>
                            </a:rPr>
                            <m:t>𝟏</m:t>
                          </m:r>
                        </m:num>
                        <m:den>
                          <m:r>
                            <a:rPr lang="en-US" b="1" i="1">
                              <a:latin typeface="Cambria Math" panose="02040503050406030204" pitchFamily="18" charset="0"/>
                            </a:rPr>
                            <m:t>𝟔</m:t>
                          </m:r>
                        </m:den>
                      </m:f>
                      <m:r>
                        <a:rPr lang="en-US" b="1" i="1">
                          <a:latin typeface="Cambria Math" panose="02040503050406030204" pitchFamily="18" charset="0"/>
                        </a:rPr>
                        <m:t>∗</m:t>
                      </m:r>
                      <m:rad>
                        <m:radPr>
                          <m:degHide m:val="on"/>
                          <m:ctrlPr>
                            <a:rPr lang="en-US" i="1">
                              <a:latin typeface="Cambria Math"/>
                            </a:rPr>
                          </m:ctrlPr>
                        </m:radPr>
                        <m:deg/>
                        <m:e>
                          <m:sSub>
                            <m:sSubPr>
                              <m:ctrlPr>
                                <a:rPr lang="en-US" i="1">
                                  <a:latin typeface="Cambria Math"/>
                                </a:rPr>
                              </m:ctrlPr>
                            </m:sSubPr>
                            <m:e>
                              <m:r>
                                <a:rPr lang="en-US" b="1" i="1">
                                  <a:latin typeface="Cambria Math" panose="02040503050406030204" pitchFamily="18" charset="0"/>
                                </a:rPr>
                                <m:t>𝐟</m:t>
                              </m:r>
                              <m:r>
                                <a:rPr lang="en-US" b="1">
                                  <a:latin typeface="Cambria Math" panose="02040503050406030204" pitchFamily="18" charset="0"/>
                                </a:rPr>
                                <m:t>‵</m:t>
                              </m:r>
                            </m:e>
                            <m:sub>
                              <m:r>
                                <a:rPr lang="en-US" b="1" i="1">
                                  <a:latin typeface="Cambria Math" panose="02040503050406030204" pitchFamily="18" charset="0"/>
                                </a:rPr>
                                <m:t>𝐜</m:t>
                              </m:r>
                            </m:sub>
                          </m:sSub>
                        </m:e>
                      </m:rad>
                      <m:r>
                        <a:rPr lang="en-US" b="1" i="1">
                          <a:latin typeface="Cambria Math" panose="02040503050406030204" pitchFamily="18" charset="0"/>
                        </a:rPr>
                        <m:t>∗</m:t>
                      </m:r>
                      <m:r>
                        <a:rPr lang="en-US" b="1" i="1">
                          <a:latin typeface="Cambria Math" panose="02040503050406030204" pitchFamily="18" charset="0"/>
                        </a:rPr>
                        <m:t>𝐛</m:t>
                      </m:r>
                      <m:r>
                        <a:rPr lang="en-US" b="1" i="1">
                          <a:latin typeface="Cambria Math" panose="02040503050406030204" pitchFamily="18" charset="0"/>
                        </a:rPr>
                        <m:t>∗</m:t>
                      </m:r>
                      <m:r>
                        <a:rPr lang="en-US" b="1" i="1">
                          <a:latin typeface="Cambria Math" panose="02040503050406030204" pitchFamily="18" charset="0"/>
                        </a:rPr>
                        <m:t>𝐝</m:t>
                      </m:r>
                    </m:oMath>
                  </m:oMathPara>
                </a14:m>
                <a:endParaRPr lang="en-US" b="1" dirty="0"/>
              </a:p>
              <a:p>
                <a:pPr algn="l" rtl="0"/>
                <a:r>
                  <a:rPr lang="en-US" dirty="0"/>
                  <a:t>d</a:t>
                </a:r>
                <a:r>
                  <a:rPr lang="en-US" baseline="-25000" dirty="0"/>
                  <a:t>13</a:t>
                </a:r>
                <a:r>
                  <a:rPr lang="en-US" dirty="0"/>
                  <a:t>=0.48    h=0.48+0.07 =0.55m </a:t>
                </a:r>
              </a:p>
              <a:p>
                <a:pPr algn="l" rtl="0"/>
                <a:r>
                  <a:rPr lang="en-US" dirty="0"/>
                  <a:t>d</a:t>
                </a:r>
                <a:r>
                  <a:rPr lang="en-US" baseline="-25000" dirty="0"/>
                  <a:t>23</a:t>
                </a:r>
                <a:r>
                  <a:rPr lang="en-US" dirty="0"/>
                  <a:t>=0.49    h=0.49+0.07 =0.60 m</a:t>
                </a:r>
              </a:p>
              <a:p>
                <a:pPr algn="l" rtl="0"/>
                <a:r>
                  <a:rPr lang="en-US" dirty="0"/>
                  <a:t>Thickness =</a:t>
                </a:r>
                <a:r>
                  <a:rPr lang="en-US" dirty="0" smtClean="0"/>
                  <a:t>0.80 </a:t>
                </a:r>
                <a:r>
                  <a:rPr lang="en-US" dirty="0"/>
                  <a:t>m </a:t>
                </a:r>
              </a:p>
              <a:p>
                <a:pPr algn="l" rtl="0"/>
                <a:r>
                  <a:rPr lang="en-US" dirty="0" smtClean="0"/>
                  <a:t>0.80 </a:t>
                </a:r>
                <a:r>
                  <a:rPr lang="en-US" dirty="0"/>
                  <a:t>&gt; 0.6 &amp;&amp; 0.55 </a:t>
                </a:r>
              </a:p>
              <a:p>
                <a:pPr algn="l" rtl="0"/>
                <a:r>
                  <a:rPr lang="en-US" dirty="0"/>
                  <a:t>Let h = </a:t>
                </a:r>
                <a:r>
                  <a:rPr lang="en-US" dirty="0" smtClean="0"/>
                  <a:t>0.70 </a:t>
                </a:r>
                <a:r>
                  <a:rPr lang="en-US" dirty="0"/>
                  <a:t>m it is ok </a:t>
                </a:r>
                <a:endParaRPr lang="ar-JO" dirty="0"/>
              </a:p>
            </p:txBody>
          </p:sp>
        </mc:Choice>
        <mc:Fallback xmlns="">
          <p:sp>
            <p:nvSpPr>
              <p:cNvPr id="3" name="مستطيل 2"/>
              <p:cNvSpPr>
                <a:spLocks noRot="1" noChangeAspect="1" noMove="1" noResize="1" noEditPoints="1" noAdjustHandles="1" noChangeArrowheads="1" noChangeShapeType="1" noTextEdit="1"/>
              </p:cNvSpPr>
              <p:nvPr/>
            </p:nvSpPr>
            <p:spPr>
              <a:xfrm>
                <a:off x="2123728" y="2060848"/>
                <a:ext cx="4572000" cy="1997726"/>
              </a:xfrm>
              <a:prstGeom prst="rect">
                <a:avLst/>
              </a:prstGeom>
              <a:blipFill rotWithShape="0">
                <a:blip r:embed="rId2"/>
                <a:stretch>
                  <a:fillRect l="-1067" b="-3659"/>
                </a:stretch>
              </a:blipFill>
            </p:spPr>
            <p:txBody>
              <a:bodyPr/>
              <a:lstStyle/>
              <a:p>
                <a:r>
                  <a:rPr lang="en-US">
                    <a:noFill/>
                  </a:rPr>
                  <a:t> </a:t>
                </a:r>
              </a:p>
            </p:txBody>
          </p:sp>
        </mc:Fallback>
      </mc:AlternateContent>
    </p:spTree>
    <p:extLst>
      <p:ext uri="{BB962C8B-B14F-4D97-AF65-F5344CB8AC3E}">
        <p14:creationId xmlns:p14="http://schemas.microsoft.com/office/powerpoint/2010/main" val="22902683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5583193"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Steel Reinforcement for the single footing</a:t>
            </a:r>
          </a:p>
        </p:txBody>
      </p:sp>
      <p:pic>
        <p:nvPicPr>
          <p:cNvPr id="6" name="صورة 5"/>
          <p:cNvPicPr/>
          <p:nvPr/>
        </p:nvPicPr>
        <p:blipFill>
          <a:blip r:embed="rId2" cstate="print">
            <a:extLst>
              <a:ext uri="{28A0092B-C50C-407E-A947-70E740481C1C}">
                <a14:useLocalDpi xmlns:a14="http://schemas.microsoft.com/office/drawing/2010/main" val="0"/>
              </a:ext>
            </a:extLst>
          </a:blip>
          <a:stretch>
            <a:fillRect/>
          </a:stretch>
        </p:blipFill>
        <p:spPr>
          <a:xfrm>
            <a:off x="755576" y="1484784"/>
            <a:ext cx="7416824" cy="4320480"/>
          </a:xfrm>
          <a:prstGeom prst="rect">
            <a:avLst/>
          </a:prstGeom>
        </p:spPr>
      </p:pic>
      <p:sp>
        <p:nvSpPr>
          <p:cNvPr id="7" name="مربع نص 6"/>
          <p:cNvSpPr txBox="1"/>
          <p:nvPr/>
        </p:nvSpPr>
        <p:spPr>
          <a:xfrm>
            <a:off x="2483768" y="6093296"/>
            <a:ext cx="3672408" cy="369332"/>
          </a:xfrm>
          <a:prstGeom prst="rect">
            <a:avLst/>
          </a:prstGeom>
          <a:noFill/>
        </p:spPr>
        <p:txBody>
          <a:bodyPr wrap="square" rtlCol="1">
            <a:spAutoFit/>
          </a:bodyPr>
          <a:lstStyle/>
          <a:p>
            <a:pPr algn="ctr"/>
            <a:r>
              <a:rPr lang="en-US" dirty="0"/>
              <a:t>x-reinforcement steel (base)</a:t>
            </a:r>
            <a:endParaRPr lang="ar-JO" dirty="0"/>
          </a:p>
        </p:txBody>
      </p:sp>
    </p:spTree>
    <p:extLst>
      <p:ext uri="{BB962C8B-B14F-4D97-AF65-F5344CB8AC3E}">
        <p14:creationId xmlns:p14="http://schemas.microsoft.com/office/powerpoint/2010/main" val="37892013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5583193"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Steel Reinforcement for the single footing</a:t>
            </a:r>
          </a:p>
        </p:txBody>
      </p:sp>
      <p:pic>
        <p:nvPicPr>
          <p:cNvPr id="8" name="صورة 7"/>
          <p:cNvPicPr/>
          <p:nvPr/>
        </p:nvPicPr>
        <p:blipFill>
          <a:blip r:embed="rId2">
            <a:extLst>
              <a:ext uri="{28A0092B-C50C-407E-A947-70E740481C1C}">
                <a14:useLocalDpi xmlns:a14="http://schemas.microsoft.com/office/drawing/2010/main" val="0"/>
              </a:ext>
            </a:extLst>
          </a:blip>
          <a:stretch>
            <a:fillRect/>
          </a:stretch>
        </p:blipFill>
        <p:spPr>
          <a:xfrm>
            <a:off x="1187624" y="1354964"/>
            <a:ext cx="6696744" cy="4320480"/>
          </a:xfrm>
          <a:prstGeom prst="rect">
            <a:avLst/>
          </a:prstGeom>
        </p:spPr>
      </p:pic>
      <p:sp>
        <p:nvSpPr>
          <p:cNvPr id="9" name="مربع نص 8"/>
          <p:cNvSpPr txBox="1"/>
          <p:nvPr/>
        </p:nvSpPr>
        <p:spPr>
          <a:xfrm>
            <a:off x="1979712" y="5772985"/>
            <a:ext cx="4320480" cy="646331"/>
          </a:xfrm>
          <a:prstGeom prst="rect">
            <a:avLst/>
          </a:prstGeom>
          <a:noFill/>
        </p:spPr>
        <p:txBody>
          <a:bodyPr wrap="square" rtlCol="1">
            <a:spAutoFit/>
          </a:bodyPr>
          <a:lstStyle/>
          <a:p>
            <a:pPr algn="ctr"/>
            <a:r>
              <a:rPr lang="en-US" dirty="0" smtClean="0"/>
              <a:t>x-reinforcement steel (base)</a:t>
            </a:r>
            <a:endParaRPr lang="ar-JO" dirty="0" smtClean="0"/>
          </a:p>
          <a:p>
            <a:pPr algn="ctr"/>
            <a:endParaRPr lang="ar-JO" dirty="0"/>
          </a:p>
        </p:txBody>
      </p:sp>
    </p:spTree>
    <p:extLst>
      <p:ext uri="{BB962C8B-B14F-4D97-AF65-F5344CB8AC3E}">
        <p14:creationId xmlns:p14="http://schemas.microsoft.com/office/powerpoint/2010/main" val="3818029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5583193"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Steel Reinforcement for the single footing</a:t>
            </a:r>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1022376" y="1196752"/>
            <a:ext cx="6912768" cy="5075160"/>
          </a:xfrm>
          <a:prstGeom prst="rect">
            <a:avLst/>
          </a:prstGeom>
        </p:spPr>
      </p:pic>
      <p:sp>
        <p:nvSpPr>
          <p:cNvPr id="7" name="مربع نص 6"/>
          <p:cNvSpPr txBox="1"/>
          <p:nvPr/>
        </p:nvSpPr>
        <p:spPr>
          <a:xfrm>
            <a:off x="1835696" y="6271912"/>
            <a:ext cx="4392488" cy="369332"/>
          </a:xfrm>
          <a:prstGeom prst="rect">
            <a:avLst/>
          </a:prstGeom>
          <a:noFill/>
        </p:spPr>
        <p:txBody>
          <a:bodyPr wrap="square" rtlCol="1">
            <a:spAutoFit/>
          </a:bodyPr>
          <a:lstStyle/>
          <a:p>
            <a:r>
              <a:rPr lang="en-US" dirty="0"/>
              <a:t>AutoCAD x-reinforcement steel plan</a:t>
            </a:r>
            <a:endParaRPr lang="ar-JO" dirty="0"/>
          </a:p>
        </p:txBody>
      </p:sp>
    </p:spTree>
    <p:extLst>
      <p:ext uri="{BB962C8B-B14F-4D97-AF65-F5344CB8AC3E}">
        <p14:creationId xmlns:p14="http://schemas.microsoft.com/office/powerpoint/2010/main" val="38958411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5583193"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Steel Reinforcement for the single footing</a:t>
            </a:r>
          </a:p>
        </p:txBody>
      </p:sp>
      <p:pic>
        <p:nvPicPr>
          <p:cNvPr id="10" name="صورة 9"/>
          <p:cNvPicPr/>
          <p:nvPr/>
        </p:nvPicPr>
        <p:blipFill>
          <a:blip r:embed="rId2">
            <a:extLst>
              <a:ext uri="{28A0092B-C50C-407E-A947-70E740481C1C}">
                <a14:useLocalDpi xmlns:a14="http://schemas.microsoft.com/office/drawing/2010/main" val="0"/>
              </a:ext>
            </a:extLst>
          </a:blip>
          <a:stretch>
            <a:fillRect/>
          </a:stretch>
        </p:blipFill>
        <p:spPr>
          <a:xfrm>
            <a:off x="251520" y="1342677"/>
            <a:ext cx="4445768" cy="4449910"/>
          </a:xfrm>
          <a:prstGeom prst="rect">
            <a:avLst/>
          </a:prstGeom>
        </p:spPr>
      </p:pic>
      <p:pic>
        <p:nvPicPr>
          <p:cNvPr id="11" name="صورة 10"/>
          <p:cNvPicPr/>
          <p:nvPr/>
        </p:nvPicPr>
        <p:blipFill>
          <a:blip r:embed="rId3">
            <a:extLst>
              <a:ext uri="{28A0092B-C50C-407E-A947-70E740481C1C}">
                <a14:useLocalDpi xmlns:a14="http://schemas.microsoft.com/office/drawing/2010/main" val="0"/>
              </a:ext>
            </a:extLst>
          </a:blip>
          <a:stretch>
            <a:fillRect/>
          </a:stretch>
        </p:blipFill>
        <p:spPr>
          <a:xfrm>
            <a:off x="4788024" y="1342677"/>
            <a:ext cx="3852937" cy="4442796"/>
          </a:xfrm>
          <a:prstGeom prst="rect">
            <a:avLst/>
          </a:prstGeom>
        </p:spPr>
      </p:pic>
      <p:sp>
        <p:nvSpPr>
          <p:cNvPr id="12" name="مربع نص 11"/>
          <p:cNvSpPr txBox="1"/>
          <p:nvPr/>
        </p:nvSpPr>
        <p:spPr>
          <a:xfrm>
            <a:off x="2447244" y="5989252"/>
            <a:ext cx="3816424" cy="369332"/>
          </a:xfrm>
          <a:prstGeom prst="rect">
            <a:avLst/>
          </a:prstGeom>
          <a:noFill/>
        </p:spPr>
        <p:txBody>
          <a:bodyPr wrap="square" rtlCol="1">
            <a:spAutoFit/>
          </a:bodyPr>
          <a:lstStyle/>
          <a:p>
            <a:pPr algn="ctr"/>
            <a:r>
              <a:rPr lang="en-US" dirty="0"/>
              <a:t>y-reinforcement </a:t>
            </a:r>
            <a:r>
              <a:rPr lang="en-US" dirty="0" smtClean="0"/>
              <a:t>steel</a:t>
            </a:r>
            <a:endParaRPr lang="ar-JO" dirty="0"/>
          </a:p>
        </p:txBody>
      </p:sp>
    </p:spTree>
    <p:extLst>
      <p:ext uri="{BB962C8B-B14F-4D97-AF65-F5344CB8AC3E}">
        <p14:creationId xmlns:p14="http://schemas.microsoft.com/office/powerpoint/2010/main" val="4007377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7776864" cy="706090"/>
          </a:xfrm>
        </p:spPr>
        <p:txBody>
          <a:bodyPr>
            <a:normAutofit/>
          </a:bodyPr>
          <a:lstStyle/>
          <a:p>
            <a:r>
              <a:rPr lang="en-US" dirty="0" smtClean="0"/>
              <a:t>Overview </a:t>
            </a:r>
            <a:r>
              <a:rPr lang="en-US" dirty="0"/>
              <a:t>of </a:t>
            </a:r>
            <a:r>
              <a:rPr lang="en-US" dirty="0" smtClean="0"/>
              <a:t>the Graduation </a:t>
            </a:r>
            <a:r>
              <a:rPr lang="en-US" dirty="0"/>
              <a:t>Project </a:t>
            </a:r>
            <a:r>
              <a:rPr lang="en-US" dirty="0" smtClean="0"/>
              <a:t>I</a:t>
            </a:r>
            <a:endParaRPr lang="en-US" dirty="0"/>
          </a:p>
        </p:txBody>
      </p:sp>
      <p:pic>
        <p:nvPicPr>
          <p:cNvPr id="5" name="image2.jpeg"/>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713853" y="1772816"/>
            <a:ext cx="7440440" cy="4104456"/>
          </a:xfrm>
          <a:prstGeom prst="rect">
            <a:avLst/>
          </a:prstGeom>
        </p:spPr>
      </p:pic>
      <p:sp>
        <p:nvSpPr>
          <p:cNvPr id="6" name="مستطيل 5"/>
          <p:cNvSpPr/>
          <p:nvPr/>
        </p:nvSpPr>
        <p:spPr>
          <a:xfrm>
            <a:off x="467544" y="1226631"/>
            <a:ext cx="4572000" cy="707886"/>
          </a:xfrm>
          <a:prstGeom prst="rect">
            <a:avLst/>
          </a:prstGeom>
        </p:spPr>
        <p:txBody>
          <a:bodyPr>
            <a:spAutoFit/>
          </a:bodyPr>
          <a:lstStyle/>
          <a:p>
            <a:pPr marL="285750" indent="-285750" algn="l" rtl="0">
              <a:buFont typeface="Wingdings" panose="05000000000000000000" pitchFamily="2" charset="2"/>
              <a:buChar char="Ø"/>
            </a:pPr>
            <a:r>
              <a:rPr lang="en-US" sz="2000" dirty="0"/>
              <a:t>Project </a:t>
            </a:r>
            <a:r>
              <a:rPr lang="en-US" sz="2000" dirty="0" smtClean="0"/>
              <a:t>Description</a:t>
            </a:r>
            <a:r>
              <a:rPr lang="en-US" sz="2000" dirty="0"/>
              <a:t/>
            </a:r>
            <a:br>
              <a:rPr lang="en-US" sz="2000" dirty="0"/>
            </a:br>
            <a:endParaRPr lang="en-US" sz="2000" dirty="0"/>
          </a:p>
        </p:txBody>
      </p:sp>
    </p:spTree>
    <p:extLst>
      <p:ext uri="{BB962C8B-B14F-4D97-AF65-F5344CB8AC3E}">
        <p14:creationId xmlns:p14="http://schemas.microsoft.com/office/powerpoint/2010/main" val="1714696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5583193" cy="400110"/>
          </a:xfrm>
          <a:prstGeom prst="rect">
            <a:avLst/>
          </a:prstGeom>
        </p:spPr>
        <p:txBody>
          <a:bodyPr wrap="square">
            <a:spAutoFit/>
          </a:bodyPr>
          <a:lstStyle/>
          <a:p>
            <a:pPr marL="285750" indent="-285750" algn="l" rtl="0">
              <a:buFont typeface="Wingdings" panose="05000000000000000000" pitchFamily="2" charset="2"/>
              <a:buChar char="Ø"/>
            </a:pPr>
            <a:r>
              <a:rPr lang="en-US" sz="2000" dirty="0"/>
              <a:t>Steel Reinforcement for the single footing</a:t>
            </a:r>
          </a:p>
        </p:txBody>
      </p:sp>
      <p:pic>
        <p:nvPicPr>
          <p:cNvPr id="7" name="صورة 6"/>
          <p:cNvPicPr/>
          <p:nvPr/>
        </p:nvPicPr>
        <p:blipFill>
          <a:blip r:embed="rId2">
            <a:extLst>
              <a:ext uri="{28A0092B-C50C-407E-A947-70E740481C1C}">
                <a14:useLocalDpi xmlns:a14="http://schemas.microsoft.com/office/drawing/2010/main" val="0"/>
              </a:ext>
            </a:extLst>
          </a:blip>
          <a:stretch>
            <a:fillRect/>
          </a:stretch>
        </p:blipFill>
        <p:spPr>
          <a:xfrm>
            <a:off x="467544" y="1240691"/>
            <a:ext cx="7796419" cy="5133911"/>
          </a:xfrm>
          <a:prstGeom prst="rect">
            <a:avLst/>
          </a:prstGeom>
        </p:spPr>
      </p:pic>
      <p:sp>
        <p:nvSpPr>
          <p:cNvPr id="8" name="مربع نص 7"/>
          <p:cNvSpPr txBox="1"/>
          <p:nvPr/>
        </p:nvSpPr>
        <p:spPr>
          <a:xfrm>
            <a:off x="2411760" y="6309320"/>
            <a:ext cx="4104456" cy="369332"/>
          </a:xfrm>
          <a:prstGeom prst="rect">
            <a:avLst/>
          </a:prstGeom>
          <a:noFill/>
        </p:spPr>
        <p:txBody>
          <a:bodyPr wrap="square" rtlCol="1">
            <a:spAutoFit/>
          </a:bodyPr>
          <a:lstStyle/>
          <a:p>
            <a:r>
              <a:rPr lang="en-US" dirty="0"/>
              <a:t>AutoCAD y-reinforcement steel plan</a:t>
            </a:r>
            <a:endParaRPr lang="ar-JO" dirty="0"/>
          </a:p>
        </p:txBody>
      </p:sp>
    </p:spTree>
    <p:extLst>
      <p:ext uri="{BB962C8B-B14F-4D97-AF65-F5344CB8AC3E}">
        <p14:creationId xmlns:p14="http://schemas.microsoft.com/office/powerpoint/2010/main" val="10790198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99802"/>
            <a:ext cx="7467600" cy="652934"/>
          </a:xfrm>
        </p:spPr>
        <p:txBody>
          <a:bodyPr/>
          <a:lstStyle/>
          <a:p>
            <a:pPr algn="l"/>
            <a:r>
              <a:rPr lang="en-US" dirty="0"/>
              <a:t>Design of Mat Foundation</a:t>
            </a:r>
            <a:endParaRPr lang="ar-AE" dirty="0"/>
          </a:p>
        </p:txBody>
      </p:sp>
      <p:sp>
        <p:nvSpPr>
          <p:cNvPr id="3" name="عنصر نائب للمحتوى 2"/>
          <p:cNvSpPr>
            <a:spLocks noGrp="1"/>
          </p:cNvSpPr>
          <p:nvPr>
            <p:ph sz="quarter" idx="1"/>
          </p:nvPr>
        </p:nvSpPr>
        <p:spPr/>
        <p:txBody>
          <a:bodyPr>
            <a:normAutofit/>
          </a:bodyPr>
          <a:lstStyle/>
          <a:p>
            <a:pPr algn="l" rtl="0"/>
            <a:r>
              <a:rPr lang="en-US" sz="2000" dirty="0" smtClean="0"/>
              <a:t>The building for which Mat was designed consists of 7 floors on two levels.</a:t>
            </a:r>
          </a:p>
          <a:p>
            <a:pPr algn="l" rtl="0"/>
            <a:r>
              <a:rPr lang="en-US" sz="2000" dirty="0" smtClean="0"/>
              <a:t>The bearing capacity of the soil on which it was designed is 150KN/m2</a:t>
            </a:r>
          </a:p>
          <a:p>
            <a:pPr algn="l" rtl="0"/>
            <a:r>
              <a:rPr lang="en-US" sz="2000" dirty="0" smtClean="0"/>
              <a:t>Design on the program </a:t>
            </a:r>
            <a:r>
              <a:rPr lang="en-US" sz="2000" dirty="0" err="1" smtClean="0"/>
              <a:t>Etabe</a:t>
            </a:r>
            <a:r>
              <a:rPr lang="en-US" sz="2000" dirty="0" smtClean="0"/>
              <a:t> 18</a:t>
            </a:r>
          </a:p>
          <a:p>
            <a:pPr algn="l" rtl="0"/>
            <a:r>
              <a:rPr lang="en-US" sz="2000" dirty="0" smtClean="0"/>
              <a:t>concrete strength 28Mpa</a:t>
            </a:r>
          </a:p>
          <a:p>
            <a:pPr algn="l" rtl="0"/>
            <a:r>
              <a:rPr lang="en-US" sz="2000" dirty="0"/>
              <a:t>Modulus of elasticity, E = 4700*√𝑓′𝑐 = 24870.06 </a:t>
            </a:r>
            <a:r>
              <a:rPr lang="en-US" sz="2000" dirty="0" err="1"/>
              <a:t>Mpa</a:t>
            </a:r>
            <a:r>
              <a:rPr lang="en-US" sz="2000" dirty="0"/>
              <a:t> Weight per unit </a:t>
            </a:r>
            <a:r>
              <a:rPr lang="en-US" sz="2000" dirty="0" smtClean="0"/>
              <a:t>volume</a:t>
            </a:r>
          </a:p>
          <a:p>
            <a:pPr algn="l" rtl="0"/>
            <a:r>
              <a:rPr lang="en-US" sz="2000" dirty="0" smtClean="0"/>
              <a:t> </a:t>
            </a:r>
            <a:r>
              <a:rPr lang="en-US" sz="2000" dirty="0"/>
              <a:t>𝛾 = 24.5 </a:t>
            </a:r>
            <a:r>
              <a:rPr lang="en-US" sz="2000" dirty="0" err="1" smtClean="0"/>
              <a:t>kN</a:t>
            </a:r>
            <a:r>
              <a:rPr lang="en-US" sz="2000" dirty="0" smtClean="0"/>
              <a:t>/m2</a:t>
            </a:r>
          </a:p>
          <a:p>
            <a:pPr algn="l" rtl="0"/>
            <a:endParaRPr lang="en-US" sz="2000" dirty="0" smtClean="0"/>
          </a:p>
          <a:p>
            <a:pPr algn="l" rtl="0"/>
            <a:endParaRPr lang="en-US" sz="2000" dirty="0" smtClean="0"/>
          </a:p>
          <a:p>
            <a:pPr algn="l" rtl="0"/>
            <a:endParaRPr lang="ar-AE" sz="2000" dirty="0"/>
          </a:p>
        </p:txBody>
      </p:sp>
    </p:spTree>
    <p:extLst>
      <p:ext uri="{BB962C8B-B14F-4D97-AF65-F5344CB8AC3E}">
        <p14:creationId xmlns:p14="http://schemas.microsoft.com/office/powerpoint/2010/main" val="37833216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60648"/>
            <a:ext cx="8295791" cy="576064"/>
          </a:xfrm>
        </p:spPr>
        <p:txBody>
          <a:bodyPr>
            <a:normAutofit/>
          </a:bodyPr>
          <a:lstStyle/>
          <a:p>
            <a:r>
              <a:rPr lang="en-US" dirty="0" smtClean="0"/>
              <a:t>loads and dimensions on Mats foundation</a:t>
            </a:r>
            <a:r>
              <a:rPr lang="ar-AE" dirty="0" smtClean="0"/>
              <a:t> </a:t>
            </a:r>
            <a:endParaRPr lang="ar-AE" dirty="0"/>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876809" y="2780927"/>
            <a:ext cx="3021487" cy="3805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899593" y="1484784"/>
            <a:ext cx="3672408" cy="1477328"/>
          </a:xfrm>
          <a:prstGeom prst="rect">
            <a:avLst/>
          </a:prstGeom>
          <a:noFill/>
        </p:spPr>
        <p:txBody>
          <a:bodyPr wrap="square" rtlCol="1">
            <a:spAutoFit/>
          </a:bodyPr>
          <a:lstStyle/>
          <a:p>
            <a:pPr algn="l"/>
            <a:r>
              <a:rPr lang="en-US" dirty="0"/>
              <a:t>LL=3KN/m^2 Because it's a car </a:t>
            </a:r>
            <a:r>
              <a:rPr lang="en-US" dirty="0" smtClean="0"/>
              <a:t>park</a:t>
            </a:r>
          </a:p>
          <a:p>
            <a:pPr algn="l" rtl="0"/>
            <a:r>
              <a:rPr lang="en-US" dirty="0" smtClean="0"/>
              <a:t>For Mat 1</a:t>
            </a:r>
          </a:p>
          <a:p>
            <a:pPr algn="l" rtl="0"/>
            <a:r>
              <a:rPr lang="en-US" dirty="0" smtClean="0"/>
              <a:t>Area=380m2</a:t>
            </a:r>
          </a:p>
          <a:p>
            <a:pPr algn="l" rtl="0"/>
            <a:r>
              <a:rPr lang="en-US" dirty="0" smtClean="0"/>
              <a:t>Depth 1200mm=1.2m</a:t>
            </a:r>
          </a:p>
          <a:p>
            <a:pPr algn="l"/>
            <a:endParaRPr lang="ar-AE" dirty="0"/>
          </a:p>
        </p:txBody>
      </p:sp>
      <p:sp>
        <p:nvSpPr>
          <p:cNvPr id="5" name="مربع نص 4"/>
          <p:cNvSpPr txBox="1"/>
          <p:nvPr/>
        </p:nvSpPr>
        <p:spPr>
          <a:xfrm>
            <a:off x="4788024" y="1412776"/>
            <a:ext cx="3744416" cy="2308324"/>
          </a:xfrm>
          <a:prstGeom prst="rect">
            <a:avLst/>
          </a:prstGeom>
          <a:noFill/>
        </p:spPr>
        <p:txBody>
          <a:bodyPr wrap="square" rtlCol="1">
            <a:spAutoFit/>
          </a:bodyPr>
          <a:lstStyle/>
          <a:p>
            <a:pPr algn="l" rtl="0"/>
            <a:r>
              <a:rPr lang="en-US" dirty="0"/>
              <a:t>For Mat 2 We added LL=12KN/m^2</a:t>
            </a:r>
          </a:p>
          <a:p>
            <a:pPr algn="l" rtl="0"/>
            <a:r>
              <a:rPr lang="en-US" dirty="0"/>
              <a:t>And </a:t>
            </a:r>
            <a:r>
              <a:rPr lang="en-US" dirty="0" err="1"/>
              <a:t>Sd</a:t>
            </a:r>
            <a:r>
              <a:rPr lang="en-US" dirty="0"/>
              <a:t>=4KN/m^2, Because it's an </a:t>
            </a:r>
            <a:r>
              <a:rPr lang="en-US" dirty="0" smtClean="0"/>
              <a:t>archive.</a:t>
            </a:r>
          </a:p>
          <a:p>
            <a:pPr algn="l"/>
            <a:r>
              <a:rPr lang="en-US" dirty="0" smtClean="0"/>
              <a:t>For Mat2</a:t>
            </a:r>
            <a:r>
              <a:rPr lang="en-US" dirty="0"/>
              <a:t> </a:t>
            </a:r>
            <a:r>
              <a:rPr lang="en-US" dirty="0" smtClean="0"/>
              <a:t>  Area=694m2</a:t>
            </a:r>
          </a:p>
          <a:p>
            <a:pPr algn="l"/>
            <a:r>
              <a:rPr lang="en-US" dirty="0" smtClean="0"/>
              <a:t>Depth =1200mm=1.2m</a:t>
            </a:r>
          </a:p>
          <a:p>
            <a:pPr algn="l"/>
            <a:endParaRPr lang="ar-AE" dirty="0" smtClean="0"/>
          </a:p>
          <a:p>
            <a:pPr algn="l" rtl="0"/>
            <a:endParaRPr lang="en-US" dirty="0"/>
          </a:p>
          <a:p>
            <a:pPr algn="l" rtl="0"/>
            <a:endParaRPr lang="ar-AE"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8201" y="3212976"/>
            <a:ext cx="3759585" cy="3425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47252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09095"/>
          </a:xfrm>
        </p:spPr>
        <p:txBody>
          <a:bodyPr>
            <a:normAutofit/>
          </a:bodyPr>
          <a:lstStyle/>
          <a:p>
            <a:r>
              <a:rPr lang="en-US" dirty="0" smtClean="0"/>
              <a:t>Checks </a:t>
            </a:r>
            <a:r>
              <a:rPr lang="en-US" dirty="0"/>
              <a:t>on Mat </a:t>
            </a:r>
            <a:r>
              <a:rPr lang="en-US" dirty="0" smtClean="0"/>
              <a:t>Foundation</a:t>
            </a:r>
            <a:endParaRPr lang="ar-AE" dirty="0"/>
          </a:p>
        </p:txBody>
      </p:sp>
      <p:sp>
        <p:nvSpPr>
          <p:cNvPr id="3" name="عنصر نائب للمحتوى 2"/>
          <p:cNvSpPr>
            <a:spLocks noGrp="1"/>
          </p:cNvSpPr>
          <p:nvPr>
            <p:ph sz="quarter" idx="1"/>
          </p:nvPr>
        </p:nvSpPr>
        <p:spPr>
          <a:xfrm>
            <a:off x="390365" y="1375122"/>
            <a:ext cx="8219256" cy="4493096"/>
          </a:xfrm>
        </p:spPr>
        <p:txBody>
          <a:bodyPr/>
          <a:lstStyle/>
          <a:p>
            <a:pPr algn="l" rtl="0">
              <a:buFont typeface="Wingdings" panose="05000000000000000000" pitchFamily="2" charset="2"/>
              <a:buChar char="q"/>
            </a:pPr>
            <a:r>
              <a:rPr lang="en-US" sz="1600" dirty="0"/>
              <a:t>Bearing </a:t>
            </a:r>
            <a:r>
              <a:rPr lang="en-US" sz="1600" dirty="0" smtClean="0"/>
              <a:t>Capacity </a:t>
            </a:r>
            <a:r>
              <a:rPr lang="en-US" sz="1600" dirty="0"/>
              <a:t>Check (Soil pressure) </a:t>
            </a:r>
            <a:endParaRPr lang="en-US" sz="1600" dirty="0" smtClean="0"/>
          </a:p>
          <a:p>
            <a:pPr marL="0" indent="0" algn="l" rtl="0">
              <a:buNone/>
            </a:pPr>
            <a:r>
              <a:rPr lang="en-US" sz="1600" kern="0" dirty="0" smtClean="0">
                <a:latin typeface="Times New Roman" panose="02020603050405020304" pitchFamily="18" charset="0"/>
                <a:ea typeface="Times New Roman" panose="02020603050405020304" pitchFamily="18" charset="0"/>
                <a:cs typeface="Times New Roman" panose="02020603050405020304" pitchFamily="18" charset="0"/>
              </a:rPr>
              <a:t>The allowable </a:t>
            </a:r>
            <a:r>
              <a:rPr lang="en-US" sz="1600" kern="0" dirty="0">
                <a:latin typeface="Times New Roman" panose="02020603050405020304" pitchFamily="18" charset="0"/>
                <a:ea typeface="Times New Roman" panose="02020603050405020304" pitchFamily="18" charset="0"/>
                <a:cs typeface="Times New Roman" panose="02020603050405020304" pitchFamily="18" charset="0"/>
              </a:rPr>
              <a:t>range of the pressure on the soil is( </a:t>
            </a:r>
            <a:r>
              <a:rPr lang="en-US" sz="1600" kern="0" dirty="0" smtClean="0">
                <a:latin typeface="Times New Roman" panose="02020603050405020304" pitchFamily="18" charset="0"/>
                <a:ea typeface="Times New Roman" panose="02020603050405020304" pitchFamily="18" charset="0"/>
                <a:cs typeface="Times New Roman" panose="02020603050405020304" pitchFamily="18" charset="0"/>
              </a:rPr>
              <a:t>-150 </a:t>
            </a:r>
            <a:r>
              <a:rPr lang="en-US" sz="1600" kern="0" dirty="0">
                <a:latin typeface="Times New Roman" panose="02020603050405020304" pitchFamily="18" charset="0"/>
                <a:ea typeface="Times New Roman" panose="02020603050405020304" pitchFamily="18" charset="0"/>
                <a:cs typeface="Times New Roman" panose="02020603050405020304" pitchFamily="18" charset="0"/>
              </a:rPr>
              <a:t>to 0)</a:t>
            </a:r>
          </a:p>
          <a:p>
            <a:pPr marL="0" indent="0" algn="l" rtl="0">
              <a:buNone/>
            </a:pPr>
            <a:r>
              <a:rPr lang="en-US" sz="1600" dirty="0" smtClean="0"/>
              <a:t>For Mat 1: </a:t>
            </a:r>
            <a:r>
              <a:rPr lang="en-US" sz="1600" dirty="0"/>
              <a:t>The maximum value of pressure is </a:t>
            </a:r>
            <a:r>
              <a:rPr lang="en-US" sz="1600" dirty="0" smtClean="0"/>
              <a:t>-88 </a:t>
            </a:r>
            <a:r>
              <a:rPr lang="en-US" sz="1600" dirty="0" err="1" smtClean="0"/>
              <a:t>kN</a:t>
            </a:r>
            <a:r>
              <a:rPr lang="en-US" sz="1600" dirty="0" smtClean="0"/>
              <a:t>/m2</a:t>
            </a:r>
          </a:p>
          <a:p>
            <a:pPr marL="0" indent="0" algn="l" rtl="0">
              <a:buNone/>
            </a:pPr>
            <a:r>
              <a:rPr lang="en-US" sz="1600" dirty="0" smtClean="0">
                <a:latin typeface="Times New Roman" panose="02020603050405020304" pitchFamily="18" charset="0"/>
                <a:ea typeface="Times New Roman" panose="02020603050405020304" pitchFamily="18" charset="0"/>
              </a:rPr>
              <a:t> The Minimum value of  </a:t>
            </a:r>
            <a:r>
              <a:rPr lang="en-US" sz="1600" dirty="0">
                <a:latin typeface="Times New Roman" panose="02020603050405020304" pitchFamily="18" charset="0"/>
                <a:ea typeface="Times New Roman" panose="02020603050405020304" pitchFamily="18" charset="0"/>
              </a:rPr>
              <a:t>pressure </a:t>
            </a:r>
            <a:r>
              <a:rPr lang="en-US" sz="1600" dirty="0" smtClean="0"/>
              <a:t>is -6 </a:t>
            </a:r>
            <a:r>
              <a:rPr lang="en-US" sz="1600" dirty="0" err="1" smtClean="0"/>
              <a:t>kN</a:t>
            </a:r>
            <a:r>
              <a:rPr lang="en-US" sz="1600" dirty="0" smtClean="0"/>
              <a:t>/m2</a:t>
            </a:r>
          </a:p>
          <a:p>
            <a:pPr marL="0" indent="0" algn="l" rtl="0">
              <a:buNone/>
            </a:pPr>
            <a:r>
              <a:rPr lang="en-US" sz="1600" dirty="0" smtClean="0"/>
              <a:t>For Mat 2:</a:t>
            </a:r>
            <a:r>
              <a:rPr lang="en-US" sz="1600" dirty="0"/>
              <a:t>The maximum value of pressure is </a:t>
            </a:r>
            <a:r>
              <a:rPr lang="en-US" sz="1600" dirty="0" smtClean="0"/>
              <a:t>-65 </a:t>
            </a:r>
            <a:r>
              <a:rPr lang="en-US" sz="1600" dirty="0" err="1" smtClean="0"/>
              <a:t>kN</a:t>
            </a:r>
            <a:r>
              <a:rPr lang="en-US" sz="1600" dirty="0" smtClean="0"/>
              <a:t>/m2</a:t>
            </a:r>
          </a:p>
          <a:p>
            <a:pPr marL="0" indent="0" algn="l" rtl="0">
              <a:buNone/>
            </a:pPr>
            <a:r>
              <a:rPr lang="en-US" sz="1600" dirty="0">
                <a:latin typeface="Times New Roman" panose="02020603050405020304" pitchFamily="18" charset="0"/>
                <a:ea typeface="Times New Roman" panose="02020603050405020304" pitchFamily="18" charset="0"/>
              </a:rPr>
              <a:t>The Minimum value of  pressure </a:t>
            </a:r>
            <a:r>
              <a:rPr lang="en-US" sz="1600" dirty="0"/>
              <a:t>is </a:t>
            </a:r>
            <a:r>
              <a:rPr lang="en-US" sz="1600" dirty="0" smtClean="0"/>
              <a:t>0 </a:t>
            </a:r>
            <a:r>
              <a:rPr lang="en-US" sz="1600" dirty="0" err="1"/>
              <a:t>kN</a:t>
            </a:r>
            <a:r>
              <a:rPr lang="en-US" sz="1600" dirty="0"/>
              <a:t>/m2</a:t>
            </a:r>
          </a:p>
          <a:p>
            <a:pPr marL="0" indent="0" algn="l" rtl="0">
              <a:buNone/>
            </a:pPr>
            <a:endParaRPr lang="en-US" sz="1600" dirty="0" smtClean="0"/>
          </a:p>
          <a:p>
            <a:pPr marL="0" indent="0" algn="l" rtl="0">
              <a:buNone/>
            </a:pPr>
            <a:endParaRPr lang="ar-AE" sz="1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511815"/>
            <a:ext cx="3816424" cy="305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صورة 6"/>
          <p:cNvPicPr/>
          <p:nvPr/>
        </p:nvPicPr>
        <p:blipFill>
          <a:blip r:embed="rId3"/>
          <a:stretch>
            <a:fillRect/>
          </a:stretch>
        </p:blipFill>
        <p:spPr>
          <a:xfrm>
            <a:off x="4499993" y="3621670"/>
            <a:ext cx="4182462" cy="2944495"/>
          </a:xfrm>
          <a:prstGeom prst="rect">
            <a:avLst/>
          </a:prstGeom>
        </p:spPr>
      </p:pic>
    </p:spTree>
    <p:extLst>
      <p:ext uri="{BB962C8B-B14F-4D97-AF65-F5344CB8AC3E}">
        <p14:creationId xmlns:p14="http://schemas.microsoft.com/office/powerpoint/2010/main" val="26063737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04664"/>
            <a:ext cx="8229600" cy="5721499"/>
          </a:xfrm>
        </p:spPr>
        <p:txBody>
          <a:bodyPr>
            <a:normAutofit/>
          </a:bodyPr>
          <a:lstStyle/>
          <a:p>
            <a:pPr algn="l" rtl="0">
              <a:buFont typeface="Wingdings" panose="05000000000000000000" pitchFamily="2" charset="2"/>
              <a:buChar char="q"/>
            </a:pPr>
            <a:r>
              <a:rPr lang="en-US" sz="1600" dirty="0"/>
              <a:t>punching shear </a:t>
            </a:r>
            <a:r>
              <a:rPr lang="en-US" sz="1600" dirty="0" smtClean="0"/>
              <a:t>check</a:t>
            </a:r>
          </a:p>
          <a:p>
            <a:pPr marL="0" indent="0" algn="l" rtl="0">
              <a:buNone/>
            </a:pPr>
            <a:r>
              <a:rPr lang="en-US" sz="1600" dirty="0" smtClean="0"/>
              <a:t>All values must be less than one</a:t>
            </a:r>
            <a:endParaRPr lang="ar-AE" sz="1600" dirty="0" smtClean="0"/>
          </a:p>
          <a:p>
            <a:pPr marL="0" indent="0" algn="l" rtl="0">
              <a:buNone/>
            </a:pPr>
            <a:endParaRPr lang="ar-AE" sz="1600" dirty="0"/>
          </a:p>
        </p:txBody>
      </p:sp>
      <p:pic>
        <p:nvPicPr>
          <p:cNvPr id="4" name="صورة 3"/>
          <p:cNvPicPr/>
          <p:nvPr/>
        </p:nvPicPr>
        <p:blipFill>
          <a:blip r:embed="rId2"/>
          <a:stretch>
            <a:fillRect/>
          </a:stretch>
        </p:blipFill>
        <p:spPr>
          <a:xfrm>
            <a:off x="539552" y="1196753"/>
            <a:ext cx="3672408" cy="5400922"/>
          </a:xfrm>
          <a:prstGeom prst="rect">
            <a:avLst/>
          </a:prstGeom>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196754"/>
            <a:ext cx="3672408" cy="5400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55916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260648"/>
            <a:ext cx="8229600" cy="5865515"/>
          </a:xfrm>
        </p:spPr>
        <p:txBody>
          <a:bodyPr/>
          <a:lstStyle/>
          <a:p>
            <a:pPr algn="l" rtl="0">
              <a:buFont typeface="Wingdings" panose="05000000000000000000" pitchFamily="2" charset="2"/>
              <a:buChar char="q"/>
            </a:pPr>
            <a:r>
              <a:rPr lang="en-GB" dirty="0" smtClean="0"/>
              <a:t>check </a:t>
            </a:r>
            <a:r>
              <a:rPr lang="en-US" dirty="0" smtClean="0"/>
              <a:t>of the</a:t>
            </a:r>
            <a:r>
              <a:rPr lang="en-GB" dirty="0" smtClean="0"/>
              <a:t> shear</a:t>
            </a:r>
          </a:p>
          <a:p>
            <a:pPr marL="0" indent="0" algn="l" rtl="0">
              <a:buNone/>
            </a:pPr>
            <a:r>
              <a:rPr lang="en-US" dirty="0" smtClean="0"/>
              <a:t> </a:t>
            </a:r>
            <a:r>
              <a:rPr lang="en-US" sz="1800" dirty="0"/>
              <a:t>Where the shear strength of concrete </a:t>
            </a:r>
            <a:r>
              <a:rPr lang="en-US" sz="1800" dirty="0" err="1"/>
              <a:t>ΦVc</a:t>
            </a:r>
            <a:r>
              <a:rPr lang="en-US" sz="1800" dirty="0"/>
              <a:t> = 1/6* 0.75 * √𝑓𝑐 * b * d </a:t>
            </a:r>
            <a:endParaRPr lang="en-US" sz="1800" dirty="0" smtClean="0"/>
          </a:p>
          <a:p>
            <a:pPr marL="0" indent="0" algn="l" rtl="0">
              <a:buNone/>
            </a:pPr>
            <a:r>
              <a:rPr lang="en-US" sz="1800" dirty="0"/>
              <a:t>where d = h – 40 mm </a:t>
            </a:r>
            <a:r>
              <a:rPr lang="en-US" sz="1800" dirty="0" err="1"/>
              <a:t>ΦVc</a:t>
            </a:r>
            <a:r>
              <a:rPr lang="en-US" sz="1800" dirty="0"/>
              <a:t> for  mat with thickness of 1200 </a:t>
            </a:r>
            <a:r>
              <a:rPr lang="en-US" sz="1800" dirty="0" smtClean="0"/>
              <a:t>cm</a:t>
            </a:r>
          </a:p>
          <a:p>
            <a:pPr marL="0" indent="0" algn="l" rtl="0">
              <a:buNone/>
            </a:pPr>
            <a:r>
              <a:rPr lang="en-US" sz="1800" dirty="0" smtClean="0"/>
              <a:t> </a:t>
            </a:r>
            <a:r>
              <a:rPr lang="en-US" sz="1800" dirty="0"/>
              <a:t>= 1/6* 0.75 * √28 * 1000 * (1200-40) /1000=767.26 </a:t>
            </a:r>
            <a:r>
              <a:rPr lang="en-US" sz="1800" dirty="0" err="1"/>
              <a:t>kN</a:t>
            </a:r>
            <a:r>
              <a:rPr lang="en-US" sz="1800" dirty="0"/>
              <a:t> / </a:t>
            </a:r>
            <a:r>
              <a:rPr lang="en-US" sz="1800" dirty="0" smtClean="0"/>
              <a:t>m</a:t>
            </a:r>
          </a:p>
          <a:p>
            <a:pPr marL="0" indent="0" algn="l" rtl="0">
              <a:buNone/>
            </a:pPr>
            <a:endParaRPr lang="en-US" sz="1800" dirty="0" smtClean="0"/>
          </a:p>
          <a:p>
            <a:pPr marL="0" indent="0" algn="l" rtl="0">
              <a:buNone/>
            </a:pPr>
            <a:endParaRPr lang="ar-AE" sz="1800" dirty="0"/>
          </a:p>
        </p:txBody>
      </p:sp>
    </p:spTree>
    <p:extLst>
      <p:ext uri="{BB962C8B-B14F-4D97-AF65-F5344CB8AC3E}">
        <p14:creationId xmlns:p14="http://schemas.microsoft.com/office/powerpoint/2010/main" val="17486661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Steel Reinforcement of the Mat Foundation</a:t>
            </a:r>
            <a:endParaRPr lang="ar-AE" dirty="0"/>
          </a:p>
        </p:txBody>
      </p:sp>
      <p:sp>
        <p:nvSpPr>
          <p:cNvPr id="3" name="عنصر نائب للمحتوى 2"/>
          <p:cNvSpPr>
            <a:spLocks noGrp="1"/>
          </p:cNvSpPr>
          <p:nvPr>
            <p:ph sz="quarter" idx="1"/>
          </p:nvPr>
        </p:nvSpPr>
        <p:spPr>
          <a:xfrm>
            <a:off x="457200" y="1600200"/>
            <a:ext cx="4402832" cy="4525963"/>
          </a:xfrm>
        </p:spPr>
        <p:txBody>
          <a:bodyPr>
            <a:normAutofit fontScale="92500" lnSpcReduction="20000"/>
          </a:bodyPr>
          <a:lstStyle/>
          <a:p>
            <a:pPr algn="l" rtl="0"/>
            <a:r>
              <a:rPr lang="en-US" sz="1800" dirty="0" err="1"/>
              <a:t>Asmin</a:t>
            </a:r>
            <a:r>
              <a:rPr lang="en-US" sz="1800" dirty="0"/>
              <a:t> per in code ACI-2014 is </a:t>
            </a:r>
            <a:r>
              <a:rPr lang="en-US" sz="1800" dirty="0" err="1"/>
              <a:t>Asmin</a:t>
            </a:r>
            <a:r>
              <a:rPr lang="en-US" sz="1800" dirty="0"/>
              <a:t> = 0.0018 b h</a:t>
            </a:r>
          </a:p>
          <a:p>
            <a:pPr algn="l" rtl="0"/>
            <a:r>
              <a:rPr lang="en-US" sz="1800" dirty="0"/>
              <a:t> </a:t>
            </a:r>
            <a:r>
              <a:rPr lang="en-US" sz="1800" dirty="0" err="1"/>
              <a:t>Asmin</a:t>
            </a:r>
            <a:r>
              <a:rPr lang="en-US" sz="1800" dirty="0"/>
              <a:t> = 0.0018 * 1000 * 1200 = 2160 </a:t>
            </a:r>
            <a:r>
              <a:rPr lang="en-US" sz="1800" dirty="0" smtClean="0"/>
              <a:t>mm2</a:t>
            </a:r>
          </a:p>
          <a:p>
            <a:pPr marL="0" indent="0" algn="l" rtl="0">
              <a:buNone/>
            </a:pPr>
            <a:r>
              <a:rPr lang="en-US" sz="1800" dirty="0" smtClean="0"/>
              <a:t>For Mat 1:</a:t>
            </a:r>
          </a:p>
          <a:p>
            <a:pPr algn="l" rtl="0"/>
            <a:r>
              <a:rPr lang="en-US" sz="1800" dirty="0"/>
              <a:t>reinforcement in the top rebar for x </a:t>
            </a:r>
            <a:r>
              <a:rPr lang="en-US" sz="1800" dirty="0" smtClean="0"/>
              <a:t>direction:</a:t>
            </a:r>
          </a:p>
          <a:p>
            <a:pPr marL="0" indent="0" algn="l" rtl="0">
              <a:buNone/>
            </a:pPr>
            <a:r>
              <a:rPr lang="el-GR" sz="1800" dirty="0" smtClean="0"/>
              <a:t>Φ</a:t>
            </a:r>
            <a:r>
              <a:rPr lang="en-US" sz="1800" dirty="0" smtClean="0"/>
              <a:t>25/100mm</a:t>
            </a:r>
          </a:p>
          <a:p>
            <a:pPr algn="l" rtl="0"/>
            <a:r>
              <a:rPr lang="en-US" sz="1800" dirty="0"/>
              <a:t>reinforcement in the </a:t>
            </a:r>
            <a:r>
              <a:rPr lang="en-US" sz="1800" dirty="0" smtClean="0"/>
              <a:t>bottom </a:t>
            </a:r>
            <a:r>
              <a:rPr lang="en-US" sz="1800" dirty="0"/>
              <a:t>rebar for </a:t>
            </a:r>
            <a:r>
              <a:rPr lang="en-US" sz="1800" dirty="0" smtClean="0"/>
              <a:t>x direction</a:t>
            </a:r>
          </a:p>
          <a:p>
            <a:pPr marL="0" indent="0" algn="l" rtl="0">
              <a:buNone/>
            </a:pPr>
            <a:r>
              <a:rPr lang="el-GR" sz="1800" dirty="0" smtClean="0"/>
              <a:t>Φ</a:t>
            </a:r>
            <a:r>
              <a:rPr lang="en-US" sz="1800" dirty="0" smtClean="0"/>
              <a:t>25/100mm</a:t>
            </a:r>
          </a:p>
          <a:p>
            <a:pPr algn="l" rtl="0"/>
            <a:r>
              <a:rPr lang="en-US" sz="1800" dirty="0"/>
              <a:t>reinforcement in the top rebar for </a:t>
            </a:r>
            <a:r>
              <a:rPr lang="en-US" sz="1800" dirty="0" smtClean="0"/>
              <a:t>y direction</a:t>
            </a:r>
          </a:p>
          <a:p>
            <a:pPr marL="0" indent="0" algn="l" rtl="0">
              <a:buNone/>
            </a:pPr>
            <a:r>
              <a:rPr lang="el-GR" sz="1800" dirty="0" smtClean="0"/>
              <a:t>Φ</a:t>
            </a:r>
            <a:r>
              <a:rPr lang="en-US" sz="1800" dirty="0" smtClean="0"/>
              <a:t>26/100mm</a:t>
            </a:r>
          </a:p>
          <a:p>
            <a:pPr algn="l" rtl="0"/>
            <a:r>
              <a:rPr lang="en-US" sz="1800" dirty="0"/>
              <a:t>reinforcement in the </a:t>
            </a:r>
            <a:r>
              <a:rPr lang="en-US" sz="1800" dirty="0" smtClean="0"/>
              <a:t>bottom </a:t>
            </a:r>
            <a:r>
              <a:rPr lang="en-US" sz="1800" dirty="0"/>
              <a:t>rebar for </a:t>
            </a:r>
            <a:r>
              <a:rPr lang="en-US" sz="1800" dirty="0" smtClean="0"/>
              <a:t>y </a:t>
            </a:r>
            <a:r>
              <a:rPr lang="en-US" sz="1800" dirty="0"/>
              <a:t>direction</a:t>
            </a:r>
            <a:r>
              <a:rPr lang="en-US" sz="1800" dirty="0" smtClean="0"/>
              <a:t> </a:t>
            </a:r>
            <a:endParaRPr lang="en-US" sz="1800" dirty="0"/>
          </a:p>
          <a:p>
            <a:pPr marL="0" indent="0" algn="l" rtl="0">
              <a:buNone/>
            </a:pPr>
            <a:r>
              <a:rPr lang="el-GR" sz="1800" dirty="0" smtClean="0"/>
              <a:t>Φ</a:t>
            </a:r>
            <a:r>
              <a:rPr lang="en-US" sz="1800" dirty="0" smtClean="0"/>
              <a:t>26/100mm</a:t>
            </a:r>
          </a:p>
          <a:p>
            <a:pPr marL="0" indent="0" algn="l" rtl="0">
              <a:buNone/>
            </a:pPr>
            <a:endParaRPr lang="en-US" sz="1800" dirty="0" smtClean="0"/>
          </a:p>
          <a:p>
            <a:pPr marL="0" indent="0" algn="l" rtl="0">
              <a:buNone/>
            </a:pPr>
            <a:endParaRPr lang="en-US" sz="1800" dirty="0" smtClean="0"/>
          </a:p>
          <a:p>
            <a:pPr algn="l" rtl="0"/>
            <a:endParaRPr lang="ar-AE" sz="1800" dirty="0"/>
          </a:p>
        </p:txBody>
      </p:sp>
      <p:sp>
        <p:nvSpPr>
          <p:cNvPr id="4" name="مربع نص 3"/>
          <p:cNvSpPr txBox="1"/>
          <p:nvPr/>
        </p:nvSpPr>
        <p:spPr>
          <a:xfrm>
            <a:off x="5000510" y="2492896"/>
            <a:ext cx="3888432" cy="3970318"/>
          </a:xfrm>
          <a:prstGeom prst="rect">
            <a:avLst/>
          </a:prstGeom>
          <a:noFill/>
        </p:spPr>
        <p:txBody>
          <a:bodyPr wrap="square" rtlCol="1">
            <a:spAutoFit/>
          </a:bodyPr>
          <a:lstStyle/>
          <a:p>
            <a:pPr algn="l" rtl="0"/>
            <a:r>
              <a:rPr lang="en-US" dirty="0"/>
              <a:t>For Mat 2</a:t>
            </a:r>
            <a:r>
              <a:rPr lang="en-US" dirty="0" smtClean="0"/>
              <a:t>:</a:t>
            </a:r>
          </a:p>
          <a:p>
            <a:pPr marL="285750" indent="-285750" algn="l" rtl="0">
              <a:buFont typeface="Arial" panose="020B0604020202020204" pitchFamily="34" charset="0"/>
              <a:buChar char="•"/>
            </a:pPr>
            <a:r>
              <a:rPr lang="en-US" dirty="0" smtClean="0"/>
              <a:t> </a:t>
            </a:r>
            <a:r>
              <a:rPr lang="en-US" dirty="0"/>
              <a:t>reinforcement in the top rebar for x direction:</a:t>
            </a:r>
          </a:p>
          <a:p>
            <a:pPr algn="l" rtl="0"/>
            <a:r>
              <a:rPr lang="el-GR" dirty="0"/>
              <a:t>Φ</a:t>
            </a:r>
            <a:r>
              <a:rPr lang="en-US" dirty="0"/>
              <a:t>25/100mm</a:t>
            </a:r>
          </a:p>
          <a:p>
            <a:pPr marL="285750" indent="-285750" algn="l" rtl="0">
              <a:buFont typeface="Arial" panose="020B0604020202020204" pitchFamily="34" charset="0"/>
              <a:buChar char="•"/>
            </a:pPr>
            <a:r>
              <a:rPr lang="en-US" dirty="0"/>
              <a:t>reinforcement in the bottom rebar for x direction</a:t>
            </a:r>
          </a:p>
          <a:p>
            <a:pPr algn="l" rtl="0"/>
            <a:r>
              <a:rPr lang="el-GR" dirty="0" smtClean="0"/>
              <a:t>Φ</a:t>
            </a:r>
            <a:r>
              <a:rPr lang="en-US" dirty="0" smtClean="0"/>
              <a:t>32/100mm</a:t>
            </a:r>
            <a:endParaRPr lang="en-US" dirty="0"/>
          </a:p>
          <a:p>
            <a:pPr marL="285750" indent="-285750" algn="l" rtl="0">
              <a:buFont typeface="Arial" panose="020B0604020202020204" pitchFamily="34" charset="0"/>
              <a:buChar char="•"/>
            </a:pPr>
            <a:r>
              <a:rPr lang="en-US" dirty="0"/>
              <a:t>reinforcement in the top rebar for y direction</a:t>
            </a:r>
          </a:p>
          <a:p>
            <a:pPr algn="l" rtl="0"/>
            <a:r>
              <a:rPr lang="el-GR" dirty="0"/>
              <a:t>Φ</a:t>
            </a:r>
            <a:r>
              <a:rPr lang="en-US" dirty="0"/>
              <a:t>26/100mm</a:t>
            </a:r>
          </a:p>
          <a:p>
            <a:pPr marL="285750" indent="-285750" algn="l" rtl="0">
              <a:buFont typeface="Arial" panose="020B0604020202020204" pitchFamily="34" charset="0"/>
              <a:buChar char="•"/>
            </a:pPr>
            <a:r>
              <a:rPr lang="en-US" dirty="0"/>
              <a:t>reinforcement in the bottom rebar for y direction </a:t>
            </a:r>
          </a:p>
          <a:p>
            <a:pPr algn="l" rtl="0"/>
            <a:r>
              <a:rPr lang="el-GR" dirty="0" smtClean="0"/>
              <a:t>Φ</a:t>
            </a:r>
            <a:r>
              <a:rPr lang="en-US" dirty="0" smtClean="0"/>
              <a:t>32/100mm</a:t>
            </a:r>
          </a:p>
          <a:p>
            <a:pPr algn="l" rtl="0"/>
            <a:endParaRPr lang="en-US" dirty="0"/>
          </a:p>
        </p:txBody>
      </p:sp>
    </p:spTree>
    <p:extLst>
      <p:ext uri="{BB962C8B-B14F-4D97-AF65-F5344CB8AC3E}">
        <p14:creationId xmlns:p14="http://schemas.microsoft.com/office/powerpoint/2010/main" val="10312377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778098"/>
          </a:xfrm>
        </p:spPr>
        <p:txBody>
          <a:bodyPr/>
          <a:lstStyle/>
          <a:p>
            <a:r>
              <a:rPr lang="en-US" dirty="0"/>
              <a:t>shear </a:t>
            </a:r>
            <a:r>
              <a:rPr lang="en-US" dirty="0" smtClean="0"/>
              <a:t>reinforcement</a:t>
            </a:r>
            <a:endParaRPr lang="ar-AE"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sz="quarter" idx="1"/>
              </p:nvPr>
            </p:nvSpPr>
            <p:spPr/>
            <p:txBody>
              <a:bodyPr>
                <a:normAutofit/>
              </a:bodyPr>
              <a:lstStyle/>
              <a:p>
                <a:pPr algn="l" rtl="0"/>
                <a:r>
                  <a:rPr lang="en-US" sz="1600" dirty="0" err="1"/>
                  <a:t>Vc</a:t>
                </a:r>
                <a:r>
                  <a:rPr lang="en-US" sz="1600" dirty="0"/>
                  <a:t> =0.75*(1/6)*1*(28)^0.5 *1000*1160=767.26 KN</a:t>
                </a:r>
                <a:r>
                  <a:rPr lang="en-US" sz="1600" dirty="0" smtClean="0"/>
                  <a:t>.</a:t>
                </a:r>
              </a:p>
              <a:p>
                <a:pPr algn="l" rtl="0"/>
                <a:r>
                  <a:rPr lang="en-US" sz="1600" dirty="0"/>
                  <a:t>it was found that in two areas it needed to be put </a:t>
                </a:r>
                <a:r>
                  <a:rPr lang="en-US" sz="1600" dirty="0" smtClean="0"/>
                  <a:t>stirrups</a:t>
                </a:r>
              </a:p>
              <a:p>
                <a:pPr algn="l" rtl="0"/>
                <a:r>
                  <a:rPr lang="en-US" sz="1600" dirty="0"/>
                  <a:t>Show the areas needed the stripes figure:</a:t>
                </a:r>
              </a:p>
              <a:p>
                <a:pPr algn="l" rtl="0"/>
                <a:r>
                  <a:rPr lang="en-US" sz="1600" dirty="0"/>
                  <a:t>area on the left:</a:t>
                </a:r>
              </a:p>
              <a:p>
                <a:pPr algn="l" rtl="0"/>
                <a:r>
                  <a:rPr lang="en-US" sz="1600" dirty="0"/>
                  <a:t> </a:t>
                </a:r>
                <a:r>
                  <a:rPr lang="en-US" sz="1600" dirty="0" err="1"/>
                  <a:t>Vn</a:t>
                </a:r>
                <a:r>
                  <a:rPr lang="en-US" sz="1600" dirty="0"/>
                  <a:t>=6300/0.75=8400</a:t>
                </a:r>
              </a:p>
              <a:p>
                <a:pPr algn="l" rtl="0"/>
                <a:r>
                  <a:rPr lang="en-US" sz="1600" dirty="0" err="1"/>
                  <a:t>Vc</a:t>
                </a:r>
                <a:r>
                  <a:rPr lang="en-US" sz="1600" dirty="0"/>
                  <a:t>/0.75=767.26/0.75=1023</a:t>
                </a:r>
              </a:p>
              <a:p>
                <a:pPr algn="l" rtl="0"/>
                <a:r>
                  <a:rPr lang="en-US" sz="1600" dirty="0" err="1"/>
                  <a:t>Vn</a:t>
                </a:r>
                <a:r>
                  <a:rPr lang="en-US" sz="1600" dirty="0"/>
                  <a:t>=</a:t>
                </a:r>
                <a:r>
                  <a:rPr lang="en-US" sz="1600" dirty="0" err="1"/>
                  <a:t>Vc+Vs</a:t>
                </a:r>
                <a:endParaRPr lang="en-US" sz="1600" dirty="0"/>
              </a:p>
              <a:p>
                <a:pPr algn="l" rtl="0"/>
                <a:r>
                  <a:rPr lang="en-US" sz="1600" dirty="0"/>
                  <a:t>Vs=8400-1023=7377</a:t>
                </a:r>
              </a:p>
              <a:p>
                <a:pPr algn="l" rtl="0"/>
                <a:r>
                  <a:rPr lang="en-US" sz="1600" dirty="0"/>
                  <a:t>Vs*1000)/(420*1160)]=[(7377*1000)/(420*1160)]</a:t>
                </a:r>
                <a:r>
                  <a:rPr lang="ar-AE" sz="1600" dirty="0"/>
                  <a:t>)</a:t>
                </a:r>
                <a:r>
                  <a:rPr lang="en-US" sz="1600" dirty="0"/>
                  <a:t>[</a:t>
                </a:r>
              </a:p>
              <a:p>
                <a:pPr algn="l" rtl="0"/>
                <a:r>
                  <a:rPr lang="en-US" sz="1600" dirty="0"/>
                  <a:t>AV/S=15.14</a:t>
                </a:r>
              </a:p>
              <a:p>
                <a:pPr algn="l" rtl="0"/>
                <a:r>
                  <a:rPr lang="en-US" sz="1600" dirty="0"/>
                  <a:t>Use ᶲ=16</a:t>
                </a:r>
              </a:p>
              <a:p>
                <a:pPr algn="l" rtl="0"/>
                <a:r>
                  <a:rPr lang="en-US" sz="1600" dirty="0"/>
                  <a:t>8 leg stripes : 8*</a:t>
                </a:r>
                <a14:m>
                  <m:oMath xmlns:m="http://schemas.openxmlformats.org/officeDocument/2006/math">
                    <m:f>
                      <m:fPr>
                        <m:ctrlPr>
                          <a:rPr lang="en-US" sz="1600" i="1">
                            <a:latin typeface="Cambria Math"/>
                          </a:rPr>
                        </m:ctrlPr>
                      </m:fPr>
                      <m:num>
                        <m:r>
                          <a:rPr lang="en-US" sz="1600" i="1">
                            <a:latin typeface="Cambria Math" panose="02040503050406030204" pitchFamily="18" charset="0"/>
                          </a:rPr>
                          <m:t>𝜋</m:t>
                        </m:r>
                      </m:num>
                      <m:den>
                        <m:r>
                          <a:rPr lang="en-US" sz="1600" i="1">
                            <a:latin typeface="Cambria Math" panose="02040503050406030204" pitchFamily="18" charset="0"/>
                          </a:rPr>
                          <m:t>4</m:t>
                        </m:r>
                      </m:den>
                    </m:f>
                  </m:oMath>
                </a14:m>
                <a:r>
                  <a:rPr lang="en-US" sz="1600" dirty="0"/>
                  <a:t>*</a:t>
                </a:r>
                <a14:m>
                  <m:oMath xmlns:m="http://schemas.openxmlformats.org/officeDocument/2006/math">
                    <m:sSup>
                      <m:sSupPr>
                        <m:ctrlPr>
                          <a:rPr lang="en-US" sz="1600" i="1">
                            <a:latin typeface="Cambria Math"/>
                          </a:rPr>
                        </m:ctrlPr>
                      </m:sSupPr>
                      <m:e>
                        <m:r>
                          <a:rPr lang="en-US" sz="1600" i="1">
                            <a:latin typeface="Cambria Math" panose="02040503050406030204" pitchFamily="18" charset="0"/>
                          </a:rPr>
                          <m:t>𝐷</m:t>
                        </m:r>
                      </m:e>
                      <m:sup>
                        <m:r>
                          <a:rPr lang="en-US" sz="1600" i="1">
                            <a:latin typeface="Cambria Math" panose="02040503050406030204" pitchFamily="18" charset="0"/>
                          </a:rPr>
                          <m:t>2</m:t>
                        </m:r>
                      </m:sup>
                    </m:sSup>
                  </m:oMath>
                </a14:m>
                <a:r>
                  <a:rPr lang="en-US" sz="1600" dirty="0"/>
                  <a:t>=2*3.14*(16*16)/4=1607.68</a:t>
                </a:r>
              </a:p>
              <a:p>
                <a:pPr algn="l" rtl="0"/>
                <a:r>
                  <a:rPr lang="en-US" sz="1600" dirty="0"/>
                  <a:t>S=1607.68/15.14=106.18mm</a:t>
                </a:r>
              </a:p>
              <a:p>
                <a:pPr algn="l" rtl="0"/>
                <a:r>
                  <a:rPr lang="en-US" sz="1600" dirty="0"/>
                  <a:t>Use 8ᶲ16/m@100mm</a:t>
                </a:r>
                <a:endParaRPr lang="en-US" sz="1600" dirty="0" smtClean="0"/>
              </a:p>
              <a:p>
                <a:pPr algn="l"/>
                <a:endParaRPr lang="ar-AE" sz="1600" dirty="0"/>
              </a:p>
            </p:txBody>
          </p:sp>
        </mc:Choice>
        <mc:Fallback xmlns="">
          <p:sp>
            <p:nvSpPr>
              <p:cNvPr id="3" name="عنصر نائب للمحتوى 2"/>
              <p:cNvSpPr>
                <a:spLocks noGrp="1" noRot="1" noChangeAspect="1" noMove="1" noResize="1" noEditPoints="1" noAdjustHandles="1" noChangeArrowheads="1" noChangeShapeType="1" noTextEdit="1"/>
              </p:cNvSpPr>
              <p:nvPr>
                <p:ph sz="quarter" idx="1"/>
              </p:nvPr>
            </p:nvSpPr>
            <p:spPr>
              <a:blipFill rotWithShape="1">
                <a:blip r:embed="rId2"/>
                <a:stretch>
                  <a:fillRect t="-375"/>
                </a:stretch>
              </a:blipFill>
            </p:spPr>
            <p:txBody>
              <a:bodyPr/>
              <a:lstStyle/>
              <a:p>
                <a:r>
                  <a:rPr lang="ar-AE">
                    <a:noFill/>
                  </a:rPr>
                  <a:t> </a:t>
                </a:r>
              </a:p>
            </p:txBody>
          </p:sp>
        </mc:Fallback>
      </mc:AlternateContent>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628800"/>
            <a:ext cx="2986336"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19787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sz="quarter" idx="1"/>
              </p:nvPr>
            </p:nvSpPr>
            <p:spPr>
              <a:xfrm>
                <a:off x="457200" y="404664"/>
                <a:ext cx="7467600" cy="6069288"/>
              </a:xfrm>
            </p:spPr>
            <p:txBody>
              <a:bodyPr>
                <a:normAutofit/>
              </a:bodyPr>
              <a:lstStyle/>
              <a:p>
                <a:pPr algn="l" rtl="0"/>
                <a:r>
                  <a:rPr lang="en-US" sz="1600" dirty="0"/>
                  <a:t>Vu=4000</a:t>
                </a:r>
              </a:p>
              <a:p>
                <a:pPr algn="l" rtl="0"/>
                <a:r>
                  <a:rPr lang="en-US" sz="1600" dirty="0" err="1"/>
                  <a:t>Vn</a:t>
                </a:r>
                <a:r>
                  <a:rPr lang="en-US" sz="1600" dirty="0"/>
                  <a:t>=4000/0.75=5333</a:t>
                </a:r>
              </a:p>
              <a:p>
                <a:pPr algn="l" rtl="0"/>
                <a:r>
                  <a:rPr lang="en-US" sz="1600" dirty="0"/>
                  <a:t>Vs=</a:t>
                </a:r>
                <a:r>
                  <a:rPr lang="en-US" sz="1600" dirty="0" err="1"/>
                  <a:t>Vn-Vc</a:t>
                </a:r>
                <a:r>
                  <a:rPr lang="en-US" sz="1600" dirty="0"/>
                  <a:t>=5333-1023=4310</a:t>
                </a:r>
              </a:p>
              <a:p>
                <a:pPr algn="l" rtl="0"/>
                <a:r>
                  <a:rPr lang="en-US" sz="1600" dirty="0" smtClean="0"/>
                  <a:t>{(Vs*1000</a:t>
                </a:r>
                <a:r>
                  <a:rPr lang="en-US" sz="1600" dirty="0"/>
                  <a:t>)/(420*1160)]=[(4310*1000)/(420*1160)]=</a:t>
                </a:r>
                <a:r>
                  <a:rPr lang="en-US" sz="1600" dirty="0" smtClean="0"/>
                  <a:t>8.8</a:t>
                </a:r>
              </a:p>
              <a:p>
                <a:pPr algn="l" rtl="0"/>
                <a:r>
                  <a:rPr lang="en-US" sz="1600" dirty="0" smtClean="0"/>
                  <a:t>Use </a:t>
                </a:r>
                <a:r>
                  <a:rPr lang="en-US" sz="1600" dirty="0"/>
                  <a:t>ᶲ=16</a:t>
                </a:r>
              </a:p>
              <a:p>
                <a:pPr algn="l" rtl="0"/>
                <a:r>
                  <a:rPr lang="en-US" sz="1600" dirty="0"/>
                  <a:t>8 leg strips : :8*</a:t>
                </a:r>
                <a14:m>
                  <m:oMath xmlns:m="http://schemas.openxmlformats.org/officeDocument/2006/math">
                    <m:f>
                      <m:fPr>
                        <m:ctrlPr>
                          <a:rPr lang="en-US" sz="1600" i="1">
                            <a:latin typeface="Cambria Math"/>
                          </a:rPr>
                        </m:ctrlPr>
                      </m:fPr>
                      <m:num>
                        <m:r>
                          <a:rPr lang="en-US" sz="1600" i="1">
                            <a:latin typeface="Cambria Math" panose="02040503050406030204" pitchFamily="18" charset="0"/>
                          </a:rPr>
                          <m:t>𝜋</m:t>
                        </m:r>
                      </m:num>
                      <m:den>
                        <m:r>
                          <a:rPr lang="en-US" sz="1600" i="1">
                            <a:latin typeface="Cambria Math" panose="02040503050406030204" pitchFamily="18" charset="0"/>
                          </a:rPr>
                          <m:t>4</m:t>
                        </m:r>
                      </m:den>
                    </m:f>
                  </m:oMath>
                </a14:m>
                <a:r>
                  <a:rPr lang="en-US" sz="1600" dirty="0"/>
                  <a:t>*</a:t>
                </a:r>
                <a14:m>
                  <m:oMath xmlns:m="http://schemas.openxmlformats.org/officeDocument/2006/math">
                    <m:sSup>
                      <m:sSupPr>
                        <m:ctrlPr>
                          <a:rPr lang="en-US" sz="1600" i="1">
                            <a:latin typeface="Cambria Math"/>
                          </a:rPr>
                        </m:ctrlPr>
                      </m:sSupPr>
                      <m:e>
                        <m:r>
                          <a:rPr lang="en-US" sz="1600" i="1">
                            <a:latin typeface="Cambria Math" panose="02040503050406030204" pitchFamily="18" charset="0"/>
                          </a:rPr>
                          <m:t>𝐷</m:t>
                        </m:r>
                      </m:e>
                      <m:sup>
                        <m:r>
                          <a:rPr lang="en-US" sz="1600" i="1">
                            <a:latin typeface="Cambria Math" panose="02040503050406030204" pitchFamily="18" charset="0"/>
                          </a:rPr>
                          <m:t>2</m:t>
                        </m:r>
                      </m:sup>
                    </m:sSup>
                  </m:oMath>
                </a14:m>
                <a:r>
                  <a:rPr lang="en-US" sz="1600" dirty="0"/>
                  <a:t>=2*3.14*(32*32)/4=1607.68</a:t>
                </a:r>
              </a:p>
              <a:p>
                <a:pPr algn="l" rtl="0"/>
                <a:r>
                  <a:rPr lang="en-US" sz="1600" dirty="0"/>
                  <a:t>S=1607.68/8.8=182.6</a:t>
                </a:r>
              </a:p>
              <a:p>
                <a:pPr algn="l" rtl="0"/>
                <a:r>
                  <a:rPr lang="en-US" sz="1600" dirty="0"/>
                  <a:t>Use 8ᶲ16/m@180mm</a:t>
                </a:r>
              </a:p>
              <a:p>
                <a:pPr algn="l" rtl="0"/>
                <a:r>
                  <a:rPr lang="en-US" sz="1600" dirty="0"/>
                  <a:t>Check Vs =2/3*(fc)^0.5*b*d=2/3*(28) ^0.5*1000*1160=4092</a:t>
                </a:r>
              </a:p>
              <a:p>
                <a:pPr algn="l"/>
                <a:r>
                  <a:rPr lang="en-US" sz="1600" dirty="0"/>
                  <a:t>For two cases Vs&gt;4092 …Ok.</a:t>
                </a:r>
                <a:endParaRPr lang="ar-AE" sz="1600" dirty="0"/>
              </a:p>
            </p:txBody>
          </p:sp>
        </mc:Choice>
        <mc:Fallback xmlns="">
          <p:sp>
            <p:nvSpPr>
              <p:cNvPr id="3" name="عنصر نائب للمحتوى 2"/>
              <p:cNvSpPr>
                <a:spLocks noGrp="1" noRot="1" noChangeAspect="1" noMove="1" noResize="1" noEditPoints="1" noAdjustHandles="1" noChangeArrowheads="1" noChangeShapeType="1" noTextEdit="1"/>
              </p:cNvSpPr>
              <p:nvPr>
                <p:ph sz="quarter" idx="1"/>
              </p:nvPr>
            </p:nvSpPr>
            <p:spPr>
              <a:xfrm>
                <a:off x="457200" y="404664"/>
                <a:ext cx="7467600" cy="6069288"/>
              </a:xfrm>
              <a:blipFill rotWithShape="1">
                <a:blip r:embed="rId2"/>
                <a:stretch>
                  <a:fillRect l="-327" t="-301"/>
                </a:stretch>
              </a:blipFill>
            </p:spPr>
            <p:txBody>
              <a:bodyPr/>
              <a:lstStyle/>
              <a:p>
                <a:r>
                  <a:rPr lang="ar-AE">
                    <a:noFill/>
                  </a:rPr>
                  <a:t> </a:t>
                </a:r>
              </a:p>
            </p:txBody>
          </p:sp>
        </mc:Fallback>
      </mc:AlternateContent>
    </p:spTree>
    <p:extLst>
      <p:ext uri="{BB962C8B-B14F-4D97-AF65-F5344CB8AC3E}">
        <p14:creationId xmlns:p14="http://schemas.microsoft.com/office/powerpoint/2010/main" val="3997978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7776864" cy="706090"/>
          </a:xfrm>
        </p:spPr>
        <p:txBody>
          <a:bodyPr>
            <a:normAutofit/>
          </a:bodyPr>
          <a:lstStyle/>
          <a:p>
            <a:r>
              <a:rPr lang="en-US" dirty="0" smtClean="0"/>
              <a:t>Overview </a:t>
            </a:r>
            <a:r>
              <a:rPr lang="en-US" dirty="0"/>
              <a:t>of </a:t>
            </a:r>
            <a:r>
              <a:rPr lang="en-US" dirty="0" smtClean="0"/>
              <a:t>the Graduation </a:t>
            </a:r>
            <a:r>
              <a:rPr lang="en-US" dirty="0"/>
              <a:t>Project </a:t>
            </a:r>
            <a:r>
              <a:rPr lang="en-US" dirty="0" smtClean="0"/>
              <a:t>I</a:t>
            </a:r>
            <a:endParaRPr lang="en-US" dirty="0"/>
          </a:p>
        </p:txBody>
      </p:sp>
      <p:pic>
        <p:nvPicPr>
          <p:cNvPr id="7" name="صورة 6"/>
          <p:cNvPicPr/>
          <p:nvPr/>
        </p:nvPicPr>
        <p:blipFill rotWithShape="1">
          <a:blip r:embed="rId2" cstate="print">
            <a:extLst>
              <a:ext uri="{28A0092B-C50C-407E-A947-70E740481C1C}">
                <a14:useLocalDpi xmlns:a14="http://schemas.microsoft.com/office/drawing/2010/main" val="0"/>
              </a:ext>
            </a:extLst>
          </a:blip>
          <a:srcRect l="24455" t="7158" r="23433" b="7158"/>
          <a:stretch/>
        </p:blipFill>
        <p:spPr>
          <a:xfrm>
            <a:off x="179512" y="1521119"/>
            <a:ext cx="2531554" cy="2581192"/>
          </a:xfrm>
          <a:prstGeom prst="rect">
            <a:avLst/>
          </a:prstGeom>
        </p:spPr>
      </p:pic>
      <p:pic>
        <p:nvPicPr>
          <p:cNvPr id="8" name="صورة 7"/>
          <p:cNvPicPr/>
          <p:nvPr/>
        </p:nvPicPr>
        <p:blipFill rotWithShape="1">
          <a:blip r:embed="rId3" cstate="print">
            <a:extLst>
              <a:ext uri="{28A0092B-C50C-407E-A947-70E740481C1C}">
                <a14:useLocalDpi xmlns:a14="http://schemas.microsoft.com/office/drawing/2010/main" val="0"/>
              </a:ext>
            </a:extLst>
          </a:blip>
          <a:srcRect l="7208" r="4472"/>
          <a:stretch/>
        </p:blipFill>
        <p:spPr bwMode="auto">
          <a:xfrm>
            <a:off x="6018109" y="1764410"/>
            <a:ext cx="2704568" cy="1440160"/>
          </a:xfrm>
          <a:prstGeom prst="rect">
            <a:avLst/>
          </a:prstGeom>
          <a:ln>
            <a:noFill/>
          </a:ln>
          <a:extLst>
            <a:ext uri="{53640926-AAD7-44D8-BBD7-CCE9431645EC}">
              <a14:shadowObscured xmlns:a14="http://schemas.microsoft.com/office/drawing/2010/main"/>
            </a:ext>
          </a:extLst>
        </p:spPr>
      </p:pic>
      <p:pic>
        <p:nvPicPr>
          <p:cNvPr id="9" name="صورة 8"/>
          <p:cNvPicPr/>
          <p:nvPr/>
        </p:nvPicPr>
        <p:blipFill rotWithShape="1">
          <a:blip r:embed="rId4">
            <a:extLst>
              <a:ext uri="{28A0092B-C50C-407E-A947-70E740481C1C}">
                <a14:useLocalDpi xmlns:a14="http://schemas.microsoft.com/office/drawing/2010/main" val="0"/>
              </a:ext>
            </a:extLst>
          </a:blip>
          <a:srcRect l="16381" t="5859" r="7176" b="8597"/>
          <a:stretch/>
        </p:blipFill>
        <p:spPr>
          <a:xfrm>
            <a:off x="2924757" y="2307059"/>
            <a:ext cx="3093351" cy="3096344"/>
          </a:xfrm>
          <a:prstGeom prst="rect">
            <a:avLst/>
          </a:prstGeom>
        </p:spPr>
      </p:pic>
      <p:pic>
        <p:nvPicPr>
          <p:cNvPr id="10" name="صورة 9"/>
          <p:cNvPicPr/>
          <p:nvPr/>
        </p:nvPicPr>
        <p:blipFill>
          <a:blip r:embed="rId5">
            <a:extLst>
              <a:ext uri="{28A0092B-C50C-407E-A947-70E740481C1C}">
                <a14:useLocalDpi xmlns:a14="http://schemas.microsoft.com/office/drawing/2010/main" val="0"/>
              </a:ext>
            </a:extLst>
          </a:blip>
          <a:stretch>
            <a:fillRect/>
          </a:stretch>
        </p:blipFill>
        <p:spPr>
          <a:xfrm>
            <a:off x="179512" y="4512677"/>
            <a:ext cx="2746955" cy="1951797"/>
          </a:xfrm>
          <a:prstGeom prst="rect">
            <a:avLst/>
          </a:prstGeom>
        </p:spPr>
      </p:pic>
      <p:pic>
        <p:nvPicPr>
          <p:cNvPr id="12" name="صورة 11"/>
          <p:cNvPicPr>
            <a:picLocks noChangeAspect="1"/>
          </p:cNvPicPr>
          <p:nvPr/>
        </p:nvPicPr>
        <p:blipFill rotWithShape="1">
          <a:blip r:embed="rId6"/>
          <a:srcRect l="19635" t="1793" r="18654" b="21102"/>
          <a:stretch/>
        </p:blipFill>
        <p:spPr>
          <a:xfrm>
            <a:off x="6117367" y="3860635"/>
            <a:ext cx="2506052" cy="2449097"/>
          </a:xfrm>
          <a:prstGeom prst="rect">
            <a:avLst/>
          </a:prstGeom>
        </p:spPr>
      </p:pic>
    </p:spTree>
    <p:extLst>
      <p:ext uri="{BB962C8B-B14F-4D97-AF65-F5344CB8AC3E}">
        <p14:creationId xmlns:p14="http://schemas.microsoft.com/office/powerpoint/2010/main" val="50475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7776864" cy="706090"/>
          </a:xfrm>
        </p:spPr>
        <p:txBody>
          <a:bodyPr>
            <a:normAutofit/>
          </a:bodyPr>
          <a:lstStyle/>
          <a:p>
            <a:r>
              <a:rPr lang="en-US" dirty="0"/>
              <a:t>introduction</a:t>
            </a:r>
          </a:p>
        </p:txBody>
      </p:sp>
      <p:sp>
        <p:nvSpPr>
          <p:cNvPr id="12" name="عنصر نائب للمحتوى 2"/>
          <p:cNvSpPr>
            <a:spLocks noGrp="1"/>
          </p:cNvSpPr>
          <p:nvPr>
            <p:ph sz="quarter" idx="1"/>
          </p:nvPr>
        </p:nvSpPr>
        <p:spPr>
          <a:xfrm>
            <a:off x="395536" y="1412776"/>
            <a:ext cx="7467600" cy="4873752"/>
          </a:xfrm>
        </p:spPr>
        <p:txBody>
          <a:bodyPr>
            <a:normAutofit/>
          </a:bodyPr>
          <a:lstStyle/>
          <a:p>
            <a:pPr algn="l" rtl="0"/>
            <a:r>
              <a:rPr lang="en-US" dirty="0" smtClean="0"/>
              <a:t>Single Footings </a:t>
            </a:r>
            <a:r>
              <a:rPr lang="en-US" sz="1800" dirty="0" smtClean="0"/>
              <a:t>(</a:t>
            </a:r>
            <a:r>
              <a:rPr lang="ar-JO" sz="1800" dirty="0" smtClean="0"/>
              <a:t> </a:t>
            </a:r>
            <a:r>
              <a:rPr lang="en-US" sz="1800" dirty="0" smtClean="0"/>
              <a:t>350KN/m</a:t>
            </a:r>
            <a:r>
              <a:rPr lang="en-US" sz="1800" baseline="30000" dirty="0" smtClean="0"/>
              <a:t>2</a:t>
            </a:r>
            <a:r>
              <a:rPr lang="ar-JO" sz="1800" baseline="30000" dirty="0" smtClean="0"/>
              <a:t> </a:t>
            </a:r>
            <a:r>
              <a:rPr lang="en-US" sz="1800" dirty="0" smtClean="0"/>
              <a:t>)</a:t>
            </a:r>
          </a:p>
          <a:p>
            <a:pPr algn="l" rtl="0"/>
            <a:r>
              <a:rPr lang="en-US" dirty="0"/>
              <a:t>Mat </a:t>
            </a:r>
            <a:r>
              <a:rPr lang="en-US" dirty="0" smtClean="0"/>
              <a:t>Foundation </a:t>
            </a:r>
            <a:r>
              <a:rPr lang="en-US" sz="1800" dirty="0" smtClean="0"/>
              <a:t>(</a:t>
            </a:r>
            <a:r>
              <a:rPr lang="ar-JO" sz="1800" dirty="0" smtClean="0"/>
              <a:t> </a:t>
            </a:r>
            <a:r>
              <a:rPr lang="en-US" sz="1800" dirty="0" smtClean="0"/>
              <a:t>150KN/m</a:t>
            </a:r>
            <a:r>
              <a:rPr lang="en-US" sz="1800" baseline="30000" dirty="0" smtClean="0"/>
              <a:t>2</a:t>
            </a:r>
            <a:r>
              <a:rPr lang="ar-JO" sz="1800" baseline="30000" dirty="0" smtClean="0"/>
              <a:t> </a:t>
            </a:r>
            <a:r>
              <a:rPr lang="en-US" sz="1800" dirty="0" smtClean="0"/>
              <a:t>)</a:t>
            </a:r>
            <a:endParaRPr lang="en-US" sz="1800" dirty="0"/>
          </a:p>
          <a:p>
            <a:pPr algn="l" rtl="0"/>
            <a:endParaRPr lang="en-US" dirty="0" smtClean="0"/>
          </a:p>
          <a:p>
            <a:pPr algn="l" rtl="0"/>
            <a:endParaRPr lang="en-US" dirty="0" smtClean="0"/>
          </a:p>
          <a:p>
            <a:pPr marL="0" indent="0" algn="l" rtl="0">
              <a:buNone/>
            </a:pPr>
            <a:endParaRPr lang="ar-AE" dirty="0"/>
          </a:p>
        </p:txBody>
      </p:sp>
      <p:pic>
        <p:nvPicPr>
          <p:cNvPr id="14" name="صورة 13"/>
          <p:cNvPicPr/>
          <p:nvPr/>
        </p:nvPicPr>
        <p:blipFill rotWithShape="1">
          <a:blip r:embed="rId2">
            <a:extLst>
              <a:ext uri="{28A0092B-C50C-407E-A947-70E740481C1C}">
                <a14:useLocalDpi xmlns:a14="http://schemas.microsoft.com/office/drawing/2010/main" val="0"/>
              </a:ext>
            </a:extLst>
          </a:blip>
          <a:srcRect l="4825" t="1207" r="16608" b="4251"/>
          <a:stretch/>
        </p:blipFill>
        <p:spPr bwMode="auto">
          <a:xfrm>
            <a:off x="395536" y="2708920"/>
            <a:ext cx="1816409" cy="3118644"/>
          </a:xfrm>
          <a:prstGeom prst="rect">
            <a:avLst/>
          </a:prstGeom>
          <a:ln>
            <a:noFill/>
          </a:ln>
          <a:extLst>
            <a:ext uri="{53640926-AAD7-44D8-BBD7-CCE9431645EC}">
              <a14:shadowObscured xmlns:a14="http://schemas.microsoft.com/office/drawing/2010/main"/>
            </a:ext>
          </a:extLst>
        </p:spPr>
      </p:pic>
      <p:pic>
        <p:nvPicPr>
          <p:cNvPr id="15" name="صورة 14"/>
          <p:cNvPicPr/>
          <p:nvPr/>
        </p:nvPicPr>
        <p:blipFill rotWithShape="1">
          <a:blip r:embed="rId3">
            <a:extLst>
              <a:ext uri="{28A0092B-C50C-407E-A947-70E740481C1C}">
                <a14:useLocalDpi xmlns:a14="http://schemas.microsoft.com/office/drawing/2010/main" val="0"/>
              </a:ext>
            </a:extLst>
          </a:blip>
          <a:srcRect l="6005"/>
          <a:stretch/>
        </p:blipFill>
        <p:spPr bwMode="auto">
          <a:xfrm>
            <a:off x="2339752" y="2704558"/>
            <a:ext cx="1350096" cy="3123006"/>
          </a:xfrm>
          <a:prstGeom prst="rect">
            <a:avLst/>
          </a:prstGeom>
          <a:ln>
            <a:noFill/>
          </a:ln>
          <a:extLst>
            <a:ext uri="{53640926-AAD7-44D8-BBD7-CCE9431645EC}">
              <a14:shadowObscured xmlns:a14="http://schemas.microsoft.com/office/drawing/2010/main"/>
            </a:ext>
          </a:extLst>
        </p:spPr>
      </p:pic>
      <p:pic>
        <p:nvPicPr>
          <p:cNvPr id="1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241" r="15257"/>
          <a:stretch/>
        </p:blipFill>
        <p:spPr bwMode="auto">
          <a:xfrm>
            <a:off x="6516217" y="2636912"/>
            <a:ext cx="1944216" cy="3425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9732" r="19401"/>
          <a:stretch/>
        </p:blipFill>
        <p:spPr bwMode="auto">
          <a:xfrm>
            <a:off x="3980600" y="2636912"/>
            <a:ext cx="2664296" cy="3425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8863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pic>
        <p:nvPicPr>
          <p:cNvPr id="7" name="صورة 6"/>
          <p:cNvPicPr>
            <a:picLocks noChangeAspect="1"/>
          </p:cNvPicPr>
          <p:nvPr/>
        </p:nvPicPr>
        <p:blipFill>
          <a:blip r:embed="rId2"/>
          <a:stretch>
            <a:fillRect/>
          </a:stretch>
        </p:blipFill>
        <p:spPr>
          <a:xfrm>
            <a:off x="3419872" y="1202596"/>
            <a:ext cx="5155229" cy="5655659"/>
          </a:xfrm>
          <a:prstGeom prst="rect">
            <a:avLst/>
          </a:prstGeom>
        </p:spPr>
      </p:pic>
      <p:sp>
        <p:nvSpPr>
          <p:cNvPr id="4" name="مستطيل 3"/>
          <p:cNvSpPr/>
          <p:nvPr/>
        </p:nvSpPr>
        <p:spPr>
          <a:xfrm>
            <a:off x="572983" y="862210"/>
            <a:ext cx="3635932" cy="400110"/>
          </a:xfrm>
          <a:prstGeom prst="rect">
            <a:avLst/>
          </a:prstGeom>
        </p:spPr>
        <p:txBody>
          <a:bodyPr wrap="none">
            <a:spAutoFit/>
          </a:bodyPr>
          <a:lstStyle/>
          <a:p>
            <a:pPr marL="285750" indent="-285750" algn="l" rtl="0">
              <a:buFont typeface="Wingdings" panose="05000000000000000000" pitchFamily="2" charset="2"/>
              <a:buChar char="Ø"/>
            </a:pPr>
            <a:r>
              <a:rPr lang="en-US" sz="2000" dirty="0"/>
              <a:t>Initial footings dimensions</a:t>
            </a:r>
          </a:p>
        </p:txBody>
      </p:sp>
      <p:sp>
        <p:nvSpPr>
          <p:cNvPr id="5" name="مستطيل 4"/>
          <p:cNvSpPr/>
          <p:nvPr/>
        </p:nvSpPr>
        <p:spPr>
          <a:xfrm>
            <a:off x="323528" y="1328239"/>
            <a:ext cx="3240360" cy="646331"/>
          </a:xfrm>
          <a:prstGeom prst="rect">
            <a:avLst/>
          </a:prstGeom>
        </p:spPr>
        <p:txBody>
          <a:bodyPr wrap="square">
            <a:spAutoFit/>
          </a:bodyPr>
          <a:lstStyle/>
          <a:p>
            <a:pPr algn="l" rtl="0"/>
            <a:r>
              <a:rPr lang="en-US" dirty="0"/>
              <a:t>In the case of bearing capacity for soil 350kN/m2</a:t>
            </a:r>
          </a:p>
        </p:txBody>
      </p:sp>
      <mc:AlternateContent xmlns:mc="http://schemas.openxmlformats.org/markup-compatibility/2006" xmlns:a14="http://schemas.microsoft.com/office/drawing/2010/main">
        <mc:Choice Requires="a14">
          <p:sp>
            <p:nvSpPr>
              <p:cNvPr id="8" name="مستطيل 7"/>
              <p:cNvSpPr/>
              <p:nvPr/>
            </p:nvSpPr>
            <p:spPr>
              <a:xfrm>
                <a:off x="323528" y="2163177"/>
                <a:ext cx="3240360" cy="522900"/>
              </a:xfrm>
              <a:prstGeom prst="rect">
                <a:avLst/>
              </a:prstGeom>
            </p:spPr>
            <p:txBody>
              <a:bodyPr wrap="square">
                <a:spAutoFit/>
              </a:bodyPr>
              <a:lstStyle/>
              <a:p>
                <a:pPr algn="l" rtl="0"/>
                <a:r>
                  <a:rPr lang="en-US" dirty="0" smtClean="0"/>
                  <a:t>Area= </a:t>
                </a:r>
                <a14:m>
                  <m:oMath xmlns:m="http://schemas.openxmlformats.org/officeDocument/2006/math">
                    <m:f>
                      <m:fPr>
                        <m:ctrlPr>
                          <a:rPr lang="en-US" i="1" smtClean="0">
                            <a:latin typeface="Cambria Math"/>
                          </a:rPr>
                        </m:ctrlPr>
                      </m:fPr>
                      <m:num>
                        <m:r>
                          <a:rPr lang="en-US" b="0" i="1" smtClean="0">
                            <a:latin typeface="Cambria Math" panose="02040503050406030204" pitchFamily="18" charset="0"/>
                          </a:rPr>
                          <m:t>𝑙𝑜𝑎𝑑</m:t>
                        </m:r>
                        <m:r>
                          <a:rPr lang="en-US" b="0" i="1" smtClean="0">
                            <a:latin typeface="Cambria Math" panose="02040503050406030204" pitchFamily="18" charset="0"/>
                          </a:rPr>
                          <m:t> </m:t>
                        </m:r>
                      </m:num>
                      <m:den>
                        <m:r>
                          <a:rPr lang="en-US" b="0" i="1" smtClean="0">
                            <a:latin typeface="Cambria Math" panose="02040503050406030204" pitchFamily="18" charset="0"/>
                          </a:rPr>
                          <m:t>𝑏𝑒𝑎𝑟𝑖𝑛𝑔</m:t>
                        </m:r>
                        <m:r>
                          <a:rPr lang="en-US" b="0" i="1" smtClean="0">
                            <a:latin typeface="Cambria Math" panose="02040503050406030204" pitchFamily="18" charset="0"/>
                          </a:rPr>
                          <m:t> </m:t>
                        </m:r>
                        <m:r>
                          <a:rPr lang="en-US" b="0" i="1" smtClean="0">
                            <a:latin typeface="Cambria Math" panose="02040503050406030204" pitchFamily="18" charset="0"/>
                          </a:rPr>
                          <m:t>𝑐𝑎𝑝𝑎𝑐𝑖𝑡𝑦</m:t>
                        </m:r>
                      </m:den>
                    </m:f>
                  </m:oMath>
                </a14:m>
                <a:endParaRPr lang="en-US" dirty="0"/>
              </a:p>
            </p:txBody>
          </p:sp>
        </mc:Choice>
        <mc:Fallback xmlns="">
          <p:sp>
            <p:nvSpPr>
              <p:cNvPr id="8" name="مستطيل 7"/>
              <p:cNvSpPr>
                <a:spLocks noRot="1" noChangeAspect="1" noMove="1" noResize="1" noEditPoints="1" noAdjustHandles="1" noChangeArrowheads="1" noChangeShapeType="1" noTextEdit="1"/>
              </p:cNvSpPr>
              <p:nvPr/>
            </p:nvSpPr>
            <p:spPr>
              <a:xfrm>
                <a:off x="323528" y="2163177"/>
                <a:ext cx="3240360" cy="522900"/>
              </a:xfrm>
              <a:prstGeom prst="rect">
                <a:avLst/>
              </a:prstGeom>
              <a:blipFill rotWithShape="0">
                <a:blip r:embed="rId3"/>
                <a:stretch>
                  <a:fillRect l="-1504" b="-6977"/>
                </a:stretch>
              </a:blipFill>
            </p:spPr>
            <p:txBody>
              <a:bodyPr/>
              <a:lstStyle/>
              <a:p>
                <a:r>
                  <a:rPr lang="en-US">
                    <a:noFill/>
                  </a:rPr>
                  <a:t> </a:t>
                </a:r>
              </a:p>
            </p:txBody>
          </p:sp>
        </mc:Fallback>
      </mc:AlternateContent>
    </p:spTree>
    <p:extLst>
      <p:ext uri="{BB962C8B-B14F-4D97-AF65-F5344CB8AC3E}">
        <p14:creationId xmlns:p14="http://schemas.microsoft.com/office/powerpoint/2010/main" val="2775242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4588115" cy="400110"/>
          </a:xfrm>
          <a:prstGeom prst="rect">
            <a:avLst/>
          </a:prstGeom>
        </p:spPr>
        <p:txBody>
          <a:bodyPr wrap="none">
            <a:spAutoFit/>
          </a:bodyPr>
          <a:lstStyle/>
          <a:p>
            <a:pPr marL="285750" indent="-285750" algn="l" rtl="0">
              <a:buFont typeface="Wingdings" panose="05000000000000000000" pitchFamily="2" charset="2"/>
              <a:buChar char="Ø"/>
            </a:pPr>
            <a:r>
              <a:rPr lang="en-US" sz="2000" dirty="0"/>
              <a:t>Initial thickness of Single footings:</a:t>
            </a:r>
          </a:p>
        </p:txBody>
      </p:sp>
      <p:sp>
        <p:nvSpPr>
          <p:cNvPr id="3" name="مستطيل 2"/>
          <p:cNvSpPr/>
          <p:nvPr/>
        </p:nvSpPr>
        <p:spPr>
          <a:xfrm>
            <a:off x="1691680" y="1363194"/>
            <a:ext cx="5904656" cy="646331"/>
          </a:xfrm>
          <a:prstGeom prst="rect">
            <a:avLst/>
          </a:prstGeom>
        </p:spPr>
        <p:txBody>
          <a:bodyPr wrap="square">
            <a:spAutoFit/>
          </a:bodyPr>
          <a:lstStyle/>
          <a:p>
            <a:pPr marL="360045" marR="0" algn="l" rtl="0">
              <a:spcBef>
                <a:spcPts val="0"/>
              </a:spcBef>
              <a:spcAft>
                <a:spcPts val="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Suppose the initial thickness = 10% * number of floors</a:t>
            </a:r>
            <a:endParaRPr lang="en-US" dirty="0">
              <a:latin typeface="Times New Roman" panose="02020603050405020304" pitchFamily="18" charset="0"/>
              <a:ea typeface="Times New Roman" panose="02020603050405020304" pitchFamily="18" charset="0"/>
            </a:endParaRPr>
          </a:p>
          <a:p>
            <a:pPr marL="360045" marR="0" algn="l" rtl="0">
              <a:spcBef>
                <a:spcPts val="0"/>
              </a:spcBef>
              <a:spcAft>
                <a:spcPts val="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Initial thickness= 10% *8 stories = 800 mm.</a:t>
            </a:r>
          </a:p>
        </p:txBody>
      </p:sp>
      <p:sp>
        <p:nvSpPr>
          <p:cNvPr id="9" name="مستطيل 8"/>
          <p:cNvSpPr/>
          <p:nvPr/>
        </p:nvSpPr>
        <p:spPr>
          <a:xfrm>
            <a:off x="572982" y="2167729"/>
            <a:ext cx="5001690" cy="400110"/>
          </a:xfrm>
          <a:prstGeom prst="rect">
            <a:avLst/>
          </a:prstGeom>
        </p:spPr>
        <p:txBody>
          <a:bodyPr wrap="none">
            <a:spAutoFit/>
          </a:bodyPr>
          <a:lstStyle/>
          <a:p>
            <a:pPr marL="285750" indent="-285750" algn="l" rtl="0">
              <a:spcBef>
                <a:spcPts val="0"/>
              </a:spcBef>
              <a:buFont typeface="Wingdings" panose="05000000000000000000" pitchFamily="2" charset="2"/>
              <a:buChar char="Ø"/>
            </a:pPr>
            <a:r>
              <a:rPr lang="en-US" sz="2000" dirty="0"/>
              <a:t>Structural modeling of single footings:</a:t>
            </a:r>
          </a:p>
        </p:txBody>
      </p:sp>
      <p:sp>
        <p:nvSpPr>
          <p:cNvPr id="6" name="مستطيل 5"/>
          <p:cNvSpPr/>
          <p:nvPr/>
        </p:nvSpPr>
        <p:spPr>
          <a:xfrm>
            <a:off x="614678" y="2590754"/>
            <a:ext cx="8496944" cy="1200329"/>
          </a:xfrm>
          <a:prstGeom prst="rect">
            <a:avLst/>
          </a:prstGeom>
        </p:spPr>
        <p:txBody>
          <a:bodyPr wrap="square">
            <a:spAutoFit/>
          </a:bodyPr>
          <a:lstStyle/>
          <a:p>
            <a:pPr marL="360045" algn="l">
              <a:lnSpc>
                <a:spcPct val="100000"/>
              </a:lnSpc>
              <a:spcBef>
                <a:spcPts val="0"/>
              </a:spcBef>
            </a:pPr>
            <a:r>
              <a:rPr lang="en-US" dirty="0">
                <a:latin typeface="Times New Roman" panose="02020603050405020304" pitchFamily="18" charset="0"/>
                <a:ea typeface="Times New Roman" panose="02020603050405020304" pitchFamily="18" charset="0"/>
              </a:rPr>
              <a:t>To model the footings, SAFE 2016 program will be used. The first step its export all reactions on the supports from all combinations and cases of loads from ETABS to SAFE, then the next step draw all single footings on SAFE as initial dimensions and make changes in the dimensions if needed. Figure shows the layout of footings. </a:t>
            </a:r>
            <a:endParaRPr lang="en-US" sz="2000" dirty="0">
              <a:latin typeface="Times New Roman" panose="02020603050405020304" pitchFamily="18" charset="0"/>
              <a:ea typeface="Times New Roman" panose="02020603050405020304" pitchFamily="18" charset="0"/>
            </a:endParaRPr>
          </a:p>
        </p:txBody>
      </p:sp>
      <p:pic>
        <p:nvPicPr>
          <p:cNvPr id="12" name="صورة 11"/>
          <p:cNvPicPr/>
          <p:nvPr/>
        </p:nvPicPr>
        <p:blipFill rotWithShape="1">
          <a:blip r:embed="rId2" cstate="print">
            <a:extLst>
              <a:ext uri="{28A0092B-C50C-407E-A947-70E740481C1C}">
                <a14:useLocalDpi xmlns:a14="http://schemas.microsoft.com/office/drawing/2010/main" val="0"/>
              </a:ext>
            </a:extLst>
          </a:blip>
          <a:srcRect l="4825" t="1207" r="16608" b="4251"/>
          <a:stretch/>
        </p:blipFill>
        <p:spPr bwMode="auto">
          <a:xfrm>
            <a:off x="2483768" y="3796853"/>
            <a:ext cx="1683009" cy="2889606"/>
          </a:xfrm>
          <a:prstGeom prst="rect">
            <a:avLst/>
          </a:prstGeom>
          <a:ln>
            <a:noFill/>
          </a:ln>
          <a:extLst>
            <a:ext uri="{53640926-AAD7-44D8-BBD7-CCE9431645EC}">
              <a14:shadowObscured xmlns:a14="http://schemas.microsoft.com/office/drawing/2010/main"/>
            </a:ext>
          </a:extLst>
        </p:spPr>
      </p:pic>
      <p:pic>
        <p:nvPicPr>
          <p:cNvPr id="13" name="صورة 12"/>
          <p:cNvPicPr/>
          <p:nvPr/>
        </p:nvPicPr>
        <p:blipFill rotWithShape="1">
          <a:blip r:embed="rId3" cstate="print">
            <a:extLst>
              <a:ext uri="{28A0092B-C50C-407E-A947-70E740481C1C}">
                <a14:useLocalDpi xmlns:a14="http://schemas.microsoft.com/office/drawing/2010/main" val="0"/>
              </a:ext>
            </a:extLst>
          </a:blip>
          <a:srcRect l="6005"/>
          <a:stretch/>
        </p:blipFill>
        <p:spPr bwMode="auto">
          <a:xfrm>
            <a:off x="4323331" y="3816278"/>
            <a:ext cx="1258296" cy="291065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134403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4099199" cy="400110"/>
          </a:xfrm>
          <a:prstGeom prst="rect">
            <a:avLst/>
          </a:prstGeom>
        </p:spPr>
        <p:txBody>
          <a:bodyPr wrap="none">
            <a:spAutoFit/>
          </a:bodyPr>
          <a:lstStyle/>
          <a:p>
            <a:pPr marL="285750" indent="-285750" algn="l" rtl="0">
              <a:buFont typeface="Wingdings" panose="05000000000000000000" pitchFamily="2" charset="2"/>
              <a:buChar char="Ø"/>
            </a:pPr>
            <a:r>
              <a:rPr lang="en-US" sz="2000" dirty="0"/>
              <a:t>Materials and Footings depths</a:t>
            </a:r>
          </a:p>
        </p:txBody>
      </p:sp>
      <p:pic>
        <p:nvPicPr>
          <p:cNvPr id="10" name="صورة 117">
            <a:extLst>
              <a:ext uri="{FF2B5EF4-FFF2-40B4-BE49-F238E27FC236}">
                <a16:creationId xmlns:a16="http://schemas.microsoft.com/office/drawing/2014/main" xmlns="" id="{9D902D67-468A-7E60-0499-0EED86329076}"/>
              </a:ext>
            </a:extLst>
          </p:cNvPr>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179513" y="1949803"/>
            <a:ext cx="4177560" cy="4431526"/>
          </a:xfrm>
          <a:prstGeom prst="rect">
            <a:avLst/>
          </a:prstGeom>
        </p:spPr>
      </p:pic>
      <p:pic>
        <p:nvPicPr>
          <p:cNvPr id="11" name="صورة 119">
            <a:extLst>
              <a:ext uri="{FF2B5EF4-FFF2-40B4-BE49-F238E27FC236}">
                <a16:creationId xmlns:a16="http://schemas.microsoft.com/office/drawing/2014/main" xmlns="" id="{4212C175-E27B-E1CE-530C-3FD754050D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1964385"/>
            <a:ext cx="4182969" cy="4416943"/>
          </a:xfrm>
          <a:prstGeom prst="rect">
            <a:avLst/>
          </a:prstGeom>
        </p:spPr>
      </p:pic>
      <p:sp>
        <p:nvSpPr>
          <p:cNvPr id="14" name="Oval 11">
            <a:extLst>
              <a:ext uri="{FF2B5EF4-FFF2-40B4-BE49-F238E27FC236}">
                <a16:creationId xmlns:a16="http://schemas.microsoft.com/office/drawing/2014/main" xmlns="" id="{573C3409-754C-5298-FBE4-8BC11E951FB8}"/>
              </a:ext>
            </a:extLst>
          </p:cNvPr>
          <p:cNvSpPr/>
          <p:nvPr/>
        </p:nvSpPr>
        <p:spPr>
          <a:xfrm>
            <a:off x="843495" y="1331236"/>
            <a:ext cx="2906862" cy="5558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Concrete properties</a:t>
            </a:r>
          </a:p>
        </p:txBody>
      </p:sp>
      <p:sp>
        <p:nvSpPr>
          <p:cNvPr id="15" name="Oval 12">
            <a:extLst>
              <a:ext uri="{FF2B5EF4-FFF2-40B4-BE49-F238E27FC236}">
                <a16:creationId xmlns:a16="http://schemas.microsoft.com/office/drawing/2014/main" xmlns="" id="{1BBF08E3-B3E1-5BB3-E668-86D236F680B8}"/>
              </a:ext>
            </a:extLst>
          </p:cNvPr>
          <p:cNvSpPr/>
          <p:nvPr/>
        </p:nvSpPr>
        <p:spPr>
          <a:xfrm>
            <a:off x="5308521" y="1408574"/>
            <a:ext cx="2422757" cy="5422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Steel properties</a:t>
            </a:r>
          </a:p>
        </p:txBody>
      </p:sp>
    </p:spTree>
    <p:extLst>
      <p:ext uri="{BB962C8B-B14F-4D97-AF65-F5344CB8AC3E}">
        <p14:creationId xmlns:p14="http://schemas.microsoft.com/office/powerpoint/2010/main" val="17123623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2433680" cy="400110"/>
          </a:xfrm>
          <a:prstGeom prst="rect">
            <a:avLst/>
          </a:prstGeom>
        </p:spPr>
        <p:txBody>
          <a:bodyPr wrap="none">
            <a:spAutoFit/>
          </a:bodyPr>
          <a:lstStyle/>
          <a:p>
            <a:pPr marL="285750" indent="-285750" algn="l" rtl="0">
              <a:buFont typeface="Wingdings" panose="05000000000000000000" pitchFamily="2" charset="2"/>
              <a:buChar char="Ø"/>
            </a:pPr>
            <a:r>
              <a:rPr lang="en-US" sz="2000" dirty="0"/>
              <a:t>Footings depths:</a:t>
            </a:r>
          </a:p>
        </p:txBody>
      </p:sp>
      <p:sp>
        <p:nvSpPr>
          <p:cNvPr id="3" name="مستطيل 2"/>
          <p:cNvSpPr/>
          <p:nvPr/>
        </p:nvSpPr>
        <p:spPr>
          <a:xfrm>
            <a:off x="323528" y="1363194"/>
            <a:ext cx="8424936" cy="923330"/>
          </a:xfrm>
          <a:prstGeom prst="rect">
            <a:avLst/>
          </a:prstGeom>
        </p:spPr>
        <p:txBody>
          <a:bodyPr wrap="square">
            <a:spAutoFit/>
          </a:bodyPr>
          <a:lstStyle/>
          <a:p>
            <a:pPr algn="l" rtl="0"/>
            <a:r>
              <a:rPr lang="en-US" dirty="0"/>
              <a:t>The load obtained on the bases varied between high and low, so the thickness of the bases varied, to enable each base to carry the next load on it, it was given a suitable thickness for the load</a:t>
            </a:r>
            <a:r>
              <a:rPr lang="ar-JO" dirty="0"/>
              <a:t>.</a:t>
            </a:r>
          </a:p>
        </p:txBody>
      </p:sp>
      <p:pic>
        <p:nvPicPr>
          <p:cNvPr id="9" name="صورة 136">
            <a:extLst>
              <a:ext uri="{FF2B5EF4-FFF2-40B4-BE49-F238E27FC236}">
                <a16:creationId xmlns:a16="http://schemas.microsoft.com/office/drawing/2014/main" xmlns="" id="{89EF029E-C3FA-0813-419D-C550656981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710" y="2291215"/>
            <a:ext cx="2697916" cy="4134093"/>
          </a:xfrm>
          <a:prstGeom prst="rect">
            <a:avLst/>
          </a:prstGeom>
        </p:spPr>
      </p:pic>
      <p:pic>
        <p:nvPicPr>
          <p:cNvPr id="12" name="صورة 133">
            <a:extLst>
              <a:ext uri="{FF2B5EF4-FFF2-40B4-BE49-F238E27FC236}">
                <a16:creationId xmlns:a16="http://schemas.microsoft.com/office/drawing/2014/main" xmlns="" id="{AD5A7706-BB1E-FE14-7C79-D907FAB788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1444" y="2287272"/>
            <a:ext cx="2802821" cy="4162103"/>
          </a:xfrm>
          <a:prstGeom prst="rect">
            <a:avLst/>
          </a:prstGeom>
        </p:spPr>
      </p:pic>
      <p:pic>
        <p:nvPicPr>
          <p:cNvPr id="17" name="صورة 135">
            <a:extLst>
              <a:ext uri="{FF2B5EF4-FFF2-40B4-BE49-F238E27FC236}">
                <a16:creationId xmlns:a16="http://schemas.microsoft.com/office/drawing/2014/main" xmlns="" id="{D45A8497-C298-25A1-FB54-9804D4F3F3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3083" y="2270901"/>
            <a:ext cx="2795427" cy="4208647"/>
          </a:xfrm>
          <a:prstGeom prst="rect">
            <a:avLst/>
          </a:prstGeom>
        </p:spPr>
      </p:pic>
    </p:spTree>
    <p:extLst>
      <p:ext uri="{BB962C8B-B14F-4D97-AF65-F5344CB8AC3E}">
        <p14:creationId xmlns:p14="http://schemas.microsoft.com/office/powerpoint/2010/main" val="3616365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467600" cy="652934"/>
          </a:xfrm>
        </p:spPr>
        <p:txBody>
          <a:bodyPr/>
          <a:lstStyle/>
          <a:p>
            <a:pPr algn="l"/>
            <a:r>
              <a:rPr lang="en-US" dirty="0"/>
              <a:t>Design of </a:t>
            </a:r>
            <a:r>
              <a:rPr lang="en-US" dirty="0" smtClean="0"/>
              <a:t>Single Footings </a:t>
            </a:r>
            <a:endParaRPr lang="ar-AE" dirty="0"/>
          </a:p>
        </p:txBody>
      </p:sp>
      <p:sp>
        <p:nvSpPr>
          <p:cNvPr id="4" name="مستطيل 3"/>
          <p:cNvSpPr/>
          <p:nvPr/>
        </p:nvSpPr>
        <p:spPr>
          <a:xfrm>
            <a:off x="572983" y="862210"/>
            <a:ext cx="984565" cy="400110"/>
          </a:xfrm>
          <a:prstGeom prst="rect">
            <a:avLst/>
          </a:prstGeom>
        </p:spPr>
        <p:txBody>
          <a:bodyPr wrap="none">
            <a:spAutoFit/>
          </a:bodyPr>
          <a:lstStyle/>
          <a:p>
            <a:pPr marL="285750" indent="-285750" algn="l" rtl="0">
              <a:buFont typeface="Wingdings" panose="05000000000000000000" pitchFamily="2" charset="2"/>
              <a:buChar char="Ø"/>
            </a:pPr>
            <a:r>
              <a:rPr lang="en-US" sz="2000" dirty="0"/>
              <a:t>Stiff</a:t>
            </a:r>
          </a:p>
        </p:txBody>
      </p:sp>
      <p:sp>
        <p:nvSpPr>
          <p:cNvPr id="5" name="مستطيل 4"/>
          <p:cNvSpPr/>
          <p:nvPr/>
        </p:nvSpPr>
        <p:spPr>
          <a:xfrm>
            <a:off x="467544" y="1354964"/>
            <a:ext cx="7920880" cy="1200329"/>
          </a:xfrm>
          <a:prstGeom prst="rect">
            <a:avLst/>
          </a:prstGeom>
        </p:spPr>
        <p:txBody>
          <a:bodyPr wrap="square">
            <a:spAutoFit/>
          </a:bodyPr>
          <a:lstStyle/>
          <a:p>
            <a:pPr algn="l" rtl="0">
              <a:lnSpc>
                <a:spcPct val="100000"/>
              </a:lnSpc>
            </a:pPr>
            <a:r>
              <a:rPr lang="en-US" dirty="0" smtClean="0">
                <a:solidFill>
                  <a:srgbClr val="374151"/>
                </a:solidFill>
                <a:latin typeface="Söhne"/>
              </a:rPr>
              <a:t>The </a:t>
            </a:r>
            <a:r>
              <a:rPr lang="en-US" dirty="0">
                <a:solidFill>
                  <a:srgbClr val="374151"/>
                </a:solidFill>
                <a:latin typeface="Söhne"/>
              </a:rPr>
              <a:t>ability of a building or structural element to resist deformation or movement under applied loads. Stiffness is an important characteristic in the design of buildings as it affects their overall stability, strength, and ability to withstand external forces such as wind, earthquakes, or live loads.</a:t>
            </a:r>
          </a:p>
        </p:txBody>
      </p:sp>
      <p:pic>
        <p:nvPicPr>
          <p:cNvPr id="10" name="صورة 9"/>
          <p:cNvPicPr/>
          <p:nvPr/>
        </p:nvPicPr>
        <p:blipFill>
          <a:blip r:embed="rId2">
            <a:extLst>
              <a:ext uri="{28A0092B-C50C-407E-A947-70E740481C1C}">
                <a14:useLocalDpi xmlns:a14="http://schemas.microsoft.com/office/drawing/2010/main" val="0"/>
              </a:ext>
            </a:extLst>
          </a:blip>
          <a:stretch>
            <a:fillRect/>
          </a:stretch>
        </p:blipFill>
        <p:spPr>
          <a:xfrm>
            <a:off x="2411760" y="2555293"/>
            <a:ext cx="3949622" cy="4114067"/>
          </a:xfrm>
          <a:prstGeom prst="rect">
            <a:avLst/>
          </a:prstGeom>
        </p:spPr>
      </p:pic>
    </p:spTree>
    <p:extLst>
      <p:ext uri="{BB962C8B-B14F-4D97-AF65-F5344CB8AC3E}">
        <p14:creationId xmlns:p14="http://schemas.microsoft.com/office/powerpoint/2010/main" val="42532854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458</TotalTime>
  <Words>1255</Words>
  <Application>Microsoft Office PowerPoint</Application>
  <PresentationFormat>عرض على الشاشة (3:4)‏</PresentationFormat>
  <Paragraphs>167</Paragraphs>
  <Slides>28</Slides>
  <Notes>1</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مشربية</vt:lpstr>
      <vt:lpstr>            Graduation Project Report II  </vt:lpstr>
      <vt:lpstr>Overview of the Graduation Project I</vt:lpstr>
      <vt:lpstr>Overview of the Graduation Project I</vt:lpstr>
      <vt:lpstr>introduction</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Single Footings </vt:lpstr>
      <vt:lpstr>Design of Mat Foundation</vt:lpstr>
      <vt:lpstr>loads and dimensions on Mats foundation </vt:lpstr>
      <vt:lpstr>Checks on Mat Foundation</vt:lpstr>
      <vt:lpstr>عرض تقديمي في PowerPoint</vt:lpstr>
      <vt:lpstr>عرض تقديمي في PowerPoint</vt:lpstr>
      <vt:lpstr>Steel Reinforcement of the Mat Foundation</vt:lpstr>
      <vt:lpstr>shear reinforcement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SAMAH</dc:creator>
  <cp:lastModifiedBy>lenovo</cp:lastModifiedBy>
  <cp:revision>34</cp:revision>
  <dcterms:created xsi:type="dcterms:W3CDTF">2023-06-08T14:50:37Z</dcterms:created>
  <dcterms:modified xsi:type="dcterms:W3CDTF">2023-06-19T17:22:58Z</dcterms:modified>
</cp:coreProperties>
</file>