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3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732" r:id="rId2"/>
  </p:sldMasterIdLst>
  <p:notesMasterIdLst>
    <p:notesMasterId r:id="rId76"/>
  </p:notesMasterIdLst>
  <p:handoutMasterIdLst>
    <p:handoutMasterId r:id="rId77"/>
  </p:handoutMasterIdLst>
  <p:sldIdLst>
    <p:sldId id="340" r:id="rId3"/>
    <p:sldId id="333" r:id="rId4"/>
    <p:sldId id="402" r:id="rId5"/>
    <p:sldId id="447" r:id="rId6"/>
    <p:sldId id="398" r:id="rId7"/>
    <p:sldId id="403" r:id="rId8"/>
    <p:sldId id="443" r:id="rId9"/>
    <p:sldId id="444" r:id="rId10"/>
    <p:sldId id="448" r:id="rId11"/>
    <p:sldId id="354" r:id="rId12"/>
    <p:sldId id="355" r:id="rId13"/>
    <p:sldId id="406" r:id="rId14"/>
    <p:sldId id="407" r:id="rId15"/>
    <p:sldId id="408" r:id="rId16"/>
    <p:sldId id="410" r:id="rId17"/>
    <p:sldId id="409" r:id="rId18"/>
    <p:sldId id="411" r:id="rId19"/>
    <p:sldId id="449" r:id="rId20"/>
    <p:sldId id="412" r:id="rId21"/>
    <p:sldId id="413" r:id="rId22"/>
    <p:sldId id="414" r:id="rId23"/>
    <p:sldId id="450" r:id="rId24"/>
    <p:sldId id="451" r:id="rId25"/>
    <p:sldId id="452" r:id="rId26"/>
    <p:sldId id="453" r:id="rId27"/>
    <p:sldId id="454" r:id="rId28"/>
    <p:sldId id="357" r:id="rId29"/>
    <p:sldId id="415" r:id="rId30"/>
    <p:sldId id="416" r:id="rId31"/>
    <p:sldId id="417" r:id="rId32"/>
    <p:sldId id="359" r:id="rId33"/>
    <p:sldId id="345" r:id="rId34"/>
    <p:sldId id="282" r:id="rId35"/>
    <p:sldId id="346" r:id="rId36"/>
    <p:sldId id="347" r:id="rId37"/>
    <p:sldId id="361" r:id="rId38"/>
    <p:sldId id="362" r:id="rId39"/>
    <p:sldId id="418" r:id="rId40"/>
    <p:sldId id="419" r:id="rId41"/>
    <p:sldId id="420" r:id="rId42"/>
    <p:sldId id="421" r:id="rId43"/>
    <p:sldId id="422" r:id="rId44"/>
    <p:sldId id="455" r:id="rId45"/>
    <p:sldId id="456" r:id="rId46"/>
    <p:sldId id="457" r:id="rId47"/>
    <p:sldId id="458" r:id="rId48"/>
    <p:sldId id="459" r:id="rId49"/>
    <p:sldId id="460" r:id="rId50"/>
    <p:sldId id="461" r:id="rId51"/>
    <p:sldId id="462" r:id="rId52"/>
    <p:sldId id="463" r:id="rId53"/>
    <p:sldId id="465" r:id="rId54"/>
    <p:sldId id="466" r:id="rId55"/>
    <p:sldId id="423" r:id="rId56"/>
    <p:sldId id="424" r:id="rId57"/>
    <p:sldId id="425" r:id="rId58"/>
    <p:sldId id="426" r:id="rId59"/>
    <p:sldId id="427" r:id="rId60"/>
    <p:sldId id="428" r:id="rId61"/>
    <p:sldId id="429" r:id="rId62"/>
    <p:sldId id="430" r:id="rId63"/>
    <p:sldId id="431" r:id="rId64"/>
    <p:sldId id="432" r:id="rId65"/>
    <p:sldId id="433" r:id="rId66"/>
    <p:sldId id="434" r:id="rId67"/>
    <p:sldId id="435" r:id="rId68"/>
    <p:sldId id="436" r:id="rId69"/>
    <p:sldId id="437" r:id="rId70"/>
    <p:sldId id="438" r:id="rId71"/>
    <p:sldId id="439" r:id="rId72"/>
    <p:sldId id="440" r:id="rId73"/>
    <p:sldId id="441" r:id="rId74"/>
    <p:sldId id="442" r:id="rId7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4A94E"/>
    <a:srgbClr val="F8C78C"/>
    <a:srgbClr val="F2992E"/>
    <a:srgbClr val="FFB7DB"/>
    <a:srgbClr val="660033"/>
    <a:srgbClr val="FF61B0"/>
    <a:srgbClr val="FF9BCD"/>
    <a:srgbClr val="FF79BC"/>
    <a:srgbClr val="E2BCC9"/>
    <a:srgbClr val="99FF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00A15C55-8517-42AA-B614-E9B94910E393}" styleName="نمط متوسط 2 - تمييز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نمط متوسط 2 - تمييز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D7B26C5-4107-4FEC-AEDC-1716B250A1EF}" styleName="النمط الفاتح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853" autoAdjust="0"/>
    <p:restoredTop sz="93023" autoAdjust="0"/>
  </p:normalViewPr>
  <p:slideViewPr>
    <p:cSldViewPr snapToGrid="0">
      <p:cViewPr varScale="1">
        <p:scale>
          <a:sx n="68" d="100"/>
          <a:sy n="68" d="100"/>
        </p:scale>
        <p:origin x="822" y="-24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76" d="100"/>
          <a:sy n="76" d="100"/>
        </p:scale>
        <p:origin x="1680" y="9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4.xml"/><Relationship Id="rId21" Type="http://schemas.openxmlformats.org/officeDocument/2006/relationships/slide" Target="slides/slide19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63" Type="http://schemas.openxmlformats.org/officeDocument/2006/relationships/slide" Target="slides/slide61.xml"/><Relationship Id="rId68" Type="http://schemas.openxmlformats.org/officeDocument/2006/relationships/slide" Target="slides/slide66.xml"/><Relationship Id="rId16" Type="http://schemas.openxmlformats.org/officeDocument/2006/relationships/slide" Target="slides/slide14.xml"/><Relationship Id="rId11" Type="http://schemas.openxmlformats.org/officeDocument/2006/relationships/slide" Target="slides/slide9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53" Type="http://schemas.openxmlformats.org/officeDocument/2006/relationships/slide" Target="slides/slide51.xml"/><Relationship Id="rId58" Type="http://schemas.openxmlformats.org/officeDocument/2006/relationships/slide" Target="slides/slide56.xml"/><Relationship Id="rId74" Type="http://schemas.openxmlformats.org/officeDocument/2006/relationships/slide" Target="slides/slide72.xml"/><Relationship Id="rId79" Type="http://schemas.openxmlformats.org/officeDocument/2006/relationships/viewProps" Target="viewProps.xml"/><Relationship Id="rId5" Type="http://schemas.openxmlformats.org/officeDocument/2006/relationships/slide" Target="slides/slide3.xml"/><Relationship Id="rId61" Type="http://schemas.openxmlformats.org/officeDocument/2006/relationships/slide" Target="slides/slide59.xml"/><Relationship Id="rId19" Type="http://schemas.openxmlformats.org/officeDocument/2006/relationships/slide" Target="slides/slide1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openxmlformats.org/officeDocument/2006/relationships/slide" Target="slides/slide54.xml"/><Relationship Id="rId64" Type="http://schemas.openxmlformats.org/officeDocument/2006/relationships/slide" Target="slides/slide62.xml"/><Relationship Id="rId69" Type="http://schemas.openxmlformats.org/officeDocument/2006/relationships/slide" Target="slides/slide67.xml"/><Relationship Id="rId77" Type="http://schemas.openxmlformats.org/officeDocument/2006/relationships/handoutMaster" Target="handoutMasters/handoutMaster1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72" Type="http://schemas.openxmlformats.org/officeDocument/2006/relationships/slide" Target="slides/slide70.xml"/><Relationship Id="rId80" Type="http://schemas.openxmlformats.org/officeDocument/2006/relationships/theme" Target="theme/theme1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59" Type="http://schemas.openxmlformats.org/officeDocument/2006/relationships/slide" Target="slides/slide57.xml"/><Relationship Id="rId67" Type="http://schemas.openxmlformats.org/officeDocument/2006/relationships/slide" Target="slides/slide65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54" Type="http://schemas.openxmlformats.org/officeDocument/2006/relationships/slide" Target="slides/slide52.xml"/><Relationship Id="rId62" Type="http://schemas.openxmlformats.org/officeDocument/2006/relationships/slide" Target="slides/slide60.xml"/><Relationship Id="rId70" Type="http://schemas.openxmlformats.org/officeDocument/2006/relationships/slide" Target="slides/slide68.xml"/><Relationship Id="rId75" Type="http://schemas.openxmlformats.org/officeDocument/2006/relationships/slide" Target="slides/slide73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slide" Target="slides/slide55.xml"/><Relationship Id="rId10" Type="http://schemas.openxmlformats.org/officeDocument/2006/relationships/slide" Target="slides/slide8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Relationship Id="rId60" Type="http://schemas.openxmlformats.org/officeDocument/2006/relationships/slide" Target="slides/slide58.xml"/><Relationship Id="rId65" Type="http://schemas.openxmlformats.org/officeDocument/2006/relationships/slide" Target="slides/slide63.xml"/><Relationship Id="rId73" Type="http://schemas.openxmlformats.org/officeDocument/2006/relationships/slide" Target="slides/slide71.xml"/><Relationship Id="rId78" Type="http://schemas.openxmlformats.org/officeDocument/2006/relationships/presProps" Target="presProps.xml"/><Relationship Id="rId81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9" Type="http://schemas.openxmlformats.org/officeDocument/2006/relationships/slide" Target="slides/slide37.xml"/><Relationship Id="rId34" Type="http://schemas.openxmlformats.org/officeDocument/2006/relationships/slide" Target="slides/slide32.xml"/><Relationship Id="rId50" Type="http://schemas.openxmlformats.org/officeDocument/2006/relationships/slide" Target="slides/slide48.xml"/><Relationship Id="rId55" Type="http://schemas.openxmlformats.org/officeDocument/2006/relationships/slide" Target="slides/slide53.xml"/><Relationship Id="rId76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71" Type="http://schemas.openxmlformats.org/officeDocument/2006/relationships/slide" Target="slides/slide69.xml"/><Relationship Id="rId2" Type="http://schemas.openxmlformats.org/officeDocument/2006/relationships/slideMaster" Target="slideMasters/slideMaster1.xml"/><Relationship Id="rId29" Type="http://schemas.openxmlformats.org/officeDocument/2006/relationships/slide" Target="slides/slide27.xml"/><Relationship Id="rId24" Type="http://schemas.openxmlformats.org/officeDocument/2006/relationships/slide" Target="slides/slide22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66" Type="http://schemas.openxmlformats.org/officeDocument/2006/relationships/slide" Target="slides/slide64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5_2">
  <dgm:title val=""/>
  <dgm:desc val=""/>
  <dgm:catLst>
    <dgm:cat type="accent5" pri="11200"/>
  </dgm:catLst>
  <dgm:styleLbl name="node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ln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8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E457365-55CE-4313-AD76-EFAA8881222D}" type="doc">
      <dgm:prSet loTypeId="urn:microsoft.com/office/officeart/2005/8/layout/radial4" loCatId="relationship" qsTypeId="urn:microsoft.com/office/officeart/2005/8/quickstyle/simple1" qsCatId="simple" csTypeId="urn:microsoft.com/office/officeart/2005/8/colors/accent5_2" csCatId="accent5" phldr="1"/>
      <dgm:spPr/>
      <dgm:t>
        <a:bodyPr/>
        <a:lstStyle/>
        <a:p>
          <a:endParaRPr lang="en-US"/>
        </a:p>
      </dgm:t>
    </dgm:pt>
    <dgm:pt modelId="{C3659AA8-2453-49F5-A6BD-8AF9C67DCD1B}" type="pres">
      <dgm:prSet presAssocID="{FE457365-55CE-4313-AD76-EFAA8881222D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pPr rtl="1"/>
          <a:endParaRPr lang="ar-JO"/>
        </a:p>
      </dgm:t>
    </dgm:pt>
  </dgm:ptLst>
  <dgm:cxnLst>
    <dgm:cxn modelId="{88692F46-04BD-4AC9-BCD6-0E483B4F47F2}" type="presOf" srcId="{FE457365-55CE-4313-AD76-EFAA8881222D}" destId="{C3659AA8-2453-49F5-A6BD-8AF9C67DCD1B}" srcOrd="0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A8D9755-0788-48D5-AD4D-0D6BAF4D64CD}" type="doc">
      <dgm:prSet loTypeId="urn:microsoft.com/office/officeart/2005/8/layout/hList9" loCatId="list" qsTypeId="urn:microsoft.com/office/officeart/2005/8/quickstyle/3d4" qsCatId="3D" csTypeId="urn:microsoft.com/office/officeart/2005/8/colors/colorful4" csCatId="colorful" phldr="1"/>
      <dgm:spPr/>
      <dgm:t>
        <a:bodyPr/>
        <a:lstStyle/>
        <a:p>
          <a:endParaRPr lang="en-US"/>
        </a:p>
      </dgm:t>
    </dgm:pt>
    <dgm:pt modelId="{1C7B15D6-0362-4882-A8A8-01231DD75721}">
      <dgm:prSet phldrT="[Text]"/>
      <dgm:spPr/>
      <dgm:t>
        <a:bodyPr/>
        <a:lstStyle/>
        <a:p>
          <a:r>
            <a:rPr lang="en-US" dirty="0" smtClean="0"/>
            <a:t>SOFTWARE</a:t>
          </a:r>
          <a:endParaRPr lang="en-US" dirty="0"/>
        </a:p>
      </dgm:t>
    </dgm:pt>
    <dgm:pt modelId="{CCEA6619-A059-448E-8B9A-8F20824284FB}" type="parTrans" cxnId="{C7104D96-6EAF-4610-90AE-29CAEFD5A3C3}">
      <dgm:prSet/>
      <dgm:spPr/>
      <dgm:t>
        <a:bodyPr/>
        <a:lstStyle/>
        <a:p>
          <a:endParaRPr lang="en-US"/>
        </a:p>
      </dgm:t>
    </dgm:pt>
    <dgm:pt modelId="{71E0CB49-9027-44D5-9B3F-B36FFDB52C22}" type="sibTrans" cxnId="{C7104D96-6EAF-4610-90AE-29CAEFD5A3C3}">
      <dgm:prSet/>
      <dgm:spPr/>
      <dgm:t>
        <a:bodyPr/>
        <a:lstStyle/>
        <a:p>
          <a:endParaRPr lang="en-US"/>
        </a:p>
      </dgm:t>
    </dgm:pt>
    <dgm:pt modelId="{F97831EC-3405-4DAD-846C-C9A78836D389}">
      <dgm:prSet phldrT="[Text]"/>
      <dgm:spPr/>
      <dgm:t>
        <a:bodyPr/>
        <a:lstStyle/>
        <a:p>
          <a:r>
            <a:rPr lang="en-US" dirty="0" smtClean="0"/>
            <a:t>SAP2000</a:t>
          </a:r>
          <a:endParaRPr lang="en-US" dirty="0"/>
        </a:p>
      </dgm:t>
    </dgm:pt>
    <dgm:pt modelId="{469139D5-3A5D-49ED-A4DC-9EB775D12825}" type="parTrans" cxnId="{F89220F2-0B3F-4E3E-AC47-E6A1FDF5D7CC}">
      <dgm:prSet/>
      <dgm:spPr/>
      <dgm:t>
        <a:bodyPr/>
        <a:lstStyle/>
        <a:p>
          <a:endParaRPr lang="en-US"/>
        </a:p>
      </dgm:t>
    </dgm:pt>
    <dgm:pt modelId="{E9CC137B-F327-4D0F-890E-CB7CE26960F6}" type="sibTrans" cxnId="{F89220F2-0B3F-4E3E-AC47-E6A1FDF5D7CC}">
      <dgm:prSet/>
      <dgm:spPr/>
      <dgm:t>
        <a:bodyPr/>
        <a:lstStyle/>
        <a:p>
          <a:endParaRPr lang="en-US"/>
        </a:p>
      </dgm:t>
    </dgm:pt>
    <dgm:pt modelId="{7AC7A6BD-26EC-4608-BACB-67F67D43D09D}">
      <dgm:prSet phldrT="[Text]"/>
      <dgm:spPr/>
      <dgm:t>
        <a:bodyPr/>
        <a:lstStyle/>
        <a:p>
          <a:r>
            <a:rPr lang="en-US" dirty="0" smtClean="0"/>
            <a:t>ETABS 16</a:t>
          </a:r>
          <a:endParaRPr lang="en-US" dirty="0"/>
        </a:p>
      </dgm:t>
    </dgm:pt>
    <dgm:pt modelId="{D30294AA-A7D6-4640-AFA0-41BFFC9C27AB}" type="parTrans" cxnId="{6299CCC4-62C0-4FE8-A478-7C2631EBA5E6}">
      <dgm:prSet/>
      <dgm:spPr/>
      <dgm:t>
        <a:bodyPr/>
        <a:lstStyle/>
        <a:p>
          <a:endParaRPr lang="en-US"/>
        </a:p>
      </dgm:t>
    </dgm:pt>
    <dgm:pt modelId="{7F9A0341-2E85-4463-897E-75BD127B1712}" type="sibTrans" cxnId="{6299CCC4-62C0-4FE8-A478-7C2631EBA5E6}">
      <dgm:prSet/>
      <dgm:spPr/>
      <dgm:t>
        <a:bodyPr/>
        <a:lstStyle/>
        <a:p>
          <a:endParaRPr lang="en-US"/>
        </a:p>
      </dgm:t>
    </dgm:pt>
    <dgm:pt modelId="{33FC10AD-D09E-435E-ADCD-22F7D0831313}" type="pres">
      <dgm:prSet presAssocID="{BA8D9755-0788-48D5-AD4D-0D6BAF4D64CD}" presName="list" presStyleCnt="0">
        <dgm:presLayoutVars>
          <dgm:dir/>
          <dgm:animLvl val="lvl"/>
        </dgm:presLayoutVars>
      </dgm:prSet>
      <dgm:spPr/>
      <dgm:t>
        <a:bodyPr/>
        <a:lstStyle/>
        <a:p>
          <a:pPr rtl="1"/>
          <a:endParaRPr lang="ar-JO"/>
        </a:p>
      </dgm:t>
    </dgm:pt>
    <dgm:pt modelId="{D6E4CD32-0926-48A1-BA2B-C0371D467F9D}" type="pres">
      <dgm:prSet presAssocID="{1C7B15D6-0362-4882-A8A8-01231DD75721}" presName="posSpace" presStyleCnt="0"/>
      <dgm:spPr/>
      <dgm:t>
        <a:bodyPr/>
        <a:lstStyle/>
        <a:p>
          <a:pPr rtl="1"/>
          <a:endParaRPr lang="ar-JO"/>
        </a:p>
      </dgm:t>
    </dgm:pt>
    <dgm:pt modelId="{BF63583D-19C2-4602-992D-26BE451740D4}" type="pres">
      <dgm:prSet presAssocID="{1C7B15D6-0362-4882-A8A8-01231DD75721}" presName="vertFlow" presStyleCnt="0"/>
      <dgm:spPr/>
      <dgm:t>
        <a:bodyPr/>
        <a:lstStyle/>
        <a:p>
          <a:pPr rtl="1"/>
          <a:endParaRPr lang="ar-JO"/>
        </a:p>
      </dgm:t>
    </dgm:pt>
    <dgm:pt modelId="{7616769F-F1B3-4BC6-9135-BF3C5729E2BC}" type="pres">
      <dgm:prSet presAssocID="{1C7B15D6-0362-4882-A8A8-01231DD75721}" presName="topSpace" presStyleCnt="0"/>
      <dgm:spPr/>
      <dgm:t>
        <a:bodyPr/>
        <a:lstStyle/>
        <a:p>
          <a:pPr rtl="1"/>
          <a:endParaRPr lang="ar-JO"/>
        </a:p>
      </dgm:t>
    </dgm:pt>
    <dgm:pt modelId="{7D74012E-5C9E-4549-91CF-887A0F3CD37D}" type="pres">
      <dgm:prSet presAssocID="{1C7B15D6-0362-4882-A8A8-01231DD75721}" presName="firstComp" presStyleCnt="0"/>
      <dgm:spPr/>
      <dgm:t>
        <a:bodyPr/>
        <a:lstStyle/>
        <a:p>
          <a:pPr rtl="1"/>
          <a:endParaRPr lang="ar-JO"/>
        </a:p>
      </dgm:t>
    </dgm:pt>
    <dgm:pt modelId="{951326F8-D396-4DC1-A954-EEF4A79E4850}" type="pres">
      <dgm:prSet presAssocID="{1C7B15D6-0362-4882-A8A8-01231DD75721}" presName="firstChild" presStyleLbl="bgAccFollowNode1" presStyleIdx="0" presStyleCnt="2" custScaleX="107834"/>
      <dgm:spPr/>
      <dgm:t>
        <a:bodyPr/>
        <a:lstStyle/>
        <a:p>
          <a:pPr rtl="1"/>
          <a:endParaRPr lang="ar-JO"/>
        </a:p>
      </dgm:t>
    </dgm:pt>
    <dgm:pt modelId="{5C190423-223F-4125-9E57-5CA9ECA3DFE0}" type="pres">
      <dgm:prSet presAssocID="{1C7B15D6-0362-4882-A8A8-01231DD75721}" presName="firstChildTx" presStyleLbl="bgAccFollowNode1" presStyleIdx="0" presStyleCnt="2">
        <dgm:presLayoutVars>
          <dgm:bulletEnabled val="1"/>
        </dgm:presLayoutVars>
      </dgm:prSet>
      <dgm:spPr/>
      <dgm:t>
        <a:bodyPr/>
        <a:lstStyle/>
        <a:p>
          <a:pPr rtl="1"/>
          <a:endParaRPr lang="ar-JO"/>
        </a:p>
      </dgm:t>
    </dgm:pt>
    <dgm:pt modelId="{8E4AA92B-765C-4C30-873F-8F2136C14FAC}" type="pres">
      <dgm:prSet presAssocID="{7AC7A6BD-26EC-4608-BACB-67F67D43D09D}" presName="comp" presStyleCnt="0"/>
      <dgm:spPr/>
      <dgm:t>
        <a:bodyPr/>
        <a:lstStyle/>
        <a:p>
          <a:pPr rtl="1"/>
          <a:endParaRPr lang="ar-JO"/>
        </a:p>
      </dgm:t>
    </dgm:pt>
    <dgm:pt modelId="{8408BF0F-4E29-4855-9AD0-E27967FEB8AC}" type="pres">
      <dgm:prSet presAssocID="{7AC7A6BD-26EC-4608-BACB-67F67D43D09D}" presName="child" presStyleLbl="bgAccFollowNode1" presStyleIdx="1" presStyleCnt="2" custScaleX="107695"/>
      <dgm:spPr/>
      <dgm:t>
        <a:bodyPr/>
        <a:lstStyle/>
        <a:p>
          <a:endParaRPr lang="en-US"/>
        </a:p>
      </dgm:t>
    </dgm:pt>
    <dgm:pt modelId="{A3A55FB5-912D-43EE-8388-1D931D4A6A4C}" type="pres">
      <dgm:prSet presAssocID="{7AC7A6BD-26EC-4608-BACB-67F67D43D09D}" presName="childTx" presStyleLbl="bg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5F0103F-6431-4535-8526-7E74C9B8C0F3}" type="pres">
      <dgm:prSet presAssocID="{1C7B15D6-0362-4882-A8A8-01231DD75721}" presName="negSpace" presStyleCnt="0"/>
      <dgm:spPr/>
      <dgm:t>
        <a:bodyPr/>
        <a:lstStyle/>
        <a:p>
          <a:pPr rtl="1"/>
          <a:endParaRPr lang="ar-JO"/>
        </a:p>
      </dgm:t>
    </dgm:pt>
    <dgm:pt modelId="{37B6E0DE-8C5A-4D6B-A789-F436C4C51A39}" type="pres">
      <dgm:prSet presAssocID="{1C7B15D6-0362-4882-A8A8-01231DD75721}" presName="circle" presStyleLbl="node1" presStyleIdx="0" presStyleCnt="1" custLinFactNeighborX="-4341"/>
      <dgm:spPr/>
      <dgm:t>
        <a:bodyPr/>
        <a:lstStyle/>
        <a:p>
          <a:endParaRPr lang="en-US"/>
        </a:p>
      </dgm:t>
    </dgm:pt>
  </dgm:ptLst>
  <dgm:cxnLst>
    <dgm:cxn modelId="{6299CCC4-62C0-4FE8-A478-7C2631EBA5E6}" srcId="{1C7B15D6-0362-4882-A8A8-01231DD75721}" destId="{7AC7A6BD-26EC-4608-BACB-67F67D43D09D}" srcOrd="1" destOrd="0" parTransId="{D30294AA-A7D6-4640-AFA0-41BFFC9C27AB}" sibTransId="{7F9A0341-2E85-4463-897E-75BD127B1712}"/>
    <dgm:cxn modelId="{C7104D96-6EAF-4610-90AE-29CAEFD5A3C3}" srcId="{BA8D9755-0788-48D5-AD4D-0D6BAF4D64CD}" destId="{1C7B15D6-0362-4882-A8A8-01231DD75721}" srcOrd="0" destOrd="0" parTransId="{CCEA6619-A059-448E-8B9A-8F20824284FB}" sibTransId="{71E0CB49-9027-44D5-9B3F-B36FFDB52C22}"/>
    <dgm:cxn modelId="{A709141E-AFBC-42FF-823C-C8ED193D48B7}" type="presOf" srcId="{7AC7A6BD-26EC-4608-BACB-67F67D43D09D}" destId="{A3A55FB5-912D-43EE-8388-1D931D4A6A4C}" srcOrd="1" destOrd="0" presId="urn:microsoft.com/office/officeart/2005/8/layout/hList9"/>
    <dgm:cxn modelId="{40232EBA-F2F3-4FDA-BF96-20A42F6F790A}" type="presOf" srcId="{F97831EC-3405-4DAD-846C-C9A78836D389}" destId="{5C190423-223F-4125-9E57-5CA9ECA3DFE0}" srcOrd="1" destOrd="0" presId="urn:microsoft.com/office/officeart/2005/8/layout/hList9"/>
    <dgm:cxn modelId="{F89220F2-0B3F-4E3E-AC47-E6A1FDF5D7CC}" srcId="{1C7B15D6-0362-4882-A8A8-01231DD75721}" destId="{F97831EC-3405-4DAD-846C-C9A78836D389}" srcOrd="0" destOrd="0" parTransId="{469139D5-3A5D-49ED-A4DC-9EB775D12825}" sibTransId="{E9CC137B-F327-4D0F-890E-CB7CE26960F6}"/>
    <dgm:cxn modelId="{2143963F-0B39-4545-BF14-EE07A3650181}" type="presOf" srcId="{7AC7A6BD-26EC-4608-BACB-67F67D43D09D}" destId="{8408BF0F-4E29-4855-9AD0-E27967FEB8AC}" srcOrd="0" destOrd="0" presId="urn:microsoft.com/office/officeart/2005/8/layout/hList9"/>
    <dgm:cxn modelId="{A92013D7-76E8-4366-931F-E6599BF17A52}" type="presOf" srcId="{1C7B15D6-0362-4882-A8A8-01231DD75721}" destId="{37B6E0DE-8C5A-4D6B-A789-F436C4C51A39}" srcOrd="0" destOrd="0" presId="urn:microsoft.com/office/officeart/2005/8/layout/hList9"/>
    <dgm:cxn modelId="{BC56CF0B-98D8-42F8-A9BB-05D744FAAE05}" type="presOf" srcId="{F97831EC-3405-4DAD-846C-C9A78836D389}" destId="{951326F8-D396-4DC1-A954-EEF4A79E4850}" srcOrd="0" destOrd="0" presId="urn:microsoft.com/office/officeart/2005/8/layout/hList9"/>
    <dgm:cxn modelId="{D2F1EBBC-7B09-4188-9FEE-A6FDF74DF7AD}" type="presOf" srcId="{BA8D9755-0788-48D5-AD4D-0D6BAF4D64CD}" destId="{33FC10AD-D09E-435E-ADCD-22F7D0831313}" srcOrd="0" destOrd="0" presId="urn:microsoft.com/office/officeart/2005/8/layout/hList9"/>
    <dgm:cxn modelId="{DCD6E85B-09CC-4925-987C-ABF998429EF9}" type="presParOf" srcId="{33FC10AD-D09E-435E-ADCD-22F7D0831313}" destId="{D6E4CD32-0926-48A1-BA2B-C0371D467F9D}" srcOrd="0" destOrd="0" presId="urn:microsoft.com/office/officeart/2005/8/layout/hList9"/>
    <dgm:cxn modelId="{9D5E8442-13A9-434C-A2C8-ECFA19883A89}" type="presParOf" srcId="{33FC10AD-D09E-435E-ADCD-22F7D0831313}" destId="{BF63583D-19C2-4602-992D-26BE451740D4}" srcOrd="1" destOrd="0" presId="urn:microsoft.com/office/officeart/2005/8/layout/hList9"/>
    <dgm:cxn modelId="{6332DACD-2B85-4A1B-B36D-55225F44DBC7}" type="presParOf" srcId="{BF63583D-19C2-4602-992D-26BE451740D4}" destId="{7616769F-F1B3-4BC6-9135-BF3C5729E2BC}" srcOrd="0" destOrd="0" presId="urn:microsoft.com/office/officeart/2005/8/layout/hList9"/>
    <dgm:cxn modelId="{2D6960AA-F70D-4689-814D-DC25662ACC3D}" type="presParOf" srcId="{BF63583D-19C2-4602-992D-26BE451740D4}" destId="{7D74012E-5C9E-4549-91CF-887A0F3CD37D}" srcOrd="1" destOrd="0" presId="urn:microsoft.com/office/officeart/2005/8/layout/hList9"/>
    <dgm:cxn modelId="{FF5198EE-C1C7-410B-8EAE-A421D55BF6D0}" type="presParOf" srcId="{7D74012E-5C9E-4549-91CF-887A0F3CD37D}" destId="{951326F8-D396-4DC1-A954-EEF4A79E4850}" srcOrd="0" destOrd="0" presId="urn:microsoft.com/office/officeart/2005/8/layout/hList9"/>
    <dgm:cxn modelId="{0A62F23D-B170-4BEC-B52A-A4BCBE21D248}" type="presParOf" srcId="{7D74012E-5C9E-4549-91CF-887A0F3CD37D}" destId="{5C190423-223F-4125-9E57-5CA9ECA3DFE0}" srcOrd="1" destOrd="0" presId="urn:microsoft.com/office/officeart/2005/8/layout/hList9"/>
    <dgm:cxn modelId="{AB709A9F-FAA4-428F-AD24-1804391F47D2}" type="presParOf" srcId="{BF63583D-19C2-4602-992D-26BE451740D4}" destId="{8E4AA92B-765C-4C30-873F-8F2136C14FAC}" srcOrd="2" destOrd="0" presId="urn:microsoft.com/office/officeart/2005/8/layout/hList9"/>
    <dgm:cxn modelId="{E9D8276A-B256-4984-8572-C08F420D6516}" type="presParOf" srcId="{8E4AA92B-765C-4C30-873F-8F2136C14FAC}" destId="{8408BF0F-4E29-4855-9AD0-E27967FEB8AC}" srcOrd="0" destOrd="0" presId="urn:microsoft.com/office/officeart/2005/8/layout/hList9"/>
    <dgm:cxn modelId="{614DE6F5-6E75-47BF-B5F0-20BBB8D2877F}" type="presParOf" srcId="{8E4AA92B-765C-4C30-873F-8F2136C14FAC}" destId="{A3A55FB5-912D-43EE-8388-1D931D4A6A4C}" srcOrd="1" destOrd="0" presId="urn:microsoft.com/office/officeart/2005/8/layout/hList9"/>
    <dgm:cxn modelId="{517DC574-E959-4665-A1EC-07BA09813FC5}" type="presParOf" srcId="{33FC10AD-D09E-435E-ADCD-22F7D0831313}" destId="{25F0103F-6431-4535-8526-7E74C9B8C0F3}" srcOrd="2" destOrd="0" presId="urn:microsoft.com/office/officeart/2005/8/layout/hList9"/>
    <dgm:cxn modelId="{9891C8D2-5F80-4564-8E25-DEB82E446ECB}" type="presParOf" srcId="{33FC10AD-D09E-435E-ADCD-22F7D0831313}" destId="{37B6E0DE-8C5A-4D6B-A789-F436C4C51A39}" srcOrd="3" destOrd="0" presId="urn:microsoft.com/office/officeart/2005/8/layout/hList9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EEB29DD9-592F-4FE7-9B21-6AA0050E511C}" type="doc">
      <dgm:prSet loTypeId="urn:microsoft.com/office/officeart/2005/8/layout/cycle2" loCatId="cycle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A1C0B651-D3EC-42BB-AD21-A7E7D468D1D9}">
      <dgm:prSet phldrT="[Text]" custT="1"/>
      <dgm:spPr/>
      <dgm:t>
        <a:bodyPr/>
        <a:lstStyle/>
        <a:p>
          <a:r>
            <a:rPr lang="en-US" sz="20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Compatibility </a:t>
          </a:r>
          <a:endParaRPr lang="en-US" sz="20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1836C133-D4EF-4ACB-A804-159C51AD6CD5}" type="parTrans" cxnId="{2AD2FB0D-9C72-4CA9-937E-3F9C1E939511}">
      <dgm:prSet/>
      <dgm:spPr/>
      <dgm:t>
        <a:bodyPr/>
        <a:lstStyle/>
        <a:p>
          <a:endParaRPr lang="en-US"/>
        </a:p>
      </dgm:t>
    </dgm:pt>
    <dgm:pt modelId="{7289616F-9523-4FA5-A767-59C95E890F96}" type="sibTrans" cxnId="{2AD2FB0D-9C72-4CA9-937E-3F9C1E939511}">
      <dgm:prSet/>
      <dgm:spPr/>
      <dgm:t>
        <a:bodyPr/>
        <a:lstStyle/>
        <a:p>
          <a:endParaRPr lang="en-US"/>
        </a:p>
      </dgm:t>
    </dgm:pt>
    <dgm:pt modelId="{2E158497-F0A2-4130-AD82-872475835EC3}">
      <dgm:prSet phldrT="[Text]" custT="1"/>
      <dgm:spPr/>
      <dgm:t>
        <a:bodyPr/>
        <a:lstStyle/>
        <a:p>
          <a:r>
            <a:rPr lang="en-US" sz="2000" smtClean="0">
              <a:latin typeface="Times New Roman" panose="02020603050405020304" pitchFamily="18" charset="0"/>
              <a:cs typeface="Times New Roman" panose="02020603050405020304" pitchFamily="18" charset="0"/>
            </a:rPr>
            <a:t>Equilibrium</a:t>
          </a:r>
          <a:r>
            <a:rPr lang="en-US" sz="2100" smtClean="0"/>
            <a:t> </a:t>
          </a:r>
          <a:endParaRPr lang="en-US" sz="2100" dirty="0"/>
        </a:p>
      </dgm:t>
    </dgm:pt>
    <dgm:pt modelId="{ADFCE6ED-26C5-4D1D-A057-33F7A48305C8}" type="parTrans" cxnId="{C8CAAA6D-D1FE-4982-95AC-BFA14F7300EB}">
      <dgm:prSet/>
      <dgm:spPr/>
      <dgm:t>
        <a:bodyPr/>
        <a:lstStyle/>
        <a:p>
          <a:endParaRPr lang="en-US"/>
        </a:p>
      </dgm:t>
    </dgm:pt>
    <dgm:pt modelId="{6F2DB150-68E9-4D4A-B12C-2043B9752A0E}" type="sibTrans" cxnId="{C8CAAA6D-D1FE-4982-95AC-BFA14F7300EB}">
      <dgm:prSet/>
      <dgm:spPr/>
      <dgm:t>
        <a:bodyPr/>
        <a:lstStyle/>
        <a:p>
          <a:endParaRPr lang="en-US"/>
        </a:p>
      </dgm:t>
    </dgm:pt>
    <dgm:pt modelId="{C4C26EE0-E3B7-4F28-A6A0-751A08ABF4AA}">
      <dgm:prSet phldrT="[Text]" custT="1"/>
      <dgm:spPr/>
      <dgm:t>
        <a:bodyPr/>
        <a:lstStyle/>
        <a:p>
          <a:r>
            <a:rPr lang="en-US" sz="20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Stress - Strain</a:t>
          </a:r>
          <a:endParaRPr lang="en-US" sz="20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0BD96630-B353-4B01-B7E5-019A06B5EED4}" type="parTrans" cxnId="{D4DD4FC5-F42A-499E-AD1A-01F9FA8282FD}">
      <dgm:prSet/>
      <dgm:spPr/>
      <dgm:t>
        <a:bodyPr/>
        <a:lstStyle/>
        <a:p>
          <a:endParaRPr lang="en-US"/>
        </a:p>
      </dgm:t>
    </dgm:pt>
    <dgm:pt modelId="{00A19ACD-8558-4316-A42C-011837D62052}" type="sibTrans" cxnId="{D4DD4FC5-F42A-499E-AD1A-01F9FA8282FD}">
      <dgm:prSet/>
      <dgm:spPr/>
      <dgm:t>
        <a:bodyPr/>
        <a:lstStyle/>
        <a:p>
          <a:endParaRPr lang="en-US"/>
        </a:p>
      </dgm:t>
    </dgm:pt>
    <dgm:pt modelId="{84DED838-D5C0-4A93-9E33-A1E3A95DFD7A}" type="pres">
      <dgm:prSet presAssocID="{EEB29DD9-592F-4FE7-9B21-6AA0050E511C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E4F35F18-90DF-4B67-8E31-6544087CB0C6}" type="pres">
      <dgm:prSet presAssocID="{A1C0B651-D3EC-42BB-AD21-A7E7D468D1D9}" presName="node" presStyleLbl="node1" presStyleIdx="0" presStyleCnt="3" custScaleX="166642" custScaleY="72453" custRadScaleRad="110805" custRadScaleInc="297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8F0E2BF-CD52-47F5-A174-AF644A19E293}" type="pres">
      <dgm:prSet presAssocID="{7289616F-9523-4FA5-A767-59C95E890F96}" presName="sibTrans" presStyleLbl="sibTrans2D1" presStyleIdx="0" presStyleCnt="3" custLinFactNeighborX="76074" custLinFactNeighborY="3553"/>
      <dgm:spPr/>
      <dgm:t>
        <a:bodyPr/>
        <a:lstStyle/>
        <a:p>
          <a:endParaRPr lang="en-US"/>
        </a:p>
      </dgm:t>
    </dgm:pt>
    <dgm:pt modelId="{704AFD00-D756-4ED7-9FA8-FBCB05DCC912}" type="pres">
      <dgm:prSet presAssocID="{7289616F-9523-4FA5-A767-59C95E890F96}" presName="connectorText" presStyleLbl="sibTrans2D1" presStyleIdx="0" presStyleCnt="3"/>
      <dgm:spPr/>
      <dgm:t>
        <a:bodyPr/>
        <a:lstStyle/>
        <a:p>
          <a:endParaRPr lang="en-US"/>
        </a:p>
      </dgm:t>
    </dgm:pt>
    <dgm:pt modelId="{4DE13356-077D-4DCA-B78E-29CB2D67AE1D}" type="pres">
      <dgm:prSet presAssocID="{2E158497-F0A2-4130-AD82-872475835EC3}" presName="node" presStyleLbl="node1" presStyleIdx="1" presStyleCnt="3" custScaleX="166642" custScaleY="72453" custRadScaleRad="145770" custRadScaleInc="-1291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2F90ED7-AC9C-4549-9791-4AB9DBCB8BE5}" type="pres">
      <dgm:prSet presAssocID="{6F2DB150-68E9-4D4A-B12C-2043B9752A0E}" presName="sibTrans" presStyleLbl="sibTrans2D1" presStyleIdx="1" presStyleCnt="3"/>
      <dgm:spPr/>
      <dgm:t>
        <a:bodyPr/>
        <a:lstStyle/>
        <a:p>
          <a:endParaRPr lang="en-US"/>
        </a:p>
      </dgm:t>
    </dgm:pt>
    <dgm:pt modelId="{644FB92E-7C4B-4BA8-AECE-60467B935C7A}" type="pres">
      <dgm:prSet presAssocID="{6F2DB150-68E9-4D4A-B12C-2043B9752A0E}" presName="connectorText" presStyleLbl="sibTrans2D1" presStyleIdx="1" presStyleCnt="3"/>
      <dgm:spPr/>
      <dgm:t>
        <a:bodyPr/>
        <a:lstStyle/>
        <a:p>
          <a:endParaRPr lang="en-US"/>
        </a:p>
      </dgm:t>
    </dgm:pt>
    <dgm:pt modelId="{70ADA929-9E79-45F1-9972-9037C4C11966}" type="pres">
      <dgm:prSet presAssocID="{C4C26EE0-E3B7-4F28-A6A0-751A08ABF4AA}" presName="node" presStyleLbl="node1" presStyleIdx="2" presStyleCnt="3" custScaleX="166642" custScaleY="72453" custRadScaleRad="140258" custRadScaleInc="1086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C2E468C-FA18-4238-86C0-A8BFA308FC60}" type="pres">
      <dgm:prSet presAssocID="{00A19ACD-8558-4316-A42C-011837D62052}" presName="sibTrans" presStyleLbl="sibTrans2D1" presStyleIdx="2" presStyleCnt="3" custLinFactNeighborX="-65491" custLinFactNeighborY="-19544"/>
      <dgm:spPr/>
      <dgm:t>
        <a:bodyPr/>
        <a:lstStyle/>
        <a:p>
          <a:endParaRPr lang="en-US"/>
        </a:p>
      </dgm:t>
    </dgm:pt>
    <dgm:pt modelId="{52DE3444-B9F8-4778-9D1D-1CF792AF0DE5}" type="pres">
      <dgm:prSet presAssocID="{00A19ACD-8558-4316-A42C-011837D62052}" presName="connectorText" presStyleLbl="sibTrans2D1" presStyleIdx="2" presStyleCnt="3"/>
      <dgm:spPr/>
      <dgm:t>
        <a:bodyPr/>
        <a:lstStyle/>
        <a:p>
          <a:endParaRPr lang="en-US"/>
        </a:p>
      </dgm:t>
    </dgm:pt>
  </dgm:ptLst>
  <dgm:cxnLst>
    <dgm:cxn modelId="{D4DD4FC5-F42A-499E-AD1A-01F9FA8282FD}" srcId="{EEB29DD9-592F-4FE7-9B21-6AA0050E511C}" destId="{C4C26EE0-E3B7-4F28-A6A0-751A08ABF4AA}" srcOrd="2" destOrd="0" parTransId="{0BD96630-B353-4B01-B7E5-019A06B5EED4}" sibTransId="{00A19ACD-8558-4316-A42C-011837D62052}"/>
    <dgm:cxn modelId="{7B94AFE7-3870-484B-992A-D8066D66A386}" type="presOf" srcId="{7289616F-9523-4FA5-A767-59C95E890F96}" destId="{704AFD00-D756-4ED7-9FA8-FBCB05DCC912}" srcOrd="1" destOrd="0" presId="urn:microsoft.com/office/officeart/2005/8/layout/cycle2"/>
    <dgm:cxn modelId="{2D9E2C27-03DB-40E4-B944-CDA03EA3E53B}" type="presOf" srcId="{6F2DB150-68E9-4D4A-B12C-2043B9752A0E}" destId="{E2F90ED7-AC9C-4549-9791-4AB9DBCB8BE5}" srcOrd="0" destOrd="0" presId="urn:microsoft.com/office/officeart/2005/8/layout/cycle2"/>
    <dgm:cxn modelId="{C8CAAA6D-D1FE-4982-95AC-BFA14F7300EB}" srcId="{EEB29DD9-592F-4FE7-9B21-6AA0050E511C}" destId="{2E158497-F0A2-4130-AD82-872475835EC3}" srcOrd="1" destOrd="0" parTransId="{ADFCE6ED-26C5-4D1D-A057-33F7A48305C8}" sibTransId="{6F2DB150-68E9-4D4A-B12C-2043B9752A0E}"/>
    <dgm:cxn modelId="{0CAA2C76-89D0-45C1-8ED4-E97BC06201BA}" type="presOf" srcId="{00A19ACD-8558-4316-A42C-011837D62052}" destId="{8C2E468C-FA18-4238-86C0-A8BFA308FC60}" srcOrd="0" destOrd="0" presId="urn:microsoft.com/office/officeart/2005/8/layout/cycle2"/>
    <dgm:cxn modelId="{2AD2FB0D-9C72-4CA9-937E-3F9C1E939511}" srcId="{EEB29DD9-592F-4FE7-9B21-6AA0050E511C}" destId="{A1C0B651-D3EC-42BB-AD21-A7E7D468D1D9}" srcOrd="0" destOrd="0" parTransId="{1836C133-D4EF-4ACB-A804-159C51AD6CD5}" sibTransId="{7289616F-9523-4FA5-A767-59C95E890F96}"/>
    <dgm:cxn modelId="{F6C0476F-7797-4856-9802-5DA18D46DBB2}" type="presOf" srcId="{EEB29DD9-592F-4FE7-9B21-6AA0050E511C}" destId="{84DED838-D5C0-4A93-9E33-A1E3A95DFD7A}" srcOrd="0" destOrd="0" presId="urn:microsoft.com/office/officeart/2005/8/layout/cycle2"/>
    <dgm:cxn modelId="{E6DFE384-55D0-4134-A5C7-C2061CC13388}" type="presOf" srcId="{C4C26EE0-E3B7-4F28-A6A0-751A08ABF4AA}" destId="{70ADA929-9E79-45F1-9972-9037C4C11966}" srcOrd="0" destOrd="0" presId="urn:microsoft.com/office/officeart/2005/8/layout/cycle2"/>
    <dgm:cxn modelId="{9FFB7282-2BC0-4E4C-B2E7-ADE2989DED9D}" type="presOf" srcId="{00A19ACD-8558-4316-A42C-011837D62052}" destId="{52DE3444-B9F8-4778-9D1D-1CF792AF0DE5}" srcOrd="1" destOrd="0" presId="urn:microsoft.com/office/officeart/2005/8/layout/cycle2"/>
    <dgm:cxn modelId="{014083A6-226A-4D6A-B13F-804255B50059}" type="presOf" srcId="{A1C0B651-D3EC-42BB-AD21-A7E7D468D1D9}" destId="{E4F35F18-90DF-4B67-8E31-6544087CB0C6}" srcOrd="0" destOrd="0" presId="urn:microsoft.com/office/officeart/2005/8/layout/cycle2"/>
    <dgm:cxn modelId="{5A8BD214-9FCE-4141-84B8-2D83F01B38EF}" type="presOf" srcId="{2E158497-F0A2-4130-AD82-872475835EC3}" destId="{4DE13356-077D-4DCA-B78E-29CB2D67AE1D}" srcOrd="0" destOrd="0" presId="urn:microsoft.com/office/officeart/2005/8/layout/cycle2"/>
    <dgm:cxn modelId="{56EFECC7-B959-4127-A3E7-EA6FA6553523}" type="presOf" srcId="{6F2DB150-68E9-4D4A-B12C-2043B9752A0E}" destId="{644FB92E-7C4B-4BA8-AECE-60467B935C7A}" srcOrd="1" destOrd="0" presId="urn:microsoft.com/office/officeart/2005/8/layout/cycle2"/>
    <dgm:cxn modelId="{FD8EF201-665A-413F-A35F-11A8BAC0883F}" type="presOf" srcId="{7289616F-9523-4FA5-A767-59C95E890F96}" destId="{B8F0E2BF-CD52-47F5-A174-AF644A19E293}" srcOrd="0" destOrd="0" presId="urn:microsoft.com/office/officeart/2005/8/layout/cycle2"/>
    <dgm:cxn modelId="{87BFB893-20F5-4B98-8C9D-9F7B8493DFC0}" type="presParOf" srcId="{84DED838-D5C0-4A93-9E33-A1E3A95DFD7A}" destId="{E4F35F18-90DF-4B67-8E31-6544087CB0C6}" srcOrd="0" destOrd="0" presId="urn:microsoft.com/office/officeart/2005/8/layout/cycle2"/>
    <dgm:cxn modelId="{D8F8BA24-3C4E-491E-9C88-5A2B6717C506}" type="presParOf" srcId="{84DED838-D5C0-4A93-9E33-A1E3A95DFD7A}" destId="{B8F0E2BF-CD52-47F5-A174-AF644A19E293}" srcOrd="1" destOrd="0" presId="urn:microsoft.com/office/officeart/2005/8/layout/cycle2"/>
    <dgm:cxn modelId="{2DBDD9B8-96C9-4C87-B35B-CAC8ECA09241}" type="presParOf" srcId="{B8F0E2BF-CD52-47F5-A174-AF644A19E293}" destId="{704AFD00-D756-4ED7-9FA8-FBCB05DCC912}" srcOrd="0" destOrd="0" presId="urn:microsoft.com/office/officeart/2005/8/layout/cycle2"/>
    <dgm:cxn modelId="{D028753B-75B0-4A3A-9136-21B2CD393ADE}" type="presParOf" srcId="{84DED838-D5C0-4A93-9E33-A1E3A95DFD7A}" destId="{4DE13356-077D-4DCA-B78E-29CB2D67AE1D}" srcOrd="2" destOrd="0" presId="urn:microsoft.com/office/officeart/2005/8/layout/cycle2"/>
    <dgm:cxn modelId="{B157279C-3BE9-4A89-A0B1-77F54CD00847}" type="presParOf" srcId="{84DED838-D5C0-4A93-9E33-A1E3A95DFD7A}" destId="{E2F90ED7-AC9C-4549-9791-4AB9DBCB8BE5}" srcOrd="3" destOrd="0" presId="urn:microsoft.com/office/officeart/2005/8/layout/cycle2"/>
    <dgm:cxn modelId="{45F07A69-865C-45BD-B34F-A3F48D57289F}" type="presParOf" srcId="{E2F90ED7-AC9C-4549-9791-4AB9DBCB8BE5}" destId="{644FB92E-7C4B-4BA8-AECE-60467B935C7A}" srcOrd="0" destOrd="0" presId="urn:microsoft.com/office/officeart/2005/8/layout/cycle2"/>
    <dgm:cxn modelId="{C3BF6BA7-3497-46EF-90C4-4B884C9E9D8E}" type="presParOf" srcId="{84DED838-D5C0-4A93-9E33-A1E3A95DFD7A}" destId="{70ADA929-9E79-45F1-9972-9037C4C11966}" srcOrd="4" destOrd="0" presId="urn:microsoft.com/office/officeart/2005/8/layout/cycle2"/>
    <dgm:cxn modelId="{E1881286-5121-4C9A-88D7-6A084823AA99}" type="presParOf" srcId="{84DED838-D5C0-4A93-9E33-A1E3A95DFD7A}" destId="{8C2E468C-FA18-4238-86C0-A8BFA308FC60}" srcOrd="5" destOrd="0" presId="urn:microsoft.com/office/officeart/2005/8/layout/cycle2"/>
    <dgm:cxn modelId="{F9502E66-102F-477E-BF5C-BA6BFE1A2DA1}" type="presParOf" srcId="{8C2E468C-FA18-4238-86C0-A8BFA308FC60}" destId="{52DE3444-B9F8-4778-9D1D-1CF792AF0DE5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51326F8-D396-4DC1-A954-EEF4A79E4850}">
      <dsp:nvSpPr>
        <dsp:cNvPr id="0" name=""/>
        <dsp:cNvSpPr/>
      </dsp:nvSpPr>
      <dsp:spPr>
        <a:xfrm>
          <a:off x="2999739" y="904806"/>
          <a:ext cx="3931920" cy="2255377"/>
        </a:xfrm>
        <a:prstGeom prst="rect">
          <a:avLst/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z="-12700" extrusionH="1700"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391160" rIns="391160" bIns="391160" numCol="1" spcCol="1270" anchor="ctr" anchorCtr="0">
          <a:noAutofit/>
        </a:bodyPr>
        <a:lstStyle/>
        <a:p>
          <a:pPr lvl="0" algn="l" defTabSz="2444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5500" kern="1200" dirty="0" smtClean="0"/>
            <a:t>SAP2000</a:t>
          </a:r>
          <a:endParaRPr lang="en-US" sz="5500" kern="1200" dirty="0"/>
        </a:p>
      </dsp:txBody>
      <dsp:txXfrm>
        <a:off x="3628846" y="904806"/>
        <a:ext cx="3302813" cy="2255377"/>
      </dsp:txXfrm>
    </dsp:sp>
    <dsp:sp modelId="{8408BF0F-4E29-4855-9AD0-E27967FEB8AC}">
      <dsp:nvSpPr>
        <dsp:cNvPr id="0" name=""/>
        <dsp:cNvSpPr/>
      </dsp:nvSpPr>
      <dsp:spPr>
        <a:xfrm>
          <a:off x="3002273" y="3160183"/>
          <a:ext cx="3926852" cy="2255377"/>
        </a:xfrm>
        <a:prstGeom prst="rect">
          <a:avLst/>
        </a:prstGeom>
        <a:solidFill>
          <a:schemeClr val="accent4">
            <a:tint val="40000"/>
            <a:alpha val="90000"/>
            <a:hueOff val="-2615673"/>
            <a:satOff val="-9408"/>
            <a:lumOff val="1029"/>
            <a:alphaOff val="0"/>
          </a:schemeClr>
        </a:solidFill>
        <a:ln w="9525" cap="flat" cmpd="sng" algn="ctr">
          <a:solidFill>
            <a:schemeClr val="accent4">
              <a:tint val="40000"/>
              <a:alpha val="90000"/>
              <a:hueOff val="-2615673"/>
              <a:satOff val="-9408"/>
              <a:lumOff val="1029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z="-12700" extrusionH="1700"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384048" rIns="384048" bIns="384048" numCol="1" spcCol="1270" anchor="ctr" anchorCtr="0">
          <a:noAutofit/>
        </a:bodyPr>
        <a:lstStyle/>
        <a:p>
          <a:pPr lvl="0" algn="l" defTabSz="2400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5400" kern="1200" dirty="0" smtClean="0"/>
            <a:t>ETABS 16</a:t>
          </a:r>
          <a:endParaRPr lang="en-US" sz="5400" kern="1200" dirty="0"/>
        </a:p>
      </dsp:txBody>
      <dsp:txXfrm>
        <a:off x="3630570" y="3160183"/>
        <a:ext cx="3298556" cy="2255377"/>
      </dsp:txXfrm>
    </dsp:sp>
    <dsp:sp modelId="{37B6E0DE-8C5A-4D6B-A789-F436C4C51A39}">
      <dsp:nvSpPr>
        <dsp:cNvPr id="0" name=""/>
        <dsp:cNvSpPr/>
      </dsp:nvSpPr>
      <dsp:spPr>
        <a:xfrm>
          <a:off x="1521814" y="3106"/>
          <a:ext cx="2254249" cy="2254249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/>
            <a:t>SOFTWARE</a:t>
          </a:r>
          <a:endParaRPr lang="en-US" sz="2300" kern="1200" dirty="0"/>
        </a:p>
      </dsp:txBody>
      <dsp:txXfrm>
        <a:off x="1851941" y="333233"/>
        <a:ext cx="1593995" cy="1593995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4F35F18-90DF-4B67-8E31-6544087CB0C6}">
      <dsp:nvSpPr>
        <dsp:cNvPr id="0" name=""/>
        <dsp:cNvSpPr/>
      </dsp:nvSpPr>
      <dsp:spPr>
        <a:xfrm>
          <a:off x="2705791" y="279108"/>
          <a:ext cx="4098554" cy="1781978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8000"/>
                <a:shade val="25000"/>
                <a:satMod val="250000"/>
              </a:schemeClr>
            </a:gs>
            <a:gs pos="68000">
              <a:schemeClr val="accent1">
                <a:hueOff val="0"/>
                <a:satOff val="0"/>
                <a:lumOff val="0"/>
                <a:alphaOff val="0"/>
                <a:tint val="86000"/>
                <a:satMod val="11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1">
              <a:hueOff val="0"/>
              <a:satOff val="0"/>
              <a:lumOff val="0"/>
              <a:alphaOff val="0"/>
              <a:shade val="9000"/>
              <a:alpha val="48000"/>
              <a:satMod val="105000"/>
            </a:schemeClr>
          </a:outerShdw>
        </a:effectLst>
        <a:scene3d>
          <a:camera prst="orthographicFront">
            <a:rot lat="0" lon="0" rev="0"/>
          </a:camera>
          <a:lightRig rig="glow" dir="tl">
            <a:rot lat="0" lon="0" rev="900000"/>
          </a:lightRig>
        </a:scene3d>
        <a:sp3d prstMaterial="powder">
          <a:bevelT w="25400" h="381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Compatibility </a:t>
          </a:r>
          <a:endParaRPr lang="en-US" sz="20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3306010" y="540073"/>
        <a:ext cx="2898116" cy="1260048"/>
      </dsp:txXfrm>
    </dsp:sp>
    <dsp:sp modelId="{B8F0E2BF-CD52-47F5-A174-AF644A19E293}">
      <dsp:nvSpPr>
        <dsp:cNvPr id="0" name=""/>
        <dsp:cNvSpPr/>
      </dsp:nvSpPr>
      <dsp:spPr>
        <a:xfrm rot="3251444">
          <a:off x="6328680" y="2529777"/>
          <a:ext cx="1206126" cy="830080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98000"/>
                <a:shade val="25000"/>
                <a:satMod val="250000"/>
              </a:schemeClr>
            </a:gs>
            <a:gs pos="68000">
              <a:schemeClr val="accent1">
                <a:tint val="60000"/>
                <a:hueOff val="0"/>
                <a:satOff val="0"/>
                <a:lumOff val="0"/>
                <a:alphaOff val="0"/>
                <a:tint val="86000"/>
                <a:satMod val="115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1">
              <a:tint val="60000"/>
              <a:hueOff val="0"/>
              <a:satOff val="0"/>
              <a:lumOff val="0"/>
              <a:alphaOff val="0"/>
              <a:shade val="9000"/>
              <a:alpha val="48000"/>
              <a:satMod val="105000"/>
            </a:schemeClr>
          </a:outerShdw>
        </a:effectLst>
        <a:scene3d>
          <a:camera prst="orthographicFront">
            <a:rot lat="0" lon="0" rev="0"/>
          </a:camera>
          <a:lightRig rig="glow" dir="tl">
            <a:rot lat="0" lon="0" rev="900000"/>
          </a:lightRig>
        </a:scene3d>
        <a:sp3d prstMaterial="powder">
          <a:bevelT w="25400" h="381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3500" kern="1200"/>
        </a:p>
      </dsp:txBody>
      <dsp:txXfrm>
        <a:off x="6380341" y="2594818"/>
        <a:ext cx="957102" cy="498048"/>
      </dsp:txXfrm>
    </dsp:sp>
    <dsp:sp modelId="{4DE13356-077D-4DCA-B78E-29CB2D67AE1D}">
      <dsp:nvSpPr>
        <dsp:cNvPr id="0" name=""/>
        <dsp:cNvSpPr/>
      </dsp:nvSpPr>
      <dsp:spPr>
        <a:xfrm>
          <a:off x="5263989" y="3824928"/>
          <a:ext cx="4098554" cy="1781978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8000"/>
                <a:shade val="25000"/>
                <a:satMod val="250000"/>
              </a:schemeClr>
            </a:gs>
            <a:gs pos="68000">
              <a:schemeClr val="accent1">
                <a:hueOff val="0"/>
                <a:satOff val="0"/>
                <a:lumOff val="0"/>
                <a:alphaOff val="0"/>
                <a:tint val="86000"/>
                <a:satMod val="11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1">
              <a:hueOff val="0"/>
              <a:satOff val="0"/>
              <a:lumOff val="0"/>
              <a:alphaOff val="0"/>
              <a:shade val="9000"/>
              <a:alpha val="48000"/>
              <a:satMod val="105000"/>
            </a:schemeClr>
          </a:outerShdw>
        </a:effectLst>
        <a:scene3d>
          <a:camera prst="orthographicFront">
            <a:rot lat="0" lon="0" rev="0"/>
          </a:camera>
          <a:lightRig rig="glow" dir="tl">
            <a:rot lat="0" lon="0" rev="900000"/>
          </a:lightRig>
        </a:scene3d>
        <a:sp3d prstMaterial="powder">
          <a:bevelT w="25400" h="381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smtClean="0">
              <a:latin typeface="Times New Roman" panose="02020603050405020304" pitchFamily="18" charset="0"/>
              <a:cs typeface="Times New Roman" panose="02020603050405020304" pitchFamily="18" charset="0"/>
            </a:rPr>
            <a:t>Equilibrium</a:t>
          </a:r>
          <a:r>
            <a:rPr lang="en-US" sz="2100" kern="1200" smtClean="0"/>
            <a:t> </a:t>
          </a:r>
          <a:endParaRPr lang="en-US" sz="2100" kern="1200" dirty="0"/>
        </a:p>
      </dsp:txBody>
      <dsp:txXfrm>
        <a:off x="5864208" y="4085893"/>
        <a:ext cx="2898116" cy="1260048"/>
      </dsp:txXfrm>
    </dsp:sp>
    <dsp:sp modelId="{E2F90ED7-AC9C-4549-9791-4AB9DBCB8BE5}">
      <dsp:nvSpPr>
        <dsp:cNvPr id="0" name=""/>
        <dsp:cNvSpPr/>
      </dsp:nvSpPr>
      <dsp:spPr>
        <a:xfrm rot="10790355">
          <a:off x="4389890" y="4308213"/>
          <a:ext cx="617728" cy="830080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98000"/>
                <a:shade val="25000"/>
                <a:satMod val="250000"/>
              </a:schemeClr>
            </a:gs>
            <a:gs pos="68000">
              <a:schemeClr val="accent1">
                <a:tint val="60000"/>
                <a:hueOff val="0"/>
                <a:satOff val="0"/>
                <a:lumOff val="0"/>
                <a:alphaOff val="0"/>
                <a:tint val="86000"/>
                <a:satMod val="115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1">
              <a:tint val="60000"/>
              <a:hueOff val="0"/>
              <a:satOff val="0"/>
              <a:lumOff val="0"/>
              <a:alphaOff val="0"/>
              <a:shade val="9000"/>
              <a:alpha val="48000"/>
              <a:satMod val="105000"/>
            </a:schemeClr>
          </a:outerShdw>
        </a:effectLst>
        <a:scene3d>
          <a:camera prst="orthographicFront">
            <a:rot lat="0" lon="0" rev="0"/>
          </a:camera>
          <a:lightRig rig="glow" dir="tl">
            <a:rot lat="0" lon="0" rev="900000"/>
          </a:lightRig>
        </a:scene3d>
        <a:sp3d prstMaterial="powder">
          <a:bevelT w="25400" h="381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3500" kern="1200"/>
        </a:p>
      </dsp:txBody>
      <dsp:txXfrm rot="10800000">
        <a:off x="4575208" y="4473969"/>
        <a:ext cx="432410" cy="498048"/>
      </dsp:txXfrm>
    </dsp:sp>
    <dsp:sp modelId="{70ADA929-9E79-45F1-9972-9037C4C11966}">
      <dsp:nvSpPr>
        <dsp:cNvPr id="0" name=""/>
        <dsp:cNvSpPr/>
      </dsp:nvSpPr>
      <dsp:spPr>
        <a:xfrm>
          <a:off x="0" y="3839696"/>
          <a:ext cx="4098554" cy="1781978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8000"/>
                <a:shade val="25000"/>
                <a:satMod val="250000"/>
              </a:schemeClr>
            </a:gs>
            <a:gs pos="68000">
              <a:schemeClr val="accent1">
                <a:hueOff val="0"/>
                <a:satOff val="0"/>
                <a:lumOff val="0"/>
                <a:alphaOff val="0"/>
                <a:tint val="86000"/>
                <a:satMod val="11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1">
              <a:hueOff val="0"/>
              <a:satOff val="0"/>
              <a:lumOff val="0"/>
              <a:alphaOff val="0"/>
              <a:shade val="9000"/>
              <a:alpha val="48000"/>
              <a:satMod val="105000"/>
            </a:schemeClr>
          </a:outerShdw>
        </a:effectLst>
        <a:scene3d>
          <a:camera prst="orthographicFront">
            <a:rot lat="0" lon="0" rev="0"/>
          </a:camera>
          <a:lightRig rig="glow" dir="tl">
            <a:rot lat="0" lon="0" rev="900000"/>
          </a:lightRig>
        </a:scene3d>
        <a:sp3d prstMaterial="powder">
          <a:bevelT w="25400" h="381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Stress - Strain</a:t>
          </a:r>
          <a:endParaRPr lang="en-US" sz="20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600219" y="4100661"/>
        <a:ext cx="2898116" cy="1260048"/>
      </dsp:txXfrm>
    </dsp:sp>
    <dsp:sp modelId="{8C2E468C-FA18-4238-86C0-A8BFA308FC60}">
      <dsp:nvSpPr>
        <dsp:cNvPr id="0" name=""/>
        <dsp:cNvSpPr/>
      </dsp:nvSpPr>
      <dsp:spPr>
        <a:xfrm rot="18433934">
          <a:off x="1944333" y="2401149"/>
          <a:ext cx="1243854" cy="830080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98000"/>
                <a:shade val="25000"/>
                <a:satMod val="250000"/>
              </a:schemeClr>
            </a:gs>
            <a:gs pos="68000">
              <a:schemeClr val="accent1">
                <a:tint val="60000"/>
                <a:hueOff val="0"/>
                <a:satOff val="0"/>
                <a:lumOff val="0"/>
                <a:alphaOff val="0"/>
                <a:tint val="86000"/>
                <a:satMod val="115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1">
              <a:tint val="60000"/>
              <a:hueOff val="0"/>
              <a:satOff val="0"/>
              <a:lumOff val="0"/>
              <a:alphaOff val="0"/>
              <a:shade val="9000"/>
              <a:alpha val="48000"/>
              <a:satMod val="105000"/>
            </a:schemeClr>
          </a:outerShdw>
        </a:effectLst>
        <a:scene3d>
          <a:camera prst="orthographicFront">
            <a:rot lat="0" lon="0" rev="0"/>
          </a:camera>
          <a:lightRig rig="glow" dir="tl">
            <a:rot lat="0" lon="0" rev="900000"/>
          </a:lightRig>
        </a:scene3d>
        <a:sp3d prstMaterial="powder">
          <a:bevelT w="25400" h="381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3500" kern="1200"/>
        </a:p>
      </dsp:txBody>
      <dsp:txXfrm>
        <a:off x="1993509" y="2666300"/>
        <a:ext cx="994830" cy="49804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List9">
  <dgm:title val=""/>
  <dgm:desc val=""/>
  <dgm:catLst>
    <dgm:cat type="list" pri="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3" srcId="0" destId="1" srcOrd="0" destOrd="0"/>
        <dgm:cxn modelId="4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2"/>
        <dgm:pt modelId="21"/>
        <dgm:pt modelId="22"/>
        <dgm:pt modelId="23"/>
        <dgm:pt modelId="24"/>
        <dgm:pt modelId="3"/>
        <dgm:pt modelId="31"/>
        <dgm:pt modelId="32"/>
        <dgm:pt modelId="33"/>
        <dgm:pt modelId="34"/>
      </dgm:ptLst>
      <dgm:cxnLst>
        <dgm:cxn modelId="4" srcId="0" destId="1" srcOrd="0" destOrd="0"/>
        <dgm:cxn modelId="5" srcId="0" destId="2" srcOrd="1" destOrd="0"/>
        <dgm:cxn modelId="6" srcId="0" destId="3" srcOrd="1" destOrd="0"/>
        <dgm:cxn modelId="15" srcId="1" destId="11" srcOrd="0" destOrd="0"/>
        <dgm:cxn modelId="16" srcId="1" destId="12" srcOrd="0" destOrd="0"/>
        <dgm:cxn modelId="17" srcId="1" destId="13" srcOrd="0" destOrd="0"/>
        <dgm:cxn modelId="18" srcId="1" destId="14" srcOrd="0" destOrd="0"/>
        <dgm:cxn modelId="25" srcId="2" destId="21" srcOrd="0" destOrd="0"/>
        <dgm:cxn modelId="26" srcId="2" destId="22" srcOrd="0" destOrd="0"/>
        <dgm:cxn modelId="27" srcId="2" destId="23" srcOrd="0" destOrd="0"/>
        <dgm:cxn modelId="28" srcId="2" destId="24" srcOrd="0" destOrd="0"/>
        <dgm:cxn modelId="35" srcId="3" destId="31" srcOrd="0" destOrd="0"/>
        <dgm:cxn modelId="36" srcId="3" destId="32" srcOrd="0" destOrd="0"/>
        <dgm:cxn modelId="37" srcId="3" destId="33" srcOrd="0" destOrd="0"/>
        <dgm:cxn modelId="38" srcId="3" destId="34" srcOrd="0" destOrd="0"/>
      </dgm:cxnLst>
      <dgm:bg/>
      <dgm:whole/>
    </dgm:dataModel>
  </dgm:clrData>
  <dgm:layoutNode name="list">
    <dgm:varLst>
      <dgm:dir/>
      <dgm:animLvl val="lvl"/>
    </dgm:varLst>
    <dgm:choose name="Name0">
      <dgm:if name="Name1" func="var" arg="dir" op="equ" val="norm">
        <dgm:alg type="lin">
          <dgm:param type="linDir" val="fromL"/>
          <dgm:param type="fallback" val="2D"/>
          <dgm:param type="nodeVertAlign" val="t"/>
        </dgm:alg>
      </dgm:if>
      <dgm:else name="Name2">
        <dgm:alg type="lin">
          <dgm:param type="linDir" val="fromR"/>
          <dgm:param type="fallback" val="2D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ircle" refType="w" fact="0.5"/>
      <dgm:constr type="w" for="ch" forName="vertFlow" refType="w" fact="0.75"/>
      <dgm:constr type="h" for="des" forName="firstComp" refType="w" refFor="ch" refForName="vertFlow" fact="0.667"/>
      <dgm:constr type="h" for="des" forName="comp" refType="h" refFor="des" refForName="firstComp" op="equ"/>
      <dgm:constr type="h" for="des" forName="topSpace" refType="w" refFor="ch" refForName="circle" op="equ" fact="0.4"/>
      <dgm:constr type="w" for="ch" forName="posSpace" refType="w" fact="0.4"/>
      <dgm:constr type="w" for="ch" forName="negSpace" refType="w" fact="-1.15"/>
      <dgm:constr type="w" for="ch" forName="transSpace" refType="w" fact="0.75"/>
      <dgm:constr type="primFontSz" for="ch" forName="circle" op="equ" val="65"/>
      <dgm:constr type="primFontSz" for="des" forName="firstChildTx" val="65"/>
      <dgm:constr type="primFontSz" for="des" forName="childTx" refType="primFontSz" refFor="des" refForName="firstChildTx" op="equ"/>
    </dgm:constrLst>
    <dgm:ruleLst/>
    <dgm:forEach name="Name3" axis="ch" ptType="node">
      <dgm:layoutNode name="pos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vertFlow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firstComp" refType="w"/>
          <dgm:constr type="w" for="ch" forName="comp" refType="w"/>
        </dgm:constrLst>
        <dgm:ruleLst/>
        <dgm:layoutNode name="top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firstComp">
          <dgm:alg type="composite"/>
          <dgm:shape xmlns:r="http://schemas.openxmlformats.org/officeDocument/2006/relationships" r:blip="">
            <dgm:adjLst/>
          </dgm:shape>
          <dgm:presOf/>
          <dgm:choose name="Name4">
            <dgm:if name="Name5" func="var" arg="dir" op="equ" val="norm">
              <dgm:constrLst>
                <dgm:constr type="l" for="ch" forName="firstChild"/>
                <dgm:constr type="t" for="ch" forName="firstChild"/>
                <dgm:constr type="w" for="ch" forName="firstChild" refType="w"/>
                <dgm:constr type="h" for="ch" forName="firstChild" refType="h"/>
                <dgm:constr type="l" for="ch" forName="firstChildTx" refType="w" fact="0.16"/>
                <dgm:constr type="r" for="ch" forName="firstChildTx" refType="w"/>
                <dgm:constr type="h" for="ch" forName="firstChildTx" refFor="ch" refForName="firstChild" op="equ"/>
              </dgm:constrLst>
            </dgm:if>
            <dgm:else name="Name6">
              <dgm:constrLst>
                <dgm:constr type="l" for="ch" forName="firstChild"/>
                <dgm:constr type="t" for="ch" forName="firstChild"/>
                <dgm:constr type="w" for="ch" forName="firstChild" refType="w"/>
                <dgm:constr type="h" for="ch" forName="firstChild" refType="h"/>
                <dgm:constr type="l" for="ch" forName="firstChildTx"/>
                <dgm:constr type="r" for="ch" forName="firstChildTx" refType="w" fact="0.825"/>
                <dgm:constr type="h" for="ch" forName="firstChildTx" refFor="ch" refForName="firstChild" op="equ"/>
              </dgm:constrLst>
            </dgm:else>
          </dgm:choose>
          <dgm:ruleLst/>
          <dgm:layoutNode name="firstChild" styleLbl="bgAccFollowNode1">
            <dgm:alg type="sp"/>
            <dgm:shape xmlns:r="http://schemas.openxmlformats.org/officeDocument/2006/relationships" type="rect" r:blip="">
              <dgm:adjLst/>
            </dgm:shape>
            <dgm:presOf axis="ch desOrSelf" ptType="node node" cnt="1 0"/>
            <dgm:constrLst/>
            <dgm:ruleLst/>
          </dgm:layoutNode>
          <dgm:layoutNode name="firstChildTx" styleLbl="bgAccFollowNode1">
            <dgm:varLst>
              <dgm:bulletEnabled val="1"/>
            </dgm:varLst>
            <dgm:alg type="tx">
              <dgm:param type="parTxLTRAlign" val="l"/>
            </dgm:alg>
            <dgm:shape xmlns:r="http://schemas.openxmlformats.org/officeDocument/2006/relationships" type="rect" r:blip="" hideGeom="1">
              <dgm:adjLst/>
            </dgm:shape>
            <dgm:presOf axis="ch desOrSelf" ptType="node node" cnt="1 0"/>
            <dgm:choose name="Name7">
              <dgm:if name="Name8" func="var" arg="dir" op="equ" val="norm">
                <dgm:constrLst>
                  <dgm:constr type="primFontSz" val="65"/>
                  <dgm:constr type="lMarg"/>
                </dgm:constrLst>
              </dgm:if>
              <dgm:else name="Name9">
                <dgm:constrLst>
                  <dgm:constr type="primFontSz" val="65"/>
                  <dgm:constr type="rMarg"/>
                </dgm:constrLst>
              </dgm:else>
            </dgm:choose>
            <dgm:ruleLst>
              <dgm:rule type="primFontSz" val="5" fact="NaN" max="NaN"/>
            </dgm:ruleLst>
          </dgm:layoutNode>
        </dgm:layoutNode>
        <dgm:forEach name="Name10" axis="ch" ptType="node" st="2">
          <dgm:layoutNode name="comp">
            <dgm:alg type="composite"/>
            <dgm:shape xmlns:r="http://schemas.openxmlformats.org/officeDocument/2006/relationships" r:blip="">
              <dgm:adjLst/>
            </dgm:shape>
            <dgm:presOf/>
            <dgm:choose name="Name11">
              <dgm:if name="Name12" func="var" arg="dir" op="equ" val="norm">
                <dgm:constrLst>
                  <dgm:constr type="l" for="ch" forName="child"/>
                  <dgm:constr type="t" for="ch" forName="child"/>
                  <dgm:constr type="w" for="ch" forName="child" refType="w"/>
                  <dgm:constr type="h" for="ch" forName="child" refType="h"/>
                  <dgm:constr type="l" for="ch" forName="childTx" refType="w" fact="0.16"/>
                  <dgm:constr type="r" for="ch" forName="childTx" refType="w"/>
                  <dgm:constr type="h" for="ch" forName="childTx" refFor="ch" refForName="child" op="equ"/>
                </dgm:constrLst>
              </dgm:if>
              <dgm:else name="Name13">
                <dgm:constrLst>
                  <dgm:constr type="l" for="ch" forName="child"/>
                  <dgm:constr type="t" for="ch" forName="child"/>
                  <dgm:constr type="w" for="ch" forName="child" refType="w"/>
                  <dgm:constr type="h" for="ch" forName="child" refType="h"/>
                  <dgm:constr type="l" for="ch" forName="childTx"/>
                  <dgm:constr type="r" for="ch" forName="childTx" refType="w" fact="0.825"/>
                  <dgm:constr type="h" for="ch" forName="childTx" refFor="ch" refForName="child" op="equ"/>
                </dgm:constrLst>
              </dgm:else>
            </dgm:choose>
            <dgm:ruleLst/>
            <dgm:layoutNode name="child" styleLbl="bgAccFollowNode1">
              <dgm:alg type="sp"/>
              <dgm:shape xmlns:r="http://schemas.openxmlformats.org/officeDocument/2006/relationships" type="rect" r:blip="">
                <dgm:adjLst/>
              </dgm:shape>
              <dgm:presOf axis="desOrSelf" ptType="node"/>
              <dgm:constrLst/>
              <dgm:ruleLst/>
            </dgm:layoutNode>
            <dgm:layoutNode name="childTx" styleLbl="bgAccFollowNode1">
              <dgm:varLst>
                <dgm:bulletEnabled val="1"/>
              </dgm:varLst>
              <dgm:alg type="tx">
                <dgm:param type="parTxLTRAlign" val="l"/>
              </dgm:alg>
              <dgm:shape xmlns:r="http://schemas.openxmlformats.org/officeDocument/2006/relationships" type="rect" r:blip="" hideGeom="1">
                <dgm:adjLst/>
              </dgm:shape>
              <dgm:presOf axis="desOrSelf" ptType="node"/>
              <dgm:choose name="Name14">
                <dgm:if name="Name15" func="var" arg="dir" op="equ" val="norm">
                  <dgm:constrLst>
                    <dgm:constr type="primFontSz" val="65"/>
                    <dgm:constr type="lMarg"/>
                  </dgm:constrLst>
                </dgm:if>
                <dgm:else name="Name16">
                  <dgm:constrLst>
                    <dgm:constr type="primFontSz" val="65"/>
                    <dgm:constr type="rMarg"/>
                  </dgm:constrLst>
                </dgm:else>
              </dgm:choose>
              <dgm:ruleLst>
                <dgm:rule type="primFontSz" val="5" fact="NaN" max="NaN"/>
              </dgm:ruleLst>
            </dgm:layoutNode>
          </dgm:layoutNode>
        </dgm:forEach>
      </dgm:layoutNode>
      <dgm:layoutNode name="neg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ircle" styleLbl="node1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lMarg"/>
          <dgm:constr type="rMarg"/>
          <dgm:constr type="tMarg"/>
          <dgm:constr type="bMarg"/>
          <dgm:constr type="h" refType="w"/>
        </dgm:constrLst>
        <dgm:ruleLst>
          <dgm:rule type="primFontSz" val="5" fact="NaN" max="NaN"/>
        </dgm:ruleLst>
      </dgm:layoutNode>
      <dgm:forEach name="Name17" axis="followSib" ptType="sibTrans" cnt="1">
        <dgm:layoutNode name="trans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A0C4F39-274E-474B-951D-4EF842B6D3E2}" type="datetimeFigureOut">
              <a:rPr lang="en-US" smtClean="0"/>
              <a:pPr/>
              <a:t>1/2/2018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43D30E2-05A2-47EB-8FBD-42D143891F0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168468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144BD91-9045-4FDD-B60E-D3C4965E6380}" type="datetimeFigureOut">
              <a:rPr lang="en-US" smtClean="0"/>
              <a:pPr/>
              <a:t>1/2/2018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B6BC6E7-BC75-4E45-80F6-3B292C9D145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74006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JO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6BC6E7-BC75-4E45-80F6-3B292C9D1458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292511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C8E1D8-2D04-47F4-BC1A-FEECD632C569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392313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JO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6BC6E7-BC75-4E45-80F6-3B292C9D1458}" type="slidenum">
              <a:rPr lang="en-US" smtClean="0"/>
              <a:pPr/>
              <a:t>27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05697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711200" y="1371600"/>
            <a:ext cx="10468864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711200" y="3228536"/>
            <a:ext cx="10472928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7A035-E320-458B-A227-2406549707E9}" type="datetime1">
              <a:rPr lang="en-US" smtClean="0"/>
              <a:pPr/>
              <a:t>1/2/2018</a:t>
            </a:fld>
            <a:endParaRPr lang="en-US" dirty="0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7A035-E320-458B-A227-2406549707E9}" type="datetime1">
              <a:rPr lang="en-US" smtClean="0"/>
              <a:pPr/>
              <a:t>1/2/2018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914402"/>
            <a:ext cx="2743200" cy="5211763"/>
          </a:xfrm>
        </p:spPr>
        <p:txBody>
          <a:bodyPr vert="eaVert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914402"/>
            <a:ext cx="8026400" cy="5211763"/>
          </a:xfrm>
        </p:spPr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7A035-E320-458B-A227-2406549707E9}" type="datetime1">
              <a:rPr lang="en-US" smtClean="0"/>
              <a:pPr/>
              <a:t>1/2/2018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7A035-E320-458B-A227-2406549707E9}" type="datetime1">
              <a:rPr lang="en-US" smtClean="0"/>
              <a:pPr/>
              <a:t>1/2/2018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7136" y="1316736"/>
            <a:ext cx="103632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7136" y="2704664"/>
            <a:ext cx="103632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7A035-E320-458B-A227-2406549707E9}" type="datetime1">
              <a:rPr lang="en-US" smtClean="0"/>
              <a:pPr/>
              <a:t>1/2/2018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704088"/>
            <a:ext cx="10972800" cy="1143000"/>
          </a:xfrm>
        </p:spPr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920085"/>
            <a:ext cx="53848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920085"/>
            <a:ext cx="53848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7A035-E320-458B-A227-2406549707E9}" type="datetime1">
              <a:rPr lang="en-US" smtClean="0"/>
              <a:pPr/>
              <a:t>1/2/2018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704088"/>
            <a:ext cx="109728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855248"/>
            <a:ext cx="5386917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6193368" y="1859758"/>
            <a:ext cx="5389033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609600" y="2514600"/>
            <a:ext cx="5386917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514600"/>
            <a:ext cx="5389033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7A035-E320-458B-A227-2406549707E9}" type="datetime1">
              <a:rPr lang="en-US" smtClean="0"/>
              <a:pPr/>
              <a:t>1/2/2018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704088"/>
            <a:ext cx="110744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7A035-E320-458B-A227-2406549707E9}" type="datetime1">
              <a:rPr lang="en-US" smtClean="0"/>
              <a:pPr/>
              <a:t>1/2/2018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hf sldNum="0"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7A035-E320-458B-A227-2406549707E9}" type="datetime1">
              <a:rPr lang="en-US" smtClean="0"/>
              <a:pPr/>
              <a:t>1/2/2018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4352"/>
            <a:ext cx="36576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76400"/>
            <a:ext cx="36576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766733" y="1676400"/>
            <a:ext cx="6815667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7A035-E320-458B-A227-2406549707E9}" type="datetime1">
              <a:rPr lang="en-US" smtClean="0"/>
              <a:pPr/>
              <a:t>1/2/2018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4221004" y="1108077"/>
            <a:ext cx="70104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10672179" y="5359769"/>
            <a:ext cx="207264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2800" y="1176997"/>
            <a:ext cx="2950464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2800" y="2828785"/>
            <a:ext cx="29464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7A035-E320-458B-A227-2406549707E9}" type="datetime1">
              <a:rPr lang="en-US" smtClean="0"/>
              <a:pPr/>
              <a:t>1/2/2018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69600" y="6356351"/>
            <a:ext cx="812800" cy="365125"/>
          </a:xfrm>
        </p:spPr>
        <p:txBody>
          <a:bodyPr/>
          <a:lstStyle/>
          <a:p>
            <a:fld id="{401CF334-2D5C-4859-84A6-CA7E6E43FAE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4647724" y="1199517"/>
            <a:ext cx="615696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ar-SA" smtClean="0"/>
              <a:t>انقر فوق الأيقونة لإضافة صورة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12700" y="5816600"/>
            <a:ext cx="1221740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5842000" y="6219826"/>
            <a:ext cx="63500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12700" y="-7144"/>
            <a:ext cx="1221740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5842000" y="-7144"/>
            <a:ext cx="63500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609600" y="704088"/>
            <a:ext cx="109728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609600" y="1935480"/>
            <a:ext cx="109728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C907A035-E320-458B-A227-2406549707E9}" type="datetime1">
              <a:rPr lang="en-US" smtClean="0"/>
              <a:pPr/>
              <a:t>1/2/2018</a:t>
            </a:fld>
            <a:endParaRPr lang="en-US" dirty="0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3556000" y="6356351"/>
            <a:ext cx="44704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10566400" y="6356351"/>
            <a:ext cx="1016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01CF334-2D5C-4859-84A6-CA7E6E43FAEB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2" name="Group 1"/>
          <p:cNvGrpSpPr/>
          <p:nvPr/>
        </p:nvGrpSpPr>
        <p:grpSpPr>
          <a:xfrm>
            <a:off x="-25356" y="202408"/>
            <a:ext cx="12240731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hf sldNum="0" hdr="0" ftr="0" dt="0"/>
  <p:txStyles>
    <p:titleStyle>
      <a:lvl1pPr algn="l" rtl="1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r" rtl="1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r" rtl="1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r" rtl="1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r" rtl="1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r" rtl="1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r" rtl="1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r" rtl="1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r" rtl="1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0.pn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0.pn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0" y="88142"/>
            <a:ext cx="7467600" cy="2085975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800" b="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endParaRPr lang="en-US" sz="3600" dirty="0">
              <a:ln w="19050">
                <a:solidFill>
                  <a:schemeClr val="tx1">
                    <a:lumMod val="95000"/>
                    <a:lumOff val="5000"/>
                  </a:schemeClr>
                </a:solidFill>
              </a:ln>
              <a:solidFill>
                <a:schemeClr val="tx1">
                  <a:lumMod val="50000"/>
                  <a:lumOff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Subtitle 2"/>
          <p:cNvSpPr>
            <a:spLocks noGrp="1"/>
          </p:cNvSpPr>
          <p:nvPr>
            <p:ph type="body" sz="half" idx="2"/>
          </p:nvPr>
        </p:nvSpPr>
        <p:spPr>
          <a:xfrm>
            <a:off x="1" y="2174115"/>
            <a:ext cx="6538972" cy="2266880"/>
          </a:xfrm>
        </p:spPr>
        <p:txBody>
          <a:bodyPr anchor="ctr">
            <a:noAutofit/>
          </a:bodyPr>
          <a:lstStyle/>
          <a:p>
            <a:pPr algn="l"/>
            <a:r>
              <a:rPr lang="en-U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Prepared By :    </a:t>
            </a:r>
            <a:r>
              <a:rPr lang="en-US" sz="2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Somoud</a:t>
            </a:r>
            <a:r>
              <a:rPr lang="en-U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Yaseen</a:t>
            </a:r>
            <a:endParaRPr lang="en-US" sz="2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</a:t>
            </a:r>
            <a:r>
              <a:rPr lang="en-US" sz="2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Israa</a:t>
            </a:r>
            <a:r>
              <a:rPr lang="en-U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Nassasrah</a:t>
            </a:r>
            <a:endParaRPr lang="en-US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22" name="Curved Connector 21"/>
          <p:cNvCxnSpPr/>
          <p:nvPr/>
        </p:nvCxnSpPr>
        <p:spPr>
          <a:xfrm>
            <a:off x="1" y="1536702"/>
            <a:ext cx="6538971" cy="889745"/>
          </a:xfrm>
          <a:prstGeom prst="curvedConnector3">
            <a:avLst>
              <a:gd name="adj1" fmla="val 44902"/>
            </a:avLst>
          </a:prstGeom>
          <a:ln w="152400" cap="flat" cmpd="tri">
            <a:solidFill>
              <a:srgbClr val="898688"/>
            </a:solidFill>
            <a:prstDash val="solid"/>
            <a:round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38" name="Curved Connector 37"/>
          <p:cNvCxnSpPr/>
          <p:nvPr/>
        </p:nvCxnSpPr>
        <p:spPr>
          <a:xfrm>
            <a:off x="-14229" y="5839525"/>
            <a:ext cx="5591175" cy="868351"/>
          </a:xfrm>
          <a:prstGeom prst="curvedConnector3">
            <a:avLst>
              <a:gd name="adj1" fmla="val 50000"/>
            </a:avLst>
          </a:prstGeom>
          <a:ln w="63500" cap="flat" cmpd="tri">
            <a:solidFill>
              <a:srgbClr val="898688"/>
            </a:solidFill>
            <a:prstDash val="solid"/>
            <a:round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41" name="Rectangle 40"/>
          <p:cNvSpPr/>
          <p:nvPr/>
        </p:nvSpPr>
        <p:spPr>
          <a:xfrm>
            <a:off x="1" y="4446491"/>
            <a:ext cx="5715000" cy="1231106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lvl="0">
              <a:spcBef>
                <a:spcPct val="20000"/>
              </a:spcBef>
              <a:defRPr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Under Supervision of: </a:t>
            </a:r>
            <a:r>
              <a:rPr lang="en-US" sz="2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Dr. </a:t>
            </a:r>
            <a:r>
              <a:rPr lang="en-US" sz="2000" b="1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Ryiad</a:t>
            </a:r>
            <a:r>
              <a:rPr lang="en-US" sz="20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Abdel-</a:t>
            </a:r>
            <a:r>
              <a:rPr lang="en-US" sz="2000" b="1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karim</a:t>
            </a:r>
            <a:r>
              <a:rPr lang="en-US" sz="20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b="1" dirty="0"/>
          </a:p>
          <a:p>
            <a:pPr algn="ctr"/>
            <a:endParaRPr lang="en-US" b="1" dirty="0" smtClean="0"/>
          </a:p>
          <a:p>
            <a:pPr algn="ctr"/>
            <a:endParaRPr lang="en-US" dirty="0"/>
          </a:p>
          <a:p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167280" y="458930"/>
            <a:ext cx="6245621" cy="10772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3200" b="1" i="1" dirty="0" smtClean="0"/>
              <a:t>Structural Analysis and Design </a:t>
            </a:r>
          </a:p>
          <a:p>
            <a:pPr algn="ctr"/>
            <a:r>
              <a:rPr lang="en-US" sz="3200" b="1" i="1" dirty="0" smtClean="0"/>
              <a:t>of AL-ARZ Building</a:t>
            </a:r>
            <a:endParaRPr lang="en-US" sz="3200" dirty="0"/>
          </a:p>
        </p:txBody>
      </p:sp>
      <p:pic>
        <p:nvPicPr>
          <p:cNvPr id="17" name="Content Placeholder 3" descr="factory(2)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11706" y="0"/>
            <a:ext cx="588029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71152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75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2" presetClass="entr" presetSubtype="4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744717" y="947925"/>
            <a:ext cx="428001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Preliminary Design :</a:t>
            </a:r>
            <a:endParaRPr lang="en-US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412750" y="1385391"/>
            <a:ext cx="3320140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Slabs Structural Systems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مستطيل 3"/>
          <p:cNvSpPr/>
          <p:nvPr/>
        </p:nvSpPr>
        <p:spPr>
          <a:xfrm>
            <a:off x="412750" y="2311380"/>
            <a:ext cx="115443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Slabs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Structural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Systems: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Two –Way solid slab</a:t>
            </a:r>
          </a:p>
          <a:p>
            <a:endParaRPr lang="en-US" sz="20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ar-JO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6113" y="1440705"/>
            <a:ext cx="5941526" cy="44774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15531572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777372" y="830305"/>
            <a:ext cx="401071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Preliminary Design</a:t>
            </a:r>
            <a:endParaRPr lang="en-US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432170" y="1623981"/>
            <a:ext cx="385958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Preliminary Slabs Thickness :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1401595" y="4313482"/>
            <a:ext cx="3000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  </a:t>
            </a:r>
            <a:endParaRPr lang="en-US" sz="32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مستطيل 3"/>
              <p:cNvSpPr/>
              <p:nvPr/>
            </p:nvSpPr>
            <p:spPr>
              <a:xfrm>
                <a:off x="432170" y="1981200"/>
                <a:ext cx="8711830" cy="175464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/>
                        </a:rPr>
                        <m:t>h</m:t>
                      </m:r>
                      <m:r>
                        <a:rPr lang="en-US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𝑙</m:t>
                              </m:r>
                            </m:e>
                            <m:sub>
                              <m:r>
                                <a:rPr lang="en-US" i="1">
                                  <a:latin typeface="Cambria Math"/>
                                </a:rPr>
                                <m:t>𝑛</m:t>
                              </m:r>
                            </m:sub>
                          </m:sSub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0</m:t>
                              </m:r>
                              <m:r>
                                <a:rPr lang="en-US" i="1">
                                  <a:latin typeface="Cambria Math"/>
                                </a:rPr>
                                <m:t>.</m:t>
                              </m:r>
                              <m:r>
                                <a:rPr lang="en-US" i="1">
                                  <a:latin typeface="Cambria Math"/>
                                </a:rPr>
                                <m:t>8</m:t>
                              </m:r>
                              <m:r>
                                <a:rPr lang="en-US" i="1">
                                  <a:latin typeface="Cambria Math"/>
                                </a:rPr>
                                <m:t>+</m:t>
                              </m:r>
                              <m:f>
                                <m:f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𝑓</m:t>
                                      </m:r>
                                    </m:e>
                                    <m:sub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𝑦</m:t>
                                      </m:r>
                                    </m:sub>
                                  </m:sSub>
                                </m:num>
                                <m:den>
                                  <m:r>
                                    <a:rPr lang="en-US" i="1">
                                      <a:latin typeface="Cambria Math"/>
                                    </a:rPr>
                                    <m:t>1400</m:t>
                                  </m:r>
                                </m:den>
                              </m:f>
                            </m:e>
                          </m:d>
                        </m:num>
                        <m:den>
                          <m:r>
                            <a:rPr lang="en-US" i="1">
                              <a:latin typeface="Cambria Math"/>
                            </a:rPr>
                            <m:t>36</m:t>
                          </m:r>
                          <m:r>
                            <a:rPr lang="en-US" i="1">
                              <a:latin typeface="Cambria Math"/>
                            </a:rPr>
                            <m:t>+</m:t>
                          </m:r>
                          <m:r>
                            <a:rPr lang="en-US" i="1">
                              <a:latin typeface="Cambria Math"/>
                            </a:rPr>
                            <m:t>9</m:t>
                          </m:r>
                          <m:r>
                            <a:rPr lang="en-US" i="1">
                              <a:latin typeface="Cambria Math"/>
                            </a:rPr>
                            <m:t>𝛽</m:t>
                          </m:r>
                        </m:den>
                      </m:f>
                      <m:r>
                        <a:rPr lang="en-US" i="1">
                          <a:latin typeface="Cambria Math"/>
                        </a:rPr>
                        <m:t>≥</m:t>
                      </m:r>
                      <m:r>
                        <a:rPr lang="en-US" i="1">
                          <a:latin typeface="Cambria Math"/>
                        </a:rPr>
                        <m:t>90</m:t>
                      </m:r>
                      <m:r>
                        <a:rPr lang="en-US" i="1">
                          <a:latin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>
                          <a:latin typeface="Cambria Math"/>
                        </a:rPr>
                        <m:t>mm</m:t>
                      </m:r>
                      <m:r>
                        <a:rPr lang="en-US">
                          <a:latin typeface="Cambria Math"/>
                        </a:rPr>
                        <m:t> </m:t>
                      </m:r>
                    </m:oMath>
                  </m:oMathPara>
                </a14:m>
                <a:endParaRPr lang="en-US" dirty="0" smtClean="0">
                  <a:latin typeface="Times New Roman" pitchFamily="18" charset="0"/>
                  <a:cs typeface="Times New Roman" pitchFamily="18" charset="0"/>
                </a:endParaRPr>
              </a:p>
              <a:p>
                <a:r>
                  <a:rPr lang="en-US" dirty="0" smtClean="0">
                    <a:latin typeface="Times New Roman" pitchFamily="18" charset="0"/>
                    <a:cs typeface="Times New Roman" pitchFamily="18" charset="0"/>
                  </a:rPr>
                  <a:t>                                         </a:t>
                </a:r>
              </a:p>
              <a:p>
                <a:pPr algn="ctr"/>
                <a:r>
                  <a:rPr lang="en-US" dirty="0" smtClean="0">
                    <a:latin typeface="Times New Roman" pitchFamily="18" charset="0"/>
                    <a:cs typeface="Times New Roman" pitchFamily="18" charset="0"/>
                  </a:rPr>
                  <a:t> h =25cm</a:t>
                </a:r>
              </a:p>
              <a:p>
                <a:endParaRPr lang="ar-JO" dirty="0"/>
              </a:p>
            </p:txBody>
          </p:sp>
        </mc:Choice>
        <mc:Fallback xmlns="">
          <p:sp>
            <p:nvSpPr>
              <p:cNvPr id="4" name="مستطيل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2170" y="1981200"/>
                <a:ext cx="8711830" cy="1754648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ar-JO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856847944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 rtl="0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Design Of Interior Frame:</a:t>
            </a:r>
            <a:endParaRPr lang="ar-JO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78790" y="234188"/>
            <a:ext cx="10972800" cy="1143000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Preliminary Design :</a:t>
            </a:r>
            <a:endParaRPr lang="ar-JO" sz="3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94401" y="891142"/>
            <a:ext cx="6326188" cy="54445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44520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98500" y="450088"/>
            <a:ext cx="10972800" cy="1143000"/>
          </a:xfrm>
        </p:spPr>
        <p:txBody>
          <a:bodyPr>
            <a:normAutofit/>
          </a:bodyPr>
          <a:lstStyle/>
          <a:p>
            <a:r>
              <a:rPr lang="en-US" sz="3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Preliminary Design :</a:t>
            </a:r>
            <a:endParaRPr lang="ar-JO" sz="36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عنصر نائب للمحتوى 2"/>
              <p:cNvSpPr>
                <a:spLocks noGrp="1"/>
              </p:cNvSpPr>
              <p:nvPr>
                <p:ph idx="1"/>
              </p:nvPr>
            </p:nvSpPr>
            <p:spPr>
              <a:xfrm>
                <a:off x="622300" y="1605280"/>
                <a:ext cx="10972800" cy="4389120"/>
              </a:xfrm>
            </p:spPr>
            <p:txBody>
              <a:bodyPr>
                <a:normAutofit/>
              </a:bodyPr>
              <a:lstStyle/>
              <a:p>
                <a:pPr marL="0" indent="0" algn="l" rtl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2000" b="0" i="0" smtClean="0">
                          <a:latin typeface="Cambria Math"/>
                        </a:rPr>
                        <m:t> </m:t>
                      </m:r>
                    </m:oMath>
                  </m:oMathPara>
                </a14:m>
                <a:endParaRPr lang="en-US" sz="2000" b="0" i="0" dirty="0" smtClean="0">
                  <a:latin typeface="Cambria Math"/>
                </a:endParaRPr>
              </a:p>
              <a:p>
                <a:pPr marL="0" indent="0" algn="l" rtl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2000">
                          <a:latin typeface="Cambria Math"/>
                        </a:rPr>
                        <m:t>Frame</m:t>
                      </m:r>
                      <m:r>
                        <a:rPr lang="en-US" sz="2000">
                          <a:latin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sz="2000">
                          <a:latin typeface="Cambria Math"/>
                        </a:rPr>
                        <m:t>width</m:t>
                      </m:r>
                      <m:r>
                        <a:rPr lang="en-US" sz="2000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latin typeface="Cambria Math"/>
                            </a:rPr>
                            <m:t>8</m:t>
                          </m:r>
                        </m:num>
                        <m:den>
                          <m:r>
                            <a:rPr lang="en-US" sz="2000" i="1">
                              <a:latin typeface="Cambria Math"/>
                            </a:rPr>
                            <m:t>2</m:t>
                          </m:r>
                        </m:den>
                      </m:f>
                      <m:r>
                        <a:rPr lang="en-US" sz="2000" i="1">
                          <a:latin typeface="Cambria Math"/>
                        </a:rPr>
                        <m:t>+</m:t>
                      </m:r>
                      <m:f>
                        <m:f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latin typeface="Cambria Math"/>
                            </a:rPr>
                            <m:t>8</m:t>
                          </m:r>
                        </m:num>
                        <m:den>
                          <m:r>
                            <a:rPr lang="en-US" sz="2000" i="1">
                              <a:latin typeface="Cambria Math"/>
                            </a:rPr>
                            <m:t>2</m:t>
                          </m:r>
                        </m:den>
                      </m:f>
                      <m:r>
                        <a:rPr lang="en-US" sz="2000" i="1">
                          <a:latin typeface="Cambria Math"/>
                        </a:rPr>
                        <m:t>=</m:t>
                      </m:r>
                      <m:r>
                        <a:rPr lang="en-US" sz="2000" i="1">
                          <a:latin typeface="Cambria Math"/>
                        </a:rPr>
                        <m:t>8</m:t>
                      </m:r>
                      <m:r>
                        <a:rPr lang="en-US" sz="2000" i="1">
                          <a:latin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sz="2000">
                          <a:latin typeface="Cambria Math"/>
                        </a:rPr>
                        <m:t>m</m:t>
                      </m:r>
                    </m:oMath>
                  </m:oMathPara>
                </a14:m>
                <a:endParaRPr lang="en-US" sz="2000" dirty="0">
                  <a:latin typeface="Times New Roman" pitchFamily="18" charset="0"/>
                  <a:cs typeface="Times New Roman" pitchFamily="18" charset="0"/>
                </a:endParaRPr>
              </a:p>
              <a:p>
                <a:pPr marL="0" indent="0" algn="l" rtl="0">
                  <a:buNone/>
                </a:pPr>
                <a:r>
                  <a:rPr lang="en-US" sz="2000" dirty="0" smtClean="0">
                    <a:latin typeface="Times New Roman" pitchFamily="18" charset="0"/>
                    <a:cs typeface="Times New Roman" pitchFamily="18" charset="0"/>
                  </a:rPr>
                  <a:t>The frame section dimensions  :</a:t>
                </a:r>
                <a:endParaRPr lang="ar-JO" sz="20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3" name="عنصر نائب للمحتوى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22300" y="1605280"/>
                <a:ext cx="10972800" cy="4389120"/>
              </a:xfrm>
              <a:blipFill rotWithShape="1">
                <a:blip r:embed="rId2"/>
                <a:stretch>
                  <a:fillRect l="-556"/>
                </a:stretch>
              </a:blipFill>
            </p:spPr>
            <p:txBody>
              <a:bodyPr/>
              <a:lstStyle/>
              <a:p>
                <a:r>
                  <a:rPr lang="ar-JO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صورة 3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35730" y="3423284"/>
            <a:ext cx="5412740" cy="205041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06902453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36600" y="500888"/>
            <a:ext cx="10972800" cy="1143000"/>
          </a:xfrm>
        </p:spPr>
        <p:txBody>
          <a:bodyPr>
            <a:normAutofit/>
          </a:bodyPr>
          <a:lstStyle/>
          <a:p>
            <a:r>
              <a:rPr lang="en-US" sz="3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Preliminary Design :</a:t>
            </a:r>
            <a:endParaRPr lang="ar-JO" sz="36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عنصر نائب للمحتوى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 algn="l" rtl="0">
                  <a:buNone/>
                </a:pPr>
                <a:r>
                  <a:rPr lang="en-US" sz="2000" dirty="0" smtClean="0">
                    <a:latin typeface="Times New Roman" pitchFamily="18" charset="0"/>
                    <a:cs typeface="Times New Roman" pitchFamily="18" charset="0"/>
                  </a:rPr>
                  <a:t>frame loads:</a:t>
                </a:r>
              </a:p>
              <a:p>
                <a:pPr marL="0" indent="0" algn="l" rtl="0">
                  <a:buNone/>
                </a:pPr>
                <a:r>
                  <a:rPr lang="en-US" sz="2000" dirty="0" smtClean="0">
                    <a:latin typeface="Times New Roman" pitchFamily="18" charset="0"/>
                    <a:cs typeface="Times New Roman" pitchFamily="18" charset="0"/>
                  </a:rPr>
                  <a:t> 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000">
                        <a:latin typeface="Cambria Math"/>
                      </a:rPr>
                      <m:t>Frame</m:t>
                    </m:r>
                    <m:r>
                      <a:rPr lang="en-US" sz="2000">
                        <a:latin typeface="Cambria Math"/>
                      </a:rPr>
                      <m:t> </m:t>
                    </m:r>
                    <m:r>
                      <m:rPr>
                        <m:sty m:val="p"/>
                      </m:rPr>
                      <a:rPr lang="en-US" sz="2000">
                        <a:latin typeface="Cambria Math"/>
                      </a:rPr>
                      <m:t>own</m:t>
                    </m:r>
                    <m:r>
                      <a:rPr lang="en-US" sz="2000">
                        <a:latin typeface="Cambria Math"/>
                      </a:rPr>
                      <m:t> </m:t>
                    </m:r>
                    <m:r>
                      <m:rPr>
                        <m:sty m:val="p"/>
                      </m:rPr>
                      <a:rPr lang="en-US" sz="2000">
                        <a:latin typeface="Cambria Math"/>
                      </a:rPr>
                      <m:t>weight</m:t>
                    </m:r>
                    <m:r>
                      <a:rPr lang="en-US" sz="2000" i="1">
                        <a:latin typeface="Cambria Math"/>
                      </a:rPr>
                      <m:t>=</m:t>
                    </m:r>
                    <m:r>
                      <a:rPr lang="en-US" sz="2000" i="1">
                        <a:latin typeface="Cambria Math"/>
                      </a:rPr>
                      <m:t>52</m:t>
                    </m:r>
                    <m:r>
                      <a:rPr lang="en-US" sz="2000" i="1">
                        <a:latin typeface="Cambria Math"/>
                      </a:rPr>
                      <m:t>.</m:t>
                    </m:r>
                    <m:r>
                      <a:rPr lang="en-US" sz="2000" i="1">
                        <a:latin typeface="Cambria Math"/>
                      </a:rPr>
                      <m:t>625</m:t>
                    </m:r>
                    <m:f>
                      <m:f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sz="2000">
                            <a:latin typeface="Cambria Math"/>
                          </a:rPr>
                          <m:t>kN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sz="2000">
                            <a:latin typeface="Cambria Math"/>
                          </a:rPr>
                          <m:t>m</m:t>
                        </m:r>
                      </m:den>
                    </m:f>
                  </m:oMath>
                </a14:m>
                <a:endParaRPr lang="en-US" sz="2000" dirty="0" smtClean="0">
                  <a:latin typeface="Times New Roman" pitchFamily="18" charset="0"/>
                  <a:cs typeface="Times New Roman" pitchFamily="18" charset="0"/>
                </a:endParaRPr>
              </a:p>
              <a:p>
                <a:pPr marL="0" indent="0" algn="l" rtl="0">
                  <a:buNone/>
                </a:pPr>
                <a:r>
                  <a:rPr lang="en-US" sz="2000" dirty="0" smtClean="0">
                    <a:latin typeface="Times New Roman" pitchFamily="18" charset="0"/>
                    <a:cs typeface="Times New Roman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000">
                        <a:latin typeface="Cambria Math"/>
                      </a:rPr>
                      <m:t>Super</m:t>
                    </m:r>
                    <m:r>
                      <a:rPr lang="en-US" sz="2000">
                        <a:latin typeface="Cambria Math"/>
                      </a:rPr>
                      <m:t> </m:t>
                    </m:r>
                    <m:r>
                      <m:rPr>
                        <m:sty m:val="p"/>
                      </m:rPr>
                      <a:rPr lang="en-US" sz="2000">
                        <a:latin typeface="Cambria Math"/>
                      </a:rPr>
                      <m:t>imposed</m:t>
                    </m:r>
                    <m:r>
                      <a:rPr lang="en-US" sz="2000">
                        <a:latin typeface="Cambria Math"/>
                      </a:rPr>
                      <m:t> </m:t>
                    </m:r>
                    <m:r>
                      <m:rPr>
                        <m:sty m:val="p"/>
                      </m:rPr>
                      <a:rPr lang="en-US" sz="2000">
                        <a:latin typeface="Cambria Math"/>
                      </a:rPr>
                      <m:t>dead</m:t>
                    </m:r>
                    <m:r>
                      <a:rPr lang="en-US" sz="2000">
                        <a:latin typeface="Cambria Math"/>
                      </a:rPr>
                      <m:t> </m:t>
                    </m:r>
                    <m:r>
                      <m:rPr>
                        <m:sty m:val="p"/>
                      </m:rPr>
                      <a:rPr lang="en-US" sz="2000">
                        <a:latin typeface="Cambria Math"/>
                      </a:rPr>
                      <m:t>load</m:t>
                    </m:r>
                    <m:r>
                      <a:rPr lang="en-US" sz="2000" i="1">
                        <a:latin typeface="Cambria Math"/>
                      </a:rPr>
                      <m:t>=</m:t>
                    </m:r>
                    <m:r>
                      <a:rPr lang="en-US" sz="2000" i="1">
                        <a:latin typeface="Cambria Math"/>
                      </a:rPr>
                      <m:t>40</m:t>
                    </m:r>
                    <m:r>
                      <m:rPr>
                        <m:sty m:val="p"/>
                      </m:rPr>
                      <a:rPr lang="en-US" sz="2000">
                        <a:latin typeface="Cambria Math"/>
                      </a:rPr>
                      <m:t>kN</m:t>
                    </m:r>
                    <m:r>
                      <a:rPr lang="en-US" sz="2000">
                        <a:latin typeface="Cambria Math"/>
                      </a:rPr>
                      <m:t>/</m:t>
                    </m:r>
                    <m:r>
                      <m:rPr>
                        <m:sty m:val="p"/>
                      </m:rPr>
                      <a:rPr lang="en-US" sz="2000">
                        <a:latin typeface="Cambria Math"/>
                      </a:rPr>
                      <m:t>m</m:t>
                    </m:r>
                  </m:oMath>
                </a14:m>
                <a:endParaRPr lang="en-US" sz="2000" dirty="0">
                  <a:latin typeface="Times New Roman" pitchFamily="18" charset="0"/>
                  <a:cs typeface="Times New Roman" pitchFamily="18" charset="0"/>
                </a:endParaRPr>
              </a:p>
              <a:p>
                <a:pPr marL="0" indent="0" algn="l" rtl="0">
                  <a:buNone/>
                </a:pPr>
                <a:r>
                  <a:rPr lang="en-US" sz="2000" dirty="0" smtClean="0">
                    <a:latin typeface="Times New Roman" pitchFamily="18" charset="0"/>
                    <a:cs typeface="Times New Roman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000">
                        <a:latin typeface="Cambria Math"/>
                      </a:rPr>
                      <m:t>Dead</m:t>
                    </m:r>
                    <m:r>
                      <a:rPr lang="en-US" sz="2000">
                        <a:latin typeface="Cambria Math"/>
                      </a:rPr>
                      <m:t> </m:t>
                    </m:r>
                    <m:r>
                      <m:rPr>
                        <m:sty m:val="p"/>
                      </m:rPr>
                      <a:rPr lang="en-US" sz="2000">
                        <a:latin typeface="Cambria Math"/>
                      </a:rPr>
                      <m:t>load</m:t>
                    </m:r>
                    <m:r>
                      <a:rPr lang="en-US" sz="2000" i="1">
                        <a:latin typeface="Cambria Math"/>
                      </a:rPr>
                      <m:t>=</m:t>
                    </m:r>
                    <m:r>
                      <a:rPr lang="en-US" sz="2000" i="1">
                        <a:latin typeface="Cambria Math"/>
                      </a:rPr>
                      <m:t>52</m:t>
                    </m:r>
                    <m:r>
                      <a:rPr lang="en-US" sz="2000" i="1">
                        <a:latin typeface="Cambria Math"/>
                      </a:rPr>
                      <m:t>.</m:t>
                    </m:r>
                    <m:r>
                      <a:rPr lang="en-US" sz="2000" i="1">
                        <a:latin typeface="Cambria Math"/>
                      </a:rPr>
                      <m:t>625</m:t>
                    </m:r>
                    <m:r>
                      <a:rPr lang="en-US" sz="2000" i="1">
                        <a:latin typeface="Cambria Math"/>
                      </a:rPr>
                      <m:t>+</m:t>
                    </m:r>
                    <m:r>
                      <a:rPr lang="en-US" sz="2000" i="1">
                        <a:latin typeface="Cambria Math"/>
                      </a:rPr>
                      <m:t>40</m:t>
                    </m:r>
                    <m:r>
                      <a:rPr lang="en-US" sz="2000" i="1">
                        <a:latin typeface="Cambria Math"/>
                      </a:rPr>
                      <m:t>=</m:t>
                    </m:r>
                    <m:r>
                      <a:rPr lang="en-US" sz="2000" i="1">
                        <a:latin typeface="Cambria Math"/>
                      </a:rPr>
                      <m:t>92</m:t>
                    </m:r>
                    <m:r>
                      <a:rPr lang="en-US" sz="2000" i="1">
                        <a:latin typeface="Cambria Math"/>
                      </a:rPr>
                      <m:t>.</m:t>
                    </m:r>
                    <m:r>
                      <a:rPr lang="en-US" sz="2000" i="1">
                        <a:latin typeface="Cambria Math"/>
                      </a:rPr>
                      <m:t>625</m:t>
                    </m:r>
                    <m:r>
                      <a:rPr lang="en-US" sz="2000" i="1">
                        <a:latin typeface="Cambria Math"/>
                      </a:rPr>
                      <m:t> </m:t>
                    </m:r>
                    <m:r>
                      <m:rPr>
                        <m:sty m:val="p"/>
                      </m:rPr>
                      <a:rPr lang="en-US" sz="2000">
                        <a:latin typeface="Cambria Math"/>
                      </a:rPr>
                      <m:t>kN</m:t>
                    </m:r>
                    <m:r>
                      <a:rPr lang="en-US" sz="2000">
                        <a:latin typeface="Cambria Math"/>
                      </a:rPr>
                      <m:t>/</m:t>
                    </m:r>
                    <m:r>
                      <m:rPr>
                        <m:sty m:val="p"/>
                      </m:rPr>
                      <a:rPr lang="en-US" sz="2000">
                        <a:latin typeface="Cambria Math"/>
                      </a:rPr>
                      <m:t>m</m:t>
                    </m:r>
                  </m:oMath>
                </a14:m>
                <a:endParaRPr lang="en-US" sz="2000" dirty="0">
                  <a:latin typeface="Times New Roman" pitchFamily="18" charset="0"/>
                  <a:cs typeface="Times New Roman" pitchFamily="18" charset="0"/>
                </a:endParaRPr>
              </a:p>
              <a:p>
                <a:pPr marL="0" indent="0" algn="l" rtl="0">
                  <a:buNone/>
                </a:pPr>
                <a:r>
                  <a:rPr lang="en-US" sz="2000" dirty="0" smtClean="0">
                    <a:latin typeface="Times New Roman" pitchFamily="18" charset="0"/>
                    <a:cs typeface="Times New Roman" pitchFamily="18" charset="0"/>
                  </a:rPr>
                  <a:t>Live </a:t>
                </a:r>
                <a:r>
                  <a:rPr lang="en-US" sz="2000" dirty="0">
                    <a:latin typeface="Times New Roman" pitchFamily="18" charset="0"/>
                    <a:cs typeface="Times New Roman" pitchFamily="18" charset="0"/>
                  </a:rPr>
                  <a:t>load for floors =2.5×8=20 </a:t>
                </a:r>
                <a:r>
                  <a:rPr lang="en-US" sz="2000" dirty="0" smtClean="0">
                    <a:latin typeface="Times New Roman" pitchFamily="18" charset="0"/>
                    <a:cs typeface="Times New Roman" pitchFamily="18" charset="0"/>
                  </a:rPr>
                  <a:t>KN/m</a:t>
                </a:r>
              </a:p>
              <a:p>
                <a:pPr marL="0" indent="0" algn="l" rtl="0">
                  <a:buNone/>
                </a:pPr>
                <a:endParaRPr lang="en-US" sz="2000" dirty="0">
                  <a:latin typeface="Times New Roman" pitchFamily="18" charset="0"/>
                  <a:cs typeface="Times New Roman" pitchFamily="18" charset="0"/>
                </a:endParaRPr>
              </a:p>
              <a:p>
                <a:pPr marL="0" indent="0" algn="l" rtl="0">
                  <a:buNone/>
                </a:pPr>
                <a:endParaRPr lang="en-US" sz="2000" dirty="0">
                  <a:latin typeface="Times New Roman" pitchFamily="18" charset="0"/>
                  <a:cs typeface="Times New Roman" pitchFamily="18" charset="0"/>
                </a:endParaRPr>
              </a:p>
              <a:p>
                <a:pPr marL="0" indent="0" algn="l" rtl="0">
                  <a:buNone/>
                </a:pPr>
                <a:endParaRPr lang="ar-JO" sz="20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3" name="عنصر نائب للمحتوى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556" t="-694"/>
                </a:stretch>
              </a:blipFill>
            </p:spPr>
            <p:txBody>
              <a:bodyPr/>
              <a:lstStyle/>
              <a:p>
                <a:r>
                  <a:rPr lang="ar-JO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23333385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85800" y="500888"/>
            <a:ext cx="10972800" cy="1143000"/>
          </a:xfrm>
        </p:spPr>
        <p:txBody>
          <a:bodyPr>
            <a:normAutofit/>
          </a:bodyPr>
          <a:lstStyle/>
          <a:p>
            <a:r>
              <a:rPr lang="en-US" sz="3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Preliminary Design :</a:t>
            </a:r>
            <a:endParaRPr lang="ar-JO" sz="36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609600" y="1948180"/>
            <a:ext cx="10972800" cy="4389120"/>
          </a:xfrm>
        </p:spPr>
        <p:txBody>
          <a:bodyPr>
            <a:normAutofit/>
          </a:bodyPr>
          <a:lstStyle/>
          <a:p>
            <a:pPr marL="0" indent="0" algn="l" rtl="0">
              <a:buNone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Bending Moment Diagram for the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Frame :</a:t>
            </a:r>
          </a:p>
          <a:p>
            <a:pPr marL="0" indent="0" algn="l" rtl="0">
              <a:buNone/>
            </a:pP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marL="0" indent="0" algn="l" rtl="0">
              <a:buNone/>
            </a:pPr>
            <a:endParaRPr lang="ar-JO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عنصر نائب للمحتوى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1" y="3543300"/>
            <a:ext cx="8305800" cy="151368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594908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09600" y="297688"/>
            <a:ext cx="10972800" cy="1143000"/>
          </a:xfrm>
        </p:spPr>
        <p:txBody>
          <a:bodyPr>
            <a:normAutofit/>
          </a:bodyPr>
          <a:lstStyle/>
          <a:p>
            <a:r>
              <a:rPr lang="en-US" sz="3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Preliminary Design :</a:t>
            </a:r>
            <a:endParaRPr lang="ar-JO" sz="3600" dirty="0"/>
          </a:p>
        </p:txBody>
      </p:sp>
      <p:pic>
        <p:nvPicPr>
          <p:cNvPr id="8" name="عنصر نائب للمحتوى 7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98600" y="3306072"/>
            <a:ext cx="8559800" cy="2053328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مستطيل 8"/>
          <p:cNvSpPr/>
          <p:nvPr/>
        </p:nvSpPr>
        <p:spPr>
          <a:xfrm>
            <a:off x="482600" y="1902479"/>
            <a:ext cx="76962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Bending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moment diagram for the column strip.</a:t>
            </a:r>
          </a:p>
        </p:txBody>
      </p:sp>
    </p:spTree>
    <p:extLst>
      <p:ext uri="{BB962C8B-B14F-4D97-AF65-F5344CB8AC3E}">
        <p14:creationId xmlns:p14="http://schemas.microsoft.com/office/powerpoint/2010/main" val="3531039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96900" y="475488"/>
            <a:ext cx="10972800" cy="1143000"/>
          </a:xfrm>
        </p:spPr>
        <p:txBody>
          <a:bodyPr>
            <a:normAutofit/>
          </a:bodyPr>
          <a:lstStyle/>
          <a:p>
            <a:r>
              <a:rPr lang="en-US" sz="3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Preliminary Design :</a:t>
            </a:r>
            <a:endParaRPr lang="ar-JO" sz="36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l" rtl="0">
              <a:buNone/>
            </a:pP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Beam moments:</a:t>
            </a:r>
          </a:p>
          <a:p>
            <a:pPr marL="0" indent="0" algn="l" rtl="0">
              <a:buNone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beam in each span should resist 85% of column strip moments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صورة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600" y="3335337"/>
            <a:ext cx="7569200" cy="15081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180982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98500" y="450088"/>
            <a:ext cx="10972800" cy="1143000"/>
          </a:xfrm>
        </p:spPr>
        <p:txBody>
          <a:bodyPr>
            <a:normAutofit/>
          </a:bodyPr>
          <a:lstStyle/>
          <a:p>
            <a:r>
              <a:rPr lang="en-US" sz="3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Preliminary Design :</a:t>
            </a:r>
            <a:endParaRPr lang="ar-JO" sz="36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l" rtl="0">
              <a:buNone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The slab in the column strip takes the difference between the column strip moments and the beam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moments</a:t>
            </a:r>
          </a:p>
          <a:p>
            <a:pPr marL="0" indent="0" algn="l" rtl="0">
              <a:buNone/>
            </a:pPr>
            <a:endParaRPr lang="ar-JO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7100" y="3322712"/>
            <a:ext cx="7861300" cy="25061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2404150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35000" y="475488"/>
            <a:ext cx="10972800" cy="1143000"/>
          </a:xfrm>
        </p:spPr>
        <p:txBody>
          <a:bodyPr>
            <a:normAutofit/>
          </a:bodyPr>
          <a:lstStyle/>
          <a:p>
            <a:r>
              <a:rPr lang="en-US" sz="3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Preliminary Design :</a:t>
            </a:r>
            <a:endParaRPr lang="ar-JO" sz="36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l" rtl="0">
              <a:buNone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Moments for slab in middle strip:</a:t>
            </a:r>
          </a:p>
          <a:p>
            <a:pPr marL="0" indent="0" algn="l" rtl="0">
              <a:buNone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The slab in the middle strip should resist the difference between the frame moment and the column strip moments.</a:t>
            </a:r>
          </a:p>
          <a:p>
            <a:pPr marL="0" indent="0" algn="l" rtl="0">
              <a:buNone/>
            </a:pPr>
            <a:endParaRPr lang="ar-JO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صورة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3900" y="4140834"/>
            <a:ext cx="7708900" cy="173926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871461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5911911" y="130331"/>
            <a:ext cx="156966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 smtClean="0">
                <a:ln w="190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Outline</a:t>
            </a:r>
            <a:endParaRPr lang="en-US" dirty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44" name="Group 43"/>
          <p:cNvGrpSpPr/>
          <p:nvPr/>
        </p:nvGrpSpPr>
        <p:grpSpPr>
          <a:xfrm>
            <a:off x="4588552" y="1283085"/>
            <a:ext cx="5295131" cy="610139"/>
            <a:chOff x="4588552" y="1283084"/>
            <a:chExt cx="5295130" cy="610139"/>
          </a:xfrm>
        </p:grpSpPr>
        <p:sp>
          <p:nvSpPr>
            <p:cNvPr id="21" name="Flowchart: Delay 20"/>
            <p:cNvSpPr/>
            <p:nvPr/>
          </p:nvSpPr>
          <p:spPr>
            <a:xfrm>
              <a:off x="4743834" y="1312384"/>
              <a:ext cx="5139848" cy="529998"/>
            </a:xfrm>
            <a:prstGeom prst="flowChartDelay">
              <a:avLst/>
            </a:prstGeom>
            <a:gradFill>
              <a:gsLst>
                <a:gs pos="29000">
                  <a:srgbClr val="EAE0DB"/>
                </a:gs>
                <a:gs pos="55000">
                  <a:srgbClr val="C6C1BE"/>
                </a:gs>
              </a:gsLst>
              <a:path path="circle">
                <a:fillToRect l="100000" t="100000"/>
              </a:path>
            </a:gradFill>
            <a:ln>
              <a:solidFill>
                <a:srgbClr val="EAE0DB"/>
              </a:solidFill>
            </a:ln>
            <a:effectLst/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9" name="Oval 18"/>
            <p:cNvSpPr/>
            <p:nvPr/>
          </p:nvSpPr>
          <p:spPr>
            <a:xfrm>
              <a:off x="4588552" y="1283084"/>
              <a:ext cx="676275" cy="610139"/>
            </a:xfrm>
            <a:prstGeom prst="ellipse">
              <a:avLst/>
            </a:prstGeom>
            <a:solidFill>
              <a:srgbClr val="81A9E8"/>
            </a:solidFill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4680001" y="1384097"/>
              <a:ext cx="2935762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 anchorCtr="1">
              <a:spAutoFit/>
            </a:bodyPr>
            <a:lstStyle/>
            <a:p>
              <a:r>
                <a:rPr lang="en-US" sz="2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   </a:t>
              </a:r>
              <a:r>
                <a:rPr lang="ar-JO" sz="2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  </a:t>
              </a:r>
              <a:r>
                <a:rPr lang="en-US" sz="2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Project description.</a:t>
              </a:r>
              <a:endParaRPr lang="en-US" sz="2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45" name="Group 44"/>
          <p:cNvGrpSpPr/>
          <p:nvPr/>
        </p:nvGrpSpPr>
        <p:grpSpPr>
          <a:xfrm>
            <a:off x="5235636" y="1892947"/>
            <a:ext cx="5295131" cy="610139"/>
            <a:chOff x="5235637" y="1892946"/>
            <a:chExt cx="5295130" cy="610139"/>
          </a:xfrm>
        </p:grpSpPr>
        <p:sp>
          <p:nvSpPr>
            <p:cNvPr id="22" name="Flowchart: Delay 21"/>
            <p:cNvSpPr/>
            <p:nvPr/>
          </p:nvSpPr>
          <p:spPr>
            <a:xfrm>
              <a:off x="5390919" y="1922246"/>
              <a:ext cx="5139848" cy="529998"/>
            </a:xfrm>
            <a:prstGeom prst="flowChartDelay">
              <a:avLst/>
            </a:prstGeom>
            <a:gradFill>
              <a:gsLst>
                <a:gs pos="29000">
                  <a:srgbClr val="EAE0DB"/>
                </a:gs>
                <a:gs pos="55000">
                  <a:srgbClr val="C6C1BE"/>
                </a:gs>
              </a:gsLst>
              <a:path path="circle">
                <a:fillToRect l="100000" t="100000"/>
              </a:path>
            </a:gradFill>
            <a:ln>
              <a:solidFill>
                <a:srgbClr val="EAE0DB"/>
              </a:solidFill>
            </a:ln>
            <a:effectLst/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3" name="Oval 22"/>
            <p:cNvSpPr/>
            <p:nvPr/>
          </p:nvSpPr>
          <p:spPr>
            <a:xfrm>
              <a:off x="5235637" y="1892946"/>
              <a:ext cx="676275" cy="610139"/>
            </a:xfrm>
            <a:prstGeom prst="ellipse">
              <a:avLst/>
            </a:prstGeom>
            <a:solidFill>
              <a:srgbClr val="81A9E8"/>
            </a:solidFill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" name="Rectangle 8"/>
            <p:cNvSpPr/>
            <p:nvPr/>
          </p:nvSpPr>
          <p:spPr>
            <a:xfrm>
              <a:off x="5403817" y="1995014"/>
              <a:ext cx="3631305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2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2    </a:t>
              </a:r>
              <a:r>
                <a:rPr lang="ar-JO" sz="2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 </a:t>
              </a:r>
              <a:r>
                <a:rPr lang="en-US" sz="2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The Codes Used in Project .</a:t>
              </a:r>
              <a:endParaRPr lang="en-US" sz="2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46" name="Group 45"/>
          <p:cNvGrpSpPr/>
          <p:nvPr/>
        </p:nvGrpSpPr>
        <p:grpSpPr>
          <a:xfrm>
            <a:off x="5619852" y="2501744"/>
            <a:ext cx="5295131" cy="610139"/>
            <a:chOff x="5619852" y="2501742"/>
            <a:chExt cx="5295130" cy="610139"/>
          </a:xfrm>
        </p:grpSpPr>
        <p:sp>
          <p:nvSpPr>
            <p:cNvPr id="24" name="Flowchart: Delay 23"/>
            <p:cNvSpPr/>
            <p:nvPr/>
          </p:nvSpPr>
          <p:spPr>
            <a:xfrm>
              <a:off x="5775134" y="2531042"/>
              <a:ext cx="5139848" cy="529998"/>
            </a:xfrm>
            <a:prstGeom prst="flowChartDelay">
              <a:avLst/>
            </a:prstGeom>
            <a:gradFill>
              <a:gsLst>
                <a:gs pos="29000">
                  <a:srgbClr val="EAE0DB"/>
                </a:gs>
                <a:gs pos="55000">
                  <a:srgbClr val="C6C1BE"/>
                </a:gs>
              </a:gsLst>
              <a:path path="circle">
                <a:fillToRect l="100000" t="100000"/>
              </a:path>
            </a:gradFill>
            <a:ln>
              <a:solidFill>
                <a:srgbClr val="EAE0DB"/>
              </a:solidFill>
            </a:ln>
            <a:effectLst/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   Materials</a:t>
              </a:r>
              <a:endParaRPr lang="en-U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5" name="Oval 24"/>
            <p:cNvSpPr/>
            <p:nvPr/>
          </p:nvSpPr>
          <p:spPr>
            <a:xfrm>
              <a:off x="5619852" y="2501742"/>
              <a:ext cx="676275" cy="610139"/>
            </a:xfrm>
            <a:prstGeom prst="ellipse">
              <a:avLst/>
            </a:prstGeom>
            <a:solidFill>
              <a:srgbClr val="81A9E8"/>
            </a:solidFill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5798808" y="2609711"/>
              <a:ext cx="3500640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2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3</a:t>
              </a:r>
              <a:endParaRPr lang="en-US" sz="2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47" name="Group 46"/>
          <p:cNvGrpSpPr/>
          <p:nvPr/>
        </p:nvGrpSpPr>
        <p:grpSpPr>
          <a:xfrm>
            <a:off x="5752779" y="3129850"/>
            <a:ext cx="5153269" cy="610139"/>
            <a:chOff x="5752779" y="3129848"/>
            <a:chExt cx="5153269" cy="610139"/>
          </a:xfrm>
        </p:grpSpPr>
        <p:sp>
          <p:nvSpPr>
            <p:cNvPr id="26" name="Flowchart: Delay 25"/>
            <p:cNvSpPr/>
            <p:nvPr/>
          </p:nvSpPr>
          <p:spPr>
            <a:xfrm>
              <a:off x="5766200" y="3189288"/>
              <a:ext cx="5139848" cy="529998"/>
            </a:xfrm>
            <a:prstGeom prst="flowChartDelay">
              <a:avLst/>
            </a:prstGeom>
            <a:gradFill>
              <a:gsLst>
                <a:gs pos="29000">
                  <a:srgbClr val="EAE0DB"/>
                </a:gs>
                <a:gs pos="55000">
                  <a:srgbClr val="C6C1BE"/>
                </a:gs>
              </a:gsLst>
              <a:path path="circle">
                <a:fillToRect l="100000" t="100000"/>
              </a:path>
            </a:gradFill>
            <a:ln>
              <a:solidFill>
                <a:srgbClr val="EAE0DB"/>
              </a:solidFill>
            </a:ln>
            <a:effectLst/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7" name="Oval 26"/>
            <p:cNvSpPr/>
            <p:nvPr/>
          </p:nvSpPr>
          <p:spPr>
            <a:xfrm>
              <a:off x="5752779" y="3129848"/>
              <a:ext cx="676275" cy="610139"/>
            </a:xfrm>
            <a:prstGeom prst="ellipse">
              <a:avLst/>
            </a:prstGeom>
            <a:solidFill>
              <a:srgbClr val="81A9E8"/>
            </a:solidFill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5911912" y="3201846"/>
              <a:ext cx="3500472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2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 4    </a:t>
              </a:r>
              <a:r>
                <a:rPr lang="ar-JO" sz="2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 </a:t>
              </a:r>
              <a:r>
                <a:rPr lang="en-US" sz="2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        Gravity Loads</a:t>
              </a:r>
              <a:endParaRPr lang="en-US" sz="2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48" name="Group 47"/>
          <p:cNvGrpSpPr/>
          <p:nvPr/>
        </p:nvGrpSpPr>
        <p:grpSpPr>
          <a:xfrm>
            <a:off x="6041251" y="3777537"/>
            <a:ext cx="5295131" cy="610139"/>
            <a:chOff x="5951499" y="3722277"/>
            <a:chExt cx="5295130" cy="610139"/>
          </a:xfrm>
        </p:grpSpPr>
        <p:sp>
          <p:nvSpPr>
            <p:cNvPr id="28" name="Flowchart: Delay 27"/>
            <p:cNvSpPr/>
            <p:nvPr/>
          </p:nvSpPr>
          <p:spPr>
            <a:xfrm>
              <a:off x="6106781" y="3751577"/>
              <a:ext cx="5139848" cy="529998"/>
            </a:xfrm>
            <a:prstGeom prst="flowChartDelay">
              <a:avLst/>
            </a:prstGeom>
            <a:gradFill>
              <a:gsLst>
                <a:gs pos="29000">
                  <a:srgbClr val="EAE0DB"/>
                </a:gs>
                <a:gs pos="55000">
                  <a:srgbClr val="C6C1BE"/>
                </a:gs>
              </a:gsLst>
              <a:path path="circle">
                <a:fillToRect l="100000" t="100000"/>
              </a:path>
            </a:gradFill>
            <a:ln>
              <a:solidFill>
                <a:srgbClr val="EAE0DB"/>
              </a:solidFill>
            </a:ln>
            <a:effectLst/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Preliminary Design </a:t>
              </a:r>
              <a:endParaRPr lang="en-US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9" name="Oval 28"/>
            <p:cNvSpPr/>
            <p:nvPr/>
          </p:nvSpPr>
          <p:spPr>
            <a:xfrm>
              <a:off x="5951499" y="3722277"/>
              <a:ext cx="676275" cy="610139"/>
            </a:xfrm>
            <a:prstGeom prst="ellipse">
              <a:avLst/>
            </a:prstGeom>
            <a:solidFill>
              <a:srgbClr val="81A9E8"/>
            </a:solidFill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6022713" y="3817573"/>
              <a:ext cx="3012410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ar-JO" sz="2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sz="2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5</a:t>
              </a:r>
              <a:endParaRPr lang="en-US" sz="2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49" name="Group 48"/>
          <p:cNvGrpSpPr/>
          <p:nvPr/>
        </p:nvGrpSpPr>
        <p:grpSpPr>
          <a:xfrm>
            <a:off x="5867431" y="4386923"/>
            <a:ext cx="6152400" cy="610139"/>
            <a:chOff x="5867430" y="4374221"/>
            <a:chExt cx="5496206" cy="610139"/>
          </a:xfrm>
        </p:grpSpPr>
        <p:sp>
          <p:nvSpPr>
            <p:cNvPr id="30" name="Flowchart: Delay 29"/>
            <p:cNvSpPr/>
            <p:nvPr/>
          </p:nvSpPr>
          <p:spPr>
            <a:xfrm>
              <a:off x="6223788" y="4389631"/>
              <a:ext cx="5139848" cy="529998"/>
            </a:xfrm>
            <a:prstGeom prst="flowChartDelay">
              <a:avLst/>
            </a:prstGeom>
            <a:gradFill>
              <a:gsLst>
                <a:gs pos="29000">
                  <a:srgbClr val="EAE0DB"/>
                </a:gs>
                <a:gs pos="55000">
                  <a:srgbClr val="C6C1BE"/>
                </a:gs>
              </a:gsLst>
              <a:path path="circle">
                <a:fillToRect l="100000" t="100000"/>
              </a:path>
            </a:gradFill>
            <a:ln>
              <a:solidFill>
                <a:srgbClr val="EAE0DB"/>
              </a:solidFill>
            </a:ln>
            <a:effectLst/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dirty="0" err="1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Etabs</a:t>
              </a:r>
              <a:r>
                <a:rPr lang="en-US" sz="2000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 Model</a:t>
              </a:r>
              <a:endParaRPr lang="en-US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1" name="Oval 30"/>
            <p:cNvSpPr/>
            <p:nvPr/>
          </p:nvSpPr>
          <p:spPr>
            <a:xfrm>
              <a:off x="5867430" y="4374221"/>
              <a:ext cx="676275" cy="610139"/>
            </a:xfrm>
            <a:prstGeom prst="ellipse">
              <a:avLst/>
            </a:prstGeom>
            <a:solidFill>
              <a:srgbClr val="81A9E8"/>
            </a:solidFill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6022712" y="4462801"/>
              <a:ext cx="5147036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2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6</a:t>
              </a:r>
              <a:endParaRPr lang="en-US" sz="2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50" name="Group 49"/>
          <p:cNvGrpSpPr/>
          <p:nvPr/>
        </p:nvGrpSpPr>
        <p:grpSpPr>
          <a:xfrm>
            <a:off x="5636540" y="4973783"/>
            <a:ext cx="5568453" cy="610139"/>
            <a:chOff x="5619852" y="4976565"/>
            <a:chExt cx="5568452" cy="610139"/>
          </a:xfrm>
        </p:grpSpPr>
        <p:sp>
          <p:nvSpPr>
            <p:cNvPr id="32" name="Flowchart: Delay 31"/>
            <p:cNvSpPr/>
            <p:nvPr/>
          </p:nvSpPr>
          <p:spPr>
            <a:xfrm>
              <a:off x="6048456" y="4991674"/>
              <a:ext cx="5139848" cy="529998"/>
            </a:xfrm>
            <a:prstGeom prst="flowChartDelay">
              <a:avLst/>
            </a:prstGeom>
            <a:gradFill>
              <a:gsLst>
                <a:gs pos="29000">
                  <a:srgbClr val="EAE0DB"/>
                </a:gs>
                <a:gs pos="55000">
                  <a:srgbClr val="C6C1BE"/>
                </a:gs>
              </a:gsLst>
              <a:path path="circle">
                <a:fillToRect l="100000" t="100000"/>
              </a:path>
            </a:gradFill>
            <a:ln>
              <a:solidFill>
                <a:srgbClr val="EAE0DB"/>
              </a:solidFill>
            </a:ln>
            <a:effectLst/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dirty="0" err="1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Etabs</a:t>
              </a:r>
              <a:r>
                <a:rPr lang="en-US" sz="2000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 model checks</a:t>
              </a:r>
              <a:endParaRPr lang="en-US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3" name="Oval 32"/>
            <p:cNvSpPr/>
            <p:nvPr/>
          </p:nvSpPr>
          <p:spPr>
            <a:xfrm>
              <a:off x="5619852" y="4976565"/>
              <a:ext cx="676275" cy="610139"/>
            </a:xfrm>
            <a:prstGeom prst="ellipse">
              <a:avLst/>
            </a:prstGeom>
            <a:solidFill>
              <a:srgbClr val="81A9E8"/>
            </a:solidFill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5783137" y="5086198"/>
              <a:ext cx="377026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7.</a:t>
              </a:r>
              <a:endParaRPr lang="en-US" sz="2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51" name="Group 50"/>
          <p:cNvGrpSpPr/>
          <p:nvPr/>
        </p:nvGrpSpPr>
        <p:grpSpPr>
          <a:xfrm>
            <a:off x="5235635" y="5600452"/>
            <a:ext cx="5295130" cy="610139"/>
            <a:chOff x="5235637" y="5600450"/>
            <a:chExt cx="5295130" cy="610139"/>
          </a:xfrm>
        </p:grpSpPr>
        <p:sp>
          <p:nvSpPr>
            <p:cNvPr id="34" name="Flowchart: Delay 33"/>
            <p:cNvSpPr/>
            <p:nvPr/>
          </p:nvSpPr>
          <p:spPr>
            <a:xfrm>
              <a:off x="5390919" y="5642450"/>
              <a:ext cx="5139848" cy="529998"/>
            </a:xfrm>
            <a:prstGeom prst="flowChartDelay">
              <a:avLst/>
            </a:prstGeom>
            <a:gradFill>
              <a:gsLst>
                <a:gs pos="29000">
                  <a:srgbClr val="EAE0DB"/>
                </a:gs>
                <a:gs pos="55000">
                  <a:srgbClr val="C6C1BE"/>
                </a:gs>
              </a:gsLst>
              <a:path path="circle">
                <a:fillToRect l="100000" t="100000"/>
              </a:path>
            </a:gradFill>
            <a:ln>
              <a:solidFill>
                <a:srgbClr val="EAE0DB"/>
              </a:solidFill>
            </a:ln>
            <a:effectLst/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5" name="Oval 34"/>
            <p:cNvSpPr/>
            <p:nvPr/>
          </p:nvSpPr>
          <p:spPr>
            <a:xfrm>
              <a:off x="5235637" y="5600450"/>
              <a:ext cx="676275" cy="610139"/>
            </a:xfrm>
            <a:prstGeom prst="ellipse">
              <a:avLst/>
            </a:prstGeom>
            <a:solidFill>
              <a:srgbClr val="81A9E8"/>
            </a:solidFill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8</a:t>
              </a:r>
              <a:endParaRPr lang="en-US" dirty="0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5966526" y="5705464"/>
              <a:ext cx="184731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endParaRPr lang="en-US" sz="2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52" name="Group 51"/>
          <p:cNvGrpSpPr/>
          <p:nvPr/>
        </p:nvGrpSpPr>
        <p:grpSpPr>
          <a:xfrm>
            <a:off x="4533747" y="6247861"/>
            <a:ext cx="5816124" cy="610139"/>
            <a:chOff x="4578997" y="6195960"/>
            <a:chExt cx="5816123" cy="610139"/>
          </a:xfrm>
        </p:grpSpPr>
        <p:sp>
          <p:nvSpPr>
            <p:cNvPr id="36" name="Flowchart: Delay 35"/>
            <p:cNvSpPr/>
            <p:nvPr/>
          </p:nvSpPr>
          <p:spPr>
            <a:xfrm>
              <a:off x="5255272" y="6208660"/>
              <a:ext cx="5139848" cy="529998"/>
            </a:xfrm>
            <a:prstGeom prst="flowChartDelay">
              <a:avLst/>
            </a:prstGeom>
            <a:gradFill>
              <a:gsLst>
                <a:gs pos="29000">
                  <a:srgbClr val="EAE0DB"/>
                </a:gs>
                <a:gs pos="55000">
                  <a:srgbClr val="C6C1BE"/>
                </a:gs>
              </a:gsLst>
              <a:path path="circle">
                <a:fillToRect l="100000" t="100000"/>
              </a:path>
            </a:gradFill>
            <a:ln>
              <a:solidFill>
                <a:srgbClr val="EAE0DB"/>
              </a:solidFill>
            </a:ln>
            <a:effectLst/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Design of footing, Basement wall and stair</a:t>
              </a:r>
              <a:endParaRPr lang="en-U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7" name="Oval 36"/>
            <p:cNvSpPr/>
            <p:nvPr/>
          </p:nvSpPr>
          <p:spPr>
            <a:xfrm>
              <a:off x="4578997" y="6195960"/>
              <a:ext cx="676275" cy="610139"/>
            </a:xfrm>
            <a:prstGeom prst="ellipse">
              <a:avLst/>
            </a:prstGeom>
            <a:solidFill>
              <a:srgbClr val="81A9E8"/>
            </a:solidFill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6" name="Rectangle 15"/>
            <p:cNvSpPr/>
            <p:nvPr/>
          </p:nvSpPr>
          <p:spPr>
            <a:xfrm>
              <a:off x="4765526" y="6305593"/>
              <a:ext cx="377026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9.</a:t>
              </a:r>
              <a:endParaRPr lang="en-US" sz="2000" dirty="0"/>
            </a:p>
          </p:txBody>
        </p:sp>
      </p:grpSp>
      <p:pic>
        <p:nvPicPr>
          <p:cNvPr id="1026" name="Picture 2" descr="C:\Users\User\Desktop\مشروع تخرج 1\new-factory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1926" y="1857360"/>
            <a:ext cx="3919977" cy="315512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42" name="Rectangle 41"/>
          <p:cNvSpPr/>
          <p:nvPr/>
        </p:nvSpPr>
        <p:spPr>
          <a:xfrm>
            <a:off x="6527409" y="5044998"/>
            <a:ext cx="18288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dirty="0"/>
          </a:p>
        </p:txBody>
      </p:sp>
      <p:sp>
        <p:nvSpPr>
          <p:cNvPr id="2" name="مستطيل 1"/>
          <p:cNvSpPr/>
          <p:nvPr/>
        </p:nvSpPr>
        <p:spPr>
          <a:xfrm>
            <a:off x="6036168" y="5705466"/>
            <a:ext cx="357027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D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esign Of Slab, Beam And Column </a:t>
            </a:r>
            <a:endParaRPr lang="ar-JO" dirty="0"/>
          </a:p>
        </p:txBody>
      </p:sp>
    </p:spTree>
    <p:extLst>
      <p:ext uri="{BB962C8B-B14F-4D97-AF65-F5344CB8AC3E}">
        <p14:creationId xmlns:p14="http://schemas.microsoft.com/office/powerpoint/2010/main" val="31170990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:wipe/>
      </p:transition>
    </mc:Choice>
    <mc:Fallback xmlns="">
      <p:transition spd="slow"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750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3" dur="7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250"/>
                            </p:stCondLst>
                            <p:childTnLst>
                              <p:par>
                                <p:cTn id="35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750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8" dur="7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750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2" dur="7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000"/>
                            </p:stCondLst>
                            <p:childTnLst>
                              <p:par>
                                <p:cTn id="44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750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7" dur="7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47700" y="589788"/>
            <a:ext cx="10972800" cy="985012"/>
          </a:xfrm>
        </p:spPr>
        <p:txBody>
          <a:bodyPr>
            <a:normAutofit/>
          </a:bodyPr>
          <a:lstStyle/>
          <a:p>
            <a:r>
              <a:rPr lang="en-US" sz="3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Preliminary Design :</a:t>
            </a:r>
            <a:endParaRPr lang="ar-JO" sz="36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l" rtl="0">
              <a:buNone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Dimensions of column strip, middle strips, and beams:</a:t>
            </a:r>
          </a:p>
          <a:p>
            <a:pPr marL="0" indent="0" algn="l" rtl="0">
              <a:buNone/>
            </a:pPr>
            <a:endParaRPr lang="ar-JO" sz="1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7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62201" y="2413000"/>
            <a:ext cx="6459854" cy="38862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584232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84200" y="348488"/>
            <a:ext cx="10972800" cy="1143000"/>
          </a:xfrm>
        </p:spPr>
        <p:txBody>
          <a:bodyPr>
            <a:normAutofit/>
          </a:bodyPr>
          <a:lstStyle/>
          <a:p>
            <a:r>
              <a:rPr lang="en-US" sz="3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Preliminary Design :</a:t>
            </a:r>
            <a:endParaRPr lang="ar-JO" sz="36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81000" y="1414780"/>
            <a:ext cx="10972800" cy="4389120"/>
          </a:xfrm>
        </p:spPr>
        <p:txBody>
          <a:bodyPr>
            <a:normAutofit/>
          </a:bodyPr>
          <a:lstStyle/>
          <a:p>
            <a:pPr marL="0" indent="0" algn="l" rtl="0"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Sections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of slabs in column and middle strips in each span</a:t>
            </a:r>
          </a:p>
          <a:p>
            <a:pPr marL="0" indent="0" algn="l" rtl="0">
              <a:buNone/>
            </a:pPr>
            <a:endParaRPr lang="ar-JO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صورة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24650" y="1968500"/>
            <a:ext cx="5467350" cy="44704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94045635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96900" y="386588"/>
            <a:ext cx="10972800" cy="1143000"/>
          </a:xfrm>
        </p:spPr>
        <p:txBody>
          <a:bodyPr>
            <a:normAutofit/>
          </a:bodyPr>
          <a:lstStyle/>
          <a:p>
            <a:r>
              <a:rPr lang="en-US" sz="3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Preliminary Design :</a:t>
            </a:r>
            <a:endParaRPr lang="ar-JO" sz="36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عنصر نائب للمحتوى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 algn="l" rtl="0">
                  <a:buNone/>
                </a:pPr>
                <a:r>
                  <a:rPr lang="en-US" sz="2400" dirty="0" smtClean="0">
                    <a:latin typeface="Times New Roman" pitchFamily="18" charset="0"/>
                    <a:cs typeface="Times New Roman" pitchFamily="18" charset="0"/>
                  </a:rPr>
                  <a:t>Check Wide Beam Shear in slab:</a:t>
                </a:r>
              </a:p>
              <a:p>
                <a:pPr marL="0" indent="0" algn="l" rtl="0">
                  <a:buNone/>
                </a:pPr>
                <a:r>
                  <a:rPr lang="en-US" sz="2000" dirty="0" smtClean="0">
                    <a:latin typeface="Times New Roman" pitchFamily="18" charset="0"/>
                    <a:cs typeface="Times New Roman" pitchFamily="18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𝑢</m:t>
                        </m:r>
                      </m:sub>
                    </m:sSub>
                    <m:r>
                      <a:rPr lang="en-US" sz="20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17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5</m:t>
                    </m:r>
                    <m:d>
                      <m:d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6</m:t>
                            </m:r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.</m:t>
                            </m:r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85</m:t>
                            </m:r>
                          </m:num>
                          <m:den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den>
                        </m:f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−</m:t>
                        </m:r>
                        <m:f>
                          <m:f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0</m:t>
                            </m:r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.</m:t>
                            </m:r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30</m:t>
                            </m:r>
                          </m:num>
                          <m:den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den>
                        </m:f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0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21</m:t>
                        </m:r>
                      </m:e>
                    </m:d>
                    <m:r>
                      <a:rPr lang="en-US" sz="20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53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63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2000">
                        <a:latin typeface="Cambria Math" panose="02040503050406030204" pitchFamily="18" charset="0"/>
                      </a:rPr>
                      <m:t>kN</m:t>
                    </m:r>
                    <m:r>
                      <a:rPr lang="en-US" sz="2000">
                        <a:latin typeface="Cambria Math" panose="02040503050406030204" pitchFamily="18" charset="0"/>
                      </a:rPr>
                      <m:t>/</m:t>
                    </m:r>
                    <m:r>
                      <m:rPr>
                        <m:sty m:val="p"/>
                      </m:rPr>
                      <a:rPr lang="en-US" sz="2000">
                        <a:latin typeface="Cambria Math" panose="02040503050406030204" pitchFamily="18" charset="0"/>
                      </a:rPr>
                      <m:t>m</m:t>
                    </m:r>
                  </m:oMath>
                </a14:m>
                <a:endParaRPr lang="en-US" sz="2000" dirty="0">
                  <a:latin typeface="Times New Roman" pitchFamily="18" charset="0"/>
                  <a:cs typeface="Times New Roman" pitchFamily="18" charset="0"/>
                </a:endParaRPr>
              </a:p>
              <a:p>
                <a:pPr marL="0" indent="0" algn="l" rtl="0">
                  <a:buNone/>
                </a:pPr>
                <a:r>
                  <a:rPr lang="en-US" sz="2000" dirty="0" smtClean="0">
                    <a:latin typeface="Times New Roman" pitchFamily="18" charset="0"/>
                    <a:cs typeface="Times New Roman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2000" i="1">
                        <a:latin typeface="Cambria Math" panose="02040503050406030204" pitchFamily="18" charset="0"/>
                      </a:rPr>
                      <m:t>∅</m:t>
                    </m:r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</m:sSub>
                    <m:r>
                      <a:rPr lang="en-US" sz="2000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0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75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×</m:t>
                        </m:r>
                        <m:f>
                          <m:f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6</m:t>
                            </m:r>
                          </m:den>
                        </m:f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×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×</m:t>
                        </m:r>
                        <m:rad>
                          <m:radPr>
                            <m:degHide m:val="on"/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24</m:t>
                            </m:r>
                          </m:e>
                        </m:rad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×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1000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×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210</m:t>
                        </m:r>
                      </m:num>
                      <m:den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1000</m:t>
                        </m:r>
                      </m:den>
                    </m:f>
                    <m:r>
                      <a:rPr lang="en-US" sz="20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128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6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2000">
                        <a:latin typeface="Cambria Math" panose="02040503050406030204" pitchFamily="18" charset="0"/>
                      </a:rPr>
                      <m:t>kN</m:t>
                    </m:r>
                    <m:r>
                      <a:rPr lang="en-US" sz="2000">
                        <a:latin typeface="Cambria Math" panose="02040503050406030204" pitchFamily="18" charset="0"/>
                      </a:rPr>
                      <m:t>/</m:t>
                    </m:r>
                    <m:r>
                      <m:rPr>
                        <m:sty m:val="p"/>
                      </m:rPr>
                      <a:rPr lang="en-US" sz="2000">
                        <a:latin typeface="Cambria Math" panose="02040503050406030204" pitchFamily="18" charset="0"/>
                      </a:rPr>
                      <m:t>m</m:t>
                    </m:r>
                  </m:oMath>
                </a14:m>
                <a:endParaRPr lang="en-US" sz="2000" dirty="0">
                  <a:latin typeface="Times New Roman" pitchFamily="18" charset="0"/>
                  <a:cs typeface="Times New Roman" pitchFamily="18" charset="0"/>
                </a:endParaRPr>
              </a:p>
              <a:p>
                <a:pPr marL="0" indent="0" algn="l" rtl="0">
                  <a:buNone/>
                </a:pPr>
                <a:r>
                  <a:rPr lang="en-US" sz="2000" dirty="0" smtClean="0">
                    <a:latin typeface="Times New Roman" pitchFamily="18" charset="0"/>
                    <a:cs typeface="Times New Roman" pitchFamily="18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𝑢</m:t>
                        </m:r>
                      </m:sub>
                    </m:sSub>
                    <m:r>
                      <a:rPr lang="en-US" sz="20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53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63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2000">
                        <a:latin typeface="Cambria Math" panose="02040503050406030204" pitchFamily="18" charset="0"/>
                      </a:rPr>
                      <m:t>kN</m:t>
                    </m:r>
                    <m:r>
                      <a:rPr lang="en-US" sz="2000">
                        <a:latin typeface="Cambria Math" panose="02040503050406030204" pitchFamily="18" charset="0"/>
                      </a:rPr>
                      <m:t>/</m:t>
                    </m:r>
                    <m:r>
                      <m:rPr>
                        <m:sty m:val="p"/>
                      </m:rPr>
                      <a:rPr lang="en-US" sz="2000">
                        <a:latin typeface="Cambria Math" panose="02040503050406030204" pitchFamily="18" charset="0"/>
                      </a:rPr>
                      <m:t>m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&lt;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∅</m:t>
                    </m:r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</m:sSub>
                    <m:r>
                      <a:rPr lang="en-US" sz="20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128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6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2000">
                        <a:latin typeface="Cambria Math" panose="02040503050406030204" pitchFamily="18" charset="0"/>
                      </a:rPr>
                      <m:t>kN</m:t>
                    </m:r>
                    <m:r>
                      <a:rPr lang="en-US" sz="2000">
                        <a:latin typeface="Cambria Math" panose="02040503050406030204" pitchFamily="18" charset="0"/>
                      </a:rPr>
                      <m:t>/</m:t>
                    </m:r>
                    <m:r>
                      <m:rPr>
                        <m:sty m:val="p"/>
                      </m:rPr>
                      <a:rPr lang="en-US" sz="2000">
                        <a:latin typeface="Cambria Math" panose="02040503050406030204" pitchFamily="18" charset="0"/>
                      </a:rPr>
                      <m:t>m</m:t>
                    </m:r>
                  </m:oMath>
                </a14:m>
                <a:endParaRPr lang="en-US" sz="2000" dirty="0">
                  <a:latin typeface="Times New Roman" pitchFamily="18" charset="0"/>
                  <a:cs typeface="Times New Roman" pitchFamily="18" charset="0"/>
                </a:endParaRPr>
              </a:p>
              <a:p>
                <a:pPr marL="0" indent="0" algn="l" rtl="0">
                  <a:buNone/>
                </a:pPr>
                <a:r>
                  <a:rPr lang="en-US" sz="2000" dirty="0">
                    <a:latin typeface="Times New Roman" pitchFamily="18" charset="0"/>
                    <a:cs typeface="Times New Roman" pitchFamily="18" charset="0"/>
                  </a:rPr>
                  <a:t>Thickness is adequate.</a:t>
                </a:r>
              </a:p>
              <a:p>
                <a:pPr marL="0" indent="0" algn="l" rtl="0">
                  <a:buNone/>
                </a:pPr>
                <a:endParaRPr lang="ar-JO" sz="20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3" name="عنصر نائب للمحتوى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833" t="-1111"/>
                </a:stretch>
              </a:blipFill>
            </p:spPr>
            <p:txBody>
              <a:bodyPr/>
              <a:lstStyle/>
              <a:p>
                <a:r>
                  <a:rPr lang="ar-JO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98140980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47700" y="564388"/>
            <a:ext cx="10972800" cy="1143000"/>
          </a:xfrm>
        </p:spPr>
        <p:txBody>
          <a:bodyPr>
            <a:normAutofit/>
          </a:bodyPr>
          <a:lstStyle/>
          <a:p>
            <a:r>
              <a:rPr lang="en-US" sz="3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Preliminary Design :</a:t>
            </a:r>
            <a:endParaRPr lang="ar-JO" sz="36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عنصر نائب للمحتوى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 algn="l" rtl="0">
                  <a:buNone/>
                </a:pPr>
                <a:r>
                  <a:rPr lang="en-US" sz="2400" dirty="0" smtClean="0">
                    <a:latin typeface="Times New Roman" pitchFamily="18" charset="0"/>
                    <a:cs typeface="Times New Roman" pitchFamily="18" charset="0"/>
                  </a:rPr>
                  <a:t>Design of slab in column strip for flexure:</a:t>
                </a:r>
              </a:p>
              <a:p>
                <a:pPr marL="0" indent="0" algn="l" rtl="0">
                  <a:buNone/>
                </a:pPr>
                <a:r>
                  <a:rPr lang="en-US" sz="2000" dirty="0" smtClean="0">
                    <a:latin typeface="Times New Roman" pitchFamily="18" charset="0"/>
                    <a:cs typeface="Times New Roman" pitchFamily="18" charset="0"/>
                  </a:rPr>
                  <a:t>Maximum positive moment,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𝑀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𝑢</m:t>
                        </m:r>
                      </m:sub>
                      <m:sup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bSup>
                    <m:r>
                      <a:rPr lang="en-US" sz="20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29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26</m:t>
                    </m:r>
                    <m:r>
                      <m:rPr>
                        <m:sty m:val="p"/>
                      </m:rPr>
                      <a:rPr lang="en-US" sz="2000">
                        <a:latin typeface="Cambria Math" panose="02040503050406030204" pitchFamily="18" charset="0"/>
                      </a:rPr>
                      <m:t>kN</m:t>
                    </m:r>
                    <m:r>
                      <a:rPr lang="en-US" sz="2000">
                        <a:latin typeface="Cambria Math" panose="02040503050406030204" pitchFamily="18" charset="0"/>
                      </a:rPr>
                      <m:t>.</m:t>
                    </m:r>
                    <m:r>
                      <m:rPr>
                        <m:sty m:val="p"/>
                      </m:rPr>
                      <a:rPr lang="en-US" sz="2000">
                        <a:latin typeface="Cambria Math" panose="02040503050406030204" pitchFamily="18" charset="0"/>
                      </a:rPr>
                      <m:t>m</m:t>
                    </m:r>
                  </m:oMath>
                </a14:m>
                <a:endParaRPr lang="en-US" sz="2000" dirty="0">
                  <a:latin typeface="Times New Roman" pitchFamily="18" charset="0"/>
                  <a:cs typeface="Times New Roman" pitchFamily="18" charset="0"/>
                </a:endParaRPr>
              </a:p>
              <a:p>
                <a:pPr marL="0" indent="0" algn="l" rtl="0">
                  <a:buNone/>
                </a:pPr>
                <a:r>
                  <a:rPr lang="en-US" sz="2000" dirty="0" smtClean="0">
                    <a:latin typeface="Times New Roman" pitchFamily="18" charset="0"/>
                    <a:cs typeface="Times New Roman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2000" i="1">
                        <a:latin typeface="Cambria Math" panose="02040503050406030204" pitchFamily="18" charset="0"/>
                      </a:rPr>
                      <m:t>𝜌</m:t>
                    </m:r>
                    <m:r>
                      <a:rPr lang="en-US" sz="2000" b="0" i="1" smtClean="0">
                        <a:latin typeface="Cambria Math"/>
                      </a:rPr>
                      <m:t>=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0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000736</m:t>
                    </m:r>
                  </m:oMath>
                </a14:m>
                <a:endParaRPr lang="en-US" sz="2000" dirty="0">
                  <a:latin typeface="Times New Roman" pitchFamily="18" charset="0"/>
                  <a:cs typeface="Times New Roman" pitchFamily="18" charset="0"/>
                </a:endParaRPr>
              </a:p>
              <a:p>
                <a:pPr marL="0" indent="0" algn="l" rtl="0">
                  <a:buNone/>
                </a:pPr>
                <a:r>
                  <a:rPr lang="en-US" sz="2000" dirty="0" smtClean="0">
                    <a:latin typeface="Times New Roman" pitchFamily="18" charset="0"/>
                    <a:cs typeface="Times New Roman" pitchFamily="18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</m:sSub>
                    <m:r>
                      <a:rPr lang="en-US" sz="20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0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000736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×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2400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×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210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370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9</m:t>
                    </m:r>
                    <m:sSup>
                      <m:sSup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mm</m:t>
                        </m:r>
                      </m:e>
                      <m:sup>
                        <m:r>
                          <a:rPr lang="en-US" sz="200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en-US" sz="2000" dirty="0">
                  <a:latin typeface="Times New Roman" pitchFamily="18" charset="0"/>
                  <a:cs typeface="Times New Roman" pitchFamily="18" charset="0"/>
                </a:endParaRPr>
              </a:p>
              <a:p>
                <a:pPr marL="0" indent="0" algn="l" rtl="0">
                  <a:buNone/>
                </a:pPr>
                <a:r>
                  <a:rPr lang="en-US" sz="2000" dirty="0" smtClean="0">
                    <a:latin typeface="Times New Roman" pitchFamily="18" charset="0"/>
                    <a:cs typeface="Times New Roman" pitchFamily="18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𝑠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𝑚𝑖𝑛</m:t>
                        </m:r>
                      </m:sub>
                    </m:sSub>
                    <m:r>
                      <a:rPr lang="en-US" sz="20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0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0018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×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2400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×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250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1080</m:t>
                    </m:r>
                    <m:sSup>
                      <m:sSup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mm</m:t>
                        </m:r>
                      </m:e>
                      <m:sup>
                        <m:r>
                          <a:rPr lang="en-US" sz="200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en-US" sz="2000" dirty="0">
                  <a:latin typeface="Times New Roman" pitchFamily="18" charset="0"/>
                  <a:cs typeface="Times New Roman" pitchFamily="18" charset="0"/>
                </a:endParaRPr>
              </a:p>
              <a:p>
                <a:pPr marL="0" indent="0" algn="l" rtl="0">
                  <a:buNone/>
                </a:pPr>
                <a:r>
                  <a:rPr lang="en-US" sz="2000" dirty="0" smtClean="0">
                    <a:latin typeface="Times New Roman" pitchFamily="18" charset="0"/>
                    <a:cs typeface="Times New Roman" pitchFamily="18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</m:sSub>
                    <m:r>
                      <a:rPr lang="en-US" sz="20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370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9</m:t>
                    </m:r>
                    <m:sSup>
                      <m:sSup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mm</m:t>
                        </m:r>
                      </m:e>
                      <m:sup>
                        <m:r>
                          <a:rPr lang="en-US" sz="200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sz="2000" i="1">
                        <a:latin typeface="Cambria Math" panose="02040503050406030204" pitchFamily="18" charset="0"/>
                      </a:rPr>
                      <m:t>&lt;</m:t>
                    </m:r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𝑠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𝑚𝑖𝑛</m:t>
                        </m:r>
                      </m:sub>
                    </m:sSub>
                    <m:r>
                      <a:rPr lang="en-US" sz="20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1080</m:t>
                    </m:r>
                    <m:sSup>
                      <m:sSup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mm</m:t>
                        </m:r>
                      </m:e>
                      <m:sup>
                        <m:r>
                          <a:rPr lang="en-US" sz="200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en-US" sz="2000" dirty="0">
                  <a:latin typeface="Times New Roman" pitchFamily="18" charset="0"/>
                  <a:cs typeface="Times New Roman" pitchFamily="18" charset="0"/>
                </a:endParaRPr>
              </a:p>
              <a:p>
                <a:pPr marL="0" indent="0" algn="l" rtl="0">
                  <a:buNone/>
                </a:pPr>
                <a:r>
                  <a:rPr lang="en-US" sz="2000" dirty="0">
                    <a:latin typeface="Times New Roman" pitchFamily="18" charset="0"/>
                    <a:cs typeface="Times New Roman" pitchFamily="18" charset="0"/>
                  </a:rPr>
                  <a:t>Use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𝑠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𝑚𝑖𝑛</m:t>
                        </m:r>
                      </m:sub>
                    </m:sSub>
                    <m:r>
                      <a:rPr lang="en-US" sz="20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1080</m:t>
                    </m:r>
                    <m:sSup>
                      <m:sSup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mm</m:t>
                        </m:r>
                      </m:e>
                      <m:sup>
                        <m:r>
                          <a:rPr lang="en-US" sz="200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en-US" sz="2000" dirty="0">
                  <a:latin typeface="Times New Roman" pitchFamily="18" charset="0"/>
                  <a:cs typeface="Times New Roman" pitchFamily="18" charset="0"/>
                </a:endParaRPr>
              </a:p>
              <a:p>
                <a:pPr marL="0" indent="0" algn="l" rtl="0">
                  <a:buNone/>
                </a:pPr>
                <a:endParaRPr lang="ar-JO" sz="20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3" name="عنصر نائب للمحتوى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833" t="-1111"/>
                </a:stretch>
              </a:blipFill>
            </p:spPr>
            <p:txBody>
              <a:bodyPr/>
              <a:lstStyle/>
              <a:p>
                <a:r>
                  <a:rPr lang="ar-JO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57694984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47700" y="424688"/>
            <a:ext cx="10972800" cy="1143000"/>
          </a:xfrm>
        </p:spPr>
        <p:txBody>
          <a:bodyPr>
            <a:normAutofit/>
          </a:bodyPr>
          <a:lstStyle/>
          <a:p>
            <a:r>
              <a:rPr lang="en-US" sz="3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Preliminary Design :</a:t>
            </a:r>
            <a:endParaRPr lang="ar-JO" sz="36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عنصر نائب للمحتوى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 algn="l" rtl="0">
                  <a:buNone/>
                </a:pPr>
                <a:r>
                  <a:rPr lang="en-US" sz="2400" dirty="0">
                    <a:latin typeface="Times New Roman" pitchFamily="18" charset="0"/>
                    <a:cs typeface="Times New Roman" pitchFamily="18" charset="0"/>
                  </a:rPr>
                  <a:t>Design of slab in column strip for flexure:</a:t>
                </a:r>
                <a:endParaRPr lang="en-US" sz="2400" dirty="0" smtClean="0">
                  <a:latin typeface="Times New Roman" pitchFamily="18" charset="0"/>
                  <a:cs typeface="Times New Roman" pitchFamily="18" charset="0"/>
                </a:endParaRPr>
              </a:p>
              <a:p>
                <a:pPr marL="0" indent="0" algn="l" rtl="0">
                  <a:buNone/>
                </a:pPr>
                <a:r>
                  <a:rPr lang="en-US" sz="2000" dirty="0" smtClean="0">
                    <a:latin typeface="Times New Roman" pitchFamily="18" charset="0"/>
                    <a:cs typeface="Times New Roman" pitchFamily="18" charset="0"/>
                  </a:rPr>
                  <a:t>Maximum </a:t>
                </a:r>
                <a:r>
                  <a:rPr lang="en-US" sz="2000" dirty="0">
                    <a:latin typeface="Times New Roman" pitchFamily="18" charset="0"/>
                    <a:cs typeface="Times New Roman" pitchFamily="18" charset="0"/>
                  </a:rPr>
                  <a:t>negative moment,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𝑀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𝑢</m:t>
                        </m:r>
                      </m:sub>
                      <m:sup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bSup>
                    <m:r>
                      <a:rPr lang="en-US" sz="20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58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68</m:t>
                    </m:r>
                    <m:r>
                      <m:rPr>
                        <m:sty m:val="p"/>
                      </m:rPr>
                      <a:rPr lang="en-US" sz="2000">
                        <a:latin typeface="Cambria Math" panose="02040503050406030204" pitchFamily="18" charset="0"/>
                      </a:rPr>
                      <m:t>kN</m:t>
                    </m:r>
                    <m:r>
                      <a:rPr lang="en-US" sz="2000">
                        <a:latin typeface="Cambria Math" panose="02040503050406030204" pitchFamily="18" charset="0"/>
                      </a:rPr>
                      <m:t>.</m:t>
                    </m:r>
                    <m:r>
                      <m:rPr>
                        <m:sty m:val="p"/>
                      </m:rPr>
                      <a:rPr lang="en-US" sz="2000">
                        <a:latin typeface="Cambria Math" panose="02040503050406030204" pitchFamily="18" charset="0"/>
                      </a:rPr>
                      <m:t>m</m:t>
                    </m:r>
                  </m:oMath>
                </a14:m>
                <a:endParaRPr lang="en-US" sz="2000" dirty="0">
                  <a:latin typeface="Times New Roman" pitchFamily="18" charset="0"/>
                  <a:cs typeface="Times New Roman" pitchFamily="18" charset="0"/>
                </a:endParaRPr>
              </a:p>
              <a:p>
                <a:pPr marL="0" indent="0" algn="l" rtl="0">
                  <a:buNone/>
                </a:pPr>
                <a:r>
                  <a:rPr lang="en-US" sz="2000" dirty="0" smtClean="0"/>
                  <a:t> </a:t>
                </a:r>
                <a14:m>
                  <m:oMath xmlns:m="http://schemas.openxmlformats.org/officeDocument/2006/math">
                    <m:r>
                      <a:rPr lang="en-US" sz="2000" i="1">
                        <a:latin typeface="Cambria Math" panose="02040503050406030204" pitchFamily="18" charset="0"/>
                      </a:rPr>
                      <m:t>𝜌</m:t>
                    </m:r>
                    <m:r>
                      <a:rPr lang="en-US" sz="2000" b="0" i="1" smtClean="0">
                        <a:latin typeface="Cambria Math"/>
                      </a:rPr>
                      <m:t>=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0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001487</m:t>
                    </m:r>
                  </m:oMath>
                </a14:m>
                <a:endParaRPr lang="en-US" sz="2000" dirty="0">
                  <a:latin typeface="Times New Roman" pitchFamily="18" charset="0"/>
                  <a:cs typeface="Times New Roman" pitchFamily="18" charset="0"/>
                </a:endParaRPr>
              </a:p>
              <a:p>
                <a:pPr marL="0" indent="0" algn="l" rtl="0">
                  <a:buNone/>
                </a:pPr>
                <a:r>
                  <a:rPr lang="en-US" sz="2000" dirty="0" smtClean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</m:sSub>
                    <m:r>
                      <a:rPr lang="en-US" sz="20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0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001487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×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2400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×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210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749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5</m:t>
                    </m:r>
                    <m:sSup>
                      <m:sSup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mm</m:t>
                        </m:r>
                      </m:e>
                      <m:sup>
                        <m:r>
                          <a:rPr lang="en-US" sz="200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en-US" sz="2000" dirty="0">
                  <a:latin typeface="Times New Roman" pitchFamily="18" charset="0"/>
                  <a:cs typeface="Times New Roman" pitchFamily="18" charset="0"/>
                </a:endParaRPr>
              </a:p>
              <a:p>
                <a:pPr marL="0" indent="0" algn="l" rtl="0">
                  <a:buNone/>
                </a:pPr>
                <a:r>
                  <a:rPr lang="en-US" sz="2000" dirty="0" smtClean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𝑠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𝑚𝑖𝑛</m:t>
                        </m:r>
                      </m:sub>
                    </m:sSub>
                    <m:r>
                      <a:rPr lang="en-US" sz="20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1080</m:t>
                    </m:r>
                    <m:sSup>
                      <m:sSup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mm</m:t>
                        </m:r>
                      </m:e>
                      <m:sup>
                        <m:r>
                          <a:rPr lang="en-US" sz="200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en-US" sz="2000" dirty="0">
                  <a:latin typeface="Times New Roman" pitchFamily="18" charset="0"/>
                  <a:cs typeface="Times New Roman" pitchFamily="18" charset="0"/>
                </a:endParaRPr>
              </a:p>
              <a:p>
                <a:pPr marL="0" indent="0" algn="l" rtl="0">
                  <a:buNone/>
                </a:pPr>
                <a:r>
                  <a:rPr lang="en-US" sz="2000" dirty="0" smtClean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</m:sSub>
                    <m:r>
                      <a:rPr lang="en-US" sz="20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749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5</m:t>
                    </m:r>
                    <m:sSup>
                      <m:sSup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mm</m:t>
                        </m:r>
                      </m:e>
                      <m:sup>
                        <m:r>
                          <a:rPr lang="en-US" sz="200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sz="2000" i="1">
                        <a:latin typeface="Cambria Math" panose="02040503050406030204" pitchFamily="18" charset="0"/>
                      </a:rPr>
                      <m:t>&lt;</m:t>
                    </m:r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𝑠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𝑚𝑖𝑛</m:t>
                        </m:r>
                      </m:sub>
                    </m:sSub>
                    <m:r>
                      <a:rPr lang="en-US" sz="20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1080</m:t>
                    </m:r>
                  </m:oMath>
                </a14:m>
                <a:endParaRPr lang="en-US" sz="2000" dirty="0">
                  <a:latin typeface="Times New Roman" pitchFamily="18" charset="0"/>
                  <a:cs typeface="Times New Roman" pitchFamily="18" charset="0"/>
                </a:endParaRPr>
              </a:p>
              <a:p>
                <a:pPr marL="0" indent="0" algn="l" rtl="0">
                  <a:buNone/>
                </a:pPr>
                <a:r>
                  <a:rPr lang="en-US" sz="2000" dirty="0">
                    <a:latin typeface="Times New Roman" pitchFamily="18" charset="0"/>
                    <a:cs typeface="Times New Roman" pitchFamily="18" charset="0"/>
                  </a:rPr>
                  <a:t>Use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𝑠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𝑚𝑖𝑛</m:t>
                        </m:r>
                      </m:sub>
                    </m:sSub>
                    <m:r>
                      <a:rPr lang="en-US" sz="20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1080</m:t>
                    </m:r>
                    <m:sSup>
                      <m:sSup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mm</m:t>
                        </m:r>
                      </m:e>
                      <m:sup>
                        <m:r>
                          <a:rPr lang="en-US" sz="200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en-US" sz="2000" dirty="0">
                  <a:latin typeface="Times New Roman" pitchFamily="18" charset="0"/>
                  <a:cs typeface="Times New Roman" pitchFamily="18" charset="0"/>
                </a:endParaRPr>
              </a:p>
              <a:p>
                <a:pPr marL="0" indent="0" algn="l" rtl="0">
                  <a:buNone/>
                </a:pPr>
                <a:endParaRPr lang="ar-JO" sz="20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3" name="عنصر نائب للمحتوى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833" t="-1111"/>
                </a:stretch>
              </a:blipFill>
            </p:spPr>
            <p:txBody>
              <a:bodyPr/>
              <a:lstStyle/>
              <a:p>
                <a:r>
                  <a:rPr lang="ar-JO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20093882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Preliminary Design :</a:t>
            </a:r>
            <a:endParaRPr lang="ar-JO" sz="36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عنصر نائب للمحتوى 2"/>
              <p:cNvSpPr>
                <a:spLocks noGrp="1"/>
              </p:cNvSpPr>
              <p:nvPr>
                <p:ph idx="1"/>
              </p:nvPr>
            </p:nvSpPr>
            <p:spPr>
              <a:xfrm>
                <a:off x="546100" y="1948180"/>
                <a:ext cx="10972800" cy="4389120"/>
              </a:xfrm>
            </p:spPr>
            <p:txBody>
              <a:bodyPr>
                <a:normAutofit/>
              </a:bodyPr>
              <a:lstStyle/>
              <a:p>
                <a:pPr marL="0" indent="0" algn="l" rtl="0">
                  <a:buNone/>
                </a:pPr>
                <a:r>
                  <a:rPr lang="en-US" sz="2400" dirty="0" smtClean="0">
                    <a:latin typeface="Times New Roman" pitchFamily="18" charset="0"/>
                    <a:cs typeface="Times New Roman" pitchFamily="18" charset="0"/>
                  </a:rPr>
                  <a:t>Design of slab in middle strip for flexure:</a:t>
                </a:r>
              </a:p>
              <a:p>
                <a:pPr marL="0" indent="0" algn="l" rtl="0">
                  <a:buNone/>
                </a:pPr>
                <a:r>
                  <a:rPr lang="en-US" sz="2000" dirty="0">
                    <a:latin typeface="Times New Roman" pitchFamily="18" charset="0"/>
                    <a:cs typeface="Times New Roman" pitchFamily="18" charset="0"/>
                  </a:rPr>
                  <a:t>Maximum positive moment,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𝑀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𝑢</m:t>
                        </m:r>
                      </m:sub>
                      <m:sup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bSup>
                    <m:r>
                      <a:rPr lang="en-US" sz="20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84</m:t>
                    </m:r>
                    <m:r>
                      <m:rPr>
                        <m:sty m:val="p"/>
                      </m:rPr>
                      <a:rPr lang="en-US" sz="2000">
                        <a:latin typeface="Cambria Math" panose="02040503050406030204" pitchFamily="18" charset="0"/>
                      </a:rPr>
                      <m:t>kN</m:t>
                    </m:r>
                    <m:r>
                      <a:rPr lang="en-US" sz="2000">
                        <a:latin typeface="Cambria Math" panose="02040503050406030204" pitchFamily="18" charset="0"/>
                      </a:rPr>
                      <m:t>.</m:t>
                    </m:r>
                    <m:r>
                      <m:rPr>
                        <m:sty m:val="p"/>
                      </m:rPr>
                      <a:rPr lang="en-US" sz="2000">
                        <a:latin typeface="Cambria Math" panose="02040503050406030204" pitchFamily="18" charset="0"/>
                      </a:rPr>
                      <m:t>m</m:t>
                    </m:r>
                  </m:oMath>
                </a14:m>
                <a:endParaRPr lang="en-US" sz="2000" dirty="0">
                  <a:latin typeface="Times New Roman" pitchFamily="18" charset="0"/>
                  <a:cs typeface="Times New Roman" pitchFamily="18" charset="0"/>
                </a:endParaRPr>
              </a:p>
              <a:p>
                <a:pPr marL="0" indent="0" algn="l" rtl="0">
                  <a:buNone/>
                </a:pPr>
                <a:r>
                  <a:rPr lang="en-US" sz="2000" dirty="0" smtClean="0">
                    <a:latin typeface="Times New Roman" pitchFamily="18" charset="0"/>
                    <a:cs typeface="Times New Roman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2000" i="1">
                        <a:latin typeface="Cambria Math" panose="02040503050406030204" pitchFamily="18" charset="0"/>
                      </a:rPr>
                      <m:t>𝜌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0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001106</m:t>
                    </m:r>
                  </m:oMath>
                </a14:m>
                <a:endParaRPr lang="en-US" sz="2000" dirty="0">
                  <a:latin typeface="Times New Roman" pitchFamily="18" charset="0"/>
                  <a:cs typeface="Times New Roman" pitchFamily="18" charset="0"/>
                </a:endParaRPr>
              </a:p>
              <a:p>
                <a:pPr marL="0" indent="0" algn="l" rtl="0">
                  <a:buNone/>
                </a:pPr>
                <a:r>
                  <a:rPr lang="en-US" sz="2000" dirty="0" smtClean="0">
                    <a:latin typeface="Times New Roman" pitchFamily="18" charset="0"/>
                    <a:cs typeface="Times New Roman" pitchFamily="18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</m:sSub>
                    <m:r>
                      <a:rPr lang="en-US" sz="20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0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001106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×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4600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×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210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1068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4</m:t>
                    </m:r>
                    <m:sSup>
                      <m:sSup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mm</m:t>
                        </m:r>
                      </m:e>
                      <m:sup>
                        <m:r>
                          <a:rPr lang="en-US" sz="200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en-US" sz="2000" dirty="0">
                  <a:latin typeface="Times New Roman" pitchFamily="18" charset="0"/>
                  <a:cs typeface="Times New Roman" pitchFamily="18" charset="0"/>
                </a:endParaRPr>
              </a:p>
              <a:p>
                <a:pPr marL="0" indent="0" algn="l" rtl="0">
                  <a:buNone/>
                </a:pPr>
                <a:r>
                  <a:rPr lang="en-US" sz="2000" dirty="0" smtClean="0">
                    <a:latin typeface="Times New Roman" pitchFamily="18" charset="0"/>
                    <a:cs typeface="Times New Roman" pitchFamily="18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𝑠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𝑚𝑖𝑛</m:t>
                        </m:r>
                      </m:sub>
                    </m:sSub>
                    <m:r>
                      <a:rPr lang="en-US" sz="20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0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0018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×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4600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×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250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2070</m:t>
                    </m:r>
                    <m:sSup>
                      <m:sSup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mm</m:t>
                        </m:r>
                      </m:e>
                      <m:sup>
                        <m:r>
                          <a:rPr lang="en-US" sz="200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en-US" sz="2000" dirty="0">
                  <a:latin typeface="Times New Roman" pitchFamily="18" charset="0"/>
                  <a:cs typeface="Times New Roman" pitchFamily="18" charset="0"/>
                </a:endParaRPr>
              </a:p>
              <a:p>
                <a:pPr marL="0" indent="0" algn="l" rtl="0">
                  <a:buNone/>
                </a:pPr>
                <a:r>
                  <a:rPr lang="en-US" sz="2000" dirty="0" smtClean="0">
                    <a:latin typeface="Times New Roman" pitchFamily="18" charset="0"/>
                    <a:cs typeface="Times New Roman" pitchFamily="18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</m:sSub>
                    <m:r>
                      <a:rPr lang="en-US" sz="20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1068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4</m:t>
                    </m:r>
                    <m:sSup>
                      <m:sSup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mm</m:t>
                        </m:r>
                      </m:e>
                      <m:sup>
                        <m:r>
                          <a:rPr lang="en-US" sz="200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sz="2000" i="1">
                        <a:latin typeface="Cambria Math" panose="02040503050406030204" pitchFamily="18" charset="0"/>
                      </a:rPr>
                      <m:t>&lt;</m:t>
                    </m:r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𝑠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𝑚𝑖𝑛</m:t>
                        </m:r>
                      </m:sub>
                    </m:sSub>
                    <m:r>
                      <a:rPr lang="en-US" sz="20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2070</m:t>
                    </m:r>
                    <m:sSup>
                      <m:sSup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mm</m:t>
                        </m:r>
                      </m:e>
                      <m:sup>
                        <m:r>
                          <a:rPr lang="en-US" sz="200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en-US" sz="2000" dirty="0">
                  <a:latin typeface="Times New Roman" pitchFamily="18" charset="0"/>
                  <a:cs typeface="Times New Roman" pitchFamily="18" charset="0"/>
                </a:endParaRPr>
              </a:p>
              <a:p>
                <a:pPr marL="0" indent="0" algn="l" rtl="0">
                  <a:buNone/>
                </a:pPr>
                <a:r>
                  <a:rPr lang="en-US" sz="2000" dirty="0">
                    <a:latin typeface="Times New Roman" pitchFamily="18" charset="0"/>
                    <a:cs typeface="Times New Roman" pitchFamily="18" charset="0"/>
                  </a:rPr>
                  <a:t>Use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𝑠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𝑚𝑖𝑛</m:t>
                        </m:r>
                      </m:sub>
                    </m:sSub>
                    <m:r>
                      <a:rPr lang="en-US" sz="20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2070</m:t>
                    </m:r>
                    <m:sSup>
                      <m:sSup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mm</m:t>
                        </m:r>
                      </m:e>
                      <m:sup>
                        <m:r>
                          <a:rPr lang="en-US" sz="200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en-US" sz="2000" dirty="0">
                  <a:latin typeface="Times New Roman" pitchFamily="18" charset="0"/>
                  <a:cs typeface="Times New Roman" pitchFamily="18" charset="0"/>
                </a:endParaRPr>
              </a:p>
              <a:p>
                <a:pPr marL="0" indent="0" algn="l" rtl="0">
                  <a:buNone/>
                </a:pPr>
                <a:endParaRPr lang="ar-JO" sz="24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3" name="عنصر نائب للمحتوى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46100" y="1948180"/>
                <a:ext cx="10972800" cy="4389120"/>
              </a:xfrm>
              <a:blipFill rotWithShape="1">
                <a:blip r:embed="rId2"/>
                <a:stretch>
                  <a:fillRect l="-889" t="-1111"/>
                </a:stretch>
              </a:blipFill>
            </p:spPr>
            <p:txBody>
              <a:bodyPr/>
              <a:lstStyle/>
              <a:p>
                <a:r>
                  <a:rPr lang="ar-JO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2447576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09600" y="577088"/>
            <a:ext cx="10972800" cy="1143000"/>
          </a:xfrm>
        </p:spPr>
        <p:txBody>
          <a:bodyPr>
            <a:normAutofit/>
          </a:bodyPr>
          <a:lstStyle/>
          <a:p>
            <a:r>
              <a:rPr lang="en-US" sz="3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Preliminary </a:t>
            </a:r>
            <a:r>
              <a:rPr lang="en-US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Design</a:t>
            </a:r>
            <a:endParaRPr lang="ar-JO" sz="36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عنصر نائب للمحتوى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 algn="l" rtl="0">
                  <a:buNone/>
                </a:pPr>
                <a:r>
                  <a:rPr lang="en-US" sz="2400" dirty="0">
                    <a:latin typeface="Times New Roman" pitchFamily="18" charset="0"/>
                    <a:cs typeface="Times New Roman" pitchFamily="18" charset="0"/>
                  </a:rPr>
                  <a:t>Design of slab in middle strip for flexure</a:t>
                </a:r>
                <a:r>
                  <a:rPr lang="en-US" sz="2400" dirty="0" smtClean="0">
                    <a:latin typeface="Times New Roman" pitchFamily="18" charset="0"/>
                    <a:cs typeface="Times New Roman" pitchFamily="18" charset="0"/>
                  </a:rPr>
                  <a:t>:</a:t>
                </a:r>
                <a:endParaRPr lang="en-US" sz="2000" dirty="0" smtClean="0">
                  <a:latin typeface="Times New Roman" pitchFamily="18" charset="0"/>
                  <a:cs typeface="Times New Roman" pitchFamily="18" charset="0"/>
                </a:endParaRPr>
              </a:p>
              <a:p>
                <a:pPr marL="0" indent="0" algn="l" rtl="0">
                  <a:buNone/>
                </a:pPr>
                <a:r>
                  <a:rPr lang="en-US" sz="2000" dirty="0" smtClean="0">
                    <a:latin typeface="Times New Roman" pitchFamily="18" charset="0"/>
                    <a:cs typeface="Times New Roman" pitchFamily="18" charset="0"/>
                  </a:rPr>
                  <a:t>Maximum negative moment,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𝑀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𝑢</m:t>
                        </m:r>
                      </m:sub>
                      <m:sup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bSup>
                    <m:r>
                      <a:rPr lang="en-US" sz="20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267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13</m:t>
                    </m:r>
                    <m:r>
                      <m:rPr>
                        <m:sty m:val="p"/>
                      </m:rPr>
                      <a:rPr lang="en-US" sz="2000">
                        <a:latin typeface="Cambria Math" panose="02040503050406030204" pitchFamily="18" charset="0"/>
                      </a:rPr>
                      <m:t>kN</m:t>
                    </m:r>
                    <m:r>
                      <a:rPr lang="en-US" sz="2000">
                        <a:latin typeface="Cambria Math" panose="02040503050406030204" pitchFamily="18" charset="0"/>
                      </a:rPr>
                      <m:t>.</m:t>
                    </m:r>
                    <m:r>
                      <m:rPr>
                        <m:sty m:val="p"/>
                      </m:rPr>
                      <a:rPr lang="en-US" sz="2000">
                        <a:latin typeface="Cambria Math" panose="02040503050406030204" pitchFamily="18" charset="0"/>
                      </a:rPr>
                      <m:t>m</m:t>
                    </m:r>
                  </m:oMath>
                </a14:m>
                <a:endParaRPr lang="en-US" sz="2000" dirty="0">
                  <a:latin typeface="Times New Roman" pitchFamily="18" charset="0"/>
                  <a:cs typeface="Times New Roman" pitchFamily="18" charset="0"/>
                </a:endParaRPr>
              </a:p>
              <a:p>
                <a:pPr marL="0" indent="0" algn="l" rtl="0">
                  <a:buNone/>
                </a:pPr>
                <a:r>
                  <a:rPr lang="en-US" sz="2000" dirty="0" smtClean="0">
                    <a:latin typeface="Times New Roman" pitchFamily="18" charset="0"/>
                    <a:cs typeface="Times New Roman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2000" i="1">
                        <a:latin typeface="Cambria Math" panose="02040503050406030204" pitchFamily="18" charset="0"/>
                      </a:rPr>
                      <m:t>𝜌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0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003612</m:t>
                    </m:r>
                  </m:oMath>
                </a14:m>
                <a:endParaRPr lang="en-US" sz="2000" dirty="0">
                  <a:latin typeface="Times New Roman" pitchFamily="18" charset="0"/>
                  <a:cs typeface="Times New Roman" pitchFamily="18" charset="0"/>
                </a:endParaRPr>
              </a:p>
              <a:p>
                <a:pPr marL="0" indent="0" algn="l" rtl="0">
                  <a:buNone/>
                </a:pPr>
                <a:r>
                  <a:rPr lang="en-US" sz="2000" dirty="0" smtClean="0">
                    <a:latin typeface="Times New Roman" pitchFamily="18" charset="0"/>
                    <a:cs typeface="Times New Roman" pitchFamily="18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</m:sSub>
                    <m:r>
                      <a:rPr lang="en-US" sz="20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0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003612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×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4600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×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210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3489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2</m:t>
                    </m:r>
                    <m:sSup>
                      <m:sSup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mm</m:t>
                        </m:r>
                      </m:e>
                      <m:sup>
                        <m:r>
                          <a:rPr lang="en-US" sz="200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en-US" sz="2000" dirty="0">
                  <a:latin typeface="Times New Roman" pitchFamily="18" charset="0"/>
                  <a:cs typeface="Times New Roman" pitchFamily="18" charset="0"/>
                </a:endParaRPr>
              </a:p>
              <a:p>
                <a:pPr marL="0" indent="0" algn="l" rtl="0">
                  <a:buNone/>
                </a:pPr>
                <a:r>
                  <a:rPr lang="en-US" sz="2000" dirty="0" smtClean="0">
                    <a:latin typeface="Times New Roman" pitchFamily="18" charset="0"/>
                    <a:cs typeface="Times New Roman" pitchFamily="18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𝑠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𝑚𝑖𝑛</m:t>
                        </m:r>
                      </m:sub>
                    </m:sSub>
                    <m:r>
                      <a:rPr lang="en-US" sz="20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2070</m:t>
                    </m:r>
                    <m:sSup>
                      <m:sSup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mm</m:t>
                        </m:r>
                      </m:e>
                      <m:sup>
                        <m:r>
                          <a:rPr lang="en-US" sz="200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en-US" sz="2000" dirty="0">
                  <a:latin typeface="Times New Roman" pitchFamily="18" charset="0"/>
                  <a:cs typeface="Times New Roman" pitchFamily="18" charset="0"/>
                </a:endParaRPr>
              </a:p>
              <a:p>
                <a:pPr marL="0" indent="0" algn="l" rtl="0">
                  <a:buNone/>
                </a:pPr>
                <a:r>
                  <a:rPr lang="en-US" sz="2000" dirty="0" smtClean="0">
                    <a:latin typeface="Times New Roman" pitchFamily="18" charset="0"/>
                    <a:cs typeface="Times New Roman" pitchFamily="18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/>
                          </a:rPr>
                          <m:t>  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</m:sSub>
                    <m:r>
                      <a:rPr lang="en-US" sz="20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3489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2</m:t>
                    </m:r>
                    <m:sSup>
                      <m:sSup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mm</m:t>
                        </m:r>
                      </m:e>
                      <m:sup>
                        <m:r>
                          <a:rPr lang="en-US" sz="200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sz="2000" i="1">
                        <a:latin typeface="Cambria Math" panose="02040503050406030204" pitchFamily="18" charset="0"/>
                      </a:rPr>
                      <m:t>&gt;</m:t>
                    </m:r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𝑠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𝑚𝑖𝑛</m:t>
                        </m:r>
                      </m:sub>
                    </m:sSub>
                    <m:r>
                      <a:rPr lang="en-US" sz="20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2070</m:t>
                    </m:r>
                    <m:sSup>
                      <m:sSup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mm</m:t>
                        </m:r>
                      </m:e>
                      <m:sup>
                        <m:r>
                          <a:rPr lang="en-US" sz="200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sz="2000" i="1">
                        <a:latin typeface="Cambria Math" panose="02040503050406030204" pitchFamily="18" charset="0"/>
                      </a:rPr>
                      <m:t>→</m:t>
                    </m:r>
                    <m:r>
                      <m:rPr>
                        <m:sty m:val="p"/>
                      </m:rPr>
                      <a:rPr lang="en-US" sz="2000">
                        <a:latin typeface="Cambria Math" panose="02040503050406030204" pitchFamily="18" charset="0"/>
                      </a:rPr>
                      <m:t>OK</m:t>
                    </m:r>
                  </m:oMath>
                </a14:m>
                <a:endParaRPr lang="en-US" sz="2000" dirty="0">
                  <a:latin typeface="Times New Roman" pitchFamily="18" charset="0"/>
                  <a:cs typeface="Times New Roman" pitchFamily="18" charset="0"/>
                </a:endParaRPr>
              </a:p>
              <a:p>
                <a:pPr marL="0" indent="0" algn="l" rtl="0">
                  <a:buNone/>
                </a:pPr>
                <a:r>
                  <a:rPr lang="en-US" sz="2000" dirty="0">
                    <a:latin typeface="Times New Roman" pitchFamily="18" charset="0"/>
                    <a:cs typeface="Times New Roman" pitchFamily="18" charset="0"/>
                  </a:rPr>
                  <a:t>Use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</m:sSub>
                    <m:r>
                      <a:rPr lang="en-US" sz="20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3489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2</m:t>
                    </m:r>
                    <m:sSup>
                      <m:sSup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mm</m:t>
                        </m:r>
                      </m:e>
                      <m:sup>
                        <m:r>
                          <a:rPr lang="en-US" sz="200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en-US" sz="2000" dirty="0">
                  <a:latin typeface="Times New Roman" pitchFamily="18" charset="0"/>
                  <a:cs typeface="Times New Roman" pitchFamily="18" charset="0"/>
                </a:endParaRPr>
              </a:p>
              <a:p>
                <a:pPr marL="0" indent="0" algn="l" rtl="0">
                  <a:buNone/>
                </a:pPr>
                <a:r>
                  <a:rPr lang="en-US" sz="2000" dirty="0">
                    <a:latin typeface="Times New Roman" pitchFamily="18" charset="0"/>
                    <a:cs typeface="Times New Roman" pitchFamily="18" charset="0"/>
                  </a:rPr>
                  <a:t> </a:t>
                </a:r>
              </a:p>
              <a:p>
                <a:pPr marL="0" indent="0" algn="l" rtl="0">
                  <a:buNone/>
                </a:pPr>
                <a:endParaRPr lang="ar-JO" sz="20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3" name="عنصر نائب للمحتوى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833" t="-1111"/>
                </a:stretch>
              </a:blipFill>
            </p:spPr>
            <p:txBody>
              <a:bodyPr/>
              <a:lstStyle/>
              <a:p>
                <a:r>
                  <a:rPr lang="ar-JO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96658396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82211" y="366752"/>
            <a:ext cx="4354889" cy="1754326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 anchorCtr="1">
            <a:spAutoFit/>
          </a:bodyPr>
          <a:lstStyle/>
          <a:p>
            <a:endParaRPr lang="en-U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3600" b="1" dirty="0">
                <a:latin typeface="Times New Roman" pitchFamily="18" charset="0"/>
                <a:cs typeface="Times New Roman" pitchFamily="18" charset="0"/>
              </a:rPr>
              <a:t>Preliminary Design :</a:t>
            </a:r>
            <a:endParaRPr 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Preliminary Design of Beam : 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85786821"/>
              </p:ext>
            </p:extLst>
          </p:nvPr>
        </p:nvGraphicFramePr>
        <p:xfrm>
          <a:off x="382211" y="2315625"/>
          <a:ext cx="5285239" cy="2103120"/>
        </p:xfrm>
        <a:graphic>
          <a:graphicData uri="http://schemas.openxmlformats.org/drawingml/2006/table">
            <a:tbl>
              <a:tblPr>
                <a:tableStyleId>{775DCB02-9BB8-47FD-8907-85C794F793BA}</a:tableStyleId>
              </a:tblPr>
              <a:tblGrid>
                <a:gridCol w="1800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102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8378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66982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600"/>
                        </a:spcAft>
                      </a:pPr>
                      <a:r>
                        <a:rPr lang="en-US" sz="2000" dirty="0">
                          <a:latin typeface="Times New Roman" pitchFamily="18" charset="0"/>
                          <a:cs typeface="Times New Roman" pitchFamily="18" charset="0"/>
                        </a:rPr>
                        <a:t>Structural  member </a:t>
                      </a:r>
                      <a:endParaRPr lang="en-US" sz="2000" dirty="0">
                        <a:solidFill>
                          <a:srgbClr val="00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600"/>
                        </a:spcAft>
                      </a:pPr>
                      <a:r>
                        <a:rPr lang="en-US" sz="2000" dirty="0">
                          <a:latin typeface="Times New Roman" pitchFamily="18" charset="0"/>
                          <a:cs typeface="Times New Roman" pitchFamily="18" charset="0"/>
                        </a:rPr>
                        <a:t>Thickness(mm)</a:t>
                      </a:r>
                      <a:endParaRPr lang="en-US" sz="2000" dirty="0">
                        <a:solidFill>
                          <a:srgbClr val="00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600"/>
                        </a:spcAft>
                      </a:pPr>
                      <a:r>
                        <a:rPr lang="en-US" sz="2000">
                          <a:latin typeface="Times New Roman" pitchFamily="18" charset="0"/>
                          <a:cs typeface="Times New Roman" pitchFamily="18" charset="0"/>
                        </a:rPr>
                        <a:t>Width(mm)</a:t>
                      </a:r>
                      <a:endParaRPr lang="en-US" sz="2000">
                        <a:solidFill>
                          <a:srgbClr val="00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66982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600"/>
                        </a:spcAft>
                      </a:pPr>
                      <a:r>
                        <a:rPr lang="en-US" sz="2000" dirty="0">
                          <a:latin typeface="Times New Roman" pitchFamily="18" charset="0"/>
                          <a:cs typeface="Times New Roman" pitchFamily="18" charset="0"/>
                        </a:rPr>
                        <a:t>Main beams for garages</a:t>
                      </a:r>
                      <a:endParaRPr lang="en-US" sz="2000" dirty="0">
                        <a:solidFill>
                          <a:srgbClr val="00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600"/>
                        </a:spcAft>
                      </a:pPr>
                      <a:r>
                        <a:rPr lang="en-US" sz="2000">
                          <a:latin typeface="Times New Roman" pitchFamily="18" charset="0"/>
                          <a:cs typeface="Times New Roman" pitchFamily="18" charset="0"/>
                        </a:rPr>
                        <a:t>600</a:t>
                      </a:r>
                      <a:endParaRPr lang="en-US" sz="2000">
                        <a:solidFill>
                          <a:srgbClr val="00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600"/>
                        </a:spcAft>
                      </a:pPr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300</a:t>
                      </a:r>
                      <a:endParaRPr lang="en-US" sz="2000" dirty="0">
                        <a:solidFill>
                          <a:srgbClr val="00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66982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600"/>
                        </a:spcAft>
                      </a:pPr>
                      <a:r>
                        <a:rPr lang="en-US" sz="2000" dirty="0">
                          <a:latin typeface="Times New Roman" pitchFamily="18" charset="0"/>
                          <a:cs typeface="Times New Roman" pitchFamily="18" charset="0"/>
                        </a:rPr>
                        <a:t>Main beams for floors</a:t>
                      </a:r>
                      <a:endParaRPr lang="en-US" sz="2000" dirty="0">
                        <a:solidFill>
                          <a:srgbClr val="00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600"/>
                        </a:spcAft>
                      </a:pPr>
                      <a:r>
                        <a:rPr lang="en-US" sz="2000" dirty="0">
                          <a:latin typeface="Times New Roman" pitchFamily="18" charset="0"/>
                          <a:cs typeface="Times New Roman" pitchFamily="18" charset="0"/>
                        </a:rPr>
                        <a:t>600</a:t>
                      </a:r>
                      <a:endParaRPr lang="en-US" sz="2000" dirty="0">
                        <a:solidFill>
                          <a:srgbClr val="00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600"/>
                        </a:spcAft>
                      </a:pPr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300</a:t>
                      </a:r>
                      <a:endParaRPr lang="en-US" sz="2000" dirty="0">
                        <a:solidFill>
                          <a:srgbClr val="00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1" name="Picture 19" descr="https://scontent.fjrs2-1.fna.fbcdn.net/v/t34.0-12/23667350_2395331637359262_523112055_n.png?oh=7d19b3cf1a1452ee339dbd4f836cb34c&amp;oe=5A135937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197600" y="1689100"/>
            <a:ext cx="5803900" cy="43815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278871861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71500" y="475488"/>
            <a:ext cx="10972800" cy="1143000"/>
          </a:xfrm>
        </p:spPr>
        <p:txBody>
          <a:bodyPr>
            <a:normAutofit/>
          </a:bodyPr>
          <a:lstStyle/>
          <a:p>
            <a:r>
              <a:rPr lang="en-US" sz="3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Preliminary Design</a:t>
            </a:r>
            <a:endParaRPr lang="ar-JO" sz="3600" dirty="0">
              <a:solidFill>
                <a:schemeClr val="tx1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l" rtl="0">
              <a:buNone/>
            </a:pPr>
            <a:r>
              <a:rPr lang="en-US" sz="2400" dirty="0"/>
              <a:t>Design of beam B6 for shear and flexure</a:t>
            </a:r>
            <a:r>
              <a:rPr lang="en-US" sz="2400" dirty="0" smtClean="0"/>
              <a:t>:</a:t>
            </a:r>
            <a:r>
              <a:rPr lang="ar-JO" sz="2400" dirty="0" smtClean="0"/>
              <a:t>    </a:t>
            </a:r>
            <a:endParaRPr lang="en-US" sz="2400" dirty="0"/>
          </a:p>
          <a:p>
            <a:r>
              <a:rPr lang="en-US" sz="2400" dirty="0"/>
              <a:t>Design for shear:</a:t>
            </a:r>
          </a:p>
          <a:p>
            <a:pPr algn="l" rtl="0"/>
            <a:endParaRPr lang="en-US" sz="2400" dirty="0" smtClean="0"/>
          </a:p>
          <a:p>
            <a:pPr marL="0" indent="0" algn="l" rtl="0">
              <a:buNone/>
            </a:pP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transmission of loads into beam B6.</a:t>
            </a:r>
          </a:p>
        </p:txBody>
      </p:sp>
      <p:pic>
        <p:nvPicPr>
          <p:cNvPr id="5" name="Picture 4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60490" y="2545498"/>
            <a:ext cx="5731510" cy="397065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94149831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42900" y="462788"/>
            <a:ext cx="10972800" cy="1143000"/>
          </a:xfrm>
        </p:spPr>
        <p:txBody>
          <a:bodyPr>
            <a:normAutofit/>
          </a:bodyPr>
          <a:lstStyle/>
          <a:p>
            <a:pPr algn="l"/>
            <a:r>
              <a:rPr lang="en-US" sz="3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Preliminary Design</a:t>
            </a:r>
            <a:endParaRPr lang="ar-JO" sz="36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عنصر نائب للمحتوى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Autofit/>
              </a:bodyPr>
              <a:lstStyle/>
              <a:p>
                <a:pPr marL="0" indent="0" algn="l" rtl="0">
                  <a:buNone/>
                </a:pPr>
                <a:r>
                  <a:rPr lang="en-US" sz="2400" dirty="0" smtClean="0">
                    <a:latin typeface="Times New Roman" pitchFamily="18" charset="0"/>
                    <a:cs typeface="Times New Roman" pitchFamily="18" charset="0"/>
                  </a:rPr>
                  <a:t>Design For Shear :</a:t>
                </a:r>
                <a:endParaRPr lang="en-US" sz="1600" dirty="0" smtClean="0">
                  <a:latin typeface="Times New Roman" pitchFamily="18" charset="0"/>
                  <a:cs typeface="Times New Roman" pitchFamily="18" charset="0"/>
                </a:endParaRPr>
              </a:p>
              <a:p>
                <a:pPr marL="0" indent="0" algn="l" rtl="0">
                  <a:buNone/>
                </a:pPr>
                <a:r>
                  <a:rPr lang="en-US" sz="1600" dirty="0" smtClean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i="1">
                            <a:latin typeface="Cambria Math"/>
                          </a:rPr>
                          <m:t>𝑉</m:t>
                        </m:r>
                      </m:e>
                      <m:sub>
                        <m:r>
                          <a:rPr lang="en-US" sz="1600" i="1">
                            <a:latin typeface="Cambria Math"/>
                          </a:rPr>
                          <m:t>𝑛</m:t>
                        </m:r>
                      </m:sub>
                    </m:sSub>
                    <m:r>
                      <a:rPr lang="en-US" sz="1600" i="1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1600" i="1">
                            <a:latin typeface="Cambria Math"/>
                          </a:rPr>
                          <m:t>169</m:t>
                        </m:r>
                        <m:r>
                          <a:rPr lang="en-US" sz="1600" i="1">
                            <a:latin typeface="Cambria Math"/>
                          </a:rPr>
                          <m:t>.</m:t>
                        </m:r>
                        <m:r>
                          <a:rPr lang="en-US" sz="1600" i="1">
                            <a:latin typeface="Cambria Math"/>
                          </a:rPr>
                          <m:t>19</m:t>
                        </m:r>
                        <m:r>
                          <a:rPr lang="en-US" sz="1600" i="1">
                            <a:latin typeface="Cambria Math"/>
                          </a:rPr>
                          <m:t> </m:t>
                        </m:r>
                      </m:num>
                      <m:den>
                        <m:r>
                          <a:rPr lang="en-US" sz="1600" i="1">
                            <a:latin typeface="Cambria Math"/>
                          </a:rPr>
                          <m:t>0</m:t>
                        </m:r>
                        <m:r>
                          <a:rPr lang="en-US" sz="1600" i="1">
                            <a:latin typeface="Cambria Math"/>
                          </a:rPr>
                          <m:t>.</m:t>
                        </m:r>
                        <m:r>
                          <a:rPr lang="en-US" sz="1600" i="1">
                            <a:latin typeface="Cambria Math"/>
                          </a:rPr>
                          <m:t>75</m:t>
                        </m:r>
                      </m:den>
                    </m:f>
                    <m:r>
                      <a:rPr lang="en-US" sz="1600" i="1">
                        <a:latin typeface="Cambria Math"/>
                      </a:rPr>
                      <m:t>=</m:t>
                    </m:r>
                    <m:r>
                      <a:rPr lang="en-US" sz="1600" i="1">
                        <a:latin typeface="Cambria Math"/>
                      </a:rPr>
                      <m:t>225</m:t>
                    </m:r>
                    <m:r>
                      <a:rPr lang="en-US" sz="1600" i="1">
                        <a:latin typeface="Cambria Math"/>
                      </a:rPr>
                      <m:t>.</m:t>
                    </m:r>
                    <m:r>
                      <a:rPr lang="en-US" sz="1600" i="1">
                        <a:latin typeface="Cambria Math"/>
                      </a:rPr>
                      <m:t>6</m:t>
                    </m:r>
                    <m:r>
                      <a:rPr lang="en-US" sz="1600" i="1">
                        <a:latin typeface="Cambria Math"/>
                      </a:rPr>
                      <m:t> </m:t>
                    </m:r>
                    <m:r>
                      <m:rPr>
                        <m:sty m:val="p"/>
                      </m:rPr>
                      <a:rPr lang="en-US" sz="1600">
                        <a:latin typeface="Cambria Math"/>
                      </a:rPr>
                      <m:t>kN</m:t>
                    </m:r>
                  </m:oMath>
                </a14:m>
                <a:endParaRPr lang="en-US" sz="1600" dirty="0"/>
              </a:p>
              <a:p>
                <a:pPr marL="0" indent="0" algn="l" rtl="0">
                  <a:buNone/>
                </a:pPr>
                <a:r>
                  <a:rPr lang="en-US" sz="1600" dirty="0" smtClean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latin typeface="Cambria Math"/>
                          </a:rPr>
                          <m:t>  </m:t>
                        </m:r>
                        <m:r>
                          <a:rPr lang="en-US" sz="1600" i="1">
                            <a:latin typeface="Cambria Math"/>
                          </a:rPr>
                          <m:t>𝑉</m:t>
                        </m:r>
                      </m:e>
                      <m:sub>
                        <m:r>
                          <a:rPr lang="en-US" sz="1600" i="1">
                            <a:latin typeface="Cambria Math"/>
                          </a:rPr>
                          <m:t>𝑐</m:t>
                        </m:r>
                      </m:sub>
                    </m:sSub>
                    <m:r>
                      <a:rPr lang="en-US" sz="1600" i="1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f>
                          <m:fPr>
                            <m:ctrlPr>
                              <a:rPr lang="en-US" sz="16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1600" i="1">
                                <a:latin typeface="Cambria Math"/>
                              </a:rPr>
                              <m:t>1</m:t>
                            </m:r>
                          </m:num>
                          <m:den>
                            <m:r>
                              <a:rPr lang="en-US" sz="1600" i="1">
                                <a:latin typeface="Cambria Math"/>
                              </a:rPr>
                              <m:t>6</m:t>
                            </m:r>
                          </m:den>
                        </m:f>
                        <m:r>
                          <a:rPr lang="en-US" sz="1600" i="1">
                            <a:latin typeface="Cambria Math"/>
                          </a:rPr>
                          <m:t>×</m:t>
                        </m:r>
                        <m:r>
                          <a:rPr lang="en-US" sz="1600" i="1">
                            <a:latin typeface="Cambria Math"/>
                          </a:rPr>
                          <m:t>1</m:t>
                        </m:r>
                        <m:r>
                          <a:rPr lang="en-US" sz="1600" i="1">
                            <a:latin typeface="Cambria Math"/>
                          </a:rPr>
                          <m:t>×</m:t>
                        </m:r>
                        <m:rad>
                          <m:radPr>
                            <m:degHide m:val="on"/>
                            <m:ctrlPr>
                              <a:rPr lang="en-US" sz="1600" i="1"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en-US" sz="1600" i="1">
                                <a:latin typeface="Cambria Math"/>
                              </a:rPr>
                              <m:t>24</m:t>
                            </m:r>
                          </m:e>
                        </m:rad>
                        <m:r>
                          <a:rPr lang="en-US" sz="1600" i="1">
                            <a:latin typeface="Cambria Math"/>
                          </a:rPr>
                          <m:t>×</m:t>
                        </m:r>
                        <m:r>
                          <a:rPr lang="en-US" sz="1600" i="1">
                            <a:latin typeface="Cambria Math"/>
                          </a:rPr>
                          <m:t>300</m:t>
                        </m:r>
                        <m:r>
                          <a:rPr lang="en-US" sz="1600" i="1">
                            <a:latin typeface="Cambria Math"/>
                          </a:rPr>
                          <m:t>×</m:t>
                        </m:r>
                        <m:r>
                          <a:rPr lang="en-US" sz="1600" i="1">
                            <a:latin typeface="Cambria Math"/>
                          </a:rPr>
                          <m:t>540</m:t>
                        </m:r>
                      </m:num>
                      <m:den>
                        <m:r>
                          <a:rPr lang="en-US" sz="1600" i="1">
                            <a:latin typeface="Cambria Math"/>
                          </a:rPr>
                          <m:t>1000</m:t>
                        </m:r>
                      </m:den>
                    </m:f>
                    <m:r>
                      <a:rPr lang="en-US" sz="1600" i="1">
                        <a:latin typeface="Cambria Math"/>
                      </a:rPr>
                      <m:t>=</m:t>
                    </m:r>
                    <m:r>
                      <a:rPr lang="en-US" sz="1600" i="1">
                        <a:latin typeface="Cambria Math"/>
                      </a:rPr>
                      <m:t>132</m:t>
                    </m:r>
                    <m:r>
                      <a:rPr lang="en-US" sz="1600" i="1">
                        <a:latin typeface="Cambria Math"/>
                      </a:rPr>
                      <m:t>.</m:t>
                    </m:r>
                    <m:r>
                      <a:rPr lang="en-US" sz="1600" i="1">
                        <a:latin typeface="Cambria Math"/>
                      </a:rPr>
                      <m:t>27</m:t>
                    </m:r>
                    <m:r>
                      <a:rPr lang="en-US" sz="1600" i="1">
                        <a:latin typeface="Cambria Math"/>
                      </a:rPr>
                      <m:t> </m:t>
                    </m:r>
                    <m:r>
                      <m:rPr>
                        <m:sty m:val="p"/>
                      </m:rPr>
                      <a:rPr lang="en-US" sz="1600">
                        <a:latin typeface="Cambria Math"/>
                      </a:rPr>
                      <m:t>kN</m:t>
                    </m:r>
                  </m:oMath>
                </a14:m>
                <a:endParaRPr lang="en-US" sz="1600" dirty="0"/>
              </a:p>
              <a:p>
                <a:pPr marL="0" indent="0" algn="l" rtl="0">
                  <a:buNone/>
                </a:pPr>
                <a:r>
                  <a:rPr lang="en-US" sz="1600" dirty="0" smtClean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i="1">
                            <a:latin typeface="Cambria Math"/>
                          </a:rPr>
                          <m:t>𝑉</m:t>
                        </m:r>
                      </m:e>
                      <m:sub>
                        <m:r>
                          <a:rPr lang="en-US" sz="1600" i="1">
                            <a:latin typeface="Cambria Math"/>
                          </a:rPr>
                          <m:t>𝑛</m:t>
                        </m:r>
                      </m:sub>
                    </m:sSub>
                    <m:r>
                      <a:rPr lang="en-US" sz="1600" i="1">
                        <a:latin typeface="Cambria Math"/>
                      </a:rPr>
                      <m:t>=</m:t>
                    </m:r>
                    <m:r>
                      <a:rPr lang="en-US" sz="1600" i="1">
                        <a:latin typeface="Cambria Math"/>
                      </a:rPr>
                      <m:t>225</m:t>
                    </m:r>
                    <m:r>
                      <a:rPr lang="en-US" sz="1600" i="1">
                        <a:latin typeface="Cambria Math"/>
                      </a:rPr>
                      <m:t>.</m:t>
                    </m:r>
                    <m:r>
                      <a:rPr lang="en-US" sz="1600" i="1">
                        <a:latin typeface="Cambria Math"/>
                      </a:rPr>
                      <m:t>6</m:t>
                    </m:r>
                    <m:r>
                      <a:rPr lang="en-US" sz="1600" i="1">
                        <a:latin typeface="Cambria Math"/>
                      </a:rPr>
                      <m:t> </m:t>
                    </m:r>
                    <m:r>
                      <m:rPr>
                        <m:sty m:val="p"/>
                      </m:rPr>
                      <a:rPr lang="en-US" sz="1600">
                        <a:latin typeface="Cambria Math"/>
                      </a:rPr>
                      <m:t>kN</m:t>
                    </m:r>
                    <m:r>
                      <a:rPr lang="en-US" sz="1600" i="1">
                        <a:latin typeface="Cambria Math"/>
                      </a:rPr>
                      <m:t>&gt;</m:t>
                    </m:r>
                    <m:sSub>
                      <m:sSubPr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i="1">
                            <a:latin typeface="Cambria Math"/>
                          </a:rPr>
                          <m:t>𝑉</m:t>
                        </m:r>
                      </m:e>
                      <m:sub>
                        <m:r>
                          <a:rPr lang="en-US" sz="1600" i="1">
                            <a:latin typeface="Cambria Math"/>
                          </a:rPr>
                          <m:t>𝑐</m:t>
                        </m:r>
                      </m:sub>
                    </m:sSub>
                    <m:r>
                      <a:rPr lang="en-US" sz="1600" i="1">
                        <a:latin typeface="Cambria Math"/>
                      </a:rPr>
                      <m:t>=</m:t>
                    </m:r>
                    <m:r>
                      <a:rPr lang="en-US" sz="1600" i="1">
                        <a:latin typeface="Cambria Math"/>
                      </a:rPr>
                      <m:t>132</m:t>
                    </m:r>
                    <m:r>
                      <a:rPr lang="en-US" sz="1600" i="1">
                        <a:latin typeface="Cambria Math"/>
                      </a:rPr>
                      <m:t>.</m:t>
                    </m:r>
                    <m:r>
                      <a:rPr lang="en-US" sz="1600" i="1">
                        <a:latin typeface="Cambria Math"/>
                      </a:rPr>
                      <m:t>27</m:t>
                    </m:r>
                    <m:r>
                      <a:rPr lang="en-US" sz="1600" i="1">
                        <a:latin typeface="Cambria Math"/>
                      </a:rPr>
                      <m:t> </m:t>
                    </m:r>
                    <m:r>
                      <m:rPr>
                        <m:sty m:val="p"/>
                      </m:rPr>
                      <a:rPr lang="en-US" sz="1600">
                        <a:latin typeface="Cambria Math"/>
                      </a:rPr>
                      <m:t>kN</m:t>
                    </m:r>
                  </m:oMath>
                </a14:m>
                <a:endParaRPr lang="en-US" sz="1600" dirty="0"/>
              </a:p>
              <a:p>
                <a:pPr marL="0" indent="0" algn="l" rtl="0">
                  <a:buNone/>
                </a:pPr>
                <a:r>
                  <a:rPr lang="en-US" sz="1600" dirty="0"/>
                  <a:t>Shear reinforcement is required.</a:t>
                </a:r>
              </a:p>
              <a:p>
                <a:pPr marL="0" indent="0" algn="l" rtl="0">
                  <a:buNone/>
                </a:pPr>
                <a:r>
                  <a:rPr lang="en-US" sz="1600" dirty="0" smtClean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i="1">
                            <a:latin typeface="Cambria Math"/>
                          </a:rPr>
                          <m:t>𝑉</m:t>
                        </m:r>
                      </m:e>
                      <m:sub>
                        <m:r>
                          <a:rPr lang="en-US" sz="1600" i="1">
                            <a:latin typeface="Cambria Math"/>
                          </a:rPr>
                          <m:t>𝑠</m:t>
                        </m:r>
                      </m:sub>
                    </m:sSub>
                    <m:r>
                      <a:rPr lang="en-US" sz="1600" i="1">
                        <a:latin typeface="Cambria Math"/>
                      </a:rPr>
                      <m:t>=</m:t>
                    </m:r>
                    <m:r>
                      <a:rPr lang="en-US" sz="1600" i="1">
                        <a:latin typeface="Cambria Math"/>
                      </a:rPr>
                      <m:t>225</m:t>
                    </m:r>
                    <m:r>
                      <a:rPr lang="en-US" sz="1600" i="1">
                        <a:latin typeface="Cambria Math"/>
                      </a:rPr>
                      <m:t>.</m:t>
                    </m:r>
                    <m:r>
                      <a:rPr lang="en-US" sz="1600" i="1">
                        <a:latin typeface="Cambria Math"/>
                      </a:rPr>
                      <m:t>6</m:t>
                    </m:r>
                    <m:r>
                      <a:rPr lang="en-US" sz="1600" i="1">
                        <a:latin typeface="Cambria Math"/>
                      </a:rPr>
                      <m:t>−</m:t>
                    </m:r>
                    <m:r>
                      <a:rPr lang="en-US" sz="1600" i="1">
                        <a:latin typeface="Cambria Math"/>
                      </a:rPr>
                      <m:t>132</m:t>
                    </m:r>
                    <m:r>
                      <a:rPr lang="en-US" sz="1600" i="1">
                        <a:latin typeface="Cambria Math"/>
                      </a:rPr>
                      <m:t>.</m:t>
                    </m:r>
                    <m:r>
                      <a:rPr lang="en-US" sz="1600" i="1">
                        <a:latin typeface="Cambria Math"/>
                      </a:rPr>
                      <m:t>27</m:t>
                    </m:r>
                    <m:r>
                      <a:rPr lang="en-US" sz="1600" i="1">
                        <a:latin typeface="Cambria Math"/>
                      </a:rPr>
                      <m:t>=</m:t>
                    </m:r>
                    <m:r>
                      <a:rPr lang="en-US" sz="1600" i="1">
                        <a:latin typeface="Cambria Math"/>
                      </a:rPr>
                      <m:t>93</m:t>
                    </m:r>
                    <m:r>
                      <a:rPr lang="en-US" sz="1600" i="1">
                        <a:latin typeface="Cambria Math"/>
                      </a:rPr>
                      <m:t>.</m:t>
                    </m:r>
                    <m:r>
                      <a:rPr lang="en-US" sz="1600" i="1">
                        <a:latin typeface="Cambria Math"/>
                      </a:rPr>
                      <m:t>33</m:t>
                    </m:r>
                    <m:r>
                      <a:rPr lang="en-US" sz="1600" i="1">
                        <a:latin typeface="Cambria Math"/>
                      </a:rPr>
                      <m:t> </m:t>
                    </m:r>
                    <m:r>
                      <m:rPr>
                        <m:sty m:val="p"/>
                      </m:rPr>
                      <a:rPr lang="en-US" sz="1600">
                        <a:latin typeface="Cambria Math"/>
                      </a:rPr>
                      <m:t>kN</m:t>
                    </m:r>
                  </m:oMath>
                </a14:m>
                <a:endParaRPr lang="en-US" sz="1600" dirty="0"/>
              </a:p>
              <a:p>
                <a:pPr marL="0" indent="0" algn="l" rtl="0">
                  <a:buNone/>
                </a:pPr>
                <a:r>
                  <a:rPr lang="en-US" sz="1600" dirty="0" smtClean="0"/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1600">
                        <a:latin typeface="Cambria Math"/>
                      </a:rPr>
                      <m:t>Use</m:t>
                    </m:r>
                    <m:r>
                      <a:rPr lang="en-US" sz="1600" i="1">
                        <a:latin typeface="Cambria Math"/>
                      </a:rPr>
                      <m:t> </m:t>
                    </m:r>
                    <m:r>
                      <a:rPr lang="en-US" sz="1600" i="1">
                        <a:latin typeface="Cambria Math"/>
                      </a:rPr>
                      <m:t>1</m:t>
                    </m:r>
                    <m:r>
                      <a:rPr lang="en-US" sz="1600" i="1">
                        <a:latin typeface="Cambria Math"/>
                      </a:rPr>
                      <m:t>∅</m:t>
                    </m:r>
                    <m:r>
                      <a:rPr lang="en-US" sz="1600" i="1">
                        <a:latin typeface="Cambria Math"/>
                      </a:rPr>
                      <m:t>12</m:t>
                    </m:r>
                    <m:r>
                      <a:rPr lang="en-US" sz="1600" i="1">
                        <a:latin typeface="Cambria Math"/>
                      </a:rPr>
                      <m:t>/</m:t>
                    </m:r>
                    <m:r>
                      <a:rPr lang="en-US" sz="1600" i="1">
                        <a:latin typeface="Cambria Math"/>
                      </a:rPr>
                      <m:t>250</m:t>
                    </m:r>
                    <m:r>
                      <a:rPr lang="en-US" sz="1600" i="1">
                        <a:latin typeface="Cambria Math"/>
                      </a:rPr>
                      <m:t> </m:t>
                    </m:r>
                    <m:r>
                      <m:rPr>
                        <m:sty m:val="p"/>
                      </m:rPr>
                      <a:rPr lang="en-US" sz="1600">
                        <a:latin typeface="Cambria Math"/>
                      </a:rPr>
                      <m:t>mm</m:t>
                    </m:r>
                  </m:oMath>
                </a14:m>
                <a:endParaRPr lang="en-US" sz="1600" dirty="0"/>
              </a:p>
              <a:p>
                <a:pPr marL="0" indent="0" algn="l" rtl="0">
                  <a:buNone/>
                </a:pPr>
                <a:r>
                  <a:rPr lang="en-US" sz="1600" dirty="0" smtClean="0">
                    <a:latin typeface="Times New Roman" pitchFamily="18" charset="0"/>
                    <a:cs typeface="Times New Roman" pitchFamily="18" charset="0"/>
                  </a:rPr>
                  <a:t> </a:t>
                </a:r>
                <a:endParaRPr lang="en-US" sz="16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3" name="عنصر نائب للمحتوى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833" t="-1111"/>
                </a:stretch>
              </a:blipFill>
            </p:spPr>
            <p:txBody>
              <a:bodyPr/>
              <a:lstStyle/>
              <a:p>
                <a:r>
                  <a:rPr lang="ar-JO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8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70600" y="877250"/>
            <a:ext cx="5562600" cy="57521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944923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وان 2"/>
          <p:cNvSpPr>
            <a:spLocks noGrp="1"/>
          </p:cNvSpPr>
          <p:nvPr>
            <p:ph type="title"/>
          </p:nvPr>
        </p:nvSpPr>
        <p:spPr>
          <a:xfrm>
            <a:off x="609600" y="716788"/>
            <a:ext cx="10972800" cy="629412"/>
          </a:xfrm>
        </p:spPr>
        <p:txBody>
          <a:bodyPr>
            <a:noAutofit/>
          </a:bodyPr>
          <a:lstStyle/>
          <a:p>
            <a:r>
              <a:rPr lang="en-US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Project Description </a:t>
            </a:r>
            <a:endParaRPr lang="ar-JO" sz="3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2" name="جدول 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926857678"/>
                  </p:ext>
                </p:extLst>
              </p:nvPr>
            </p:nvGraphicFramePr>
            <p:xfrm>
              <a:off x="749301" y="1612899"/>
              <a:ext cx="9969499" cy="4503421"/>
            </p:xfrm>
            <a:graphic>
              <a:graphicData uri="http://schemas.openxmlformats.org/drawingml/2006/table">
                <a:tbl>
                  <a:tblPr rtl="1" firstRow="1" bandRow="1">
                    <a:tableStyleId>{9D7B26C5-4107-4FEC-AEDC-1716B250A1EF}</a:tableStyleId>
                  </a:tblPr>
                  <a:tblGrid>
                    <a:gridCol w="2093333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2093333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2093333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3689500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</a:tblGrid>
                  <a:tr h="529497"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dirty="0" smtClean="0"/>
                            <a:t>Height (m)</a:t>
                          </a:r>
                          <a:endParaRPr lang="ar-JO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ar-JO" dirty="0" smtClean="0"/>
                            <a:t>(</a:t>
                          </a:r>
                          <a:r>
                            <a:rPr lang="en-US" dirty="0" smtClean="0"/>
                            <a:t>  Area (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en-US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b="1" i="1" smtClean="0">
                                      <a:latin typeface="Cambria Math"/>
                                    </a:rPr>
                                    <m:t>𝒎</m:t>
                                  </m:r>
                                </m:e>
                                <m:sup>
                                  <m:r>
                                    <a:rPr lang="en-US" b="1" i="1" smtClean="0">
                                      <a:latin typeface="Cambria Math"/>
                                    </a:rPr>
                                    <m:t>𝟐</m:t>
                                  </m:r>
                                </m:sup>
                              </m:sSup>
                            </m:oMath>
                          </a14:m>
                          <a:endParaRPr lang="ar-JO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dirty="0" smtClean="0"/>
                            <a:t>Function</a:t>
                          </a:r>
                          <a:endParaRPr lang="ar-JO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dirty="0" smtClean="0"/>
                            <a:t>Floor</a:t>
                          </a:r>
                          <a:r>
                            <a:rPr lang="en-US" baseline="0" dirty="0" smtClean="0"/>
                            <a:t> Name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421040"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sz="1400" b="1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2.5</a:t>
                          </a:r>
                          <a:endParaRPr lang="ar-JO" sz="1400" b="1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sz="1400" b="1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359</a:t>
                          </a:r>
                          <a:endParaRPr lang="ar-JO" sz="1400" b="1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sz="1400" b="1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Parking</a:t>
                          </a:r>
                          <a:endParaRPr lang="ar-JO" sz="1400" b="1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sz="1400" b="1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Basement</a:t>
                          </a:r>
                          <a:r>
                            <a:rPr lang="en-US" sz="1400" b="1" baseline="0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 Floor 1</a:t>
                          </a:r>
                          <a:endParaRPr lang="ar-JO" sz="1400" b="1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726726"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sz="1400" b="1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2.75</a:t>
                          </a:r>
                          <a:endParaRPr lang="ar-JO" sz="1400" b="1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sz="1400" b="1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359</a:t>
                          </a:r>
                          <a:endParaRPr lang="ar-JO" sz="1400" b="1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1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b="1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Parking</a:t>
                          </a:r>
                          <a:endParaRPr lang="ar-JO" sz="1400" b="1" dirty="0" smtClean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  <a:p>
                          <a:pPr algn="ctr" rtl="1"/>
                          <a:endParaRPr lang="ar-JO" sz="1400" b="1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1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b="1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Basement</a:t>
                          </a:r>
                          <a:r>
                            <a:rPr lang="en-US" sz="1400" b="1" baseline="0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 Floor 2</a:t>
                          </a:r>
                          <a:endParaRPr lang="ar-JO" sz="1400" b="1" dirty="0" smtClean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  <a:p>
                          <a:pPr algn="ctr" rtl="1"/>
                          <a:endParaRPr lang="ar-JO" sz="1400" b="1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726726"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sz="1400" b="1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4.75</a:t>
                          </a:r>
                          <a:endParaRPr lang="ar-JO" sz="1400" b="1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sz="1400" b="1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320</a:t>
                          </a:r>
                          <a:endParaRPr lang="ar-JO" sz="1400" b="1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sz="1400" b="1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stores</a:t>
                          </a:r>
                          <a:endParaRPr lang="ar-JO" sz="1400" b="1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1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b="1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Basement</a:t>
                          </a:r>
                          <a:r>
                            <a:rPr lang="en-US" sz="1400" b="1" baseline="0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 Floor 3</a:t>
                          </a:r>
                          <a:endParaRPr lang="ar-JO" sz="1400" b="1" dirty="0" smtClean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  <a:p>
                          <a:pPr algn="ctr" rtl="1"/>
                          <a:endParaRPr lang="ar-JO" sz="1400" b="1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  <a:tr h="421040"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sz="1400" b="1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3.25</a:t>
                          </a:r>
                          <a:endParaRPr lang="ar-JO" sz="1400" b="1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sz="1400" b="1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322.97</a:t>
                          </a:r>
                          <a:endParaRPr lang="ar-JO" sz="1400" b="1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sz="1400" b="1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Stores and gallery</a:t>
                          </a:r>
                          <a:endParaRPr lang="ar-JO" sz="1400" b="1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sz="1400" b="1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Ground Floor</a:t>
                          </a:r>
                          <a:endParaRPr lang="ar-JO" sz="1400" b="1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4"/>
                      </a:ext>
                    </a:extLst>
                  </a:tr>
                  <a:tr h="421040"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sz="1400" b="1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3.25</a:t>
                          </a:r>
                          <a:endParaRPr lang="ar-JO" sz="1400" b="1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sz="1400" b="1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373.49</a:t>
                          </a:r>
                          <a:endParaRPr lang="ar-JO" sz="1400" b="1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sz="1400" b="1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Gallery</a:t>
                          </a:r>
                          <a:endParaRPr lang="ar-JO" sz="1400" b="1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sz="1400" b="1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First</a:t>
                          </a:r>
                          <a:r>
                            <a:rPr lang="en-US" sz="1400" b="1" baseline="0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 Floor</a:t>
                          </a:r>
                          <a:endParaRPr lang="ar-JO" sz="1400" b="1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5"/>
                      </a:ext>
                    </a:extLst>
                  </a:tr>
                  <a:tr h="421040"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sz="1400" b="1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3.25</a:t>
                          </a:r>
                          <a:endParaRPr lang="ar-JO" sz="1400" b="1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sz="1400" b="1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373.49</a:t>
                          </a:r>
                          <a:endParaRPr lang="ar-JO" sz="1400" b="1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sz="1400" b="1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Gallery</a:t>
                          </a:r>
                          <a:endParaRPr lang="ar-JO" sz="1400" b="1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sz="1400" b="1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Second Floor</a:t>
                          </a:r>
                          <a:endParaRPr lang="ar-JO" sz="1400" b="1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6"/>
                      </a:ext>
                    </a:extLst>
                  </a:tr>
                  <a:tr h="421040"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sz="1400" b="1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3.25</a:t>
                          </a:r>
                          <a:endParaRPr lang="ar-JO" sz="1400" b="1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sz="1400" b="1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373.49</a:t>
                          </a:r>
                          <a:endParaRPr lang="ar-JO" sz="1400" b="1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sz="1400" b="1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Offices</a:t>
                          </a:r>
                          <a:endParaRPr lang="ar-JO" sz="1400" b="1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sz="1400" b="1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Third Floor</a:t>
                          </a:r>
                          <a:endParaRPr lang="ar-JO" sz="1400" b="1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7"/>
                      </a:ext>
                    </a:extLst>
                  </a:tr>
                  <a:tr h="415272"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sz="1400" b="1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23</a:t>
                          </a:r>
                          <a:endParaRPr lang="ar-JO" sz="1400" b="1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sz="1400" b="1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2481.44</a:t>
                          </a:r>
                          <a:endParaRPr lang="ar-JO" sz="1400" b="1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endParaRPr lang="ar-JO" sz="1400" b="1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sz="1400" b="1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Total</a:t>
                          </a:r>
                          <a:endParaRPr lang="ar-JO" sz="1400" b="1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8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2" name="جدول 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926857678"/>
                  </p:ext>
                </p:extLst>
              </p:nvPr>
            </p:nvGraphicFramePr>
            <p:xfrm>
              <a:off x="749301" y="1612899"/>
              <a:ext cx="9969499" cy="4503421"/>
            </p:xfrm>
            <a:graphic>
              <a:graphicData uri="http://schemas.openxmlformats.org/drawingml/2006/table">
                <a:tbl>
                  <a:tblPr rtl="1" firstRow="1" bandRow="1">
                    <a:tableStyleId>{9D7B26C5-4107-4FEC-AEDC-1716B250A1EF}</a:tableStyleId>
                  </a:tblPr>
                  <a:tblGrid>
                    <a:gridCol w="2093333"/>
                    <a:gridCol w="2093333"/>
                    <a:gridCol w="2093333"/>
                    <a:gridCol w="3689500"/>
                  </a:tblGrid>
                  <a:tr h="529497"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dirty="0" smtClean="0"/>
                            <a:t>Height (m)</a:t>
                          </a:r>
                          <a:endParaRPr lang="ar-JO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ar-JO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100000" t="-5747" r="-275872" b="-74942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dirty="0" smtClean="0"/>
                            <a:t>Function</a:t>
                          </a:r>
                          <a:endParaRPr lang="ar-JO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dirty="0" smtClean="0"/>
                            <a:t>Floor</a:t>
                          </a:r>
                          <a:r>
                            <a:rPr lang="en-US" baseline="0" dirty="0" smtClean="0"/>
                            <a:t> Name</a:t>
                          </a:r>
                        </a:p>
                      </a:txBody>
                      <a:tcPr/>
                    </a:tc>
                  </a:tr>
                  <a:tr h="421040"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sz="1400" b="1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2.5</a:t>
                          </a:r>
                          <a:endParaRPr lang="ar-JO" sz="1400" b="1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sz="1400" b="1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359</a:t>
                          </a:r>
                          <a:endParaRPr lang="ar-JO" sz="1400" b="1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sz="1400" b="1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Parking</a:t>
                          </a:r>
                          <a:endParaRPr lang="ar-JO" sz="1400" b="1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sz="1400" b="1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Basement</a:t>
                          </a:r>
                          <a:r>
                            <a:rPr lang="en-US" sz="1400" b="1" baseline="0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 Floor 1</a:t>
                          </a:r>
                          <a:endParaRPr lang="ar-JO" sz="1400" b="1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/>
                    </a:tc>
                  </a:tr>
                  <a:tr h="726726"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sz="1400" b="1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2.75</a:t>
                          </a:r>
                          <a:endParaRPr lang="ar-JO" sz="1400" b="1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sz="1400" b="1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359</a:t>
                          </a:r>
                          <a:endParaRPr lang="ar-JO" sz="1400" b="1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1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b="1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Parking</a:t>
                          </a:r>
                          <a:endParaRPr lang="ar-JO" sz="1400" b="1" dirty="0" smtClean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  <a:p>
                          <a:pPr algn="ctr" rtl="1"/>
                          <a:endParaRPr lang="ar-JO" sz="1400" b="1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1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b="1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Basement</a:t>
                          </a:r>
                          <a:r>
                            <a:rPr lang="en-US" sz="1400" b="1" baseline="0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 Floor 2</a:t>
                          </a:r>
                          <a:endParaRPr lang="ar-JO" sz="1400" b="1" dirty="0" smtClean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  <a:p>
                          <a:pPr algn="ctr" rtl="1"/>
                          <a:endParaRPr lang="ar-JO" sz="1400" b="1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/>
                    </a:tc>
                  </a:tr>
                  <a:tr h="726726"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sz="1400" b="1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4.75</a:t>
                          </a:r>
                          <a:endParaRPr lang="ar-JO" sz="1400" b="1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sz="1400" b="1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320</a:t>
                          </a:r>
                          <a:endParaRPr lang="ar-JO" sz="1400" b="1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sz="1400" b="1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stores</a:t>
                          </a:r>
                          <a:endParaRPr lang="ar-JO" sz="1400" b="1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1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b="1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Basement</a:t>
                          </a:r>
                          <a:r>
                            <a:rPr lang="en-US" sz="1400" b="1" baseline="0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 Floor 3</a:t>
                          </a:r>
                          <a:endParaRPr lang="ar-JO" sz="1400" b="1" dirty="0" smtClean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  <a:p>
                          <a:pPr algn="ctr" rtl="1"/>
                          <a:endParaRPr lang="ar-JO" sz="1400" b="1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/>
                    </a:tc>
                  </a:tr>
                  <a:tr h="421040"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sz="1400" b="1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3.25</a:t>
                          </a:r>
                          <a:endParaRPr lang="ar-JO" sz="1400" b="1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sz="1400" b="1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322.97</a:t>
                          </a:r>
                          <a:endParaRPr lang="ar-JO" sz="1400" b="1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sz="1400" b="1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Stores and gallery</a:t>
                          </a:r>
                          <a:endParaRPr lang="ar-JO" sz="1400" b="1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sz="1400" b="1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Ground Floor</a:t>
                          </a:r>
                          <a:endParaRPr lang="ar-JO" sz="1400" b="1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/>
                    </a:tc>
                  </a:tr>
                  <a:tr h="421040"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sz="1400" b="1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3.25</a:t>
                          </a:r>
                          <a:endParaRPr lang="ar-JO" sz="1400" b="1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sz="1400" b="1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373.49</a:t>
                          </a:r>
                          <a:endParaRPr lang="ar-JO" sz="1400" b="1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sz="1400" b="1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Gallery</a:t>
                          </a:r>
                          <a:endParaRPr lang="ar-JO" sz="1400" b="1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sz="1400" b="1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First</a:t>
                          </a:r>
                          <a:r>
                            <a:rPr lang="en-US" sz="1400" b="1" baseline="0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 Floor</a:t>
                          </a:r>
                          <a:endParaRPr lang="ar-JO" sz="1400" b="1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/>
                    </a:tc>
                  </a:tr>
                  <a:tr h="421040"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sz="1400" b="1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3.25</a:t>
                          </a:r>
                          <a:endParaRPr lang="ar-JO" sz="1400" b="1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sz="1400" b="1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373.49</a:t>
                          </a:r>
                          <a:endParaRPr lang="ar-JO" sz="1400" b="1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sz="1400" b="1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Gallery</a:t>
                          </a:r>
                          <a:endParaRPr lang="ar-JO" sz="1400" b="1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sz="1400" b="1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Second Floor</a:t>
                          </a:r>
                          <a:endParaRPr lang="ar-JO" sz="1400" b="1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/>
                    </a:tc>
                  </a:tr>
                  <a:tr h="421040"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sz="1400" b="1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3.25</a:t>
                          </a:r>
                          <a:endParaRPr lang="ar-JO" sz="1400" b="1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sz="1400" b="1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373.49</a:t>
                          </a:r>
                          <a:endParaRPr lang="ar-JO" sz="1400" b="1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sz="1400" b="1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Offices</a:t>
                          </a:r>
                          <a:endParaRPr lang="ar-JO" sz="1400" b="1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sz="1400" b="1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Third Floor</a:t>
                          </a:r>
                          <a:endParaRPr lang="ar-JO" sz="1400" b="1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/>
                    </a:tc>
                  </a:tr>
                  <a:tr h="415272"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sz="1400" b="1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23</a:t>
                          </a:r>
                          <a:endParaRPr lang="ar-JO" sz="1400" b="1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sz="1400" b="1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2481.44</a:t>
                          </a:r>
                          <a:endParaRPr lang="ar-JO" sz="1400" b="1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endParaRPr lang="ar-JO" sz="1400" b="1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sz="1400" b="1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Total</a:t>
                          </a:r>
                          <a:endParaRPr lang="ar-JO" sz="1400" b="1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/>
                    </a:tc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1466857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08000" y="526288"/>
            <a:ext cx="10972800" cy="1143000"/>
          </a:xfrm>
        </p:spPr>
        <p:txBody>
          <a:bodyPr>
            <a:normAutofit/>
          </a:bodyPr>
          <a:lstStyle/>
          <a:p>
            <a:r>
              <a:rPr lang="en-US" sz="3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Preliminary Design</a:t>
            </a:r>
            <a:endParaRPr lang="ar-JO" sz="36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عنصر نائب للمحتوى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 algn="l" rtl="0">
                  <a:buNone/>
                </a:pPr>
                <a:r>
                  <a:rPr lang="en-US" sz="2400" dirty="0" smtClean="0">
                    <a:latin typeface="Times New Roman" pitchFamily="18" charset="0"/>
                    <a:cs typeface="Times New Roman" pitchFamily="18" charset="0"/>
                  </a:rPr>
                  <a:t>Design For flexure</a:t>
                </a:r>
                <a:r>
                  <a:rPr lang="en-US" sz="2400" dirty="0">
                    <a:latin typeface="Times New Roman" pitchFamily="18" charset="0"/>
                    <a:cs typeface="Times New Roman" pitchFamily="18" charset="0"/>
                  </a:rPr>
                  <a:t>:</a:t>
                </a:r>
              </a:p>
              <a:p>
                <a:pPr marL="0" indent="0" algn="l" rtl="0">
                  <a:buNone/>
                </a:pPr>
                <a:r>
                  <a:rPr lang="en-US" sz="1600" dirty="0" smtClean="0">
                    <a:latin typeface="Times New Roman" pitchFamily="18" charset="0"/>
                    <a:cs typeface="Times New Roman" pitchFamily="18" charset="0"/>
                  </a:rPr>
                  <a:t>maximum </a:t>
                </a:r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positive moment,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600" i="1">
                            <a:latin typeface="Cambria Math"/>
                          </a:rPr>
                          <m:t>𝑀</m:t>
                        </m:r>
                      </m:e>
                      <m:sub>
                        <m:r>
                          <a:rPr lang="en-US" sz="1600" i="1">
                            <a:latin typeface="Cambria Math"/>
                          </a:rPr>
                          <m:t>𝑢</m:t>
                        </m:r>
                      </m:sub>
                      <m:sup>
                        <m:r>
                          <a:rPr lang="en-US" sz="1600" i="1">
                            <a:latin typeface="Cambria Math"/>
                          </a:rPr>
                          <m:t>+</m:t>
                        </m:r>
                      </m:sup>
                    </m:sSubSup>
                    <m:r>
                      <a:rPr lang="en-US" sz="1600" i="1">
                        <a:latin typeface="Cambria Math"/>
                      </a:rPr>
                      <m:t>=</m:t>
                    </m:r>
                    <m:r>
                      <a:rPr lang="en-US" sz="1600" i="1">
                        <a:latin typeface="Cambria Math"/>
                      </a:rPr>
                      <m:t>165</m:t>
                    </m:r>
                    <m:r>
                      <a:rPr lang="en-US" sz="1600" i="1">
                        <a:latin typeface="Cambria Math"/>
                      </a:rPr>
                      <m:t>.</m:t>
                    </m:r>
                    <m:r>
                      <a:rPr lang="en-US" sz="1600" i="1">
                        <a:latin typeface="Cambria Math"/>
                      </a:rPr>
                      <m:t>84</m:t>
                    </m:r>
                    <m:r>
                      <a:rPr lang="en-US" sz="1600" i="1">
                        <a:latin typeface="Cambria Math"/>
                      </a:rPr>
                      <m:t> </m:t>
                    </m:r>
                    <m:r>
                      <m:rPr>
                        <m:sty m:val="p"/>
                      </m:rPr>
                      <a:rPr lang="en-US" sz="1600">
                        <a:latin typeface="Cambria Math"/>
                      </a:rPr>
                      <m:t>kN</m:t>
                    </m:r>
                    <m:r>
                      <a:rPr lang="en-US" sz="1600">
                        <a:latin typeface="Cambria Math"/>
                      </a:rPr>
                      <m:t>.</m:t>
                    </m:r>
                    <m:r>
                      <m:rPr>
                        <m:sty m:val="p"/>
                      </m:rPr>
                      <a:rPr lang="en-US" sz="1600">
                        <a:latin typeface="Cambria Math"/>
                      </a:rPr>
                      <m:t>m</m:t>
                    </m:r>
                  </m:oMath>
                </a14:m>
                <a:endParaRPr lang="en-US" sz="1600" dirty="0">
                  <a:latin typeface="Times New Roman" pitchFamily="18" charset="0"/>
                  <a:cs typeface="Times New Roman" pitchFamily="18" charset="0"/>
                </a:endParaRPr>
              </a:p>
              <a:p>
                <a:pPr marL="0" indent="0" algn="l" rtl="0">
                  <a:buNone/>
                </a:pPr>
                <a:r>
                  <a:rPr lang="en-US" sz="1600" dirty="0" smtClean="0"/>
                  <a:t> </a:t>
                </a:r>
                <a14:m>
                  <m:oMath xmlns:m="http://schemas.openxmlformats.org/officeDocument/2006/math">
                    <m:r>
                      <a:rPr lang="en-US" sz="1600" i="1">
                        <a:latin typeface="Cambria Math"/>
                      </a:rPr>
                      <m:t>𝜌</m:t>
                    </m:r>
                    <m:r>
                      <a:rPr lang="en-US" sz="1600" i="1">
                        <a:latin typeface="Cambria Math"/>
                      </a:rPr>
                      <m:t>=</m:t>
                    </m:r>
                    <m:r>
                      <a:rPr lang="en-US" sz="1600" i="1">
                        <a:latin typeface="Cambria Math"/>
                      </a:rPr>
                      <m:t>0</m:t>
                    </m:r>
                    <m:r>
                      <a:rPr lang="en-US" sz="1600" i="1">
                        <a:latin typeface="Cambria Math"/>
                      </a:rPr>
                      <m:t>.</m:t>
                    </m:r>
                    <m:r>
                      <a:rPr lang="en-US" sz="1600" i="1">
                        <a:latin typeface="Cambria Math"/>
                      </a:rPr>
                      <m:t>001526</m:t>
                    </m:r>
                  </m:oMath>
                </a14:m>
                <a:endParaRPr lang="en-US" sz="1600" dirty="0"/>
              </a:p>
              <a:p>
                <a:pPr marL="0" indent="0" algn="l" rtl="0">
                  <a:buNone/>
                </a:pPr>
                <a:r>
                  <a:rPr lang="en-US" sz="1600" dirty="0" smtClean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i="1">
                            <a:latin typeface="Cambria Math"/>
                          </a:rPr>
                          <m:t>𝐴</m:t>
                        </m:r>
                      </m:e>
                      <m:sub>
                        <m:r>
                          <a:rPr lang="en-US" sz="1600" i="1">
                            <a:latin typeface="Cambria Math"/>
                          </a:rPr>
                          <m:t>𝑠</m:t>
                        </m:r>
                      </m:sub>
                    </m:sSub>
                    <m:r>
                      <a:rPr lang="en-US" sz="1600" i="1">
                        <a:latin typeface="Cambria Math"/>
                      </a:rPr>
                      <m:t>=</m:t>
                    </m:r>
                    <m:r>
                      <a:rPr lang="en-US" sz="1600" i="1">
                        <a:latin typeface="Cambria Math"/>
                      </a:rPr>
                      <m:t>0</m:t>
                    </m:r>
                    <m:r>
                      <a:rPr lang="en-US" sz="1600" i="1">
                        <a:latin typeface="Cambria Math"/>
                      </a:rPr>
                      <m:t>.</m:t>
                    </m:r>
                    <m:r>
                      <a:rPr lang="en-US" sz="1600" i="1">
                        <a:latin typeface="Cambria Math"/>
                      </a:rPr>
                      <m:t>001526</m:t>
                    </m:r>
                    <m:r>
                      <a:rPr lang="en-US" sz="1600" i="1">
                        <a:latin typeface="Cambria Math"/>
                      </a:rPr>
                      <m:t>×</m:t>
                    </m:r>
                    <m:r>
                      <a:rPr lang="en-US" sz="1600" i="1">
                        <a:latin typeface="Cambria Math"/>
                      </a:rPr>
                      <m:t>1000</m:t>
                    </m:r>
                    <m:r>
                      <a:rPr lang="en-US" sz="1600" i="1">
                        <a:latin typeface="Cambria Math"/>
                      </a:rPr>
                      <m:t>×</m:t>
                    </m:r>
                    <m:r>
                      <a:rPr lang="en-US" sz="1600" i="1">
                        <a:latin typeface="Cambria Math"/>
                      </a:rPr>
                      <m:t>540</m:t>
                    </m:r>
                    <m:r>
                      <a:rPr lang="en-US" sz="1600" i="1">
                        <a:latin typeface="Cambria Math"/>
                      </a:rPr>
                      <m:t>=</m:t>
                    </m:r>
                    <m:r>
                      <a:rPr lang="en-US" sz="1600" i="1">
                        <a:latin typeface="Cambria Math"/>
                      </a:rPr>
                      <m:t>824</m:t>
                    </m:r>
                    <m:r>
                      <a:rPr lang="en-US" sz="1600" i="1">
                        <a:latin typeface="Cambria Math"/>
                      </a:rPr>
                      <m:t>.</m:t>
                    </m:r>
                    <m:r>
                      <a:rPr lang="en-US" sz="1600" i="1">
                        <a:latin typeface="Cambria Math"/>
                      </a:rPr>
                      <m:t>047</m:t>
                    </m:r>
                  </m:oMath>
                </a14:m>
                <a:endParaRPr lang="en-US" sz="1600" dirty="0" smtClean="0"/>
              </a:p>
              <a:p>
                <a:pPr marL="0" indent="0" algn="l" rtl="0">
                  <a:buNone/>
                </a:pPr>
                <a:endParaRPr lang="en-US" sz="1600" dirty="0" smtClean="0"/>
              </a:p>
              <a:p>
                <a:pPr marL="0" indent="0" algn="l" rtl="0">
                  <a:buNone/>
                </a:pPr>
                <a:r>
                  <a:rPr lang="en-US" sz="1600" dirty="0" smtClean="0"/>
                  <a:t> </a:t>
                </a:r>
                <a:r>
                  <a:rPr lang="en-US" sz="1600" dirty="0"/>
                  <a:t>maximum negative moment,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600" i="1">
                            <a:latin typeface="Cambria Math"/>
                          </a:rPr>
                          <m:t>𝑀</m:t>
                        </m:r>
                      </m:e>
                      <m:sub>
                        <m:r>
                          <a:rPr lang="en-US" sz="1600" i="1">
                            <a:latin typeface="Cambria Math"/>
                          </a:rPr>
                          <m:t>𝑢</m:t>
                        </m:r>
                      </m:sub>
                      <m:sup>
                        <m:r>
                          <a:rPr lang="en-US" sz="1600" i="1">
                            <a:latin typeface="Cambria Math"/>
                          </a:rPr>
                          <m:t>−</m:t>
                        </m:r>
                      </m:sup>
                    </m:sSubSup>
                    <m:r>
                      <a:rPr lang="en-US" sz="1600" i="1">
                        <a:latin typeface="Cambria Math"/>
                      </a:rPr>
                      <m:t>=</m:t>
                    </m:r>
                    <m:r>
                      <a:rPr lang="en-US" sz="1600" i="1">
                        <a:latin typeface="Cambria Math"/>
                      </a:rPr>
                      <m:t>332</m:t>
                    </m:r>
                    <m:r>
                      <a:rPr lang="en-US" sz="1600" i="1">
                        <a:latin typeface="Cambria Math"/>
                      </a:rPr>
                      <m:t>.</m:t>
                    </m:r>
                    <m:r>
                      <a:rPr lang="en-US" sz="1600" i="1">
                        <a:latin typeface="Cambria Math"/>
                      </a:rPr>
                      <m:t>55</m:t>
                    </m:r>
                    <m:r>
                      <a:rPr lang="en-US" sz="1600" i="1">
                        <a:latin typeface="Cambria Math"/>
                      </a:rPr>
                      <m:t> </m:t>
                    </m:r>
                    <m:r>
                      <m:rPr>
                        <m:sty m:val="p"/>
                      </m:rPr>
                      <a:rPr lang="en-US" sz="1600">
                        <a:latin typeface="Cambria Math"/>
                      </a:rPr>
                      <m:t>kN</m:t>
                    </m:r>
                    <m:r>
                      <a:rPr lang="en-US" sz="1600">
                        <a:latin typeface="Cambria Math"/>
                      </a:rPr>
                      <m:t>.</m:t>
                    </m:r>
                    <m:r>
                      <m:rPr>
                        <m:sty m:val="p"/>
                      </m:rPr>
                      <a:rPr lang="en-US" sz="1600">
                        <a:latin typeface="Cambria Math"/>
                      </a:rPr>
                      <m:t>m</m:t>
                    </m:r>
                  </m:oMath>
                </a14:m>
                <a:endParaRPr lang="en-US" sz="1600" dirty="0"/>
              </a:p>
              <a:p>
                <a:pPr marL="0" indent="0" algn="l" rtl="0">
                  <a:buNone/>
                </a:pPr>
                <a14:m>
                  <m:oMath xmlns:m="http://schemas.openxmlformats.org/officeDocument/2006/math">
                    <m:r>
                      <a:rPr lang="en-US" sz="1600" i="1">
                        <a:latin typeface="Cambria Math"/>
                      </a:rPr>
                      <m:t>𝜌</m:t>
                    </m:r>
                    <m:r>
                      <a:rPr lang="en-US" sz="1600" i="1">
                        <a:latin typeface="Cambria Math"/>
                      </a:rPr>
                      <m:t>=</m:t>
                    </m:r>
                    <m:r>
                      <a:rPr lang="en-US" sz="1600" i="1">
                        <a:latin typeface="Cambria Math"/>
                      </a:rPr>
                      <m:t>0</m:t>
                    </m:r>
                    <m:r>
                      <a:rPr lang="en-US" sz="1600" i="1">
                        <a:latin typeface="Cambria Math"/>
                      </a:rPr>
                      <m:t>.</m:t>
                    </m:r>
                    <m:r>
                      <a:rPr lang="en-US" sz="1600" i="1">
                        <a:latin typeface="Cambria Math"/>
                      </a:rPr>
                      <m:t>01137</m:t>
                    </m:r>
                  </m:oMath>
                </a14:m>
                <a:r>
                  <a:rPr lang="ar-JO" sz="1600" dirty="0" smtClean="0"/>
                  <a:t> </a:t>
                </a:r>
                <a:r>
                  <a:rPr lang="ar-JO" sz="1600" dirty="0"/>
                  <a:t> </a:t>
                </a:r>
                <a:r>
                  <a:rPr lang="ar-JO" sz="1600" dirty="0" smtClean="0"/>
                  <a:t>   </a:t>
                </a:r>
              </a:p>
              <a:p>
                <a:pPr marL="0" indent="0" algn="l" rtl="0">
                  <a:buNone/>
                </a:pPr>
                <a:r>
                  <a:rPr lang="ar-JO" sz="1600" dirty="0" smtClean="0"/>
                  <a:t>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i="1">
                            <a:latin typeface="Cambria Math"/>
                          </a:rPr>
                          <m:t>𝐴</m:t>
                        </m:r>
                      </m:e>
                      <m:sub>
                        <m:r>
                          <a:rPr lang="en-US" sz="1600" i="1">
                            <a:latin typeface="Cambria Math"/>
                          </a:rPr>
                          <m:t>𝑠</m:t>
                        </m:r>
                      </m:sub>
                    </m:sSub>
                    <m:r>
                      <a:rPr lang="en-US" sz="1600" i="1">
                        <a:latin typeface="Cambria Math"/>
                      </a:rPr>
                      <m:t>=</m:t>
                    </m:r>
                    <m:r>
                      <a:rPr lang="en-US" sz="1600" i="1">
                        <a:latin typeface="Cambria Math"/>
                      </a:rPr>
                      <m:t>0</m:t>
                    </m:r>
                    <m:r>
                      <a:rPr lang="en-US" sz="1600" i="1">
                        <a:latin typeface="Cambria Math"/>
                      </a:rPr>
                      <m:t>.</m:t>
                    </m:r>
                    <m:r>
                      <a:rPr lang="en-US" sz="1600" i="1">
                        <a:latin typeface="Cambria Math"/>
                      </a:rPr>
                      <m:t>01137</m:t>
                    </m:r>
                    <m:r>
                      <a:rPr lang="en-US" sz="1600" i="1">
                        <a:latin typeface="Cambria Math"/>
                      </a:rPr>
                      <m:t>×</m:t>
                    </m:r>
                    <m:r>
                      <a:rPr lang="en-US" sz="1600" i="1">
                        <a:latin typeface="Cambria Math"/>
                      </a:rPr>
                      <m:t>300</m:t>
                    </m:r>
                    <m:r>
                      <a:rPr lang="en-US" sz="1600" i="1">
                        <a:latin typeface="Cambria Math"/>
                      </a:rPr>
                      <m:t>×</m:t>
                    </m:r>
                    <m:r>
                      <a:rPr lang="en-US" sz="1600" i="1">
                        <a:latin typeface="Cambria Math"/>
                      </a:rPr>
                      <m:t>540</m:t>
                    </m:r>
                    <m:r>
                      <a:rPr lang="en-US" sz="1600" i="1">
                        <a:latin typeface="Cambria Math"/>
                      </a:rPr>
                      <m:t>=</m:t>
                    </m:r>
                    <m:r>
                      <a:rPr lang="en-US" sz="1600" i="1">
                        <a:latin typeface="Cambria Math"/>
                      </a:rPr>
                      <m:t>1841</m:t>
                    </m:r>
                    <m:r>
                      <a:rPr lang="en-US" sz="1600" i="1">
                        <a:latin typeface="Cambria Math"/>
                      </a:rPr>
                      <m:t>.</m:t>
                    </m:r>
                    <m:r>
                      <a:rPr lang="en-US" sz="1600" i="1">
                        <a:latin typeface="Cambria Math"/>
                      </a:rPr>
                      <m:t>94</m:t>
                    </m:r>
                    <m:sSup>
                      <m:sSupPr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1600">
                            <a:latin typeface="Cambria Math"/>
                          </a:rPr>
                          <m:t>mm</m:t>
                        </m:r>
                      </m:e>
                      <m:sup>
                        <m:r>
                          <a:rPr lang="en-US" sz="1600"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endParaRPr lang="en-US" sz="1600" dirty="0"/>
              </a:p>
              <a:p>
                <a:pPr marL="0" indent="0" algn="l" rtl="0">
                  <a:buNone/>
                </a:pPr>
                <a:endParaRPr lang="en-US" sz="1600" dirty="0"/>
              </a:p>
              <a:p>
                <a:pPr marL="0" indent="0" algn="l" rtl="0">
                  <a:buNone/>
                </a:pPr>
                <a:endParaRPr lang="ar-JO" sz="16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3" name="عنصر نائب للمحتوى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833" t="-1111"/>
                </a:stretch>
              </a:blipFill>
            </p:spPr>
            <p:txBody>
              <a:bodyPr/>
              <a:lstStyle/>
              <a:p>
                <a:r>
                  <a:rPr lang="ar-JO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86872447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25611" y="1237202"/>
            <a:ext cx="6545639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 anchorCtr="1">
            <a:spAutoFit/>
          </a:bodyPr>
          <a:lstStyle/>
          <a:p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Preliminary Design of Column 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5057" name="Picture 1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2"/>
            <a:ext cx="76200" cy="180975"/>
          </a:xfrm>
          <a:prstGeom prst="rect">
            <a:avLst/>
          </a:prstGeom>
          <a:noFill/>
        </p:spPr>
      </p:pic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جدول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498407663"/>
                  </p:ext>
                </p:extLst>
              </p:nvPr>
            </p:nvGraphicFramePr>
            <p:xfrm>
              <a:off x="1816099" y="1854195"/>
              <a:ext cx="8191500" cy="4775205"/>
            </p:xfrm>
            <a:graphic>
              <a:graphicData uri="http://schemas.openxmlformats.org/drawingml/2006/table">
                <a:tbl>
                  <a:tblPr firstRow="1" firstCol="1" bandRow="1">
                    <a:tableStyleId>{9D7B26C5-4107-4FEC-AEDC-1716B250A1EF}</a:tableStyleId>
                  </a:tblPr>
                  <a:tblGrid>
                    <a:gridCol w="882278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755519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1626043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1133278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  <a:gridCol w="1053529">
                      <a:extLst>
                        <a:ext uri="{9D8B030D-6E8A-4147-A177-3AD203B41FA5}">
                          <a16:colId xmlns:a16="http://schemas.microsoft.com/office/drawing/2014/main" val="20004"/>
                        </a:ext>
                      </a:extLst>
                    </a:gridCol>
                    <a:gridCol w="1404425">
                      <a:extLst>
                        <a:ext uri="{9D8B030D-6E8A-4147-A177-3AD203B41FA5}">
                          <a16:colId xmlns:a16="http://schemas.microsoft.com/office/drawing/2014/main" val="20005"/>
                        </a:ext>
                      </a:extLst>
                    </a:gridCol>
                    <a:gridCol w="1336428">
                      <a:extLst>
                        <a:ext uri="{9D8B030D-6E8A-4147-A177-3AD203B41FA5}">
                          <a16:colId xmlns:a16="http://schemas.microsoft.com/office/drawing/2014/main" val="20006"/>
                        </a:ext>
                      </a:extLst>
                    </a:gridCol>
                  </a:tblGrid>
                  <a:tr h="978565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400" b="1" dirty="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Column No.</a:t>
                          </a:r>
                          <a:endParaRPr lang="en-US" sz="1400" b="1" dirty="0">
                            <a:solidFill>
                              <a:srgbClr val="000000"/>
                            </a:solidFill>
                            <a:effectLst/>
                            <a:latin typeface="Times New Roman" pitchFamily="18" charset="0"/>
                            <a:ea typeface="Calibri"/>
                            <a:cs typeface="Times New Roman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400" b="1" dirty="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Tributary area</a:t>
                          </a:r>
                        </a:p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400" b="1" dirty="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(m</a:t>
                          </a:r>
                          <a:r>
                            <a:rPr lang="en-US" sz="1400" b="1" baseline="30000" dirty="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2</a:t>
                          </a:r>
                          <a:r>
                            <a:rPr lang="en-US" sz="1400" b="1" dirty="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)</a:t>
                          </a:r>
                          <a:endParaRPr lang="en-US" sz="1400" b="1" dirty="0">
                            <a:solidFill>
                              <a:srgbClr val="000000"/>
                            </a:solidFill>
                            <a:effectLst/>
                            <a:latin typeface="Times New Roman" pitchFamily="18" charset="0"/>
                            <a:ea typeface="Calibri"/>
                            <a:cs typeface="Times New Roman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400" b="1" dirty="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Dead load</a:t>
                          </a:r>
                        </a:p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400" b="1" dirty="0" smtClean="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(KN</a:t>
                          </a:r>
                          <a:r>
                            <a:rPr lang="en-US" sz="1400" b="1" dirty="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)</a:t>
                          </a:r>
                          <a:endParaRPr lang="en-US" sz="1400" b="1" dirty="0">
                            <a:solidFill>
                              <a:srgbClr val="000000"/>
                            </a:solidFill>
                            <a:effectLst/>
                            <a:latin typeface="Times New Roman" pitchFamily="18" charset="0"/>
                            <a:ea typeface="Calibri"/>
                            <a:cs typeface="Times New Roman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400" b="1" dirty="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Live load </a:t>
                          </a:r>
                          <a:r>
                            <a:rPr lang="en-US" sz="1400" b="1" dirty="0" smtClean="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(KN</a:t>
                          </a:r>
                          <a:r>
                            <a:rPr lang="en-US" sz="1400" b="1" dirty="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)</a:t>
                          </a:r>
                          <a:endParaRPr lang="en-US" sz="1400" b="1" dirty="0">
                            <a:solidFill>
                              <a:srgbClr val="000000"/>
                            </a:solidFill>
                            <a:effectLst/>
                            <a:latin typeface="Times New Roman" pitchFamily="18" charset="0"/>
                            <a:ea typeface="Calibri"/>
                            <a:cs typeface="Times New Roman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400" b="1" dirty="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Ultimate load</a:t>
                          </a:r>
                        </a:p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400" b="1" dirty="0" smtClean="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(KN</a:t>
                          </a:r>
                          <a:r>
                            <a:rPr lang="en-US" sz="1400" b="1" dirty="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)</a:t>
                          </a:r>
                          <a:endParaRPr lang="en-US" sz="1400" b="1" dirty="0">
                            <a:solidFill>
                              <a:srgbClr val="000000"/>
                            </a:solidFill>
                            <a:effectLst/>
                            <a:latin typeface="Times New Roman" pitchFamily="18" charset="0"/>
                            <a:ea typeface="Calibri"/>
                            <a:cs typeface="Times New Roman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400" b="1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Gross area (mm</a:t>
                          </a:r>
                          <a:r>
                            <a:rPr lang="en-US" sz="1400" b="1" baseline="3000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2</a:t>
                          </a:r>
                          <a:r>
                            <a:rPr lang="en-US" sz="1400" b="1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)</a:t>
                          </a:r>
                          <a:endParaRPr lang="en-US" sz="1400" b="1">
                            <a:solidFill>
                              <a:srgbClr val="000000"/>
                            </a:solidFill>
                            <a:effectLst/>
                            <a:latin typeface="Times New Roman" pitchFamily="18" charset="0"/>
                            <a:ea typeface="Calibri"/>
                            <a:cs typeface="Times New Roman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400" b="1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Column dimensions (mm)</a:t>
                          </a:r>
                          <a:endParaRPr lang="en-US" sz="1400" b="1">
                            <a:solidFill>
                              <a:srgbClr val="000000"/>
                            </a:solidFill>
                            <a:effectLst/>
                            <a:latin typeface="Times New Roman" pitchFamily="18" charset="0"/>
                            <a:ea typeface="Calibri"/>
                            <a:cs typeface="Times New Roman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261972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400" b="1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C1</a:t>
                          </a:r>
                          <a:endParaRPr lang="en-US" sz="1400" b="1">
                            <a:solidFill>
                              <a:srgbClr val="000000"/>
                            </a:solidFill>
                            <a:effectLst/>
                            <a:latin typeface="Times New Roman" pitchFamily="18" charset="0"/>
                            <a:ea typeface="Calibri"/>
                            <a:cs typeface="Times New Roman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400" b="1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8</a:t>
                          </a:r>
                          <a:endParaRPr lang="en-US" sz="1400" b="1">
                            <a:solidFill>
                              <a:srgbClr val="000000"/>
                            </a:solidFill>
                            <a:effectLst/>
                            <a:latin typeface="Times New Roman" pitchFamily="18" charset="0"/>
                            <a:ea typeface="Calibri"/>
                            <a:cs typeface="Times New Roman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400" b="1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1991.543</a:t>
                          </a:r>
                          <a:endParaRPr lang="en-US" sz="1400" b="1">
                            <a:solidFill>
                              <a:srgbClr val="000000"/>
                            </a:solidFill>
                            <a:effectLst/>
                            <a:latin typeface="Times New Roman" pitchFamily="18" charset="0"/>
                            <a:ea typeface="Calibri"/>
                            <a:cs typeface="Times New Roman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400" b="1" dirty="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367.824</a:t>
                          </a:r>
                          <a:endParaRPr lang="en-US" sz="1400" b="1" dirty="0">
                            <a:solidFill>
                              <a:srgbClr val="000000"/>
                            </a:solidFill>
                            <a:effectLst/>
                            <a:latin typeface="Times New Roman" pitchFamily="18" charset="0"/>
                            <a:ea typeface="Calibri"/>
                            <a:cs typeface="Times New Roman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400" b="1" dirty="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2359.367</a:t>
                          </a:r>
                          <a:endParaRPr lang="en-US" sz="1400" b="1" dirty="0">
                            <a:solidFill>
                              <a:srgbClr val="000000"/>
                            </a:solidFill>
                            <a:effectLst/>
                            <a:latin typeface="Times New Roman" pitchFamily="18" charset="0"/>
                            <a:ea typeface="Calibri"/>
                            <a:cs typeface="Times New Roman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400" b="1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145760.9</a:t>
                          </a:r>
                          <a:endParaRPr lang="en-US" sz="1400" b="1">
                            <a:solidFill>
                              <a:srgbClr val="000000"/>
                            </a:solidFill>
                            <a:effectLst/>
                            <a:latin typeface="Times New Roman" pitchFamily="18" charset="0"/>
                            <a:ea typeface="Calibri"/>
                            <a:cs typeface="Times New Roman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400" b="1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600*300</a:t>
                          </a:r>
                          <a:endParaRPr lang="en-US" sz="1400" b="1">
                            <a:solidFill>
                              <a:srgbClr val="000000"/>
                            </a:solidFill>
                            <a:effectLst/>
                            <a:latin typeface="Times New Roman" pitchFamily="18" charset="0"/>
                            <a:ea typeface="Calibri"/>
                            <a:cs typeface="Times New Roman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265035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400" b="1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C2</a:t>
                          </a:r>
                          <a:endParaRPr lang="en-US" sz="1400" b="1">
                            <a:solidFill>
                              <a:srgbClr val="000000"/>
                            </a:solidFill>
                            <a:effectLst/>
                            <a:latin typeface="Times New Roman" pitchFamily="18" charset="0"/>
                            <a:ea typeface="Calibri"/>
                            <a:cs typeface="Times New Roman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400" b="1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19</a:t>
                          </a:r>
                          <a:endParaRPr lang="en-US" sz="1400" b="1">
                            <a:solidFill>
                              <a:srgbClr val="000000"/>
                            </a:solidFill>
                            <a:effectLst/>
                            <a:latin typeface="Times New Roman" pitchFamily="18" charset="0"/>
                            <a:ea typeface="Calibri"/>
                            <a:cs typeface="Times New Roman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400" b="1" dirty="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2921.708</a:t>
                          </a:r>
                          <a:endParaRPr lang="en-US" sz="1400" b="1" dirty="0">
                            <a:solidFill>
                              <a:srgbClr val="000000"/>
                            </a:solidFill>
                            <a:effectLst/>
                            <a:latin typeface="Times New Roman" pitchFamily="18" charset="0"/>
                            <a:ea typeface="Calibri"/>
                            <a:cs typeface="Times New Roman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400" b="1" dirty="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857.232</a:t>
                          </a:r>
                          <a:endParaRPr lang="en-US" sz="1400" b="1" dirty="0">
                            <a:solidFill>
                              <a:srgbClr val="000000"/>
                            </a:solidFill>
                            <a:effectLst/>
                            <a:latin typeface="Times New Roman" pitchFamily="18" charset="0"/>
                            <a:ea typeface="Calibri"/>
                            <a:cs typeface="Times New Roman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400" b="1" dirty="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3778.94</a:t>
                          </a:r>
                          <a:endParaRPr lang="en-US" sz="1400" b="1" dirty="0">
                            <a:solidFill>
                              <a:srgbClr val="000000"/>
                            </a:solidFill>
                            <a:effectLst/>
                            <a:latin typeface="Times New Roman" pitchFamily="18" charset="0"/>
                            <a:ea typeface="Calibri"/>
                            <a:cs typeface="Times New Roman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400" b="1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233461.6</a:t>
                          </a:r>
                          <a:endParaRPr lang="en-US" sz="1400" b="1">
                            <a:solidFill>
                              <a:srgbClr val="000000"/>
                            </a:solidFill>
                            <a:effectLst/>
                            <a:latin typeface="Times New Roman" pitchFamily="18" charset="0"/>
                            <a:ea typeface="Calibri"/>
                            <a:cs typeface="Times New Roman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400" b="1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800*400</a:t>
                          </a:r>
                          <a:endParaRPr lang="en-US" sz="1400" b="1">
                            <a:solidFill>
                              <a:srgbClr val="000000"/>
                            </a:solidFill>
                            <a:effectLst/>
                            <a:latin typeface="Times New Roman" pitchFamily="18" charset="0"/>
                            <a:ea typeface="Calibri"/>
                            <a:cs typeface="Times New Roman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265035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400" b="1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C3</a:t>
                          </a:r>
                          <a:endParaRPr lang="en-US" sz="1400" b="1">
                            <a:solidFill>
                              <a:srgbClr val="000000"/>
                            </a:solidFill>
                            <a:effectLst/>
                            <a:latin typeface="Times New Roman" pitchFamily="18" charset="0"/>
                            <a:ea typeface="Calibri"/>
                            <a:cs typeface="Times New Roman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400" b="1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21.6</a:t>
                          </a:r>
                          <a:endParaRPr lang="en-US" sz="1400" b="1">
                            <a:solidFill>
                              <a:srgbClr val="000000"/>
                            </a:solidFill>
                            <a:effectLst/>
                            <a:latin typeface="Times New Roman" pitchFamily="18" charset="0"/>
                            <a:ea typeface="Calibri"/>
                            <a:cs typeface="Times New Roman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400" b="1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3136.34</a:t>
                          </a:r>
                          <a:endParaRPr lang="en-US" sz="1400" b="1">
                            <a:solidFill>
                              <a:srgbClr val="000000"/>
                            </a:solidFill>
                            <a:effectLst/>
                            <a:latin typeface="Times New Roman" pitchFamily="18" charset="0"/>
                            <a:ea typeface="Calibri"/>
                            <a:cs typeface="Times New Roman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400" b="1" dirty="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925.0848</a:t>
                          </a:r>
                          <a:endParaRPr lang="en-US" sz="1400" b="1" dirty="0">
                            <a:solidFill>
                              <a:srgbClr val="000000"/>
                            </a:solidFill>
                            <a:effectLst/>
                            <a:latin typeface="Times New Roman" pitchFamily="18" charset="0"/>
                            <a:ea typeface="Calibri"/>
                            <a:cs typeface="Times New Roman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400" b="1" dirty="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4061.425</a:t>
                          </a:r>
                          <a:endParaRPr lang="en-US" sz="1400" b="1" dirty="0">
                            <a:solidFill>
                              <a:srgbClr val="000000"/>
                            </a:solidFill>
                            <a:effectLst/>
                            <a:latin typeface="Times New Roman" pitchFamily="18" charset="0"/>
                            <a:ea typeface="Calibri"/>
                            <a:cs typeface="Times New Roman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400" b="1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250913.4</a:t>
                          </a:r>
                          <a:endParaRPr lang="en-US" sz="1400" b="1">
                            <a:solidFill>
                              <a:srgbClr val="000000"/>
                            </a:solidFill>
                            <a:effectLst/>
                            <a:latin typeface="Times New Roman" pitchFamily="18" charset="0"/>
                            <a:ea typeface="Calibri"/>
                            <a:cs typeface="Times New Roman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400" b="1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800</a:t>
                          </a:r>
                          <a14:m>
                            <m:oMath xmlns:m="http://schemas.openxmlformats.org/officeDocument/2006/math">
                              <m:r>
                                <a:rPr lang="en-US" sz="1400" b="1">
                                  <a:effectLst/>
                                  <a:latin typeface="Cambria Math" panose="02040503050406030204" pitchFamily="18" charset="0"/>
                                </a:rPr>
                                <m:t>∗</m:t>
                              </m:r>
                            </m:oMath>
                          </a14:m>
                          <a:r>
                            <a:rPr lang="en-US" sz="1400" b="1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400</a:t>
                          </a:r>
                          <a:endParaRPr lang="en-US" sz="1400" b="1">
                            <a:solidFill>
                              <a:srgbClr val="000000"/>
                            </a:solidFill>
                            <a:effectLst/>
                            <a:latin typeface="Times New Roman" pitchFamily="18" charset="0"/>
                            <a:ea typeface="Calibri"/>
                            <a:cs typeface="Times New Roman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  <a:tr h="265035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400" b="1" dirty="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C4</a:t>
                          </a:r>
                          <a:endParaRPr lang="en-US" sz="1400" b="1" dirty="0">
                            <a:solidFill>
                              <a:srgbClr val="000000"/>
                            </a:solidFill>
                            <a:effectLst/>
                            <a:latin typeface="Times New Roman" pitchFamily="18" charset="0"/>
                            <a:ea typeface="Calibri"/>
                            <a:cs typeface="Times New Roman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400" b="1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19.2</a:t>
                          </a:r>
                          <a:endParaRPr lang="en-US" sz="1400" b="1">
                            <a:solidFill>
                              <a:srgbClr val="000000"/>
                            </a:solidFill>
                            <a:effectLst/>
                            <a:latin typeface="Times New Roman" pitchFamily="18" charset="0"/>
                            <a:ea typeface="Calibri"/>
                            <a:cs typeface="Times New Roman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400" b="1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2647.973</a:t>
                          </a:r>
                          <a:endParaRPr lang="en-US" sz="1400" b="1">
                            <a:solidFill>
                              <a:srgbClr val="000000"/>
                            </a:solidFill>
                            <a:effectLst/>
                            <a:latin typeface="Times New Roman" pitchFamily="18" charset="0"/>
                            <a:ea typeface="Calibri"/>
                            <a:cs typeface="Times New Roman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400" b="1" dirty="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812.6976</a:t>
                          </a:r>
                          <a:endParaRPr lang="en-US" sz="1400" b="1" dirty="0">
                            <a:solidFill>
                              <a:srgbClr val="000000"/>
                            </a:solidFill>
                            <a:effectLst/>
                            <a:latin typeface="Times New Roman" pitchFamily="18" charset="0"/>
                            <a:ea typeface="Calibri"/>
                            <a:cs typeface="Times New Roman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400" b="1" dirty="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3460.67</a:t>
                          </a:r>
                          <a:endParaRPr lang="en-US" sz="1400" b="1" dirty="0">
                            <a:solidFill>
                              <a:srgbClr val="000000"/>
                            </a:solidFill>
                            <a:effectLst/>
                            <a:latin typeface="Times New Roman" pitchFamily="18" charset="0"/>
                            <a:ea typeface="Calibri"/>
                            <a:cs typeface="Times New Roman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400" b="1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213799</a:t>
                          </a:r>
                          <a:endParaRPr lang="en-US" sz="1400" b="1">
                            <a:solidFill>
                              <a:srgbClr val="000000"/>
                            </a:solidFill>
                            <a:effectLst/>
                            <a:latin typeface="Times New Roman" pitchFamily="18" charset="0"/>
                            <a:ea typeface="Calibri"/>
                            <a:cs typeface="Times New Roman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400" b="1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800*400</a:t>
                          </a:r>
                          <a:endParaRPr lang="en-US" sz="1400" b="1">
                            <a:solidFill>
                              <a:srgbClr val="000000"/>
                            </a:solidFill>
                            <a:effectLst/>
                            <a:latin typeface="Times New Roman" pitchFamily="18" charset="0"/>
                            <a:ea typeface="Calibri"/>
                            <a:cs typeface="Times New Roman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10004"/>
                      </a:ext>
                    </a:extLst>
                  </a:tr>
                  <a:tr h="265035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400" b="1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C5</a:t>
                          </a:r>
                          <a:endParaRPr lang="en-US" sz="1400" b="1">
                            <a:solidFill>
                              <a:srgbClr val="000000"/>
                            </a:solidFill>
                            <a:effectLst/>
                            <a:latin typeface="Times New Roman" pitchFamily="18" charset="0"/>
                            <a:ea typeface="Calibri"/>
                            <a:cs typeface="Times New Roman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400" b="1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6.8</a:t>
                          </a:r>
                          <a:endParaRPr lang="en-US" sz="1400" b="1">
                            <a:solidFill>
                              <a:srgbClr val="000000"/>
                            </a:solidFill>
                            <a:effectLst/>
                            <a:latin typeface="Times New Roman" pitchFamily="18" charset="0"/>
                            <a:ea typeface="Calibri"/>
                            <a:cs typeface="Times New Roman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400" b="1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1162.867</a:t>
                          </a:r>
                          <a:endParaRPr lang="en-US" sz="1400" b="1">
                            <a:solidFill>
                              <a:srgbClr val="000000"/>
                            </a:solidFill>
                            <a:effectLst/>
                            <a:latin typeface="Times New Roman" pitchFamily="18" charset="0"/>
                            <a:ea typeface="Calibri"/>
                            <a:cs typeface="Times New Roman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400" b="1" dirty="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238.8173</a:t>
                          </a:r>
                          <a:endParaRPr lang="en-US" sz="1400" b="1" dirty="0">
                            <a:solidFill>
                              <a:srgbClr val="000000"/>
                            </a:solidFill>
                            <a:effectLst/>
                            <a:latin typeface="Times New Roman" pitchFamily="18" charset="0"/>
                            <a:ea typeface="Calibri"/>
                            <a:cs typeface="Times New Roman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400" b="1" dirty="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1401.684</a:t>
                          </a:r>
                          <a:endParaRPr lang="en-US" sz="1400" b="1" dirty="0">
                            <a:solidFill>
                              <a:srgbClr val="000000"/>
                            </a:solidFill>
                            <a:effectLst/>
                            <a:latin typeface="Times New Roman" pitchFamily="18" charset="0"/>
                            <a:ea typeface="Calibri"/>
                            <a:cs typeface="Times New Roman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400" b="1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86595.58</a:t>
                          </a:r>
                          <a:endParaRPr lang="en-US" sz="1400" b="1">
                            <a:solidFill>
                              <a:srgbClr val="000000"/>
                            </a:solidFill>
                            <a:effectLst/>
                            <a:latin typeface="Times New Roman" pitchFamily="18" charset="0"/>
                            <a:ea typeface="Calibri"/>
                            <a:cs typeface="Times New Roman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400" b="1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600*300</a:t>
                          </a:r>
                          <a:endParaRPr lang="en-US" sz="1400" b="1">
                            <a:solidFill>
                              <a:srgbClr val="000000"/>
                            </a:solidFill>
                            <a:effectLst/>
                            <a:latin typeface="Times New Roman" pitchFamily="18" charset="0"/>
                            <a:ea typeface="Calibri"/>
                            <a:cs typeface="Times New Roman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10005"/>
                      </a:ext>
                    </a:extLst>
                  </a:tr>
                  <a:tr h="265035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400" b="1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C6</a:t>
                          </a:r>
                          <a:endParaRPr lang="en-US" sz="1400" b="1">
                            <a:solidFill>
                              <a:srgbClr val="000000"/>
                            </a:solidFill>
                            <a:effectLst/>
                            <a:latin typeface="Times New Roman" pitchFamily="18" charset="0"/>
                            <a:ea typeface="Calibri"/>
                            <a:cs typeface="Times New Roman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400" b="1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33.9</a:t>
                          </a:r>
                          <a:endParaRPr lang="en-US" sz="1400" b="1">
                            <a:solidFill>
                              <a:srgbClr val="000000"/>
                            </a:solidFill>
                            <a:effectLst/>
                            <a:latin typeface="Times New Roman" pitchFamily="18" charset="0"/>
                            <a:ea typeface="Calibri"/>
                            <a:cs typeface="Times New Roman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400" b="1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3641.464</a:t>
                          </a:r>
                          <a:endParaRPr lang="en-US" sz="1400" b="1">
                            <a:solidFill>
                              <a:srgbClr val="000000"/>
                            </a:solidFill>
                            <a:effectLst/>
                            <a:latin typeface="Times New Roman" pitchFamily="18" charset="0"/>
                            <a:ea typeface="Calibri"/>
                            <a:cs typeface="Times New Roman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400" b="1" dirty="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1196.206</a:t>
                          </a:r>
                          <a:endParaRPr lang="en-US" sz="1400" b="1" dirty="0">
                            <a:solidFill>
                              <a:srgbClr val="000000"/>
                            </a:solidFill>
                            <a:effectLst/>
                            <a:latin typeface="Times New Roman" pitchFamily="18" charset="0"/>
                            <a:ea typeface="Calibri"/>
                            <a:cs typeface="Times New Roman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400" b="1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4837.67</a:t>
                          </a:r>
                          <a:endParaRPr lang="en-US" sz="1400" b="1">
                            <a:solidFill>
                              <a:srgbClr val="000000"/>
                            </a:solidFill>
                            <a:effectLst/>
                            <a:latin typeface="Times New Roman" pitchFamily="18" charset="0"/>
                            <a:ea typeface="Calibri"/>
                            <a:cs typeface="Times New Roman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400" b="1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298869.6</a:t>
                          </a:r>
                          <a:endParaRPr lang="en-US" sz="1400" b="1">
                            <a:solidFill>
                              <a:srgbClr val="000000"/>
                            </a:solidFill>
                            <a:effectLst/>
                            <a:latin typeface="Times New Roman" pitchFamily="18" charset="0"/>
                            <a:ea typeface="Calibri"/>
                            <a:cs typeface="Times New Roman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400" b="1" dirty="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 </a:t>
                          </a:r>
                          <a:r>
                            <a:rPr lang="en-US" sz="1400" b="1" dirty="0" smtClean="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     800*400</a:t>
                          </a:r>
                          <a:endParaRPr lang="en-US" sz="1400" b="1" dirty="0">
                            <a:solidFill>
                              <a:srgbClr val="000000"/>
                            </a:solidFill>
                            <a:effectLst/>
                            <a:latin typeface="Times New Roman" pitchFamily="18" charset="0"/>
                            <a:ea typeface="Calibri"/>
                            <a:cs typeface="Times New Roman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10006"/>
                      </a:ext>
                    </a:extLst>
                  </a:tr>
                  <a:tr h="354248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400" b="1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C7</a:t>
                          </a:r>
                          <a:endParaRPr lang="en-US" sz="1400" b="1">
                            <a:solidFill>
                              <a:srgbClr val="000000"/>
                            </a:solidFill>
                            <a:effectLst/>
                            <a:latin typeface="Times New Roman" pitchFamily="18" charset="0"/>
                            <a:ea typeface="Calibri"/>
                            <a:cs typeface="Times New Roman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400" b="1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41.6</a:t>
                          </a:r>
                          <a:endParaRPr lang="en-US" sz="1400" b="1">
                            <a:solidFill>
                              <a:srgbClr val="000000"/>
                            </a:solidFill>
                            <a:effectLst/>
                            <a:latin typeface="Times New Roman" pitchFamily="18" charset="0"/>
                            <a:ea typeface="Calibri"/>
                            <a:cs typeface="Times New Roman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400" b="1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4452.69</a:t>
                          </a:r>
                          <a:endParaRPr lang="en-US" sz="1400" b="1">
                            <a:solidFill>
                              <a:srgbClr val="000000"/>
                            </a:solidFill>
                            <a:effectLst/>
                            <a:latin typeface="Times New Roman" pitchFamily="18" charset="0"/>
                            <a:ea typeface="Calibri"/>
                            <a:cs typeface="Times New Roman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400" b="1" dirty="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1469.645</a:t>
                          </a:r>
                          <a:endParaRPr lang="en-US" sz="1400" b="1" dirty="0">
                            <a:solidFill>
                              <a:srgbClr val="000000"/>
                            </a:solidFill>
                            <a:effectLst/>
                            <a:latin typeface="Times New Roman" pitchFamily="18" charset="0"/>
                            <a:ea typeface="Calibri"/>
                            <a:cs typeface="Times New Roman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400" b="1" dirty="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5922.335</a:t>
                          </a:r>
                          <a:endParaRPr lang="en-US" sz="1400" b="1" dirty="0">
                            <a:solidFill>
                              <a:srgbClr val="000000"/>
                            </a:solidFill>
                            <a:effectLst/>
                            <a:latin typeface="Times New Roman" pitchFamily="18" charset="0"/>
                            <a:ea typeface="Calibri"/>
                            <a:cs typeface="Times New Roman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80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400" b="1">
                                    <a:effectLst/>
                                    <a:latin typeface="Cambria Math" panose="02040503050406030204" pitchFamily="18" charset="0"/>
                                  </a:rPr>
                                  <m:t>            </m:t>
                                </m:r>
                                <m:r>
                                  <a:rPr lang="en-US" sz="1400" b="1" i="1">
                                    <a:effectLst/>
                                    <a:latin typeface="Cambria Math" panose="02040503050406030204" pitchFamily="18" charset="0"/>
                                  </a:rPr>
                                  <m:t>𝟑𝟕𝟕𝟖𝟓</m:t>
                                </m:r>
                              </m:oMath>
                            </m:oMathPara>
                          </a14:m>
                          <a:endParaRPr lang="en-US" sz="1400" b="1">
                            <a:solidFill>
                              <a:srgbClr val="000000"/>
                            </a:solidFill>
                            <a:effectLst/>
                            <a:latin typeface="Times New Roman" pitchFamily="18" charset="0"/>
                            <a:ea typeface="Calibri"/>
                            <a:cs typeface="Times New Roman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400" b="1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800*400</a:t>
                          </a:r>
                          <a:endParaRPr lang="en-US" sz="1400" b="1">
                            <a:solidFill>
                              <a:srgbClr val="000000"/>
                            </a:solidFill>
                            <a:effectLst/>
                            <a:latin typeface="Times New Roman" pitchFamily="18" charset="0"/>
                            <a:ea typeface="Calibri"/>
                            <a:cs typeface="Times New Roman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10007"/>
                      </a:ext>
                    </a:extLst>
                  </a:tr>
                  <a:tr h="265035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400" b="1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C8</a:t>
                          </a:r>
                          <a:endParaRPr lang="en-US" sz="1400" b="1">
                            <a:solidFill>
                              <a:srgbClr val="000000"/>
                            </a:solidFill>
                            <a:effectLst/>
                            <a:latin typeface="Times New Roman" pitchFamily="18" charset="0"/>
                            <a:ea typeface="Calibri"/>
                            <a:cs typeface="Times New Roman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400" b="1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37.3</a:t>
                          </a:r>
                          <a:endParaRPr lang="en-US" sz="1400" b="1">
                            <a:solidFill>
                              <a:srgbClr val="000000"/>
                            </a:solidFill>
                            <a:effectLst/>
                            <a:latin typeface="Times New Roman" pitchFamily="18" charset="0"/>
                            <a:ea typeface="Calibri"/>
                            <a:cs typeface="Times New Roman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400" b="1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4138.563</a:t>
                          </a:r>
                          <a:endParaRPr lang="en-US" sz="1400" b="1">
                            <a:solidFill>
                              <a:srgbClr val="000000"/>
                            </a:solidFill>
                            <a:effectLst/>
                            <a:latin typeface="Times New Roman" pitchFamily="18" charset="0"/>
                            <a:ea typeface="Calibri"/>
                            <a:cs typeface="Times New Roman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400" b="1" dirty="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1319.148</a:t>
                          </a:r>
                          <a:endParaRPr lang="en-US" sz="1400" b="1" dirty="0">
                            <a:solidFill>
                              <a:srgbClr val="000000"/>
                            </a:solidFill>
                            <a:effectLst/>
                            <a:latin typeface="Times New Roman" pitchFamily="18" charset="0"/>
                            <a:ea typeface="Calibri"/>
                            <a:cs typeface="Times New Roman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400" b="1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5457.711</a:t>
                          </a:r>
                          <a:endParaRPr lang="en-US" sz="1400" b="1">
                            <a:solidFill>
                              <a:srgbClr val="000000"/>
                            </a:solidFill>
                            <a:effectLst/>
                            <a:latin typeface="Times New Roman" pitchFamily="18" charset="0"/>
                            <a:ea typeface="Calibri"/>
                            <a:cs typeface="Times New Roman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400" b="1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337175.4</a:t>
                          </a:r>
                          <a:endParaRPr lang="en-US" sz="1400" b="1">
                            <a:solidFill>
                              <a:srgbClr val="000000"/>
                            </a:solidFill>
                            <a:effectLst/>
                            <a:latin typeface="Times New Roman" pitchFamily="18" charset="0"/>
                            <a:ea typeface="Calibri"/>
                            <a:cs typeface="Times New Roman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400" b="1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800*400</a:t>
                          </a:r>
                          <a:endParaRPr lang="en-US" sz="1400" b="1">
                            <a:solidFill>
                              <a:srgbClr val="000000"/>
                            </a:solidFill>
                            <a:effectLst/>
                            <a:latin typeface="Times New Roman" pitchFamily="18" charset="0"/>
                            <a:ea typeface="Calibri"/>
                            <a:cs typeface="Times New Roman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10008"/>
                      </a:ext>
                    </a:extLst>
                  </a:tr>
                  <a:tr h="265035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400" b="1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C9</a:t>
                          </a:r>
                          <a:endParaRPr lang="en-US" sz="1400" b="1">
                            <a:solidFill>
                              <a:srgbClr val="000000"/>
                            </a:solidFill>
                            <a:effectLst/>
                            <a:latin typeface="Times New Roman" pitchFamily="18" charset="0"/>
                            <a:ea typeface="Calibri"/>
                            <a:cs typeface="Times New Roman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400" b="1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6.2</a:t>
                          </a:r>
                          <a:endParaRPr lang="en-US" sz="1400" b="1">
                            <a:solidFill>
                              <a:srgbClr val="000000"/>
                            </a:solidFill>
                            <a:effectLst/>
                            <a:latin typeface="Times New Roman" pitchFamily="18" charset="0"/>
                            <a:ea typeface="Calibri"/>
                            <a:cs typeface="Times New Roman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400" b="1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1206.068</a:t>
                          </a:r>
                          <a:endParaRPr lang="en-US" sz="1400" b="1">
                            <a:solidFill>
                              <a:srgbClr val="000000"/>
                            </a:solidFill>
                            <a:effectLst/>
                            <a:latin typeface="Times New Roman" pitchFamily="18" charset="0"/>
                            <a:ea typeface="Calibri"/>
                            <a:cs typeface="Times New Roman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400" b="1" dirty="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216.5606</a:t>
                          </a:r>
                          <a:endParaRPr lang="en-US" sz="1400" b="1" dirty="0">
                            <a:solidFill>
                              <a:srgbClr val="000000"/>
                            </a:solidFill>
                            <a:effectLst/>
                            <a:latin typeface="Times New Roman" pitchFamily="18" charset="0"/>
                            <a:ea typeface="Calibri"/>
                            <a:cs typeface="Times New Roman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400" b="1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1422.628</a:t>
                          </a:r>
                          <a:endParaRPr lang="en-US" sz="1400" b="1">
                            <a:solidFill>
                              <a:srgbClr val="000000"/>
                            </a:solidFill>
                            <a:effectLst/>
                            <a:latin typeface="Times New Roman" pitchFamily="18" charset="0"/>
                            <a:ea typeface="Calibri"/>
                            <a:cs typeface="Times New Roman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400" b="1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87889.47</a:t>
                          </a:r>
                          <a:endParaRPr lang="en-US" sz="1400" b="1">
                            <a:solidFill>
                              <a:srgbClr val="000000"/>
                            </a:solidFill>
                            <a:effectLst/>
                            <a:latin typeface="Times New Roman" pitchFamily="18" charset="0"/>
                            <a:ea typeface="Calibri"/>
                            <a:cs typeface="Times New Roman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400" b="1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600*300</a:t>
                          </a:r>
                          <a:endParaRPr lang="en-US" sz="1400" b="1">
                            <a:solidFill>
                              <a:srgbClr val="000000"/>
                            </a:solidFill>
                            <a:effectLst/>
                            <a:latin typeface="Times New Roman" pitchFamily="18" charset="0"/>
                            <a:ea typeface="Calibri"/>
                            <a:cs typeface="Times New Roman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10009"/>
                      </a:ext>
                    </a:extLst>
                  </a:tr>
                  <a:tr h="265035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400" b="1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C10</a:t>
                          </a:r>
                          <a:endParaRPr lang="en-US" sz="1400" b="1">
                            <a:solidFill>
                              <a:srgbClr val="000000"/>
                            </a:solidFill>
                            <a:effectLst/>
                            <a:latin typeface="Times New Roman" pitchFamily="18" charset="0"/>
                            <a:ea typeface="Calibri"/>
                            <a:cs typeface="Times New Roman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400" b="1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8.8</a:t>
                          </a:r>
                          <a:endParaRPr lang="en-US" sz="1400" b="1">
                            <a:solidFill>
                              <a:srgbClr val="000000"/>
                            </a:solidFill>
                            <a:effectLst/>
                            <a:latin typeface="Times New Roman" pitchFamily="18" charset="0"/>
                            <a:ea typeface="Calibri"/>
                            <a:cs typeface="Times New Roman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400" b="1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1536.48</a:t>
                          </a:r>
                          <a:endParaRPr lang="en-US" sz="1400" b="1">
                            <a:solidFill>
                              <a:srgbClr val="000000"/>
                            </a:solidFill>
                            <a:effectLst/>
                            <a:latin typeface="Times New Roman" pitchFamily="18" charset="0"/>
                            <a:ea typeface="Calibri"/>
                            <a:cs typeface="Times New Roman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400" b="1" dirty="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310.8864</a:t>
                          </a:r>
                          <a:endParaRPr lang="en-US" sz="1400" b="1" dirty="0">
                            <a:solidFill>
                              <a:srgbClr val="000000"/>
                            </a:solidFill>
                            <a:effectLst/>
                            <a:latin typeface="Times New Roman" pitchFamily="18" charset="0"/>
                            <a:ea typeface="Calibri"/>
                            <a:cs typeface="Times New Roman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400" b="1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1847.366</a:t>
                          </a:r>
                          <a:endParaRPr lang="en-US" sz="1400" b="1">
                            <a:solidFill>
                              <a:srgbClr val="000000"/>
                            </a:solidFill>
                            <a:effectLst/>
                            <a:latin typeface="Times New Roman" pitchFamily="18" charset="0"/>
                            <a:ea typeface="Calibri"/>
                            <a:cs typeface="Times New Roman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400" b="1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114129.6</a:t>
                          </a:r>
                          <a:endParaRPr lang="en-US" sz="1400" b="1">
                            <a:solidFill>
                              <a:srgbClr val="000000"/>
                            </a:solidFill>
                            <a:effectLst/>
                            <a:latin typeface="Times New Roman" pitchFamily="18" charset="0"/>
                            <a:ea typeface="Calibri"/>
                            <a:cs typeface="Times New Roman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400" b="1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600*300</a:t>
                          </a:r>
                          <a:endParaRPr lang="en-US" sz="1400" b="1">
                            <a:solidFill>
                              <a:srgbClr val="000000"/>
                            </a:solidFill>
                            <a:effectLst/>
                            <a:latin typeface="Times New Roman" pitchFamily="18" charset="0"/>
                            <a:ea typeface="Calibri"/>
                            <a:cs typeface="Times New Roman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10010"/>
                      </a:ext>
                    </a:extLst>
                  </a:tr>
                  <a:tr h="265035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400" b="1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C11</a:t>
                          </a:r>
                          <a:endParaRPr lang="en-US" sz="1400" b="1">
                            <a:solidFill>
                              <a:srgbClr val="000000"/>
                            </a:solidFill>
                            <a:effectLst/>
                            <a:latin typeface="Times New Roman" pitchFamily="18" charset="0"/>
                            <a:ea typeface="Calibri"/>
                            <a:cs typeface="Times New Roman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400" b="1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13.4</a:t>
                          </a:r>
                          <a:endParaRPr lang="en-US" sz="1400" b="1">
                            <a:solidFill>
                              <a:srgbClr val="000000"/>
                            </a:solidFill>
                            <a:effectLst/>
                            <a:latin typeface="Times New Roman" pitchFamily="18" charset="0"/>
                            <a:ea typeface="Calibri"/>
                            <a:cs typeface="Times New Roman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400" b="1" dirty="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2033.163</a:t>
                          </a:r>
                          <a:endParaRPr lang="en-US" sz="1400" b="1" dirty="0">
                            <a:solidFill>
                              <a:srgbClr val="000000"/>
                            </a:solidFill>
                            <a:effectLst/>
                            <a:latin typeface="Times New Roman" pitchFamily="18" charset="0"/>
                            <a:ea typeface="Calibri"/>
                            <a:cs typeface="Times New Roman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400" b="1" dirty="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459.3952</a:t>
                          </a:r>
                          <a:endParaRPr lang="en-US" sz="1400" b="1" dirty="0">
                            <a:solidFill>
                              <a:srgbClr val="000000"/>
                            </a:solidFill>
                            <a:effectLst/>
                            <a:latin typeface="Times New Roman" pitchFamily="18" charset="0"/>
                            <a:ea typeface="Calibri"/>
                            <a:cs typeface="Times New Roman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400" b="1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2492.558</a:t>
                          </a:r>
                          <a:endParaRPr lang="en-US" sz="1400" b="1">
                            <a:solidFill>
                              <a:srgbClr val="000000"/>
                            </a:solidFill>
                            <a:effectLst/>
                            <a:latin typeface="Times New Roman" pitchFamily="18" charset="0"/>
                            <a:ea typeface="Calibri"/>
                            <a:cs typeface="Times New Roman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400" b="1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153989.4</a:t>
                          </a:r>
                          <a:endParaRPr lang="en-US" sz="1400" b="1">
                            <a:solidFill>
                              <a:srgbClr val="000000"/>
                            </a:solidFill>
                            <a:effectLst/>
                            <a:latin typeface="Times New Roman" pitchFamily="18" charset="0"/>
                            <a:ea typeface="Calibri"/>
                            <a:cs typeface="Times New Roman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400" b="1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600*300</a:t>
                          </a:r>
                          <a:endParaRPr lang="en-US" sz="1400" b="1">
                            <a:solidFill>
                              <a:srgbClr val="000000"/>
                            </a:solidFill>
                            <a:effectLst/>
                            <a:latin typeface="Times New Roman" pitchFamily="18" charset="0"/>
                            <a:ea typeface="Calibri"/>
                            <a:cs typeface="Times New Roman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10011"/>
                      </a:ext>
                    </a:extLst>
                  </a:tr>
                  <a:tr h="265035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400" b="1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C12</a:t>
                          </a:r>
                          <a:endParaRPr lang="en-US" sz="1400" b="1">
                            <a:solidFill>
                              <a:srgbClr val="000000"/>
                            </a:solidFill>
                            <a:effectLst/>
                            <a:latin typeface="Times New Roman" pitchFamily="18" charset="0"/>
                            <a:ea typeface="Calibri"/>
                            <a:cs typeface="Times New Roman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400" b="1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28.1</a:t>
                          </a:r>
                          <a:endParaRPr lang="en-US" sz="1400" b="1">
                            <a:solidFill>
                              <a:srgbClr val="000000"/>
                            </a:solidFill>
                            <a:effectLst/>
                            <a:latin typeface="Times New Roman" pitchFamily="18" charset="0"/>
                            <a:ea typeface="Calibri"/>
                            <a:cs typeface="Times New Roman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400" b="1" dirty="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3425.961</a:t>
                          </a:r>
                          <a:endParaRPr lang="en-US" sz="1400" b="1" dirty="0">
                            <a:solidFill>
                              <a:srgbClr val="000000"/>
                            </a:solidFill>
                            <a:effectLst/>
                            <a:latin typeface="Times New Roman" pitchFamily="18" charset="0"/>
                            <a:ea typeface="Calibri"/>
                            <a:cs typeface="Times New Roman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400" b="1" dirty="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956.7168</a:t>
                          </a:r>
                          <a:endParaRPr lang="en-US" sz="1400" b="1" dirty="0">
                            <a:solidFill>
                              <a:srgbClr val="000000"/>
                            </a:solidFill>
                            <a:effectLst/>
                            <a:latin typeface="Times New Roman" pitchFamily="18" charset="0"/>
                            <a:ea typeface="Calibri"/>
                            <a:cs typeface="Times New Roman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400" b="1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4382.678</a:t>
                          </a:r>
                          <a:endParaRPr lang="en-US" sz="1400" b="1">
                            <a:solidFill>
                              <a:srgbClr val="000000"/>
                            </a:solidFill>
                            <a:effectLst/>
                            <a:latin typeface="Times New Roman" pitchFamily="18" charset="0"/>
                            <a:ea typeface="Calibri"/>
                            <a:cs typeface="Times New Roman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400" b="1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270760.3</a:t>
                          </a:r>
                          <a:endParaRPr lang="en-US" sz="1400" b="1">
                            <a:solidFill>
                              <a:srgbClr val="000000"/>
                            </a:solidFill>
                            <a:effectLst/>
                            <a:latin typeface="Times New Roman" pitchFamily="18" charset="0"/>
                            <a:ea typeface="Calibri"/>
                            <a:cs typeface="Times New Roman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400" b="1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800*400</a:t>
                          </a:r>
                          <a:endParaRPr lang="en-US" sz="1400" b="1">
                            <a:solidFill>
                              <a:srgbClr val="000000"/>
                            </a:solidFill>
                            <a:effectLst/>
                            <a:latin typeface="Times New Roman" pitchFamily="18" charset="0"/>
                            <a:ea typeface="Calibri"/>
                            <a:cs typeface="Times New Roman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10012"/>
                      </a:ext>
                    </a:extLst>
                  </a:tr>
                  <a:tr h="265035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400" b="1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C13</a:t>
                          </a:r>
                          <a:endParaRPr lang="en-US" sz="1400" b="1">
                            <a:solidFill>
                              <a:srgbClr val="000000"/>
                            </a:solidFill>
                            <a:effectLst/>
                            <a:latin typeface="Times New Roman" pitchFamily="18" charset="0"/>
                            <a:ea typeface="Calibri"/>
                            <a:cs typeface="Times New Roman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400" b="1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28.3</a:t>
                          </a:r>
                          <a:endParaRPr lang="en-US" sz="1400" b="1">
                            <a:solidFill>
                              <a:srgbClr val="000000"/>
                            </a:solidFill>
                            <a:effectLst/>
                            <a:latin typeface="Times New Roman" pitchFamily="18" charset="0"/>
                            <a:ea typeface="Calibri"/>
                            <a:cs typeface="Times New Roman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400" b="1" dirty="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3041.643</a:t>
                          </a:r>
                          <a:endParaRPr lang="en-US" sz="1400" b="1" dirty="0">
                            <a:solidFill>
                              <a:srgbClr val="000000"/>
                            </a:solidFill>
                            <a:effectLst/>
                            <a:latin typeface="Times New Roman" pitchFamily="18" charset="0"/>
                            <a:ea typeface="Calibri"/>
                            <a:cs typeface="Times New Roman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400" b="1" dirty="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983.7824</a:t>
                          </a:r>
                          <a:endParaRPr lang="en-US" sz="1400" b="1" dirty="0">
                            <a:solidFill>
                              <a:srgbClr val="000000"/>
                            </a:solidFill>
                            <a:effectLst/>
                            <a:latin typeface="Times New Roman" pitchFamily="18" charset="0"/>
                            <a:ea typeface="Calibri"/>
                            <a:cs typeface="Times New Roman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400" b="1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4025.425</a:t>
                          </a:r>
                          <a:endParaRPr lang="en-US" sz="1400" b="1">
                            <a:solidFill>
                              <a:srgbClr val="000000"/>
                            </a:solidFill>
                            <a:effectLst/>
                            <a:latin typeface="Times New Roman" pitchFamily="18" charset="0"/>
                            <a:ea typeface="Calibri"/>
                            <a:cs typeface="Times New Roman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400" b="1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248689.4</a:t>
                          </a:r>
                          <a:endParaRPr lang="en-US" sz="1400" b="1">
                            <a:solidFill>
                              <a:srgbClr val="000000"/>
                            </a:solidFill>
                            <a:effectLst/>
                            <a:latin typeface="Times New Roman" pitchFamily="18" charset="0"/>
                            <a:ea typeface="Calibri"/>
                            <a:cs typeface="Times New Roman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400" b="1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600</a:t>
                          </a:r>
                          <a:endParaRPr lang="en-US" sz="1400" b="1">
                            <a:solidFill>
                              <a:srgbClr val="000000"/>
                            </a:solidFill>
                            <a:effectLst/>
                            <a:latin typeface="Times New Roman" pitchFamily="18" charset="0"/>
                            <a:ea typeface="Calibri"/>
                            <a:cs typeface="Times New Roman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10013"/>
                      </a:ext>
                    </a:extLst>
                  </a:tr>
                  <a:tr h="265035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400" b="1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 </a:t>
                          </a:r>
                          <a:endParaRPr lang="en-US" sz="1400" b="1">
                            <a:solidFill>
                              <a:srgbClr val="000000"/>
                            </a:solidFill>
                            <a:effectLst/>
                            <a:latin typeface="Times New Roman" pitchFamily="18" charset="0"/>
                            <a:ea typeface="Calibri"/>
                            <a:cs typeface="Times New Roman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400" b="1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 </a:t>
                          </a:r>
                          <a:endParaRPr lang="en-US" sz="1400" b="1">
                            <a:solidFill>
                              <a:srgbClr val="000000"/>
                            </a:solidFill>
                            <a:effectLst/>
                            <a:latin typeface="Times New Roman" pitchFamily="18" charset="0"/>
                            <a:ea typeface="Calibri"/>
                            <a:cs typeface="Times New Roman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400" b="1" dirty="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 </a:t>
                          </a:r>
                          <a:endParaRPr lang="en-US" sz="1400" b="1" dirty="0">
                            <a:solidFill>
                              <a:srgbClr val="000000"/>
                            </a:solidFill>
                            <a:effectLst/>
                            <a:latin typeface="Times New Roman" pitchFamily="18" charset="0"/>
                            <a:ea typeface="Calibri"/>
                            <a:cs typeface="Times New Roman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400" b="1" dirty="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 </a:t>
                          </a:r>
                          <a:endParaRPr lang="en-US" sz="1400" b="1" dirty="0">
                            <a:solidFill>
                              <a:srgbClr val="000000"/>
                            </a:solidFill>
                            <a:effectLst/>
                            <a:latin typeface="Times New Roman" pitchFamily="18" charset="0"/>
                            <a:ea typeface="Calibri"/>
                            <a:cs typeface="Times New Roman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400" b="1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 </a:t>
                          </a:r>
                          <a:endParaRPr lang="en-US" sz="1400" b="1">
                            <a:solidFill>
                              <a:srgbClr val="000000"/>
                            </a:solidFill>
                            <a:effectLst/>
                            <a:latin typeface="Times New Roman" pitchFamily="18" charset="0"/>
                            <a:ea typeface="Calibri"/>
                            <a:cs typeface="Times New Roman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400" b="1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 </a:t>
                          </a:r>
                          <a:endParaRPr lang="en-US" sz="1400" b="1">
                            <a:solidFill>
                              <a:srgbClr val="000000"/>
                            </a:solidFill>
                            <a:effectLst/>
                            <a:latin typeface="Times New Roman" pitchFamily="18" charset="0"/>
                            <a:ea typeface="Calibri"/>
                            <a:cs typeface="Times New Roman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400" b="1" dirty="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 </a:t>
                          </a:r>
                          <a:endParaRPr lang="en-US" sz="1400" b="1" dirty="0">
                            <a:solidFill>
                              <a:srgbClr val="000000"/>
                            </a:solidFill>
                            <a:effectLst/>
                            <a:latin typeface="Times New Roman" pitchFamily="18" charset="0"/>
                            <a:ea typeface="Calibri"/>
                            <a:cs typeface="Times New Roman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10014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4" name="جدول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498407663"/>
                  </p:ext>
                </p:extLst>
              </p:nvPr>
            </p:nvGraphicFramePr>
            <p:xfrm>
              <a:off x="1816099" y="1854195"/>
              <a:ext cx="8191500" cy="4775205"/>
            </p:xfrm>
            <a:graphic>
              <a:graphicData uri="http://schemas.openxmlformats.org/drawingml/2006/table">
                <a:tbl>
                  <a:tblPr firstRow="1" firstCol="1" bandRow="1">
                    <a:tableStyleId>{9D7B26C5-4107-4FEC-AEDC-1716B250A1EF}</a:tableStyleId>
                  </a:tblPr>
                  <a:tblGrid>
                    <a:gridCol w="882278"/>
                    <a:gridCol w="755519"/>
                    <a:gridCol w="1626043"/>
                    <a:gridCol w="1133278"/>
                    <a:gridCol w="1053529"/>
                    <a:gridCol w="1404425"/>
                    <a:gridCol w="1336428"/>
                  </a:tblGrid>
                  <a:tr h="978565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400" b="1" dirty="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Column No.</a:t>
                          </a:r>
                          <a:endParaRPr lang="en-US" sz="1400" b="1" dirty="0">
                            <a:solidFill>
                              <a:srgbClr val="000000"/>
                            </a:solidFill>
                            <a:effectLst/>
                            <a:latin typeface="Times New Roman" pitchFamily="18" charset="0"/>
                            <a:ea typeface="Calibri"/>
                            <a:cs typeface="Times New Roman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400" b="1" dirty="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Tributary area</a:t>
                          </a:r>
                        </a:p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400" b="1" dirty="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(m</a:t>
                          </a:r>
                          <a:r>
                            <a:rPr lang="en-US" sz="1400" b="1" baseline="30000" dirty="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2</a:t>
                          </a:r>
                          <a:r>
                            <a:rPr lang="en-US" sz="1400" b="1" dirty="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)</a:t>
                          </a:r>
                          <a:endParaRPr lang="en-US" sz="1400" b="1" dirty="0">
                            <a:solidFill>
                              <a:srgbClr val="000000"/>
                            </a:solidFill>
                            <a:effectLst/>
                            <a:latin typeface="Times New Roman" pitchFamily="18" charset="0"/>
                            <a:ea typeface="Calibri"/>
                            <a:cs typeface="Times New Roman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400" b="1" dirty="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Dead load</a:t>
                          </a:r>
                        </a:p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400" b="1" dirty="0" smtClean="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(KN</a:t>
                          </a:r>
                          <a:r>
                            <a:rPr lang="en-US" sz="1400" b="1" dirty="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)</a:t>
                          </a:r>
                          <a:endParaRPr lang="en-US" sz="1400" b="1" dirty="0">
                            <a:solidFill>
                              <a:srgbClr val="000000"/>
                            </a:solidFill>
                            <a:effectLst/>
                            <a:latin typeface="Times New Roman" pitchFamily="18" charset="0"/>
                            <a:ea typeface="Calibri"/>
                            <a:cs typeface="Times New Roman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400" b="1" dirty="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Live load </a:t>
                          </a:r>
                          <a:r>
                            <a:rPr lang="en-US" sz="1400" b="1" dirty="0" smtClean="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(KN</a:t>
                          </a:r>
                          <a:r>
                            <a:rPr lang="en-US" sz="1400" b="1" dirty="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)</a:t>
                          </a:r>
                          <a:endParaRPr lang="en-US" sz="1400" b="1" dirty="0">
                            <a:solidFill>
                              <a:srgbClr val="000000"/>
                            </a:solidFill>
                            <a:effectLst/>
                            <a:latin typeface="Times New Roman" pitchFamily="18" charset="0"/>
                            <a:ea typeface="Calibri"/>
                            <a:cs typeface="Times New Roman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400" b="1" dirty="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Ultimate load</a:t>
                          </a:r>
                        </a:p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400" b="1" dirty="0" smtClean="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(KN</a:t>
                          </a:r>
                          <a:r>
                            <a:rPr lang="en-US" sz="1400" b="1" dirty="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)</a:t>
                          </a:r>
                          <a:endParaRPr lang="en-US" sz="1400" b="1" dirty="0">
                            <a:solidFill>
                              <a:srgbClr val="000000"/>
                            </a:solidFill>
                            <a:effectLst/>
                            <a:latin typeface="Times New Roman" pitchFamily="18" charset="0"/>
                            <a:ea typeface="Calibri"/>
                            <a:cs typeface="Times New Roman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400" b="1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Gross area (mm</a:t>
                          </a:r>
                          <a:r>
                            <a:rPr lang="en-US" sz="1400" b="1" baseline="3000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2</a:t>
                          </a:r>
                          <a:r>
                            <a:rPr lang="en-US" sz="1400" b="1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)</a:t>
                          </a:r>
                          <a:endParaRPr lang="en-US" sz="1400" b="1">
                            <a:solidFill>
                              <a:srgbClr val="000000"/>
                            </a:solidFill>
                            <a:effectLst/>
                            <a:latin typeface="Times New Roman" pitchFamily="18" charset="0"/>
                            <a:ea typeface="Calibri"/>
                            <a:cs typeface="Times New Roman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400" b="1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Column dimensions (mm)</a:t>
                          </a:r>
                          <a:endParaRPr lang="en-US" sz="1400" b="1">
                            <a:solidFill>
                              <a:srgbClr val="000000"/>
                            </a:solidFill>
                            <a:effectLst/>
                            <a:latin typeface="Times New Roman" pitchFamily="18" charset="0"/>
                            <a:ea typeface="Calibri"/>
                            <a:cs typeface="Times New Roman" pitchFamily="18" charset="0"/>
                          </a:endParaRPr>
                        </a:p>
                      </a:txBody>
                      <a:tcPr marL="68580" marR="68580" marT="0" marB="0"/>
                    </a:tc>
                  </a:tr>
                  <a:tr h="261972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400" b="1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C1</a:t>
                          </a:r>
                          <a:endParaRPr lang="en-US" sz="1400" b="1">
                            <a:solidFill>
                              <a:srgbClr val="000000"/>
                            </a:solidFill>
                            <a:effectLst/>
                            <a:latin typeface="Times New Roman" pitchFamily="18" charset="0"/>
                            <a:ea typeface="Calibri"/>
                            <a:cs typeface="Times New Roman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400" b="1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8</a:t>
                          </a:r>
                          <a:endParaRPr lang="en-US" sz="1400" b="1">
                            <a:solidFill>
                              <a:srgbClr val="000000"/>
                            </a:solidFill>
                            <a:effectLst/>
                            <a:latin typeface="Times New Roman" pitchFamily="18" charset="0"/>
                            <a:ea typeface="Calibri"/>
                            <a:cs typeface="Times New Roman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400" b="1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1991.543</a:t>
                          </a:r>
                          <a:endParaRPr lang="en-US" sz="1400" b="1">
                            <a:solidFill>
                              <a:srgbClr val="000000"/>
                            </a:solidFill>
                            <a:effectLst/>
                            <a:latin typeface="Times New Roman" pitchFamily="18" charset="0"/>
                            <a:ea typeface="Calibri"/>
                            <a:cs typeface="Times New Roman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400" b="1" dirty="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367.824</a:t>
                          </a:r>
                          <a:endParaRPr lang="en-US" sz="1400" b="1" dirty="0">
                            <a:solidFill>
                              <a:srgbClr val="000000"/>
                            </a:solidFill>
                            <a:effectLst/>
                            <a:latin typeface="Times New Roman" pitchFamily="18" charset="0"/>
                            <a:ea typeface="Calibri"/>
                            <a:cs typeface="Times New Roman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400" b="1" dirty="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2359.367</a:t>
                          </a:r>
                          <a:endParaRPr lang="en-US" sz="1400" b="1" dirty="0">
                            <a:solidFill>
                              <a:srgbClr val="000000"/>
                            </a:solidFill>
                            <a:effectLst/>
                            <a:latin typeface="Times New Roman" pitchFamily="18" charset="0"/>
                            <a:ea typeface="Calibri"/>
                            <a:cs typeface="Times New Roman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400" b="1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145760.9</a:t>
                          </a:r>
                          <a:endParaRPr lang="en-US" sz="1400" b="1">
                            <a:solidFill>
                              <a:srgbClr val="000000"/>
                            </a:solidFill>
                            <a:effectLst/>
                            <a:latin typeface="Times New Roman" pitchFamily="18" charset="0"/>
                            <a:ea typeface="Calibri"/>
                            <a:cs typeface="Times New Roman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400" b="1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600*300</a:t>
                          </a:r>
                          <a:endParaRPr lang="en-US" sz="1400" b="1">
                            <a:solidFill>
                              <a:srgbClr val="000000"/>
                            </a:solidFill>
                            <a:effectLst/>
                            <a:latin typeface="Times New Roman" pitchFamily="18" charset="0"/>
                            <a:ea typeface="Calibri"/>
                            <a:cs typeface="Times New Roman" pitchFamily="18" charset="0"/>
                          </a:endParaRPr>
                        </a:p>
                      </a:txBody>
                      <a:tcPr marL="68580" marR="68580" marT="0" marB="0"/>
                    </a:tc>
                  </a:tr>
                  <a:tr h="265035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400" b="1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C2</a:t>
                          </a:r>
                          <a:endParaRPr lang="en-US" sz="1400" b="1">
                            <a:solidFill>
                              <a:srgbClr val="000000"/>
                            </a:solidFill>
                            <a:effectLst/>
                            <a:latin typeface="Times New Roman" pitchFamily="18" charset="0"/>
                            <a:ea typeface="Calibri"/>
                            <a:cs typeface="Times New Roman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400" b="1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19</a:t>
                          </a:r>
                          <a:endParaRPr lang="en-US" sz="1400" b="1">
                            <a:solidFill>
                              <a:srgbClr val="000000"/>
                            </a:solidFill>
                            <a:effectLst/>
                            <a:latin typeface="Times New Roman" pitchFamily="18" charset="0"/>
                            <a:ea typeface="Calibri"/>
                            <a:cs typeface="Times New Roman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400" b="1" dirty="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2921.708</a:t>
                          </a:r>
                          <a:endParaRPr lang="en-US" sz="1400" b="1" dirty="0">
                            <a:solidFill>
                              <a:srgbClr val="000000"/>
                            </a:solidFill>
                            <a:effectLst/>
                            <a:latin typeface="Times New Roman" pitchFamily="18" charset="0"/>
                            <a:ea typeface="Calibri"/>
                            <a:cs typeface="Times New Roman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400" b="1" dirty="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857.232</a:t>
                          </a:r>
                          <a:endParaRPr lang="en-US" sz="1400" b="1" dirty="0">
                            <a:solidFill>
                              <a:srgbClr val="000000"/>
                            </a:solidFill>
                            <a:effectLst/>
                            <a:latin typeface="Times New Roman" pitchFamily="18" charset="0"/>
                            <a:ea typeface="Calibri"/>
                            <a:cs typeface="Times New Roman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400" b="1" dirty="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3778.94</a:t>
                          </a:r>
                          <a:endParaRPr lang="en-US" sz="1400" b="1" dirty="0">
                            <a:solidFill>
                              <a:srgbClr val="000000"/>
                            </a:solidFill>
                            <a:effectLst/>
                            <a:latin typeface="Times New Roman" pitchFamily="18" charset="0"/>
                            <a:ea typeface="Calibri"/>
                            <a:cs typeface="Times New Roman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400" b="1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233461.6</a:t>
                          </a:r>
                          <a:endParaRPr lang="en-US" sz="1400" b="1">
                            <a:solidFill>
                              <a:srgbClr val="000000"/>
                            </a:solidFill>
                            <a:effectLst/>
                            <a:latin typeface="Times New Roman" pitchFamily="18" charset="0"/>
                            <a:ea typeface="Calibri"/>
                            <a:cs typeface="Times New Roman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400" b="1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800*400</a:t>
                          </a:r>
                          <a:endParaRPr lang="en-US" sz="1400" b="1">
                            <a:solidFill>
                              <a:srgbClr val="000000"/>
                            </a:solidFill>
                            <a:effectLst/>
                            <a:latin typeface="Times New Roman" pitchFamily="18" charset="0"/>
                            <a:ea typeface="Calibri"/>
                            <a:cs typeface="Times New Roman" pitchFamily="18" charset="0"/>
                          </a:endParaRPr>
                        </a:p>
                      </a:txBody>
                      <a:tcPr marL="68580" marR="68580" marT="0" marB="0"/>
                    </a:tc>
                  </a:tr>
                  <a:tr h="265035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400" b="1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C3</a:t>
                          </a:r>
                          <a:endParaRPr lang="en-US" sz="1400" b="1">
                            <a:solidFill>
                              <a:srgbClr val="000000"/>
                            </a:solidFill>
                            <a:effectLst/>
                            <a:latin typeface="Times New Roman" pitchFamily="18" charset="0"/>
                            <a:ea typeface="Calibri"/>
                            <a:cs typeface="Times New Roman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400" b="1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21.6</a:t>
                          </a:r>
                          <a:endParaRPr lang="en-US" sz="1400" b="1">
                            <a:solidFill>
                              <a:srgbClr val="000000"/>
                            </a:solidFill>
                            <a:effectLst/>
                            <a:latin typeface="Times New Roman" pitchFamily="18" charset="0"/>
                            <a:ea typeface="Calibri"/>
                            <a:cs typeface="Times New Roman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400" b="1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3136.34</a:t>
                          </a:r>
                          <a:endParaRPr lang="en-US" sz="1400" b="1">
                            <a:solidFill>
                              <a:srgbClr val="000000"/>
                            </a:solidFill>
                            <a:effectLst/>
                            <a:latin typeface="Times New Roman" pitchFamily="18" charset="0"/>
                            <a:ea typeface="Calibri"/>
                            <a:cs typeface="Times New Roman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400" b="1" dirty="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925.0848</a:t>
                          </a:r>
                          <a:endParaRPr lang="en-US" sz="1400" b="1" dirty="0">
                            <a:solidFill>
                              <a:srgbClr val="000000"/>
                            </a:solidFill>
                            <a:effectLst/>
                            <a:latin typeface="Times New Roman" pitchFamily="18" charset="0"/>
                            <a:ea typeface="Calibri"/>
                            <a:cs typeface="Times New Roman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400" b="1" dirty="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4061.425</a:t>
                          </a:r>
                          <a:endParaRPr lang="en-US" sz="1400" b="1" dirty="0">
                            <a:solidFill>
                              <a:srgbClr val="000000"/>
                            </a:solidFill>
                            <a:effectLst/>
                            <a:latin typeface="Times New Roman" pitchFamily="18" charset="0"/>
                            <a:ea typeface="Calibri"/>
                            <a:cs typeface="Times New Roman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400" b="1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250913.4</a:t>
                          </a:r>
                          <a:endParaRPr lang="en-US" sz="1400" b="1">
                            <a:solidFill>
                              <a:srgbClr val="000000"/>
                            </a:solidFill>
                            <a:effectLst/>
                            <a:latin typeface="Times New Roman" pitchFamily="18" charset="0"/>
                            <a:ea typeface="Calibri"/>
                            <a:cs typeface="Times New Roman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endParaRPr lang="ar-JO"/>
                        </a:p>
                      </a:txBody>
                      <a:tcPr marL="68580" marR="68580" marT="0" marB="0">
                        <a:blipFill rotWithShape="1">
                          <a:blip r:embed="rId3"/>
                          <a:stretch>
                            <a:fillRect l="-514155" t="-579545" b="-1120455"/>
                          </a:stretch>
                        </a:blipFill>
                      </a:tcPr>
                    </a:tc>
                  </a:tr>
                  <a:tr h="265035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400" b="1" dirty="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C4</a:t>
                          </a:r>
                          <a:endParaRPr lang="en-US" sz="1400" b="1" dirty="0">
                            <a:solidFill>
                              <a:srgbClr val="000000"/>
                            </a:solidFill>
                            <a:effectLst/>
                            <a:latin typeface="Times New Roman" pitchFamily="18" charset="0"/>
                            <a:ea typeface="Calibri"/>
                            <a:cs typeface="Times New Roman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400" b="1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19.2</a:t>
                          </a:r>
                          <a:endParaRPr lang="en-US" sz="1400" b="1">
                            <a:solidFill>
                              <a:srgbClr val="000000"/>
                            </a:solidFill>
                            <a:effectLst/>
                            <a:latin typeface="Times New Roman" pitchFamily="18" charset="0"/>
                            <a:ea typeface="Calibri"/>
                            <a:cs typeface="Times New Roman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400" b="1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2647.973</a:t>
                          </a:r>
                          <a:endParaRPr lang="en-US" sz="1400" b="1">
                            <a:solidFill>
                              <a:srgbClr val="000000"/>
                            </a:solidFill>
                            <a:effectLst/>
                            <a:latin typeface="Times New Roman" pitchFamily="18" charset="0"/>
                            <a:ea typeface="Calibri"/>
                            <a:cs typeface="Times New Roman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400" b="1" dirty="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812.6976</a:t>
                          </a:r>
                          <a:endParaRPr lang="en-US" sz="1400" b="1" dirty="0">
                            <a:solidFill>
                              <a:srgbClr val="000000"/>
                            </a:solidFill>
                            <a:effectLst/>
                            <a:latin typeface="Times New Roman" pitchFamily="18" charset="0"/>
                            <a:ea typeface="Calibri"/>
                            <a:cs typeface="Times New Roman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400" b="1" dirty="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3460.67</a:t>
                          </a:r>
                          <a:endParaRPr lang="en-US" sz="1400" b="1" dirty="0">
                            <a:solidFill>
                              <a:srgbClr val="000000"/>
                            </a:solidFill>
                            <a:effectLst/>
                            <a:latin typeface="Times New Roman" pitchFamily="18" charset="0"/>
                            <a:ea typeface="Calibri"/>
                            <a:cs typeface="Times New Roman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400" b="1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213799</a:t>
                          </a:r>
                          <a:endParaRPr lang="en-US" sz="1400" b="1">
                            <a:solidFill>
                              <a:srgbClr val="000000"/>
                            </a:solidFill>
                            <a:effectLst/>
                            <a:latin typeface="Times New Roman" pitchFamily="18" charset="0"/>
                            <a:ea typeface="Calibri"/>
                            <a:cs typeface="Times New Roman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400" b="1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800*400</a:t>
                          </a:r>
                          <a:endParaRPr lang="en-US" sz="1400" b="1">
                            <a:solidFill>
                              <a:srgbClr val="000000"/>
                            </a:solidFill>
                            <a:effectLst/>
                            <a:latin typeface="Times New Roman" pitchFamily="18" charset="0"/>
                            <a:ea typeface="Calibri"/>
                            <a:cs typeface="Times New Roman" pitchFamily="18" charset="0"/>
                          </a:endParaRPr>
                        </a:p>
                      </a:txBody>
                      <a:tcPr marL="68580" marR="68580" marT="0" marB="0"/>
                    </a:tc>
                  </a:tr>
                  <a:tr h="265035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400" b="1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C5</a:t>
                          </a:r>
                          <a:endParaRPr lang="en-US" sz="1400" b="1">
                            <a:solidFill>
                              <a:srgbClr val="000000"/>
                            </a:solidFill>
                            <a:effectLst/>
                            <a:latin typeface="Times New Roman" pitchFamily="18" charset="0"/>
                            <a:ea typeface="Calibri"/>
                            <a:cs typeface="Times New Roman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400" b="1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6.8</a:t>
                          </a:r>
                          <a:endParaRPr lang="en-US" sz="1400" b="1">
                            <a:solidFill>
                              <a:srgbClr val="000000"/>
                            </a:solidFill>
                            <a:effectLst/>
                            <a:latin typeface="Times New Roman" pitchFamily="18" charset="0"/>
                            <a:ea typeface="Calibri"/>
                            <a:cs typeface="Times New Roman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400" b="1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1162.867</a:t>
                          </a:r>
                          <a:endParaRPr lang="en-US" sz="1400" b="1">
                            <a:solidFill>
                              <a:srgbClr val="000000"/>
                            </a:solidFill>
                            <a:effectLst/>
                            <a:latin typeface="Times New Roman" pitchFamily="18" charset="0"/>
                            <a:ea typeface="Calibri"/>
                            <a:cs typeface="Times New Roman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400" b="1" dirty="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238.8173</a:t>
                          </a:r>
                          <a:endParaRPr lang="en-US" sz="1400" b="1" dirty="0">
                            <a:solidFill>
                              <a:srgbClr val="000000"/>
                            </a:solidFill>
                            <a:effectLst/>
                            <a:latin typeface="Times New Roman" pitchFamily="18" charset="0"/>
                            <a:ea typeface="Calibri"/>
                            <a:cs typeface="Times New Roman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400" b="1" dirty="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1401.684</a:t>
                          </a:r>
                          <a:endParaRPr lang="en-US" sz="1400" b="1" dirty="0">
                            <a:solidFill>
                              <a:srgbClr val="000000"/>
                            </a:solidFill>
                            <a:effectLst/>
                            <a:latin typeface="Times New Roman" pitchFamily="18" charset="0"/>
                            <a:ea typeface="Calibri"/>
                            <a:cs typeface="Times New Roman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400" b="1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86595.58</a:t>
                          </a:r>
                          <a:endParaRPr lang="en-US" sz="1400" b="1">
                            <a:solidFill>
                              <a:srgbClr val="000000"/>
                            </a:solidFill>
                            <a:effectLst/>
                            <a:latin typeface="Times New Roman" pitchFamily="18" charset="0"/>
                            <a:ea typeface="Calibri"/>
                            <a:cs typeface="Times New Roman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400" b="1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600*300</a:t>
                          </a:r>
                          <a:endParaRPr lang="en-US" sz="1400" b="1">
                            <a:solidFill>
                              <a:srgbClr val="000000"/>
                            </a:solidFill>
                            <a:effectLst/>
                            <a:latin typeface="Times New Roman" pitchFamily="18" charset="0"/>
                            <a:ea typeface="Calibri"/>
                            <a:cs typeface="Times New Roman" pitchFamily="18" charset="0"/>
                          </a:endParaRPr>
                        </a:p>
                      </a:txBody>
                      <a:tcPr marL="68580" marR="68580" marT="0" marB="0"/>
                    </a:tc>
                  </a:tr>
                  <a:tr h="265035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400" b="1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C6</a:t>
                          </a:r>
                          <a:endParaRPr lang="en-US" sz="1400" b="1">
                            <a:solidFill>
                              <a:srgbClr val="000000"/>
                            </a:solidFill>
                            <a:effectLst/>
                            <a:latin typeface="Times New Roman" pitchFamily="18" charset="0"/>
                            <a:ea typeface="Calibri"/>
                            <a:cs typeface="Times New Roman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400" b="1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33.9</a:t>
                          </a:r>
                          <a:endParaRPr lang="en-US" sz="1400" b="1">
                            <a:solidFill>
                              <a:srgbClr val="000000"/>
                            </a:solidFill>
                            <a:effectLst/>
                            <a:latin typeface="Times New Roman" pitchFamily="18" charset="0"/>
                            <a:ea typeface="Calibri"/>
                            <a:cs typeface="Times New Roman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400" b="1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3641.464</a:t>
                          </a:r>
                          <a:endParaRPr lang="en-US" sz="1400" b="1">
                            <a:solidFill>
                              <a:srgbClr val="000000"/>
                            </a:solidFill>
                            <a:effectLst/>
                            <a:latin typeface="Times New Roman" pitchFamily="18" charset="0"/>
                            <a:ea typeface="Calibri"/>
                            <a:cs typeface="Times New Roman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400" b="1" dirty="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1196.206</a:t>
                          </a:r>
                          <a:endParaRPr lang="en-US" sz="1400" b="1" dirty="0">
                            <a:solidFill>
                              <a:srgbClr val="000000"/>
                            </a:solidFill>
                            <a:effectLst/>
                            <a:latin typeface="Times New Roman" pitchFamily="18" charset="0"/>
                            <a:ea typeface="Calibri"/>
                            <a:cs typeface="Times New Roman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400" b="1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4837.67</a:t>
                          </a:r>
                          <a:endParaRPr lang="en-US" sz="1400" b="1">
                            <a:solidFill>
                              <a:srgbClr val="000000"/>
                            </a:solidFill>
                            <a:effectLst/>
                            <a:latin typeface="Times New Roman" pitchFamily="18" charset="0"/>
                            <a:ea typeface="Calibri"/>
                            <a:cs typeface="Times New Roman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400" b="1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298869.6</a:t>
                          </a:r>
                          <a:endParaRPr lang="en-US" sz="1400" b="1">
                            <a:solidFill>
                              <a:srgbClr val="000000"/>
                            </a:solidFill>
                            <a:effectLst/>
                            <a:latin typeface="Times New Roman" pitchFamily="18" charset="0"/>
                            <a:ea typeface="Calibri"/>
                            <a:cs typeface="Times New Roman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400" b="1" dirty="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 </a:t>
                          </a:r>
                          <a:r>
                            <a:rPr lang="en-US" sz="1400" b="1" dirty="0" smtClean="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     800*400</a:t>
                          </a:r>
                          <a:endParaRPr lang="en-US" sz="1400" b="1" dirty="0">
                            <a:solidFill>
                              <a:srgbClr val="000000"/>
                            </a:solidFill>
                            <a:effectLst/>
                            <a:latin typeface="Times New Roman" pitchFamily="18" charset="0"/>
                            <a:ea typeface="Calibri"/>
                            <a:cs typeface="Times New Roman" pitchFamily="18" charset="0"/>
                          </a:endParaRPr>
                        </a:p>
                      </a:txBody>
                      <a:tcPr marL="68580" marR="68580" marT="0" marB="0"/>
                    </a:tc>
                  </a:tr>
                  <a:tr h="354248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400" b="1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C7</a:t>
                          </a:r>
                          <a:endParaRPr lang="en-US" sz="1400" b="1">
                            <a:solidFill>
                              <a:srgbClr val="000000"/>
                            </a:solidFill>
                            <a:effectLst/>
                            <a:latin typeface="Times New Roman" pitchFamily="18" charset="0"/>
                            <a:ea typeface="Calibri"/>
                            <a:cs typeface="Times New Roman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400" b="1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41.6</a:t>
                          </a:r>
                          <a:endParaRPr lang="en-US" sz="1400" b="1">
                            <a:solidFill>
                              <a:srgbClr val="000000"/>
                            </a:solidFill>
                            <a:effectLst/>
                            <a:latin typeface="Times New Roman" pitchFamily="18" charset="0"/>
                            <a:ea typeface="Calibri"/>
                            <a:cs typeface="Times New Roman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400" b="1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4452.69</a:t>
                          </a:r>
                          <a:endParaRPr lang="en-US" sz="1400" b="1">
                            <a:solidFill>
                              <a:srgbClr val="000000"/>
                            </a:solidFill>
                            <a:effectLst/>
                            <a:latin typeface="Times New Roman" pitchFamily="18" charset="0"/>
                            <a:ea typeface="Calibri"/>
                            <a:cs typeface="Times New Roman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400" b="1" dirty="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1469.645</a:t>
                          </a:r>
                          <a:endParaRPr lang="en-US" sz="1400" b="1" dirty="0">
                            <a:solidFill>
                              <a:srgbClr val="000000"/>
                            </a:solidFill>
                            <a:effectLst/>
                            <a:latin typeface="Times New Roman" pitchFamily="18" charset="0"/>
                            <a:ea typeface="Calibri"/>
                            <a:cs typeface="Times New Roman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400" b="1" dirty="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5922.335</a:t>
                          </a:r>
                          <a:endParaRPr lang="en-US" sz="1400" b="1" dirty="0">
                            <a:solidFill>
                              <a:srgbClr val="000000"/>
                            </a:solidFill>
                            <a:effectLst/>
                            <a:latin typeface="Times New Roman" pitchFamily="18" charset="0"/>
                            <a:ea typeface="Calibri"/>
                            <a:cs typeface="Times New Roman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endParaRPr lang="ar-JO"/>
                        </a:p>
                      </a:txBody>
                      <a:tcPr marL="68580" marR="68580" marT="0" marB="0">
                        <a:blipFill rotWithShape="1">
                          <a:blip r:embed="rId3"/>
                          <a:stretch>
                            <a:fillRect l="-387446" t="-739655" r="-94805" b="-52586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400" b="1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800*400</a:t>
                          </a:r>
                          <a:endParaRPr lang="en-US" sz="1400" b="1">
                            <a:solidFill>
                              <a:srgbClr val="000000"/>
                            </a:solidFill>
                            <a:effectLst/>
                            <a:latin typeface="Times New Roman" pitchFamily="18" charset="0"/>
                            <a:ea typeface="Calibri"/>
                            <a:cs typeface="Times New Roman" pitchFamily="18" charset="0"/>
                          </a:endParaRPr>
                        </a:p>
                      </a:txBody>
                      <a:tcPr marL="68580" marR="68580" marT="0" marB="0"/>
                    </a:tc>
                  </a:tr>
                  <a:tr h="265035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400" b="1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C8</a:t>
                          </a:r>
                          <a:endParaRPr lang="en-US" sz="1400" b="1">
                            <a:solidFill>
                              <a:srgbClr val="000000"/>
                            </a:solidFill>
                            <a:effectLst/>
                            <a:latin typeface="Times New Roman" pitchFamily="18" charset="0"/>
                            <a:ea typeface="Calibri"/>
                            <a:cs typeface="Times New Roman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400" b="1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37.3</a:t>
                          </a:r>
                          <a:endParaRPr lang="en-US" sz="1400" b="1">
                            <a:solidFill>
                              <a:srgbClr val="000000"/>
                            </a:solidFill>
                            <a:effectLst/>
                            <a:latin typeface="Times New Roman" pitchFamily="18" charset="0"/>
                            <a:ea typeface="Calibri"/>
                            <a:cs typeface="Times New Roman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400" b="1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4138.563</a:t>
                          </a:r>
                          <a:endParaRPr lang="en-US" sz="1400" b="1">
                            <a:solidFill>
                              <a:srgbClr val="000000"/>
                            </a:solidFill>
                            <a:effectLst/>
                            <a:latin typeface="Times New Roman" pitchFamily="18" charset="0"/>
                            <a:ea typeface="Calibri"/>
                            <a:cs typeface="Times New Roman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400" b="1" dirty="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1319.148</a:t>
                          </a:r>
                          <a:endParaRPr lang="en-US" sz="1400" b="1" dirty="0">
                            <a:solidFill>
                              <a:srgbClr val="000000"/>
                            </a:solidFill>
                            <a:effectLst/>
                            <a:latin typeface="Times New Roman" pitchFamily="18" charset="0"/>
                            <a:ea typeface="Calibri"/>
                            <a:cs typeface="Times New Roman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400" b="1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5457.711</a:t>
                          </a:r>
                          <a:endParaRPr lang="en-US" sz="1400" b="1">
                            <a:solidFill>
                              <a:srgbClr val="000000"/>
                            </a:solidFill>
                            <a:effectLst/>
                            <a:latin typeface="Times New Roman" pitchFamily="18" charset="0"/>
                            <a:ea typeface="Calibri"/>
                            <a:cs typeface="Times New Roman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400" b="1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337175.4</a:t>
                          </a:r>
                          <a:endParaRPr lang="en-US" sz="1400" b="1">
                            <a:solidFill>
                              <a:srgbClr val="000000"/>
                            </a:solidFill>
                            <a:effectLst/>
                            <a:latin typeface="Times New Roman" pitchFamily="18" charset="0"/>
                            <a:ea typeface="Calibri"/>
                            <a:cs typeface="Times New Roman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400" b="1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800*400</a:t>
                          </a:r>
                          <a:endParaRPr lang="en-US" sz="1400" b="1">
                            <a:solidFill>
                              <a:srgbClr val="000000"/>
                            </a:solidFill>
                            <a:effectLst/>
                            <a:latin typeface="Times New Roman" pitchFamily="18" charset="0"/>
                            <a:ea typeface="Calibri"/>
                            <a:cs typeface="Times New Roman" pitchFamily="18" charset="0"/>
                          </a:endParaRPr>
                        </a:p>
                      </a:txBody>
                      <a:tcPr marL="68580" marR="68580" marT="0" marB="0"/>
                    </a:tc>
                  </a:tr>
                  <a:tr h="265035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400" b="1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C9</a:t>
                          </a:r>
                          <a:endParaRPr lang="en-US" sz="1400" b="1">
                            <a:solidFill>
                              <a:srgbClr val="000000"/>
                            </a:solidFill>
                            <a:effectLst/>
                            <a:latin typeface="Times New Roman" pitchFamily="18" charset="0"/>
                            <a:ea typeface="Calibri"/>
                            <a:cs typeface="Times New Roman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400" b="1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6.2</a:t>
                          </a:r>
                          <a:endParaRPr lang="en-US" sz="1400" b="1">
                            <a:solidFill>
                              <a:srgbClr val="000000"/>
                            </a:solidFill>
                            <a:effectLst/>
                            <a:latin typeface="Times New Roman" pitchFamily="18" charset="0"/>
                            <a:ea typeface="Calibri"/>
                            <a:cs typeface="Times New Roman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400" b="1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1206.068</a:t>
                          </a:r>
                          <a:endParaRPr lang="en-US" sz="1400" b="1">
                            <a:solidFill>
                              <a:srgbClr val="000000"/>
                            </a:solidFill>
                            <a:effectLst/>
                            <a:latin typeface="Times New Roman" pitchFamily="18" charset="0"/>
                            <a:ea typeface="Calibri"/>
                            <a:cs typeface="Times New Roman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400" b="1" dirty="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216.5606</a:t>
                          </a:r>
                          <a:endParaRPr lang="en-US" sz="1400" b="1" dirty="0">
                            <a:solidFill>
                              <a:srgbClr val="000000"/>
                            </a:solidFill>
                            <a:effectLst/>
                            <a:latin typeface="Times New Roman" pitchFamily="18" charset="0"/>
                            <a:ea typeface="Calibri"/>
                            <a:cs typeface="Times New Roman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400" b="1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1422.628</a:t>
                          </a:r>
                          <a:endParaRPr lang="en-US" sz="1400" b="1">
                            <a:solidFill>
                              <a:srgbClr val="000000"/>
                            </a:solidFill>
                            <a:effectLst/>
                            <a:latin typeface="Times New Roman" pitchFamily="18" charset="0"/>
                            <a:ea typeface="Calibri"/>
                            <a:cs typeface="Times New Roman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400" b="1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87889.47</a:t>
                          </a:r>
                          <a:endParaRPr lang="en-US" sz="1400" b="1">
                            <a:solidFill>
                              <a:srgbClr val="000000"/>
                            </a:solidFill>
                            <a:effectLst/>
                            <a:latin typeface="Times New Roman" pitchFamily="18" charset="0"/>
                            <a:ea typeface="Calibri"/>
                            <a:cs typeface="Times New Roman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400" b="1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600*300</a:t>
                          </a:r>
                          <a:endParaRPr lang="en-US" sz="1400" b="1">
                            <a:solidFill>
                              <a:srgbClr val="000000"/>
                            </a:solidFill>
                            <a:effectLst/>
                            <a:latin typeface="Times New Roman" pitchFamily="18" charset="0"/>
                            <a:ea typeface="Calibri"/>
                            <a:cs typeface="Times New Roman" pitchFamily="18" charset="0"/>
                          </a:endParaRPr>
                        </a:p>
                      </a:txBody>
                      <a:tcPr marL="68580" marR="68580" marT="0" marB="0"/>
                    </a:tc>
                  </a:tr>
                  <a:tr h="265035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400" b="1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C10</a:t>
                          </a:r>
                          <a:endParaRPr lang="en-US" sz="1400" b="1">
                            <a:solidFill>
                              <a:srgbClr val="000000"/>
                            </a:solidFill>
                            <a:effectLst/>
                            <a:latin typeface="Times New Roman" pitchFamily="18" charset="0"/>
                            <a:ea typeface="Calibri"/>
                            <a:cs typeface="Times New Roman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400" b="1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8.8</a:t>
                          </a:r>
                          <a:endParaRPr lang="en-US" sz="1400" b="1">
                            <a:solidFill>
                              <a:srgbClr val="000000"/>
                            </a:solidFill>
                            <a:effectLst/>
                            <a:latin typeface="Times New Roman" pitchFamily="18" charset="0"/>
                            <a:ea typeface="Calibri"/>
                            <a:cs typeface="Times New Roman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400" b="1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1536.48</a:t>
                          </a:r>
                          <a:endParaRPr lang="en-US" sz="1400" b="1">
                            <a:solidFill>
                              <a:srgbClr val="000000"/>
                            </a:solidFill>
                            <a:effectLst/>
                            <a:latin typeface="Times New Roman" pitchFamily="18" charset="0"/>
                            <a:ea typeface="Calibri"/>
                            <a:cs typeface="Times New Roman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400" b="1" dirty="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310.8864</a:t>
                          </a:r>
                          <a:endParaRPr lang="en-US" sz="1400" b="1" dirty="0">
                            <a:solidFill>
                              <a:srgbClr val="000000"/>
                            </a:solidFill>
                            <a:effectLst/>
                            <a:latin typeface="Times New Roman" pitchFamily="18" charset="0"/>
                            <a:ea typeface="Calibri"/>
                            <a:cs typeface="Times New Roman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400" b="1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1847.366</a:t>
                          </a:r>
                          <a:endParaRPr lang="en-US" sz="1400" b="1">
                            <a:solidFill>
                              <a:srgbClr val="000000"/>
                            </a:solidFill>
                            <a:effectLst/>
                            <a:latin typeface="Times New Roman" pitchFamily="18" charset="0"/>
                            <a:ea typeface="Calibri"/>
                            <a:cs typeface="Times New Roman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400" b="1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114129.6</a:t>
                          </a:r>
                          <a:endParaRPr lang="en-US" sz="1400" b="1">
                            <a:solidFill>
                              <a:srgbClr val="000000"/>
                            </a:solidFill>
                            <a:effectLst/>
                            <a:latin typeface="Times New Roman" pitchFamily="18" charset="0"/>
                            <a:ea typeface="Calibri"/>
                            <a:cs typeface="Times New Roman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400" b="1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600*300</a:t>
                          </a:r>
                          <a:endParaRPr lang="en-US" sz="1400" b="1">
                            <a:solidFill>
                              <a:srgbClr val="000000"/>
                            </a:solidFill>
                            <a:effectLst/>
                            <a:latin typeface="Times New Roman" pitchFamily="18" charset="0"/>
                            <a:ea typeface="Calibri"/>
                            <a:cs typeface="Times New Roman" pitchFamily="18" charset="0"/>
                          </a:endParaRPr>
                        </a:p>
                      </a:txBody>
                      <a:tcPr marL="68580" marR="68580" marT="0" marB="0"/>
                    </a:tc>
                  </a:tr>
                  <a:tr h="265035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400" b="1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C11</a:t>
                          </a:r>
                          <a:endParaRPr lang="en-US" sz="1400" b="1">
                            <a:solidFill>
                              <a:srgbClr val="000000"/>
                            </a:solidFill>
                            <a:effectLst/>
                            <a:latin typeface="Times New Roman" pitchFamily="18" charset="0"/>
                            <a:ea typeface="Calibri"/>
                            <a:cs typeface="Times New Roman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400" b="1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13.4</a:t>
                          </a:r>
                          <a:endParaRPr lang="en-US" sz="1400" b="1">
                            <a:solidFill>
                              <a:srgbClr val="000000"/>
                            </a:solidFill>
                            <a:effectLst/>
                            <a:latin typeface="Times New Roman" pitchFamily="18" charset="0"/>
                            <a:ea typeface="Calibri"/>
                            <a:cs typeface="Times New Roman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400" b="1" dirty="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2033.163</a:t>
                          </a:r>
                          <a:endParaRPr lang="en-US" sz="1400" b="1" dirty="0">
                            <a:solidFill>
                              <a:srgbClr val="000000"/>
                            </a:solidFill>
                            <a:effectLst/>
                            <a:latin typeface="Times New Roman" pitchFamily="18" charset="0"/>
                            <a:ea typeface="Calibri"/>
                            <a:cs typeface="Times New Roman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400" b="1" dirty="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459.3952</a:t>
                          </a:r>
                          <a:endParaRPr lang="en-US" sz="1400" b="1" dirty="0">
                            <a:solidFill>
                              <a:srgbClr val="000000"/>
                            </a:solidFill>
                            <a:effectLst/>
                            <a:latin typeface="Times New Roman" pitchFamily="18" charset="0"/>
                            <a:ea typeface="Calibri"/>
                            <a:cs typeface="Times New Roman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400" b="1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2492.558</a:t>
                          </a:r>
                          <a:endParaRPr lang="en-US" sz="1400" b="1">
                            <a:solidFill>
                              <a:srgbClr val="000000"/>
                            </a:solidFill>
                            <a:effectLst/>
                            <a:latin typeface="Times New Roman" pitchFamily="18" charset="0"/>
                            <a:ea typeface="Calibri"/>
                            <a:cs typeface="Times New Roman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400" b="1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153989.4</a:t>
                          </a:r>
                          <a:endParaRPr lang="en-US" sz="1400" b="1">
                            <a:solidFill>
                              <a:srgbClr val="000000"/>
                            </a:solidFill>
                            <a:effectLst/>
                            <a:latin typeface="Times New Roman" pitchFamily="18" charset="0"/>
                            <a:ea typeface="Calibri"/>
                            <a:cs typeface="Times New Roman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400" b="1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600*300</a:t>
                          </a:r>
                          <a:endParaRPr lang="en-US" sz="1400" b="1">
                            <a:solidFill>
                              <a:srgbClr val="000000"/>
                            </a:solidFill>
                            <a:effectLst/>
                            <a:latin typeface="Times New Roman" pitchFamily="18" charset="0"/>
                            <a:ea typeface="Calibri"/>
                            <a:cs typeface="Times New Roman" pitchFamily="18" charset="0"/>
                          </a:endParaRPr>
                        </a:p>
                      </a:txBody>
                      <a:tcPr marL="68580" marR="68580" marT="0" marB="0"/>
                    </a:tc>
                  </a:tr>
                  <a:tr h="265035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400" b="1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C12</a:t>
                          </a:r>
                          <a:endParaRPr lang="en-US" sz="1400" b="1">
                            <a:solidFill>
                              <a:srgbClr val="000000"/>
                            </a:solidFill>
                            <a:effectLst/>
                            <a:latin typeface="Times New Roman" pitchFamily="18" charset="0"/>
                            <a:ea typeface="Calibri"/>
                            <a:cs typeface="Times New Roman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400" b="1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28.1</a:t>
                          </a:r>
                          <a:endParaRPr lang="en-US" sz="1400" b="1">
                            <a:solidFill>
                              <a:srgbClr val="000000"/>
                            </a:solidFill>
                            <a:effectLst/>
                            <a:latin typeface="Times New Roman" pitchFamily="18" charset="0"/>
                            <a:ea typeface="Calibri"/>
                            <a:cs typeface="Times New Roman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400" b="1" dirty="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3425.961</a:t>
                          </a:r>
                          <a:endParaRPr lang="en-US" sz="1400" b="1" dirty="0">
                            <a:solidFill>
                              <a:srgbClr val="000000"/>
                            </a:solidFill>
                            <a:effectLst/>
                            <a:latin typeface="Times New Roman" pitchFamily="18" charset="0"/>
                            <a:ea typeface="Calibri"/>
                            <a:cs typeface="Times New Roman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400" b="1" dirty="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956.7168</a:t>
                          </a:r>
                          <a:endParaRPr lang="en-US" sz="1400" b="1" dirty="0">
                            <a:solidFill>
                              <a:srgbClr val="000000"/>
                            </a:solidFill>
                            <a:effectLst/>
                            <a:latin typeface="Times New Roman" pitchFamily="18" charset="0"/>
                            <a:ea typeface="Calibri"/>
                            <a:cs typeface="Times New Roman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400" b="1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4382.678</a:t>
                          </a:r>
                          <a:endParaRPr lang="en-US" sz="1400" b="1">
                            <a:solidFill>
                              <a:srgbClr val="000000"/>
                            </a:solidFill>
                            <a:effectLst/>
                            <a:latin typeface="Times New Roman" pitchFamily="18" charset="0"/>
                            <a:ea typeface="Calibri"/>
                            <a:cs typeface="Times New Roman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400" b="1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270760.3</a:t>
                          </a:r>
                          <a:endParaRPr lang="en-US" sz="1400" b="1">
                            <a:solidFill>
                              <a:srgbClr val="000000"/>
                            </a:solidFill>
                            <a:effectLst/>
                            <a:latin typeface="Times New Roman" pitchFamily="18" charset="0"/>
                            <a:ea typeface="Calibri"/>
                            <a:cs typeface="Times New Roman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400" b="1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800*400</a:t>
                          </a:r>
                          <a:endParaRPr lang="en-US" sz="1400" b="1">
                            <a:solidFill>
                              <a:srgbClr val="000000"/>
                            </a:solidFill>
                            <a:effectLst/>
                            <a:latin typeface="Times New Roman" pitchFamily="18" charset="0"/>
                            <a:ea typeface="Calibri"/>
                            <a:cs typeface="Times New Roman" pitchFamily="18" charset="0"/>
                          </a:endParaRPr>
                        </a:p>
                      </a:txBody>
                      <a:tcPr marL="68580" marR="68580" marT="0" marB="0"/>
                    </a:tc>
                  </a:tr>
                  <a:tr h="265035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400" b="1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C13</a:t>
                          </a:r>
                          <a:endParaRPr lang="en-US" sz="1400" b="1">
                            <a:solidFill>
                              <a:srgbClr val="000000"/>
                            </a:solidFill>
                            <a:effectLst/>
                            <a:latin typeface="Times New Roman" pitchFamily="18" charset="0"/>
                            <a:ea typeface="Calibri"/>
                            <a:cs typeface="Times New Roman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400" b="1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28.3</a:t>
                          </a:r>
                          <a:endParaRPr lang="en-US" sz="1400" b="1">
                            <a:solidFill>
                              <a:srgbClr val="000000"/>
                            </a:solidFill>
                            <a:effectLst/>
                            <a:latin typeface="Times New Roman" pitchFamily="18" charset="0"/>
                            <a:ea typeface="Calibri"/>
                            <a:cs typeface="Times New Roman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400" b="1" dirty="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3041.643</a:t>
                          </a:r>
                          <a:endParaRPr lang="en-US" sz="1400" b="1" dirty="0">
                            <a:solidFill>
                              <a:srgbClr val="000000"/>
                            </a:solidFill>
                            <a:effectLst/>
                            <a:latin typeface="Times New Roman" pitchFamily="18" charset="0"/>
                            <a:ea typeface="Calibri"/>
                            <a:cs typeface="Times New Roman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400" b="1" dirty="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983.7824</a:t>
                          </a:r>
                          <a:endParaRPr lang="en-US" sz="1400" b="1" dirty="0">
                            <a:solidFill>
                              <a:srgbClr val="000000"/>
                            </a:solidFill>
                            <a:effectLst/>
                            <a:latin typeface="Times New Roman" pitchFamily="18" charset="0"/>
                            <a:ea typeface="Calibri"/>
                            <a:cs typeface="Times New Roman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400" b="1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4025.425</a:t>
                          </a:r>
                          <a:endParaRPr lang="en-US" sz="1400" b="1">
                            <a:solidFill>
                              <a:srgbClr val="000000"/>
                            </a:solidFill>
                            <a:effectLst/>
                            <a:latin typeface="Times New Roman" pitchFamily="18" charset="0"/>
                            <a:ea typeface="Calibri"/>
                            <a:cs typeface="Times New Roman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400" b="1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248689.4</a:t>
                          </a:r>
                          <a:endParaRPr lang="en-US" sz="1400" b="1">
                            <a:solidFill>
                              <a:srgbClr val="000000"/>
                            </a:solidFill>
                            <a:effectLst/>
                            <a:latin typeface="Times New Roman" pitchFamily="18" charset="0"/>
                            <a:ea typeface="Calibri"/>
                            <a:cs typeface="Times New Roman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400" b="1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600</a:t>
                          </a:r>
                          <a:endParaRPr lang="en-US" sz="1400" b="1">
                            <a:solidFill>
                              <a:srgbClr val="000000"/>
                            </a:solidFill>
                            <a:effectLst/>
                            <a:latin typeface="Times New Roman" pitchFamily="18" charset="0"/>
                            <a:ea typeface="Calibri"/>
                            <a:cs typeface="Times New Roman" pitchFamily="18" charset="0"/>
                          </a:endParaRPr>
                        </a:p>
                      </a:txBody>
                      <a:tcPr marL="68580" marR="68580" marT="0" marB="0"/>
                    </a:tc>
                  </a:tr>
                  <a:tr h="265035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400" b="1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 </a:t>
                          </a:r>
                          <a:endParaRPr lang="en-US" sz="1400" b="1">
                            <a:solidFill>
                              <a:srgbClr val="000000"/>
                            </a:solidFill>
                            <a:effectLst/>
                            <a:latin typeface="Times New Roman" pitchFamily="18" charset="0"/>
                            <a:ea typeface="Calibri"/>
                            <a:cs typeface="Times New Roman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400" b="1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 </a:t>
                          </a:r>
                          <a:endParaRPr lang="en-US" sz="1400" b="1">
                            <a:solidFill>
                              <a:srgbClr val="000000"/>
                            </a:solidFill>
                            <a:effectLst/>
                            <a:latin typeface="Times New Roman" pitchFamily="18" charset="0"/>
                            <a:ea typeface="Calibri"/>
                            <a:cs typeface="Times New Roman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400" b="1" dirty="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 </a:t>
                          </a:r>
                          <a:endParaRPr lang="en-US" sz="1400" b="1" dirty="0">
                            <a:solidFill>
                              <a:srgbClr val="000000"/>
                            </a:solidFill>
                            <a:effectLst/>
                            <a:latin typeface="Times New Roman" pitchFamily="18" charset="0"/>
                            <a:ea typeface="Calibri"/>
                            <a:cs typeface="Times New Roman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400" b="1" dirty="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 </a:t>
                          </a:r>
                          <a:endParaRPr lang="en-US" sz="1400" b="1" dirty="0">
                            <a:solidFill>
                              <a:srgbClr val="000000"/>
                            </a:solidFill>
                            <a:effectLst/>
                            <a:latin typeface="Times New Roman" pitchFamily="18" charset="0"/>
                            <a:ea typeface="Calibri"/>
                            <a:cs typeface="Times New Roman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400" b="1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 </a:t>
                          </a:r>
                          <a:endParaRPr lang="en-US" sz="1400" b="1">
                            <a:solidFill>
                              <a:srgbClr val="000000"/>
                            </a:solidFill>
                            <a:effectLst/>
                            <a:latin typeface="Times New Roman" pitchFamily="18" charset="0"/>
                            <a:ea typeface="Calibri"/>
                            <a:cs typeface="Times New Roman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400" b="1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 </a:t>
                          </a:r>
                          <a:endParaRPr lang="en-US" sz="1400" b="1">
                            <a:solidFill>
                              <a:srgbClr val="000000"/>
                            </a:solidFill>
                            <a:effectLst/>
                            <a:latin typeface="Times New Roman" pitchFamily="18" charset="0"/>
                            <a:ea typeface="Calibri"/>
                            <a:cs typeface="Times New Roman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400" b="1" dirty="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 </a:t>
                          </a:r>
                          <a:endParaRPr lang="en-US" sz="1400" b="1" dirty="0">
                            <a:solidFill>
                              <a:srgbClr val="000000"/>
                            </a:solidFill>
                            <a:effectLst/>
                            <a:latin typeface="Times New Roman" pitchFamily="18" charset="0"/>
                            <a:ea typeface="Calibri"/>
                            <a:cs typeface="Times New Roman" pitchFamily="18" charset="0"/>
                          </a:endParaRPr>
                        </a:p>
                      </a:txBody>
                      <a:tcPr marL="68580" marR="68580" marT="0" marB="0"/>
                    </a:tc>
                  </a:tr>
                </a:tbl>
              </a:graphicData>
            </a:graphic>
          </p:graphicFrame>
        </mc:Fallback>
      </mc:AlternateContent>
      <p:sp>
        <p:nvSpPr>
          <p:cNvPr id="6" name="مربع نص 5"/>
          <p:cNvSpPr txBox="1"/>
          <p:nvPr/>
        </p:nvSpPr>
        <p:spPr>
          <a:xfrm>
            <a:off x="76200" y="690070"/>
            <a:ext cx="4635500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Preliminary Design </a:t>
            </a:r>
            <a:endParaRPr lang="ar-JO" sz="36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48954879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1011238" y="388133"/>
            <a:ext cx="10342562" cy="1200151"/>
          </a:xfrm>
        </p:spPr>
        <p:txBody>
          <a:bodyPr>
            <a:normAutofit/>
          </a:bodyPr>
          <a:lstStyle/>
          <a:p>
            <a:r>
              <a:rPr lang="en-US" sz="3600" dirty="0" smtClean="0">
                <a:ln w="190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ETABS Model</a:t>
            </a:r>
            <a:endParaRPr lang="en-US" sz="3600" dirty="0">
              <a:ln w="19050">
                <a:solidFill>
                  <a:schemeClr val="tx1">
                    <a:lumMod val="95000"/>
                    <a:lumOff val="5000"/>
                  </a:schemeClr>
                </a:solidFill>
              </a:ln>
              <a:solidFill>
                <a:schemeClr val="tx1">
                  <a:lumMod val="50000"/>
                  <a:lumOff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9778" y="1450275"/>
            <a:ext cx="5310692" cy="522710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6" descr="https://scontent.fjrs2-1.fna.fbcdn.net/v/t34.0-12/18254024_2256996334526127_788320578_n.png?oh=273c7c2176c37a926874d463ebe4fe01&amp;oe=59090117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278123" y="1575584"/>
            <a:ext cx="5482469" cy="503623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722610726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1033131" y="-7062"/>
            <a:ext cx="10342563" cy="1200150"/>
          </a:xfrm>
        </p:spPr>
        <p:txBody>
          <a:bodyPr>
            <a:normAutofit/>
          </a:bodyPr>
          <a:lstStyle/>
          <a:p>
            <a:r>
              <a:rPr lang="en-US" sz="3600" dirty="0" smtClean="0">
                <a:ln w="190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ETABS Model Checks </a:t>
            </a:r>
            <a:endParaRPr lang="en-US" sz="3600" dirty="0">
              <a:ln w="19050">
                <a:solidFill>
                  <a:schemeClr val="tx1">
                    <a:lumMod val="95000"/>
                    <a:lumOff val="5000"/>
                  </a:schemeClr>
                </a:solidFill>
              </a:ln>
              <a:solidFill>
                <a:schemeClr val="tx1">
                  <a:lumMod val="50000"/>
                  <a:lumOff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103781" y="2229300"/>
            <a:ext cx="10327340" cy="3877815"/>
          </a:xfrm>
        </p:spPr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362598063"/>
              </p:ext>
            </p:extLst>
          </p:nvPr>
        </p:nvGraphicFramePr>
        <p:xfrm>
          <a:off x="1340921" y="828350"/>
          <a:ext cx="9362544" cy="56659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9" name="Oval 8"/>
          <p:cNvSpPr/>
          <p:nvPr/>
        </p:nvSpPr>
        <p:spPr>
          <a:xfrm>
            <a:off x="5181600" y="3041831"/>
            <a:ext cx="1828800" cy="1828800"/>
          </a:xfrm>
          <a:prstGeom prst="ellipse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5181600" y="3437190"/>
            <a:ext cx="1828800" cy="707886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 anchorCtr="1">
            <a:spAutoFit/>
          </a:bodyPr>
          <a:lstStyle/>
          <a:p>
            <a:r>
              <a:rPr lang="en-U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Checks </a:t>
            </a: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11828831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4294967295"/>
          </p:nvPr>
        </p:nvSpPr>
        <p:spPr>
          <a:xfrm>
            <a:off x="1863725" y="2228850"/>
            <a:ext cx="10328275" cy="3878263"/>
          </a:xfrm>
        </p:spPr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10" name="Title 1"/>
          <p:cNvSpPr>
            <a:spLocks noGrp="1"/>
          </p:cNvSpPr>
          <p:nvPr>
            <p:ph type="title" idx="4294967295"/>
          </p:nvPr>
        </p:nvSpPr>
        <p:spPr>
          <a:xfrm>
            <a:off x="393700" y="863384"/>
            <a:ext cx="5959475" cy="506413"/>
          </a:xfrm>
        </p:spPr>
        <p:txBody>
          <a:bodyPr>
            <a:normAutofit fontScale="90000"/>
          </a:bodyPr>
          <a:lstStyle/>
          <a:p>
            <a:r>
              <a:rPr lang="en-US" sz="3600" dirty="0" smtClean="0">
                <a:ln w="190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ETABS Model Checks </a:t>
            </a:r>
            <a:endParaRPr lang="en-US" sz="3600" dirty="0">
              <a:ln w="19050">
                <a:solidFill>
                  <a:schemeClr val="tx1">
                    <a:lumMod val="95000"/>
                    <a:lumOff val="5000"/>
                  </a:schemeClr>
                </a:solidFill>
              </a:ln>
              <a:solidFill>
                <a:schemeClr val="tx1">
                  <a:lumMod val="50000"/>
                  <a:lumOff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26430" y="1678523"/>
            <a:ext cx="3021671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 anchorCtr="1">
            <a:spAutoFit/>
          </a:bodyPr>
          <a:lstStyle/>
          <a:p>
            <a:r>
              <a:rPr lang="en-US" sz="2400" dirty="0" smtClean="0"/>
              <a:t>Compatibility Check  </a:t>
            </a:r>
            <a:endParaRPr lang="en-US" sz="2400" dirty="0"/>
          </a:p>
        </p:txBody>
      </p:sp>
      <p:sp>
        <p:nvSpPr>
          <p:cNvPr id="9" name="Content Placeholder 1"/>
          <p:cNvSpPr txBox="1">
            <a:spLocks/>
          </p:cNvSpPr>
          <p:nvPr/>
        </p:nvSpPr>
        <p:spPr>
          <a:xfrm>
            <a:off x="2016125" y="2381252"/>
            <a:ext cx="10328275" cy="38782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65760" indent="-3657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2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77240" indent="-3657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"/>
              <a:defRPr sz="22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3657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508760" indent="-32004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-32004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14884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46888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8892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0896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" pitchFamily="2" charset="2"/>
              <a:buNone/>
            </a:pPr>
            <a:endParaRPr lang="en-US" smtClean="0"/>
          </a:p>
          <a:p>
            <a:pPr marL="0" indent="0">
              <a:buFont typeface="Wingdings" pitchFamily="2" charset="2"/>
              <a:buNone/>
            </a:pPr>
            <a:endParaRPr lang="en-US" dirty="0"/>
          </a:p>
        </p:txBody>
      </p:sp>
      <p:pic>
        <p:nvPicPr>
          <p:cNvPr id="11" name="صورة 10"/>
          <p:cNvPicPr/>
          <p:nvPr/>
        </p:nvPicPr>
        <p:blipFill>
          <a:blip r:embed="rId2"/>
          <a:stretch>
            <a:fillRect/>
          </a:stretch>
        </p:blipFill>
        <p:spPr>
          <a:xfrm>
            <a:off x="5664200" y="1116591"/>
            <a:ext cx="5232400" cy="518102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213869769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4294967295"/>
          </p:nvPr>
        </p:nvSpPr>
        <p:spPr>
          <a:xfrm>
            <a:off x="1863725" y="2228850"/>
            <a:ext cx="10328275" cy="3878263"/>
          </a:xfrm>
        </p:spPr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10" name="Title 1"/>
          <p:cNvSpPr>
            <a:spLocks noGrp="1"/>
          </p:cNvSpPr>
          <p:nvPr>
            <p:ph type="title" idx="4294967295"/>
          </p:nvPr>
        </p:nvSpPr>
        <p:spPr>
          <a:xfrm>
            <a:off x="1849438" y="-109538"/>
            <a:ext cx="10342562" cy="1200151"/>
          </a:xfrm>
        </p:spPr>
        <p:txBody>
          <a:bodyPr>
            <a:normAutofit/>
          </a:bodyPr>
          <a:lstStyle/>
          <a:p>
            <a:r>
              <a:rPr lang="en-US" sz="3600" dirty="0" smtClean="0">
                <a:ln w="190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ETABS Model Checks </a:t>
            </a:r>
            <a:endParaRPr lang="en-US" sz="3600" dirty="0">
              <a:ln w="19050">
                <a:solidFill>
                  <a:schemeClr val="tx1">
                    <a:lumMod val="95000"/>
                    <a:lumOff val="5000"/>
                  </a:schemeClr>
                </a:solidFill>
              </a:ln>
              <a:solidFill>
                <a:schemeClr val="tx1">
                  <a:lumMod val="50000"/>
                  <a:lumOff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83421" y="1380995"/>
            <a:ext cx="3380579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 anchorCtr="1">
            <a:spAutoFit/>
          </a:bodyPr>
          <a:lstStyle/>
          <a:p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Equilibrium Check:</a:t>
            </a:r>
            <a:r>
              <a:rPr lang="en-US" sz="2400" dirty="0" smtClean="0"/>
              <a:t> </a:t>
            </a:r>
            <a:endParaRPr lang="en-US" sz="2400" dirty="0"/>
          </a:p>
        </p:txBody>
      </p:sp>
      <p:graphicFrame>
        <p:nvGraphicFramePr>
          <p:cNvPr id="11" name="عنصر نائب للمحتوى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59282975"/>
              </p:ext>
            </p:extLst>
          </p:nvPr>
        </p:nvGraphicFramePr>
        <p:xfrm>
          <a:off x="2140559" y="2227006"/>
          <a:ext cx="8229600" cy="3845024"/>
        </p:xfrm>
        <a:graphic>
          <a:graphicData uri="http://schemas.openxmlformats.org/drawingml/2006/table">
            <a:tbl>
              <a:tblPr rtl="1" firstRow="1" bandRow="1">
                <a:tableStyleId>{9D7B26C5-4107-4FEC-AEDC-1716B250A1EF}</a:tableStyleId>
              </a:tblPr>
              <a:tblGrid>
                <a:gridCol w="2057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57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574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0574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961256">
                <a:tc>
                  <a:txBody>
                    <a:bodyPr/>
                    <a:lstStyle/>
                    <a:p>
                      <a:pPr rtl="1"/>
                      <a:r>
                        <a:rPr lang="en-US" sz="1800" dirty="0" smtClean="0"/>
                        <a:t>%Difference</a:t>
                      </a:r>
                      <a:r>
                        <a:rPr lang="en-US" sz="1800" baseline="0" dirty="0" smtClean="0"/>
                        <a:t>   </a:t>
                      </a:r>
                      <a:endParaRPr lang="ar-JO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sz="1800" dirty="0" smtClean="0"/>
                        <a:t>Manually </a:t>
                      </a:r>
                    </a:p>
                    <a:p>
                      <a:pPr rtl="1"/>
                      <a:r>
                        <a:rPr lang="en-US" sz="1800" dirty="0" smtClean="0"/>
                        <a:t>KN       </a:t>
                      </a:r>
                      <a:endParaRPr lang="ar-JO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sz="1800" dirty="0" err="1" smtClean="0"/>
                        <a:t>Fz</a:t>
                      </a:r>
                      <a:r>
                        <a:rPr lang="en-US" sz="1800" dirty="0" smtClean="0"/>
                        <a:t>    (</a:t>
                      </a:r>
                      <a:r>
                        <a:rPr lang="en-US" sz="1800" dirty="0" err="1" smtClean="0"/>
                        <a:t>Etabs</a:t>
                      </a:r>
                      <a:r>
                        <a:rPr lang="en-US" sz="1800" dirty="0" smtClean="0"/>
                        <a:t>)</a:t>
                      </a:r>
                    </a:p>
                    <a:p>
                      <a:pPr rtl="1"/>
                      <a:r>
                        <a:rPr lang="en-US" sz="1800" dirty="0" smtClean="0"/>
                        <a:t>KN      </a:t>
                      </a:r>
                      <a:endParaRPr lang="ar-JO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sz="1800" dirty="0" smtClean="0"/>
                        <a:t>Load case   </a:t>
                      </a:r>
                      <a:endParaRPr lang="ar-JO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61256">
                <a:tc>
                  <a:txBody>
                    <a:bodyPr/>
                    <a:lstStyle/>
                    <a:p>
                      <a:pPr rtl="1"/>
                      <a:r>
                        <a:rPr lang="en-US" sz="1800" dirty="0" smtClean="0"/>
                        <a:t>2.8%</a:t>
                      </a:r>
                      <a:endParaRPr lang="ar-JO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sz="1800" dirty="0" smtClean="0"/>
                        <a:t>32564</a:t>
                      </a:r>
                      <a:endParaRPr lang="ar-JO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sz="1800" dirty="0" smtClean="0"/>
                        <a:t>3166.32</a:t>
                      </a:r>
                      <a:endParaRPr lang="ar-JO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sz="1800" dirty="0" smtClean="0"/>
                        <a:t>Dead </a:t>
                      </a:r>
                      <a:endParaRPr lang="ar-JO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61256">
                <a:tc>
                  <a:txBody>
                    <a:bodyPr/>
                    <a:lstStyle/>
                    <a:p>
                      <a:pPr rtl="1"/>
                      <a:r>
                        <a:rPr lang="en-US" sz="1800" dirty="0" smtClean="0"/>
                        <a:t>1.6%</a:t>
                      </a:r>
                      <a:endParaRPr lang="ar-JO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sz="1800" dirty="0" smtClean="0"/>
                        <a:t>7237.3</a:t>
                      </a:r>
                      <a:endParaRPr lang="ar-JO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sz="1800" dirty="0" smtClean="0"/>
                        <a:t>7351.3</a:t>
                      </a:r>
                      <a:endParaRPr lang="ar-JO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sz="1800" dirty="0" smtClean="0"/>
                        <a:t>Live </a:t>
                      </a:r>
                      <a:endParaRPr lang="ar-JO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61256">
                <a:tc>
                  <a:txBody>
                    <a:bodyPr/>
                    <a:lstStyle/>
                    <a:p>
                      <a:pPr rtl="1"/>
                      <a:r>
                        <a:rPr lang="en-US" sz="1800" dirty="0" smtClean="0"/>
                        <a:t>2%</a:t>
                      </a:r>
                      <a:endParaRPr lang="ar-JO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sz="1800" dirty="0" smtClean="0"/>
                        <a:t>11394</a:t>
                      </a:r>
                      <a:endParaRPr lang="ar-JO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sz="1800" dirty="0" smtClean="0"/>
                        <a:t>11665.1</a:t>
                      </a:r>
                      <a:endParaRPr lang="ar-JO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sz="1800" dirty="0" smtClean="0"/>
                        <a:t>SID </a:t>
                      </a:r>
                      <a:endParaRPr lang="ar-JO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98545316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>
            <a:spLocks noGrp="1"/>
          </p:cNvSpPr>
          <p:nvPr>
            <p:ph type="title" idx="4294967295"/>
          </p:nvPr>
        </p:nvSpPr>
        <p:spPr>
          <a:xfrm>
            <a:off x="320905" y="440712"/>
            <a:ext cx="7366000" cy="998538"/>
          </a:xfrm>
        </p:spPr>
        <p:txBody>
          <a:bodyPr>
            <a:normAutofit/>
          </a:bodyPr>
          <a:lstStyle/>
          <a:p>
            <a:r>
              <a:rPr lang="en-US" sz="3600" dirty="0" smtClean="0">
                <a:ln w="190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ETABS Model Checks </a:t>
            </a:r>
            <a:endParaRPr lang="en-US" sz="3600" dirty="0">
              <a:ln w="19050">
                <a:solidFill>
                  <a:schemeClr val="tx1">
                    <a:lumMod val="95000"/>
                    <a:lumOff val="5000"/>
                  </a:schemeClr>
                </a:solidFill>
              </a:ln>
              <a:solidFill>
                <a:schemeClr val="tx1">
                  <a:lumMod val="50000"/>
                  <a:lumOff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29993" y="1576718"/>
            <a:ext cx="4454337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 anchorCtr="1">
            <a:spAutoFit/>
          </a:bodyPr>
          <a:lstStyle/>
          <a:p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Stress – Strain Check  (For Beam)</a:t>
            </a:r>
            <a:endParaRPr lang="en-US" sz="2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Rectangle 8"/>
              <p:cNvSpPr/>
              <p:nvPr/>
            </p:nvSpPr>
            <p:spPr>
              <a:xfrm>
                <a:off x="122049" y="2507459"/>
                <a:ext cx="5053628" cy="285886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2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span to be checked L=6.8m</a:t>
                </a:r>
              </a:p>
              <a:p>
                <a:r>
                  <a:rPr lang="en-US" sz="2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For internal main beam:</a:t>
                </a:r>
              </a:p>
              <a:p>
                <a:r>
                  <a:rPr lang="en-US" sz="2000" dirty="0"/>
                  <a:t>Moment from ETABS: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latin typeface="Cambria Math"/>
                            </a:rPr>
                            <m:t>25</m:t>
                          </m:r>
                          <m:r>
                            <a:rPr lang="en-US" sz="2000" i="1">
                              <a:latin typeface="Cambria Math"/>
                            </a:rPr>
                            <m:t>.</m:t>
                          </m:r>
                          <m:r>
                            <a:rPr lang="en-US" sz="2000" i="1">
                              <a:latin typeface="Cambria Math"/>
                            </a:rPr>
                            <m:t>7</m:t>
                          </m:r>
                          <m:r>
                            <a:rPr lang="en-US" sz="2000" i="1">
                              <a:latin typeface="Cambria Math"/>
                            </a:rPr>
                            <m:t>+</m:t>
                          </m:r>
                          <m:r>
                            <a:rPr lang="en-US" sz="2000" b="0" i="1" smtClean="0">
                              <a:latin typeface="Cambria Math"/>
                            </a:rPr>
                            <m:t>35</m:t>
                          </m:r>
                          <m:r>
                            <a:rPr lang="en-US" sz="2000" b="0" i="1" smtClean="0">
                              <a:latin typeface="Cambria Math"/>
                            </a:rPr>
                            <m:t>.</m:t>
                          </m:r>
                          <m:r>
                            <a:rPr lang="en-US" sz="2000" b="0" i="1" smtClean="0">
                              <a:latin typeface="Cambria Math"/>
                            </a:rPr>
                            <m:t>7</m:t>
                          </m:r>
                        </m:num>
                        <m:den>
                          <m:r>
                            <a:rPr lang="en-US" sz="2000" i="1">
                              <a:latin typeface="Cambria Math"/>
                            </a:rPr>
                            <m:t>2</m:t>
                          </m:r>
                        </m:den>
                      </m:f>
                      <m:r>
                        <a:rPr lang="en-US" sz="2000" i="1">
                          <a:latin typeface="Cambria Math"/>
                        </a:rPr>
                        <m:t>+</m:t>
                      </m:r>
                      <m:r>
                        <a:rPr lang="en-US" sz="2000" b="0" i="1" smtClean="0">
                          <a:latin typeface="Cambria Math"/>
                        </a:rPr>
                        <m:t>19</m:t>
                      </m:r>
                      <m:r>
                        <a:rPr lang="en-US" sz="2000" b="0" i="1" smtClean="0">
                          <a:latin typeface="Cambria Math"/>
                        </a:rPr>
                        <m:t>.</m:t>
                      </m:r>
                      <m:r>
                        <a:rPr lang="en-US" sz="2000" b="0" i="1" smtClean="0">
                          <a:latin typeface="Cambria Math"/>
                        </a:rPr>
                        <m:t>16</m:t>
                      </m:r>
                      <m:r>
                        <a:rPr lang="en-US" sz="2000" i="1">
                          <a:latin typeface="Cambria Math"/>
                        </a:rPr>
                        <m:t>=</m:t>
                      </m:r>
                      <m:r>
                        <a:rPr lang="en-US" sz="2000" b="0" i="1" smtClean="0">
                          <a:latin typeface="Cambria Math"/>
                        </a:rPr>
                        <m:t>41</m:t>
                      </m:r>
                      <m:r>
                        <a:rPr lang="en-US" sz="2000" i="1">
                          <a:latin typeface="Cambria Math"/>
                        </a:rPr>
                        <m:t>𝐾𝑁</m:t>
                      </m:r>
                      <m:r>
                        <a:rPr lang="en-US" sz="2000" i="1">
                          <a:latin typeface="Cambria Math"/>
                        </a:rPr>
                        <m:t>.</m:t>
                      </m:r>
                      <m:r>
                        <a:rPr lang="en-US" sz="2000" i="1">
                          <a:latin typeface="Cambria Math"/>
                        </a:rPr>
                        <m:t>𝑚</m:t>
                      </m:r>
                    </m:oMath>
                  </m:oMathPara>
                </a14:m>
                <a:endParaRPr lang="en-US" sz="2000" dirty="0"/>
              </a:p>
              <a:p>
                <a:r>
                  <a:rPr lang="en-US" sz="2000" dirty="0"/>
                  <a:t>Moment from hand calculations: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latin typeface="Cambria Math"/>
                            </a:rPr>
                            <m:t>𝑊</m:t>
                          </m:r>
                          <m:sSup>
                            <m:sSup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 i="1">
                                  <a:latin typeface="Cambria Math"/>
                                </a:rPr>
                                <m:t>𝑙</m:t>
                              </m:r>
                            </m:e>
                            <m:sup>
                              <m:r>
                                <a:rPr lang="en-US" sz="2000" i="1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r>
                            <a:rPr lang="en-US" sz="2000" i="1">
                              <a:latin typeface="Cambria Math"/>
                            </a:rPr>
                            <m:t>8</m:t>
                          </m:r>
                        </m:den>
                      </m:f>
                      <m:r>
                        <a:rPr lang="en-US" sz="2000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latin typeface="Cambria Math"/>
                            </a:rPr>
                            <m:t>(</m:t>
                          </m:r>
                          <m:r>
                            <a:rPr lang="en-US" sz="2000" i="1">
                              <a:latin typeface="Cambria Math"/>
                            </a:rPr>
                            <m:t>2</m:t>
                          </m:r>
                          <m:r>
                            <a:rPr lang="en-US" sz="2000" i="1">
                              <a:latin typeface="Cambria Math"/>
                            </a:rPr>
                            <m:t>.</m:t>
                          </m:r>
                          <m:r>
                            <a:rPr lang="en-US" sz="2000" i="1">
                              <a:latin typeface="Cambria Math"/>
                            </a:rPr>
                            <m:t>5</m:t>
                          </m:r>
                          <m:r>
                            <a:rPr lang="en-US" sz="2000" i="1">
                              <a:latin typeface="Cambria Math"/>
                            </a:rPr>
                            <m:t>×</m:t>
                          </m:r>
                          <m:r>
                            <a:rPr lang="en-US" sz="2000" i="1">
                              <a:latin typeface="Cambria Math"/>
                            </a:rPr>
                            <m:t>8</m:t>
                          </m:r>
                          <m:r>
                            <a:rPr lang="en-US" sz="2000" i="1">
                              <a:latin typeface="Cambria Math"/>
                            </a:rPr>
                            <m:t>)</m:t>
                          </m:r>
                          <m:sSup>
                            <m:sSup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 b="0" i="1" smtClean="0">
                                  <a:latin typeface="Cambria Math"/>
                                </a:rPr>
                                <m:t>5</m:t>
                              </m:r>
                              <m:r>
                                <a:rPr lang="en-US" sz="2000" b="0" i="1" smtClean="0">
                                  <a:latin typeface="Cambria Math"/>
                                </a:rPr>
                                <m:t>.</m:t>
                              </m:r>
                              <m:r>
                                <a:rPr lang="en-US" sz="2000" b="0" i="1" smtClean="0">
                                  <a:latin typeface="Cambria Math"/>
                                </a:rPr>
                                <m:t>35</m:t>
                              </m:r>
                            </m:e>
                            <m:sup>
                              <m:r>
                                <a:rPr lang="en-US" sz="2000" i="1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r>
                            <a:rPr lang="en-US" sz="2000" i="1">
                              <a:latin typeface="Cambria Math"/>
                            </a:rPr>
                            <m:t>8</m:t>
                          </m:r>
                        </m:den>
                      </m:f>
                      <m:r>
                        <a:rPr lang="en-US" sz="2000" i="1">
                          <a:latin typeface="Cambria Math"/>
                        </a:rPr>
                        <m:t>=</m:t>
                      </m:r>
                      <m:r>
                        <a:rPr lang="en-US" sz="2000" b="0" i="1" smtClean="0">
                          <a:latin typeface="Cambria Math"/>
                        </a:rPr>
                        <m:t>71</m:t>
                      </m:r>
                      <m:r>
                        <a:rPr lang="en-US" sz="2000" i="1">
                          <a:latin typeface="Cambria Math"/>
                        </a:rPr>
                        <m:t>𝐾𝑁</m:t>
                      </m:r>
                      <m:r>
                        <a:rPr lang="en-US" sz="2000" i="1">
                          <a:latin typeface="Cambria Math"/>
                        </a:rPr>
                        <m:t>.</m:t>
                      </m:r>
                      <m:r>
                        <a:rPr lang="en-US" sz="2000" i="1">
                          <a:latin typeface="Cambria Math"/>
                        </a:rPr>
                        <m:t>𝑚</m:t>
                      </m:r>
                    </m:oMath>
                  </m:oMathPara>
                </a14:m>
                <a:endParaRPr lang="en-US" sz="2000" dirty="0"/>
              </a:p>
              <a:p>
                <a:r>
                  <a:rPr lang="en-US" sz="2000" dirty="0"/>
                  <a:t>Error=9%&lt;10% </a:t>
                </a:r>
                <a:r>
                  <a:rPr lang="en-US" sz="2000" dirty="0" smtClean="0"/>
                  <a:t>OK</a:t>
                </a:r>
                <a:endParaRPr lang="en-US" sz="2000" dirty="0"/>
              </a:p>
            </p:txBody>
          </p:sp>
        </mc:Choice>
        <mc:Fallback xmlns="">
          <p:sp>
            <p:nvSpPr>
              <p:cNvPr id="9" name="Rectangle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2049" y="2507459"/>
                <a:ext cx="5053628" cy="2858860"/>
              </a:xfrm>
              <a:prstGeom prst="rect">
                <a:avLst/>
              </a:prstGeom>
              <a:blipFill rotWithShape="1">
                <a:blip r:embed="rId2"/>
                <a:stretch>
                  <a:fillRect l="-1206" t="-1066" b="-2772"/>
                </a:stretch>
              </a:blipFill>
            </p:spPr>
            <p:txBody>
              <a:bodyPr/>
              <a:lstStyle/>
              <a:p>
                <a:r>
                  <a:rPr lang="ar-JO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186685694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>
            <a:spLocks noGrp="1"/>
          </p:cNvSpPr>
          <p:nvPr>
            <p:ph type="title" idx="4294967295"/>
          </p:nvPr>
        </p:nvSpPr>
        <p:spPr>
          <a:xfrm>
            <a:off x="282804" y="323981"/>
            <a:ext cx="6465887" cy="1090613"/>
          </a:xfrm>
        </p:spPr>
        <p:txBody>
          <a:bodyPr>
            <a:normAutofit/>
          </a:bodyPr>
          <a:lstStyle/>
          <a:p>
            <a:r>
              <a:rPr lang="en-US" sz="3600" dirty="0" smtClean="0">
                <a:ln w="190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ETABS Model Checks </a:t>
            </a:r>
            <a:endParaRPr lang="en-US" sz="3600" dirty="0">
              <a:ln w="19050">
                <a:solidFill>
                  <a:schemeClr val="tx1">
                    <a:lumMod val="95000"/>
                    <a:lumOff val="5000"/>
                  </a:schemeClr>
                </a:solidFill>
              </a:ln>
              <a:solidFill>
                <a:schemeClr val="tx1">
                  <a:lumMod val="50000"/>
                  <a:lumOff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1414594"/>
            <a:ext cx="5528730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 anchorCtr="1">
            <a:spAutoFit/>
          </a:bodyPr>
          <a:lstStyle/>
          <a:p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Stress – Strain  Check (For Column)</a:t>
            </a:r>
            <a:endParaRPr lang="en-US" sz="2400" dirty="0"/>
          </a:p>
        </p:txBody>
      </p:sp>
      <p:sp>
        <p:nvSpPr>
          <p:cNvPr id="12" name="Rectangle 11"/>
          <p:cNvSpPr/>
          <p:nvPr/>
        </p:nvSpPr>
        <p:spPr>
          <a:xfrm>
            <a:off x="49099" y="1937814"/>
            <a:ext cx="311655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Make check 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on column (C7)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مربع نص 1"/>
              <p:cNvSpPr txBox="1"/>
              <p:nvPr/>
            </p:nvSpPr>
            <p:spPr>
              <a:xfrm>
                <a:off x="282804" y="2487924"/>
                <a:ext cx="5857207" cy="1478162"/>
              </a:xfrm>
              <a:prstGeom prst="rect">
                <a:avLst/>
              </a:prstGeom>
              <a:noFill/>
              <a:ln>
                <a:solidFill>
                  <a:schemeClr val="accent1"/>
                </a:solidFill>
              </a:ln>
            </p:spPr>
            <p:txBody>
              <a:bodyPr wrap="square" rtlCol="1" anchor="ctr" anchorCtr="1">
                <a:spAutoFit/>
              </a:bodyPr>
              <a:lstStyle/>
              <a:p>
                <a:r>
                  <a:rPr lang="en-US" sz="2000" dirty="0" smtClean="0">
                    <a:latin typeface="Times New Roman" pitchFamily="18" charset="0"/>
                    <a:cs typeface="Times New Roman" pitchFamily="18" charset="0"/>
                  </a:rPr>
                  <a:t>The ultimate axial load on column C7 from ETABS=6519KN</a:t>
                </a:r>
                <a:endParaRPr lang="en-US" sz="2000" dirty="0">
                  <a:latin typeface="Times New Roman" pitchFamily="18" charset="0"/>
                  <a:cs typeface="Times New Roman" pitchFamily="18" charset="0"/>
                </a:endParaRPr>
              </a:p>
              <a:p>
                <a:r>
                  <a:rPr lang="en-US" sz="2000" dirty="0" smtClean="0">
                    <a:latin typeface="Times New Roman" pitchFamily="18" charset="0"/>
                    <a:cs typeface="Times New Roman" pitchFamily="18" charset="0"/>
                  </a:rPr>
                  <a:t>The ultimate load by hand on column C7=6043</a:t>
                </a:r>
              </a:p>
              <a:p>
                <a:r>
                  <a:rPr lang="en-US" sz="2000" dirty="0" smtClean="0">
                    <a:latin typeface="Times New Roman" pitchFamily="18" charset="0"/>
                    <a:cs typeface="Times New Roman" pitchFamily="18" charset="0"/>
                  </a:rPr>
                  <a:t>%deference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000" i="1" smtClean="0">
                            <a:latin typeface="Cambria Math" panose="02040503050406030204" pitchFamily="18" charset="0"/>
                            <a:cs typeface="Times New Roman" pitchFamily="18" charset="0"/>
                          </a:rPr>
                        </m:ctrlPr>
                      </m:fPr>
                      <m:num>
                        <m:r>
                          <a:rPr lang="en-US" sz="2000" b="0" i="1" smtClean="0">
                            <a:latin typeface="Cambria Math"/>
                            <a:cs typeface="Times New Roman" pitchFamily="18" charset="0"/>
                          </a:rPr>
                          <m:t>6519</m:t>
                        </m:r>
                        <m:r>
                          <a:rPr lang="en-US" sz="2000" b="0" i="1" smtClean="0">
                            <a:latin typeface="Cambria Math"/>
                            <a:cs typeface="Times New Roman" pitchFamily="18" charset="0"/>
                          </a:rPr>
                          <m:t>−</m:t>
                        </m:r>
                        <m:r>
                          <a:rPr lang="en-US" sz="2000" b="0" i="1" smtClean="0">
                            <a:latin typeface="Cambria Math"/>
                            <a:cs typeface="Times New Roman" pitchFamily="18" charset="0"/>
                          </a:rPr>
                          <m:t>6043</m:t>
                        </m:r>
                      </m:num>
                      <m:den>
                        <m:r>
                          <a:rPr lang="en-US" sz="2000" b="0" i="1" smtClean="0">
                            <a:latin typeface="Cambria Math"/>
                            <a:cs typeface="Times New Roman" pitchFamily="18" charset="0"/>
                          </a:rPr>
                          <m:t>6043</m:t>
                        </m:r>
                      </m:den>
                    </m:f>
                  </m:oMath>
                </a14:m>
                <a:r>
                  <a:rPr lang="en-US" sz="2000" dirty="0" smtClean="0">
                    <a:latin typeface="Times New Roman" pitchFamily="18" charset="0"/>
                    <a:cs typeface="Times New Roman" pitchFamily="18" charset="0"/>
                  </a:rPr>
                  <a:t> =7% </a:t>
                </a:r>
                <a:endParaRPr lang="ar-JO" sz="20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2" name="مربع نص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2804" y="2487924"/>
                <a:ext cx="5857207" cy="1478162"/>
              </a:xfrm>
              <a:prstGeom prst="rect">
                <a:avLst/>
              </a:prstGeom>
              <a:blipFill rotWithShape="1">
                <a:blip r:embed="rId2"/>
                <a:stretch>
                  <a:fillRect t="-408" b="-816"/>
                </a:stretch>
              </a:blipFill>
              <a:ln>
                <a:solidFill>
                  <a:schemeClr val="accent1"/>
                </a:solidFill>
              </a:ln>
            </p:spPr>
            <p:txBody>
              <a:bodyPr/>
              <a:lstStyle/>
              <a:p>
                <a:r>
                  <a:rPr lang="ar-JO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718827492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68300" y="361188"/>
            <a:ext cx="10972800" cy="1143000"/>
          </a:xfrm>
        </p:spPr>
        <p:txBody>
          <a:bodyPr>
            <a:normAutofit/>
          </a:bodyPr>
          <a:lstStyle/>
          <a:p>
            <a:r>
              <a:rPr lang="en-US" sz="3600" dirty="0">
                <a:ln w="190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ETABS Model Checks </a:t>
            </a:r>
            <a:endParaRPr lang="ar-JO" sz="36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عنصر نائب للمحتوى 2"/>
              <p:cNvSpPr>
                <a:spLocks noGrp="1"/>
              </p:cNvSpPr>
              <p:nvPr>
                <p:ph idx="1"/>
              </p:nvPr>
            </p:nvSpPr>
            <p:spPr>
              <a:xfrm>
                <a:off x="355600" y="1668780"/>
                <a:ext cx="10972800" cy="4389120"/>
              </a:xfrm>
            </p:spPr>
            <p:txBody>
              <a:bodyPr>
                <a:normAutofit/>
              </a:bodyPr>
              <a:lstStyle/>
              <a:p>
                <a:pPr marL="0" indent="0" algn="l" rtl="0">
                  <a:buNone/>
                </a:pPr>
                <a:r>
                  <a:rPr lang="en-US" sz="2400" dirty="0" smtClean="0">
                    <a:latin typeface="Times New Roman" pitchFamily="18" charset="0"/>
                    <a:cs typeface="Times New Roman" pitchFamily="18" charset="0"/>
                  </a:rPr>
                  <a:t>Deflection Check</a:t>
                </a:r>
                <a:r>
                  <a:rPr lang="en-US" sz="1600" dirty="0" smtClean="0">
                    <a:latin typeface="Times New Roman" pitchFamily="18" charset="0"/>
                    <a:cs typeface="Times New Roman" pitchFamily="18" charset="0"/>
                  </a:rPr>
                  <a:t>:</a:t>
                </a:r>
              </a:p>
              <a:p>
                <a:pPr marL="0" indent="0" algn="l" rtl="0">
                  <a:buNone/>
                </a:pPr>
                <a:r>
                  <a:rPr lang="en-US" sz="1600" dirty="0" smtClean="0">
                    <a:latin typeface="Times New Roman" pitchFamily="18" charset="0"/>
                    <a:cs typeface="Times New Roman" pitchFamily="18" charset="0"/>
                  </a:rPr>
                  <a:t>According to ACI 318-14:</a:t>
                </a:r>
              </a:p>
              <a:p>
                <a:pPr marL="0" indent="0" algn="l" rtl="0">
                  <a:buNone/>
                </a:pPr>
                <a:r>
                  <a:rPr lang="en-US" sz="1600" dirty="0" smtClean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latin typeface="Cambria Math"/>
                          </a:rPr>
                          <m:t>   </m:t>
                        </m:r>
                        <m:r>
                          <a:rPr lang="en-US" sz="1600" i="1">
                            <a:latin typeface="Cambria Math"/>
                          </a:rPr>
                          <m:t>∆</m:t>
                        </m:r>
                      </m:e>
                      <m:sub>
                        <m:r>
                          <a:rPr lang="en-US" sz="1600" i="1">
                            <a:latin typeface="Cambria Math"/>
                          </a:rPr>
                          <m:t>𝐿𝑇</m:t>
                        </m:r>
                      </m:sub>
                    </m:sSub>
                    <m:r>
                      <a:rPr lang="en-US" sz="1600" i="1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i="1">
                            <a:latin typeface="Cambria Math"/>
                          </a:rPr>
                          <m:t>∆</m:t>
                        </m:r>
                      </m:e>
                      <m:sub>
                        <m:r>
                          <a:rPr lang="en-US" sz="1600" i="1">
                            <a:latin typeface="Cambria Math"/>
                          </a:rPr>
                          <m:t>𝐿</m:t>
                        </m:r>
                      </m:sub>
                    </m:sSub>
                    <m:r>
                      <a:rPr lang="en-US" sz="1600" i="1"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1600">
                            <a:latin typeface="Cambria Math"/>
                          </a:rPr>
                          <m:t>λ</m:t>
                        </m:r>
                      </m:e>
                      <m:sub>
                        <m:r>
                          <a:rPr lang="en-US" sz="1600" i="1">
                            <a:latin typeface="Cambria Math"/>
                          </a:rPr>
                          <m:t>∞</m:t>
                        </m:r>
                      </m:sub>
                    </m:sSub>
                    <m:sSub>
                      <m:sSubPr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i="1">
                            <a:latin typeface="Cambria Math"/>
                          </a:rPr>
                          <m:t>∆</m:t>
                        </m:r>
                      </m:e>
                      <m:sub>
                        <m:r>
                          <a:rPr lang="en-US" sz="1600" i="1">
                            <a:latin typeface="Cambria Math"/>
                          </a:rPr>
                          <m:t>𝐷</m:t>
                        </m:r>
                      </m:sub>
                    </m:sSub>
                    <m:r>
                      <a:rPr lang="en-US" sz="1600" i="1"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1600">
                            <a:latin typeface="Cambria Math"/>
                          </a:rPr>
                          <m:t>λ</m:t>
                        </m:r>
                      </m:e>
                      <m:sub>
                        <m:r>
                          <a:rPr lang="en-US" sz="1600" i="1">
                            <a:latin typeface="Cambria Math"/>
                          </a:rPr>
                          <m:t>𝑡</m:t>
                        </m:r>
                      </m:sub>
                    </m:sSub>
                    <m:sSub>
                      <m:sSubPr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i="1">
                            <a:latin typeface="Cambria Math"/>
                          </a:rPr>
                          <m:t>∆</m:t>
                        </m:r>
                      </m:e>
                      <m:sub>
                        <m:r>
                          <a:rPr lang="en-US" sz="1600" i="1">
                            <a:latin typeface="Cambria Math"/>
                          </a:rPr>
                          <m:t>𝐿𝑆</m:t>
                        </m:r>
                      </m:sub>
                    </m:sSub>
                  </m:oMath>
                </a14:m>
                <a:endParaRPr lang="en-US" sz="1600" dirty="0" smtClean="0"/>
              </a:p>
              <a:p>
                <a:pPr marL="0" indent="0" algn="l" rtl="0">
                  <a:buNone/>
                </a:pPr>
                <a:r>
                  <a:rPr lang="en-US" sz="1600" dirty="0" smtClean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i="1">
                            <a:latin typeface="Cambria Math"/>
                          </a:rPr>
                          <m:t>∆</m:t>
                        </m:r>
                      </m:e>
                      <m:sub>
                        <m:r>
                          <a:rPr lang="en-US" sz="1600" i="1">
                            <a:latin typeface="Cambria Math"/>
                          </a:rPr>
                          <m:t>𝐿𝑇</m:t>
                        </m:r>
                        <m:r>
                          <a:rPr lang="en-US" sz="1600" i="1">
                            <a:latin typeface="Cambria Math"/>
                          </a:rPr>
                          <m:t>,</m:t>
                        </m:r>
                        <m:r>
                          <a:rPr lang="en-US" sz="1600" i="1">
                            <a:latin typeface="Cambria Math"/>
                          </a:rPr>
                          <m:t>𝑎𝑙𝑙𝑜𝑤𝑎𝑏𝑙𝑒</m:t>
                        </m:r>
                      </m:sub>
                    </m:sSub>
                    <m:r>
                      <a:rPr lang="en-US" sz="1600" i="1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1600" i="1">
                            <a:latin typeface="Cambria Math"/>
                          </a:rPr>
                          <m:t>𝑙</m:t>
                        </m:r>
                      </m:num>
                      <m:den>
                        <m:r>
                          <a:rPr lang="en-US" sz="1600" i="1">
                            <a:latin typeface="Cambria Math"/>
                          </a:rPr>
                          <m:t>240</m:t>
                        </m:r>
                      </m:den>
                    </m:f>
                    <m:r>
                      <a:rPr lang="en-US" sz="1600" i="1">
                        <a:latin typeface="Cambria Math"/>
                      </a:rPr>
                      <m:t> </m:t>
                    </m:r>
                  </m:oMath>
                </a14:m>
                <a:endParaRPr lang="en-US" sz="1600" dirty="0" smtClean="0">
                  <a:latin typeface="Times New Roman" pitchFamily="18" charset="0"/>
                  <a:cs typeface="Times New Roman" pitchFamily="18" charset="0"/>
                </a:endParaRPr>
              </a:p>
              <a:p>
                <a:pPr marL="0" indent="0" algn="l" rtl="0">
                  <a:buNone/>
                </a:pPr>
                <a:r>
                  <a:rPr lang="en-US" sz="1600" dirty="0"/>
                  <a:t>From Figure </a:t>
                </a:r>
                <a:r>
                  <a:rPr lang="en-US" sz="1600" dirty="0" smtClean="0"/>
                  <a:t>: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i="1">
                            <a:latin typeface="Cambria Math"/>
                          </a:rPr>
                          <m:t>∆</m:t>
                        </m:r>
                      </m:e>
                      <m:sub>
                        <m:r>
                          <a:rPr lang="en-US" sz="1600" i="1">
                            <a:latin typeface="Cambria Math"/>
                          </a:rPr>
                          <m:t>𝐿𝑇</m:t>
                        </m:r>
                        <m:r>
                          <a:rPr lang="en-US" sz="1600" i="1">
                            <a:latin typeface="Cambria Math"/>
                          </a:rPr>
                          <m:t>,</m:t>
                        </m:r>
                        <m:r>
                          <a:rPr lang="en-US" sz="1600" i="1">
                            <a:latin typeface="Cambria Math"/>
                          </a:rPr>
                          <m:t>𝑚𝑎𝑥</m:t>
                        </m:r>
                      </m:sub>
                    </m:sSub>
                    <m:r>
                      <a:rPr lang="en-US" sz="1600" i="1">
                        <a:latin typeface="Cambria Math"/>
                      </a:rPr>
                      <m:t>=</m:t>
                    </m:r>
                    <m:r>
                      <a:rPr lang="en-US" sz="1600" i="1">
                        <a:latin typeface="Cambria Math"/>
                      </a:rPr>
                      <m:t>24</m:t>
                    </m:r>
                    <m:r>
                      <a:rPr lang="en-US" sz="1600" i="1">
                        <a:latin typeface="Cambria Math"/>
                      </a:rPr>
                      <m:t>.</m:t>
                    </m:r>
                    <m:r>
                      <a:rPr lang="en-US" sz="1600" i="1">
                        <a:latin typeface="Cambria Math"/>
                      </a:rPr>
                      <m:t>766</m:t>
                    </m:r>
                    <m:r>
                      <m:rPr>
                        <m:sty m:val="p"/>
                      </m:rPr>
                      <a:rPr lang="en-US" sz="1600">
                        <a:latin typeface="Cambria Math"/>
                      </a:rPr>
                      <m:t>mm</m:t>
                    </m:r>
                  </m:oMath>
                </a14:m>
                <a:endParaRPr lang="en-US" sz="1600" dirty="0"/>
              </a:p>
              <a:p>
                <a:pPr marL="0" indent="0" algn="l" rtl="0">
                  <a:buNone/>
                </a:pPr>
                <a:r>
                  <a:rPr lang="en-US" sz="1600" dirty="0" smtClean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i="1">
                            <a:latin typeface="Cambria Math"/>
                          </a:rPr>
                          <m:t>∆</m:t>
                        </m:r>
                      </m:e>
                      <m:sub>
                        <m:r>
                          <a:rPr lang="en-US" sz="1600" i="1">
                            <a:latin typeface="Cambria Math"/>
                          </a:rPr>
                          <m:t>𝐿𝑇</m:t>
                        </m:r>
                        <m:r>
                          <a:rPr lang="en-US" sz="1600" i="1">
                            <a:latin typeface="Cambria Math"/>
                          </a:rPr>
                          <m:t>,</m:t>
                        </m:r>
                        <m:r>
                          <a:rPr lang="en-US" sz="1600" i="1">
                            <a:latin typeface="Cambria Math"/>
                          </a:rPr>
                          <m:t>𝑎𝑙𝑙𝑜𝑤𝑎𝑏𝑙𝑒</m:t>
                        </m:r>
                      </m:sub>
                    </m:sSub>
                    <m:r>
                      <a:rPr lang="en-US" sz="1600" i="1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1600" i="1">
                            <a:latin typeface="Cambria Math"/>
                          </a:rPr>
                          <m:t>8</m:t>
                        </m:r>
                      </m:num>
                      <m:den>
                        <m:r>
                          <a:rPr lang="en-US" sz="1600" i="1">
                            <a:latin typeface="Cambria Math"/>
                          </a:rPr>
                          <m:t>240</m:t>
                        </m:r>
                      </m:den>
                    </m:f>
                    <m:r>
                      <a:rPr lang="en-US" sz="1600" i="1">
                        <a:latin typeface="Cambria Math"/>
                      </a:rPr>
                      <m:t>×</m:t>
                    </m:r>
                    <m:r>
                      <a:rPr lang="en-US" sz="1600" i="1">
                        <a:latin typeface="Cambria Math"/>
                      </a:rPr>
                      <m:t>1000</m:t>
                    </m:r>
                    <m:r>
                      <a:rPr lang="en-US" sz="1600" i="1">
                        <a:latin typeface="Cambria Math"/>
                      </a:rPr>
                      <m:t>=</m:t>
                    </m:r>
                    <m:r>
                      <a:rPr lang="en-US" sz="1600" i="1">
                        <a:latin typeface="Cambria Math"/>
                      </a:rPr>
                      <m:t>33</m:t>
                    </m:r>
                    <m:r>
                      <a:rPr lang="en-US" sz="1600" i="1">
                        <a:latin typeface="Cambria Math"/>
                      </a:rPr>
                      <m:t>.</m:t>
                    </m:r>
                    <m:r>
                      <a:rPr lang="en-US" sz="1600" i="1">
                        <a:latin typeface="Cambria Math"/>
                      </a:rPr>
                      <m:t>33</m:t>
                    </m:r>
                    <m:r>
                      <m:rPr>
                        <m:sty m:val="p"/>
                      </m:rPr>
                      <a:rPr lang="en-US" sz="1600">
                        <a:latin typeface="Cambria Math"/>
                      </a:rPr>
                      <m:t>mm</m:t>
                    </m:r>
                  </m:oMath>
                </a14:m>
                <a:endParaRPr lang="en-US" sz="1600" dirty="0"/>
              </a:p>
              <a:p>
                <a:pPr marL="0" indent="0" algn="l" rtl="0">
                  <a:buNone/>
                </a:pPr>
                <a:r>
                  <a:rPr lang="en-US" sz="1600" dirty="0" smtClean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i="1">
                            <a:latin typeface="Cambria Math"/>
                          </a:rPr>
                          <m:t>∆</m:t>
                        </m:r>
                      </m:e>
                      <m:sub>
                        <m:r>
                          <a:rPr lang="en-US" sz="1600" i="1">
                            <a:latin typeface="Cambria Math"/>
                          </a:rPr>
                          <m:t>𝐿𝑇</m:t>
                        </m:r>
                        <m:r>
                          <a:rPr lang="en-US" sz="1600" i="1">
                            <a:latin typeface="Cambria Math"/>
                          </a:rPr>
                          <m:t>,</m:t>
                        </m:r>
                        <m:r>
                          <a:rPr lang="en-US" sz="1600" i="1">
                            <a:latin typeface="Cambria Math"/>
                          </a:rPr>
                          <m:t>𝑚𝑎𝑥</m:t>
                        </m:r>
                      </m:sub>
                    </m:sSub>
                    <m:r>
                      <a:rPr lang="en-US" sz="1600" i="1">
                        <a:latin typeface="Cambria Math"/>
                      </a:rPr>
                      <m:t>=</m:t>
                    </m:r>
                    <m:r>
                      <a:rPr lang="en-US" sz="1600" i="1">
                        <a:latin typeface="Cambria Math"/>
                      </a:rPr>
                      <m:t>24</m:t>
                    </m:r>
                    <m:r>
                      <a:rPr lang="en-US" sz="1600" i="1">
                        <a:latin typeface="Cambria Math"/>
                      </a:rPr>
                      <m:t>.</m:t>
                    </m:r>
                    <m:r>
                      <a:rPr lang="en-US" sz="1600" i="1">
                        <a:latin typeface="Cambria Math"/>
                      </a:rPr>
                      <m:t>766</m:t>
                    </m:r>
                    <m:r>
                      <m:rPr>
                        <m:sty m:val="p"/>
                      </m:rPr>
                      <a:rPr lang="en-US" sz="1600">
                        <a:latin typeface="Cambria Math"/>
                      </a:rPr>
                      <m:t>mm</m:t>
                    </m:r>
                    <m:r>
                      <a:rPr lang="en-US" sz="1600" i="1">
                        <a:latin typeface="Cambria Math"/>
                      </a:rPr>
                      <m:t>&lt;</m:t>
                    </m:r>
                    <m:sSub>
                      <m:sSubPr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i="1">
                            <a:latin typeface="Cambria Math"/>
                          </a:rPr>
                          <m:t>∆</m:t>
                        </m:r>
                      </m:e>
                      <m:sub>
                        <m:r>
                          <a:rPr lang="en-US" sz="1600" i="1">
                            <a:latin typeface="Cambria Math"/>
                          </a:rPr>
                          <m:t>𝐿𝑇</m:t>
                        </m:r>
                        <m:r>
                          <a:rPr lang="en-US" sz="1600" i="1">
                            <a:latin typeface="Cambria Math"/>
                          </a:rPr>
                          <m:t>,</m:t>
                        </m:r>
                        <m:r>
                          <a:rPr lang="en-US" sz="1600" i="1">
                            <a:latin typeface="Cambria Math"/>
                          </a:rPr>
                          <m:t>𝑎𝑙𝑙𝑜𝑤𝑎𝑏𝑙𝑒</m:t>
                        </m:r>
                      </m:sub>
                    </m:sSub>
                    <m:r>
                      <a:rPr lang="en-US" sz="1600" i="1">
                        <a:latin typeface="Cambria Math"/>
                      </a:rPr>
                      <m:t>=</m:t>
                    </m:r>
                    <m:r>
                      <a:rPr lang="en-US" sz="1600" i="1">
                        <a:latin typeface="Cambria Math"/>
                      </a:rPr>
                      <m:t>33</m:t>
                    </m:r>
                    <m:r>
                      <a:rPr lang="en-US" sz="1600" i="1">
                        <a:latin typeface="Cambria Math"/>
                      </a:rPr>
                      <m:t>.</m:t>
                    </m:r>
                    <m:r>
                      <a:rPr lang="en-US" sz="1600" i="1">
                        <a:latin typeface="Cambria Math"/>
                      </a:rPr>
                      <m:t>33</m:t>
                    </m:r>
                    <m:r>
                      <m:rPr>
                        <m:sty m:val="p"/>
                      </m:rPr>
                      <a:rPr lang="en-US" sz="1600">
                        <a:latin typeface="Cambria Math"/>
                      </a:rPr>
                      <m:t>mm</m:t>
                    </m:r>
                    <m:r>
                      <a:rPr lang="en-US" sz="1600">
                        <a:latin typeface="Cambria Math"/>
                      </a:rPr>
                      <m:t>→</m:t>
                    </m:r>
                    <m:r>
                      <m:rPr>
                        <m:sty m:val="p"/>
                      </m:rPr>
                      <a:rPr lang="en-US" sz="1600">
                        <a:latin typeface="Cambria Math"/>
                      </a:rPr>
                      <m:t>OK</m:t>
                    </m:r>
                  </m:oMath>
                </a14:m>
                <a:endParaRPr lang="en-US" sz="1600" dirty="0"/>
              </a:p>
              <a:p>
                <a:pPr marL="0" indent="0" algn="l" rtl="0">
                  <a:buNone/>
                </a:pPr>
                <a:endParaRPr lang="ar-JO" sz="16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3" name="عنصر نائب للمحتوى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55600" y="1668780"/>
                <a:ext cx="10972800" cy="4389120"/>
              </a:xfrm>
              <a:blipFill rotWithShape="1">
                <a:blip r:embed="rId2"/>
                <a:stretch>
                  <a:fillRect l="-833" t="-1111"/>
                </a:stretch>
              </a:blipFill>
            </p:spPr>
            <p:txBody>
              <a:bodyPr/>
              <a:lstStyle/>
              <a:p>
                <a:r>
                  <a:rPr lang="ar-JO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صورة 4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02262" y="2192337"/>
            <a:ext cx="5476875" cy="36623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863079540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71500" y="640588"/>
            <a:ext cx="10972800" cy="1143000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solidFill>
                  <a:schemeClr val="tx1"/>
                </a:solidFill>
              </a:rPr>
              <a:t>D</a:t>
            </a:r>
            <a:r>
              <a:rPr lang="en-US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esign Of Slab, Beam And Column </a:t>
            </a:r>
            <a:endParaRPr lang="ar-JO" sz="3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عنصر نائب للمحتوى 2"/>
              <p:cNvSpPr>
                <a:spLocks noGrp="1"/>
              </p:cNvSpPr>
              <p:nvPr>
                <p:ph idx="1"/>
              </p:nvPr>
            </p:nvSpPr>
            <p:spPr>
              <a:xfrm>
                <a:off x="596900" y="1859280"/>
                <a:ext cx="10972800" cy="4389120"/>
              </a:xfrm>
            </p:spPr>
            <p:txBody>
              <a:bodyPr>
                <a:normAutofit/>
              </a:bodyPr>
              <a:lstStyle/>
              <a:p>
                <a:pPr marL="0" indent="0" algn="l" rtl="0">
                  <a:buNone/>
                </a:pPr>
                <a:r>
                  <a:rPr lang="en-US" sz="2400" dirty="0" smtClean="0">
                    <a:latin typeface="Times New Roman" pitchFamily="18" charset="0"/>
                    <a:cs typeface="Times New Roman" pitchFamily="18" charset="0"/>
                  </a:rPr>
                  <a:t>Design of slab:</a:t>
                </a:r>
              </a:p>
              <a:p>
                <a:pPr marL="0" indent="0" algn="l" rtl="0">
                  <a:buNone/>
                </a:pPr>
                <a:r>
                  <a:rPr lang="en-US" sz="2000" dirty="0" smtClean="0">
                    <a:latin typeface="Times New Roman" pitchFamily="18" charset="0"/>
                    <a:cs typeface="Times New Roman" pitchFamily="18" charset="0"/>
                  </a:rPr>
                  <a:t>check </a:t>
                </a:r>
                <a:r>
                  <a:rPr lang="en-US" sz="2000" dirty="0">
                    <a:latin typeface="Times New Roman" pitchFamily="18" charset="0"/>
                    <a:cs typeface="Times New Roman" pitchFamily="18" charset="0"/>
                  </a:rPr>
                  <a:t>of slab for  wide beam </a:t>
                </a:r>
                <a:r>
                  <a:rPr lang="en-US" sz="2000" dirty="0" smtClean="0">
                    <a:latin typeface="Times New Roman" pitchFamily="18" charset="0"/>
                    <a:cs typeface="Times New Roman" pitchFamily="18" charset="0"/>
                  </a:rPr>
                  <a:t>shear</a:t>
                </a:r>
              </a:p>
              <a:p>
                <a:pPr marL="0" indent="0" algn="l" rtl="0">
                  <a:buNone/>
                </a:pPr>
                <a:r>
                  <a:rPr lang="en-US" sz="2000" dirty="0">
                    <a:latin typeface="Times New Roman" pitchFamily="18" charset="0"/>
                    <a:cs typeface="Times New Roman" pitchFamily="18" charset="0"/>
                  </a:rPr>
                  <a:t>the maximum shear in X-direction </a:t>
                </a:r>
                <a:r>
                  <a:rPr lang="en-US" sz="2000" dirty="0" smtClean="0">
                    <a:latin typeface="Times New Roman" pitchFamily="18" charset="0"/>
                    <a:cs typeface="Times New Roman" pitchFamily="18" charset="0"/>
                  </a:rPr>
                  <a:t>:</a:t>
                </a:r>
              </a:p>
              <a:p>
                <a:pPr marL="0" indent="0" algn="l" rtl="0">
                  <a:buNone/>
                </a:pPr>
                <a:r>
                  <a:rPr lang="en-US" sz="2000" dirty="0" smtClean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𝑢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𝑋</m:t>
                        </m:r>
                      </m:sub>
                    </m:sSub>
                    <m:r>
                      <a:rPr lang="en-US" sz="20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106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87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2000">
                        <a:latin typeface="Cambria Math" panose="02040503050406030204" pitchFamily="18" charset="0"/>
                      </a:rPr>
                      <m:t>kN</m:t>
                    </m:r>
                    <m:r>
                      <a:rPr lang="en-US" sz="2000">
                        <a:latin typeface="Cambria Math" panose="02040503050406030204" pitchFamily="18" charset="0"/>
                      </a:rPr>
                      <m:t>/</m:t>
                    </m:r>
                    <m:r>
                      <m:rPr>
                        <m:sty m:val="p"/>
                      </m:rPr>
                      <a:rPr lang="en-US" sz="2000">
                        <a:latin typeface="Cambria Math" panose="02040503050406030204" pitchFamily="18" charset="0"/>
                      </a:rPr>
                      <m:t>m</m:t>
                    </m:r>
                  </m:oMath>
                </a14:m>
                <a:endParaRPr lang="en-US" sz="2000" dirty="0"/>
              </a:p>
              <a:p>
                <a:pPr marL="0" indent="0" algn="l" rtl="0">
                  <a:buNone/>
                </a:pPr>
                <a:r>
                  <a:rPr lang="en-US" sz="2000" b="0" dirty="0" smtClean="0"/>
                  <a:t>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/>
                      </a:rPr>
                      <m:t>   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∅</m:t>
                    </m:r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</m:sSub>
                    <m:r>
                      <a:rPr lang="en-US" sz="20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128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6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2000">
                        <a:latin typeface="Cambria Math" panose="02040503050406030204" pitchFamily="18" charset="0"/>
                      </a:rPr>
                      <m:t>kN</m:t>
                    </m:r>
                    <m:r>
                      <a:rPr lang="en-US" sz="2000">
                        <a:latin typeface="Cambria Math" panose="02040503050406030204" pitchFamily="18" charset="0"/>
                      </a:rPr>
                      <m:t>/</m:t>
                    </m:r>
                    <m:r>
                      <m:rPr>
                        <m:sty m:val="p"/>
                      </m:rPr>
                      <a:rPr lang="en-US" sz="2000">
                        <a:latin typeface="Cambria Math" panose="02040503050406030204" pitchFamily="18" charset="0"/>
                      </a:rPr>
                      <m:t>m</m:t>
                    </m:r>
                  </m:oMath>
                </a14:m>
                <a:endParaRPr lang="en-US" sz="2000" dirty="0"/>
              </a:p>
              <a:p>
                <a:pPr marL="0" indent="0" algn="l" rtl="0">
                  <a:buNone/>
                </a:pPr>
                <a:r>
                  <a:rPr lang="en-US" sz="2000" dirty="0" smtClean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𝑢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𝑋</m:t>
                        </m:r>
                      </m:sub>
                    </m:sSub>
                    <m:r>
                      <a:rPr lang="en-US" sz="20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106</m:t>
                    </m:r>
                    <m:r>
                      <m:rPr>
                        <m:sty m:val="p"/>
                      </m:rPr>
                      <a:rPr lang="en-US" sz="2000">
                        <a:latin typeface="Cambria Math" panose="02040503050406030204" pitchFamily="18" charset="0"/>
                      </a:rPr>
                      <m:t>kN</m:t>
                    </m:r>
                    <m:r>
                      <a:rPr lang="en-US" sz="2000">
                        <a:latin typeface="Cambria Math" panose="02040503050406030204" pitchFamily="18" charset="0"/>
                      </a:rPr>
                      <m:t>/</m:t>
                    </m:r>
                    <m:r>
                      <m:rPr>
                        <m:sty m:val="p"/>
                      </m:rPr>
                      <a:rPr lang="en-US" sz="2000">
                        <a:latin typeface="Cambria Math" panose="02040503050406030204" pitchFamily="18" charset="0"/>
                      </a:rPr>
                      <m:t>m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&lt;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∅</m:t>
                    </m:r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</m:sSub>
                    <m:r>
                      <a:rPr lang="en-US" sz="20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128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6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2000">
                        <a:latin typeface="Cambria Math" panose="02040503050406030204" pitchFamily="18" charset="0"/>
                      </a:rPr>
                      <m:t>kN</m:t>
                    </m:r>
                    <m:r>
                      <a:rPr lang="en-US" sz="2000">
                        <a:latin typeface="Cambria Math" panose="02040503050406030204" pitchFamily="18" charset="0"/>
                      </a:rPr>
                      <m:t>/</m:t>
                    </m:r>
                    <m:r>
                      <m:rPr>
                        <m:sty m:val="p"/>
                      </m:rPr>
                      <a:rPr lang="en-US" sz="2000">
                        <a:latin typeface="Cambria Math" panose="02040503050406030204" pitchFamily="18" charset="0"/>
                      </a:rPr>
                      <m:t>m</m:t>
                    </m:r>
                  </m:oMath>
                </a14:m>
                <a:endParaRPr lang="en-US" sz="2000" dirty="0"/>
              </a:p>
              <a:p>
                <a:pPr marL="0" indent="0" algn="l" rtl="0">
                  <a:buNone/>
                </a:pPr>
                <a:r>
                  <a:rPr lang="en-US" sz="2000" dirty="0"/>
                  <a:t>No need for shear reinforcement.</a:t>
                </a:r>
              </a:p>
              <a:p>
                <a:pPr marL="0" indent="0" algn="l" rtl="0">
                  <a:buNone/>
                </a:pPr>
                <a:endParaRPr lang="en-US" sz="2000" dirty="0">
                  <a:latin typeface="Times New Roman" pitchFamily="18" charset="0"/>
                  <a:cs typeface="Times New Roman" pitchFamily="18" charset="0"/>
                </a:endParaRPr>
              </a:p>
              <a:p>
                <a:pPr marL="0" indent="0" algn="l" rtl="0">
                  <a:buNone/>
                </a:pPr>
                <a:endParaRPr lang="ar-JO" sz="20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3" name="عنصر نائب للمحتوى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96900" y="1859280"/>
                <a:ext cx="10972800" cy="4389120"/>
              </a:xfrm>
              <a:blipFill rotWithShape="1">
                <a:blip r:embed="rId2"/>
                <a:stretch>
                  <a:fillRect l="-889" t="-1111"/>
                </a:stretch>
              </a:blipFill>
            </p:spPr>
            <p:txBody>
              <a:bodyPr/>
              <a:lstStyle/>
              <a:p>
                <a:r>
                  <a:rPr lang="ar-JO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6159" y="1981200"/>
            <a:ext cx="7372091" cy="4432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173961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42900" y="157988"/>
            <a:ext cx="10972800" cy="1143000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Codes:</a:t>
            </a:r>
            <a:endParaRPr lang="ar-JO" sz="3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5600" y="1427480"/>
            <a:ext cx="10972800" cy="4389120"/>
          </a:xfrm>
        </p:spPr>
        <p:txBody>
          <a:bodyPr/>
          <a:lstStyle/>
          <a:p>
            <a:pPr marL="0" indent="0" algn="l" rtl="0">
              <a:buNone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ACI 318-14 (American Concrete Institute )</a:t>
            </a:r>
          </a:p>
          <a:p>
            <a:pPr marL="0" indent="0" algn="l" rtl="0">
              <a:buNone/>
            </a:pP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l" rtl="0">
              <a:buNone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UBC -97 (Uniform Building Code )</a:t>
            </a:r>
          </a:p>
          <a:p>
            <a:pPr marL="0" indent="0" algn="l" rtl="0">
              <a:buNone/>
            </a:pP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l" rtl="0">
              <a:buNone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ASCE-7(2010)</a:t>
            </a:r>
          </a:p>
          <a:p>
            <a:pPr algn="l" rtl="0">
              <a:buFont typeface="Wingdings" pitchFamily="2" charset="2"/>
              <a:buChar char="v"/>
            </a:pPr>
            <a:endParaRPr lang="ar-JO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18726606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Design Of Slab, Beam And Column </a:t>
            </a:r>
            <a:endParaRPr lang="ar-JO" sz="3600" dirty="0">
              <a:latin typeface="Times New Roman" pitchFamily="18" charset="0"/>
              <a:cs typeface="Times New Roman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عنصر نائب للمحتوى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 algn="l" rtl="0">
                  <a:buNone/>
                </a:pPr>
                <a:r>
                  <a:rPr lang="en-US" sz="2000" dirty="0" smtClean="0">
                    <a:latin typeface="Times New Roman" pitchFamily="18" charset="0"/>
                    <a:cs typeface="Times New Roman" pitchFamily="18" charset="0"/>
                  </a:rPr>
                  <a:t> </a:t>
                </a:r>
                <a:r>
                  <a:rPr lang="en-US" sz="2000" dirty="0"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en-US" sz="2400" dirty="0">
                    <a:latin typeface="Times New Roman" pitchFamily="18" charset="0"/>
                    <a:cs typeface="Times New Roman" pitchFamily="18" charset="0"/>
                  </a:rPr>
                  <a:t>Design of </a:t>
                </a:r>
                <a:r>
                  <a:rPr lang="en-US" sz="2400" dirty="0" smtClean="0">
                    <a:latin typeface="Times New Roman" pitchFamily="18" charset="0"/>
                    <a:cs typeface="Times New Roman" pitchFamily="18" charset="0"/>
                  </a:rPr>
                  <a:t>slab:</a:t>
                </a:r>
              </a:p>
              <a:p>
                <a:pPr marL="0" indent="0" algn="l" rtl="0">
                  <a:buNone/>
                </a:pPr>
                <a:r>
                  <a:rPr lang="en-US" sz="2000" dirty="0">
                    <a:latin typeface="Times New Roman" pitchFamily="18" charset="0"/>
                    <a:cs typeface="Times New Roman" pitchFamily="18" charset="0"/>
                  </a:rPr>
                  <a:t>check of slab for  wide beam shear</a:t>
                </a:r>
              </a:p>
              <a:p>
                <a:pPr marL="0" indent="0" algn="l" rtl="0">
                  <a:buNone/>
                </a:pPr>
                <a:r>
                  <a:rPr lang="en-US" sz="2000" dirty="0">
                    <a:latin typeface="Times New Roman" pitchFamily="18" charset="0"/>
                    <a:cs typeface="Times New Roman" pitchFamily="18" charset="0"/>
                  </a:rPr>
                  <a:t>the maximum shear in </a:t>
                </a:r>
                <a:r>
                  <a:rPr lang="en-US" sz="2000" dirty="0" smtClean="0">
                    <a:latin typeface="Times New Roman" pitchFamily="18" charset="0"/>
                    <a:cs typeface="Times New Roman" pitchFamily="18" charset="0"/>
                  </a:rPr>
                  <a:t>Y-direction :</a:t>
                </a:r>
              </a:p>
              <a:p>
                <a:pPr marL="0" indent="0" algn="l" rtl="0">
                  <a:buNone/>
                </a:pPr>
                <a:r>
                  <a:rPr lang="en-US" sz="2000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𝑢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𝑌</m:t>
                        </m:r>
                      </m:sub>
                    </m:sSub>
                    <m:r>
                      <a:rPr lang="en-US" sz="20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107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6</m:t>
                    </m:r>
                    <m:r>
                      <m:rPr>
                        <m:sty m:val="p"/>
                      </m:rPr>
                      <a:rPr lang="en-US" sz="2000">
                        <a:latin typeface="Cambria Math" panose="02040503050406030204" pitchFamily="18" charset="0"/>
                      </a:rPr>
                      <m:t>kN</m:t>
                    </m:r>
                    <m:r>
                      <a:rPr lang="en-US" sz="2000">
                        <a:latin typeface="Cambria Math" panose="02040503050406030204" pitchFamily="18" charset="0"/>
                      </a:rPr>
                      <m:t>/</m:t>
                    </m:r>
                    <m:r>
                      <m:rPr>
                        <m:sty m:val="p"/>
                      </m:rPr>
                      <a:rPr lang="en-US" sz="2000">
                        <a:latin typeface="Cambria Math" panose="02040503050406030204" pitchFamily="18" charset="0"/>
                      </a:rPr>
                      <m:t>m</m:t>
                    </m:r>
                  </m:oMath>
                </a14:m>
                <a:endParaRPr lang="en-US" sz="2000" dirty="0"/>
              </a:p>
              <a:p>
                <a:pPr marL="0" indent="0" algn="l" rtl="0">
                  <a:buNone/>
                </a:pPr>
                <a:r>
                  <a:rPr lang="en-US" sz="2000" dirty="0" smtClean="0"/>
                  <a:t> </a:t>
                </a:r>
                <a14:m>
                  <m:oMath xmlns:m="http://schemas.openxmlformats.org/officeDocument/2006/math">
                    <m:r>
                      <a:rPr lang="en-US" sz="2000" i="1">
                        <a:latin typeface="Cambria Math" panose="02040503050406030204" pitchFamily="18" charset="0"/>
                      </a:rPr>
                      <m:t>∅</m:t>
                    </m:r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</m:sSub>
                    <m:r>
                      <a:rPr lang="en-US" sz="20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128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6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2000">
                        <a:latin typeface="Cambria Math" panose="02040503050406030204" pitchFamily="18" charset="0"/>
                      </a:rPr>
                      <m:t>kN</m:t>
                    </m:r>
                    <m:r>
                      <a:rPr lang="en-US" sz="2000">
                        <a:latin typeface="Cambria Math" panose="02040503050406030204" pitchFamily="18" charset="0"/>
                      </a:rPr>
                      <m:t>/</m:t>
                    </m:r>
                    <m:r>
                      <m:rPr>
                        <m:sty m:val="p"/>
                      </m:rPr>
                      <a:rPr lang="en-US" sz="2000" smtClean="0">
                        <a:latin typeface="Cambria Math" panose="02040503050406030204" pitchFamily="18" charset="0"/>
                      </a:rPr>
                      <m:t>m</m:t>
                    </m:r>
                  </m:oMath>
                </a14:m>
                <a:endParaRPr lang="en-US" sz="2000" dirty="0"/>
              </a:p>
              <a:p>
                <a:pPr marL="0" indent="0" algn="l" rtl="0">
                  <a:buNone/>
                </a:pPr>
                <a:r>
                  <a:rPr lang="en-US" sz="2000" dirty="0" smtClean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𝑢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𝑌</m:t>
                        </m:r>
                      </m:sub>
                    </m:sSub>
                    <m:r>
                      <a:rPr lang="en-US" sz="20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107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6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2000">
                        <a:latin typeface="Cambria Math" panose="02040503050406030204" pitchFamily="18" charset="0"/>
                      </a:rPr>
                      <m:t>kN</m:t>
                    </m:r>
                    <m:r>
                      <a:rPr lang="en-US" sz="2000">
                        <a:latin typeface="Cambria Math" panose="02040503050406030204" pitchFamily="18" charset="0"/>
                      </a:rPr>
                      <m:t>/</m:t>
                    </m:r>
                    <m:r>
                      <m:rPr>
                        <m:sty m:val="p"/>
                      </m:rPr>
                      <a:rPr lang="en-US" sz="2000">
                        <a:latin typeface="Cambria Math" panose="02040503050406030204" pitchFamily="18" charset="0"/>
                      </a:rPr>
                      <m:t>m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&lt;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∅</m:t>
                    </m:r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</m:sSub>
                    <m:r>
                      <a:rPr lang="en-US" sz="20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128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6</m:t>
                    </m:r>
                    <m:r>
                      <m:rPr>
                        <m:sty m:val="p"/>
                      </m:rPr>
                      <a:rPr lang="en-US" sz="2000">
                        <a:latin typeface="Cambria Math" panose="02040503050406030204" pitchFamily="18" charset="0"/>
                      </a:rPr>
                      <m:t>kN</m:t>
                    </m:r>
                    <m:r>
                      <a:rPr lang="en-US" sz="2000">
                        <a:latin typeface="Cambria Math" panose="02040503050406030204" pitchFamily="18" charset="0"/>
                      </a:rPr>
                      <m:t>/</m:t>
                    </m:r>
                    <m:r>
                      <m:rPr>
                        <m:sty m:val="p"/>
                      </m:rPr>
                      <a:rPr lang="en-US" sz="2000">
                        <a:latin typeface="Cambria Math" panose="02040503050406030204" pitchFamily="18" charset="0"/>
                      </a:rPr>
                      <m:t>m</m:t>
                    </m:r>
                  </m:oMath>
                </a14:m>
                <a:endParaRPr lang="en-US" sz="2000" dirty="0"/>
              </a:p>
              <a:p>
                <a:pPr marL="0" indent="0" algn="l" rtl="0">
                  <a:buNone/>
                </a:pPr>
                <a:r>
                  <a:rPr lang="en-US" sz="2000" dirty="0" smtClean="0"/>
                  <a:t>Thickness </a:t>
                </a:r>
                <a:r>
                  <a:rPr lang="en-US" sz="2000" dirty="0"/>
                  <a:t>is adequate.</a:t>
                </a:r>
              </a:p>
              <a:p>
                <a:r>
                  <a:rPr lang="en-US" sz="2000" dirty="0"/>
                  <a:t> </a:t>
                </a:r>
              </a:p>
              <a:p>
                <a:pPr marL="0" indent="0" algn="l" rtl="0">
                  <a:buNone/>
                </a:pPr>
                <a:endParaRPr lang="en-US" sz="2000" dirty="0">
                  <a:latin typeface="Times New Roman" pitchFamily="18" charset="0"/>
                  <a:cs typeface="Times New Roman" pitchFamily="18" charset="0"/>
                </a:endParaRPr>
              </a:p>
              <a:p>
                <a:pPr marL="0" indent="0" algn="l" rtl="0">
                  <a:buNone/>
                </a:pPr>
                <a:endParaRPr lang="en-US" sz="2000" dirty="0">
                  <a:latin typeface="Times New Roman" pitchFamily="18" charset="0"/>
                  <a:cs typeface="Times New Roman" pitchFamily="18" charset="0"/>
                </a:endParaRPr>
              </a:p>
              <a:p>
                <a:pPr marL="0" indent="0" algn="l" rtl="0">
                  <a:buNone/>
                </a:pPr>
                <a:r>
                  <a:rPr lang="en-US" sz="2000" dirty="0" smtClean="0">
                    <a:latin typeface="Times New Roman" pitchFamily="18" charset="0"/>
                    <a:cs typeface="Times New Roman" pitchFamily="18" charset="0"/>
                  </a:rPr>
                  <a:t> </a:t>
                </a:r>
                <a:endParaRPr lang="en-US" sz="2000" dirty="0">
                  <a:latin typeface="Times New Roman" pitchFamily="18" charset="0"/>
                  <a:cs typeface="Times New Roman" pitchFamily="18" charset="0"/>
                </a:endParaRPr>
              </a:p>
              <a:p>
                <a:pPr algn="l" rtl="0"/>
                <a:endParaRPr lang="ar-JO" sz="20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3" name="عنصر نائب للمحتوى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556" t="-1111" r="-389"/>
                </a:stretch>
              </a:blipFill>
            </p:spPr>
            <p:txBody>
              <a:bodyPr/>
              <a:lstStyle/>
              <a:p>
                <a:r>
                  <a:rPr lang="ar-JO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صورة 3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65800" y="2159000"/>
            <a:ext cx="6083300" cy="413512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120574678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Design Of Slab, Beam And Column </a:t>
            </a:r>
            <a:endParaRPr lang="ar-JO" sz="36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عنصر نائب للمحتوى 2"/>
              <p:cNvSpPr>
                <a:spLocks noGrp="1"/>
              </p:cNvSpPr>
              <p:nvPr>
                <p:ph idx="1"/>
              </p:nvPr>
            </p:nvSpPr>
            <p:spPr>
              <a:xfrm>
                <a:off x="88900" y="1884680"/>
                <a:ext cx="10972800" cy="4389120"/>
              </a:xfrm>
            </p:spPr>
            <p:txBody>
              <a:bodyPr>
                <a:normAutofit/>
              </a:bodyPr>
              <a:lstStyle/>
              <a:p>
                <a:pPr marL="0" indent="0" algn="l" rtl="0">
                  <a:buNone/>
                </a:pPr>
                <a:r>
                  <a:rPr lang="en-US" sz="2400" dirty="0">
                    <a:latin typeface="Times New Roman" pitchFamily="18" charset="0"/>
                    <a:cs typeface="Times New Roman" pitchFamily="18" charset="0"/>
                  </a:rPr>
                  <a:t>Design the slab for flexure:</a:t>
                </a:r>
              </a:p>
              <a:p>
                <a:pPr marL="0" indent="0" algn="l" rtl="0">
                  <a:buNone/>
                </a:pPr>
                <a:r>
                  <a:rPr lang="en-US" sz="2000" dirty="0" smtClean="0">
                    <a:latin typeface="Times New Roman" pitchFamily="18" charset="0"/>
                    <a:cs typeface="Times New Roman" pitchFamily="18" charset="0"/>
                  </a:rPr>
                  <a:t> For negative moment:</a:t>
                </a:r>
              </a:p>
              <a:p>
                <a:pPr marL="0" indent="0" algn="l" rtl="0">
                  <a:buNone/>
                </a:pPr>
                <a:r>
                  <a:rPr lang="en-US" sz="2000" dirty="0" smtClean="0">
                    <a:latin typeface="Times New Roman" pitchFamily="18" charset="0"/>
                    <a:cs typeface="Times New Roman" pitchFamily="18" charset="0"/>
                  </a:rPr>
                  <a:t>The </a:t>
                </a:r>
                <a:r>
                  <a:rPr lang="en-US" sz="2000" dirty="0">
                    <a:latin typeface="Times New Roman" pitchFamily="18" charset="0"/>
                    <a:cs typeface="Times New Roman" pitchFamily="18" charset="0"/>
                  </a:rPr>
                  <a:t>maximum negative moment from </a:t>
                </a:r>
                <a:r>
                  <a:rPr lang="en-US" sz="2000" dirty="0" smtClean="0">
                    <a:latin typeface="Times New Roman" pitchFamily="18" charset="0"/>
                    <a:cs typeface="Times New Roman" pitchFamily="18" charset="0"/>
                  </a:rPr>
                  <a:t>M11=29.49KN.m/m</a:t>
                </a:r>
              </a:p>
              <a:p>
                <a:pPr marL="0" indent="0" algn="l" rtl="0">
                  <a:buNone/>
                </a:pPr>
                <a:r>
                  <a:rPr lang="en-US" sz="2000" dirty="0" smtClean="0"/>
                  <a:t> </a:t>
                </a:r>
                <a14:m>
                  <m:oMath xmlns:m="http://schemas.openxmlformats.org/officeDocument/2006/math">
                    <m:r>
                      <a:rPr lang="en-US" sz="2000" i="1">
                        <a:latin typeface="Cambria Math" panose="02040503050406030204" pitchFamily="18" charset="0"/>
                      </a:rPr>
                      <m:t>𝜌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0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00179</m:t>
                    </m:r>
                  </m:oMath>
                </a14:m>
                <a:endParaRPr lang="en-US" sz="2000" dirty="0">
                  <a:latin typeface="Times New Roman" pitchFamily="18" charset="0"/>
                  <a:cs typeface="Times New Roman" pitchFamily="18" charset="0"/>
                </a:endParaRPr>
              </a:p>
              <a:p>
                <a:pPr marL="0" indent="0" algn="l" rtl="0">
                  <a:buNone/>
                </a:pPr>
                <a:r>
                  <a:rPr lang="en-US" sz="2000" dirty="0" smtClean="0">
                    <a:latin typeface="Times New Roman" pitchFamily="18" charset="0"/>
                    <a:cs typeface="Times New Roman" pitchFamily="18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𝜌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𝑚𝑖𝑛</m:t>
                        </m:r>
                      </m:sub>
                    </m:sSub>
                    <m:r>
                      <a:rPr lang="en-US" sz="20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0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0018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endParaRPr lang="en-US" sz="2000" dirty="0">
                  <a:latin typeface="Times New Roman" pitchFamily="18" charset="0"/>
                  <a:cs typeface="Times New Roman" pitchFamily="18" charset="0"/>
                </a:endParaRPr>
              </a:p>
              <a:p>
                <a:pPr marL="0" indent="0" algn="l" rtl="0">
                  <a:buNone/>
                </a:pPr>
                <a:r>
                  <a:rPr lang="en-US" sz="2000" dirty="0" smtClean="0">
                    <a:latin typeface="Times New Roman" pitchFamily="18" charset="0"/>
                    <a:cs typeface="Times New Roman" pitchFamily="18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𝜌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&lt;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𝜌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𝑚𝑖𝑛</m:t>
                        </m:r>
                      </m:sub>
                    </m:sSub>
                    <m:r>
                      <a:rPr lang="en-US" sz="20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0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0018</m:t>
                    </m:r>
                  </m:oMath>
                </a14:m>
                <a:endParaRPr lang="en-US" sz="2000" dirty="0">
                  <a:latin typeface="Times New Roman" pitchFamily="18" charset="0"/>
                  <a:cs typeface="Times New Roman" pitchFamily="18" charset="0"/>
                </a:endParaRPr>
              </a:p>
              <a:p>
                <a:pPr marL="0" indent="0" algn="l" rtl="0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</m:sSub>
                    <m:r>
                      <a:rPr lang="en-US" sz="20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𝐴𝑠𝑚𝑖𝑛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 =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𝜌</m:t>
                    </m:r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𝑏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𝑤</m:t>
                        </m:r>
                      </m:sub>
                    </m:sSub>
                    <m:r>
                      <a:rPr lang="en-US" sz="2000" i="1">
                        <a:latin typeface="Cambria Math" panose="02040503050406030204" pitchFamily="18" charset="0"/>
                      </a:rPr>
                      <m:t>h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   </m:t>
                    </m:r>
                  </m:oMath>
                </a14:m>
                <a:r>
                  <a:rPr lang="en-US" sz="2000" dirty="0">
                    <a:latin typeface="Times New Roman" pitchFamily="18" charset="0"/>
                    <a:cs typeface="Times New Roman" pitchFamily="18" charset="0"/>
                  </a:rPr>
                  <a:t>=.0018×1000×250=</a:t>
                </a:r>
                <a14:m>
                  <m:oMath xmlns:m="http://schemas.openxmlformats.org/officeDocument/2006/math">
                    <m:r>
                      <a:rPr lang="en-US" sz="2000" i="1">
                        <a:latin typeface="Cambria Math" panose="02040503050406030204" pitchFamily="18" charset="0"/>
                      </a:rPr>
                      <m:t>450</m:t>
                    </m:r>
                    <m:sSup>
                      <m:sSup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𝑚𝑚</m:t>
                        </m:r>
                      </m:e>
                      <m:sup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en-US" sz="2000" dirty="0">
                  <a:latin typeface="Times New Roman" pitchFamily="18" charset="0"/>
                  <a:cs typeface="Times New Roman" pitchFamily="18" charset="0"/>
                </a:endParaRPr>
              </a:p>
              <a:p>
                <a:pPr marL="0" indent="0" algn="l" rtl="0">
                  <a:buNone/>
                </a:pPr>
                <a:r>
                  <a:rPr lang="en-US" sz="2000" dirty="0">
                    <a:latin typeface="Times New Roman" pitchFamily="18" charset="0"/>
                    <a:cs typeface="Times New Roman" pitchFamily="18" charset="0"/>
                  </a:rPr>
                  <a:t>Use As=450→4Ø12</a:t>
                </a:r>
              </a:p>
              <a:p>
                <a:pPr marL="0" indent="0" algn="l" rtl="0">
                  <a:buNone/>
                </a:pPr>
                <a:endParaRPr lang="en-US" sz="2000" dirty="0" smtClean="0">
                  <a:latin typeface="Times New Roman" pitchFamily="18" charset="0"/>
                  <a:cs typeface="Times New Roman" pitchFamily="18" charset="0"/>
                </a:endParaRPr>
              </a:p>
              <a:p>
                <a:pPr marL="0" indent="0" algn="l" rtl="0">
                  <a:buNone/>
                </a:pPr>
                <a:endParaRPr lang="ar-JO" sz="20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3" name="عنصر نائب للمحتوى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8900" y="1884680"/>
                <a:ext cx="10972800" cy="4389120"/>
              </a:xfrm>
              <a:blipFill rotWithShape="1">
                <a:blip r:embed="rId2"/>
                <a:stretch>
                  <a:fillRect l="-889" t="-1111"/>
                </a:stretch>
              </a:blipFill>
            </p:spPr>
            <p:txBody>
              <a:bodyPr/>
              <a:lstStyle/>
              <a:p>
                <a:r>
                  <a:rPr lang="ar-JO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صورة 3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6500" y="2184400"/>
            <a:ext cx="6057900" cy="46736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487805003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Design Of Slab, Beam And Column </a:t>
            </a:r>
            <a:endParaRPr lang="ar-JO" sz="36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عنصر نائب للمحتوى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lvl="0" indent="0" algn="l">
                  <a:buNone/>
                </a:pPr>
                <a:r>
                  <a:rPr lang="en-US" sz="2400" dirty="0" smtClean="0">
                    <a:latin typeface="Times New Roman" pitchFamily="18" charset="0"/>
                    <a:cs typeface="Times New Roman" pitchFamily="18" charset="0"/>
                  </a:rPr>
                  <a:t>Design the slab for flexure</a:t>
                </a:r>
                <a:r>
                  <a:rPr lang="en-US" sz="2400" dirty="0"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en-US" sz="2400" dirty="0" smtClean="0">
                    <a:latin typeface="Times New Roman" pitchFamily="18" charset="0"/>
                    <a:cs typeface="Times New Roman" pitchFamily="18" charset="0"/>
                  </a:rPr>
                  <a:t>: </a:t>
                </a:r>
              </a:p>
              <a:p>
                <a:pPr marL="0" lvl="0" indent="0" algn="l">
                  <a:buNone/>
                </a:pPr>
                <a:r>
                  <a:rPr lang="en-US" sz="2000" dirty="0" smtClean="0">
                    <a:latin typeface="Times New Roman" pitchFamily="18" charset="0"/>
                    <a:cs typeface="Times New Roman" pitchFamily="18" charset="0"/>
                  </a:rPr>
                  <a:t>For </a:t>
                </a:r>
                <a:r>
                  <a:rPr lang="en-US" sz="2000" dirty="0">
                    <a:latin typeface="Times New Roman" pitchFamily="18" charset="0"/>
                    <a:cs typeface="Times New Roman" pitchFamily="18" charset="0"/>
                  </a:rPr>
                  <a:t>positive  </a:t>
                </a:r>
                <a:r>
                  <a:rPr lang="en-US" sz="2000" dirty="0" smtClean="0">
                    <a:latin typeface="Times New Roman" pitchFamily="18" charset="0"/>
                    <a:cs typeface="Times New Roman" pitchFamily="18" charset="0"/>
                  </a:rPr>
                  <a:t>moment: </a:t>
                </a:r>
                <a:endParaRPr lang="en-US" sz="2000" dirty="0">
                  <a:latin typeface="Times New Roman" pitchFamily="18" charset="0"/>
                  <a:cs typeface="Times New Roman" pitchFamily="18" charset="0"/>
                </a:endParaRPr>
              </a:p>
              <a:p>
                <a:pPr marL="0" indent="0" algn="l" rtl="0">
                  <a:buNone/>
                </a:pPr>
                <a:r>
                  <a:rPr lang="en-US" sz="2000" dirty="0" smtClean="0">
                    <a:latin typeface="Times New Roman" pitchFamily="18" charset="0"/>
                    <a:cs typeface="Times New Roman" pitchFamily="18" charset="0"/>
                  </a:rPr>
                  <a:t>maximum </a:t>
                </a:r>
                <a:r>
                  <a:rPr lang="en-US" sz="2000" dirty="0">
                    <a:latin typeface="Times New Roman" pitchFamily="18" charset="0"/>
                    <a:cs typeface="Times New Roman" pitchFamily="18" charset="0"/>
                  </a:rPr>
                  <a:t>positive moment from </a:t>
                </a:r>
                <a:r>
                  <a:rPr lang="en-US" sz="2000" dirty="0" smtClean="0">
                    <a:latin typeface="Times New Roman" pitchFamily="18" charset="0"/>
                    <a:cs typeface="Times New Roman" pitchFamily="18" charset="0"/>
                  </a:rPr>
                  <a:t>M11=31.95KN.m/m</a:t>
                </a:r>
              </a:p>
              <a:p>
                <a:pPr marL="0" indent="0" algn="l" rtl="0">
                  <a:buNone/>
                </a:pPr>
                <a:r>
                  <a:rPr lang="en-US" sz="2000" dirty="0" smtClean="0">
                    <a:latin typeface="Times New Roman" pitchFamily="18" charset="0"/>
                    <a:cs typeface="Times New Roman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2000" i="1" smtClean="0">
                        <a:latin typeface="Cambria Math" panose="02040503050406030204" pitchFamily="18" charset="0"/>
                      </a:rPr>
                      <m:t>𝜌</m:t>
                    </m:r>
                    <m:r>
                      <a:rPr lang="en-US" sz="2000" b="0" i="1" smtClean="0">
                        <a:latin typeface="Cambria Math"/>
                      </a:rPr>
                      <m:t>=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0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00195</m:t>
                    </m:r>
                  </m:oMath>
                </a14:m>
                <a:endParaRPr lang="en-US" sz="2000" dirty="0">
                  <a:latin typeface="Times New Roman" pitchFamily="18" charset="0"/>
                  <a:cs typeface="Times New Roman" pitchFamily="18" charset="0"/>
                </a:endParaRPr>
              </a:p>
              <a:p>
                <a:pPr marL="0" indent="0" algn="l" rtl="0">
                  <a:buNone/>
                </a:pPr>
                <a:r>
                  <a:rPr lang="en-US" sz="2000" dirty="0" smtClean="0">
                    <a:latin typeface="Times New Roman" pitchFamily="18" charset="0"/>
                    <a:cs typeface="Times New Roman" pitchFamily="18" charset="0"/>
                  </a:rPr>
                  <a:t>As=0.00195*1000*210=409.5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𝑚𝑚</m:t>
                        </m:r>
                      </m:e>
                      <m:sup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en-US" sz="2000" dirty="0">
                  <a:latin typeface="Times New Roman" pitchFamily="18" charset="0"/>
                  <a:cs typeface="Times New Roman" pitchFamily="18" charset="0"/>
                </a:endParaRPr>
              </a:p>
              <a:p>
                <a:pPr marL="0" indent="0" algn="l" rtl="0">
                  <a:buNone/>
                </a:pPr>
                <a:r>
                  <a:rPr lang="en-US" sz="2000" dirty="0">
                    <a:latin typeface="Times New Roman" pitchFamily="18" charset="0"/>
                    <a:cs typeface="Times New Roman" pitchFamily="18" charset="0"/>
                  </a:rPr>
                  <a:t>USE As=409.5 →4Ø12</a:t>
                </a:r>
              </a:p>
              <a:p>
                <a:pPr marL="0" indent="0" algn="l" rtl="0">
                  <a:buNone/>
                </a:pPr>
                <a:endParaRPr lang="en-US" sz="20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3" name="عنصر نائب للمحتوى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778" t="-1111"/>
                </a:stretch>
              </a:blipFill>
            </p:spPr>
            <p:txBody>
              <a:bodyPr/>
              <a:lstStyle/>
              <a:p>
                <a:r>
                  <a:rPr lang="ar-JO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صورة 3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35700" y="2540000"/>
            <a:ext cx="5956300" cy="42164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915721769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81000" y="551688"/>
            <a:ext cx="10972800" cy="1143000"/>
          </a:xfrm>
        </p:spPr>
        <p:txBody>
          <a:bodyPr>
            <a:normAutofit/>
          </a:bodyPr>
          <a:lstStyle/>
          <a:p>
            <a:r>
              <a:rPr lang="en-US" sz="3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Design Of Slab, Beam And Column </a:t>
            </a:r>
            <a:endParaRPr lang="ar-JO" sz="36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 algn="l" rtl="0">
              <a:buNone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Design the slab for flexure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marL="0" indent="0" algn="l" rtl="0">
              <a:buNone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For negative moment:</a:t>
            </a:r>
          </a:p>
          <a:p>
            <a:pPr marL="0" indent="0" algn="l" rtl="0">
              <a:buNone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Maximum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negative moment from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M22=18.75KN.m/m</a:t>
            </a:r>
            <a:endParaRPr lang="en-US" sz="2000" b="1" dirty="0">
              <a:latin typeface="Times New Roman" pitchFamily="18" charset="0"/>
              <a:cs typeface="Times New Roman" pitchFamily="18" charset="0"/>
            </a:endParaRPr>
          </a:p>
          <a:p>
            <a:pPr marL="0" indent="0" algn="l" rtl="0">
              <a:buNone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ρ  =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0.001136</a:t>
            </a:r>
          </a:p>
          <a:p>
            <a:pPr marL="0" indent="0" algn="l" rtl="0">
              <a:buNone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As=As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min=0.0018×1000×250=450 mm2</a:t>
            </a:r>
          </a:p>
          <a:p>
            <a:pPr marL="0" indent="0" algn="l" rtl="0">
              <a:buNone/>
            </a:pP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Use As=450→4Ø12</a:t>
            </a:r>
          </a:p>
          <a:p>
            <a:pPr marL="0" lvl="0" indent="0" algn="l" rtl="0">
              <a:buNone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pPr algn="l" rtl="0"/>
            <a:endParaRPr lang="ar-JO" dirty="0"/>
          </a:p>
        </p:txBody>
      </p:sp>
      <p:pic>
        <p:nvPicPr>
          <p:cNvPr id="4" name="صورة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0637" y="2159000"/>
            <a:ext cx="5724525" cy="45085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909072222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68300" y="577088"/>
            <a:ext cx="10972800" cy="1143000"/>
          </a:xfrm>
        </p:spPr>
        <p:txBody>
          <a:bodyPr>
            <a:normAutofit/>
          </a:bodyPr>
          <a:lstStyle/>
          <a:p>
            <a:r>
              <a:rPr lang="en-US" sz="3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Design Of Slab, Beam And Column </a:t>
            </a:r>
            <a:endParaRPr lang="ar-JO" sz="36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 algn="l" rtl="0">
              <a:buNone/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Design the slab for flexure :</a:t>
            </a:r>
          </a:p>
          <a:p>
            <a:pPr marL="0" indent="0" algn="l" rtl="0">
              <a:buNone/>
            </a:pP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For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positive moment:</a:t>
            </a:r>
          </a:p>
          <a:p>
            <a:pPr marL="0" indent="0" algn="l" rtl="0">
              <a:buNone/>
            </a:pPr>
            <a:r>
              <a:rPr lang="fr-BE" sz="2000" dirty="0">
                <a:latin typeface="Times New Roman" pitchFamily="18" charset="0"/>
                <a:cs typeface="Times New Roman" pitchFamily="18" charset="0"/>
              </a:rPr>
              <a:t>Maximum positive moment </a:t>
            </a:r>
            <a:r>
              <a:rPr lang="fr-BE" sz="2000" dirty="0" smtClean="0">
                <a:latin typeface="Times New Roman" pitchFamily="18" charset="0"/>
                <a:cs typeface="Times New Roman" pitchFamily="18" charset="0"/>
              </a:rPr>
              <a:t>frome M22=32.7 </a:t>
            </a:r>
            <a:r>
              <a:rPr lang="fr-BE" sz="2000" dirty="0" err="1">
                <a:latin typeface="Times New Roman" pitchFamily="18" charset="0"/>
                <a:cs typeface="Times New Roman" pitchFamily="18" charset="0"/>
              </a:rPr>
              <a:t>KN.m</a:t>
            </a:r>
            <a:r>
              <a:rPr lang="fr-BE" sz="2000" dirty="0">
                <a:latin typeface="Times New Roman" pitchFamily="18" charset="0"/>
                <a:cs typeface="Times New Roman" pitchFamily="18" charset="0"/>
              </a:rPr>
              <a:t>/m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pPr marL="0" indent="0" algn="l" rtl="0">
              <a:buNone/>
            </a:pPr>
            <a:r>
              <a:rPr lang="fr-BE" sz="2000" dirty="0" smtClean="0">
                <a:latin typeface="Times New Roman" pitchFamily="18" charset="0"/>
                <a:cs typeface="Times New Roman" pitchFamily="18" charset="0"/>
              </a:rPr>
              <a:t>ρ= </a:t>
            </a:r>
            <a:r>
              <a:rPr lang="fr-BE" sz="2000" dirty="0">
                <a:latin typeface="Times New Roman" pitchFamily="18" charset="0"/>
                <a:cs typeface="Times New Roman" pitchFamily="18" charset="0"/>
              </a:rPr>
              <a:t>0.002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pPr marL="0" indent="0" algn="l" rtl="0">
              <a:buNone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As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=0.002×1000×210= 420 mm²</a:t>
            </a:r>
          </a:p>
          <a:p>
            <a:pPr marL="0" indent="0" algn="l" rtl="0">
              <a:buNone/>
            </a:pP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Use As=450→4Ø12</a:t>
            </a:r>
          </a:p>
          <a:p>
            <a:pPr marL="0" indent="0" algn="l" rtl="0">
              <a:buNone/>
            </a:pPr>
            <a:endParaRPr lang="ar-JO" sz="2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صورة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43650" y="2133600"/>
            <a:ext cx="5727700" cy="436911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501822032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44500" y="475488"/>
            <a:ext cx="10972800" cy="1143000"/>
          </a:xfrm>
        </p:spPr>
        <p:txBody>
          <a:bodyPr>
            <a:normAutofit/>
          </a:bodyPr>
          <a:lstStyle/>
          <a:p>
            <a:r>
              <a:rPr lang="en-US" sz="3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Design Of Slab, Beam And Column </a:t>
            </a:r>
            <a:endParaRPr lang="ar-JO" sz="3600" dirty="0"/>
          </a:p>
        </p:txBody>
      </p:sp>
      <p:pic>
        <p:nvPicPr>
          <p:cNvPr id="4" name="Picture 28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019300" y="1816100"/>
            <a:ext cx="7810500" cy="44958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4534106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Design Of Slab, Beam And Column </a:t>
            </a:r>
            <a:endParaRPr lang="ar-JO" sz="36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68300" y="1846580"/>
            <a:ext cx="10972800" cy="4389120"/>
          </a:xfrm>
        </p:spPr>
        <p:txBody>
          <a:bodyPr>
            <a:normAutofit/>
          </a:bodyPr>
          <a:lstStyle/>
          <a:p>
            <a:pPr marL="0" indent="0" algn="l" rtl="0"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Design of Beams:</a:t>
            </a:r>
          </a:p>
          <a:p>
            <a:pPr marL="0" indent="0" algn="l" rtl="0">
              <a:buNone/>
            </a:pP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For a sample of calculation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B6 is taken: </a:t>
            </a:r>
            <a:r>
              <a:rPr lang="ar-SA" sz="2000" i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ar-SA" sz="2000" i="1" dirty="0">
                <a:latin typeface="Times New Roman" pitchFamily="18" charset="0"/>
                <a:cs typeface="Times New Roman" pitchFamily="18" charset="0"/>
              </a:rPr>
            </a:b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Beam dimension:  300×600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mm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صورة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1400" y="2184400"/>
            <a:ext cx="5975350" cy="425894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310765893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30200" y="297688"/>
            <a:ext cx="10972800" cy="1143000"/>
          </a:xfrm>
        </p:spPr>
        <p:txBody>
          <a:bodyPr>
            <a:normAutofit/>
          </a:bodyPr>
          <a:lstStyle/>
          <a:p>
            <a:r>
              <a:rPr lang="en-US" sz="3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Design Of Slab, Beam And Column </a:t>
            </a:r>
            <a:endParaRPr lang="ar-JO" sz="36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عنصر نائب للمحتوى 2"/>
              <p:cNvSpPr>
                <a:spLocks noGrp="1"/>
              </p:cNvSpPr>
              <p:nvPr>
                <p:ph idx="1"/>
              </p:nvPr>
            </p:nvSpPr>
            <p:spPr>
              <a:xfrm>
                <a:off x="152400" y="1574800"/>
                <a:ext cx="10972800" cy="4389120"/>
              </a:xfrm>
            </p:spPr>
            <p:txBody>
              <a:bodyPr>
                <a:normAutofit/>
              </a:bodyPr>
              <a:lstStyle/>
              <a:p>
                <a:pPr marL="0" indent="0" algn="l" rtl="0">
                  <a:buNone/>
                </a:pPr>
                <a:r>
                  <a:rPr lang="en-US" sz="2400" dirty="0">
                    <a:latin typeface="Times New Roman" pitchFamily="18" charset="0"/>
                    <a:cs typeface="Times New Roman" pitchFamily="18" charset="0"/>
                  </a:rPr>
                  <a:t>Design of Beams</a:t>
                </a:r>
                <a:r>
                  <a:rPr lang="en-US" sz="2400" dirty="0" smtClean="0">
                    <a:latin typeface="Times New Roman" pitchFamily="18" charset="0"/>
                    <a:cs typeface="Times New Roman" pitchFamily="18" charset="0"/>
                  </a:rPr>
                  <a:t>:</a:t>
                </a:r>
              </a:p>
              <a:p>
                <a:pPr marL="0" indent="0" algn="l" rtl="0">
                  <a:buNone/>
                </a:pPr>
                <a:r>
                  <a:rPr lang="en-US" sz="2000" dirty="0" smtClean="0">
                    <a:latin typeface="Times New Roman" pitchFamily="18" charset="0"/>
                    <a:cs typeface="Times New Roman" pitchFamily="18" charset="0"/>
                  </a:rPr>
                  <a:t>Design of B6 for Shear:</a:t>
                </a:r>
              </a:p>
              <a:p>
                <a:pPr marL="0" indent="0" algn="l" rtl="0">
                  <a:buNone/>
                </a:pPr>
                <a:r>
                  <a:rPr lang="en-US" sz="2000" dirty="0" err="1">
                    <a:latin typeface="Times New Roman" pitchFamily="18" charset="0"/>
                    <a:cs typeface="Times New Roman" pitchFamily="18" charset="0"/>
                  </a:rPr>
                  <a:t>Vn</a:t>
                </a:r>
                <a:r>
                  <a:rPr lang="en-US" sz="2000" dirty="0"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en-US" sz="2000" dirty="0" smtClean="0">
                    <a:latin typeface="Times New Roman" pitchFamily="18" charset="0"/>
                    <a:cs typeface="Times New Roman" pitchFamily="18" charset="0"/>
                  </a:rPr>
                  <a:t>= </a:t>
                </a:r>
                <a:r>
                  <a:rPr lang="en-US" sz="2000" dirty="0">
                    <a:latin typeface="Times New Roman" pitchFamily="18" charset="0"/>
                    <a:cs typeface="Times New Roman" pitchFamily="18" charset="0"/>
                  </a:rPr>
                  <a:t>284 KN</a:t>
                </a:r>
                <a:r>
                  <a:rPr lang="ar-SA" sz="2000" dirty="0">
                    <a:latin typeface="Times New Roman" pitchFamily="18" charset="0"/>
                    <a:cs typeface="Times New Roman" pitchFamily="18" charset="0"/>
                  </a:rPr>
                  <a:t/>
                </a:r>
                <a:br>
                  <a:rPr lang="ar-SA" sz="2000" dirty="0">
                    <a:latin typeface="Times New Roman" pitchFamily="18" charset="0"/>
                    <a:cs typeface="Times New Roman" pitchFamily="18" charset="0"/>
                  </a:rPr>
                </a:br>
                <a:r>
                  <a:rPr lang="en-US" sz="2000" dirty="0" err="1">
                    <a:latin typeface="Times New Roman" pitchFamily="18" charset="0"/>
                    <a:cs typeface="Times New Roman" pitchFamily="18" charset="0"/>
                  </a:rPr>
                  <a:t>Vc</a:t>
                </a:r>
                <a:r>
                  <a:rPr lang="en-US" sz="2000" dirty="0">
                    <a:latin typeface="Times New Roman" pitchFamily="18" charset="0"/>
                    <a:cs typeface="Times New Roman" pitchFamily="18" charset="0"/>
                  </a:rPr>
                  <a:t> = </a:t>
                </a:r>
                <a:r>
                  <a:rPr lang="en-US" sz="2000" dirty="0" smtClean="0"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en-US" sz="2000" dirty="0">
                    <a:latin typeface="Times New Roman" pitchFamily="18" charset="0"/>
                    <a:cs typeface="Times New Roman" pitchFamily="18" charset="0"/>
                  </a:rPr>
                  <a:t>132.3 KN</a:t>
                </a:r>
                <a:r>
                  <a:rPr lang="ar-SA" sz="2000" dirty="0">
                    <a:latin typeface="Times New Roman" pitchFamily="18" charset="0"/>
                    <a:cs typeface="Times New Roman" pitchFamily="18" charset="0"/>
                  </a:rPr>
                  <a:t/>
                </a:r>
                <a:br>
                  <a:rPr lang="ar-SA" sz="2000" dirty="0">
                    <a:latin typeface="Times New Roman" pitchFamily="18" charset="0"/>
                    <a:cs typeface="Times New Roman" pitchFamily="18" charset="0"/>
                  </a:rPr>
                </a:br>
                <a:r>
                  <a:rPr lang="en-US" sz="2000" dirty="0" err="1">
                    <a:latin typeface="Times New Roman" pitchFamily="18" charset="0"/>
                    <a:cs typeface="Times New Roman" pitchFamily="18" charset="0"/>
                  </a:rPr>
                  <a:t>Vs</a:t>
                </a:r>
                <a:r>
                  <a:rPr lang="en-US" sz="2000" dirty="0">
                    <a:latin typeface="Times New Roman" pitchFamily="18" charset="0"/>
                    <a:cs typeface="Times New Roman" pitchFamily="18" charset="0"/>
                  </a:rPr>
                  <a:t> = </a:t>
                </a:r>
                <a:r>
                  <a:rPr lang="en-US" sz="2000" dirty="0" err="1">
                    <a:latin typeface="Times New Roman" pitchFamily="18" charset="0"/>
                    <a:cs typeface="Times New Roman" pitchFamily="18" charset="0"/>
                  </a:rPr>
                  <a:t>Vn</a:t>
                </a:r>
                <a:r>
                  <a:rPr lang="en-US" sz="2000" dirty="0">
                    <a:latin typeface="Times New Roman" pitchFamily="18" charset="0"/>
                    <a:cs typeface="Times New Roman" pitchFamily="18" charset="0"/>
                  </a:rPr>
                  <a:t> - </a:t>
                </a:r>
                <a:r>
                  <a:rPr lang="en-US" sz="2000" dirty="0" err="1">
                    <a:latin typeface="Times New Roman" pitchFamily="18" charset="0"/>
                    <a:cs typeface="Times New Roman" pitchFamily="18" charset="0"/>
                  </a:rPr>
                  <a:t>Vc</a:t>
                </a:r>
                <a:r>
                  <a:rPr lang="en-US" sz="2000" dirty="0"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en-US" sz="2000" dirty="0" smtClean="0">
                    <a:latin typeface="Times New Roman" pitchFamily="18" charset="0"/>
                    <a:cs typeface="Times New Roman" pitchFamily="18" charset="0"/>
                  </a:rPr>
                  <a:t>= </a:t>
                </a:r>
                <a:r>
                  <a:rPr lang="en-US" sz="2000" dirty="0">
                    <a:latin typeface="Times New Roman" pitchFamily="18" charset="0"/>
                    <a:cs typeface="Times New Roman" pitchFamily="18" charset="0"/>
                  </a:rPr>
                  <a:t>151.7 KN</a:t>
                </a:r>
                <a:r>
                  <a:rPr lang="ar-SA" sz="2000" dirty="0">
                    <a:latin typeface="Times New Roman" pitchFamily="18" charset="0"/>
                    <a:cs typeface="Times New Roman" pitchFamily="18" charset="0"/>
                  </a:rPr>
                  <a:t/>
                </a:r>
                <a:br>
                  <a:rPr lang="ar-SA" sz="2000" dirty="0">
                    <a:latin typeface="Times New Roman" pitchFamily="18" charset="0"/>
                    <a:cs typeface="Times New Roman" pitchFamily="18" charset="0"/>
                  </a:rPr>
                </a:br>
                <a14:m>
                  <m:oMath xmlns:m="http://schemas.openxmlformats.org/officeDocument/2006/math">
                    <m:f>
                      <m:f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𝐴𝑣</m:t>
                        </m:r>
                      </m:num>
                      <m:den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𝑠</m:t>
                        </m:r>
                      </m:den>
                    </m:f>
                  </m:oMath>
                </a14:m>
                <a:r>
                  <a:rPr lang="en-US" sz="2000" dirty="0">
                    <a:latin typeface="Times New Roman" pitchFamily="18" charset="0"/>
                    <a:cs typeface="Times New Roman" pitchFamily="18" charset="0"/>
                  </a:rPr>
                  <a:t>=</a:t>
                </a:r>
                <a14:m>
                  <m:oMath xmlns:m="http://schemas.openxmlformats.org/officeDocument/2006/math">
                    <m:r>
                      <a:rPr lang="en-US" sz="2000" i="1">
                        <a:latin typeface="Cambria Math" panose="02040503050406030204" pitchFamily="18" charset="0"/>
                      </a:rPr>
                      <m:t> </m:t>
                    </m:r>
                    <m:f>
                      <m:f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𝑉𝑠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Fy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∗</m:t>
                        </m:r>
                        <m:r>
                          <a:rPr lang="en-US" sz="200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d</m:t>
                        </m:r>
                        <m:r>
                          <a:rPr lang="en-US" sz="2000">
                            <a:latin typeface="Cambria Math" panose="02040503050406030204" pitchFamily="18" charset="0"/>
                          </a:rPr>
                          <m:t> </m:t>
                        </m:r>
                      </m:den>
                    </m:f>
                  </m:oMath>
                </a14:m>
                <a:r>
                  <a:rPr lang="en-US" sz="2000" dirty="0">
                    <a:latin typeface="Times New Roman" pitchFamily="18" charset="0"/>
                    <a:cs typeface="Times New Roman" pitchFamily="18" charset="0"/>
                  </a:rPr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151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7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∗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1000</m:t>
                        </m:r>
                      </m:num>
                      <m:den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420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∗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560</m:t>
                        </m:r>
                      </m:den>
                    </m:f>
                  </m:oMath>
                </a14:m>
                <a:r>
                  <a:rPr lang="en-US" sz="2000" dirty="0">
                    <a:latin typeface="Times New Roman" pitchFamily="18" charset="0"/>
                    <a:cs typeface="Times New Roman" pitchFamily="18" charset="0"/>
                  </a:rPr>
                  <a:t> =0.67 mm</a:t>
                </a:r>
                <a:r>
                  <a:rPr lang="en-US" sz="2000" baseline="30000" dirty="0">
                    <a:latin typeface="Times New Roman" pitchFamily="18" charset="0"/>
                    <a:cs typeface="Times New Roman" pitchFamily="18" charset="0"/>
                  </a:rPr>
                  <a:t>2</a:t>
                </a:r>
                <a:r>
                  <a:rPr lang="en-US" sz="2000" dirty="0">
                    <a:latin typeface="Times New Roman" pitchFamily="18" charset="0"/>
                    <a:cs typeface="Times New Roman" pitchFamily="18" charset="0"/>
                  </a:rPr>
                  <a:t>/mm</a:t>
                </a:r>
                <a:r>
                  <a:rPr lang="ar-SA" sz="2000" dirty="0">
                    <a:latin typeface="Times New Roman" pitchFamily="18" charset="0"/>
                    <a:cs typeface="Times New Roman" pitchFamily="18" charset="0"/>
                  </a:rPr>
                  <a:t/>
                </a:r>
                <a:br>
                  <a:rPr lang="ar-SA" sz="2000" dirty="0">
                    <a:latin typeface="Times New Roman" pitchFamily="18" charset="0"/>
                    <a:cs typeface="Times New Roman" pitchFamily="18" charset="0"/>
                  </a:rPr>
                </a:br>
                <a:r>
                  <a:rPr lang="en-US" sz="2000" dirty="0" smtClean="0">
                    <a:latin typeface="Times New Roman" pitchFamily="18" charset="0"/>
                    <a:cs typeface="Times New Roman" pitchFamily="18" charset="0"/>
                  </a:rPr>
                  <a:t>Assume </a:t>
                </a:r>
                <a:r>
                  <a:rPr lang="en-US" sz="2000" dirty="0">
                    <a:latin typeface="Times New Roman" pitchFamily="18" charset="0"/>
                    <a:cs typeface="Times New Roman" pitchFamily="18" charset="0"/>
                  </a:rPr>
                  <a:t>stirrups diameter (10 mm )</a:t>
                </a:r>
                <a:r>
                  <a:rPr lang="ar-SA" sz="2000" dirty="0">
                    <a:latin typeface="Times New Roman" pitchFamily="18" charset="0"/>
                    <a:cs typeface="Times New Roman" pitchFamily="18" charset="0"/>
                  </a:rPr>
                  <a:t/>
                </a:r>
                <a:br>
                  <a:rPr lang="ar-SA" sz="2000" dirty="0">
                    <a:latin typeface="Times New Roman" pitchFamily="18" charset="0"/>
                    <a:cs typeface="Times New Roman" pitchFamily="18" charset="0"/>
                  </a:rPr>
                </a:br>
                <a:r>
                  <a:rPr lang="en-US" sz="2000" dirty="0">
                    <a:latin typeface="Times New Roman" pitchFamily="18" charset="0"/>
                    <a:cs typeface="Times New Roman" pitchFamily="18" charset="0"/>
                  </a:rPr>
                  <a:t>Av = 157 mm </a:t>
                </a:r>
                <a:r>
                  <a:rPr lang="ar-SA" sz="2000" dirty="0">
                    <a:latin typeface="Times New Roman" pitchFamily="18" charset="0"/>
                    <a:cs typeface="Times New Roman" pitchFamily="18" charset="0"/>
                  </a:rPr>
                  <a:t/>
                </a:r>
                <a:br>
                  <a:rPr lang="ar-SA" sz="2000" dirty="0">
                    <a:latin typeface="Times New Roman" pitchFamily="18" charset="0"/>
                    <a:cs typeface="Times New Roman" pitchFamily="18" charset="0"/>
                  </a:rPr>
                </a:br>
                <a:r>
                  <a:rPr lang="ar-SA" sz="2000" baseline="-25000" dirty="0">
                    <a:latin typeface="Times New Roman" pitchFamily="18" charset="0"/>
                    <a:cs typeface="Times New Roman" pitchFamily="18" charset="0"/>
                  </a:rPr>
                  <a:t/>
                </a:r>
                <a:br>
                  <a:rPr lang="ar-SA" sz="2000" baseline="-25000" dirty="0">
                    <a:latin typeface="Times New Roman" pitchFamily="18" charset="0"/>
                    <a:cs typeface="Times New Roman" pitchFamily="18" charset="0"/>
                  </a:rPr>
                </a:br>
                <a:r>
                  <a:rPr lang="en-US" sz="2000" dirty="0">
                    <a:latin typeface="Times New Roman" pitchFamily="18" charset="0"/>
                    <a:cs typeface="Times New Roman" pitchFamily="18" charset="0"/>
                  </a:rPr>
                  <a:t>Use  S =  200 mm</a:t>
                </a:r>
                <a:r>
                  <a:rPr lang="en-US" sz="2000" dirty="0">
                    <a:latin typeface="Times New Roman" pitchFamily="18" charset="0"/>
                    <a:cs typeface="Times New Roman" pitchFamily="18" charset="0"/>
                    <a:sym typeface="Wingdings"/>
                  </a:rPr>
                  <a:t></a:t>
                </a:r>
                <a:r>
                  <a:rPr lang="en-US" sz="2000" dirty="0">
                    <a:latin typeface="Times New Roman" pitchFamily="18" charset="0"/>
                    <a:cs typeface="Times New Roman" pitchFamily="18" charset="0"/>
                  </a:rPr>
                  <a:t>1 φ 10 /20cm</a:t>
                </a:r>
              </a:p>
              <a:p>
                <a:pPr marL="0" indent="0" algn="l" rtl="0">
                  <a:buNone/>
                </a:pPr>
                <a:endParaRPr lang="ar-JO" sz="20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3" name="عنصر نائب للمحتوى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52400" y="1574800"/>
                <a:ext cx="10972800" cy="4389120"/>
              </a:xfrm>
              <a:blipFill rotWithShape="1">
                <a:blip r:embed="rId2"/>
                <a:stretch>
                  <a:fillRect l="-833" t="-1111"/>
                </a:stretch>
              </a:blipFill>
            </p:spPr>
            <p:txBody>
              <a:bodyPr/>
              <a:lstStyle/>
              <a:p>
                <a:r>
                  <a:rPr lang="ar-JO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صورة 3"/>
          <p:cNvPicPr/>
          <p:nvPr/>
        </p:nvPicPr>
        <p:blipFill>
          <a:blip r:embed="rId3"/>
          <a:stretch>
            <a:fillRect/>
          </a:stretch>
        </p:blipFill>
        <p:spPr>
          <a:xfrm>
            <a:off x="6413500" y="1803400"/>
            <a:ext cx="5676900" cy="47291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208471597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79400" y="513588"/>
            <a:ext cx="10972800" cy="1143000"/>
          </a:xfrm>
        </p:spPr>
        <p:txBody>
          <a:bodyPr>
            <a:normAutofit/>
          </a:bodyPr>
          <a:lstStyle/>
          <a:p>
            <a:r>
              <a:rPr lang="en-US" sz="3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Design Of Slab, Beam And Column </a:t>
            </a:r>
            <a:endParaRPr lang="ar-JO" sz="36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عنصر نائب للمحتوى 2"/>
              <p:cNvSpPr>
                <a:spLocks noGrp="1"/>
              </p:cNvSpPr>
              <p:nvPr>
                <p:ph idx="1"/>
              </p:nvPr>
            </p:nvSpPr>
            <p:spPr>
              <a:xfrm>
                <a:off x="110490" y="1714500"/>
                <a:ext cx="10972800" cy="4389120"/>
              </a:xfrm>
            </p:spPr>
            <p:txBody>
              <a:bodyPr>
                <a:normAutofit/>
              </a:bodyPr>
              <a:lstStyle/>
              <a:p>
                <a:pPr marL="0" indent="0" algn="l" rtl="0">
                  <a:buNone/>
                </a:pPr>
                <a:r>
                  <a:rPr lang="en-US" sz="2400" dirty="0" smtClean="0">
                    <a:latin typeface="Times New Roman" pitchFamily="18" charset="0"/>
                    <a:cs typeface="Times New Roman" pitchFamily="18" charset="0"/>
                  </a:rPr>
                  <a:t>Design of Beam:</a:t>
                </a:r>
              </a:p>
              <a:p>
                <a:pPr marL="0" indent="0" algn="l" rtl="0">
                  <a:buNone/>
                </a:pPr>
                <a:r>
                  <a:rPr lang="en-US" sz="2000" dirty="0" smtClean="0">
                    <a:latin typeface="Times New Roman" pitchFamily="18" charset="0"/>
                    <a:cs typeface="Times New Roman" pitchFamily="18" charset="0"/>
                  </a:rPr>
                  <a:t>Design B6 for flexure </a:t>
                </a:r>
                <a:r>
                  <a:rPr lang="en-US" sz="2400" dirty="0" smtClean="0"/>
                  <a:t>:</a:t>
                </a:r>
              </a:p>
              <a:p>
                <a:pPr marL="0" indent="0" algn="l" rtl="0">
                  <a:buNone/>
                </a:pPr>
                <a:r>
                  <a:rPr lang="en-US" sz="2000" dirty="0">
                    <a:latin typeface="Times New Roman" pitchFamily="18" charset="0"/>
                    <a:cs typeface="Times New Roman" pitchFamily="18" charset="0"/>
                  </a:rPr>
                  <a:t>For maximum negative moment:</a:t>
                </a:r>
                <a:r>
                  <a:rPr lang="ar-SA" sz="2000" dirty="0">
                    <a:latin typeface="Times New Roman" pitchFamily="18" charset="0"/>
                    <a:cs typeface="Times New Roman" pitchFamily="18" charset="0"/>
                  </a:rPr>
                  <a:t/>
                </a:r>
                <a:br>
                  <a:rPr lang="ar-SA" sz="2000" dirty="0">
                    <a:latin typeface="Times New Roman" pitchFamily="18" charset="0"/>
                    <a:cs typeface="Times New Roman" pitchFamily="18" charset="0"/>
                  </a:rPr>
                </a:br>
                <a14:m>
                  <m:oMath xmlns:m="http://schemas.openxmlformats.org/officeDocument/2006/math">
                    <m:r>
                      <a:rPr lang="en-US" sz="2000" i="1">
                        <a:latin typeface="Cambria Math" panose="02040503050406030204" pitchFamily="18" charset="0"/>
                      </a:rPr>
                      <m:t>𝜌</m:t>
                    </m:r>
                  </m:oMath>
                </a14:m>
                <a:r>
                  <a:rPr lang="en-US" sz="2000" dirty="0"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en-US" sz="2000" dirty="0" smtClean="0">
                    <a:latin typeface="Times New Roman" pitchFamily="18" charset="0"/>
                    <a:cs typeface="Times New Roman" pitchFamily="18" charset="0"/>
                  </a:rPr>
                  <a:t>=</a:t>
                </a:r>
                <a:r>
                  <a:rPr lang="en-US" sz="2000" dirty="0">
                    <a:latin typeface="Times New Roman" pitchFamily="18" charset="0"/>
                    <a:cs typeface="Times New Roman" pitchFamily="18" charset="0"/>
                  </a:rPr>
                  <a:t>0.008   </a:t>
                </a:r>
              </a:p>
              <a:p>
                <a:pPr marL="0" indent="0" algn="l" rtl="0">
                  <a:buNone/>
                </a:pPr>
                <a:r>
                  <a:rPr lang="en-US" sz="2000" dirty="0" smtClean="0">
                    <a:latin typeface="Times New Roman" pitchFamily="18" charset="0"/>
                    <a:cs typeface="Times New Roman" pitchFamily="18" charset="0"/>
                  </a:rPr>
                  <a:t>As </a:t>
                </a:r>
                <a:r>
                  <a:rPr lang="en-US" sz="2000" dirty="0">
                    <a:latin typeface="Times New Roman" pitchFamily="18" charset="0"/>
                    <a:cs typeface="Times New Roman" pitchFamily="18" charset="0"/>
                  </a:rPr>
                  <a:t>= </a:t>
                </a:r>
                <a14:m>
                  <m:oMath xmlns:m="http://schemas.openxmlformats.org/officeDocument/2006/math">
                    <m:r>
                      <a:rPr lang="en-US" sz="2000" i="1">
                        <a:latin typeface="Cambria Math" panose="02040503050406030204" pitchFamily="18" charset="0"/>
                      </a:rPr>
                      <m:t>𝜌</m:t>
                    </m:r>
                  </m:oMath>
                </a14:m>
                <a:r>
                  <a:rPr lang="en-US" sz="2000" dirty="0">
                    <a:latin typeface="Times New Roman" pitchFamily="18" charset="0"/>
                    <a:cs typeface="Times New Roman" pitchFamily="18" charset="0"/>
                  </a:rPr>
                  <a:t>*b*d =0.008*300*540 =1296 mm</a:t>
                </a:r>
                <a:r>
                  <a:rPr lang="en-US" sz="2000" baseline="30000" dirty="0">
                    <a:latin typeface="Times New Roman" pitchFamily="18" charset="0"/>
                    <a:cs typeface="Times New Roman" pitchFamily="18" charset="0"/>
                  </a:rPr>
                  <a:t>2 </a:t>
                </a:r>
                <a:endParaRPr lang="en-US" sz="2000" dirty="0">
                  <a:latin typeface="Times New Roman" pitchFamily="18" charset="0"/>
                  <a:cs typeface="Times New Roman" pitchFamily="18" charset="0"/>
                </a:endParaRPr>
              </a:p>
              <a:p>
                <a:pPr marL="0" indent="0" algn="l" rtl="0">
                  <a:buNone/>
                </a:pPr>
                <a:r>
                  <a:rPr lang="en-US" sz="2000" i="1" dirty="0">
                    <a:latin typeface="Times New Roman" pitchFamily="18" charset="0"/>
                    <a:cs typeface="Times New Roman" pitchFamily="18" charset="0"/>
                  </a:rPr>
                  <a:t>Use 8Ø16</a:t>
                </a:r>
                <a:endParaRPr lang="en-US" sz="2000" dirty="0">
                  <a:latin typeface="Times New Roman" pitchFamily="18" charset="0"/>
                  <a:cs typeface="Times New Roman" pitchFamily="18" charset="0"/>
                </a:endParaRPr>
              </a:p>
              <a:p>
                <a:pPr marL="0" indent="0" algn="l" rtl="0">
                  <a:buNone/>
                </a:pPr>
                <a:endParaRPr lang="en-US" sz="2400" dirty="0" smtClean="0"/>
              </a:p>
              <a:p>
                <a:pPr marL="0" indent="0" algn="l" rtl="0">
                  <a:buNone/>
                </a:pPr>
                <a:endParaRPr lang="ar-JO" sz="2400" dirty="0"/>
              </a:p>
            </p:txBody>
          </p:sp>
        </mc:Choice>
        <mc:Fallback xmlns="">
          <p:sp>
            <p:nvSpPr>
              <p:cNvPr id="3" name="عنصر نائب للمحتوى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10490" y="1714500"/>
                <a:ext cx="10972800" cy="4389120"/>
              </a:xfrm>
              <a:blipFill rotWithShape="1">
                <a:blip r:embed="rId2"/>
                <a:stretch>
                  <a:fillRect l="-833" t="-1111"/>
                </a:stretch>
              </a:blipFill>
            </p:spPr>
            <p:txBody>
              <a:bodyPr/>
              <a:lstStyle/>
              <a:p>
                <a:r>
                  <a:rPr lang="ar-JO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صورة 4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49290" y="1765300"/>
            <a:ext cx="6442710" cy="47752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79605416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01600" y="678688"/>
            <a:ext cx="10972800" cy="1143000"/>
          </a:xfrm>
        </p:spPr>
        <p:txBody>
          <a:bodyPr>
            <a:normAutofit/>
          </a:bodyPr>
          <a:lstStyle/>
          <a:p>
            <a:r>
              <a:rPr lang="en-US" sz="3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Design Of Slab, Beam And Column </a:t>
            </a:r>
            <a:endParaRPr lang="ar-JO" sz="3600" dirty="0"/>
          </a:p>
        </p:txBody>
      </p:sp>
      <p:pic>
        <p:nvPicPr>
          <p:cNvPr id="4" name="عنصر نائب للمحتوى 3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9800" y="1679436"/>
            <a:ext cx="6045200" cy="50896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مستطيل 4"/>
              <p:cNvSpPr/>
              <p:nvPr/>
            </p:nvSpPr>
            <p:spPr>
              <a:xfrm>
                <a:off x="0" y="1951673"/>
                <a:ext cx="8902700" cy="218521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2000" dirty="0">
                    <a:latin typeface="Times New Roman" pitchFamily="18" charset="0"/>
                    <a:cs typeface="Times New Roman" pitchFamily="18" charset="0"/>
                  </a:rPr>
                  <a:t>Design of Beam:</a:t>
                </a:r>
              </a:p>
              <a:p>
                <a:r>
                  <a:rPr lang="en-US" dirty="0">
                    <a:latin typeface="Times New Roman" pitchFamily="18" charset="0"/>
                    <a:cs typeface="Times New Roman" pitchFamily="18" charset="0"/>
                  </a:rPr>
                  <a:t>Design B6 for flexure </a:t>
                </a:r>
                <a:r>
                  <a:rPr lang="en-US" sz="2000" dirty="0"/>
                  <a:t>:</a:t>
                </a:r>
              </a:p>
              <a:p>
                <a:r>
                  <a:rPr lang="en-US" dirty="0">
                    <a:latin typeface="Times New Roman" pitchFamily="18" charset="0"/>
                    <a:cs typeface="Times New Roman" pitchFamily="18" charset="0"/>
                  </a:rPr>
                  <a:t>For maximum negative </a:t>
                </a:r>
                <a:r>
                  <a:rPr lang="en-US" dirty="0" smtClean="0">
                    <a:latin typeface="Times New Roman" pitchFamily="18" charset="0"/>
                    <a:cs typeface="Times New Roman" pitchFamily="18" charset="0"/>
                  </a:rPr>
                  <a:t>moment</a:t>
                </a:r>
                <a:r>
                  <a:rPr lang="ar-SA" sz="2000" i="1" dirty="0">
                    <a:latin typeface="Times New Roman" pitchFamily="18" charset="0"/>
                    <a:cs typeface="Times New Roman" pitchFamily="18" charset="0"/>
                  </a:rPr>
                  <a:t/>
                </a:r>
                <a:br>
                  <a:rPr lang="ar-SA" sz="2000" i="1" dirty="0">
                    <a:latin typeface="Times New Roman" pitchFamily="18" charset="0"/>
                    <a:cs typeface="Times New Roman" pitchFamily="18" charset="0"/>
                  </a:rPr>
                </a:br>
                <a14:m>
                  <m:oMath xmlns:m="http://schemas.openxmlformats.org/officeDocument/2006/math">
                    <m:r>
                      <a:rPr lang="en-US" sz="2000" i="1">
                        <a:latin typeface="Cambria Math" panose="02040503050406030204" pitchFamily="18" charset="0"/>
                      </a:rPr>
                      <m:t>𝜌</m:t>
                    </m:r>
                  </m:oMath>
                </a14:m>
                <a:r>
                  <a:rPr lang="en-US" sz="2000" dirty="0">
                    <a:latin typeface="Times New Roman" pitchFamily="18" charset="0"/>
                    <a:cs typeface="Times New Roman" pitchFamily="18" charset="0"/>
                  </a:rPr>
                  <a:t>=  </a:t>
                </a:r>
                <a:r>
                  <a:rPr lang="en-US" sz="2000" dirty="0" smtClean="0">
                    <a:latin typeface="Times New Roman" pitchFamily="18" charset="0"/>
                    <a:cs typeface="Times New Roman" pitchFamily="18" charset="0"/>
                  </a:rPr>
                  <a:t>0.004138 </a:t>
                </a:r>
                <a:endParaRPr lang="en-US" sz="2000" i="1" dirty="0" smtClean="0">
                  <a:latin typeface="Times New Roman" pitchFamily="18" charset="0"/>
                  <a:cs typeface="Times New Roman" pitchFamily="18" charset="0"/>
                </a:endParaRPr>
              </a:p>
              <a:p>
                <a:r>
                  <a:rPr lang="en-US" sz="2000" dirty="0" smtClean="0">
                    <a:latin typeface="Times New Roman" pitchFamily="18" charset="0"/>
                    <a:cs typeface="Times New Roman" pitchFamily="18" charset="0"/>
                  </a:rPr>
                  <a:t>As </a:t>
                </a:r>
                <a:r>
                  <a:rPr lang="en-US" sz="2000" dirty="0">
                    <a:latin typeface="Times New Roman" pitchFamily="18" charset="0"/>
                    <a:cs typeface="Times New Roman" pitchFamily="18" charset="0"/>
                  </a:rPr>
                  <a:t>= </a:t>
                </a:r>
                <a14:m>
                  <m:oMath xmlns:m="http://schemas.openxmlformats.org/officeDocument/2006/math">
                    <m:r>
                      <a:rPr lang="en-US" sz="2000" i="1">
                        <a:latin typeface="Cambria Math" panose="02040503050406030204" pitchFamily="18" charset="0"/>
                      </a:rPr>
                      <m:t>𝜌</m:t>
                    </m:r>
                  </m:oMath>
                </a14:m>
                <a:r>
                  <a:rPr lang="en-US" sz="2000" dirty="0">
                    <a:latin typeface="Times New Roman" pitchFamily="18" charset="0"/>
                    <a:cs typeface="Times New Roman" pitchFamily="18" charset="0"/>
                  </a:rPr>
                  <a:t>*b*d =0.004138*300*540 =670.36 mm</a:t>
                </a:r>
                <a:r>
                  <a:rPr lang="en-US" sz="2000" baseline="30000" dirty="0">
                    <a:latin typeface="Times New Roman" pitchFamily="18" charset="0"/>
                    <a:cs typeface="Times New Roman" pitchFamily="18" charset="0"/>
                  </a:rPr>
                  <a:t>2 </a:t>
                </a:r>
                <a:endParaRPr lang="en-US" sz="2000" dirty="0">
                  <a:latin typeface="Times New Roman" pitchFamily="18" charset="0"/>
                  <a:cs typeface="Times New Roman" pitchFamily="18" charset="0"/>
                </a:endParaRPr>
              </a:p>
              <a:p>
                <a:r>
                  <a:rPr lang="en-US" sz="2000" dirty="0">
                    <a:latin typeface="Times New Roman" pitchFamily="18" charset="0"/>
                    <a:cs typeface="Times New Roman" pitchFamily="18" charset="0"/>
                  </a:rPr>
                  <a:t>Use 4Ø16</a:t>
                </a:r>
              </a:p>
              <a:p>
                <a:endParaRPr lang="ar-JO" dirty="0"/>
              </a:p>
            </p:txBody>
          </p:sp>
        </mc:Choice>
        <mc:Fallback xmlns="">
          <p:sp>
            <p:nvSpPr>
              <p:cNvPr id="5" name="مستطيل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1951673"/>
                <a:ext cx="8902700" cy="2185214"/>
              </a:xfrm>
              <a:prstGeom prst="rect">
                <a:avLst/>
              </a:prstGeom>
              <a:blipFill rotWithShape="1">
                <a:blip r:embed="rId3"/>
                <a:stretch>
                  <a:fillRect l="-685" t="-1393"/>
                </a:stretch>
              </a:blipFill>
            </p:spPr>
            <p:txBody>
              <a:bodyPr/>
              <a:lstStyle/>
              <a:p>
                <a:r>
                  <a:rPr lang="ar-JO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0463084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/>
        </p:nvGraphicFramePr>
        <p:xfrm>
          <a:off x="2630659" y="1519311"/>
          <a:ext cx="7529341" cy="461902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757473631"/>
              </p:ext>
            </p:extLst>
          </p:nvPr>
        </p:nvGraphicFramePr>
        <p:xfrm>
          <a:off x="2074203" y="718301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15900" y="361188"/>
            <a:ext cx="10972800" cy="1143000"/>
          </a:xfrm>
        </p:spPr>
        <p:txBody>
          <a:bodyPr>
            <a:normAutofit/>
          </a:bodyPr>
          <a:lstStyle/>
          <a:p>
            <a:r>
              <a:rPr lang="en-US" sz="3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Design Of Slab, Beam And Column </a:t>
            </a:r>
            <a:endParaRPr lang="ar-JO" sz="36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 algn="l" rtl="0"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Design of Beam:</a:t>
            </a:r>
          </a:p>
          <a:p>
            <a:pPr marL="0" lvl="0" indent="0" algn="l" rtl="0">
              <a:buNone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Longitudinal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reinforcement to resist moment:</a:t>
            </a:r>
          </a:p>
          <a:p>
            <a:pPr algn="l" rtl="0"/>
            <a:endParaRPr lang="ar-JO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صورة 3"/>
          <p:cNvPicPr/>
          <p:nvPr/>
        </p:nvPicPr>
        <p:blipFill>
          <a:blip r:embed="rId2"/>
          <a:stretch>
            <a:fillRect/>
          </a:stretch>
        </p:blipFill>
        <p:spPr>
          <a:xfrm>
            <a:off x="5435600" y="1625600"/>
            <a:ext cx="6474143" cy="481901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699394417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39700" y="538988"/>
            <a:ext cx="10972800" cy="1143000"/>
          </a:xfrm>
        </p:spPr>
        <p:txBody>
          <a:bodyPr>
            <a:normAutofit/>
          </a:bodyPr>
          <a:lstStyle/>
          <a:p>
            <a:r>
              <a:rPr lang="en-US" sz="3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Design Of Slab, Beam And Column </a:t>
            </a:r>
            <a:endParaRPr lang="ar-JO" sz="36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 algn="l" rtl="0">
              <a:buNone/>
            </a:pP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Stirrups for shear reinforcement  :</a:t>
            </a:r>
          </a:p>
          <a:p>
            <a:pPr marL="0" indent="0" algn="l" rtl="0">
              <a:buNone/>
            </a:pPr>
            <a:endParaRPr lang="ar-JO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صورة 3"/>
          <p:cNvPicPr/>
          <p:nvPr/>
        </p:nvPicPr>
        <p:blipFill>
          <a:blip r:embed="rId2"/>
          <a:stretch>
            <a:fillRect/>
          </a:stretch>
        </p:blipFill>
        <p:spPr>
          <a:xfrm>
            <a:off x="5761355" y="1930400"/>
            <a:ext cx="6430645" cy="49276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218181450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15900" y="526288"/>
            <a:ext cx="10972800" cy="1143000"/>
          </a:xfrm>
        </p:spPr>
        <p:txBody>
          <a:bodyPr>
            <a:normAutofit/>
          </a:bodyPr>
          <a:lstStyle/>
          <a:p>
            <a:r>
              <a:rPr lang="en-US" sz="3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Design Of Slab, Beam And Column </a:t>
            </a:r>
            <a:endParaRPr lang="ar-JO" sz="36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l" rtl="0"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Design of column :</a:t>
            </a:r>
          </a:p>
          <a:p>
            <a:pPr marL="0" indent="0" algn="l" rtl="0">
              <a:buNone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column are divide into 5 groups these groups have the same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dimensions</a:t>
            </a:r>
          </a:p>
          <a:p>
            <a:pPr marL="0" indent="0" algn="l" rtl="0">
              <a:buNone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pPr marL="0" indent="0" algn="l" rtl="0">
              <a:buNone/>
            </a:pPr>
            <a:endParaRPr lang="ar-JO" sz="16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جدول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1308931"/>
              </p:ext>
            </p:extLst>
          </p:nvPr>
        </p:nvGraphicFramePr>
        <p:xfrm>
          <a:off x="1663698" y="2982708"/>
          <a:ext cx="8953501" cy="3290242"/>
        </p:xfrm>
        <a:graphic>
          <a:graphicData uri="http://schemas.openxmlformats.org/drawingml/2006/table">
            <a:tbl>
              <a:tblPr firstRow="1" firstCol="1" bandRow="1">
                <a:tableStyleId>{9D7B26C5-4107-4FEC-AEDC-1716B250A1EF}</a:tableStyleId>
              </a:tblPr>
              <a:tblGrid>
                <a:gridCol w="151093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3944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7029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1093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51093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51093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235504">
                <a:tc rowSpan="2">
                  <a:txBody>
                    <a:bodyPr/>
                    <a:lstStyle/>
                    <a:p>
                      <a:pPr marL="4572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NO. of  group </a:t>
                      </a:r>
                      <a:endParaRPr lang="en-US" sz="1200" b="1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 rowSpan="2">
                  <a:txBody>
                    <a:bodyPr/>
                    <a:lstStyle/>
                    <a:p>
                      <a:pPr marL="4572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Size(mm)</a:t>
                      </a:r>
                      <a:endParaRPr lang="en-US" sz="1200" b="1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 rowSpan="2">
                  <a:txBody>
                    <a:bodyPr/>
                    <a:lstStyle/>
                    <a:p>
                      <a:pPr marL="4572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Bars</a:t>
                      </a:r>
                      <a:endParaRPr lang="en-US" sz="1200" b="1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 gridSpan="3">
                  <a:txBody>
                    <a:bodyPr/>
                    <a:lstStyle/>
                    <a:p>
                      <a:pPr marL="457200"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US" sz="12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                Ties</a:t>
                      </a:r>
                      <a:endParaRPr lang="en-US" sz="1200" b="1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25257">
                <a:tc v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</a:t>
                      </a:r>
                      <a:endParaRPr lang="en-US" sz="1200" b="1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B</a:t>
                      </a:r>
                      <a:endParaRPr lang="en-US" sz="1200" b="1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US" sz="12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</a:t>
                      </a:r>
                      <a:endParaRPr lang="en-US" sz="1200" b="1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8133">
                <a:tc>
                  <a:txBody>
                    <a:bodyPr/>
                    <a:lstStyle/>
                    <a:p>
                      <a:pPr marL="4572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C1</a:t>
                      </a:r>
                      <a:endParaRPr lang="en-US" sz="1200" b="1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1500*600</a:t>
                      </a:r>
                      <a:endParaRPr lang="en-US" sz="1200" b="1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26Ø22</a:t>
                      </a:r>
                      <a:endParaRPr lang="en-US" sz="1200" b="1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1Ø10/125mm</a:t>
                      </a:r>
                      <a:endParaRPr lang="en-US" sz="1200" b="1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1Ø10/125mm</a:t>
                      </a:r>
                      <a:endParaRPr lang="en-US" sz="1200" b="1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US" sz="12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1Ø10/125mm</a:t>
                      </a:r>
                      <a:endParaRPr lang="en-US" sz="1200" b="1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8133">
                <a:tc>
                  <a:txBody>
                    <a:bodyPr/>
                    <a:lstStyle/>
                    <a:p>
                      <a:pPr marL="4572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C2</a:t>
                      </a:r>
                      <a:endParaRPr lang="en-US" sz="1200" b="1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1200*400</a:t>
                      </a:r>
                      <a:endParaRPr lang="en-US" sz="1200" b="1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20Ø18</a:t>
                      </a:r>
                      <a:endParaRPr lang="en-US" sz="1200" b="1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1Ø10/100mm</a:t>
                      </a:r>
                      <a:endParaRPr lang="en-US" sz="1200" b="1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1Ø10/100mm</a:t>
                      </a:r>
                      <a:endParaRPr lang="en-US" sz="1200" b="1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US" sz="12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1Ø10/100mm</a:t>
                      </a:r>
                      <a:endParaRPr lang="en-US" sz="1200" b="1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98133">
                <a:tc>
                  <a:txBody>
                    <a:bodyPr/>
                    <a:lstStyle/>
                    <a:p>
                      <a:pPr marL="4572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C3</a:t>
                      </a:r>
                      <a:endParaRPr lang="en-US" sz="1200" b="1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1000*300</a:t>
                      </a:r>
                      <a:endParaRPr lang="en-US" sz="1200" b="1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16Ø16</a:t>
                      </a:r>
                      <a:endParaRPr lang="en-US" sz="1200" b="1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1Ø10/100mm</a:t>
                      </a:r>
                      <a:endParaRPr lang="en-US" sz="1200" b="1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1Ø10/100mm</a:t>
                      </a:r>
                      <a:endParaRPr lang="en-US" sz="1200" b="1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US" sz="12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1Ø10/100mm</a:t>
                      </a:r>
                      <a:endParaRPr lang="en-US" sz="1200" b="1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98133">
                <a:tc>
                  <a:txBody>
                    <a:bodyPr/>
                    <a:lstStyle/>
                    <a:p>
                      <a:pPr marL="4572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C4</a:t>
                      </a:r>
                      <a:endParaRPr lang="en-US" sz="1200" b="1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1200*600</a:t>
                      </a:r>
                      <a:endParaRPr lang="en-US" sz="1200" b="1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24Ø20</a:t>
                      </a:r>
                      <a:endParaRPr lang="en-US" sz="1200" b="1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1Ø10/100mm</a:t>
                      </a:r>
                      <a:endParaRPr lang="en-US" sz="1200" b="1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1Ø10/100mm</a:t>
                      </a:r>
                      <a:endParaRPr lang="en-US" sz="1200" b="1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US" sz="12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1Ø10/100mm</a:t>
                      </a:r>
                      <a:endParaRPr lang="en-US" sz="1200" b="1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98133">
                <a:tc>
                  <a:txBody>
                    <a:bodyPr/>
                    <a:lstStyle/>
                    <a:p>
                      <a:pPr marL="4572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C5</a:t>
                      </a:r>
                      <a:endParaRPr lang="en-US" sz="1200" b="1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800</a:t>
                      </a:r>
                      <a:endParaRPr lang="en-US" sz="1200" b="1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10Ø25</a:t>
                      </a:r>
                      <a:endParaRPr lang="en-US" sz="1200" b="1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1Ø10/100mm</a:t>
                      </a:r>
                      <a:endParaRPr lang="en-US" sz="1200" b="1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1Ø10/100mm</a:t>
                      </a:r>
                      <a:endParaRPr lang="en-US" sz="1200" b="1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US" sz="12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1Ø10/100mm</a:t>
                      </a:r>
                      <a:endParaRPr lang="en-US" sz="1200" b="1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70718975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03200" y="424688"/>
            <a:ext cx="10972800" cy="1143000"/>
          </a:xfrm>
        </p:spPr>
        <p:txBody>
          <a:bodyPr>
            <a:normAutofit/>
          </a:bodyPr>
          <a:lstStyle/>
          <a:p>
            <a:r>
              <a:rPr lang="en-US" sz="3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Design Of Slab, Beam And Column </a:t>
            </a:r>
            <a:endParaRPr lang="ar-JO" sz="36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l" rtl="0"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Design of Column:</a:t>
            </a:r>
            <a:endParaRPr lang="ar-JO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صورة 3" descr="https://scontent.ftlv3-1.fna.fbcdn.net/v/t34.0-12/24740760_1597814643628032_1864323215_n.png?oh=082d4c0fb82fd1e291d31ea42aab66a3&amp;oe=5A2B2388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6901" y="1409700"/>
            <a:ext cx="4609782" cy="554894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850142813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95300" y="411988"/>
            <a:ext cx="10972800" cy="1143000"/>
          </a:xfrm>
        </p:spPr>
        <p:txBody>
          <a:bodyPr>
            <a:noAutofit/>
          </a:bodyPr>
          <a:lstStyle/>
          <a:p>
            <a:r>
              <a:rPr lang="en-US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3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3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3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3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3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3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3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Design of footing and Basement wall</a:t>
            </a:r>
            <a:endParaRPr lang="ar-JO" sz="3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عنصر نائب للمحتوى 2"/>
              <p:cNvSpPr>
                <a:spLocks noGrp="1"/>
              </p:cNvSpPr>
              <p:nvPr>
                <p:ph idx="1"/>
              </p:nvPr>
            </p:nvSpPr>
            <p:spPr>
              <a:xfrm>
                <a:off x="482600" y="1651000"/>
                <a:ext cx="11099800" cy="4673600"/>
              </a:xfrm>
            </p:spPr>
            <p:txBody>
              <a:bodyPr>
                <a:normAutofit/>
              </a:bodyPr>
              <a:lstStyle/>
              <a:p>
                <a:pPr marL="0" indent="0" algn="l" rtl="0">
                  <a:buNone/>
                </a:pPr>
                <a:r>
                  <a:rPr lang="en-US" sz="2400" dirty="0" smtClean="0">
                    <a:latin typeface="Times New Roman" pitchFamily="18" charset="0"/>
                    <a:cs typeface="Times New Roman" pitchFamily="18" charset="0"/>
                  </a:rPr>
                  <a:t>Design of footing:</a:t>
                </a:r>
              </a:p>
              <a:p>
                <a:pPr marL="0" indent="0" algn="l" rtl="0">
                  <a:buNone/>
                </a:pPr>
                <a:r>
                  <a:rPr lang="en-US" sz="2000" dirty="0" smtClean="0">
                    <a:latin typeface="Times New Roman" pitchFamily="18" charset="0"/>
                    <a:cs typeface="Times New Roman" pitchFamily="18" charset="0"/>
                  </a:rPr>
                  <a:t>Suitable footing system:</a:t>
                </a:r>
                <a:endParaRPr lang="en-US" sz="2000" dirty="0">
                  <a:latin typeface="Times New Roman" pitchFamily="18" charset="0"/>
                  <a:cs typeface="Times New Roman" pitchFamily="18" charset="0"/>
                </a:endParaRPr>
              </a:p>
              <a:p>
                <a:pPr marL="0" indent="0" algn="l" rtl="0">
                  <a:buNone/>
                </a:pPr>
                <a:r>
                  <a:rPr lang="en-US" sz="2000" dirty="0" smtClean="0">
                    <a:latin typeface="Times New Roman" pitchFamily="18" charset="0"/>
                    <a:cs typeface="Times New Roman" pitchFamily="18" charset="0"/>
                  </a:rPr>
                  <a:t>the </a:t>
                </a:r>
                <a:r>
                  <a:rPr lang="en-US" sz="2000" dirty="0">
                    <a:latin typeface="Times New Roman" pitchFamily="18" charset="0"/>
                    <a:cs typeface="Times New Roman" pitchFamily="18" charset="0"/>
                  </a:rPr>
                  <a:t>allowable bearing capacity for the soil is </a:t>
                </a:r>
                <a:r>
                  <a:rPr lang="en-US" sz="2000" dirty="0" smtClean="0">
                    <a:latin typeface="Times New Roman" pitchFamily="18" charset="0"/>
                    <a:cs typeface="Times New Roman" pitchFamily="18" charset="0"/>
                  </a:rPr>
                  <a:t>250kN/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000" i="1" smtClean="0">
                            <a:latin typeface="Cambria Math" panose="02040503050406030204" pitchFamily="18" charset="0"/>
                            <a:cs typeface="Times New Roman" pitchFamily="18" charset="0"/>
                          </a:rPr>
                        </m:ctrlPr>
                      </m:sSupPr>
                      <m:e>
                        <m:r>
                          <a:rPr lang="en-US" sz="2000" b="0" i="1" smtClean="0">
                            <a:latin typeface="Cambria Math"/>
                            <a:cs typeface="Times New Roman" pitchFamily="18" charset="0"/>
                          </a:rPr>
                          <m:t>𝑚</m:t>
                        </m:r>
                      </m:e>
                      <m:sup>
                        <m:r>
                          <a:rPr lang="en-US" sz="2000" b="0" i="1" smtClean="0">
                            <a:latin typeface="Cambria Math"/>
                            <a:cs typeface="Times New Roman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sz="2000" dirty="0" smtClean="0">
                    <a:latin typeface="Times New Roman" pitchFamily="18" charset="0"/>
                    <a:cs typeface="Times New Roman" pitchFamily="18" charset="0"/>
                  </a:rPr>
                  <a:t>. </a:t>
                </a:r>
                <a:endParaRPr lang="en-US" sz="2000" dirty="0">
                  <a:latin typeface="Times New Roman" pitchFamily="18" charset="0"/>
                  <a:cs typeface="Times New Roman" pitchFamily="18" charset="0"/>
                </a:endParaRPr>
              </a:p>
              <a:p>
                <a:pPr marL="0" indent="0" algn="l" rtl="0">
                  <a:buNone/>
                </a:pPr>
                <a:r>
                  <a:rPr lang="en-US" sz="2000" dirty="0">
                    <a:latin typeface="Times New Roman" pitchFamily="18" charset="0"/>
                    <a:cs typeface="Times New Roman" pitchFamily="18" charset="0"/>
                  </a:rPr>
                  <a:t>Mat footing has used in our project because total area of footings &gt;50% </a:t>
                </a:r>
                <a:r>
                  <a:rPr lang="en-US" sz="2000" dirty="0" smtClean="0">
                    <a:latin typeface="Times New Roman" pitchFamily="18" charset="0"/>
                    <a:cs typeface="Times New Roman" pitchFamily="18" charset="0"/>
                  </a:rPr>
                  <a:t>× </a:t>
                </a:r>
                <a:r>
                  <a:rPr lang="en-US" sz="2000" dirty="0">
                    <a:latin typeface="Times New Roman" pitchFamily="18" charset="0"/>
                    <a:cs typeface="Times New Roman" pitchFamily="18" charset="0"/>
                  </a:rPr>
                  <a:t>area of building</a:t>
                </a:r>
              </a:p>
              <a:p>
                <a:pPr marL="0" indent="0" algn="l" rtl="0">
                  <a:buNone/>
                </a:pPr>
                <a:r>
                  <a:rPr lang="en-US" sz="2000" dirty="0">
                    <a:latin typeface="Times New Roman" pitchFamily="18" charset="0"/>
                    <a:cs typeface="Times New Roman" pitchFamily="18" charset="0"/>
                  </a:rPr>
                  <a:t>AF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b="0" i="1">
                            <a:latin typeface="Cambria Math"/>
                          </a:rPr>
                          <m:t> ∑</m:t>
                        </m:r>
                        <m:r>
                          <a:rPr lang="en-US" sz="2000" b="0" i="1">
                            <a:latin typeface="Cambria Math"/>
                          </a:rPr>
                          <m:t>𝑃𝑠𝑒𝑟𝑣𝑖𝑐𝑒</m:t>
                        </m:r>
                      </m:num>
                      <m:den>
                        <m:sSub>
                          <m:sSub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b="0" i="1">
                                <a:latin typeface="Cambria Math"/>
                              </a:rPr>
                              <m:t>𝑞</m:t>
                            </m:r>
                          </m:e>
                          <m:sub>
                            <m:r>
                              <a:rPr lang="en-US" sz="2000" b="0" i="1">
                                <a:latin typeface="Cambria Math"/>
                              </a:rPr>
                              <m:t>𝑎𝑙𝑙</m:t>
                            </m:r>
                            <m:r>
                              <a:rPr lang="en-US" sz="2000" b="0" i="1">
                                <a:latin typeface="Cambria Math"/>
                              </a:rPr>
                              <m:t>.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sz="2000" dirty="0">
                    <a:latin typeface="Times New Roman" pitchFamily="18" charset="0"/>
                    <a:cs typeface="Times New Roman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b="0" i="1">
                            <a:latin typeface="Cambria Math"/>
                          </a:rPr>
                          <m:t>57567</m:t>
                        </m:r>
                        <m:r>
                          <a:rPr lang="en-US" sz="2000" b="0" i="1">
                            <a:latin typeface="Cambria Math"/>
                          </a:rPr>
                          <m:t>.</m:t>
                        </m:r>
                        <m:r>
                          <a:rPr lang="en-US" sz="2000" b="0" i="1">
                            <a:latin typeface="Cambria Math"/>
                          </a:rPr>
                          <m:t>9</m:t>
                        </m:r>
                      </m:num>
                      <m:den>
                        <m:r>
                          <a:rPr lang="en-US" sz="2000" b="0" i="1">
                            <a:latin typeface="Cambria Math"/>
                          </a:rPr>
                          <m:t>250</m:t>
                        </m:r>
                      </m:den>
                    </m:f>
                    <m:r>
                      <a:rPr lang="en-US" sz="2000" b="0" i="1">
                        <a:latin typeface="Cambria Math"/>
                      </a:rPr>
                      <m:t>=</m:t>
                    </m:r>
                    <m:r>
                      <a:rPr lang="en-US" sz="2000" b="0" i="1">
                        <a:latin typeface="Cambria Math"/>
                      </a:rPr>
                      <m:t>230</m:t>
                    </m:r>
                    <m:r>
                      <a:rPr lang="en-US" sz="2000" b="0" i="1">
                        <a:latin typeface="Cambria Math"/>
                      </a:rPr>
                      <m:t>.</m:t>
                    </m:r>
                    <m:r>
                      <a:rPr lang="en-US" sz="2000" b="0" i="1">
                        <a:latin typeface="Cambria Math"/>
                      </a:rPr>
                      <m:t>3</m:t>
                    </m:r>
                    <m:sSup>
                      <m:sSup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b="0" i="1">
                            <a:latin typeface="Cambria Math"/>
                          </a:rPr>
                          <m:t>𝑚</m:t>
                        </m:r>
                      </m:e>
                      <m:sup>
                        <m:r>
                          <a:rPr lang="en-US" sz="2000" b="0" i="1"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endParaRPr lang="en-US" sz="2000" dirty="0">
                  <a:latin typeface="Times New Roman" pitchFamily="18" charset="0"/>
                  <a:cs typeface="Times New Roman" pitchFamily="18" charset="0"/>
                </a:endParaRPr>
              </a:p>
              <a:p>
                <a:pPr marL="0" indent="0" algn="l" rtl="0">
                  <a:buNone/>
                </a:pPr>
                <a:r>
                  <a:rPr lang="ar-JO" sz="2000" dirty="0"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en-US" sz="2000" dirty="0">
                    <a:latin typeface="Times New Roman" pitchFamily="18" charset="0"/>
                    <a:cs typeface="Times New Roman" pitchFamily="18" charset="0"/>
                  </a:rPr>
                  <a:t>50%*Area of building=203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b="0" i="1">
                            <a:latin typeface="Cambria Math"/>
                          </a:rPr>
                          <m:t>𝑚</m:t>
                        </m:r>
                      </m:e>
                      <m:sup>
                        <m:r>
                          <a:rPr lang="en-US" sz="2000" b="0" i="1"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endParaRPr lang="en-US" sz="2000" dirty="0">
                  <a:latin typeface="Times New Roman" pitchFamily="18" charset="0"/>
                  <a:cs typeface="Times New Roman" pitchFamily="18" charset="0"/>
                </a:endParaRPr>
              </a:p>
              <a:p>
                <a:pPr marL="0" indent="0" algn="l" rtl="0">
                  <a:buNone/>
                </a:pPr>
                <a:r>
                  <a:rPr lang="en-US" sz="2000" dirty="0" smtClean="0">
                    <a:latin typeface="Times New Roman" pitchFamily="18" charset="0"/>
                    <a:cs typeface="Times New Roman" pitchFamily="18" charset="0"/>
                  </a:rPr>
                  <a:t>The </a:t>
                </a:r>
                <a:r>
                  <a:rPr lang="en-US" sz="2000" dirty="0">
                    <a:latin typeface="Times New Roman" pitchFamily="18" charset="0"/>
                    <a:cs typeface="Times New Roman" pitchFamily="18" charset="0"/>
                  </a:rPr>
                  <a:t>thickness of mat footing=0.9m </a:t>
                </a:r>
                <a:endParaRPr lang="ar-JO" sz="20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3" name="عنصر نائب للمحتوى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82600" y="1651000"/>
                <a:ext cx="11099800" cy="4673600"/>
              </a:xfrm>
              <a:blipFill rotWithShape="1">
                <a:blip r:embed="rId2"/>
                <a:stretch>
                  <a:fillRect l="-824" t="-1043"/>
                </a:stretch>
              </a:blipFill>
            </p:spPr>
            <p:txBody>
              <a:bodyPr/>
              <a:lstStyle/>
              <a:p>
                <a:r>
                  <a:rPr lang="ar-JO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543916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JO"/>
          </a:p>
        </p:txBody>
      </p:sp>
      <p:pic>
        <p:nvPicPr>
          <p:cNvPr id="4" name="عنصر نائب للمحتوى 3" descr="C:\Users\Birawi\Downloads\23549575_1883636844984498_1098811121_n.pn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77800"/>
            <a:ext cx="12192000" cy="66294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953958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31800" y="475488"/>
            <a:ext cx="10972800" cy="1143000"/>
          </a:xfrm>
        </p:spPr>
        <p:txBody>
          <a:bodyPr>
            <a:noAutofit/>
          </a:bodyPr>
          <a:lstStyle/>
          <a:p>
            <a:r>
              <a:rPr lang="en-US" sz="3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3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3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3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3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3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3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3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3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3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3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3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3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3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3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Design of footing and Basement wall</a:t>
            </a:r>
            <a:endParaRPr lang="ar-JO" sz="32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213360" y="1617980"/>
            <a:ext cx="10972800" cy="4389120"/>
          </a:xfrm>
        </p:spPr>
        <p:txBody>
          <a:bodyPr>
            <a:normAutofit/>
          </a:bodyPr>
          <a:lstStyle/>
          <a:p>
            <a:pPr marL="0" indent="0" algn="l" rtl="0">
              <a:buNone/>
            </a:pPr>
            <a:r>
              <a:rPr lang="en-US" sz="1800" b="1" dirty="0">
                <a:latin typeface="Times New Roman" pitchFamily="18" charset="0"/>
                <a:cs typeface="Times New Roman" pitchFamily="18" charset="0"/>
              </a:rPr>
              <a:t>Checks of mat foundation:</a:t>
            </a:r>
            <a:endParaRPr lang="en-US" sz="1800" dirty="0">
              <a:latin typeface="Times New Roman" pitchFamily="18" charset="0"/>
              <a:cs typeface="Times New Roman" pitchFamily="18" charset="0"/>
            </a:endParaRPr>
          </a:p>
          <a:p>
            <a:pPr marL="0" indent="0" algn="l" rtl="0">
              <a:buNone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Compatibility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marL="0" indent="0" algn="l" rtl="0">
              <a:buNone/>
            </a:pPr>
            <a:r>
              <a:rPr lang="en-GB" sz="1800" dirty="0">
                <a:latin typeface="Times New Roman" pitchFamily="18" charset="0"/>
                <a:cs typeface="Times New Roman" pitchFamily="18" charset="0"/>
              </a:rPr>
              <a:t>By making start animation for the deformed shape of SAFE model, it was noticed that the structural elements are compatible and all of them are moving together, </a:t>
            </a:r>
            <a:endParaRPr lang="ar-JO" sz="1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صورة 3"/>
          <p:cNvPicPr/>
          <p:nvPr/>
        </p:nvPicPr>
        <p:blipFill>
          <a:blip r:embed="rId2"/>
          <a:stretch>
            <a:fillRect/>
          </a:stretch>
        </p:blipFill>
        <p:spPr>
          <a:xfrm>
            <a:off x="6616700" y="2654300"/>
            <a:ext cx="5194300" cy="364871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803335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31800" y="411988"/>
            <a:ext cx="10972800" cy="1143000"/>
          </a:xfrm>
        </p:spPr>
        <p:txBody>
          <a:bodyPr>
            <a:noAutofit/>
          </a:bodyPr>
          <a:lstStyle/>
          <a:p>
            <a:r>
              <a:rPr lang="en-US" sz="3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3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3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3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3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3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3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3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3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3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3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3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3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3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3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Design of footing and Basement wall</a:t>
            </a:r>
            <a:endParaRPr lang="ar-JO" sz="32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203200" y="1663700"/>
            <a:ext cx="11379200" cy="4660900"/>
          </a:xfrm>
        </p:spPr>
        <p:txBody>
          <a:bodyPr>
            <a:normAutofit/>
          </a:bodyPr>
          <a:lstStyle/>
          <a:p>
            <a:pPr marL="0" indent="0" algn="l" rtl="0">
              <a:lnSpc>
                <a:spcPct val="150000"/>
              </a:lnSpc>
              <a:buNone/>
            </a:pP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Allowable displacement in the mat foundation is10mm.</a:t>
            </a:r>
          </a:p>
          <a:p>
            <a:pPr marL="0" indent="0" algn="l" rtl="0">
              <a:lnSpc>
                <a:spcPct val="150000"/>
              </a:lnSpc>
              <a:buNone/>
            </a:pP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maximum displacement of the footings </a:t>
            </a: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is 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shown in </a:t>
            </a: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figure</a:t>
            </a:r>
          </a:p>
          <a:p>
            <a:pPr marL="0" indent="0" algn="l" rtl="0">
              <a:lnSpc>
                <a:spcPct val="150000"/>
              </a:lnSpc>
              <a:buNone/>
            </a:pP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and it is </a:t>
            </a: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lees than 10mm → 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ok</a:t>
            </a:r>
          </a:p>
        </p:txBody>
      </p:sp>
      <p:pic>
        <p:nvPicPr>
          <p:cNvPr id="4" name="صورة 3"/>
          <p:cNvPicPr/>
          <p:nvPr/>
        </p:nvPicPr>
        <p:blipFill>
          <a:blip r:embed="rId2"/>
          <a:stretch>
            <a:fillRect/>
          </a:stretch>
        </p:blipFill>
        <p:spPr>
          <a:xfrm>
            <a:off x="6515100" y="2067242"/>
            <a:ext cx="5329871" cy="390175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813964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42900" y="361188"/>
            <a:ext cx="10972800" cy="1143000"/>
          </a:xfrm>
        </p:spPr>
        <p:txBody>
          <a:bodyPr>
            <a:noAutofit/>
          </a:bodyPr>
          <a:lstStyle/>
          <a:p>
            <a:r>
              <a:rPr lang="en-US" sz="3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3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3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3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3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3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3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3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3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3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3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3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3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3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3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Design of footing and Basement wall</a:t>
            </a:r>
            <a:endParaRPr lang="ar-JO" sz="32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84467" y="1503680"/>
            <a:ext cx="10972800" cy="4389120"/>
          </a:xfrm>
        </p:spPr>
        <p:txBody>
          <a:bodyPr>
            <a:normAutofit/>
          </a:bodyPr>
          <a:lstStyle/>
          <a:p>
            <a:pPr marL="0" indent="0" algn="l" rtl="0">
              <a:buNone/>
            </a:pP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Check soil pressure:</a:t>
            </a:r>
          </a:p>
          <a:p>
            <a:pPr marL="0" indent="0" algn="l" rtl="0">
              <a:buNone/>
            </a:pP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Maximum allowable 𝑠𝑡𝑟𝑒𝑠𝑠𝑖𝑠 250 𝑘𝑁/𝑚2</a:t>
            </a:r>
          </a:p>
          <a:p>
            <a:pPr marL="0" indent="0" algn="l" rtl="0">
              <a:buNone/>
            </a:pP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Maximum stress on the footing from SAFE   =225 is KN/m2 &lt; 250 KN/m2 → OK </a:t>
            </a:r>
          </a:p>
          <a:p>
            <a:pPr marL="0" indent="0" algn="l" rtl="0">
              <a:buNone/>
            </a:pP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Show figure </a:t>
            </a:r>
          </a:p>
          <a:p>
            <a:pPr marL="0" indent="0" algn="l" rtl="0">
              <a:buNone/>
            </a:pPr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صورة 3"/>
          <p:cNvPicPr/>
          <p:nvPr/>
        </p:nvPicPr>
        <p:blipFill>
          <a:blip r:embed="rId2"/>
          <a:stretch>
            <a:fillRect/>
          </a:stretch>
        </p:blipFill>
        <p:spPr>
          <a:xfrm>
            <a:off x="5803900" y="2667000"/>
            <a:ext cx="6388100" cy="398272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135143531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01600" y="170688"/>
            <a:ext cx="10972800" cy="1143000"/>
          </a:xfrm>
        </p:spPr>
        <p:txBody>
          <a:bodyPr>
            <a:noAutofit/>
          </a:bodyPr>
          <a:lstStyle/>
          <a:p>
            <a:r>
              <a:rPr lang="en-US" sz="3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3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3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3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3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3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3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3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3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3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3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3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3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3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3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Design of footing and Basement wall</a:t>
            </a:r>
            <a:endParaRPr lang="ar-JO" sz="32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عنصر نائب للمحتوى 2"/>
              <p:cNvSpPr>
                <a:spLocks noGrp="1"/>
              </p:cNvSpPr>
              <p:nvPr>
                <p:ph idx="1"/>
              </p:nvPr>
            </p:nvSpPr>
            <p:spPr>
              <a:xfrm>
                <a:off x="152400" y="1397000"/>
                <a:ext cx="11430000" cy="4927600"/>
              </a:xfrm>
            </p:spPr>
            <p:txBody>
              <a:bodyPr>
                <a:normAutofit/>
              </a:bodyPr>
              <a:lstStyle/>
              <a:p>
                <a:pPr marL="0" indent="0" algn="l" rtl="0">
                  <a:buNone/>
                </a:pPr>
                <a:r>
                  <a:rPr lang="en-US" sz="2000" dirty="0">
                    <a:latin typeface="Times New Roman" pitchFamily="18" charset="0"/>
                    <a:cs typeface="Times New Roman" pitchFamily="18" charset="0"/>
                  </a:rPr>
                  <a:t>Check for Punching shear</a:t>
                </a:r>
              </a:p>
              <a:p>
                <a:pPr marL="0" indent="0" algn="l" rtl="0">
                  <a:buNone/>
                </a:pPr>
                <a:r>
                  <a:rPr lang="en-US" sz="1800" dirty="0">
                    <a:latin typeface="Times New Roman" pitchFamily="18" charset="0"/>
                    <a:cs typeface="Times New Roman" pitchFamily="18" charset="0"/>
                  </a:rPr>
                  <a:t>Punching shear check is done by </a:t>
                </a:r>
                <a:r>
                  <a:rPr lang="en-US" sz="1800" dirty="0" smtClean="0">
                    <a:latin typeface="Times New Roman" pitchFamily="18" charset="0"/>
                    <a:cs typeface="Times New Roman" pitchFamily="18" charset="0"/>
                  </a:rPr>
                  <a:t>SAFE.</a:t>
                </a:r>
                <a:endParaRPr lang="en-US" sz="1800" dirty="0">
                  <a:latin typeface="Times New Roman" pitchFamily="18" charset="0"/>
                  <a:cs typeface="Times New Roman" pitchFamily="18" charset="0"/>
                </a:endParaRPr>
              </a:p>
              <a:p>
                <a:pPr marL="0" indent="0" algn="l" rtl="0">
                  <a:buNone/>
                </a:pPr>
                <a:r>
                  <a:rPr lang="en-US" sz="1800" dirty="0">
                    <a:latin typeface="Times New Roman" pitchFamily="18" charset="0"/>
                    <a:cs typeface="Times New Roman" pitchFamily="18" charset="0"/>
                  </a:rPr>
                  <a:t>Punching shear is the actual load over the ultimate load, so if the values of punching shear design less than 1, so it’s </a:t>
                </a:r>
                <a:r>
                  <a:rPr lang="en-US" sz="1800" dirty="0" smtClean="0">
                    <a:latin typeface="Times New Roman" pitchFamily="18" charset="0"/>
                    <a:cs typeface="Times New Roman" pitchFamily="18" charset="0"/>
                  </a:rPr>
                  <a:t>OK</a:t>
                </a:r>
              </a:p>
              <a:p>
                <a:pPr marL="0" lvl="0" indent="0" algn="l" rtl="0">
                  <a:buNone/>
                </a:pPr>
                <a:r>
                  <a:rPr lang="en-US" sz="1800" dirty="0" smtClean="0">
                    <a:latin typeface="Times New Roman" pitchFamily="18" charset="0"/>
                    <a:cs typeface="Times New Roman" pitchFamily="18" charset="0"/>
                  </a:rPr>
                  <a:t>By Hand:</a:t>
                </a:r>
              </a:p>
              <a:p>
                <a:pPr marL="0" lvl="0" indent="0" algn="l" rtl="0">
                  <a:buNone/>
                </a:pPr>
                <a:r>
                  <a:rPr lang="en-US" sz="1800" dirty="0" smtClean="0">
                    <a:latin typeface="Times New Roman" pitchFamily="18" charset="0"/>
                    <a:cs typeface="Times New Roman" pitchFamily="18" charset="0"/>
                  </a:rPr>
                  <a:t> Check for Punching.  </a:t>
                </a:r>
                <a:endParaRPr lang="en-US" sz="1800" dirty="0">
                  <a:latin typeface="Times New Roman" pitchFamily="18" charset="0"/>
                  <a:cs typeface="Times New Roman" pitchFamily="18" charset="0"/>
                </a:endParaRPr>
              </a:p>
              <a:p>
                <a:pPr marL="0" indent="0" algn="l" rtl="0">
                  <a:buNone/>
                </a:pPr>
                <a:r>
                  <a:rPr lang="en-US" sz="1800" dirty="0" err="1">
                    <a:latin typeface="Times New Roman" pitchFamily="18" charset="0"/>
                    <a:cs typeface="Times New Roman" pitchFamily="18" charset="0"/>
                  </a:rPr>
                  <a:t>Pu</a:t>
                </a:r>
                <a:r>
                  <a:rPr lang="en-US" sz="1800" dirty="0">
                    <a:latin typeface="Times New Roman" pitchFamily="18" charset="0"/>
                    <a:cs typeface="Times New Roman" pitchFamily="18" charset="0"/>
                  </a:rPr>
                  <a:t>=7567KN.</a:t>
                </a:r>
              </a:p>
              <a:p>
                <a:pPr marL="0" indent="0" algn="l" rtl="0">
                  <a:buNone/>
                </a:pPr>
                <a:r>
                  <a:rPr lang="en-US" sz="1800" dirty="0" err="1" smtClean="0">
                    <a:latin typeface="Times New Roman" pitchFamily="18" charset="0"/>
                    <a:cs typeface="Times New Roman" pitchFamily="18" charset="0"/>
                  </a:rPr>
                  <a:t>ΦVcp</a:t>
                </a:r>
                <a:r>
                  <a:rPr lang="en-US" sz="1800" dirty="0" smtClean="0">
                    <a:latin typeface="Times New Roman" pitchFamily="18" charset="0"/>
                    <a:cs typeface="Times New Roman" pitchFamily="18" charset="0"/>
                  </a:rPr>
                  <a:t>=0.75</a:t>
                </a:r>
                <a:r>
                  <a:rPr lang="en-US" sz="1800" dirty="0">
                    <a:latin typeface="Times New Roman" pitchFamily="18" charset="0"/>
                    <a:cs typeface="Times New Roman" pitchFamily="18" charset="0"/>
                  </a:rPr>
                  <a:t>*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/>
                      </a:rPr>
                      <m:t>(</m:t>
                    </m:r>
                    <m:f>
                      <m:fPr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1800" i="1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en-US" sz="1800" i="1">
                            <a:latin typeface="Cambria Math"/>
                          </a:rPr>
                          <m:t>3</m:t>
                        </m:r>
                      </m:den>
                    </m:f>
                    <m:r>
                      <a:rPr lang="en-US" sz="1800" i="1">
                        <a:latin typeface="Cambria Math"/>
                      </a:rPr>
                      <m:t>)</m:t>
                    </m:r>
                  </m:oMath>
                </a14:m>
                <a:r>
                  <a:rPr lang="en-US" sz="1800" dirty="0">
                    <a:latin typeface="Times New Roman" pitchFamily="18" charset="0"/>
                    <a:cs typeface="Times New Roman" pitchFamily="18" charset="0"/>
                  </a:rPr>
                  <a:t>*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/>
                      </a:rPr>
                      <m:t>√</m:t>
                    </m:r>
                    <m:r>
                      <a:rPr lang="en-US" sz="1800" i="1">
                        <a:latin typeface="Cambria Math"/>
                      </a:rPr>
                      <m:t>24</m:t>
                    </m:r>
                  </m:oMath>
                </a14:m>
                <a:r>
                  <a:rPr lang="en-US" sz="1800" dirty="0">
                    <a:latin typeface="Times New Roman" pitchFamily="18" charset="0"/>
                    <a:cs typeface="Times New Roman" pitchFamily="18" charset="0"/>
                  </a:rPr>
                  <a:t>*(2×1450+2×2350)*850*10</a:t>
                </a:r>
                <a:r>
                  <a:rPr lang="en-US" sz="1800" baseline="30000" dirty="0">
                    <a:latin typeface="Times New Roman" pitchFamily="18" charset="0"/>
                    <a:cs typeface="Times New Roman" pitchFamily="18" charset="0"/>
                  </a:rPr>
                  <a:t>-3</a:t>
                </a:r>
                <a:r>
                  <a:rPr lang="en-US" sz="1800" dirty="0">
                    <a:latin typeface="Times New Roman" pitchFamily="18" charset="0"/>
                    <a:cs typeface="Times New Roman" pitchFamily="18" charset="0"/>
                  </a:rPr>
                  <a:t>.</a:t>
                </a:r>
              </a:p>
              <a:p>
                <a:pPr marL="0" indent="0" algn="l" rtl="0">
                  <a:buNone/>
                </a:pPr>
                <a:r>
                  <a:rPr lang="en-US" sz="1800" dirty="0">
                    <a:latin typeface="Times New Roman" pitchFamily="18" charset="0"/>
                    <a:cs typeface="Times New Roman" pitchFamily="18" charset="0"/>
                  </a:rPr>
                  <a:t> =7911.85 KN &gt;</a:t>
                </a:r>
                <a:r>
                  <a:rPr lang="en-US" sz="1800" dirty="0" err="1">
                    <a:latin typeface="Times New Roman" pitchFamily="18" charset="0"/>
                    <a:cs typeface="Times New Roman" pitchFamily="18" charset="0"/>
                  </a:rPr>
                  <a:t>Pu</a:t>
                </a:r>
                <a:r>
                  <a:rPr lang="en-US" sz="1800" dirty="0">
                    <a:latin typeface="Times New Roman" pitchFamily="18" charset="0"/>
                    <a:cs typeface="Times New Roman" pitchFamily="18" charset="0"/>
                  </a:rPr>
                  <a:t>............. So it's ok</a:t>
                </a:r>
                <a:endParaRPr lang="ar-JO" sz="18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3" name="عنصر نائب للمحتوى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52400" y="1397000"/>
                <a:ext cx="11430000" cy="4927600"/>
              </a:xfrm>
              <a:blipFill rotWithShape="1">
                <a:blip r:embed="rId2"/>
                <a:stretch>
                  <a:fillRect l="-533" t="-618"/>
                </a:stretch>
              </a:blipFill>
            </p:spPr>
            <p:txBody>
              <a:bodyPr/>
              <a:lstStyle/>
              <a:p>
                <a:r>
                  <a:rPr lang="ar-JO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صورة 3"/>
          <p:cNvPicPr/>
          <p:nvPr/>
        </p:nvPicPr>
        <p:blipFill>
          <a:blip r:embed="rId3"/>
          <a:stretch>
            <a:fillRect/>
          </a:stretch>
        </p:blipFill>
        <p:spPr>
          <a:xfrm>
            <a:off x="6870700" y="2563812"/>
            <a:ext cx="5173345" cy="37877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8751023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Materials: </a:t>
            </a:r>
            <a:endParaRPr lang="ar-JO" sz="3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عنصر نائب للمحتوى 6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 rtl="0"/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Concrete</a:t>
            </a:r>
          </a:p>
          <a:p>
            <a:pPr marL="0" indent="0" algn="l" rtl="0">
              <a:buNone/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/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/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marL="0" indent="0" algn="l" rtl="0">
              <a:buNone/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Rectangle 7"/>
          <p:cNvSpPr>
            <a:spLocks noChangeArrowheads="1"/>
          </p:cNvSpPr>
          <p:nvPr/>
        </p:nvSpPr>
        <p:spPr bwMode="auto">
          <a:xfrm>
            <a:off x="9575511" y="3844409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جدول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828414547"/>
                  </p:ext>
                </p:extLst>
              </p:nvPr>
            </p:nvGraphicFramePr>
            <p:xfrm>
              <a:off x="1777998" y="2616271"/>
              <a:ext cx="8178512" cy="3169540"/>
            </p:xfrm>
            <a:graphic>
              <a:graphicData uri="http://schemas.openxmlformats.org/drawingml/2006/table">
                <a:tbl>
                  <a:tblPr rtl="1" firstRow="1" bandRow="1">
                    <a:tableStyleId>{9D7B26C5-4107-4FEC-AEDC-1716B250A1EF}</a:tableStyleId>
                  </a:tblPr>
                  <a:tblGrid>
                    <a:gridCol w="2191896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2191896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3794720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</a:tblGrid>
                  <a:tr h="427209"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sz="1400" b="1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B400</a:t>
                          </a:r>
                          <a:endParaRPr lang="ar-JO" sz="1400" b="1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sz="1400" b="1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B300</a:t>
                          </a:r>
                          <a:endParaRPr lang="ar-JO" sz="1400" b="1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endParaRPr lang="ar-JO" sz="1400" b="1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427209"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sz="1400" b="1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25KN/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en-US" sz="1400" b="1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1400" b="1" i="1" smtClean="0">
                                      <a:latin typeface="Cambria Math"/>
                                    </a:rPr>
                                    <m:t>𝒎</m:t>
                                  </m:r>
                                </m:e>
                                <m:sup>
                                  <m:r>
                                    <a:rPr lang="en-US" sz="1400" b="1" i="1" smtClean="0">
                                      <a:latin typeface="Cambria Math"/>
                                    </a:rPr>
                                    <m:t>𝟑</m:t>
                                  </m:r>
                                </m:sup>
                              </m:sSup>
                            </m:oMath>
                          </a14:m>
                          <a:endParaRPr lang="ar-JO" sz="1400" b="1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b="1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25KN/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en-US" sz="1400" b="1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1400" b="1" i="1" smtClean="0">
                                      <a:latin typeface="Cambria Math"/>
                                    </a:rPr>
                                    <m:t>𝒎</m:t>
                                  </m:r>
                                </m:e>
                                <m:sup>
                                  <m:r>
                                    <a:rPr lang="en-US" sz="1400" b="1" i="1" smtClean="0">
                                      <a:latin typeface="Cambria Math"/>
                                    </a:rPr>
                                    <m:t>𝟑</m:t>
                                  </m:r>
                                </m:sup>
                              </m:sSup>
                            </m:oMath>
                          </a14:m>
                          <a:endParaRPr lang="ar-JO" sz="1400" b="1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b="1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Unit Weight</a:t>
                          </a:r>
                          <a:endParaRPr lang="ar-JO" sz="1400" b="1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427209"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sz="1400" b="1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32MPa k</a:t>
                          </a:r>
                          <a:endParaRPr lang="ar-JO" sz="1400" b="1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b="1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24MPa</a:t>
                          </a:r>
                          <a:endParaRPr lang="ar-JO" sz="1400" b="1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b="1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Concrete Compressive Strength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sz="1400" b="1" i="1" smtClean="0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400" b="1" i="1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 panose="02040503050406030204" pitchFamily="18" charset="0"/>
                                    </a:rPr>
                                    <m:t>𝒇</m:t>
                                  </m:r>
                                  <m:r>
                                    <a:rPr lang="en-US" sz="1400" b="1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 panose="02040503050406030204" pitchFamily="18" charset="0"/>
                                    </a:rPr>
                                    <m:t>′</m:t>
                                  </m:r>
                                </m:e>
                                <m:sub>
                                  <m:r>
                                    <a:rPr lang="en-US" sz="1400" b="1" i="1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 panose="02040503050406030204" pitchFamily="18" charset="0"/>
                                    </a:rPr>
                                    <m:t>𝒄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sz="1400" b="1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 </a:t>
                          </a:r>
                          <a:endParaRPr lang="ar-JO" sz="1400" b="1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373808"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sz="1400" b="1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3.51MPa</a:t>
                          </a:r>
                          <a:endParaRPr lang="ar-JO" sz="1400" b="1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b="1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3.04MPa</a:t>
                          </a:r>
                          <a:endParaRPr lang="ar-JO" sz="1400" b="1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b="1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Concrete Flexural Strength</a:t>
                          </a:r>
                          <a:r>
                            <a:rPr lang="en-US" sz="1400" b="1" baseline="0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 </a:t>
                          </a:r>
                          <a14:m>
                            <m:oMath xmlns:m="http://schemas.openxmlformats.org/officeDocument/2006/math">
                              <m:r>
                                <a:rPr lang="en-US" sz="1400" b="1" smtClean="0">
                                  <a:solidFill>
                                    <a:schemeClr val="tx1"/>
                                  </a:solidFill>
                                  <a:effectLst/>
                                  <a:latin typeface="Cambria Math" panose="02040503050406030204" pitchFamily="18" charset="0"/>
                                </a:rPr>
                                <m:t>𝟎</m:t>
                              </m:r>
                              <m:r>
                                <a:rPr lang="en-US" sz="1400" b="1" smtClean="0">
                                  <a:solidFill>
                                    <a:schemeClr val="tx1"/>
                                  </a:solidFill>
                                  <a:effectLst/>
                                  <a:latin typeface="Cambria Math" panose="02040503050406030204" pitchFamily="18" charset="0"/>
                                </a:rPr>
                                <m:t>.</m:t>
                              </m:r>
                              <m:r>
                                <a:rPr lang="en-US" sz="1400" b="1" smtClean="0">
                                  <a:solidFill>
                                    <a:schemeClr val="tx1"/>
                                  </a:solidFill>
                                  <a:effectLst/>
                                  <a:latin typeface="Cambria Math" panose="02040503050406030204" pitchFamily="18" charset="0"/>
                                </a:rPr>
                                <m:t>𝟔𝟐</m:t>
                              </m:r>
                              <m:r>
                                <a:rPr lang="en-US" sz="1400" b="1" smtClean="0">
                                  <a:solidFill>
                                    <a:schemeClr val="tx1"/>
                                  </a:solidFill>
                                  <a:effectLst/>
                                  <a:latin typeface="Cambria Math" panose="02040503050406030204" pitchFamily="18" charset="0"/>
                                </a:rPr>
                                <m:t>𝛌</m:t>
                              </m:r>
                              <m:rad>
                                <m:radPr>
                                  <m:degHide m:val="on"/>
                                  <m:ctrlPr>
                                    <a:rPr lang="en-US" sz="1400" b="1" i="1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radPr>
                                <m:deg/>
                                <m:e>
                                  <m:sSubSup>
                                    <m:sSubSupPr>
                                      <m:ctrlPr>
                                        <a:rPr lang="en-US" sz="1400" b="1" i="1">
                                          <a:solidFill>
                                            <a:schemeClr val="tx1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en-US" sz="1400" b="1" i="1">
                                          <a:solidFill>
                                            <a:schemeClr val="tx1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</a:rPr>
                                        <m:t>𝒇</m:t>
                                      </m:r>
                                    </m:e>
                                    <m:sub>
                                      <m:r>
                                        <a:rPr lang="en-US" sz="1400" b="1" i="1">
                                          <a:solidFill>
                                            <a:schemeClr val="tx1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</a:rPr>
                                        <m:t>𝒄</m:t>
                                      </m:r>
                                    </m:sub>
                                    <m:sup>
                                      <m:r>
                                        <a:rPr lang="en-US" sz="1400" b="1">
                                          <a:solidFill>
                                            <a:schemeClr val="tx1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</a:rPr>
                                        <m:t>′</m:t>
                                      </m:r>
                                    </m:sup>
                                  </m:sSubSup>
                                </m:e>
                              </m:rad>
                            </m:oMath>
                          </a14:m>
                          <a:r>
                            <a:rPr lang="en-US" sz="1400" b="1" baseline="0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 </a:t>
                          </a:r>
                          <a:endParaRPr lang="ar-JO" sz="1400" b="1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  <a:tr h="543448"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sz="1400" b="1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1.87 </a:t>
                          </a:r>
                          <a:r>
                            <a:rPr lang="en-US" sz="1400" b="1" dirty="0" err="1" smtClean="0">
                              <a:latin typeface="Times New Roman" pitchFamily="18" charset="0"/>
                              <a:cs typeface="Times New Roman" pitchFamily="18" charset="0"/>
                            </a:rPr>
                            <a:t>MPa</a:t>
                          </a:r>
                          <a:endParaRPr lang="ar-JO" sz="1400" b="1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b="1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1.62MPa</a:t>
                          </a:r>
                          <a:endParaRPr lang="ar-JO" sz="1400" b="1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1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b="1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Concrete Tensile Strength    </a:t>
                          </a:r>
                          <a14:m>
                            <m:oMath xmlns:m="http://schemas.openxmlformats.org/officeDocument/2006/math">
                              <m:r>
                                <a:rPr lang="en-US" sz="1400" b="1" smtClean="0">
                                  <a:solidFill>
                                    <a:schemeClr val="tx1"/>
                                  </a:solidFill>
                                  <a:effectLst/>
                                  <a:latin typeface="Cambria Math" panose="02040503050406030204" pitchFamily="18" charset="0"/>
                                </a:rPr>
                                <m:t>𝟎</m:t>
                              </m:r>
                              <m:r>
                                <a:rPr lang="en-US" sz="1400" b="1" smtClean="0">
                                  <a:solidFill>
                                    <a:schemeClr val="tx1"/>
                                  </a:solidFill>
                                  <a:effectLst/>
                                  <a:latin typeface="Cambria Math" panose="02040503050406030204" pitchFamily="18" charset="0"/>
                                </a:rPr>
                                <m:t>.</m:t>
                              </m:r>
                              <m:r>
                                <a:rPr lang="en-US" sz="1400" b="1" smtClean="0">
                                  <a:solidFill>
                                    <a:schemeClr val="tx1"/>
                                  </a:solidFill>
                                  <a:effectLst/>
                                  <a:latin typeface="Cambria Math" panose="02040503050406030204" pitchFamily="18" charset="0"/>
                                </a:rPr>
                                <m:t>𝟑𝟑</m:t>
                              </m:r>
                              <m:r>
                                <a:rPr lang="en-US" sz="1400" b="1" smtClean="0">
                                  <a:solidFill>
                                    <a:schemeClr val="tx1"/>
                                  </a:solidFill>
                                  <a:effectLst/>
                                  <a:latin typeface="Cambria Math" panose="02040503050406030204" pitchFamily="18" charset="0"/>
                                </a:rPr>
                                <m:t>𝛌</m:t>
                              </m:r>
                              <m:rad>
                                <m:radPr>
                                  <m:degHide m:val="on"/>
                                  <m:ctrlPr>
                                    <a:rPr lang="en-US" sz="1400" b="1" i="1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radPr>
                                <m:deg/>
                                <m:e>
                                  <m:sSubSup>
                                    <m:sSubSupPr>
                                      <m:ctrlPr>
                                        <a:rPr lang="en-US" sz="1400" b="1" i="1">
                                          <a:solidFill>
                                            <a:schemeClr val="tx1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en-US" sz="1400" b="1" i="1">
                                          <a:solidFill>
                                            <a:schemeClr val="tx1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</a:rPr>
                                        <m:t>𝒇</m:t>
                                      </m:r>
                                    </m:e>
                                    <m:sub>
                                      <m:r>
                                        <a:rPr lang="en-US" sz="1400" b="1" i="1">
                                          <a:solidFill>
                                            <a:schemeClr val="tx1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</a:rPr>
                                        <m:t>𝒄</m:t>
                                      </m:r>
                                    </m:sub>
                                    <m:sup>
                                      <m:r>
                                        <a:rPr lang="en-US" sz="1400" b="1">
                                          <a:solidFill>
                                            <a:schemeClr val="tx1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</a:rPr>
                                        <m:t>′</m:t>
                                      </m:r>
                                    </m:sup>
                                  </m:sSubSup>
                                </m:e>
                              </m:rad>
                            </m:oMath>
                          </a14:m>
                          <a:endParaRPr lang="en-US" sz="1400" b="1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  <a:p>
                          <a:pPr algn="ctr"/>
                          <a:r>
                            <a:rPr lang="en-US" sz="1400" b="1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 </a:t>
                          </a:r>
                          <a:endParaRPr lang="ar-JO" sz="1400" b="1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val="10004"/>
                      </a:ext>
                    </a:extLst>
                  </a:tr>
                  <a:tr h="543448"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sz="1400" b="1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26587MPa</a:t>
                          </a:r>
                          <a:endParaRPr lang="ar-JO" sz="1400" b="1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b="1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23025MPa</a:t>
                          </a:r>
                          <a:endParaRPr lang="ar-JO" sz="1400" b="1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1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b="1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Modulus</a:t>
                          </a:r>
                          <a:r>
                            <a:rPr lang="en-US" sz="1400" b="1" baseline="0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 of Elasticity </a:t>
                          </a:r>
                          <a14:m>
                            <m:oMath xmlns:m="http://schemas.openxmlformats.org/officeDocument/2006/math">
                              <m:r>
                                <a:rPr lang="en-US" sz="1400" b="1" smtClean="0">
                                  <a:solidFill>
                                    <a:schemeClr val="tx1"/>
                                  </a:solidFill>
                                  <a:effectLst/>
                                  <a:latin typeface="Cambria Math" panose="02040503050406030204" pitchFamily="18" charset="0"/>
                                </a:rPr>
                                <m:t>𝟒𝟕𝟎𝟎</m:t>
                              </m:r>
                              <m:rad>
                                <m:radPr>
                                  <m:degHide m:val="on"/>
                                  <m:ctrlPr>
                                    <a:rPr lang="en-US" sz="1400" b="1" i="1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radPr>
                                <m:deg/>
                                <m:e>
                                  <m:sSubSup>
                                    <m:sSubSupPr>
                                      <m:ctrlPr>
                                        <a:rPr lang="en-US" sz="1400" b="1" i="1">
                                          <a:solidFill>
                                            <a:schemeClr val="tx1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en-US" sz="1400" b="1" i="1">
                                          <a:solidFill>
                                            <a:schemeClr val="tx1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</a:rPr>
                                        <m:t>𝒇</m:t>
                                      </m:r>
                                    </m:e>
                                    <m:sub>
                                      <m:r>
                                        <a:rPr lang="en-US" sz="1400" b="1" i="1">
                                          <a:solidFill>
                                            <a:schemeClr val="tx1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</a:rPr>
                                        <m:t>𝒄</m:t>
                                      </m:r>
                                    </m:sub>
                                    <m:sup>
                                      <m:r>
                                        <a:rPr lang="en-US" sz="1400" b="1">
                                          <a:solidFill>
                                            <a:schemeClr val="tx1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</a:rPr>
                                        <m:t>′</m:t>
                                      </m:r>
                                    </m:sup>
                                  </m:sSubSup>
                                </m:e>
                              </m:rad>
                            </m:oMath>
                          </a14:m>
                          <a:endParaRPr lang="en-US" sz="1400" b="1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  <a:p>
                          <a:pPr algn="ctr"/>
                          <a:endParaRPr lang="ar-JO" sz="1400" b="1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val="10005"/>
                      </a:ext>
                    </a:extLst>
                  </a:tr>
                  <a:tr h="427209"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sz="1400" b="1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0.2</a:t>
                          </a:r>
                          <a:endParaRPr lang="ar-JO" sz="1400" b="1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b="1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0.2</a:t>
                          </a:r>
                          <a:endParaRPr lang="ar-JO" sz="1400" b="1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b="1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Poisson</a:t>
                          </a:r>
                          <a:r>
                            <a:rPr lang="en-US" sz="1400" b="1" baseline="0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 Ratio</a:t>
                          </a:r>
                          <a:endParaRPr lang="ar-JO" sz="1400" b="1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val="10006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4" name="جدول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828414547"/>
                  </p:ext>
                </p:extLst>
              </p:nvPr>
            </p:nvGraphicFramePr>
            <p:xfrm>
              <a:off x="1777998" y="2616271"/>
              <a:ext cx="8178512" cy="3169540"/>
            </p:xfrm>
            <a:graphic>
              <a:graphicData uri="http://schemas.openxmlformats.org/drawingml/2006/table">
                <a:tbl>
                  <a:tblPr rtl="1" firstRow="1" bandRow="1">
                    <a:tableStyleId>{9D7B26C5-4107-4FEC-AEDC-1716B250A1EF}</a:tableStyleId>
                  </a:tblPr>
                  <a:tblGrid>
                    <a:gridCol w="2191896"/>
                    <a:gridCol w="2191896"/>
                    <a:gridCol w="3794720"/>
                  </a:tblGrid>
                  <a:tr h="427209"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sz="1400" b="1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B400</a:t>
                          </a:r>
                          <a:endParaRPr lang="ar-JO" sz="1400" b="1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sz="1400" b="1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B300</a:t>
                          </a:r>
                          <a:endParaRPr lang="ar-JO" sz="1400" b="1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endParaRPr lang="ar-JO" sz="1400" b="1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/>
                    </a:tc>
                  </a:tr>
                  <a:tr h="427209">
                    <a:tc>
                      <a:txBody>
                        <a:bodyPr/>
                        <a:lstStyle/>
                        <a:p>
                          <a:endParaRPr lang="ar-JO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279" t="-101429" r="-273816" b="-54428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ar-JO"/>
                        </a:p>
                      </a:txBody>
                      <a:tcPr marL="68580" marR="68580" marT="0" marB="0">
                        <a:blipFill rotWithShape="1">
                          <a:blip r:embed="rId2"/>
                          <a:stretch>
                            <a:fillRect l="-100000" t="-101429" r="-173056" b="-54428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b="1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Unit Weight</a:t>
                          </a:r>
                          <a:endParaRPr lang="ar-JO" sz="1400" b="1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 marL="68580" marR="68580" marT="0" marB="0" anchor="ctr"/>
                    </a:tc>
                  </a:tr>
                  <a:tr h="427209"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sz="1400" b="1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32MPa k</a:t>
                          </a:r>
                          <a:endParaRPr lang="ar-JO" sz="1400" b="1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b="1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24MPa</a:t>
                          </a:r>
                          <a:endParaRPr lang="ar-JO" sz="1400" b="1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endParaRPr lang="ar-JO"/>
                        </a:p>
                      </a:txBody>
                      <a:tcPr marL="68580" marR="68580" marT="0" marB="0" anchor="ctr">
                        <a:blipFill rotWithShape="1">
                          <a:blip r:embed="rId2"/>
                          <a:stretch>
                            <a:fillRect l="-115756" t="-201429" r="-161" b="-444286"/>
                          </a:stretch>
                        </a:blipFill>
                      </a:tcPr>
                    </a:tc>
                  </a:tr>
                  <a:tr h="373808"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sz="1400" b="1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3.51MPa</a:t>
                          </a:r>
                          <a:endParaRPr lang="ar-JO" sz="1400" b="1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b="1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3.04MPa</a:t>
                          </a:r>
                          <a:endParaRPr lang="ar-JO" sz="1400" b="1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endParaRPr lang="ar-JO"/>
                        </a:p>
                      </a:txBody>
                      <a:tcPr marL="68580" marR="68580" marT="0" marB="0" anchor="ctr">
                        <a:blipFill rotWithShape="1">
                          <a:blip r:embed="rId2"/>
                          <a:stretch>
                            <a:fillRect l="-115756" t="-340323" r="-161" b="-401613"/>
                          </a:stretch>
                        </a:blipFill>
                      </a:tcPr>
                    </a:tc>
                  </a:tr>
                  <a:tr h="543448"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sz="1400" b="1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1.87 </a:t>
                          </a:r>
                          <a:r>
                            <a:rPr lang="en-US" sz="1400" b="1" dirty="0" err="1" smtClean="0">
                              <a:latin typeface="Times New Roman" pitchFamily="18" charset="0"/>
                              <a:cs typeface="Times New Roman" pitchFamily="18" charset="0"/>
                            </a:rPr>
                            <a:t>MPa</a:t>
                          </a:r>
                          <a:endParaRPr lang="ar-JO" sz="1400" b="1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b="1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1.62MPa</a:t>
                          </a:r>
                          <a:endParaRPr lang="ar-JO" sz="1400" b="1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endParaRPr lang="ar-JO"/>
                        </a:p>
                      </a:txBody>
                      <a:tcPr marL="68580" marR="68580" marT="0" marB="0" anchor="ctr">
                        <a:blipFill rotWithShape="1">
                          <a:blip r:embed="rId2"/>
                          <a:stretch>
                            <a:fillRect l="-115756" t="-306742" r="-161" b="-179775"/>
                          </a:stretch>
                        </a:blipFill>
                      </a:tcPr>
                    </a:tc>
                  </a:tr>
                  <a:tr h="543448"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sz="1400" b="1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26587MPa</a:t>
                          </a:r>
                          <a:endParaRPr lang="ar-JO" sz="1400" b="1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b="1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23025MPa</a:t>
                          </a:r>
                          <a:endParaRPr lang="ar-JO" sz="1400" b="1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endParaRPr lang="ar-JO"/>
                        </a:p>
                      </a:txBody>
                      <a:tcPr marL="68580" marR="68580" marT="0" marB="0" anchor="ctr">
                        <a:blipFill rotWithShape="1">
                          <a:blip r:embed="rId2"/>
                          <a:stretch>
                            <a:fillRect l="-115756" t="-406742" r="-161" b="-79775"/>
                          </a:stretch>
                        </a:blipFill>
                      </a:tcPr>
                    </a:tc>
                  </a:tr>
                  <a:tr h="427209"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sz="1400" b="1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0.2</a:t>
                          </a:r>
                          <a:endParaRPr lang="ar-JO" sz="1400" b="1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b="1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0.2</a:t>
                          </a:r>
                          <a:endParaRPr lang="ar-JO" sz="1400" b="1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b="1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Poisson</a:t>
                          </a:r>
                          <a:r>
                            <a:rPr lang="en-US" sz="1400" b="1" baseline="0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 Ratio</a:t>
                          </a:r>
                          <a:endParaRPr lang="ar-JO" sz="1400" b="1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 marL="68580" marR="68580" marT="0" marB="0" anchor="ctr"/>
                    </a:tc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2042600954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52400" y="259588"/>
            <a:ext cx="10972800" cy="1143000"/>
          </a:xfrm>
        </p:spPr>
        <p:txBody>
          <a:bodyPr>
            <a:noAutofit/>
          </a:bodyPr>
          <a:lstStyle/>
          <a:p>
            <a:r>
              <a:rPr lang="en-US" sz="3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3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3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3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3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3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3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3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3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3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3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3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3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3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3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Design of footing and Basement wall</a:t>
            </a:r>
            <a:endParaRPr lang="ar-JO" sz="32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عنصر نائب للمحتوى 2"/>
              <p:cNvSpPr>
                <a:spLocks noGrp="1"/>
              </p:cNvSpPr>
              <p:nvPr>
                <p:ph idx="1"/>
              </p:nvPr>
            </p:nvSpPr>
            <p:spPr>
              <a:xfrm>
                <a:off x="266700" y="1473200"/>
                <a:ext cx="11315700" cy="4851400"/>
              </a:xfrm>
            </p:spPr>
            <p:txBody>
              <a:bodyPr>
                <a:normAutofit/>
              </a:bodyPr>
              <a:lstStyle/>
              <a:p>
                <a:pPr marL="0" indent="0" algn="l" rtl="0">
                  <a:buNone/>
                </a:pPr>
                <a:r>
                  <a:rPr lang="en-US" sz="2000" b="1" dirty="0">
                    <a:latin typeface="Times New Roman" pitchFamily="18" charset="0"/>
                    <a:cs typeface="Times New Roman" pitchFamily="18" charset="0"/>
                  </a:rPr>
                  <a:t>Design the footing:</a:t>
                </a:r>
                <a:endParaRPr lang="en-US" sz="2000" dirty="0">
                  <a:latin typeface="Times New Roman" pitchFamily="18" charset="0"/>
                  <a:cs typeface="Times New Roman" pitchFamily="18" charset="0"/>
                </a:endParaRPr>
              </a:p>
              <a:p>
                <a:pPr marL="0" lvl="0" indent="0" algn="l" rtl="0">
                  <a:buNone/>
                </a:pPr>
                <a:r>
                  <a:rPr lang="en-US" sz="1800" dirty="0">
                    <a:latin typeface="Times New Roman" pitchFamily="18" charset="0"/>
                    <a:cs typeface="Times New Roman" pitchFamily="18" charset="0"/>
                  </a:rPr>
                  <a:t>Design for shear:</a:t>
                </a:r>
              </a:p>
              <a:p>
                <a:pPr marL="0" indent="0" algn="l" rtl="0">
                  <a:buNone/>
                </a:pPr>
                <a:r>
                  <a:rPr lang="en-US" sz="1800" dirty="0">
                    <a:latin typeface="Times New Roman" pitchFamily="18" charset="0"/>
                    <a:cs typeface="Times New Roman" pitchFamily="18" charset="0"/>
                  </a:rPr>
                  <a:t>Vu=480KN</a:t>
                </a:r>
              </a:p>
              <a:p>
                <a:pPr marL="0" indent="0" algn="l" rtl="0">
                  <a:buNone/>
                </a:pPr>
                <a:r>
                  <a:rPr lang="en-US" sz="1800" dirty="0" err="1">
                    <a:latin typeface="Times New Roman" pitchFamily="18" charset="0"/>
                    <a:cs typeface="Times New Roman" pitchFamily="18" charset="0"/>
                  </a:rPr>
                  <a:t>ØVc</a:t>
                </a:r>
                <a:r>
                  <a:rPr lang="en-US" sz="1800" dirty="0">
                    <a:latin typeface="Times New Roman" pitchFamily="18" charset="0"/>
                    <a:cs typeface="Times New Roman" pitchFamily="18" charset="0"/>
                  </a:rPr>
                  <a:t>=0.75×1/6×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n-US" sz="1800" i="1">
                            <a:latin typeface="Cambria Math"/>
                          </a:rPr>
                          <m:t>24</m:t>
                        </m:r>
                      </m:e>
                    </m:rad>
                  </m:oMath>
                </a14:m>
                <a:r>
                  <a:rPr lang="en-US" sz="1800" dirty="0">
                    <a:latin typeface="Times New Roman" pitchFamily="18" charset="0"/>
                    <a:cs typeface="Times New Roman" pitchFamily="18" charset="0"/>
                  </a:rPr>
                  <a:t>×1000×850/1000= 520.5 KN</a:t>
                </a:r>
              </a:p>
              <a:p>
                <a:pPr marL="0" indent="0" algn="l" rtl="0">
                  <a:buNone/>
                </a:pPr>
                <a:r>
                  <a:rPr lang="en-US" sz="1800" dirty="0">
                    <a:latin typeface="Times New Roman" pitchFamily="18" charset="0"/>
                    <a:cs typeface="Times New Roman" pitchFamily="18" charset="0"/>
                  </a:rPr>
                  <a:t>Vu&lt;</a:t>
                </a:r>
                <a:r>
                  <a:rPr lang="en-US" sz="1800" dirty="0" err="1">
                    <a:latin typeface="Times New Roman" pitchFamily="18" charset="0"/>
                    <a:cs typeface="Times New Roman" pitchFamily="18" charset="0"/>
                  </a:rPr>
                  <a:t>ØVc</a:t>
                </a:r>
                <a:endParaRPr lang="en-US" sz="1800" dirty="0">
                  <a:latin typeface="Times New Roman" pitchFamily="18" charset="0"/>
                  <a:cs typeface="Times New Roman" pitchFamily="18" charset="0"/>
                </a:endParaRPr>
              </a:p>
              <a:p>
                <a:pPr marL="0" lvl="0" indent="0" algn="l" rtl="0">
                  <a:buNone/>
                </a:pPr>
                <a:r>
                  <a:rPr lang="en-US" sz="1800" dirty="0">
                    <a:latin typeface="Times New Roman" pitchFamily="18" charset="0"/>
                    <a:cs typeface="Times New Roman" pitchFamily="18" charset="0"/>
                  </a:rPr>
                  <a:t>Design of flexure:</a:t>
                </a:r>
              </a:p>
              <a:p>
                <a:pPr marL="0" indent="0" algn="l" rtl="0">
                  <a:buNone/>
                </a:pPr>
                <a:r>
                  <a:rPr lang="en-US" sz="1800" dirty="0">
                    <a:latin typeface="Times New Roman" pitchFamily="18" charset="0"/>
                    <a:cs typeface="Times New Roman" pitchFamily="18" charset="0"/>
                  </a:rPr>
                  <a:t> We divide the slab into column strip and middle strip as shown in the figure </a:t>
                </a:r>
                <a:r>
                  <a:rPr lang="en-US" sz="1800" dirty="0" smtClean="0">
                    <a:latin typeface="Times New Roman" pitchFamily="18" charset="0"/>
                    <a:cs typeface="Times New Roman" pitchFamily="18" charset="0"/>
                  </a:rPr>
                  <a:t>below</a:t>
                </a:r>
              </a:p>
              <a:p>
                <a:pPr marL="0" indent="0" algn="l" rtl="0">
                  <a:buNone/>
                </a:pPr>
                <a:endParaRPr lang="en-US" sz="1800" dirty="0" smtClean="0">
                  <a:latin typeface="Times New Roman" pitchFamily="18" charset="0"/>
                  <a:cs typeface="Times New Roman" pitchFamily="18" charset="0"/>
                </a:endParaRPr>
              </a:p>
              <a:p>
                <a:pPr marL="0" indent="0" algn="l" rtl="0">
                  <a:buNone/>
                </a:pPr>
                <a:endParaRPr lang="en-US" sz="1800" dirty="0">
                  <a:latin typeface="Times New Roman" pitchFamily="18" charset="0"/>
                  <a:cs typeface="Times New Roman" pitchFamily="18" charset="0"/>
                </a:endParaRPr>
              </a:p>
              <a:p>
                <a:pPr marL="0" indent="0" algn="l" rtl="0">
                  <a:buNone/>
                </a:pPr>
                <a:endParaRPr lang="ar-JO" sz="18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3" name="عنصر نائب للمحتوى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66700" y="1473200"/>
                <a:ext cx="11315700" cy="4851400"/>
              </a:xfrm>
              <a:blipFill rotWithShape="1">
                <a:blip r:embed="rId2"/>
                <a:stretch>
                  <a:fillRect l="-593" t="-628"/>
                </a:stretch>
              </a:blipFill>
            </p:spPr>
            <p:txBody>
              <a:bodyPr/>
              <a:lstStyle/>
              <a:p>
                <a:r>
                  <a:rPr lang="ar-JO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صورة 4"/>
          <p:cNvPicPr/>
          <p:nvPr/>
        </p:nvPicPr>
        <p:blipFill>
          <a:blip r:embed="rId3"/>
          <a:stretch>
            <a:fillRect/>
          </a:stretch>
        </p:blipFill>
        <p:spPr>
          <a:xfrm>
            <a:off x="1790700" y="4501832"/>
            <a:ext cx="7251700" cy="208946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66178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JO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47839"/>
            <a:ext cx="12192000" cy="65608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عنصر نائب للمحتوى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JO" dirty="0"/>
          </a:p>
        </p:txBody>
      </p:sp>
    </p:spTree>
    <p:extLst>
      <p:ext uri="{BB962C8B-B14F-4D97-AF65-F5344CB8AC3E}">
        <p14:creationId xmlns:p14="http://schemas.microsoft.com/office/powerpoint/2010/main" val="2946813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JO"/>
          </a:p>
        </p:txBody>
      </p:sp>
      <p:pic>
        <p:nvPicPr>
          <p:cNvPr id="4" name="عنصر نائب للمحتوى 3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778001" y="2578100"/>
            <a:ext cx="8418512" cy="280908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546727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28600" y="107188"/>
            <a:ext cx="10972800" cy="1143000"/>
          </a:xfrm>
        </p:spPr>
        <p:txBody>
          <a:bodyPr>
            <a:noAutofit/>
          </a:bodyPr>
          <a:lstStyle/>
          <a:p>
            <a:r>
              <a:rPr lang="en-US" sz="3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3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3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3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3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3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3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3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3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3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3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3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3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3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3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Design of footing and Basement wall</a:t>
            </a:r>
            <a:endParaRPr lang="ar-JO" sz="32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عنصر نائب للمحتوى 2"/>
              <p:cNvSpPr>
                <a:spLocks noGrp="1"/>
              </p:cNvSpPr>
              <p:nvPr>
                <p:ph idx="1"/>
              </p:nvPr>
            </p:nvSpPr>
            <p:spPr>
              <a:xfrm>
                <a:off x="114300" y="1358900"/>
                <a:ext cx="11468100" cy="5092700"/>
              </a:xfrm>
            </p:spPr>
            <p:txBody>
              <a:bodyPr>
                <a:noAutofit/>
              </a:bodyPr>
              <a:lstStyle/>
              <a:p>
                <a:pPr marL="0" indent="0" algn="l" rtl="0">
                  <a:buNone/>
                </a:pPr>
                <a:r>
                  <a:rPr lang="en-US" sz="1800" b="1" dirty="0" smtClean="0">
                    <a:latin typeface="Times New Roman" pitchFamily="18" charset="0"/>
                    <a:cs typeface="Times New Roman" pitchFamily="18" charset="0"/>
                  </a:rPr>
                  <a:t>Design </a:t>
                </a:r>
                <a:r>
                  <a:rPr lang="en-US" sz="1800" b="1" dirty="0">
                    <a:latin typeface="Times New Roman" pitchFamily="18" charset="0"/>
                    <a:cs typeface="Times New Roman" pitchFamily="18" charset="0"/>
                  </a:rPr>
                  <a:t>and Calculation of Basement Wall:</a:t>
                </a:r>
              </a:p>
              <a:p>
                <a:pPr marL="0" indent="0" algn="l" rtl="0">
                  <a:buNone/>
                </a:pPr>
                <a:r>
                  <a:rPr lang="en-US" sz="1800" b="1" dirty="0" smtClean="0">
                    <a:latin typeface="Times New Roman" pitchFamily="18" charset="0"/>
                    <a:cs typeface="Times New Roman" pitchFamily="18" charset="0"/>
                  </a:rPr>
                  <a:t>Design </a:t>
                </a:r>
                <a:r>
                  <a:rPr lang="en-US" sz="1800" b="1" dirty="0">
                    <a:latin typeface="Times New Roman" pitchFamily="18" charset="0"/>
                    <a:cs typeface="Times New Roman" pitchFamily="18" charset="0"/>
                  </a:rPr>
                  <a:t>Loads:</a:t>
                </a:r>
                <a:endParaRPr lang="en-US" sz="1800" dirty="0">
                  <a:latin typeface="Times New Roman" pitchFamily="18" charset="0"/>
                  <a:cs typeface="Times New Roman" pitchFamily="18" charset="0"/>
                </a:endParaRPr>
              </a:p>
              <a:p>
                <a:pPr marL="0" indent="0" algn="l" rtl="0">
                  <a:buNone/>
                </a:pPr>
                <a:r>
                  <a:rPr lang="en-US" sz="1800" dirty="0">
                    <a:latin typeface="Times New Roman" pitchFamily="18" charset="0"/>
                    <a:cs typeface="Times New Roman" pitchFamily="18" charset="0"/>
                  </a:rPr>
                  <a:t>_Bulk density (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/>
                      </a:rPr>
                      <m:t>𝛾</m:t>
                    </m:r>
                  </m:oMath>
                </a14:m>
                <a:r>
                  <a:rPr lang="en-US" sz="1800" dirty="0">
                    <a:latin typeface="Times New Roman" pitchFamily="18" charset="0"/>
                    <a:cs typeface="Times New Roman" pitchFamily="18" charset="0"/>
                  </a:rPr>
                  <a:t>) =18KN/m3</a:t>
                </a:r>
              </a:p>
              <a:p>
                <a:pPr marL="0" indent="0" algn="l" rtl="0">
                  <a:buNone/>
                </a:pPr>
                <a:r>
                  <a:rPr lang="en-US" sz="1800" dirty="0">
                    <a:latin typeface="Times New Roman" pitchFamily="18" charset="0"/>
                    <a:cs typeface="Times New Roman" pitchFamily="18" charset="0"/>
                  </a:rPr>
                  <a:t>_Angle of internal friction (Ø) =30˚</a:t>
                </a:r>
              </a:p>
              <a:p>
                <a:pPr marL="0" indent="0" algn="l" rtl="0">
                  <a:buNone/>
                </a:pPr>
                <a:r>
                  <a:rPr lang="en-US" sz="1800" dirty="0">
                    <a:latin typeface="Times New Roman" pitchFamily="18" charset="0"/>
                    <a:cs typeface="Times New Roman" pitchFamily="18" charset="0"/>
                  </a:rPr>
                  <a:t>_Active coefficient in cohesion less s soil (</a:t>
                </a:r>
                <a:r>
                  <a:rPr lang="en-US" sz="1800" dirty="0" err="1">
                    <a:latin typeface="Times New Roman" pitchFamily="18" charset="0"/>
                    <a:cs typeface="Times New Roman" pitchFamily="18" charset="0"/>
                  </a:rPr>
                  <a:t>Ka</a:t>
                </a:r>
                <a:r>
                  <a:rPr lang="en-US" sz="1800" dirty="0">
                    <a:latin typeface="Times New Roman" pitchFamily="18" charset="0"/>
                    <a:cs typeface="Times New Roman" pitchFamily="18" charset="0"/>
                  </a:rPr>
                  <a:t>) </a:t>
                </a:r>
                <a:r>
                  <a:rPr lang="en-US" sz="1800" dirty="0" smtClean="0">
                    <a:latin typeface="Times New Roman" pitchFamily="18" charset="0"/>
                    <a:cs typeface="Times New Roman" pitchFamily="18" charset="0"/>
                  </a:rPr>
                  <a:t>=0.333</a:t>
                </a:r>
                <a:endParaRPr lang="en-US" sz="1800" dirty="0">
                  <a:latin typeface="Times New Roman" pitchFamily="18" charset="0"/>
                  <a:cs typeface="Times New Roman" pitchFamily="18" charset="0"/>
                </a:endParaRPr>
              </a:p>
              <a:p>
                <a:pPr marL="0" indent="0" algn="l" rtl="0">
                  <a:buNone/>
                </a:pPr>
                <a:r>
                  <a:rPr lang="en-US" sz="1800" dirty="0">
                    <a:latin typeface="Times New Roman" pitchFamily="18" charset="0"/>
                    <a:cs typeface="Times New Roman" pitchFamily="18" charset="0"/>
                  </a:rPr>
                  <a:t>_Load </a:t>
                </a:r>
                <a:r>
                  <a:rPr lang="en-US" sz="1800" dirty="0" smtClean="0">
                    <a:latin typeface="Times New Roman" pitchFamily="18" charset="0"/>
                    <a:cs typeface="Times New Roman" pitchFamily="18" charset="0"/>
                  </a:rPr>
                  <a:t>from building </a:t>
                </a:r>
                <a:r>
                  <a:rPr lang="en-GB" sz="1800" dirty="0" smtClean="0">
                    <a:latin typeface="Times New Roman" pitchFamily="18" charset="0"/>
                    <a:cs typeface="Times New Roman" pitchFamily="18" charset="0"/>
                  </a:rPr>
                  <a:t>=</a:t>
                </a:r>
                <a:r>
                  <a:rPr lang="en-GB" sz="1800" dirty="0">
                    <a:latin typeface="Times New Roman" pitchFamily="18" charset="0"/>
                    <a:cs typeface="Times New Roman" pitchFamily="18" charset="0"/>
                  </a:rPr>
                  <a:t>19.5 KN/m</a:t>
                </a:r>
                <a:endParaRPr lang="en-US" sz="1800" dirty="0">
                  <a:latin typeface="Times New Roman" pitchFamily="18" charset="0"/>
                  <a:cs typeface="Times New Roman" pitchFamily="18" charset="0"/>
                </a:endParaRPr>
              </a:p>
              <a:p>
                <a:pPr marL="0" indent="0" algn="l" rtl="0">
                  <a:buNone/>
                </a:pPr>
                <a:r>
                  <a:rPr lang="en-GB" sz="1800" dirty="0">
                    <a:latin typeface="Times New Roman" pitchFamily="18" charset="0"/>
                    <a:cs typeface="Times New Roman" pitchFamily="18" charset="0"/>
                  </a:rPr>
                  <a:t> </a:t>
                </a:r>
                <a:endParaRPr lang="en-US" sz="1800" dirty="0">
                  <a:latin typeface="Times New Roman" pitchFamily="18" charset="0"/>
                  <a:cs typeface="Times New Roman" pitchFamily="18" charset="0"/>
                </a:endParaRPr>
              </a:p>
              <a:p>
                <a:pPr marL="0" indent="0" algn="l" rtl="0">
                  <a:buNone/>
                </a:pPr>
                <a:r>
                  <a:rPr lang="en-GB" sz="1800" dirty="0">
                    <a:latin typeface="Times New Roman" pitchFamily="18" charset="0"/>
                    <a:cs typeface="Times New Roman" pitchFamily="18" charset="0"/>
                  </a:rPr>
                  <a:t>_Soil load:</a:t>
                </a:r>
                <a:endParaRPr lang="en-US" sz="1800" dirty="0">
                  <a:latin typeface="Times New Roman" pitchFamily="18" charset="0"/>
                  <a:cs typeface="Times New Roman" pitchFamily="18" charset="0"/>
                </a:endParaRPr>
              </a:p>
              <a:p>
                <a:pPr marL="0" indent="0" algn="l" rtl="0">
                  <a:buNone/>
                </a:pPr>
                <a:r>
                  <a:rPr lang="en-GB" sz="1800" dirty="0">
                    <a:latin typeface="Times New Roman" pitchFamily="18" charset="0"/>
                    <a:cs typeface="Times New Roman" pitchFamily="18" charset="0"/>
                  </a:rPr>
                  <a:t>q1=</a:t>
                </a:r>
                <a14:m>
                  <m:oMath xmlns:m="http://schemas.openxmlformats.org/officeDocument/2006/math">
                    <m:r>
                      <a:rPr lang="en-GB" sz="1800" i="1">
                        <a:latin typeface="Cambria Math"/>
                      </a:rPr>
                      <m:t> </m:t>
                    </m:r>
                  </m:oMath>
                </a14:m>
                <a:r>
                  <a:rPr lang="en-US" sz="1800" dirty="0" smtClean="0">
                    <a:latin typeface="Times New Roman" pitchFamily="18" charset="0"/>
                    <a:cs typeface="Times New Roman" pitchFamily="18" charset="0"/>
                  </a:rPr>
                  <a:t>0 </a:t>
                </a:r>
                <a:r>
                  <a:rPr lang="en-US" sz="1800" dirty="0">
                    <a:latin typeface="Times New Roman" pitchFamily="18" charset="0"/>
                    <a:cs typeface="Times New Roman" pitchFamily="18" charset="0"/>
                  </a:rPr>
                  <a:t>KN/m2 </a:t>
                </a:r>
                <a:r>
                  <a:rPr lang="en-GB" sz="1800" dirty="0">
                    <a:latin typeface="Times New Roman" pitchFamily="18" charset="0"/>
                    <a:cs typeface="Times New Roman" pitchFamily="18" charset="0"/>
                  </a:rPr>
                  <a:t>→at Z=0</a:t>
                </a:r>
                <a:endParaRPr lang="en-US" sz="1800" dirty="0">
                  <a:latin typeface="Times New Roman" pitchFamily="18" charset="0"/>
                  <a:cs typeface="Times New Roman" pitchFamily="18" charset="0"/>
                </a:endParaRPr>
              </a:p>
              <a:p>
                <a:pPr marL="0" indent="0" algn="l" rtl="0">
                  <a:buNone/>
                </a:pPr>
                <a:r>
                  <a:rPr lang="en-GB" sz="1800" dirty="0">
                    <a:latin typeface="Times New Roman" pitchFamily="18" charset="0"/>
                    <a:cs typeface="Times New Roman" pitchFamily="18" charset="0"/>
                  </a:rPr>
                  <a:t>q2=</a:t>
                </a:r>
                <a14:m>
                  <m:oMath xmlns:m="http://schemas.openxmlformats.org/officeDocument/2006/math">
                    <m:r>
                      <a:rPr lang="en-GB" sz="1800" i="1">
                        <a:latin typeface="Cambria Math"/>
                      </a:rPr>
                      <m:t> </m:t>
                    </m:r>
                  </m:oMath>
                </a14:m>
                <a:r>
                  <a:rPr lang="en-US" sz="1800" dirty="0" smtClean="0">
                    <a:latin typeface="Times New Roman" pitchFamily="18" charset="0"/>
                    <a:cs typeface="Times New Roman" pitchFamily="18" charset="0"/>
                  </a:rPr>
                  <a:t>60 </a:t>
                </a:r>
                <a:r>
                  <a:rPr lang="en-US" sz="1800" dirty="0">
                    <a:latin typeface="Times New Roman" pitchFamily="18" charset="0"/>
                    <a:cs typeface="Times New Roman" pitchFamily="18" charset="0"/>
                  </a:rPr>
                  <a:t>KN/m2 </a:t>
                </a:r>
                <a:r>
                  <a:rPr lang="en-GB" sz="1800" dirty="0">
                    <a:latin typeface="Times New Roman" pitchFamily="18" charset="0"/>
                    <a:cs typeface="Times New Roman" pitchFamily="18" charset="0"/>
                  </a:rPr>
                  <a:t>→at Z=10</a:t>
                </a:r>
                <a:endParaRPr lang="en-US" sz="1800" dirty="0">
                  <a:latin typeface="Times New Roman" pitchFamily="18" charset="0"/>
                  <a:cs typeface="Times New Roman" pitchFamily="18" charset="0"/>
                </a:endParaRPr>
              </a:p>
              <a:p>
                <a:pPr marL="0" indent="0" algn="l" rtl="0">
                  <a:buNone/>
                </a:pPr>
                <a:r>
                  <a:rPr lang="en-GB" sz="1800" dirty="0">
                    <a:latin typeface="Times New Roman" pitchFamily="18" charset="0"/>
                    <a:cs typeface="Times New Roman" pitchFamily="18" charset="0"/>
                  </a:rPr>
                  <a:t> </a:t>
                </a:r>
                <a:endParaRPr lang="en-US" sz="1800" dirty="0">
                  <a:latin typeface="Times New Roman" pitchFamily="18" charset="0"/>
                  <a:cs typeface="Times New Roman" pitchFamily="18" charset="0"/>
                </a:endParaRPr>
              </a:p>
              <a:p>
                <a:pPr marL="0" indent="0" algn="l" rtl="0">
                  <a:buNone/>
                </a:pPr>
                <a:r>
                  <a:rPr lang="en-GB" sz="1800" dirty="0">
                    <a:latin typeface="Times New Roman" pitchFamily="18" charset="0"/>
                    <a:cs typeface="Times New Roman" pitchFamily="18" charset="0"/>
                  </a:rPr>
                  <a:t>_use sap 2000 to design basement wall</a:t>
                </a:r>
                <a:endParaRPr lang="ar-JO" sz="18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3" name="عنصر نائب للمحتوى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14300" y="1358900"/>
                <a:ext cx="11468100" cy="5092700"/>
              </a:xfrm>
              <a:blipFill rotWithShape="1">
                <a:blip r:embed="rId2"/>
                <a:stretch>
                  <a:fillRect l="-478" t="-599"/>
                </a:stretch>
              </a:blipFill>
            </p:spPr>
            <p:txBody>
              <a:bodyPr/>
              <a:lstStyle/>
              <a:p>
                <a:r>
                  <a:rPr lang="ar-JO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96650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41300" y="704088"/>
            <a:ext cx="8026400" cy="883412"/>
          </a:xfrm>
        </p:spPr>
        <p:txBody>
          <a:bodyPr>
            <a:noAutofit/>
          </a:bodyPr>
          <a:lstStyle/>
          <a:p>
            <a:pPr algn="ctr"/>
            <a:r>
              <a:rPr lang="en-US" sz="3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3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3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3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3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3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3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3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3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3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3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3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3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3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3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Design of footing and Basement wall</a:t>
            </a:r>
            <a:r>
              <a:rPr lang="en-US" sz="3600" dirty="0">
                <a:solidFill>
                  <a:schemeClr val="tx1"/>
                </a:solidFill>
              </a:rPr>
              <a:t/>
            </a:r>
            <a:br>
              <a:rPr lang="en-US" sz="3600" dirty="0">
                <a:solidFill>
                  <a:schemeClr val="tx1"/>
                </a:solidFill>
              </a:rPr>
            </a:br>
            <a:endParaRPr lang="ar-JO" sz="3600" dirty="0">
              <a:solidFill>
                <a:schemeClr val="tx1"/>
              </a:solidFill>
            </a:endParaRPr>
          </a:p>
        </p:txBody>
      </p:sp>
      <p:pic>
        <p:nvPicPr>
          <p:cNvPr id="4" name="Picture 10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8490016" y="1782763"/>
            <a:ext cx="3543168" cy="438943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مستطيل 4"/>
              <p:cNvSpPr/>
              <p:nvPr/>
            </p:nvSpPr>
            <p:spPr>
              <a:xfrm>
                <a:off x="609600" y="1447400"/>
                <a:ext cx="6096000" cy="1827039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r>
                  <a:rPr lang="en-US" sz="2400" dirty="0" smtClean="0">
                    <a:latin typeface="Times New Roman" pitchFamily="18" charset="0"/>
                    <a:cs typeface="Times New Roman" pitchFamily="18" charset="0"/>
                  </a:rPr>
                  <a:t>Design for Shear:</a:t>
                </a:r>
              </a:p>
              <a:p>
                <a14:m>
                  <m:oMath xmlns:m="http://schemas.openxmlformats.org/officeDocument/2006/math">
                    <m:r>
                      <a:rPr lang="en-US" sz="2000">
                        <a:latin typeface="Cambria Math"/>
                      </a:rPr>
                      <m:t>Ø</m:t>
                    </m:r>
                    <m:r>
                      <m:rPr>
                        <m:sty m:val="p"/>
                      </m:rPr>
                      <a:rPr lang="en-US" sz="2000">
                        <a:latin typeface="Cambria Math"/>
                      </a:rPr>
                      <m:t>Vc</m:t>
                    </m:r>
                  </m:oMath>
                </a14:m>
                <a:r>
                  <a:rPr lang="en-US" sz="2000" dirty="0">
                    <a:latin typeface="Times New Roman" pitchFamily="18" charset="0"/>
                    <a:cs typeface="Times New Roman" pitchFamily="18" charset="0"/>
                  </a:rPr>
                  <a:t> =0.17*0.75*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ad>
                          <m:radPr>
                            <m:degHide m:val="on"/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en-US" sz="2000" i="1">
                                <a:latin typeface="Cambria Math"/>
                              </a:rPr>
                              <m:t>𝑓</m:t>
                            </m:r>
                          </m:e>
                        </m:rad>
                      </m:e>
                      <m:sup>
                        <m:r>
                          <a:rPr lang="en-US" sz="2000" i="1">
                            <a:latin typeface="Cambria Math"/>
                          </a:rPr>
                          <m:t>′</m:t>
                        </m:r>
                      </m:sup>
                    </m:sSup>
                    <m:r>
                      <a:rPr lang="en-US" sz="2000" i="1">
                        <a:latin typeface="Cambria Math"/>
                      </a:rPr>
                      <m:t>𝑐</m:t>
                    </m:r>
                    <m:r>
                      <a:rPr lang="en-US" sz="2000" i="1">
                        <a:latin typeface="Cambria Math"/>
                      </a:rPr>
                      <m:t>∗</m:t>
                    </m:r>
                    <m:r>
                      <a:rPr lang="en-US" sz="2000" i="1">
                        <a:latin typeface="Cambria Math"/>
                      </a:rPr>
                      <m:t>𝑏</m:t>
                    </m:r>
                    <m:r>
                      <a:rPr lang="en-US" sz="2000" i="1">
                        <a:latin typeface="Cambria Math"/>
                      </a:rPr>
                      <m:t>∗</m:t>
                    </m:r>
                    <m:r>
                      <a:rPr lang="en-US" sz="2000" i="1">
                        <a:latin typeface="Cambria Math"/>
                      </a:rPr>
                      <m:t>𝑑</m:t>
                    </m:r>
                  </m:oMath>
                </a14:m>
                <a:endParaRPr lang="en-US" sz="2000" dirty="0">
                  <a:latin typeface="Times New Roman" pitchFamily="18" charset="0"/>
                  <a:cs typeface="Times New Roman" pitchFamily="18" charset="0"/>
                </a:endParaRPr>
              </a:p>
              <a:p>
                <a:r>
                  <a:rPr lang="en-US" sz="2000" dirty="0">
                    <a:latin typeface="Times New Roman" pitchFamily="18" charset="0"/>
                    <a:cs typeface="Times New Roman" pitchFamily="18" charset="0"/>
                  </a:rPr>
                  <a:t>        =0.17*0.75*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n-US" sz="2000" i="1">
                            <a:latin typeface="Cambria Math"/>
                          </a:rPr>
                          <m:t>24</m:t>
                        </m:r>
                      </m:e>
                    </m:rad>
                    <m:r>
                      <a:rPr lang="en-US" sz="2000" i="1">
                        <a:latin typeface="Cambria Math"/>
                      </a:rPr>
                      <m:t>∗</m:t>
                    </m:r>
                    <m:r>
                      <a:rPr lang="en-US" sz="2000" i="1">
                        <a:latin typeface="Cambria Math"/>
                      </a:rPr>
                      <m:t>1000</m:t>
                    </m:r>
                    <m:r>
                      <a:rPr lang="en-US" sz="2000" i="1">
                        <a:latin typeface="Cambria Math"/>
                      </a:rPr>
                      <m:t>∗</m:t>
                    </m:r>
                    <m:r>
                      <a:rPr lang="en-US" sz="2000" i="1">
                        <a:latin typeface="Cambria Math"/>
                      </a:rPr>
                      <m:t>250</m:t>
                    </m:r>
                    <m:r>
                      <a:rPr lang="en-US" sz="2000" i="1">
                        <a:latin typeface="Cambria Math"/>
                      </a:rPr>
                      <m:t>∗</m:t>
                    </m:r>
                    <m:sSup>
                      <m:sSup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i="1">
                            <a:latin typeface="Cambria Math"/>
                          </a:rPr>
                          <m:t>10</m:t>
                        </m:r>
                      </m:e>
                      <m:sup>
                        <m:r>
                          <a:rPr lang="en-US" sz="2000" i="1">
                            <a:latin typeface="Cambria Math"/>
                          </a:rPr>
                          <m:t>−</m:t>
                        </m:r>
                        <m:r>
                          <a:rPr lang="en-US" sz="2000" i="1">
                            <a:latin typeface="Cambria Math"/>
                          </a:rPr>
                          <m:t>3</m:t>
                        </m:r>
                      </m:sup>
                    </m:sSup>
                    <m:r>
                      <a:rPr lang="en-US" sz="2000" i="1">
                        <a:latin typeface="Cambria Math"/>
                      </a:rPr>
                      <m:t>=</m:t>
                    </m:r>
                  </m:oMath>
                </a14:m>
                <a:r>
                  <a:rPr lang="en-US" sz="2000" dirty="0">
                    <a:latin typeface="Times New Roman" pitchFamily="18" charset="0"/>
                    <a:cs typeface="Times New Roman" pitchFamily="18" charset="0"/>
                  </a:rPr>
                  <a:t>156.15KN</a:t>
                </a:r>
              </a:p>
              <a:p>
                <a:r>
                  <a:rPr lang="en-US" sz="2000" dirty="0" smtClean="0">
                    <a:latin typeface="Times New Roman" pitchFamily="18" charset="0"/>
                    <a:cs typeface="Times New Roman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2000">
                        <a:latin typeface="Cambria Math"/>
                      </a:rPr>
                      <m:t>Ø</m:t>
                    </m:r>
                    <m:r>
                      <m:rPr>
                        <m:sty m:val="p"/>
                      </m:rPr>
                      <a:rPr lang="en-US" sz="2000">
                        <a:latin typeface="Cambria Math"/>
                      </a:rPr>
                      <m:t>Vc</m:t>
                    </m:r>
                    <m:r>
                      <a:rPr lang="en-US" sz="2000">
                        <a:latin typeface="Cambria Math"/>
                      </a:rPr>
                      <m:t>=</m:t>
                    </m:r>
                    <m:r>
                      <a:rPr lang="en-US" sz="2000">
                        <a:latin typeface="Cambria Math"/>
                      </a:rPr>
                      <m:t>156</m:t>
                    </m:r>
                    <m:r>
                      <a:rPr lang="en-US" sz="2000">
                        <a:latin typeface="Cambria Math"/>
                      </a:rPr>
                      <m:t>.</m:t>
                    </m:r>
                    <m:r>
                      <a:rPr lang="en-US" sz="2000">
                        <a:latin typeface="Cambria Math"/>
                      </a:rPr>
                      <m:t>15</m:t>
                    </m:r>
                    <m:r>
                      <m:rPr>
                        <m:sty m:val="p"/>
                      </m:rPr>
                      <a:rPr lang="en-US" sz="2000">
                        <a:latin typeface="Cambria Math"/>
                      </a:rPr>
                      <m:t>KN</m:t>
                    </m:r>
                    <m:r>
                      <a:rPr lang="en-US" sz="2000" i="1">
                        <a:latin typeface="Cambria Math"/>
                      </a:rPr>
                      <m:t>&gt;</m:t>
                    </m:r>
                    <m:r>
                      <a:rPr lang="en-US" sz="2000" i="1">
                        <a:latin typeface="Cambria Math"/>
                      </a:rPr>
                      <m:t>𝑉𝑢</m:t>
                    </m:r>
                    <m:r>
                      <a:rPr lang="en-US" sz="2000" i="1">
                        <a:latin typeface="Cambria Math"/>
                      </a:rPr>
                      <m:t>=</m:t>
                    </m:r>
                    <m:r>
                      <a:rPr lang="en-US" sz="2000" i="1">
                        <a:latin typeface="Cambria Math"/>
                      </a:rPr>
                      <m:t>11</m:t>
                    </m:r>
                    <m:r>
                      <a:rPr lang="en-US" sz="2000">
                        <a:latin typeface="Cambria Math"/>
                      </a:rPr>
                      <m:t>8</m:t>
                    </m:r>
                    <m:r>
                      <a:rPr lang="en-US" sz="2000">
                        <a:latin typeface="Cambria Math"/>
                      </a:rPr>
                      <m:t>.</m:t>
                    </m:r>
                    <m:r>
                      <a:rPr lang="en-US" sz="2000">
                        <a:latin typeface="Cambria Math"/>
                      </a:rPr>
                      <m:t>76</m:t>
                    </m:r>
                    <m:r>
                      <m:rPr>
                        <m:sty m:val="p"/>
                      </m:rPr>
                      <a:rPr lang="en-US" sz="2000">
                        <a:latin typeface="Cambria Math"/>
                      </a:rPr>
                      <m:t>KN</m:t>
                    </m:r>
                  </m:oMath>
                </a14:m>
                <a:endParaRPr lang="en-US" sz="2000" dirty="0">
                  <a:latin typeface="Times New Roman" pitchFamily="18" charset="0"/>
                  <a:cs typeface="Times New Roman" pitchFamily="18" charset="0"/>
                </a:endParaRPr>
              </a:p>
              <a:p>
                <a:r>
                  <a:rPr lang="en-US" sz="2000" dirty="0">
                    <a:latin typeface="Times New Roman" pitchFamily="18" charset="0"/>
                    <a:cs typeface="Times New Roman" pitchFamily="18" charset="0"/>
                  </a:rPr>
                  <a:t>Thickness is ok.</a:t>
                </a:r>
              </a:p>
            </p:txBody>
          </p:sp>
        </mc:Choice>
        <mc:Fallback xmlns="">
          <p:sp>
            <p:nvSpPr>
              <p:cNvPr id="5" name="مستطيل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9600" y="1447400"/>
                <a:ext cx="6096000" cy="1827039"/>
              </a:xfrm>
              <a:prstGeom prst="rect">
                <a:avLst/>
              </a:prstGeom>
              <a:blipFill rotWithShape="1">
                <a:blip r:embed="rId3"/>
                <a:stretch>
                  <a:fillRect l="-1500" t="-2667" b="-5000"/>
                </a:stretch>
              </a:blipFill>
            </p:spPr>
            <p:txBody>
              <a:bodyPr/>
              <a:lstStyle/>
              <a:p>
                <a:r>
                  <a:rPr lang="ar-JO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583169702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-1371600" y="0"/>
            <a:ext cx="10972800" cy="1143000"/>
          </a:xfrm>
        </p:spPr>
        <p:txBody>
          <a:bodyPr>
            <a:noAutofit/>
          </a:bodyPr>
          <a:lstStyle/>
          <a:p>
            <a:pPr algn="ctr"/>
            <a:r>
              <a:rPr lang="en-US" sz="3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3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3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3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3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3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3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3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3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3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3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3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3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3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3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Design of footing and Basement wall</a:t>
            </a:r>
            <a:endParaRPr lang="ar-JO" sz="3600" dirty="0">
              <a:solidFill>
                <a:schemeClr val="tx1"/>
              </a:solidFill>
            </a:endParaRPr>
          </a:p>
        </p:txBody>
      </p:sp>
      <p:pic>
        <p:nvPicPr>
          <p:cNvPr id="4" name="Picture 7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9563101" y="508000"/>
            <a:ext cx="2628899" cy="57531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مستطيل 4"/>
              <p:cNvSpPr/>
              <p:nvPr/>
            </p:nvSpPr>
            <p:spPr>
              <a:xfrm>
                <a:off x="419100" y="1168400"/>
                <a:ext cx="7340600" cy="499380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1600" dirty="0" smtClean="0">
                    <a:latin typeface="Times New Roman" pitchFamily="18" charset="0"/>
                    <a:cs typeface="Times New Roman" pitchFamily="18" charset="0"/>
                  </a:rPr>
                  <a:t> Design for flexure:</a:t>
                </a:r>
              </a:p>
              <a:p>
                <a:endParaRPr lang="en-US" sz="1600" i="1" dirty="0" smtClean="0">
                  <a:latin typeface="Cambria Math"/>
                </a:endParaRPr>
              </a:p>
              <a:p>
                <a:r>
                  <a:rPr lang="en-US" sz="1600" dirty="0" smtClean="0"/>
                  <a:t> </a:t>
                </a:r>
                <a14:m>
                  <m:oMath xmlns:m="http://schemas.openxmlformats.org/officeDocument/2006/math">
                    <m:r>
                      <a:rPr lang="en-US" sz="1600" i="1">
                        <a:latin typeface="Cambria Math"/>
                      </a:rPr>
                      <m:t>𝑀𝑢</m:t>
                    </m:r>
                    <m:r>
                      <a:rPr lang="en-US" sz="1600" i="1">
                        <a:latin typeface="Cambria Math"/>
                      </a:rPr>
                      <m:t>=</m:t>
                    </m:r>
                    <m:r>
                      <a:rPr lang="en-US" sz="1600" i="1">
                        <a:latin typeface="Cambria Math"/>
                      </a:rPr>
                      <m:t>60</m:t>
                    </m:r>
                    <m:r>
                      <a:rPr lang="en-US" sz="1600" i="1">
                        <a:latin typeface="Cambria Math"/>
                      </a:rPr>
                      <m:t>.</m:t>
                    </m:r>
                    <m:r>
                      <a:rPr lang="en-US" sz="1600" i="1">
                        <a:latin typeface="Cambria Math"/>
                      </a:rPr>
                      <m:t>9</m:t>
                    </m:r>
                    <m:r>
                      <a:rPr lang="en-US" sz="1600" i="1">
                        <a:latin typeface="Cambria Math"/>
                      </a:rPr>
                      <m:t>𝐾𝑁</m:t>
                    </m:r>
                    <m:r>
                      <a:rPr lang="en-US" sz="1600" i="1">
                        <a:latin typeface="Cambria Math"/>
                      </a:rPr>
                      <m:t>.</m:t>
                    </m:r>
                    <m:r>
                      <a:rPr lang="en-US" sz="1600" i="1">
                        <a:latin typeface="Cambria Math"/>
                      </a:rPr>
                      <m:t>𝑚</m:t>
                    </m:r>
                  </m:oMath>
                </a14:m>
                <a:endParaRPr lang="en-US" sz="1600" dirty="0">
                  <a:latin typeface="Times New Roman" pitchFamily="18" charset="0"/>
                  <a:cs typeface="Times New Roman" pitchFamily="18" charset="0"/>
                </a:endParaRPr>
              </a:p>
              <a:p>
                <a:r>
                  <a:rPr lang="en-US" sz="1600" dirty="0" smtClean="0">
                    <a:latin typeface="Times New Roman" pitchFamily="18" charset="0"/>
                    <a:cs typeface="Times New Roman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1600" i="1">
                        <a:latin typeface="Cambria Math"/>
                      </a:rPr>
                      <m:t>𝜌</m:t>
                    </m:r>
                    <m:r>
                      <a:rPr lang="en-US" sz="1600" b="0" i="1" smtClean="0">
                        <a:latin typeface="Cambria Math"/>
                      </a:rPr>
                      <m:t>=</m:t>
                    </m:r>
                    <m:r>
                      <a:rPr lang="en-US" sz="1600" i="1">
                        <a:latin typeface="Cambria Math"/>
                      </a:rPr>
                      <m:t>0</m:t>
                    </m:r>
                    <m:r>
                      <a:rPr lang="en-US" sz="1600" i="1">
                        <a:latin typeface="Cambria Math"/>
                      </a:rPr>
                      <m:t>.</m:t>
                    </m:r>
                    <m:r>
                      <a:rPr lang="en-US" sz="1600" i="1">
                        <a:latin typeface="Cambria Math"/>
                      </a:rPr>
                      <m:t>00264</m:t>
                    </m:r>
                  </m:oMath>
                </a14:m>
                <a:endParaRPr lang="en-US" sz="1600" dirty="0">
                  <a:latin typeface="Times New Roman" pitchFamily="18" charset="0"/>
                  <a:cs typeface="Times New Roman" pitchFamily="18" charset="0"/>
                </a:endParaRPr>
              </a:p>
              <a:p>
                <a:r>
                  <a:rPr lang="en-US" sz="1600" dirty="0" smtClean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i="1">
                            <a:latin typeface="Cambria Math"/>
                          </a:rPr>
                          <m:t>𝐴</m:t>
                        </m:r>
                      </m:e>
                      <m:sub>
                        <m:r>
                          <a:rPr lang="en-US" sz="1600" i="1">
                            <a:latin typeface="Cambria Math"/>
                          </a:rPr>
                          <m:t>𝑠</m:t>
                        </m:r>
                      </m:sub>
                    </m:sSub>
                    <m:r>
                      <a:rPr lang="en-US" sz="1600" i="1">
                        <a:latin typeface="Cambria Math"/>
                      </a:rPr>
                      <m:t>=</m:t>
                    </m:r>
                    <m:r>
                      <a:rPr lang="en-US" sz="1600" i="1">
                        <a:latin typeface="Cambria Math"/>
                      </a:rPr>
                      <m:t>𝜌</m:t>
                    </m:r>
                    <m:r>
                      <a:rPr lang="en-US" sz="1600" i="1">
                        <a:latin typeface="Cambria Math"/>
                      </a:rPr>
                      <m:t>𝑏𝑑</m:t>
                    </m:r>
                    <m:r>
                      <a:rPr lang="en-US" sz="1600" i="1">
                        <a:latin typeface="Cambria Math"/>
                      </a:rPr>
                      <m:t> =</m:t>
                    </m:r>
                    <m:r>
                      <a:rPr lang="en-US" sz="1600" i="1">
                        <a:latin typeface="Cambria Math"/>
                      </a:rPr>
                      <m:t>0</m:t>
                    </m:r>
                    <m:r>
                      <a:rPr lang="en-US" sz="1600" i="1">
                        <a:latin typeface="Cambria Math"/>
                      </a:rPr>
                      <m:t>.</m:t>
                    </m:r>
                    <m:r>
                      <a:rPr lang="en-US" sz="1600" i="1">
                        <a:latin typeface="Cambria Math"/>
                      </a:rPr>
                      <m:t>00264</m:t>
                    </m:r>
                    <m:r>
                      <a:rPr lang="en-US" sz="1600" i="1">
                        <a:latin typeface="Cambria Math"/>
                      </a:rPr>
                      <m:t>∗</m:t>
                    </m:r>
                    <m:r>
                      <a:rPr lang="en-US" sz="1600" i="1">
                        <a:latin typeface="Cambria Math"/>
                      </a:rPr>
                      <m:t>1000</m:t>
                    </m:r>
                    <m:r>
                      <a:rPr lang="en-US" sz="1600" i="1">
                        <a:latin typeface="Cambria Math"/>
                      </a:rPr>
                      <m:t>∗</m:t>
                    </m:r>
                    <m:r>
                      <a:rPr lang="en-US" sz="1600" i="1">
                        <a:latin typeface="Cambria Math"/>
                      </a:rPr>
                      <m:t>250</m:t>
                    </m:r>
                    <m:r>
                      <a:rPr lang="en-US" sz="1600" i="1">
                        <a:latin typeface="Cambria Math"/>
                      </a:rPr>
                      <m:t>=</m:t>
                    </m:r>
                    <m:r>
                      <a:rPr lang="en-US" sz="1600" i="1">
                        <a:latin typeface="Cambria Math"/>
                      </a:rPr>
                      <m:t>660</m:t>
                    </m:r>
                    <m:r>
                      <a:rPr lang="en-US" sz="1600" i="1">
                        <a:latin typeface="Cambria Math"/>
                      </a:rPr>
                      <m:t>𝑚𝑚</m:t>
                    </m:r>
                    <m:r>
                      <a:rPr lang="en-US" sz="1600" i="1">
                        <a:latin typeface="Cambria Math"/>
                      </a:rPr>
                      <m:t>2</m:t>
                    </m:r>
                  </m:oMath>
                </a14:m>
                <a:endParaRPr lang="en-US" sz="1600" dirty="0">
                  <a:latin typeface="Times New Roman" pitchFamily="18" charset="0"/>
                  <a:cs typeface="Times New Roman" pitchFamily="18" charset="0"/>
                </a:endParaRPr>
              </a:p>
              <a:p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Use As min.</a:t>
                </a:r>
              </a:p>
              <a:p>
                <a:r>
                  <a:rPr lang="en-US" sz="1600" dirty="0" smtClean="0">
                    <a:latin typeface="Times New Roman" pitchFamily="18" charset="0"/>
                    <a:cs typeface="Times New Roman" pitchFamily="18" charset="0"/>
                  </a:rPr>
                  <a:t>Use1 </a:t>
                </a:r>
                <a14:m>
                  <m:oMath xmlns:m="http://schemas.openxmlformats.org/officeDocument/2006/math">
                    <m:r>
                      <a:rPr lang="en-US" sz="1600" i="1">
                        <a:latin typeface="Cambria Math"/>
                      </a:rPr>
                      <m:t>∅</m:t>
                    </m:r>
                    <m:r>
                      <a:rPr lang="en-US" sz="1600" i="1">
                        <a:latin typeface="Cambria Math"/>
                      </a:rPr>
                      <m:t>16</m:t>
                    </m:r>
                  </m:oMath>
                </a14:m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/200mm c/c</a:t>
                </a:r>
              </a:p>
              <a:p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Exterior face of wall:</a:t>
                </a:r>
              </a:p>
              <a:p>
                <a:r>
                  <a:rPr lang="en-US" sz="1600" dirty="0" smtClean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latin typeface="Cambria Math"/>
                          </a:rPr>
                          <m:t>  </m:t>
                        </m:r>
                        <m:r>
                          <a:rPr lang="en-US" sz="1600" i="1">
                            <a:latin typeface="Cambria Math"/>
                          </a:rPr>
                          <m:t>𝜌</m:t>
                        </m:r>
                      </m:e>
                      <m:sub>
                        <m:r>
                          <a:rPr lang="en-US" sz="1600" i="1">
                            <a:latin typeface="Cambria Math"/>
                          </a:rPr>
                          <m:t>𝑚𝑖𝑛𝑖𝑚𝑢𝑚</m:t>
                        </m:r>
                      </m:sub>
                    </m:sSub>
                    <m:r>
                      <a:rPr lang="en-US" sz="1600" i="1">
                        <a:latin typeface="Cambria Math"/>
                      </a:rPr>
                      <m:t> </m:t>
                    </m:r>
                    <m:d>
                      <m:dPr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600" i="1">
                            <a:latin typeface="Cambria Math"/>
                          </a:rPr>
                          <m:t>𝑣𝑒𝑟𝑡𝑖𝑐𝑎𝑙</m:t>
                        </m:r>
                      </m:e>
                    </m:d>
                    <m:r>
                      <a:rPr lang="en-US" sz="1600" i="1">
                        <a:latin typeface="Cambria Math"/>
                      </a:rPr>
                      <m:t>=</m:t>
                    </m:r>
                    <m:r>
                      <a:rPr lang="en-US" sz="1600" i="1">
                        <a:latin typeface="Cambria Math"/>
                      </a:rPr>
                      <m:t>0</m:t>
                    </m:r>
                    <m:r>
                      <a:rPr lang="en-US" sz="1600" i="1">
                        <a:latin typeface="Cambria Math"/>
                      </a:rPr>
                      <m:t>.</m:t>
                    </m:r>
                    <m:r>
                      <a:rPr lang="en-US" sz="1600" i="1">
                        <a:latin typeface="Cambria Math"/>
                      </a:rPr>
                      <m:t>0015</m:t>
                    </m:r>
                  </m:oMath>
                </a14:m>
                <a:endParaRPr lang="en-US" sz="1600" dirty="0">
                  <a:latin typeface="Times New Roman" pitchFamily="18" charset="0"/>
                  <a:cs typeface="Times New Roman" pitchFamily="18" charset="0"/>
                </a:endParaRPr>
              </a:p>
              <a:p>
                <a:r>
                  <a:rPr lang="en-US" sz="1600" dirty="0" smtClean="0">
                    <a:latin typeface="Times New Roman" pitchFamily="18" charset="0"/>
                    <a:cs typeface="Times New Roman" pitchFamily="18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i="1">
                            <a:latin typeface="Cambria Math"/>
                          </a:rPr>
                          <m:t>𝜌</m:t>
                        </m:r>
                      </m:e>
                      <m:sub>
                        <m:r>
                          <a:rPr lang="en-US" sz="1600" i="1">
                            <a:latin typeface="Cambria Math"/>
                          </a:rPr>
                          <m:t>𝑚𝑖𝑛𝑖𝑚𝑢𝑚</m:t>
                        </m:r>
                      </m:sub>
                    </m:sSub>
                    <m:r>
                      <a:rPr lang="en-US" sz="1600" i="1">
                        <a:latin typeface="Cambria Math"/>
                      </a:rPr>
                      <m:t> </m:t>
                    </m:r>
                    <m:d>
                      <m:dPr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600" i="1">
                            <a:latin typeface="Cambria Math"/>
                          </a:rPr>
                          <m:t>h</m:t>
                        </m:r>
                        <m:r>
                          <a:rPr lang="en-US" sz="1600" i="1">
                            <a:latin typeface="Cambria Math"/>
                          </a:rPr>
                          <m:t>𝑜𝑟𝑒𝑧𝑎𝑛𝑡𝑎𝑙</m:t>
                        </m:r>
                      </m:e>
                    </m:d>
                    <m:r>
                      <a:rPr lang="en-US" sz="1600" i="1">
                        <a:latin typeface="Cambria Math"/>
                      </a:rPr>
                      <m:t>=</m:t>
                    </m:r>
                    <m:r>
                      <a:rPr lang="en-US" sz="1600" i="1">
                        <a:latin typeface="Cambria Math"/>
                      </a:rPr>
                      <m:t>0</m:t>
                    </m:r>
                    <m:r>
                      <a:rPr lang="en-US" sz="1600" i="1">
                        <a:latin typeface="Cambria Math"/>
                      </a:rPr>
                      <m:t>.</m:t>
                    </m:r>
                    <m:r>
                      <a:rPr lang="en-US" sz="1600" i="1">
                        <a:latin typeface="Cambria Math"/>
                      </a:rPr>
                      <m:t>0025</m:t>
                    </m:r>
                    <m:r>
                      <a:rPr lang="en-US" sz="1600" i="1">
                        <a:latin typeface="Cambria Math"/>
                      </a:rPr>
                      <m:t>→</m:t>
                    </m:r>
                    <m:r>
                      <a:rPr lang="en-US" sz="1600" i="1">
                        <a:latin typeface="Cambria Math"/>
                      </a:rPr>
                      <m:t>𝑓𝑜𝑟</m:t>
                    </m:r>
                    <m:r>
                      <a:rPr lang="en-US" sz="1600" i="1">
                        <a:latin typeface="Cambria Math"/>
                      </a:rPr>
                      <m:t> </m:t>
                    </m:r>
                    <m:r>
                      <a:rPr lang="en-US" sz="1600" i="1">
                        <a:latin typeface="Cambria Math"/>
                      </a:rPr>
                      <m:t>𝑓𝑦</m:t>
                    </m:r>
                    <m:r>
                      <a:rPr lang="en-US" sz="1600" i="1">
                        <a:latin typeface="Cambria Math"/>
                      </a:rPr>
                      <m:t>=</m:t>
                    </m:r>
                    <m:r>
                      <a:rPr lang="en-US" sz="1600" i="1">
                        <a:latin typeface="Cambria Math"/>
                      </a:rPr>
                      <m:t>240</m:t>
                    </m:r>
                    <m:r>
                      <a:rPr lang="en-US" sz="1600" i="1">
                        <a:latin typeface="Cambria Math"/>
                      </a:rPr>
                      <m:t> </m:t>
                    </m:r>
                    <m:r>
                      <a:rPr lang="en-US" sz="1600" i="1">
                        <a:latin typeface="Cambria Math"/>
                      </a:rPr>
                      <m:t>𝑎𝑛𝑑</m:t>
                    </m:r>
                    <m:r>
                      <a:rPr lang="en-US" sz="1600" i="1">
                        <a:latin typeface="Cambria Math"/>
                      </a:rPr>
                      <m:t> </m:t>
                    </m:r>
                    <m:r>
                      <a:rPr lang="en-US" sz="1600" i="1">
                        <a:latin typeface="Cambria Math"/>
                      </a:rPr>
                      <m:t>𝑏𝑎𝑟𝑠</m:t>
                    </m:r>
                    <m:r>
                      <a:rPr lang="en-US" sz="1600" i="1">
                        <a:latin typeface="Cambria Math"/>
                      </a:rPr>
                      <m:t>≤</m:t>
                    </m:r>
                    <m:r>
                      <a:rPr lang="en-US" sz="1600" i="1">
                        <a:latin typeface="Cambria Math"/>
                      </a:rPr>
                      <m:t>16</m:t>
                    </m:r>
                    <m:r>
                      <a:rPr lang="en-US" sz="1600" i="1">
                        <a:latin typeface="Cambria Math"/>
                      </a:rPr>
                      <m:t>𝑚𝑚</m:t>
                    </m:r>
                  </m:oMath>
                </a14:m>
                <a:endParaRPr lang="en-US" sz="1600" dirty="0">
                  <a:latin typeface="Times New Roman" pitchFamily="18" charset="0"/>
                  <a:cs typeface="Times New Roman" pitchFamily="18" charset="0"/>
                </a:endParaRP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i="1">
                            <a:latin typeface="Cambria Math"/>
                          </a:rPr>
                          <m:t>𝐴</m:t>
                        </m:r>
                      </m:e>
                      <m:sub>
                        <m:r>
                          <a:rPr lang="en-US" sz="1600" i="1">
                            <a:latin typeface="Cambria Math"/>
                          </a:rPr>
                          <m:t>𝑠</m:t>
                        </m:r>
                        <m:r>
                          <a:rPr lang="en-US" sz="1600" i="1">
                            <a:latin typeface="Cambria Math"/>
                          </a:rPr>
                          <m:t> </m:t>
                        </m:r>
                        <m:d>
                          <m:dPr>
                            <m:ctrlPr>
                              <a:rPr lang="en-US" sz="16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1600" i="1">
                                <a:latin typeface="Cambria Math"/>
                              </a:rPr>
                              <m:t>𝑣𝑒𝑟𝑡𝑖𝑐𝑎𝑙</m:t>
                            </m:r>
                          </m:e>
                        </m:d>
                      </m:sub>
                    </m:sSub>
                    <m:r>
                      <a:rPr lang="en-US" sz="1600" i="1">
                        <a:latin typeface="Cambria Math"/>
                      </a:rPr>
                      <m:t>=</m:t>
                    </m:r>
                    <m:r>
                      <a:rPr lang="en-US" sz="1600" i="1">
                        <a:latin typeface="Cambria Math"/>
                      </a:rPr>
                      <m:t>𝜌</m:t>
                    </m:r>
                    <m:r>
                      <a:rPr lang="en-US" sz="1600" i="1">
                        <a:latin typeface="Cambria Math"/>
                      </a:rPr>
                      <m:t>𝑏𝑡</m:t>
                    </m:r>
                  </m:oMath>
                </a14:m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=0.0015*1000*300= 450mm2</a:t>
                </a:r>
              </a:p>
              <a:p>
                <a:r>
                  <a:rPr lang="en-US" sz="1600" dirty="0" smtClean="0">
                    <a:latin typeface="Times New Roman" pitchFamily="18" charset="0"/>
                    <a:cs typeface="Times New Roman" pitchFamily="18" charset="0"/>
                  </a:rPr>
                  <a:t>Use1 </a:t>
                </a:r>
                <a14:m>
                  <m:oMath xmlns:m="http://schemas.openxmlformats.org/officeDocument/2006/math">
                    <m:r>
                      <a:rPr lang="en-US" sz="1600" i="1">
                        <a:latin typeface="Cambria Math"/>
                      </a:rPr>
                      <m:t>∅</m:t>
                    </m:r>
                    <m:r>
                      <a:rPr lang="en-US" sz="1600" i="1">
                        <a:latin typeface="Cambria Math"/>
                      </a:rPr>
                      <m:t>16</m:t>
                    </m:r>
                  </m:oMath>
                </a14:m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/350mm c/c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i="1">
                            <a:latin typeface="Cambria Math"/>
                          </a:rPr>
                          <m:t>𝐴</m:t>
                        </m:r>
                      </m:e>
                      <m:sub>
                        <m:r>
                          <a:rPr lang="en-US" sz="1600" i="1">
                            <a:latin typeface="Cambria Math"/>
                          </a:rPr>
                          <m:t>𝑠</m:t>
                        </m:r>
                        <m:r>
                          <a:rPr lang="en-US" sz="1600" i="1">
                            <a:latin typeface="Cambria Math"/>
                          </a:rPr>
                          <m:t> </m:t>
                        </m:r>
                      </m:sub>
                    </m:sSub>
                    <m:d>
                      <m:dPr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600" i="1">
                            <a:latin typeface="Cambria Math"/>
                          </a:rPr>
                          <m:t>h</m:t>
                        </m:r>
                        <m:r>
                          <a:rPr lang="en-US" sz="1600" i="1">
                            <a:latin typeface="Cambria Math"/>
                          </a:rPr>
                          <m:t>𝑜𝑟𝑒𝑧𝑎𝑛𝑡𝑎𝑙</m:t>
                        </m:r>
                      </m:e>
                    </m:d>
                    <m:r>
                      <a:rPr lang="en-US" sz="1600" i="1">
                        <a:latin typeface="Cambria Math"/>
                      </a:rPr>
                      <m:t>=</m:t>
                    </m:r>
                    <m:r>
                      <a:rPr lang="en-US" sz="1600" i="1">
                        <a:latin typeface="Cambria Math"/>
                      </a:rPr>
                      <m:t>𝜌</m:t>
                    </m:r>
                    <m:r>
                      <a:rPr lang="en-US" sz="1600" i="1">
                        <a:latin typeface="Cambria Math"/>
                      </a:rPr>
                      <m:t>𝑏𝑡</m:t>
                    </m:r>
                  </m:oMath>
                </a14:m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=0.0025*1000*300= 750mm2</a:t>
                </a:r>
              </a:p>
              <a:p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Front face 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1600" i="1">
                            <a:latin typeface="Cambria Math"/>
                          </a:rPr>
                          <m:t>2</m:t>
                        </m:r>
                      </m:num>
                      <m:den>
                        <m:r>
                          <a:rPr lang="en-US" sz="1600" i="1">
                            <a:latin typeface="Cambria Math"/>
                          </a:rPr>
                          <m:t>3</m:t>
                        </m:r>
                      </m:den>
                    </m:f>
                    <m:r>
                      <a:rPr lang="en-US" sz="1600" i="1">
                        <a:latin typeface="Cambria Math"/>
                      </a:rPr>
                      <m:t>∗</m:t>
                    </m:r>
                    <m:r>
                      <a:rPr lang="en-US" sz="1600" i="1">
                        <a:latin typeface="Cambria Math"/>
                      </a:rPr>
                      <m:t>750</m:t>
                    </m:r>
                    <m:r>
                      <a:rPr lang="en-US" sz="1600" i="1">
                        <a:latin typeface="Cambria Math"/>
                      </a:rPr>
                      <m:t>=</m:t>
                    </m:r>
                    <m:r>
                      <a:rPr lang="en-US" sz="1600" i="1">
                        <a:latin typeface="Cambria Math"/>
                      </a:rPr>
                      <m:t>500</m:t>
                    </m:r>
                    <m:r>
                      <a:rPr lang="en-US" sz="1600" i="1">
                        <a:latin typeface="Cambria Math"/>
                      </a:rPr>
                      <m:t>𝑚𝑚</m:t>
                    </m:r>
                    <m:r>
                      <a:rPr lang="en-US" sz="1600" i="1">
                        <a:latin typeface="Cambria Math"/>
                      </a:rPr>
                      <m:t>2</m:t>
                    </m:r>
                  </m:oMath>
                </a14:m>
                <a:endParaRPr lang="en-US" sz="1600" dirty="0">
                  <a:latin typeface="Times New Roman" pitchFamily="18" charset="0"/>
                  <a:cs typeface="Times New Roman" pitchFamily="18" charset="0"/>
                </a:endParaRPr>
              </a:p>
              <a:p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Rare face 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1600" i="1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en-US" sz="1600" i="1">
                            <a:latin typeface="Cambria Math"/>
                          </a:rPr>
                          <m:t>3</m:t>
                        </m:r>
                      </m:den>
                    </m:f>
                    <m:r>
                      <a:rPr lang="en-US" sz="1600" i="1">
                        <a:latin typeface="Cambria Math"/>
                      </a:rPr>
                      <m:t>∗</m:t>
                    </m:r>
                    <m:r>
                      <a:rPr lang="en-US" sz="1600" i="1">
                        <a:latin typeface="Cambria Math"/>
                      </a:rPr>
                      <m:t>750</m:t>
                    </m:r>
                    <m:r>
                      <a:rPr lang="en-US" sz="1600" i="1">
                        <a:latin typeface="Cambria Math"/>
                      </a:rPr>
                      <m:t>=</m:t>
                    </m:r>
                    <m:r>
                      <a:rPr lang="en-US" sz="1600" i="1">
                        <a:latin typeface="Cambria Math"/>
                      </a:rPr>
                      <m:t>250</m:t>
                    </m:r>
                    <m:r>
                      <a:rPr lang="en-US" sz="1600" i="1">
                        <a:latin typeface="Cambria Math"/>
                      </a:rPr>
                      <m:t>𝑚𝑚</m:t>
                    </m:r>
                    <m:r>
                      <a:rPr lang="en-US" sz="1600" i="1">
                        <a:latin typeface="Cambria Math"/>
                      </a:rPr>
                      <m:t>2</m:t>
                    </m:r>
                  </m:oMath>
                </a14:m>
                <a:endParaRPr lang="en-US" sz="1600" dirty="0">
                  <a:latin typeface="Times New Roman" pitchFamily="18" charset="0"/>
                  <a:cs typeface="Times New Roman" pitchFamily="18" charset="0"/>
                </a:endParaRPr>
              </a:p>
              <a:p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Use </a:t>
                </a:r>
                <a14:m>
                  <m:oMath xmlns:m="http://schemas.openxmlformats.org/officeDocument/2006/math">
                    <m:r>
                      <a:rPr lang="en-US" sz="1600" i="1">
                        <a:latin typeface="Cambria Math"/>
                      </a:rPr>
                      <m:t>5</m:t>
                    </m:r>
                    <m:r>
                      <a:rPr lang="en-US" sz="1600" i="1">
                        <a:latin typeface="Cambria Math"/>
                      </a:rPr>
                      <m:t>∅</m:t>
                    </m:r>
                    <m:r>
                      <a:rPr lang="en-US" sz="1600" i="1">
                        <a:latin typeface="Cambria Math"/>
                      </a:rPr>
                      <m:t>12</m:t>
                    </m:r>
                  </m:oMath>
                </a14:m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 for front </a:t>
                </a:r>
                <a:r>
                  <a:rPr lang="en-US" sz="1600" dirty="0" smtClean="0">
                    <a:latin typeface="Times New Roman" pitchFamily="18" charset="0"/>
                    <a:cs typeface="Times New Roman" pitchFamily="18" charset="0"/>
                  </a:rPr>
                  <a:t>face</a:t>
                </a:r>
              </a:p>
              <a:p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Use1 </a:t>
                </a:r>
                <a14:m>
                  <m:oMath xmlns:m="http://schemas.openxmlformats.org/officeDocument/2006/math">
                    <m:r>
                      <a:rPr lang="en-US" sz="1600" i="1">
                        <a:latin typeface="Cambria Math"/>
                      </a:rPr>
                      <m:t>∅</m:t>
                    </m:r>
                    <m:r>
                      <a:rPr lang="en-US" sz="1600" i="1">
                        <a:latin typeface="Cambria Math"/>
                      </a:rPr>
                      <m:t>12</m:t>
                    </m:r>
                  </m:oMath>
                </a14:m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/350mm </a:t>
                </a:r>
                <a:r>
                  <a:rPr lang="en-US" sz="1600" dirty="0" smtClean="0">
                    <a:latin typeface="Times New Roman" pitchFamily="18" charset="0"/>
                    <a:cs typeface="Times New Roman" pitchFamily="18" charset="0"/>
                  </a:rPr>
                  <a:t>c/c for rare face</a:t>
                </a:r>
                <a:endParaRPr lang="en-US" sz="1600" dirty="0">
                  <a:latin typeface="Times New Roman" pitchFamily="18" charset="0"/>
                  <a:cs typeface="Times New Roman" pitchFamily="18" charset="0"/>
                </a:endParaRPr>
              </a:p>
              <a:p>
                <a:endParaRPr lang="en-US" sz="1600" dirty="0">
                  <a:latin typeface="Times New Roman" pitchFamily="18" charset="0"/>
                  <a:cs typeface="Times New Roman" pitchFamily="18" charset="0"/>
                </a:endParaRPr>
              </a:p>
              <a:p>
                <a:endParaRPr lang="ar-JO" sz="16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5" name="مستطيل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9100" y="1168400"/>
                <a:ext cx="7340600" cy="4993803"/>
              </a:xfrm>
              <a:prstGeom prst="rect">
                <a:avLst/>
              </a:prstGeom>
              <a:blipFill rotWithShape="1">
                <a:blip r:embed="rId3"/>
                <a:stretch>
                  <a:fillRect l="-498" t="-366"/>
                </a:stretch>
              </a:blipFill>
            </p:spPr>
            <p:txBody>
              <a:bodyPr/>
              <a:lstStyle/>
              <a:p>
                <a:r>
                  <a:rPr lang="ar-JO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373801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0" y="259588"/>
            <a:ext cx="10972800" cy="1143000"/>
          </a:xfrm>
        </p:spPr>
        <p:txBody>
          <a:bodyPr>
            <a:noAutofit/>
          </a:bodyPr>
          <a:lstStyle/>
          <a:p>
            <a:r>
              <a:rPr lang="en-US" sz="3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3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3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3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3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3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3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3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3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3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3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3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3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3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3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Design of footing and Basement wall</a:t>
            </a:r>
            <a:endParaRPr lang="ar-JO" sz="3200" dirty="0"/>
          </a:p>
        </p:txBody>
      </p:sp>
      <p:pic>
        <p:nvPicPr>
          <p:cNvPr id="4" name="Picture 1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480300" y="482600"/>
            <a:ext cx="4622800" cy="63754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942000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rtl="0"/>
            <a:r>
              <a:rPr lang="en-US" sz="4000" b="1" cap="all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Design of stairs</a:t>
            </a:r>
            <a:br>
              <a:rPr lang="en-US" sz="4000" b="1" cap="all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ar-JO" sz="3600" dirty="0">
              <a:solidFill>
                <a:schemeClr val="tx1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l" rtl="0">
              <a:buNone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Dimension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of stairs:</a:t>
            </a:r>
          </a:p>
          <a:p>
            <a:pPr marL="0" indent="0" algn="l" rtl="0">
              <a:buNone/>
            </a:pP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The thickness of stair slab is assumed = 18 cm</a:t>
            </a:r>
          </a:p>
          <a:p>
            <a:pPr marL="0" indent="0" algn="l" rtl="0">
              <a:buNone/>
            </a:pP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The figure below shows the plan of stairs 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l" rtl="0">
              <a:buNone/>
            </a:pPr>
            <a:endParaRPr lang="ar-JO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صورة 3"/>
          <p:cNvPicPr/>
          <p:nvPr/>
        </p:nvPicPr>
        <p:blipFill>
          <a:blip r:embed="rId2"/>
          <a:stretch>
            <a:fillRect/>
          </a:stretch>
        </p:blipFill>
        <p:spPr>
          <a:xfrm>
            <a:off x="5676900" y="2032000"/>
            <a:ext cx="5410200" cy="4276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6377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b="1" cap="all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Design of stairs</a:t>
            </a:r>
            <a:br>
              <a:rPr lang="en-US" sz="3600" b="1" cap="all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ar-JO" sz="32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l" rtl="0">
              <a:buNone/>
            </a:pP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Loads on stairs: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pPr marL="0" indent="0" algn="l" rtl="0">
              <a:buNone/>
            </a:pP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The total loads on stairs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are: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pPr marL="0" lvl="0" indent="0" algn="l" rtl="0">
              <a:buNone/>
            </a:pP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The own weight of stairs = 0.18∗25𝑚 =4.5𝑘𝑁/𝑚2 </a:t>
            </a:r>
          </a:p>
          <a:p>
            <a:pPr marL="0" lvl="0" indent="0" algn="l" rtl="0">
              <a:buNone/>
            </a:pP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The live load is assumed =4.5 KN/m2. </a:t>
            </a:r>
          </a:p>
          <a:p>
            <a:pPr marL="0" lvl="0" indent="0" algn="l" rtl="0">
              <a:buNone/>
            </a:pP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The SD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=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3 KN/m2</a:t>
            </a:r>
          </a:p>
          <a:p>
            <a:pPr marL="0" indent="0" algn="l" rtl="0">
              <a:buNone/>
            </a:pP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 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pPr marL="0" indent="0" algn="l" rtl="0">
              <a:buNone/>
            </a:pPr>
            <a:endParaRPr lang="ar-JO" sz="2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7197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54000" y="361188"/>
            <a:ext cx="10972800" cy="1143000"/>
          </a:xfrm>
        </p:spPr>
        <p:txBody>
          <a:bodyPr>
            <a:normAutofit/>
          </a:bodyPr>
          <a:lstStyle/>
          <a:p>
            <a:r>
              <a:rPr lang="en-US" sz="3600" b="1" cap="all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Design of stairs</a:t>
            </a:r>
            <a:endParaRPr lang="ar-JO" sz="36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228600" y="1574800"/>
            <a:ext cx="11353800" cy="4749800"/>
          </a:xfrm>
        </p:spPr>
        <p:txBody>
          <a:bodyPr>
            <a:normAutofit/>
          </a:bodyPr>
          <a:lstStyle/>
          <a:p>
            <a:pPr marL="0" indent="0" algn="l" rtl="0">
              <a:buNone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Check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for defection based on the long term deflection:  </a:t>
            </a:r>
          </a:p>
          <a:p>
            <a:pPr marL="0" indent="0" algn="l" rtl="0">
              <a:buNone/>
            </a:pP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Max. immediate deflection due to service load from SAP( ∆ )=0.52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mm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pPr marL="0" indent="0" algn="l" rtl="0">
              <a:buNone/>
            </a:pP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Deflection limitation:- 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l" rtl="0">
              <a:buNone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∆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𝐿,𝑎𝑙𝑙𝑎𝑤𝑎𝑏𝑙𝑒( 𝐿𝑜𝑛𝑔𝑡𝑒𝑟𝑚) ≤ 𝑙/240 = 2400/240 = 10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𝑚𝑚</a:t>
            </a:r>
          </a:p>
          <a:p>
            <a:pPr marL="0" indent="0" algn="l" rtl="0">
              <a:buNone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0.52&lt;10 → OK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pPr marL="0" indent="0" algn="l" rtl="0">
              <a:buNone/>
            </a:pPr>
            <a:endParaRPr lang="ar-JO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صورة 3"/>
          <p:cNvPicPr/>
          <p:nvPr/>
        </p:nvPicPr>
        <p:blipFill>
          <a:blip r:embed="rId2"/>
          <a:stretch>
            <a:fillRect/>
          </a:stretch>
        </p:blipFill>
        <p:spPr>
          <a:xfrm>
            <a:off x="6752590" y="2616200"/>
            <a:ext cx="5731510" cy="372649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73195966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09600" y="716788"/>
            <a:ext cx="10972800" cy="1143000"/>
          </a:xfrm>
        </p:spPr>
        <p:txBody>
          <a:bodyPr>
            <a:normAutofit/>
          </a:bodyPr>
          <a:lstStyle/>
          <a:p>
            <a:r>
              <a:rPr lang="en-US" sz="3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Materials</a:t>
            </a:r>
            <a:r>
              <a:rPr lang="en-US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br>
              <a:rPr lang="en-US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ar-JO" sz="3600" dirty="0"/>
          </a:p>
        </p:txBody>
      </p:sp>
      <p:graphicFrame>
        <p:nvGraphicFramePr>
          <p:cNvPr id="3" name="جدول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14191897"/>
              </p:ext>
            </p:extLst>
          </p:nvPr>
        </p:nvGraphicFramePr>
        <p:xfrm>
          <a:off x="1397000" y="2929466"/>
          <a:ext cx="8407400" cy="3026836"/>
        </p:xfrm>
        <a:graphic>
          <a:graphicData uri="http://schemas.openxmlformats.org/drawingml/2006/table">
            <a:tbl>
              <a:tblPr rtl="1" firstRow="1" bandRow="1">
                <a:tableStyleId>{9D7B26C5-4107-4FEC-AEDC-1716B250A1EF}</a:tableStyleId>
              </a:tblPr>
              <a:tblGrid>
                <a:gridCol w="42037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2037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56709">
                <a:tc>
                  <a:txBody>
                    <a:bodyPr/>
                    <a:lstStyle/>
                    <a:p>
                      <a:pPr rtl="1"/>
                      <a:r>
                        <a:rPr lang="en-US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A955 G60</a:t>
                      </a:r>
                      <a:endParaRPr lang="ar-JO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Steel </a:t>
                      </a:r>
                      <a:endParaRPr lang="ar-JO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56709">
                <a:tc>
                  <a:txBody>
                    <a:bodyPr/>
                    <a:lstStyle/>
                    <a:p>
                      <a:pPr rtl="1"/>
                      <a:r>
                        <a:rPr lang="en-US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420MPa</a:t>
                      </a:r>
                      <a:endParaRPr lang="ar-JO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Yielding strength , </a:t>
                      </a:r>
                      <a:r>
                        <a:rPr lang="en-US" sz="1400" b="1" dirty="0" err="1" smtClean="0">
                          <a:latin typeface="Times New Roman" pitchFamily="18" charset="0"/>
                          <a:cs typeface="Times New Roman" pitchFamily="18" charset="0"/>
                        </a:rPr>
                        <a:t>fy</a:t>
                      </a:r>
                      <a:r>
                        <a:rPr lang="en-US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lang="ar-JO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56709">
                <a:tc>
                  <a:txBody>
                    <a:bodyPr/>
                    <a:lstStyle/>
                    <a:p>
                      <a:pPr rtl="1"/>
                      <a:r>
                        <a:rPr lang="en-US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620MPa</a:t>
                      </a:r>
                      <a:endParaRPr lang="ar-JO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Tensile strength</a:t>
                      </a:r>
                      <a:r>
                        <a:rPr lang="en-US" sz="14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, </a:t>
                      </a:r>
                      <a:r>
                        <a:rPr lang="en-US" sz="1400" b="1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fu</a:t>
                      </a:r>
                      <a:r>
                        <a:rPr lang="en-US" sz="14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lang="ar-JO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56709">
                <a:tc>
                  <a:txBody>
                    <a:bodyPr/>
                    <a:lstStyle/>
                    <a:p>
                      <a:pPr rtl="1"/>
                      <a:r>
                        <a:rPr lang="en-US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200 </a:t>
                      </a:r>
                      <a:r>
                        <a:rPr lang="en-US" sz="1400" b="1" dirty="0" err="1" smtClean="0">
                          <a:latin typeface="Times New Roman" pitchFamily="18" charset="0"/>
                          <a:cs typeface="Times New Roman" pitchFamily="18" charset="0"/>
                        </a:rPr>
                        <a:t>GPa</a:t>
                      </a:r>
                      <a:endParaRPr lang="ar-JO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Modulus of Elasticity</a:t>
                      </a:r>
                      <a:r>
                        <a:rPr lang="en-US" sz="14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, E</a:t>
                      </a:r>
                      <a:endParaRPr lang="ar-JO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4" name="عنصر نائب للمحتوى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 rtl="0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2. Steel  `</a:t>
            </a:r>
            <a:endParaRPr lang="ar-JO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94420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0" y="323088"/>
            <a:ext cx="10972800" cy="1143000"/>
          </a:xfrm>
        </p:spPr>
        <p:txBody>
          <a:bodyPr>
            <a:normAutofit/>
          </a:bodyPr>
          <a:lstStyle/>
          <a:p>
            <a:r>
              <a:rPr lang="en-US" sz="3600" b="1" cap="all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Design of stairs</a:t>
            </a:r>
            <a:endParaRPr lang="ar-JO" sz="36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77800" y="1549400"/>
            <a:ext cx="11404600" cy="4775200"/>
          </a:xfrm>
        </p:spPr>
        <p:txBody>
          <a:bodyPr>
            <a:normAutofit/>
          </a:bodyPr>
          <a:lstStyle/>
          <a:p>
            <a:pPr marL="0" indent="0" algn="l" rtl="0">
              <a:buNone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Check for shear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pPr marL="0" indent="0" algn="l" rtl="0">
              <a:buNone/>
            </a:pP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Vu=20.12KN/m from figure</a:t>
            </a:r>
          </a:p>
          <a:p>
            <a:pPr marL="0" indent="0" algn="l" rtl="0">
              <a:buNone/>
            </a:pP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𝑑 = 180-30 = 150 𝑚𝑚</a:t>
            </a:r>
          </a:p>
          <a:p>
            <a:pPr marL="0" indent="0" algn="l" rtl="0">
              <a:buNone/>
            </a:pP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∅𝑉𝑐 = 0.75×   ×√𝑓𝑐` 𝑏 ×𝑑 = </a:t>
            </a:r>
          </a:p>
          <a:p>
            <a:pPr marL="0" indent="0" algn="l" rtl="0">
              <a:buNone/>
            </a:pP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=0.75× ×  ×1000 </a:t>
            </a:r>
          </a:p>
          <a:p>
            <a:pPr marL="0" indent="0" algn="l" rtl="0">
              <a:buNone/>
            </a:pP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Since ∅𝑉𝑐 =99𝑘𝑁&gt;𝑉𝑢 = 20.12 , 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l" rtl="0">
              <a:buNone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there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is no need for shear  reinforcement.</a:t>
            </a:r>
          </a:p>
          <a:p>
            <a:pPr marL="0" indent="0" algn="l" rtl="0">
              <a:buNone/>
            </a:pPr>
            <a:endParaRPr lang="ar-JO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صورة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42000" y="-12700"/>
            <a:ext cx="6350000" cy="65024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751544247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0" y="208788"/>
            <a:ext cx="10972800" cy="1143000"/>
          </a:xfrm>
        </p:spPr>
        <p:txBody>
          <a:bodyPr>
            <a:noAutofit/>
          </a:bodyPr>
          <a:lstStyle/>
          <a:p>
            <a:r>
              <a:rPr lang="en-US" sz="3600" b="1" cap="all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Design of stairs</a:t>
            </a:r>
            <a:endParaRPr lang="ar-JO" sz="3600" dirty="0">
              <a:solidFill>
                <a:schemeClr val="tx1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65100" y="1308100"/>
            <a:ext cx="11417300" cy="5016500"/>
          </a:xfrm>
        </p:spPr>
        <p:txBody>
          <a:bodyPr>
            <a:normAutofit/>
          </a:bodyPr>
          <a:lstStyle/>
          <a:p>
            <a:pPr marL="0" indent="0" algn="l" rtl="0">
              <a:buNone/>
            </a:pP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Design 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for longitudinal steel with stairs using (M22):  </a:t>
            </a:r>
          </a:p>
          <a:p>
            <a:pPr marL="0" indent="0" algn="l" rtl="0">
              <a:buNone/>
            </a:pP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- In flight:  </a:t>
            </a:r>
          </a:p>
          <a:p>
            <a:pPr marL="0" indent="0" algn="l" rtl="0">
              <a:buNone/>
            </a:pP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For the middle M22 (positive) =8.5KN.m</a:t>
            </a:r>
          </a:p>
          <a:p>
            <a:pPr marL="0" indent="0" algn="l" rtl="0">
              <a:buNone/>
            </a:pP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Bottom steel  </a:t>
            </a:r>
          </a:p>
          <a:p>
            <a:pPr marL="0" indent="0" algn="l" rtl="0">
              <a:buNone/>
            </a:pP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𝜌= 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0.001</a:t>
            </a:r>
          </a:p>
          <a:p>
            <a:pPr marL="0" indent="0" algn="l" rtl="0">
              <a:buNone/>
            </a:pP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𝜌&lt;𝜌min=0.0033</a:t>
            </a:r>
          </a:p>
          <a:p>
            <a:pPr marL="0" indent="0" algn="l" rtl="0">
              <a:buNone/>
            </a:pP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So the 𝐴𝑠 = 0.0033 ×150×1000 = 495𝑚𝑚2 </a:t>
            </a:r>
          </a:p>
          <a:p>
            <a:pPr marL="0" indent="0" algn="l" rtl="0">
              <a:buNone/>
            </a:pP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𝑢𝑠𝑒𝐴𝑠      (4 ∅124/ 1m)  </a:t>
            </a:r>
          </a:p>
          <a:p>
            <a:pPr marL="0" indent="0" algn="l" rtl="0">
              <a:buNone/>
            </a:pP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Use (4 ∅14/1m) for all longitudinal steel ( main steel ) </a:t>
            </a:r>
            <a:endParaRPr lang="en-US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l" rtl="0">
              <a:buNone/>
            </a:pP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marL="0" indent="0" algn="l" rtl="0">
              <a:buNone/>
            </a:pP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- In landing:  </a:t>
            </a:r>
          </a:p>
          <a:p>
            <a:pPr marL="0" indent="0" algn="l" rtl="0">
              <a:buNone/>
            </a:pP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M22 in the Landing= 1kN.m and it is positive moment (bottom steel)  </a:t>
            </a:r>
          </a:p>
          <a:p>
            <a:pPr marL="0" indent="0" algn="l" rtl="0">
              <a:buNone/>
            </a:pP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𝜌 = 0.0001</a:t>
            </a:r>
          </a:p>
          <a:p>
            <a:pPr marL="0" indent="0" algn="l" rtl="0">
              <a:buNone/>
            </a:pP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𝜌&lt;𝜌min </a:t>
            </a:r>
          </a:p>
          <a:p>
            <a:pPr marL="0" indent="0" algn="l" rtl="0">
              <a:buNone/>
            </a:pP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Use As min.=0.0033*1000*150=495 mm2 (4 ∅14)</a:t>
            </a:r>
          </a:p>
          <a:p>
            <a:pPr marL="0" indent="0" algn="l" rtl="0">
              <a:buNone/>
            </a:pP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  </a:t>
            </a:r>
            <a:endParaRPr lang="en-US" sz="1600" dirty="0">
              <a:latin typeface="Times New Roman" pitchFamily="18" charset="0"/>
              <a:cs typeface="Times New Roman" pitchFamily="18" charset="0"/>
            </a:endParaRPr>
          </a:p>
          <a:p>
            <a:pPr marL="0" indent="0" algn="l" rtl="0">
              <a:buNone/>
            </a:pPr>
            <a:endParaRPr lang="ar-JO" sz="1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صورة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89700" y="1676400"/>
            <a:ext cx="5702300" cy="46863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715145915"/>
      </p:ext>
    </p:extLst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0801" y="241300"/>
            <a:ext cx="10972800" cy="1143000"/>
          </a:xfrm>
        </p:spPr>
        <p:txBody>
          <a:bodyPr>
            <a:normAutofit/>
          </a:bodyPr>
          <a:lstStyle/>
          <a:p>
            <a:r>
              <a:rPr lang="en-US" sz="3600" b="1" cap="all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Design of stairs</a:t>
            </a:r>
            <a:endParaRPr lang="ar-JO" sz="36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52400" y="1397000"/>
            <a:ext cx="11430000" cy="4927600"/>
          </a:xfrm>
        </p:spPr>
        <p:txBody>
          <a:bodyPr>
            <a:normAutofit/>
          </a:bodyPr>
          <a:lstStyle/>
          <a:p>
            <a:pPr marL="0" indent="0" algn="l" rtl="0">
              <a:buNone/>
            </a:pP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Design for Transverse steel with stairs using (M11):  </a:t>
            </a:r>
          </a:p>
          <a:p>
            <a:pPr marL="0" indent="0" algn="l" rtl="0">
              <a:buNone/>
            </a:pP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the transverse moment =3KN.m</a:t>
            </a:r>
          </a:p>
          <a:p>
            <a:pPr marL="0" indent="0" algn="l" rtl="0">
              <a:buNone/>
            </a:pP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𝜌=0.000353</a:t>
            </a:r>
          </a:p>
          <a:p>
            <a:pPr marL="0" indent="0" algn="l" rtl="0">
              <a:buNone/>
            </a:pP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𝜌&lt;𝜌min.</a:t>
            </a:r>
          </a:p>
          <a:p>
            <a:pPr marL="0" indent="0" algn="l" rtl="0">
              <a:buNone/>
            </a:pP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Use As min </a:t>
            </a:r>
          </a:p>
          <a:p>
            <a:pPr marL="0" indent="0" algn="l" rtl="0">
              <a:buNone/>
            </a:pP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𝐴𝑠 𝑠ℎ𝑟𝑖𝑛𝑘𝑎𝑔𝑒 = 𝐴𝑠 𝑚𝑖𝑛 = 0.002×180×1000 = 360 𝑚𝑚2 </a:t>
            </a:r>
            <a:endParaRPr lang="en-US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l" rtl="0">
              <a:buNone/>
            </a:pP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in both face (Use 5 ∅10 /1m for each layer)</a:t>
            </a:r>
          </a:p>
          <a:p>
            <a:pPr marL="0" indent="0" algn="l" rtl="0">
              <a:buNone/>
            </a:pP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marL="0" indent="0" algn="l" rtl="0">
              <a:buNone/>
            </a:pPr>
            <a:endParaRPr lang="ar-JO" sz="1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صورة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37201" y="622300"/>
            <a:ext cx="6553200" cy="56642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716140177"/>
      </p:ext>
    </p:extLst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82600" y="386588"/>
            <a:ext cx="10972800" cy="1143000"/>
          </a:xfrm>
        </p:spPr>
        <p:txBody>
          <a:bodyPr>
            <a:normAutofit/>
          </a:bodyPr>
          <a:lstStyle/>
          <a:p>
            <a:r>
              <a:rPr lang="en-US" sz="3600" b="1" cap="all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Design of stairs</a:t>
            </a:r>
            <a:endParaRPr lang="ar-JO" sz="3600" dirty="0"/>
          </a:p>
        </p:txBody>
      </p:sp>
      <p:pic>
        <p:nvPicPr>
          <p:cNvPr id="4" name="Picture 1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752600" y="2207419"/>
            <a:ext cx="8686800" cy="38195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73557271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16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8145" y="3759200"/>
            <a:ext cx="6191250" cy="311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3" name="جدول 2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165926096"/>
                  </p:ext>
                </p:extLst>
              </p:nvPr>
            </p:nvGraphicFramePr>
            <p:xfrm>
              <a:off x="431800" y="1375410"/>
              <a:ext cx="7810500" cy="2225040"/>
            </p:xfrm>
            <a:graphic>
              <a:graphicData uri="http://schemas.openxmlformats.org/drawingml/2006/table">
                <a:tbl>
                  <a:tblPr rtl="1" firstRow="1" bandRow="1">
                    <a:tableStyleId>{9D7B26C5-4107-4FEC-AEDC-1716B250A1EF}</a:tableStyleId>
                  </a:tblPr>
                  <a:tblGrid>
                    <a:gridCol w="4064000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3746500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ar-JO" sz="1400" b="1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(</a:t>
                          </a:r>
                          <a:r>
                            <a:rPr lang="en-US" sz="1400" b="1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Unit</a:t>
                          </a:r>
                          <a:r>
                            <a:rPr lang="en-US" sz="1400" b="1" baseline="0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 Weight (KN/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en-US" sz="1400" b="1" i="1" baseline="0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1400" b="1" i="1" baseline="0" smtClean="0">
                                      <a:latin typeface="Cambria Math"/>
                                    </a:rPr>
                                    <m:t>𝒎</m:t>
                                  </m:r>
                                </m:e>
                                <m:sup>
                                  <m:r>
                                    <a:rPr lang="en-US" sz="1400" b="1" i="1" baseline="0" smtClean="0">
                                      <a:latin typeface="Cambria Math"/>
                                    </a:rPr>
                                    <m:t>𝟑</m:t>
                                  </m:r>
                                </m:sup>
                              </m:sSup>
                            </m:oMath>
                          </a14:m>
                          <a:endParaRPr lang="ar-JO" sz="1400" b="1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sz="1400" b="1" i="0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Material </a:t>
                          </a:r>
                          <a:endParaRPr lang="ar-JO" sz="1400" b="1" i="0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sz="1400" b="1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23</a:t>
                          </a:r>
                          <a:endParaRPr lang="ar-JO" sz="1400" b="1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sz="1400" b="1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Mortar and Plastering</a:t>
                          </a:r>
                          <a:endParaRPr lang="ar-JO" sz="1400" b="1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sz="1400" b="1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23</a:t>
                          </a:r>
                          <a:endParaRPr lang="ar-JO" sz="1400" b="1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sz="1400" b="1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Filling Material </a:t>
                          </a:r>
                          <a:endParaRPr lang="ar-JO" sz="1400" b="1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sz="1400" b="1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12</a:t>
                          </a:r>
                          <a:endParaRPr lang="ar-JO" sz="1400" b="1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sz="1400" b="1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Blocks</a:t>
                          </a:r>
                          <a:endParaRPr lang="ar-JO" sz="1400" b="1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sz="1400" b="1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27</a:t>
                          </a:r>
                          <a:endParaRPr lang="ar-JO" sz="1400" b="1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sz="1400" b="1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Masonry Stone</a:t>
                          </a:r>
                          <a:endParaRPr lang="ar-JO" sz="1400" b="1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4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sz="1400" b="1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24</a:t>
                          </a:r>
                          <a:endParaRPr lang="ar-JO" sz="1400" b="1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sz="1400" b="1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Tiles</a:t>
                          </a:r>
                          <a:endParaRPr lang="ar-JO" sz="1400" b="1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5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3" name="جدول 2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165926096"/>
                  </p:ext>
                </p:extLst>
              </p:nvPr>
            </p:nvGraphicFramePr>
            <p:xfrm>
              <a:off x="431800" y="1375410"/>
              <a:ext cx="7810500" cy="2225040"/>
            </p:xfrm>
            <a:graphic>
              <a:graphicData uri="http://schemas.openxmlformats.org/drawingml/2006/table">
                <a:tbl>
                  <a:tblPr rtl="1" firstRow="1" bandRow="1">
                    <a:tableStyleId>{9D7B26C5-4107-4FEC-AEDC-1716B250A1EF}</a:tableStyleId>
                  </a:tblPr>
                  <a:tblGrid>
                    <a:gridCol w="4064000"/>
                    <a:gridCol w="3746500"/>
                  </a:tblGrid>
                  <a:tr h="370840">
                    <a:tc>
                      <a:txBody>
                        <a:bodyPr/>
                        <a:lstStyle/>
                        <a:p>
                          <a:endParaRPr lang="ar-JO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l="-150" t="-1639" r="-92204" b="-49836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sz="1400" b="1" i="0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Material </a:t>
                          </a:r>
                          <a:endParaRPr lang="ar-JO" sz="1400" b="1" i="0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sz="1400" b="1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23</a:t>
                          </a:r>
                          <a:endParaRPr lang="ar-JO" sz="1400" b="1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sz="1400" b="1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Mortar and Plastering</a:t>
                          </a:r>
                          <a:endParaRPr lang="ar-JO" sz="1400" b="1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sz="1400" b="1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23</a:t>
                          </a:r>
                          <a:endParaRPr lang="ar-JO" sz="1400" b="1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sz="1400" b="1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Filling Material </a:t>
                          </a:r>
                          <a:endParaRPr lang="ar-JO" sz="1400" b="1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sz="1400" b="1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12</a:t>
                          </a:r>
                          <a:endParaRPr lang="ar-JO" sz="1400" b="1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sz="1400" b="1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Blocks</a:t>
                          </a:r>
                          <a:endParaRPr lang="ar-JO" sz="1400" b="1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sz="1400" b="1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27</a:t>
                          </a:r>
                          <a:endParaRPr lang="ar-JO" sz="1400" b="1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sz="1400" b="1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Masonry Stone</a:t>
                          </a:r>
                          <a:endParaRPr lang="ar-JO" sz="1400" b="1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sz="1400" b="1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24</a:t>
                          </a:r>
                          <a:endParaRPr lang="ar-JO" sz="1400" b="1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sz="1400" b="1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Tiles</a:t>
                          </a:r>
                          <a:endParaRPr lang="ar-JO" sz="1400" b="1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/>
                    </a:tc>
                  </a:tr>
                </a:tbl>
              </a:graphicData>
            </a:graphic>
          </p:graphicFrame>
        </mc:Fallback>
      </mc:AlternateContent>
      <p:sp>
        <p:nvSpPr>
          <p:cNvPr id="5" name="مربع نص 4"/>
          <p:cNvSpPr txBox="1"/>
          <p:nvPr/>
        </p:nvSpPr>
        <p:spPr>
          <a:xfrm>
            <a:off x="749300" y="627965"/>
            <a:ext cx="2654300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Materials :</a:t>
            </a:r>
            <a:endParaRPr lang="ar-JO" sz="36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8776292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Gravity Loads:</a:t>
            </a:r>
            <a:br>
              <a:rPr lang="en-US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ar-JO" sz="3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عنصر نائب للمحتوى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algn="l" rtl="0">
                  <a:buFont typeface="Arial" pitchFamily="34" charset="0"/>
                  <a:buChar char="•"/>
                </a:pPr>
                <a:r>
                  <a:rPr lang="en-US" sz="2400" dirty="0" smtClean="0">
                    <a:latin typeface="Times New Roman" pitchFamily="18" charset="0"/>
                    <a:cs typeface="Times New Roman" pitchFamily="18" charset="0"/>
                  </a:rPr>
                  <a:t>Dead Load =Own Weight of structure</a:t>
                </a:r>
              </a:p>
              <a:p>
                <a:pPr algn="l" rtl="0">
                  <a:buFont typeface="Arial" pitchFamily="34" charset="0"/>
                  <a:buChar char="•"/>
                </a:pPr>
                <a:r>
                  <a:rPr lang="en-US" sz="2400" dirty="0" smtClean="0">
                    <a:latin typeface="Times New Roman" pitchFamily="18" charset="0"/>
                    <a:cs typeface="Times New Roman" pitchFamily="18" charset="0"/>
                  </a:rPr>
                  <a:t>Super Imposed Dead Load = 5 KN/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b="0" i="1" smtClean="0">
                            <a:latin typeface="Cambria Math"/>
                          </a:rPr>
                          <m:t>𝑚</m:t>
                        </m:r>
                      </m:e>
                      <m:sup>
                        <m:r>
                          <a:rPr lang="en-US" sz="2400" b="0" i="1" smtClean="0"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endParaRPr lang="en-US" sz="2400" dirty="0" smtClean="0">
                  <a:latin typeface="Times New Roman" pitchFamily="18" charset="0"/>
                  <a:cs typeface="Times New Roman" pitchFamily="18" charset="0"/>
                </a:endParaRPr>
              </a:p>
              <a:p>
                <a:pPr algn="l" rtl="0">
                  <a:buFont typeface="Arial" pitchFamily="34" charset="0"/>
                  <a:buChar char="•"/>
                </a:pPr>
                <a:r>
                  <a:rPr lang="en-US" sz="2400" dirty="0" smtClean="0">
                    <a:latin typeface="Times New Roman" pitchFamily="18" charset="0"/>
                    <a:cs typeface="Times New Roman" pitchFamily="18" charset="0"/>
                  </a:rPr>
                  <a:t>Live Load for Garages =4.79 </a:t>
                </a:r>
                <a:r>
                  <a:rPr lang="en-US" sz="2400" dirty="0">
                    <a:latin typeface="Times New Roman" pitchFamily="18" charset="0"/>
                    <a:cs typeface="Times New Roman" pitchFamily="18" charset="0"/>
                  </a:rPr>
                  <a:t>KN/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i="1">
                            <a:latin typeface="Cambria Math"/>
                          </a:rPr>
                          <m:t>𝑚</m:t>
                        </m:r>
                      </m:e>
                      <m:sup>
                        <m:r>
                          <a:rPr lang="en-US" sz="2400" i="1"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endParaRPr lang="en-US" sz="2400" dirty="0" smtClean="0">
                  <a:latin typeface="Times New Roman" pitchFamily="18" charset="0"/>
                  <a:cs typeface="Times New Roman" pitchFamily="18" charset="0"/>
                </a:endParaRPr>
              </a:p>
              <a:p>
                <a:pPr algn="l" rtl="0">
                  <a:buFont typeface="Arial" pitchFamily="34" charset="0"/>
                  <a:buChar char="•"/>
                </a:pPr>
                <a:r>
                  <a:rPr lang="en-US" sz="2400" dirty="0" smtClean="0">
                    <a:latin typeface="Times New Roman" pitchFamily="18" charset="0"/>
                    <a:cs typeface="Times New Roman" pitchFamily="18" charset="0"/>
                  </a:rPr>
                  <a:t>Live Load for Offices =2.5 </a:t>
                </a:r>
                <a:r>
                  <a:rPr lang="en-US" sz="2400" dirty="0">
                    <a:latin typeface="Times New Roman" pitchFamily="18" charset="0"/>
                    <a:cs typeface="Times New Roman" pitchFamily="18" charset="0"/>
                  </a:rPr>
                  <a:t>KN/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i="1">
                            <a:latin typeface="Cambria Math"/>
                          </a:rPr>
                          <m:t>𝑚</m:t>
                        </m:r>
                      </m:e>
                      <m:sup>
                        <m:r>
                          <a:rPr lang="en-US" sz="2400" i="1"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sz="2400" dirty="0" smtClean="0">
                    <a:latin typeface="Times New Roman" pitchFamily="18" charset="0"/>
                    <a:cs typeface="Times New Roman" pitchFamily="18" charset="0"/>
                  </a:rPr>
                  <a:t> </a:t>
                </a:r>
              </a:p>
              <a:p>
                <a:pPr algn="l" rtl="0">
                  <a:buFont typeface="Arial" pitchFamily="34" charset="0"/>
                  <a:buChar char="•"/>
                </a:pPr>
                <a:endParaRPr lang="ar-JO" sz="24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3" name="عنصر نائب للمحتوى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611" t="-1111"/>
                </a:stretch>
              </a:blipFill>
            </p:spPr>
            <p:txBody>
              <a:bodyPr/>
              <a:lstStyle/>
              <a:p>
                <a:r>
                  <a:rPr lang="ar-JO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44578153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تدفق">
  <a:themeElements>
    <a:clrScheme name="تدفق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تدفق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تدفق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Paper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Cambria-Calibri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Paper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Cambria-Calibri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332B37FA-28CB-46C6-A9E3-5E4526C1B18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0</TotalTime>
  <Words>1756</Words>
  <Application>Microsoft Office PowerPoint</Application>
  <PresentationFormat>Widescreen</PresentationFormat>
  <Paragraphs>650</Paragraphs>
  <Slides>73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73</vt:i4>
      </vt:variant>
    </vt:vector>
  </HeadingPairs>
  <TitlesOfParts>
    <vt:vector size="84" baseType="lpstr">
      <vt:lpstr>Arial</vt:lpstr>
      <vt:lpstr>Calibri</vt:lpstr>
      <vt:lpstr>Cambria Math</vt:lpstr>
      <vt:lpstr>Constantia</vt:lpstr>
      <vt:lpstr>Majalla UI</vt:lpstr>
      <vt:lpstr>Tahoma</vt:lpstr>
      <vt:lpstr>Times New Roman</vt:lpstr>
      <vt:lpstr>Traditional Arabic</vt:lpstr>
      <vt:lpstr>Wingdings</vt:lpstr>
      <vt:lpstr>Wingdings 2</vt:lpstr>
      <vt:lpstr>تدفق</vt:lpstr>
      <vt:lpstr>PowerPoint Presentation</vt:lpstr>
      <vt:lpstr>PowerPoint Presentation</vt:lpstr>
      <vt:lpstr>Project Description </vt:lpstr>
      <vt:lpstr>Codes:</vt:lpstr>
      <vt:lpstr>PowerPoint Presentation</vt:lpstr>
      <vt:lpstr>Materials: </vt:lpstr>
      <vt:lpstr>Materials:  </vt:lpstr>
      <vt:lpstr>PowerPoint Presentation</vt:lpstr>
      <vt:lpstr>Gravity Loads: </vt:lpstr>
      <vt:lpstr>PowerPoint Presentation</vt:lpstr>
      <vt:lpstr>PowerPoint Presentation</vt:lpstr>
      <vt:lpstr>Preliminary Design :</vt:lpstr>
      <vt:lpstr>Preliminary Design :</vt:lpstr>
      <vt:lpstr>Preliminary Design :</vt:lpstr>
      <vt:lpstr>Preliminary Design :</vt:lpstr>
      <vt:lpstr>Preliminary Design :</vt:lpstr>
      <vt:lpstr>Preliminary Design :</vt:lpstr>
      <vt:lpstr>Preliminary Design :</vt:lpstr>
      <vt:lpstr>Preliminary Design :</vt:lpstr>
      <vt:lpstr>Preliminary Design :</vt:lpstr>
      <vt:lpstr>Preliminary Design :</vt:lpstr>
      <vt:lpstr>Preliminary Design :</vt:lpstr>
      <vt:lpstr>Preliminary Design :</vt:lpstr>
      <vt:lpstr>Preliminary Design :</vt:lpstr>
      <vt:lpstr>Preliminary Design :</vt:lpstr>
      <vt:lpstr>Preliminary Design</vt:lpstr>
      <vt:lpstr>PowerPoint Presentation</vt:lpstr>
      <vt:lpstr>Preliminary Design</vt:lpstr>
      <vt:lpstr>Preliminary Design</vt:lpstr>
      <vt:lpstr>Preliminary Design</vt:lpstr>
      <vt:lpstr>PowerPoint Presentation</vt:lpstr>
      <vt:lpstr>ETABS Model</vt:lpstr>
      <vt:lpstr>ETABS Model Checks </vt:lpstr>
      <vt:lpstr>ETABS Model Checks </vt:lpstr>
      <vt:lpstr>ETABS Model Checks </vt:lpstr>
      <vt:lpstr>ETABS Model Checks </vt:lpstr>
      <vt:lpstr>ETABS Model Checks </vt:lpstr>
      <vt:lpstr>ETABS Model Checks </vt:lpstr>
      <vt:lpstr>Design Of Slab, Beam And Column </vt:lpstr>
      <vt:lpstr>Design Of Slab, Beam And Column </vt:lpstr>
      <vt:lpstr>Design Of Slab, Beam And Column </vt:lpstr>
      <vt:lpstr>Design Of Slab, Beam And Column </vt:lpstr>
      <vt:lpstr>Design Of Slab, Beam And Column </vt:lpstr>
      <vt:lpstr>Design Of Slab, Beam And Column </vt:lpstr>
      <vt:lpstr>Design Of Slab, Beam And Column </vt:lpstr>
      <vt:lpstr>Design Of Slab, Beam And Column </vt:lpstr>
      <vt:lpstr>Design Of Slab, Beam And Column </vt:lpstr>
      <vt:lpstr>Design Of Slab, Beam And Column </vt:lpstr>
      <vt:lpstr>Design Of Slab, Beam And Column </vt:lpstr>
      <vt:lpstr>Design Of Slab, Beam And Column </vt:lpstr>
      <vt:lpstr>Design Of Slab, Beam And Column </vt:lpstr>
      <vt:lpstr>Design Of Slab, Beam And Column </vt:lpstr>
      <vt:lpstr>Design Of Slab, Beam And Column </vt:lpstr>
      <vt:lpstr>       Design of footing and Basement wall</vt:lpstr>
      <vt:lpstr>PowerPoint Presentation</vt:lpstr>
      <vt:lpstr>       Design of footing and Basement wall</vt:lpstr>
      <vt:lpstr>       Design of footing and Basement wall</vt:lpstr>
      <vt:lpstr>       Design of footing and Basement wall</vt:lpstr>
      <vt:lpstr>       Design of footing and Basement wall</vt:lpstr>
      <vt:lpstr>       Design of footing and Basement wall</vt:lpstr>
      <vt:lpstr>PowerPoint Presentation</vt:lpstr>
      <vt:lpstr>PowerPoint Presentation</vt:lpstr>
      <vt:lpstr>       Design of footing and Basement wall</vt:lpstr>
      <vt:lpstr>       Design of footing and Basement wall </vt:lpstr>
      <vt:lpstr>       Design of footing and Basement wall</vt:lpstr>
      <vt:lpstr>       Design of footing and Basement wall</vt:lpstr>
      <vt:lpstr>Design of stairs </vt:lpstr>
      <vt:lpstr>Design of stairs </vt:lpstr>
      <vt:lpstr>Design of stairs</vt:lpstr>
      <vt:lpstr>Design of stairs</vt:lpstr>
      <vt:lpstr>Design of stairs</vt:lpstr>
      <vt:lpstr>Design of stairs</vt:lpstr>
      <vt:lpstr>Design of stairs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2015-12-04T17:14:20Z</dcterms:created>
  <dcterms:modified xsi:type="dcterms:W3CDTF">2018-01-02T09:12:12Z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TC034605419991</vt:lpwstr>
  </property>
</Properties>
</file>