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drawings/drawing3.xml" ContentType="application/vnd.openxmlformats-officedocument.drawingml.chartshapes+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2"/>
  </p:notesMasterIdLst>
  <p:sldIdLst>
    <p:sldId id="283" r:id="rId2"/>
    <p:sldId id="256" r:id="rId3"/>
    <p:sldId id="257" r:id="rId4"/>
    <p:sldId id="258" r:id="rId5"/>
    <p:sldId id="259" r:id="rId6"/>
    <p:sldId id="263" r:id="rId7"/>
    <p:sldId id="264" r:id="rId8"/>
    <p:sldId id="262" r:id="rId9"/>
    <p:sldId id="272" r:id="rId10"/>
    <p:sldId id="277" r:id="rId11"/>
    <p:sldId id="279" r:id="rId12"/>
    <p:sldId id="280" r:id="rId13"/>
    <p:sldId id="281" r:id="rId14"/>
    <p:sldId id="298" r:id="rId15"/>
    <p:sldId id="299" r:id="rId16"/>
    <p:sldId id="300" r:id="rId17"/>
    <p:sldId id="284" r:id="rId18"/>
    <p:sldId id="301" r:id="rId19"/>
    <p:sldId id="285" r:id="rId20"/>
    <p:sldId id="286" r:id="rId21"/>
    <p:sldId id="302" r:id="rId22"/>
    <p:sldId id="287" r:id="rId23"/>
    <p:sldId id="290" r:id="rId24"/>
    <p:sldId id="291" r:id="rId25"/>
    <p:sldId id="292" r:id="rId26"/>
    <p:sldId id="293" r:id="rId27"/>
    <p:sldId id="294" r:id="rId28"/>
    <p:sldId id="295" r:id="rId29"/>
    <p:sldId id="296" r:id="rId30"/>
    <p:sldId id="278" r:id="rId31"/>
  </p:sldIdLst>
  <p:sldSz cx="12192000" cy="6858000"/>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441" autoAdjust="0"/>
    <p:restoredTop sz="87279" autoAdjust="0"/>
  </p:normalViewPr>
  <p:slideViewPr>
    <p:cSldViewPr snapToGrid="0">
      <p:cViewPr varScale="1">
        <p:scale>
          <a:sx n="66" d="100"/>
          <a:sy n="66" d="100"/>
        </p:scale>
        <p:origin x="918" y="66"/>
      </p:cViewPr>
      <p:guideLst>
        <p:guide orient="horz" pos="2160"/>
        <p:guide pos="3840"/>
      </p:guideLst>
    </p:cSldViewPr>
  </p:slideViewPr>
  <p:outlineViewPr>
    <p:cViewPr>
      <p:scale>
        <a:sx n="33" d="100"/>
        <a:sy n="33" d="100"/>
      </p:scale>
      <p:origin x="0" y="351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NERD\Graduation%20Project\pop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NERD\Graduation%20Project\pop1.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D:\NERD\Graduation%20Project\pop1.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D:\NERD\Graduation%20Project\Data\model\Pipes%20and%20Nodes.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D:\NERD\Graduation%20Project\Bara\GP\pressure-head-velocity-W3.xlsx" TargetMode="External"/><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3" Type="http://schemas.openxmlformats.org/officeDocument/2006/relationships/oleObject" Target="file:///D:\NERD\Graduation%20Project\Bara\GP\pressure-head-velocity-W3.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numRef>
              <c:f>'Pipes W2a'!$A$2:$A$125</c:f>
              <c:numCache>
                <c:formatCode>General</c:formatCode>
                <c:ptCount val="124"/>
                <c:pt idx="0">
                  <c:v>371</c:v>
                </c:pt>
                <c:pt idx="1">
                  <c:v>204</c:v>
                </c:pt>
                <c:pt idx="2">
                  <c:v>205</c:v>
                </c:pt>
                <c:pt idx="3">
                  <c:v>211</c:v>
                </c:pt>
                <c:pt idx="4">
                  <c:v>349</c:v>
                </c:pt>
                <c:pt idx="5">
                  <c:v>235</c:v>
                </c:pt>
                <c:pt idx="6">
                  <c:v>207</c:v>
                </c:pt>
                <c:pt idx="7">
                  <c:v>268</c:v>
                </c:pt>
                <c:pt idx="8">
                  <c:v>305</c:v>
                </c:pt>
                <c:pt idx="9">
                  <c:v>215</c:v>
                </c:pt>
                <c:pt idx="10">
                  <c:v>220</c:v>
                </c:pt>
                <c:pt idx="11">
                  <c:v>250</c:v>
                </c:pt>
                <c:pt idx="12">
                  <c:v>258</c:v>
                </c:pt>
                <c:pt idx="13">
                  <c:v>293</c:v>
                </c:pt>
                <c:pt idx="14">
                  <c:v>318</c:v>
                </c:pt>
                <c:pt idx="15">
                  <c:v>342</c:v>
                </c:pt>
                <c:pt idx="16">
                  <c:v>357</c:v>
                </c:pt>
                <c:pt idx="17">
                  <c:v>265</c:v>
                </c:pt>
                <c:pt idx="18">
                  <c:v>294</c:v>
                </c:pt>
                <c:pt idx="19">
                  <c:v>208</c:v>
                </c:pt>
                <c:pt idx="20">
                  <c:v>267</c:v>
                </c:pt>
                <c:pt idx="21">
                  <c:v>253</c:v>
                </c:pt>
                <c:pt idx="22">
                  <c:v>372</c:v>
                </c:pt>
                <c:pt idx="23">
                  <c:v>252</c:v>
                </c:pt>
                <c:pt idx="24">
                  <c:v>362</c:v>
                </c:pt>
                <c:pt idx="25">
                  <c:v>210</c:v>
                </c:pt>
                <c:pt idx="26">
                  <c:v>312</c:v>
                </c:pt>
                <c:pt idx="27">
                  <c:v>320</c:v>
                </c:pt>
                <c:pt idx="28">
                  <c:v>337</c:v>
                </c:pt>
                <c:pt idx="29">
                  <c:v>351</c:v>
                </c:pt>
                <c:pt idx="30">
                  <c:v>355</c:v>
                </c:pt>
                <c:pt idx="31">
                  <c:v>364</c:v>
                </c:pt>
                <c:pt idx="32">
                  <c:v>328</c:v>
                </c:pt>
                <c:pt idx="33">
                  <c:v>277</c:v>
                </c:pt>
                <c:pt idx="34">
                  <c:v>273</c:v>
                </c:pt>
                <c:pt idx="35">
                  <c:v>225</c:v>
                </c:pt>
                <c:pt idx="36">
                  <c:v>269</c:v>
                </c:pt>
                <c:pt idx="37">
                  <c:v>254</c:v>
                </c:pt>
                <c:pt idx="38">
                  <c:v>249</c:v>
                </c:pt>
                <c:pt idx="39">
                  <c:v>288</c:v>
                </c:pt>
                <c:pt idx="40">
                  <c:v>299</c:v>
                </c:pt>
                <c:pt idx="41">
                  <c:v>306</c:v>
                </c:pt>
                <c:pt idx="42">
                  <c:v>374</c:v>
                </c:pt>
                <c:pt idx="43">
                  <c:v>338</c:v>
                </c:pt>
                <c:pt idx="44">
                  <c:v>251</c:v>
                </c:pt>
                <c:pt idx="45">
                  <c:v>234</c:v>
                </c:pt>
                <c:pt idx="46">
                  <c:v>226</c:v>
                </c:pt>
                <c:pt idx="47">
                  <c:v>236</c:v>
                </c:pt>
                <c:pt idx="48">
                  <c:v>238</c:v>
                </c:pt>
                <c:pt idx="49">
                  <c:v>239</c:v>
                </c:pt>
                <c:pt idx="50">
                  <c:v>242</c:v>
                </c:pt>
                <c:pt idx="51">
                  <c:v>247</c:v>
                </c:pt>
                <c:pt idx="52">
                  <c:v>248</c:v>
                </c:pt>
                <c:pt idx="53">
                  <c:v>259</c:v>
                </c:pt>
                <c:pt idx="54">
                  <c:v>270</c:v>
                </c:pt>
                <c:pt idx="55">
                  <c:v>279</c:v>
                </c:pt>
                <c:pt idx="56">
                  <c:v>280</c:v>
                </c:pt>
                <c:pt idx="57">
                  <c:v>281</c:v>
                </c:pt>
                <c:pt idx="58">
                  <c:v>286</c:v>
                </c:pt>
                <c:pt idx="59">
                  <c:v>291</c:v>
                </c:pt>
                <c:pt idx="60">
                  <c:v>298</c:v>
                </c:pt>
                <c:pt idx="61">
                  <c:v>307</c:v>
                </c:pt>
                <c:pt idx="62">
                  <c:v>331</c:v>
                </c:pt>
                <c:pt idx="63">
                  <c:v>335</c:v>
                </c:pt>
                <c:pt idx="64">
                  <c:v>278</c:v>
                </c:pt>
                <c:pt idx="65">
                  <c:v>263</c:v>
                </c:pt>
                <c:pt idx="66">
                  <c:v>324</c:v>
                </c:pt>
                <c:pt idx="67">
                  <c:v>241</c:v>
                </c:pt>
                <c:pt idx="68">
                  <c:v>314</c:v>
                </c:pt>
                <c:pt idx="69">
                  <c:v>223</c:v>
                </c:pt>
                <c:pt idx="70">
                  <c:v>290</c:v>
                </c:pt>
                <c:pt idx="71">
                  <c:v>237</c:v>
                </c:pt>
                <c:pt idx="72">
                  <c:v>334</c:v>
                </c:pt>
                <c:pt idx="73">
                  <c:v>375</c:v>
                </c:pt>
                <c:pt idx="74">
                  <c:v>325</c:v>
                </c:pt>
                <c:pt idx="75">
                  <c:v>373</c:v>
                </c:pt>
                <c:pt idx="76">
                  <c:v>212</c:v>
                </c:pt>
                <c:pt idx="77">
                  <c:v>308</c:v>
                </c:pt>
                <c:pt idx="78">
                  <c:v>284</c:v>
                </c:pt>
                <c:pt idx="79">
                  <c:v>326</c:v>
                </c:pt>
                <c:pt idx="80">
                  <c:v>350</c:v>
                </c:pt>
                <c:pt idx="81">
                  <c:v>257</c:v>
                </c:pt>
                <c:pt idx="82">
                  <c:v>363</c:v>
                </c:pt>
                <c:pt idx="83">
                  <c:v>246</c:v>
                </c:pt>
                <c:pt idx="84">
                  <c:v>245</c:v>
                </c:pt>
                <c:pt idx="85">
                  <c:v>347</c:v>
                </c:pt>
                <c:pt idx="86">
                  <c:v>361</c:v>
                </c:pt>
                <c:pt idx="87">
                  <c:v>341</c:v>
                </c:pt>
                <c:pt idx="88">
                  <c:v>345</c:v>
                </c:pt>
                <c:pt idx="89">
                  <c:v>321</c:v>
                </c:pt>
                <c:pt idx="90">
                  <c:v>311</c:v>
                </c:pt>
                <c:pt idx="91">
                  <c:v>353</c:v>
                </c:pt>
                <c:pt idx="92">
                  <c:v>240</c:v>
                </c:pt>
                <c:pt idx="93">
                  <c:v>310</c:v>
                </c:pt>
                <c:pt idx="94">
                  <c:v>317</c:v>
                </c:pt>
                <c:pt idx="95">
                  <c:v>316</c:v>
                </c:pt>
                <c:pt idx="96">
                  <c:v>274</c:v>
                </c:pt>
                <c:pt idx="97">
                  <c:v>276</c:v>
                </c:pt>
                <c:pt idx="98">
                  <c:v>300</c:v>
                </c:pt>
                <c:pt idx="99">
                  <c:v>221</c:v>
                </c:pt>
                <c:pt idx="100">
                  <c:v>366</c:v>
                </c:pt>
                <c:pt idx="101">
                  <c:v>360</c:v>
                </c:pt>
                <c:pt idx="102">
                  <c:v>262</c:v>
                </c:pt>
                <c:pt idx="103">
                  <c:v>255</c:v>
                </c:pt>
                <c:pt idx="104">
                  <c:v>222</c:v>
                </c:pt>
                <c:pt idx="105">
                  <c:v>352</c:v>
                </c:pt>
                <c:pt idx="106">
                  <c:v>228</c:v>
                </c:pt>
                <c:pt idx="107">
                  <c:v>319</c:v>
                </c:pt>
                <c:pt idx="108">
                  <c:v>295</c:v>
                </c:pt>
                <c:pt idx="109">
                  <c:v>229</c:v>
                </c:pt>
                <c:pt idx="110">
                  <c:v>256</c:v>
                </c:pt>
                <c:pt idx="111">
                  <c:v>217</c:v>
                </c:pt>
                <c:pt idx="112">
                  <c:v>358</c:v>
                </c:pt>
                <c:pt idx="113">
                  <c:v>346</c:v>
                </c:pt>
                <c:pt idx="114">
                  <c:v>296</c:v>
                </c:pt>
                <c:pt idx="115">
                  <c:v>219</c:v>
                </c:pt>
                <c:pt idx="116">
                  <c:v>348</c:v>
                </c:pt>
                <c:pt idx="117">
                  <c:v>336</c:v>
                </c:pt>
                <c:pt idx="118">
                  <c:v>329</c:v>
                </c:pt>
                <c:pt idx="119">
                  <c:v>323</c:v>
                </c:pt>
                <c:pt idx="120">
                  <c:v>285</c:v>
                </c:pt>
                <c:pt idx="121">
                  <c:v>232</c:v>
                </c:pt>
                <c:pt idx="122">
                  <c:v>340</c:v>
                </c:pt>
                <c:pt idx="123">
                  <c:v>354</c:v>
                </c:pt>
              </c:numCache>
            </c:numRef>
          </c:xVal>
          <c:yVal>
            <c:numRef>
              <c:f>'Pipes W2a'!$L$2:$L$125</c:f>
              <c:numCache>
                <c:formatCode>General</c:formatCode>
                <c:ptCount val="124"/>
                <c:pt idx="0">
                  <c:v>1.0000000000000005E-2</c:v>
                </c:pt>
                <c:pt idx="1">
                  <c:v>1.0000000000000005E-2</c:v>
                </c:pt>
                <c:pt idx="2">
                  <c:v>1.0000000000000005E-2</c:v>
                </c:pt>
                <c:pt idx="3">
                  <c:v>1.0000000000000005E-2</c:v>
                </c:pt>
                <c:pt idx="4">
                  <c:v>2.0000000000000011E-2</c:v>
                </c:pt>
                <c:pt idx="5">
                  <c:v>2.0000000000000011E-2</c:v>
                </c:pt>
                <c:pt idx="6">
                  <c:v>2.0000000000000011E-2</c:v>
                </c:pt>
                <c:pt idx="7">
                  <c:v>2.0000000000000011E-2</c:v>
                </c:pt>
                <c:pt idx="8">
                  <c:v>4.0000000000000022E-2</c:v>
                </c:pt>
                <c:pt idx="9">
                  <c:v>4.0000000000000022E-2</c:v>
                </c:pt>
                <c:pt idx="10">
                  <c:v>0.05</c:v>
                </c:pt>
                <c:pt idx="11">
                  <c:v>0.05</c:v>
                </c:pt>
                <c:pt idx="12">
                  <c:v>0.05</c:v>
                </c:pt>
                <c:pt idx="13">
                  <c:v>0.05</c:v>
                </c:pt>
                <c:pt idx="14">
                  <c:v>0.05</c:v>
                </c:pt>
                <c:pt idx="15">
                  <c:v>0.05</c:v>
                </c:pt>
                <c:pt idx="16">
                  <c:v>0.05</c:v>
                </c:pt>
                <c:pt idx="17">
                  <c:v>6.0000000000000032E-2</c:v>
                </c:pt>
                <c:pt idx="18">
                  <c:v>6.0000000000000032E-2</c:v>
                </c:pt>
                <c:pt idx="19">
                  <c:v>6.0000000000000032E-2</c:v>
                </c:pt>
                <c:pt idx="20">
                  <c:v>7.0000000000000021E-2</c:v>
                </c:pt>
                <c:pt idx="21">
                  <c:v>7.0000000000000021E-2</c:v>
                </c:pt>
                <c:pt idx="22">
                  <c:v>8.0000000000000043E-2</c:v>
                </c:pt>
                <c:pt idx="23">
                  <c:v>8.0000000000000043E-2</c:v>
                </c:pt>
                <c:pt idx="24">
                  <c:v>9.0000000000000024E-2</c:v>
                </c:pt>
                <c:pt idx="25">
                  <c:v>9.0000000000000024E-2</c:v>
                </c:pt>
                <c:pt idx="26">
                  <c:v>9.0000000000000024E-2</c:v>
                </c:pt>
                <c:pt idx="27">
                  <c:v>9.0000000000000024E-2</c:v>
                </c:pt>
                <c:pt idx="28">
                  <c:v>9.0000000000000024E-2</c:v>
                </c:pt>
                <c:pt idx="29">
                  <c:v>9.0000000000000024E-2</c:v>
                </c:pt>
                <c:pt idx="30">
                  <c:v>9.0000000000000024E-2</c:v>
                </c:pt>
                <c:pt idx="31">
                  <c:v>9.0000000000000024E-2</c:v>
                </c:pt>
                <c:pt idx="32">
                  <c:v>0.1</c:v>
                </c:pt>
                <c:pt idx="33">
                  <c:v>0.11</c:v>
                </c:pt>
                <c:pt idx="34">
                  <c:v>0.11</c:v>
                </c:pt>
                <c:pt idx="35">
                  <c:v>0.11</c:v>
                </c:pt>
                <c:pt idx="36">
                  <c:v>0.11</c:v>
                </c:pt>
                <c:pt idx="37">
                  <c:v>0.14000000000000001</c:v>
                </c:pt>
                <c:pt idx="38">
                  <c:v>0.15000000000000024</c:v>
                </c:pt>
                <c:pt idx="39">
                  <c:v>0.15000000000000024</c:v>
                </c:pt>
                <c:pt idx="40">
                  <c:v>0.15000000000000024</c:v>
                </c:pt>
                <c:pt idx="41">
                  <c:v>0.16</c:v>
                </c:pt>
                <c:pt idx="42">
                  <c:v>0.17</c:v>
                </c:pt>
                <c:pt idx="43">
                  <c:v>0.18000000000000024</c:v>
                </c:pt>
                <c:pt idx="44">
                  <c:v>0.19</c:v>
                </c:pt>
                <c:pt idx="45">
                  <c:v>0.19</c:v>
                </c:pt>
                <c:pt idx="46">
                  <c:v>0.2</c:v>
                </c:pt>
                <c:pt idx="47">
                  <c:v>0.2</c:v>
                </c:pt>
                <c:pt idx="48">
                  <c:v>0.2</c:v>
                </c:pt>
                <c:pt idx="49">
                  <c:v>0.2</c:v>
                </c:pt>
                <c:pt idx="50">
                  <c:v>0.2</c:v>
                </c:pt>
                <c:pt idx="51">
                  <c:v>0.2</c:v>
                </c:pt>
                <c:pt idx="52">
                  <c:v>0.2</c:v>
                </c:pt>
                <c:pt idx="53">
                  <c:v>0.2</c:v>
                </c:pt>
                <c:pt idx="54">
                  <c:v>0.2</c:v>
                </c:pt>
                <c:pt idx="55">
                  <c:v>0.2</c:v>
                </c:pt>
                <c:pt idx="56">
                  <c:v>0.2</c:v>
                </c:pt>
                <c:pt idx="57">
                  <c:v>0.2</c:v>
                </c:pt>
                <c:pt idx="58">
                  <c:v>0.2</c:v>
                </c:pt>
                <c:pt idx="59">
                  <c:v>0.2</c:v>
                </c:pt>
                <c:pt idx="60">
                  <c:v>0.2</c:v>
                </c:pt>
                <c:pt idx="61">
                  <c:v>0.2</c:v>
                </c:pt>
                <c:pt idx="62">
                  <c:v>0.2</c:v>
                </c:pt>
                <c:pt idx="63">
                  <c:v>0.2</c:v>
                </c:pt>
                <c:pt idx="64">
                  <c:v>0.2</c:v>
                </c:pt>
                <c:pt idx="65">
                  <c:v>0.2</c:v>
                </c:pt>
                <c:pt idx="66">
                  <c:v>0.22</c:v>
                </c:pt>
                <c:pt idx="67">
                  <c:v>0.23</c:v>
                </c:pt>
                <c:pt idx="68">
                  <c:v>0.24000000000000021</c:v>
                </c:pt>
                <c:pt idx="69">
                  <c:v>0.25</c:v>
                </c:pt>
                <c:pt idx="70">
                  <c:v>0.26</c:v>
                </c:pt>
                <c:pt idx="71">
                  <c:v>0.26</c:v>
                </c:pt>
                <c:pt idx="72">
                  <c:v>0.26</c:v>
                </c:pt>
                <c:pt idx="73">
                  <c:v>0.26</c:v>
                </c:pt>
                <c:pt idx="74">
                  <c:v>0.27</c:v>
                </c:pt>
                <c:pt idx="75">
                  <c:v>0.27</c:v>
                </c:pt>
                <c:pt idx="76">
                  <c:v>0.28000000000000008</c:v>
                </c:pt>
                <c:pt idx="77">
                  <c:v>0.28000000000000008</c:v>
                </c:pt>
                <c:pt idx="78">
                  <c:v>0.29000000000000031</c:v>
                </c:pt>
                <c:pt idx="79">
                  <c:v>0.29000000000000031</c:v>
                </c:pt>
                <c:pt idx="80">
                  <c:v>0.29000000000000031</c:v>
                </c:pt>
                <c:pt idx="81">
                  <c:v>0.32000000000000067</c:v>
                </c:pt>
                <c:pt idx="82">
                  <c:v>0.32000000000000067</c:v>
                </c:pt>
                <c:pt idx="83">
                  <c:v>0.33000000000000085</c:v>
                </c:pt>
                <c:pt idx="84">
                  <c:v>0.33000000000000085</c:v>
                </c:pt>
                <c:pt idx="85">
                  <c:v>0.34</c:v>
                </c:pt>
                <c:pt idx="86">
                  <c:v>0.34</c:v>
                </c:pt>
                <c:pt idx="87">
                  <c:v>0.36000000000000032</c:v>
                </c:pt>
                <c:pt idx="88">
                  <c:v>0.36000000000000032</c:v>
                </c:pt>
                <c:pt idx="89">
                  <c:v>0.37000000000000038</c:v>
                </c:pt>
                <c:pt idx="90">
                  <c:v>0.37000000000000038</c:v>
                </c:pt>
                <c:pt idx="91">
                  <c:v>0.38000000000000067</c:v>
                </c:pt>
                <c:pt idx="92">
                  <c:v>0.39000000000000068</c:v>
                </c:pt>
                <c:pt idx="93">
                  <c:v>0.39000000000000068</c:v>
                </c:pt>
                <c:pt idx="94">
                  <c:v>0.42000000000000032</c:v>
                </c:pt>
                <c:pt idx="95">
                  <c:v>0.43000000000000038</c:v>
                </c:pt>
                <c:pt idx="96">
                  <c:v>0.44</c:v>
                </c:pt>
                <c:pt idx="97">
                  <c:v>0.44</c:v>
                </c:pt>
                <c:pt idx="98">
                  <c:v>0.45</c:v>
                </c:pt>
                <c:pt idx="99">
                  <c:v>0.46</c:v>
                </c:pt>
                <c:pt idx="100">
                  <c:v>0.49000000000000032</c:v>
                </c:pt>
                <c:pt idx="101">
                  <c:v>0.5</c:v>
                </c:pt>
                <c:pt idx="102">
                  <c:v>0.5</c:v>
                </c:pt>
                <c:pt idx="103">
                  <c:v>0.5</c:v>
                </c:pt>
                <c:pt idx="104">
                  <c:v>0.52</c:v>
                </c:pt>
                <c:pt idx="105">
                  <c:v>0.52</c:v>
                </c:pt>
                <c:pt idx="106">
                  <c:v>0.54</c:v>
                </c:pt>
                <c:pt idx="107">
                  <c:v>0.55000000000000004</c:v>
                </c:pt>
                <c:pt idx="108">
                  <c:v>0.56000000000000005</c:v>
                </c:pt>
                <c:pt idx="109">
                  <c:v>0.56000000000000005</c:v>
                </c:pt>
                <c:pt idx="110">
                  <c:v>0.59</c:v>
                </c:pt>
                <c:pt idx="111">
                  <c:v>0.61000000000000065</c:v>
                </c:pt>
                <c:pt idx="112">
                  <c:v>0.61000000000000065</c:v>
                </c:pt>
                <c:pt idx="113">
                  <c:v>0.61000000000000065</c:v>
                </c:pt>
                <c:pt idx="114">
                  <c:v>0.65000000000000147</c:v>
                </c:pt>
                <c:pt idx="115">
                  <c:v>0.70000000000000062</c:v>
                </c:pt>
                <c:pt idx="116">
                  <c:v>0.71000000000000063</c:v>
                </c:pt>
                <c:pt idx="117">
                  <c:v>0.71000000000000063</c:v>
                </c:pt>
                <c:pt idx="118">
                  <c:v>0.86000000000000065</c:v>
                </c:pt>
                <c:pt idx="119">
                  <c:v>0.86000000000000065</c:v>
                </c:pt>
                <c:pt idx="120">
                  <c:v>0.94000000000000061</c:v>
                </c:pt>
                <c:pt idx="121">
                  <c:v>0.98</c:v>
                </c:pt>
                <c:pt idx="122">
                  <c:v>1.35</c:v>
                </c:pt>
                <c:pt idx="123">
                  <c:v>1.44</c:v>
                </c:pt>
              </c:numCache>
            </c:numRef>
          </c:yVal>
          <c:smooth val="0"/>
        </c:ser>
        <c:dLbls>
          <c:showLegendKey val="0"/>
          <c:showVal val="0"/>
          <c:showCatName val="0"/>
          <c:showSerName val="0"/>
          <c:showPercent val="0"/>
          <c:showBubbleSize val="0"/>
        </c:dLbls>
        <c:axId val="-712410000"/>
        <c:axId val="-712401296"/>
      </c:scatterChart>
      <c:valAx>
        <c:axId val="-712410000"/>
        <c:scaling>
          <c:orientation val="maxMin"/>
          <c:min val="2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a:t>Pipe</a:t>
                </a:r>
                <a:r>
                  <a:rPr lang="en-US" baseline="0"/>
                  <a:t> ID</a:t>
                </a:r>
                <a:endParaRPr lang="en-US"/>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JO"/>
          </a:p>
        </c:txPr>
        <c:crossAx val="-712401296"/>
        <c:crosses val="autoZero"/>
        <c:crossBetween val="midCat"/>
        <c:majorUnit val="50"/>
      </c:valAx>
      <c:valAx>
        <c:axId val="-712401296"/>
        <c:scaling>
          <c:orientation val="minMax"/>
          <c:max val="3.2"/>
          <c:min val="0"/>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sz="1600" dirty="0"/>
                  <a:t>Velocity (m/s)</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JO"/>
          </a:p>
        </c:txPr>
        <c:crossAx val="-712410000"/>
        <c:crosses val="autoZero"/>
        <c:crossBetween val="midCat"/>
        <c:majorUnit val="0.15000000000000002"/>
        <c:minorUnit val="0.15000000000000002"/>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ar-JO"/>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spPr>
            <a:ln w="25400" cap="rnd">
              <a:noFill/>
              <a:round/>
            </a:ln>
            <a:effectLst/>
          </c:spPr>
          <c:marker>
            <c:symbol val="circle"/>
            <c:size val="5"/>
            <c:spPr>
              <a:solidFill>
                <a:schemeClr val="accent1">
                  <a:lumMod val="75000"/>
                </a:schemeClr>
              </a:solidFill>
              <a:ln w="9525">
                <a:noFill/>
              </a:ln>
              <a:effectLst/>
            </c:spPr>
          </c:marker>
          <c:xVal>
            <c:numRef>
              <c:f>W2a!$M$4:$M$124</c:f>
              <c:numCache>
                <c:formatCode>General</c:formatCode>
                <c:ptCount val="121"/>
                <c:pt idx="0">
                  <c:v>364</c:v>
                </c:pt>
                <c:pt idx="1">
                  <c:v>207</c:v>
                </c:pt>
                <c:pt idx="2">
                  <c:v>247</c:v>
                </c:pt>
                <c:pt idx="3">
                  <c:v>286</c:v>
                </c:pt>
                <c:pt idx="4">
                  <c:v>210</c:v>
                </c:pt>
                <c:pt idx="5">
                  <c:v>273</c:v>
                </c:pt>
                <c:pt idx="6">
                  <c:v>307</c:v>
                </c:pt>
                <c:pt idx="7">
                  <c:v>212</c:v>
                </c:pt>
                <c:pt idx="8">
                  <c:v>323</c:v>
                </c:pt>
                <c:pt idx="9">
                  <c:v>236</c:v>
                </c:pt>
                <c:pt idx="10">
                  <c:v>235</c:v>
                </c:pt>
                <c:pt idx="11">
                  <c:v>291</c:v>
                </c:pt>
                <c:pt idx="12">
                  <c:v>306</c:v>
                </c:pt>
                <c:pt idx="13">
                  <c:v>341</c:v>
                </c:pt>
                <c:pt idx="14">
                  <c:v>248</c:v>
                </c:pt>
                <c:pt idx="15">
                  <c:v>219</c:v>
                </c:pt>
                <c:pt idx="16">
                  <c:v>226</c:v>
                </c:pt>
                <c:pt idx="17">
                  <c:v>267</c:v>
                </c:pt>
                <c:pt idx="18">
                  <c:v>362</c:v>
                </c:pt>
                <c:pt idx="19">
                  <c:v>220</c:v>
                </c:pt>
                <c:pt idx="20">
                  <c:v>225</c:v>
                </c:pt>
                <c:pt idx="21">
                  <c:v>278</c:v>
                </c:pt>
                <c:pt idx="22">
                  <c:v>258</c:v>
                </c:pt>
                <c:pt idx="23">
                  <c:v>349</c:v>
                </c:pt>
                <c:pt idx="24">
                  <c:v>285</c:v>
                </c:pt>
                <c:pt idx="25">
                  <c:v>346</c:v>
                </c:pt>
                <c:pt idx="26">
                  <c:v>241</c:v>
                </c:pt>
                <c:pt idx="27">
                  <c:v>347</c:v>
                </c:pt>
                <c:pt idx="28">
                  <c:v>290</c:v>
                </c:pt>
                <c:pt idx="29">
                  <c:v>358</c:v>
                </c:pt>
                <c:pt idx="30">
                  <c:v>331</c:v>
                </c:pt>
                <c:pt idx="31">
                  <c:v>371</c:v>
                </c:pt>
                <c:pt idx="32">
                  <c:v>321</c:v>
                </c:pt>
                <c:pt idx="33">
                  <c:v>355</c:v>
                </c:pt>
                <c:pt idx="34">
                  <c:v>300</c:v>
                </c:pt>
                <c:pt idx="35">
                  <c:v>269</c:v>
                </c:pt>
                <c:pt idx="36">
                  <c:v>263</c:v>
                </c:pt>
                <c:pt idx="37">
                  <c:v>375</c:v>
                </c:pt>
                <c:pt idx="38">
                  <c:v>372</c:v>
                </c:pt>
                <c:pt idx="39">
                  <c:v>342</c:v>
                </c:pt>
                <c:pt idx="40">
                  <c:v>425</c:v>
                </c:pt>
                <c:pt idx="41">
                  <c:v>316</c:v>
                </c:pt>
                <c:pt idx="42">
                  <c:v>284</c:v>
                </c:pt>
                <c:pt idx="43">
                  <c:v>211</c:v>
                </c:pt>
                <c:pt idx="44">
                  <c:v>239</c:v>
                </c:pt>
                <c:pt idx="45">
                  <c:v>215</c:v>
                </c:pt>
                <c:pt idx="46">
                  <c:v>274</c:v>
                </c:pt>
                <c:pt idx="47">
                  <c:v>311</c:v>
                </c:pt>
                <c:pt idx="48">
                  <c:v>208</c:v>
                </c:pt>
                <c:pt idx="49">
                  <c:v>314</c:v>
                </c:pt>
                <c:pt idx="50">
                  <c:v>238</c:v>
                </c:pt>
                <c:pt idx="51">
                  <c:v>338</c:v>
                </c:pt>
                <c:pt idx="52">
                  <c:v>279</c:v>
                </c:pt>
                <c:pt idx="53">
                  <c:v>294</c:v>
                </c:pt>
                <c:pt idx="54">
                  <c:v>253</c:v>
                </c:pt>
                <c:pt idx="55">
                  <c:v>305</c:v>
                </c:pt>
                <c:pt idx="56">
                  <c:v>328</c:v>
                </c:pt>
                <c:pt idx="57">
                  <c:v>246</c:v>
                </c:pt>
                <c:pt idx="58">
                  <c:v>325</c:v>
                </c:pt>
                <c:pt idx="59">
                  <c:v>318</c:v>
                </c:pt>
                <c:pt idx="60">
                  <c:v>293</c:v>
                </c:pt>
                <c:pt idx="61">
                  <c:v>361</c:v>
                </c:pt>
                <c:pt idx="62">
                  <c:v>234</c:v>
                </c:pt>
                <c:pt idx="63">
                  <c:v>242</c:v>
                </c:pt>
                <c:pt idx="64">
                  <c:v>249</c:v>
                </c:pt>
                <c:pt idx="65">
                  <c:v>422</c:v>
                </c:pt>
                <c:pt idx="66">
                  <c:v>329</c:v>
                </c:pt>
                <c:pt idx="67">
                  <c:v>373</c:v>
                </c:pt>
                <c:pt idx="68">
                  <c:v>259</c:v>
                </c:pt>
                <c:pt idx="69">
                  <c:v>232</c:v>
                </c:pt>
                <c:pt idx="70">
                  <c:v>350</c:v>
                </c:pt>
                <c:pt idx="71">
                  <c:v>317</c:v>
                </c:pt>
                <c:pt idx="72">
                  <c:v>426</c:v>
                </c:pt>
                <c:pt idx="73">
                  <c:v>276</c:v>
                </c:pt>
                <c:pt idx="74">
                  <c:v>357</c:v>
                </c:pt>
                <c:pt idx="75">
                  <c:v>363</c:v>
                </c:pt>
                <c:pt idx="76">
                  <c:v>360</c:v>
                </c:pt>
                <c:pt idx="77">
                  <c:v>252</c:v>
                </c:pt>
                <c:pt idx="78">
                  <c:v>308</c:v>
                </c:pt>
                <c:pt idx="79">
                  <c:v>345</c:v>
                </c:pt>
                <c:pt idx="80">
                  <c:v>229</c:v>
                </c:pt>
                <c:pt idx="81">
                  <c:v>299</c:v>
                </c:pt>
                <c:pt idx="82">
                  <c:v>240</c:v>
                </c:pt>
                <c:pt idx="83">
                  <c:v>324</c:v>
                </c:pt>
                <c:pt idx="84">
                  <c:v>262</c:v>
                </c:pt>
                <c:pt idx="85">
                  <c:v>265</c:v>
                </c:pt>
                <c:pt idx="86">
                  <c:v>237</c:v>
                </c:pt>
                <c:pt idx="87">
                  <c:v>334</c:v>
                </c:pt>
                <c:pt idx="88">
                  <c:v>412</c:v>
                </c:pt>
                <c:pt idx="89">
                  <c:v>204</c:v>
                </c:pt>
                <c:pt idx="90">
                  <c:v>205</c:v>
                </c:pt>
                <c:pt idx="91">
                  <c:v>254</c:v>
                </c:pt>
                <c:pt idx="92">
                  <c:v>288</c:v>
                </c:pt>
                <c:pt idx="93">
                  <c:v>268</c:v>
                </c:pt>
                <c:pt idx="94">
                  <c:v>319</c:v>
                </c:pt>
                <c:pt idx="95">
                  <c:v>374</c:v>
                </c:pt>
                <c:pt idx="96">
                  <c:v>277</c:v>
                </c:pt>
                <c:pt idx="97">
                  <c:v>352</c:v>
                </c:pt>
                <c:pt idx="98">
                  <c:v>295</c:v>
                </c:pt>
                <c:pt idx="99">
                  <c:v>255</c:v>
                </c:pt>
                <c:pt idx="100">
                  <c:v>257</c:v>
                </c:pt>
                <c:pt idx="101">
                  <c:v>221</c:v>
                </c:pt>
                <c:pt idx="102">
                  <c:v>222</c:v>
                </c:pt>
                <c:pt idx="103">
                  <c:v>296</c:v>
                </c:pt>
                <c:pt idx="104">
                  <c:v>228</c:v>
                </c:pt>
                <c:pt idx="105">
                  <c:v>424</c:v>
                </c:pt>
                <c:pt idx="106">
                  <c:v>340</c:v>
                </c:pt>
                <c:pt idx="107">
                  <c:v>416</c:v>
                </c:pt>
                <c:pt idx="108">
                  <c:v>251</c:v>
                </c:pt>
                <c:pt idx="109">
                  <c:v>245</c:v>
                </c:pt>
                <c:pt idx="110">
                  <c:v>348</c:v>
                </c:pt>
                <c:pt idx="111">
                  <c:v>415</c:v>
                </c:pt>
                <c:pt idx="112">
                  <c:v>353</c:v>
                </c:pt>
                <c:pt idx="113">
                  <c:v>326</c:v>
                </c:pt>
                <c:pt idx="114">
                  <c:v>256</c:v>
                </c:pt>
                <c:pt idx="115">
                  <c:v>354</c:v>
                </c:pt>
                <c:pt idx="116">
                  <c:v>419</c:v>
                </c:pt>
                <c:pt idx="117">
                  <c:v>420</c:v>
                </c:pt>
                <c:pt idx="118">
                  <c:v>298</c:v>
                </c:pt>
                <c:pt idx="119">
                  <c:v>310</c:v>
                </c:pt>
                <c:pt idx="120">
                  <c:v>410</c:v>
                </c:pt>
              </c:numCache>
            </c:numRef>
          </c:xVal>
          <c:yVal>
            <c:numRef>
              <c:f>W2a!$T$4:$T$124</c:f>
              <c:numCache>
                <c:formatCode>General</c:formatCode>
                <c:ptCount val="121"/>
                <c:pt idx="0">
                  <c:v>0.28000000000000008</c:v>
                </c:pt>
                <c:pt idx="1">
                  <c:v>0.29000000000000015</c:v>
                </c:pt>
                <c:pt idx="2">
                  <c:v>0.31000000000000016</c:v>
                </c:pt>
                <c:pt idx="3">
                  <c:v>0.33000000000000024</c:v>
                </c:pt>
                <c:pt idx="4">
                  <c:v>0.33000000000000024</c:v>
                </c:pt>
                <c:pt idx="5">
                  <c:v>0.34</c:v>
                </c:pt>
                <c:pt idx="6">
                  <c:v>0.34</c:v>
                </c:pt>
                <c:pt idx="7">
                  <c:v>0.35000000000000014</c:v>
                </c:pt>
                <c:pt idx="8">
                  <c:v>0.37000000000000016</c:v>
                </c:pt>
                <c:pt idx="9">
                  <c:v>0.37000000000000016</c:v>
                </c:pt>
                <c:pt idx="10">
                  <c:v>0.38000000000000017</c:v>
                </c:pt>
                <c:pt idx="11">
                  <c:v>0.38000000000000017</c:v>
                </c:pt>
                <c:pt idx="12">
                  <c:v>0.4</c:v>
                </c:pt>
                <c:pt idx="13">
                  <c:v>0.4</c:v>
                </c:pt>
                <c:pt idx="14">
                  <c:v>0.4</c:v>
                </c:pt>
                <c:pt idx="15">
                  <c:v>0.41000000000000014</c:v>
                </c:pt>
                <c:pt idx="16">
                  <c:v>0.41000000000000014</c:v>
                </c:pt>
                <c:pt idx="17">
                  <c:v>0.43000000000000016</c:v>
                </c:pt>
                <c:pt idx="18">
                  <c:v>0.44</c:v>
                </c:pt>
                <c:pt idx="19">
                  <c:v>0.48000000000000015</c:v>
                </c:pt>
                <c:pt idx="20">
                  <c:v>0.5</c:v>
                </c:pt>
                <c:pt idx="21">
                  <c:v>0.51</c:v>
                </c:pt>
                <c:pt idx="22">
                  <c:v>0.52</c:v>
                </c:pt>
                <c:pt idx="23">
                  <c:v>0.56000000000000005</c:v>
                </c:pt>
                <c:pt idx="24">
                  <c:v>0.56999999999999995</c:v>
                </c:pt>
                <c:pt idx="25">
                  <c:v>0.59</c:v>
                </c:pt>
                <c:pt idx="26">
                  <c:v>0.62000000000000033</c:v>
                </c:pt>
                <c:pt idx="27">
                  <c:v>0.62000000000000033</c:v>
                </c:pt>
                <c:pt idx="28">
                  <c:v>0.62000000000000033</c:v>
                </c:pt>
                <c:pt idx="29">
                  <c:v>0.63000000000000034</c:v>
                </c:pt>
                <c:pt idx="30">
                  <c:v>0.63000000000000034</c:v>
                </c:pt>
                <c:pt idx="31">
                  <c:v>0.65000000000000036</c:v>
                </c:pt>
                <c:pt idx="32">
                  <c:v>0.66000000000000036</c:v>
                </c:pt>
                <c:pt idx="33">
                  <c:v>0.67000000000000048</c:v>
                </c:pt>
                <c:pt idx="34">
                  <c:v>0.68</c:v>
                </c:pt>
                <c:pt idx="35">
                  <c:v>0.70000000000000029</c:v>
                </c:pt>
                <c:pt idx="36">
                  <c:v>0.70000000000000029</c:v>
                </c:pt>
                <c:pt idx="37">
                  <c:v>0.70000000000000029</c:v>
                </c:pt>
                <c:pt idx="38">
                  <c:v>0.73000000000000032</c:v>
                </c:pt>
                <c:pt idx="39">
                  <c:v>0.77000000000000035</c:v>
                </c:pt>
                <c:pt idx="40">
                  <c:v>0.78</c:v>
                </c:pt>
                <c:pt idx="41">
                  <c:v>0.82000000000000028</c:v>
                </c:pt>
                <c:pt idx="42">
                  <c:v>0.83000000000000029</c:v>
                </c:pt>
                <c:pt idx="43">
                  <c:v>0.88</c:v>
                </c:pt>
                <c:pt idx="44">
                  <c:v>0.89</c:v>
                </c:pt>
                <c:pt idx="45">
                  <c:v>0.89</c:v>
                </c:pt>
                <c:pt idx="46">
                  <c:v>0.9</c:v>
                </c:pt>
                <c:pt idx="47">
                  <c:v>0.91</c:v>
                </c:pt>
                <c:pt idx="48">
                  <c:v>0.94000000000000028</c:v>
                </c:pt>
                <c:pt idx="49">
                  <c:v>0.95000000000000029</c:v>
                </c:pt>
                <c:pt idx="50">
                  <c:v>0.9600000000000003</c:v>
                </c:pt>
                <c:pt idx="51">
                  <c:v>1</c:v>
                </c:pt>
                <c:pt idx="52">
                  <c:v>1.01</c:v>
                </c:pt>
                <c:pt idx="53">
                  <c:v>1.01</c:v>
                </c:pt>
                <c:pt idx="54">
                  <c:v>1.04</c:v>
                </c:pt>
                <c:pt idx="55">
                  <c:v>1.05</c:v>
                </c:pt>
                <c:pt idx="56">
                  <c:v>1.05</c:v>
                </c:pt>
                <c:pt idx="57">
                  <c:v>1.06</c:v>
                </c:pt>
                <c:pt idx="58">
                  <c:v>1.08</c:v>
                </c:pt>
                <c:pt idx="59">
                  <c:v>1.1000000000000001</c:v>
                </c:pt>
                <c:pt idx="60">
                  <c:v>1.1000000000000001</c:v>
                </c:pt>
                <c:pt idx="61">
                  <c:v>1.1200000000000001</c:v>
                </c:pt>
                <c:pt idx="62">
                  <c:v>1.1299999999999992</c:v>
                </c:pt>
                <c:pt idx="63">
                  <c:v>1.1399999999999992</c:v>
                </c:pt>
                <c:pt idx="64">
                  <c:v>1.26</c:v>
                </c:pt>
                <c:pt idx="65">
                  <c:v>1.26</c:v>
                </c:pt>
                <c:pt idx="66">
                  <c:v>1.32</c:v>
                </c:pt>
                <c:pt idx="67">
                  <c:v>1.33</c:v>
                </c:pt>
                <c:pt idx="68">
                  <c:v>1.34</c:v>
                </c:pt>
                <c:pt idx="69">
                  <c:v>1.3900000000000001</c:v>
                </c:pt>
                <c:pt idx="70">
                  <c:v>1.4</c:v>
                </c:pt>
                <c:pt idx="71">
                  <c:v>1.41</c:v>
                </c:pt>
                <c:pt idx="72">
                  <c:v>1.43</c:v>
                </c:pt>
                <c:pt idx="73">
                  <c:v>1.43</c:v>
                </c:pt>
                <c:pt idx="74">
                  <c:v>1.44</c:v>
                </c:pt>
                <c:pt idx="75">
                  <c:v>1.44</c:v>
                </c:pt>
                <c:pt idx="76">
                  <c:v>1.44</c:v>
                </c:pt>
                <c:pt idx="77">
                  <c:v>1.45</c:v>
                </c:pt>
                <c:pt idx="78">
                  <c:v>1.48</c:v>
                </c:pt>
                <c:pt idx="79">
                  <c:v>1.52</c:v>
                </c:pt>
                <c:pt idx="80">
                  <c:v>1.54</c:v>
                </c:pt>
                <c:pt idx="81">
                  <c:v>1.57</c:v>
                </c:pt>
                <c:pt idx="82">
                  <c:v>1.61</c:v>
                </c:pt>
                <c:pt idx="83">
                  <c:v>1.62</c:v>
                </c:pt>
                <c:pt idx="84">
                  <c:v>1.6400000000000001</c:v>
                </c:pt>
                <c:pt idx="85">
                  <c:v>1.6500000000000001</c:v>
                </c:pt>
                <c:pt idx="86">
                  <c:v>1.6700000000000006</c:v>
                </c:pt>
                <c:pt idx="87">
                  <c:v>1.6800000000000006</c:v>
                </c:pt>
                <c:pt idx="88">
                  <c:v>1.74</c:v>
                </c:pt>
                <c:pt idx="89">
                  <c:v>1.74</c:v>
                </c:pt>
                <c:pt idx="90">
                  <c:v>1.74</c:v>
                </c:pt>
                <c:pt idx="91">
                  <c:v>1.76</c:v>
                </c:pt>
                <c:pt idx="92">
                  <c:v>1.87</c:v>
                </c:pt>
                <c:pt idx="93">
                  <c:v>1.8900000000000001</c:v>
                </c:pt>
                <c:pt idx="94">
                  <c:v>1.9700000000000006</c:v>
                </c:pt>
                <c:pt idx="95">
                  <c:v>2.1</c:v>
                </c:pt>
                <c:pt idx="96">
                  <c:v>2.11</c:v>
                </c:pt>
                <c:pt idx="97">
                  <c:v>2.12</c:v>
                </c:pt>
                <c:pt idx="98">
                  <c:v>2.14</c:v>
                </c:pt>
                <c:pt idx="99">
                  <c:v>2.17</c:v>
                </c:pt>
                <c:pt idx="100">
                  <c:v>2.1800000000000002</c:v>
                </c:pt>
                <c:pt idx="101">
                  <c:v>2.25</c:v>
                </c:pt>
                <c:pt idx="102">
                  <c:v>2.4299999999999997</c:v>
                </c:pt>
                <c:pt idx="103">
                  <c:v>2.4299999999999997</c:v>
                </c:pt>
                <c:pt idx="104">
                  <c:v>2.4299999999999997</c:v>
                </c:pt>
                <c:pt idx="105">
                  <c:v>2.44</c:v>
                </c:pt>
                <c:pt idx="106">
                  <c:v>2.56</c:v>
                </c:pt>
                <c:pt idx="107">
                  <c:v>2.6</c:v>
                </c:pt>
                <c:pt idx="108">
                  <c:v>2.65</c:v>
                </c:pt>
                <c:pt idx="109">
                  <c:v>2.7</c:v>
                </c:pt>
                <c:pt idx="110">
                  <c:v>2.74</c:v>
                </c:pt>
                <c:pt idx="111">
                  <c:v>2.75</c:v>
                </c:pt>
                <c:pt idx="112">
                  <c:v>2.7600000000000002</c:v>
                </c:pt>
                <c:pt idx="113">
                  <c:v>2.8099999999999987</c:v>
                </c:pt>
                <c:pt idx="114">
                  <c:v>2.86</c:v>
                </c:pt>
                <c:pt idx="115">
                  <c:v>2.86</c:v>
                </c:pt>
                <c:pt idx="116">
                  <c:v>2.8699999999999997</c:v>
                </c:pt>
                <c:pt idx="117">
                  <c:v>2.8699999999999997</c:v>
                </c:pt>
                <c:pt idx="118">
                  <c:v>2.9099999999999997</c:v>
                </c:pt>
                <c:pt idx="119">
                  <c:v>2.9699999999999998</c:v>
                </c:pt>
                <c:pt idx="120">
                  <c:v>3.08</c:v>
                </c:pt>
              </c:numCache>
            </c:numRef>
          </c:yVal>
          <c:smooth val="0"/>
        </c:ser>
        <c:ser>
          <c:idx val="0"/>
          <c:order val="1"/>
          <c:spPr>
            <a:ln w="25400" cap="rnd">
              <a:noFill/>
              <a:round/>
            </a:ln>
            <a:effectLst/>
          </c:spPr>
          <c:marker>
            <c:symbol val="circle"/>
            <c:size val="5"/>
            <c:spPr>
              <a:solidFill>
                <a:schemeClr val="accent1"/>
              </a:solidFill>
              <a:ln w="9525">
                <a:solidFill>
                  <a:schemeClr val="accent1"/>
                </a:solidFill>
              </a:ln>
              <a:effectLst/>
            </c:spPr>
          </c:marker>
          <c:trendline>
            <c:spPr>
              <a:ln w="25400" cap="rnd">
                <a:solidFill>
                  <a:schemeClr val="accent1">
                    <a:lumMod val="50000"/>
                  </a:schemeClr>
                </a:solidFill>
                <a:prstDash val="sysDot"/>
              </a:ln>
              <a:effectLst/>
            </c:spPr>
            <c:trendlineType val="linear"/>
            <c:dispRSqr val="0"/>
            <c:dispEq val="0"/>
          </c:trendline>
          <c:xVal>
            <c:numRef>
              <c:f>W2a!$AK$47:$AK$48</c:f>
              <c:numCache>
                <c:formatCode>General</c:formatCode>
                <c:ptCount val="2"/>
                <c:pt idx="0">
                  <c:v>100</c:v>
                </c:pt>
                <c:pt idx="1">
                  <c:v>500</c:v>
                </c:pt>
              </c:numCache>
            </c:numRef>
          </c:xVal>
          <c:yVal>
            <c:numRef>
              <c:f>W2a!$AL$47:$AL$48</c:f>
              <c:numCache>
                <c:formatCode>General</c:formatCode>
                <c:ptCount val="2"/>
                <c:pt idx="0">
                  <c:v>0.30000000000000016</c:v>
                </c:pt>
                <c:pt idx="1">
                  <c:v>0.30000000000000016</c:v>
                </c:pt>
              </c:numCache>
            </c:numRef>
          </c:yVal>
          <c:smooth val="0"/>
        </c:ser>
        <c:ser>
          <c:idx val="2"/>
          <c:order val="2"/>
          <c:spPr>
            <a:ln w="25400" cap="rnd">
              <a:noFill/>
              <a:round/>
            </a:ln>
            <a:effectLst/>
          </c:spPr>
          <c:marker>
            <c:symbol val="circle"/>
            <c:size val="5"/>
            <c:spPr>
              <a:solidFill>
                <a:schemeClr val="accent3"/>
              </a:solidFill>
              <a:ln w="9525">
                <a:solidFill>
                  <a:schemeClr val="accent3"/>
                </a:solidFill>
              </a:ln>
              <a:effectLst/>
            </c:spPr>
          </c:marker>
          <c:trendline>
            <c:spPr>
              <a:ln w="25400" cap="rnd">
                <a:solidFill>
                  <a:schemeClr val="accent1">
                    <a:lumMod val="50000"/>
                  </a:schemeClr>
                </a:solidFill>
                <a:prstDash val="sysDot"/>
              </a:ln>
              <a:effectLst/>
            </c:spPr>
            <c:trendlineType val="linear"/>
            <c:dispRSqr val="0"/>
            <c:dispEq val="0"/>
          </c:trendline>
          <c:xVal>
            <c:numRef>
              <c:f>W2a!$AK$47:$AK$48</c:f>
              <c:numCache>
                <c:formatCode>General</c:formatCode>
                <c:ptCount val="2"/>
                <c:pt idx="0">
                  <c:v>100</c:v>
                </c:pt>
                <c:pt idx="1">
                  <c:v>500</c:v>
                </c:pt>
              </c:numCache>
            </c:numRef>
          </c:xVal>
          <c:yVal>
            <c:numRef>
              <c:f>W2a!$AM$47:$AM$48</c:f>
              <c:numCache>
                <c:formatCode>General</c:formatCode>
                <c:ptCount val="2"/>
                <c:pt idx="0">
                  <c:v>3</c:v>
                </c:pt>
                <c:pt idx="1">
                  <c:v>3</c:v>
                </c:pt>
              </c:numCache>
            </c:numRef>
          </c:yVal>
          <c:smooth val="0"/>
        </c:ser>
        <c:dLbls>
          <c:showLegendKey val="0"/>
          <c:showVal val="0"/>
          <c:showCatName val="0"/>
          <c:showSerName val="0"/>
          <c:showPercent val="0"/>
          <c:showBubbleSize val="0"/>
        </c:dLbls>
        <c:axId val="-712406736"/>
        <c:axId val="-712404560"/>
      </c:scatterChart>
      <c:valAx>
        <c:axId val="-712406736"/>
        <c:scaling>
          <c:orientation val="maxMin"/>
          <c:max val="450"/>
          <c:min val="200"/>
        </c:scaling>
        <c:delete val="0"/>
        <c:axPos val="b"/>
        <c:majorGridlines>
          <c:spPr>
            <a:ln w="9525" cap="flat" cmpd="sng" algn="ctr">
              <a:solidFill>
                <a:schemeClr val="tx1">
                  <a:lumMod val="15000"/>
                  <a:lumOff val="85000"/>
                </a:schemeClr>
              </a:solidFill>
              <a:round/>
            </a:ln>
            <a:effectLst/>
          </c:spPr>
        </c:majorGridlines>
        <c:title>
          <c:tx>
            <c:rich>
              <a:bodyPr/>
              <a:lstStyle/>
              <a:p>
                <a:pPr algn="ctr" rtl="0">
                  <a:defRPr lang="en-US" sz="1000" b="0" i="0" u="none" strike="noStrike" kern="1200" baseline="0">
                    <a:solidFill>
                      <a:prstClr val="black">
                        <a:lumMod val="65000"/>
                        <a:lumOff val="35000"/>
                      </a:prstClr>
                    </a:solidFill>
                    <a:latin typeface="+mn-lt"/>
                    <a:ea typeface="+mn-ea"/>
                    <a:cs typeface="+mn-cs"/>
                  </a:defRPr>
                </a:pPr>
                <a:r>
                  <a:rPr lang="en-US" sz="1000" b="0" i="0" u="none" strike="noStrike" kern="1200" baseline="0" dirty="0" smtClean="0">
                    <a:solidFill>
                      <a:prstClr val="black">
                        <a:lumMod val="65000"/>
                        <a:lumOff val="35000"/>
                      </a:prstClr>
                    </a:solidFill>
                    <a:latin typeface="+mn-lt"/>
                    <a:ea typeface="+mn-ea"/>
                    <a:cs typeface="+mn-cs"/>
                  </a:rPr>
                  <a:t>Pipe ID</a:t>
                </a:r>
                <a:endParaRPr lang="en-US" sz="1000" b="0" i="0" u="none" strike="noStrike" kern="1200" baseline="0" dirty="0">
                  <a:solidFill>
                    <a:prstClr val="black">
                      <a:lumMod val="65000"/>
                      <a:lumOff val="35000"/>
                    </a:prstClr>
                  </a:solidFill>
                  <a:latin typeface="+mn-lt"/>
                  <a:ea typeface="+mn-ea"/>
                  <a:cs typeface="+mn-cs"/>
                </a:endParaRPr>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crossAx val="-712404560"/>
        <c:crosses val="autoZero"/>
        <c:crossBetween val="midCat"/>
      </c:valAx>
      <c:valAx>
        <c:axId val="-712404560"/>
        <c:scaling>
          <c:orientation val="minMax"/>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crossAx val="-712406736"/>
        <c:crosses val="autoZero"/>
        <c:crossBetween val="midCat"/>
        <c:majorUnit val="0.15000000000000011"/>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ar-JO"/>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numRef>
              <c:f>W2a!$D$7:$D$109</c:f>
              <c:numCache>
                <c:formatCode>General</c:formatCode>
                <c:ptCount val="103"/>
                <c:pt idx="0">
                  <c:v>48</c:v>
                </c:pt>
                <c:pt idx="1">
                  <c:v>49</c:v>
                </c:pt>
                <c:pt idx="2">
                  <c:v>50</c:v>
                </c:pt>
                <c:pt idx="3">
                  <c:v>54</c:v>
                </c:pt>
                <c:pt idx="4">
                  <c:v>55</c:v>
                </c:pt>
                <c:pt idx="5">
                  <c:v>56</c:v>
                </c:pt>
                <c:pt idx="6">
                  <c:v>57</c:v>
                </c:pt>
                <c:pt idx="7">
                  <c:v>58</c:v>
                </c:pt>
                <c:pt idx="8">
                  <c:v>59</c:v>
                </c:pt>
                <c:pt idx="9">
                  <c:v>62</c:v>
                </c:pt>
                <c:pt idx="10">
                  <c:v>63</c:v>
                </c:pt>
                <c:pt idx="11">
                  <c:v>64</c:v>
                </c:pt>
                <c:pt idx="12">
                  <c:v>65</c:v>
                </c:pt>
                <c:pt idx="13">
                  <c:v>66</c:v>
                </c:pt>
                <c:pt idx="14">
                  <c:v>67</c:v>
                </c:pt>
                <c:pt idx="15">
                  <c:v>69</c:v>
                </c:pt>
                <c:pt idx="16">
                  <c:v>71</c:v>
                </c:pt>
                <c:pt idx="17">
                  <c:v>72</c:v>
                </c:pt>
                <c:pt idx="18">
                  <c:v>73</c:v>
                </c:pt>
                <c:pt idx="19">
                  <c:v>76</c:v>
                </c:pt>
                <c:pt idx="20">
                  <c:v>77</c:v>
                </c:pt>
                <c:pt idx="21">
                  <c:v>78</c:v>
                </c:pt>
                <c:pt idx="22">
                  <c:v>80</c:v>
                </c:pt>
                <c:pt idx="23">
                  <c:v>81</c:v>
                </c:pt>
                <c:pt idx="24">
                  <c:v>83</c:v>
                </c:pt>
                <c:pt idx="25">
                  <c:v>84</c:v>
                </c:pt>
                <c:pt idx="26">
                  <c:v>85</c:v>
                </c:pt>
                <c:pt idx="27">
                  <c:v>86</c:v>
                </c:pt>
                <c:pt idx="28">
                  <c:v>87</c:v>
                </c:pt>
                <c:pt idx="29">
                  <c:v>88</c:v>
                </c:pt>
                <c:pt idx="30">
                  <c:v>90</c:v>
                </c:pt>
                <c:pt idx="31">
                  <c:v>91</c:v>
                </c:pt>
                <c:pt idx="32">
                  <c:v>92</c:v>
                </c:pt>
                <c:pt idx="33">
                  <c:v>95</c:v>
                </c:pt>
                <c:pt idx="34">
                  <c:v>96</c:v>
                </c:pt>
                <c:pt idx="35">
                  <c:v>97</c:v>
                </c:pt>
                <c:pt idx="36">
                  <c:v>98</c:v>
                </c:pt>
                <c:pt idx="37">
                  <c:v>99</c:v>
                </c:pt>
                <c:pt idx="38">
                  <c:v>100</c:v>
                </c:pt>
                <c:pt idx="39">
                  <c:v>101</c:v>
                </c:pt>
                <c:pt idx="40">
                  <c:v>102</c:v>
                </c:pt>
                <c:pt idx="41">
                  <c:v>103</c:v>
                </c:pt>
                <c:pt idx="42">
                  <c:v>105</c:v>
                </c:pt>
                <c:pt idx="43">
                  <c:v>106</c:v>
                </c:pt>
                <c:pt idx="44">
                  <c:v>107</c:v>
                </c:pt>
                <c:pt idx="45">
                  <c:v>108</c:v>
                </c:pt>
                <c:pt idx="46">
                  <c:v>109</c:v>
                </c:pt>
                <c:pt idx="47">
                  <c:v>110</c:v>
                </c:pt>
                <c:pt idx="48">
                  <c:v>113</c:v>
                </c:pt>
                <c:pt idx="49">
                  <c:v>114</c:v>
                </c:pt>
                <c:pt idx="50">
                  <c:v>115</c:v>
                </c:pt>
                <c:pt idx="51">
                  <c:v>117</c:v>
                </c:pt>
                <c:pt idx="52">
                  <c:v>119</c:v>
                </c:pt>
                <c:pt idx="53">
                  <c:v>120</c:v>
                </c:pt>
                <c:pt idx="54">
                  <c:v>124</c:v>
                </c:pt>
                <c:pt idx="55">
                  <c:v>126</c:v>
                </c:pt>
                <c:pt idx="56">
                  <c:v>128</c:v>
                </c:pt>
                <c:pt idx="57">
                  <c:v>129</c:v>
                </c:pt>
                <c:pt idx="58">
                  <c:v>130</c:v>
                </c:pt>
                <c:pt idx="59">
                  <c:v>131</c:v>
                </c:pt>
                <c:pt idx="60">
                  <c:v>132</c:v>
                </c:pt>
                <c:pt idx="61">
                  <c:v>133</c:v>
                </c:pt>
                <c:pt idx="62">
                  <c:v>136</c:v>
                </c:pt>
                <c:pt idx="63">
                  <c:v>137</c:v>
                </c:pt>
                <c:pt idx="64">
                  <c:v>138</c:v>
                </c:pt>
                <c:pt idx="65">
                  <c:v>139</c:v>
                </c:pt>
                <c:pt idx="66">
                  <c:v>140</c:v>
                </c:pt>
                <c:pt idx="67">
                  <c:v>141</c:v>
                </c:pt>
                <c:pt idx="68">
                  <c:v>142</c:v>
                </c:pt>
                <c:pt idx="69">
                  <c:v>143</c:v>
                </c:pt>
                <c:pt idx="70">
                  <c:v>145</c:v>
                </c:pt>
                <c:pt idx="71">
                  <c:v>146</c:v>
                </c:pt>
                <c:pt idx="72">
                  <c:v>148</c:v>
                </c:pt>
                <c:pt idx="73">
                  <c:v>150</c:v>
                </c:pt>
                <c:pt idx="74">
                  <c:v>151</c:v>
                </c:pt>
                <c:pt idx="75">
                  <c:v>152</c:v>
                </c:pt>
                <c:pt idx="76">
                  <c:v>153</c:v>
                </c:pt>
                <c:pt idx="77">
                  <c:v>154</c:v>
                </c:pt>
                <c:pt idx="78">
                  <c:v>156</c:v>
                </c:pt>
                <c:pt idx="79">
                  <c:v>158</c:v>
                </c:pt>
                <c:pt idx="80">
                  <c:v>160</c:v>
                </c:pt>
                <c:pt idx="81">
                  <c:v>161</c:v>
                </c:pt>
                <c:pt idx="82">
                  <c:v>163</c:v>
                </c:pt>
                <c:pt idx="83">
                  <c:v>165</c:v>
                </c:pt>
                <c:pt idx="84">
                  <c:v>168</c:v>
                </c:pt>
                <c:pt idx="85">
                  <c:v>169</c:v>
                </c:pt>
                <c:pt idx="86">
                  <c:v>173</c:v>
                </c:pt>
                <c:pt idx="87">
                  <c:v>174</c:v>
                </c:pt>
                <c:pt idx="88">
                  <c:v>176</c:v>
                </c:pt>
                <c:pt idx="89">
                  <c:v>177</c:v>
                </c:pt>
                <c:pt idx="90">
                  <c:v>178</c:v>
                </c:pt>
                <c:pt idx="91">
                  <c:v>184</c:v>
                </c:pt>
                <c:pt idx="92">
                  <c:v>185</c:v>
                </c:pt>
                <c:pt idx="93">
                  <c:v>186</c:v>
                </c:pt>
                <c:pt idx="94">
                  <c:v>188</c:v>
                </c:pt>
                <c:pt idx="95">
                  <c:v>189</c:v>
                </c:pt>
                <c:pt idx="96">
                  <c:v>190</c:v>
                </c:pt>
                <c:pt idx="97">
                  <c:v>194</c:v>
                </c:pt>
                <c:pt idx="98">
                  <c:v>196</c:v>
                </c:pt>
                <c:pt idx="99">
                  <c:v>200</c:v>
                </c:pt>
                <c:pt idx="100">
                  <c:v>201</c:v>
                </c:pt>
                <c:pt idx="101">
                  <c:v>202</c:v>
                </c:pt>
                <c:pt idx="102">
                  <c:v>203</c:v>
                </c:pt>
              </c:numCache>
            </c:numRef>
          </c:xVal>
          <c:yVal>
            <c:numRef>
              <c:f>W2a!$I$7:$I$109</c:f>
              <c:numCache>
                <c:formatCode>General</c:formatCode>
                <c:ptCount val="103"/>
                <c:pt idx="0">
                  <c:v>68.7</c:v>
                </c:pt>
                <c:pt idx="1">
                  <c:v>22.4</c:v>
                </c:pt>
                <c:pt idx="2">
                  <c:v>47.8</c:v>
                </c:pt>
                <c:pt idx="3">
                  <c:v>32.1</c:v>
                </c:pt>
                <c:pt idx="4">
                  <c:v>115.4</c:v>
                </c:pt>
                <c:pt idx="5">
                  <c:v>111.9</c:v>
                </c:pt>
                <c:pt idx="6">
                  <c:v>28.4</c:v>
                </c:pt>
                <c:pt idx="7">
                  <c:v>105.2</c:v>
                </c:pt>
                <c:pt idx="8">
                  <c:v>21.1</c:v>
                </c:pt>
                <c:pt idx="9">
                  <c:v>32.200000000000003</c:v>
                </c:pt>
                <c:pt idx="10">
                  <c:v>36.1</c:v>
                </c:pt>
                <c:pt idx="11">
                  <c:v>124.4</c:v>
                </c:pt>
                <c:pt idx="12">
                  <c:v>64.5</c:v>
                </c:pt>
                <c:pt idx="13">
                  <c:v>31.1</c:v>
                </c:pt>
                <c:pt idx="14">
                  <c:v>56</c:v>
                </c:pt>
                <c:pt idx="15">
                  <c:v>41.2</c:v>
                </c:pt>
                <c:pt idx="16">
                  <c:v>62.1</c:v>
                </c:pt>
                <c:pt idx="17">
                  <c:v>99</c:v>
                </c:pt>
                <c:pt idx="18">
                  <c:v>106.5</c:v>
                </c:pt>
                <c:pt idx="19">
                  <c:v>88.8</c:v>
                </c:pt>
                <c:pt idx="20">
                  <c:v>50.1</c:v>
                </c:pt>
                <c:pt idx="21">
                  <c:v>42.1</c:v>
                </c:pt>
                <c:pt idx="22">
                  <c:v>62.2</c:v>
                </c:pt>
                <c:pt idx="23">
                  <c:v>29.2</c:v>
                </c:pt>
                <c:pt idx="24">
                  <c:v>29.9</c:v>
                </c:pt>
                <c:pt idx="25">
                  <c:v>95.4</c:v>
                </c:pt>
                <c:pt idx="26">
                  <c:v>94.9</c:v>
                </c:pt>
                <c:pt idx="27">
                  <c:v>44.4</c:v>
                </c:pt>
                <c:pt idx="28">
                  <c:v>96.4</c:v>
                </c:pt>
                <c:pt idx="29">
                  <c:v>114.7</c:v>
                </c:pt>
                <c:pt idx="30">
                  <c:v>111.3</c:v>
                </c:pt>
                <c:pt idx="31">
                  <c:v>78.900000000000006</c:v>
                </c:pt>
                <c:pt idx="32">
                  <c:v>118.9</c:v>
                </c:pt>
                <c:pt idx="33">
                  <c:v>57.3</c:v>
                </c:pt>
                <c:pt idx="34">
                  <c:v>115.3</c:v>
                </c:pt>
                <c:pt idx="35">
                  <c:v>61.2</c:v>
                </c:pt>
                <c:pt idx="36">
                  <c:v>67.099999999999994</c:v>
                </c:pt>
                <c:pt idx="37">
                  <c:v>24</c:v>
                </c:pt>
                <c:pt idx="38">
                  <c:v>112.8</c:v>
                </c:pt>
                <c:pt idx="39">
                  <c:v>102.2</c:v>
                </c:pt>
                <c:pt idx="40">
                  <c:v>74.5</c:v>
                </c:pt>
                <c:pt idx="41">
                  <c:v>88.8</c:v>
                </c:pt>
                <c:pt idx="42">
                  <c:v>88.3</c:v>
                </c:pt>
                <c:pt idx="43">
                  <c:v>76.599999999999994</c:v>
                </c:pt>
                <c:pt idx="44">
                  <c:v>37.4</c:v>
                </c:pt>
                <c:pt idx="45">
                  <c:v>86.9</c:v>
                </c:pt>
                <c:pt idx="46">
                  <c:v>104.4</c:v>
                </c:pt>
                <c:pt idx="47">
                  <c:v>23.8</c:v>
                </c:pt>
                <c:pt idx="48">
                  <c:v>29.3</c:v>
                </c:pt>
                <c:pt idx="49">
                  <c:v>91.9</c:v>
                </c:pt>
                <c:pt idx="50">
                  <c:v>90.9</c:v>
                </c:pt>
                <c:pt idx="51">
                  <c:v>46.2</c:v>
                </c:pt>
                <c:pt idx="52">
                  <c:v>102.7</c:v>
                </c:pt>
                <c:pt idx="53">
                  <c:v>92.5</c:v>
                </c:pt>
                <c:pt idx="54">
                  <c:v>66.400000000000006</c:v>
                </c:pt>
                <c:pt idx="55">
                  <c:v>53.5</c:v>
                </c:pt>
                <c:pt idx="56">
                  <c:v>74.599999999999994</c:v>
                </c:pt>
                <c:pt idx="57">
                  <c:v>26.8</c:v>
                </c:pt>
                <c:pt idx="58">
                  <c:v>59.8</c:v>
                </c:pt>
                <c:pt idx="59">
                  <c:v>39.700000000000003</c:v>
                </c:pt>
                <c:pt idx="60">
                  <c:v>63.5</c:v>
                </c:pt>
                <c:pt idx="61">
                  <c:v>58.1</c:v>
                </c:pt>
                <c:pt idx="62">
                  <c:v>105.9</c:v>
                </c:pt>
                <c:pt idx="63">
                  <c:v>96</c:v>
                </c:pt>
                <c:pt idx="64">
                  <c:v>105.3</c:v>
                </c:pt>
                <c:pt idx="65">
                  <c:v>107.9</c:v>
                </c:pt>
                <c:pt idx="66">
                  <c:v>102.6</c:v>
                </c:pt>
                <c:pt idx="67">
                  <c:v>46.3</c:v>
                </c:pt>
                <c:pt idx="68">
                  <c:v>102.6</c:v>
                </c:pt>
                <c:pt idx="69">
                  <c:v>101.6</c:v>
                </c:pt>
                <c:pt idx="70">
                  <c:v>101</c:v>
                </c:pt>
                <c:pt idx="71">
                  <c:v>90.9</c:v>
                </c:pt>
                <c:pt idx="72">
                  <c:v>95.2</c:v>
                </c:pt>
                <c:pt idx="73">
                  <c:v>73.8</c:v>
                </c:pt>
                <c:pt idx="74">
                  <c:v>72.2</c:v>
                </c:pt>
                <c:pt idx="75">
                  <c:v>105.3</c:v>
                </c:pt>
                <c:pt idx="76">
                  <c:v>24.8</c:v>
                </c:pt>
                <c:pt idx="77">
                  <c:v>93.9</c:v>
                </c:pt>
                <c:pt idx="78">
                  <c:v>29.7</c:v>
                </c:pt>
                <c:pt idx="79">
                  <c:v>66.099999999999994</c:v>
                </c:pt>
                <c:pt idx="80">
                  <c:v>77.8</c:v>
                </c:pt>
                <c:pt idx="81">
                  <c:v>48</c:v>
                </c:pt>
                <c:pt idx="82">
                  <c:v>93.8</c:v>
                </c:pt>
                <c:pt idx="83">
                  <c:v>40.800000000000004</c:v>
                </c:pt>
                <c:pt idx="84">
                  <c:v>42.5</c:v>
                </c:pt>
                <c:pt idx="85">
                  <c:v>47.6</c:v>
                </c:pt>
                <c:pt idx="86">
                  <c:v>35.800000000000004</c:v>
                </c:pt>
                <c:pt idx="87">
                  <c:v>100.4</c:v>
                </c:pt>
                <c:pt idx="88">
                  <c:v>80.900000000000006</c:v>
                </c:pt>
                <c:pt idx="89">
                  <c:v>27.3</c:v>
                </c:pt>
                <c:pt idx="90">
                  <c:v>86</c:v>
                </c:pt>
                <c:pt idx="91">
                  <c:v>105.1</c:v>
                </c:pt>
                <c:pt idx="92">
                  <c:v>98.1</c:v>
                </c:pt>
                <c:pt idx="93">
                  <c:v>84.2</c:v>
                </c:pt>
                <c:pt idx="94">
                  <c:v>23.3</c:v>
                </c:pt>
                <c:pt idx="95">
                  <c:v>57.9</c:v>
                </c:pt>
                <c:pt idx="96">
                  <c:v>33</c:v>
                </c:pt>
                <c:pt idx="97">
                  <c:v>103.2</c:v>
                </c:pt>
                <c:pt idx="98">
                  <c:v>67.5</c:v>
                </c:pt>
                <c:pt idx="99">
                  <c:v>73.7</c:v>
                </c:pt>
                <c:pt idx="100">
                  <c:v>58.3</c:v>
                </c:pt>
                <c:pt idx="101">
                  <c:v>100.7</c:v>
                </c:pt>
                <c:pt idx="102">
                  <c:v>77.599999999999994</c:v>
                </c:pt>
              </c:numCache>
            </c:numRef>
          </c:yVal>
          <c:smooth val="0"/>
        </c:ser>
        <c:ser>
          <c:idx val="1"/>
          <c:order val="1"/>
          <c:spPr>
            <a:ln w="25400" cap="rnd">
              <a:solidFill>
                <a:schemeClr val="tx1">
                  <a:lumMod val="15000"/>
                  <a:lumOff val="85000"/>
                </a:schemeClr>
              </a:solidFill>
              <a:round/>
            </a:ln>
            <a:effectLst/>
          </c:spPr>
          <c:marker>
            <c:symbol val="circle"/>
            <c:size val="5"/>
            <c:spPr>
              <a:solidFill>
                <a:schemeClr val="accent2"/>
              </a:solidFill>
              <a:ln w="9525">
                <a:solidFill>
                  <a:schemeClr val="accent2"/>
                </a:solidFill>
              </a:ln>
              <a:effectLst/>
            </c:spPr>
          </c:marker>
          <c:trendline>
            <c:spPr>
              <a:ln w="25400" cap="rnd">
                <a:solidFill>
                  <a:schemeClr val="accent1">
                    <a:lumMod val="75000"/>
                  </a:schemeClr>
                </a:solidFill>
                <a:prstDash val="sysDot"/>
              </a:ln>
              <a:effectLst/>
            </c:spPr>
            <c:trendlineType val="linear"/>
            <c:dispRSqr val="0"/>
            <c:dispEq val="0"/>
          </c:trendline>
          <c:xVal>
            <c:numRef>
              <c:f>W2a!$AK$18:$AK$19</c:f>
              <c:numCache>
                <c:formatCode>General</c:formatCode>
                <c:ptCount val="2"/>
                <c:pt idx="0">
                  <c:v>0</c:v>
                </c:pt>
                <c:pt idx="1">
                  <c:v>325</c:v>
                </c:pt>
              </c:numCache>
            </c:numRef>
          </c:xVal>
          <c:yVal>
            <c:numRef>
              <c:f>W2a!$AL$18:$AL$19</c:f>
              <c:numCache>
                <c:formatCode>General</c:formatCode>
                <c:ptCount val="2"/>
                <c:pt idx="0">
                  <c:v>20</c:v>
                </c:pt>
                <c:pt idx="1">
                  <c:v>20</c:v>
                </c:pt>
              </c:numCache>
            </c:numRef>
          </c:yVal>
          <c:smooth val="0"/>
        </c:ser>
        <c:ser>
          <c:idx val="2"/>
          <c:order val="2"/>
          <c:spPr>
            <a:ln w="25400" cap="rnd">
              <a:noFill/>
              <a:round/>
            </a:ln>
            <a:effectLst/>
          </c:spPr>
          <c:marker>
            <c:symbol val="circle"/>
            <c:size val="5"/>
            <c:spPr>
              <a:solidFill>
                <a:schemeClr val="accent3"/>
              </a:solidFill>
              <a:ln w="9525">
                <a:solidFill>
                  <a:schemeClr val="accent3"/>
                </a:solidFill>
              </a:ln>
              <a:effectLst/>
            </c:spPr>
          </c:marker>
          <c:trendline>
            <c:spPr>
              <a:ln w="25400" cap="rnd">
                <a:solidFill>
                  <a:schemeClr val="accent1">
                    <a:lumMod val="75000"/>
                  </a:schemeClr>
                </a:solidFill>
                <a:prstDash val="sysDot"/>
              </a:ln>
              <a:effectLst/>
            </c:spPr>
            <c:trendlineType val="linear"/>
            <c:dispRSqr val="0"/>
            <c:dispEq val="0"/>
          </c:trendline>
          <c:xVal>
            <c:numRef>
              <c:f>W2a!$AK$18:$AK$19</c:f>
              <c:numCache>
                <c:formatCode>General</c:formatCode>
                <c:ptCount val="2"/>
                <c:pt idx="0">
                  <c:v>0</c:v>
                </c:pt>
                <c:pt idx="1">
                  <c:v>325</c:v>
                </c:pt>
              </c:numCache>
            </c:numRef>
          </c:xVal>
          <c:yVal>
            <c:numRef>
              <c:f>W2a!$AM$18:$AM$19</c:f>
              <c:numCache>
                <c:formatCode>General</c:formatCode>
                <c:ptCount val="2"/>
                <c:pt idx="0">
                  <c:v>100</c:v>
                </c:pt>
                <c:pt idx="1">
                  <c:v>100</c:v>
                </c:pt>
              </c:numCache>
            </c:numRef>
          </c:yVal>
          <c:smooth val="0"/>
        </c:ser>
        <c:dLbls>
          <c:showLegendKey val="0"/>
          <c:showVal val="0"/>
          <c:showCatName val="0"/>
          <c:showSerName val="0"/>
          <c:showPercent val="0"/>
          <c:showBubbleSize val="0"/>
        </c:dLbls>
        <c:axId val="-712402928"/>
        <c:axId val="-712400752"/>
      </c:scatterChart>
      <c:valAx>
        <c:axId val="-712402928"/>
        <c:scaling>
          <c:orientation val="maxMin"/>
          <c:max val="225"/>
          <c:min val="25"/>
        </c:scaling>
        <c:delete val="0"/>
        <c:axPos val="b"/>
        <c:majorGridlines>
          <c:spPr>
            <a:ln w="9525" cap="flat" cmpd="sng" algn="ctr">
              <a:solidFill>
                <a:schemeClr val="tx1">
                  <a:lumMod val="15000"/>
                  <a:lumOff val="85000"/>
                </a:schemeClr>
              </a:solidFill>
              <a:round/>
            </a:ln>
            <a:effectLst/>
          </c:spPr>
        </c:majorGridlines>
        <c:title>
          <c:tx>
            <c:rich>
              <a:bodyPr/>
              <a:lstStyle/>
              <a:p>
                <a:pPr algn="ctr" rtl="0">
                  <a:defRPr lang="en-US" sz="1000" b="0" i="0" u="none" strike="noStrike" kern="1200" baseline="0">
                    <a:solidFill>
                      <a:prstClr val="black">
                        <a:lumMod val="65000"/>
                        <a:lumOff val="35000"/>
                      </a:prstClr>
                    </a:solidFill>
                    <a:latin typeface="+mn-lt"/>
                    <a:ea typeface="+mn-ea"/>
                    <a:cs typeface="+mn-cs"/>
                  </a:defRPr>
                </a:pPr>
                <a:r>
                  <a:rPr lang="en-US" sz="1000" b="0" i="0" u="none" strike="noStrike" kern="1200" baseline="0" dirty="0" smtClean="0">
                    <a:solidFill>
                      <a:prstClr val="black">
                        <a:lumMod val="65000"/>
                        <a:lumOff val="35000"/>
                      </a:prstClr>
                    </a:solidFill>
                    <a:latin typeface="+mn-lt"/>
                    <a:ea typeface="+mn-ea"/>
                    <a:cs typeface="+mn-cs"/>
                  </a:rPr>
                  <a:t>Node ID</a:t>
                </a:r>
                <a:endParaRPr lang="en-US" sz="1000" b="0" i="0" u="none" strike="noStrike" kern="1200" baseline="0" dirty="0">
                  <a:solidFill>
                    <a:prstClr val="black">
                      <a:lumMod val="65000"/>
                      <a:lumOff val="35000"/>
                    </a:prstClr>
                  </a:solidFill>
                  <a:latin typeface="+mn-lt"/>
                  <a:ea typeface="+mn-ea"/>
                  <a:cs typeface="+mn-cs"/>
                </a:endParaRPr>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crossAx val="-712400752"/>
        <c:crosses val="autoZero"/>
        <c:crossBetween val="midCat"/>
        <c:majorUnit val="70"/>
      </c:valAx>
      <c:valAx>
        <c:axId val="-712400752"/>
        <c:scaling>
          <c:orientation val="minMax"/>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crossAx val="-712402928"/>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ar-JO"/>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numRef>
              <c:f>'Nodes W2a'!$A$2:$A$111</c:f>
              <c:numCache>
                <c:formatCode>General</c:formatCode>
                <c:ptCount val="110"/>
                <c:pt idx="0">
                  <c:v>116</c:v>
                </c:pt>
                <c:pt idx="1">
                  <c:v>99</c:v>
                </c:pt>
                <c:pt idx="2">
                  <c:v>188</c:v>
                </c:pt>
                <c:pt idx="3">
                  <c:v>107</c:v>
                </c:pt>
                <c:pt idx="4">
                  <c:v>153</c:v>
                </c:pt>
                <c:pt idx="5">
                  <c:v>59</c:v>
                </c:pt>
                <c:pt idx="6">
                  <c:v>49</c:v>
                </c:pt>
                <c:pt idx="7">
                  <c:v>177</c:v>
                </c:pt>
                <c:pt idx="8">
                  <c:v>133</c:v>
                </c:pt>
                <c:pt idx="9">
                  <c:v>110</c:v>
                </c:pt>
                <c:pt idx="10">
                  <c:v>113</c:v>
                </c:pt>
                <c:pt idx="11">
                  <c:v>169</c:v>
                </c:pt>
                <c:pt idx="12">
                  <c:v>50</c:v>
                </c:pt>
                <c:pt idx="13">
                  <c:v>132</c:v>
                </c:pt>
                <c:pt idx="14">
                  <c:v>93</c:v>
                </c:pt>
                <c:pt idx="15">
                  <c:v>156</c:v>
                </c:pt>
                <c:pt idx="16">
                  <c:v>81</c:v>
                </c:pt>
                <c:pt idx="17">
                  <c:v>62</c:v>
                </c:pt>
                <c:pt idx="18">
                  <c:v>158</c:v>
                </c:pt>
                <c:pt idx="19">
                  <c:v>57</c:v>
                </c:pt>
                <c:pt idx="20">
                  <c:v>66</c:v>
                </c:pt>
                <c:pt idx="21">
                  <c:v>129</c:v>
                </c:pt>
                <c:pt idx="22">
                  <c:v>83</c:v>
                </c:pt>
                <c:pt idx="23">
                  <c:v>131</c:v>
                </c:pt>
                <c:pt idx="24">
                  <c:v>54</c:v>
                </c:pt>
                <c:pt idx="25">
                  <c:v>102</c:v>
                </c:pt>
                <c:pt idx="26">
                  <c:v>190</c:v>
                </c:pt>
                <c:pt idx="27">
                  <c:v>168</c:v>
                </c:pt>
                <c:pt idx="28">
                  <c:v>125</c:v>
                </c:pt>
                <c:pt idx="29">
                  <c:v>63</c:v>
                </c:pt>
                <c:pt idx="30">
                  <c:v>165</c:v>
                </c:pt>
                <c:pt idx="31">
                  <c:v>67</c:v>
                </c:pt>
                <c:pt idx="32">
                  <c:v>160</c:v>
                </c:pt>
                <c:pt idx="33">
                  <c:v>175</c:v>
                </c:pt>
                <c:pt idx="34">
                  <c:v>80</c:v>
                </c:pt>
                <c:pt idx="35">
                  <c:v>141</c:v>
                </c:pt>
                <c:pt idx="36">
                  <c:v>173</c:v>
                </c:pt>
                <c:pt idx="37">
                  <c:v>166</c:v>
                </c:pt>
                <c:pt idx="38">
                  <c:v>124</c:v>
                </c:pt>
                <c:pt idx="39">
                  <c:v>98</c:v>
                </c:pt>
                <c:pt idx="40">
                  <c:v>95</c:v>
                </c:pt>
                <c:pt idx="41">
                  <c:v>97</c:v>
                </c:pt>
                <c:pt idx="42">
                  <c:v>201</c:v>
                </c:pt>
                <c:pt idx="43">
                  <c:v>69</c:v>
                </c:pt>
                <c:pt idx="44">
                  <c:v>151</c:v>
                </c:pt>
                <c:pt idx="45">
                  <c:v>78</c:v>
                </c:pt>
                <c:pt idx="46">
                  <c:v>150</c:v>
                </c:pt>
                <c:pt idx="47">
                  <c:v>176</c:v>
                </c:pt>
                <c:pt idx="48">
                  <c:v>128</c:v>
                </c:pt>
                <c:pt idx="49">
                  <c:v>103</c:v>
                </c:pt>
                <c:pt idx="50">
                  <c:v>86</c:v>
                </c:pt>
                <c:pt idx="51">
                  <c:v>65</c:v>
                </c:pt>
                <c:pt idx="52">
                  <c:v>60</c:v>
                </c:pt>
                <c:pt idx="53">
                  <c:v>117</c:v>
                </c:pt>
                <c:pt idx="54">
                  <c:v>161</c:v>
                </c:pt>
                <c:pt idx="55">
                  <c:v>130</c:v>
                </c:pt>
                <c:pt idx="56">
                  <c:v>91</c:v>
                </c:pt>
                <c:pt idx="57">
                  <c:v>154</c:v>
                </c:pt>
                <c:pt idx="58">
                  <c:v>186</c:v>
                </c:pt>
                <c:pt idx="59">
                  <c:v>48</c:v>
                </c:pt>
                <c:pt idx="60">
                  <c:v>71</c:v>
                </c:pt>
                <c:pt idx="61">
                  <c:v>196</c:v>
                </c:pt>
                <c:pt idx="62">
                  <c:v>159</c:v>
                </c:pt>
                <c:pt idx="63">
                  <c:v>72</c:v>
                </c:pt>
                <c:pt idx="64">
                  <c:v>105</c:v>
                </c:pt>
                <c:pt idx="65">
                  <c:v>106</c:v>
                </c:pt>
                <c:pt idx="66">
                  <c:v>76</c:v>
                </c:pt>
                <c:pt idx="67">
                  <c:v>146</c:v>
                </c:pt>
                <c:pt idx="68">
                  <c:v>115</c:v>
                </c:pt>
                <c:pt idx="69">
                  <c:v>200</c:v>
                </c:pt>
                <c:pt idx="70">
                  <c:v>114</c:v>
                </c:pt>
                <c:pt idx="71">
                  <c:v>108</c:v>
                </c:pt>
                <c:pt idx="72">
                  <c:v>178</c:v>
                </c:pt>
                <c:pt idx="73">
                  <c:v>189</c:v>
                </c:pt>
                <c:pt idx="74">
                  <c:v>126</c:v>
                </c:pt>
                <c:pt idx="75">
                  <c:v>185</c:v>
                </c:pt>
                <c:pt idx="76">
                  <c:v>77</c:v>
                </c:pt>
                <c:pt idx="77">
                  <c:v>85</c:v>
                </c:pt>
                <c:pt idx="78">
                  <c:v>84</c:v>
                </c:pt>
                <c:pt idx="79">
                  <c:v>142</c:v>
                </c:pt>
                <c:pt idx="80">
                  <c:v>119</c:v>
                </c:pt>
                <c:pt idx="81">
                  <c:v>87</c:v>
                </c:pt>
                <c:pt idx="82">
                  <c:v>109</c:v>
                </c:pt>
                <c:pt idx="83">
                  <c:v>144</c:v>
                </c:pt>
                <c:pt idx="84">
                  <c:v>56</c:v>
                </c:pt>
                <c:pt idx="85">
                  <c:v>88</c:v>
                </c:pt>
                <c:pt idx="86">
                  <c:v>55</c:v>
                </c:pt>
                <c:pt idx="87">
                  <c:v>184</c:v>
                </c:pt>
                <c:pt idx="88">
                  <c:v>101</c:v>
                </c:pt>
                <c:pt idx="89">
                  <c:v>140</c:v>
                </c:pt>
                <c:pt idx="90">
                  <c:v>174</c:v>
                </c:pt>
                <c:pt idx="91">
                  <c:v>143</c:v>
                </c:pt>
                <c:pt idx="92">
                  <c:v>138</c:v>
                </c:pt>
                <c:pt idx="93">
                  <c:v>73</c:v>
                </c:pt>
                <c:pt idx="94">
                  <c:v>136</c:v>
                </c:pt>
                <c:pt idx="95">
                  <c:v>58</c:v>
                </c:pt>
                <c:pt idx="96">
                  <c:v>120</c:v>
                </c:pt>
                <c:pt idx="97">
                  <c:v>194</c:v>
                </c:pt>
                <c:pt idx="98">
                  <c:v>139</c:v>
                </c:pt>
                <c:pt idx="99">
                  <c:v>104</c:v>
                </c:pt>
                <c:pt idx="100">
                  <c:v>137</c:v>
                </c:pt>
                <c:pt idx="101">
                  <c:v>148</c:v>
                </c:pt>
                <c:pt idx="102">
                  <c:v>100</c:v>
                </c:pt>
                <c:pt idx="103">
                  <c:v>92</c:v>
                </c:pt>
                <c:pt idx="104">
                  <c:v>163</c:v>
                </c:pt>
                <c:pt idx="105">
                  <c:v>145</c:v>
                </c:pt>
                <c:pt idx="106">
                  <c:v>64</c:v>
                </c:pt>
                <c:pt idx="107">
                  <c:v>90</c:v>
                </c:pt>
                <c:pt idx="108">
                  <c:v>152</c:v>
                </c:pt>
                <c:pt idx="109">
                  <c:v>96</c:v>
                </c:pt>
              </c:numCache>
            </c:numRef>
          </c:xVal>
          <c:yVal>
            <c:numRef>
              <c:f>'Nodes W2a'!$H$2:$H$111</c:f>
              <c:numCache>
                <c:formatCode>General</c:formatCode>
                <c:ptCount val="110"/>
                <c:pt idx="0">
                  <c:v>50.4</c:v>
                </c:pt>
                <c:pt idx="1">
                  <c:v>55.9</c:v>
                </c:pt>
                <c:pt idx="2">
                  <c:v>56.1</c:v>
                </c:pt>
                <c:pt idx="3">
                  <c:v>56.2</c:v>
                </c:pt>
                <c:pt idx="4">
                  <c:v>57</c:v>
                </c:pt>
                <c:pt idx="5">
                  <c:v>57.5</c:v>
                </c:pt>
                <c:pt idx="6">
                  <c:v>58.8</c:v>
                </c:pt>
                <c:pt idx="7">
                  <c:v>59.4</c:v>
                </c:pt>
                <c:pt idx="8">
                  <c:v>60</c:v>
                </c:pt>
                <c:pt idx="9">
                  <c:v>60.2</c:v>
                </c:pt>
                <c:pt idx="10">
                  <c:v>60.6</c:v>
                </c:pt>
                <c:pt idx="11">
                  <c:v>60.7</c:v>
                </c:pt>
                <c:pt idx="12">
                  <c:v>61.3</c:v>
                </c:pt>
                <c:pt idx="13">
                  <c:v>61.5</c:v>
                </c:pt>
                <c:pt idx="14">
                  <c:v>62</c:v>
                </c:pt>
                <c:pt idx="15">
                  <c:v>62.8</c:v>
                </c:pt>
                <c:pt idx="16">
                  <c:v>62.8</c:v>
                </c:pt>
                <c:pt idx="17">
                  <c:v>63.9</c:v>
                </c:pt>
                <c:pt idx="18">
                  <c:v>63.9</c:v>
                </c:pt>
                <c:pt idx="19">
                  <c:v>64.7</c:v>
                </c:pt>
                <c:pt idx="20">
                  <c:v>65</c:v>
                </c:pt>
                <c:pt idx="21">
                  <c:v>65.599999999999994</c:v>
                </c:pt>
                <c:pt idx="22">
                  <c:v>66.2</c:v>
                </c:pt>
                <c:pt idx="23">
                  <c:v>68.8</c:v>
                </c:pt>
                <c:pt idx="24">
                  <c:v>70.599999999999994</c:v>
                </c:pt>
                <c:pt idx="25">
                  <c:v>71.400000000000006</c:v>
                </c:pt>
                <c:pt idx="26">
                  <c:v>71.400000000000006</c:v>
                </c:pt>
                <c:pt idx="27">
                  <c:v>71.599999999999994</c:v>
                </c:pt>
                <c:pt idx="28">
                  <c:v>72</c:v>
                </c:pt>
                <c:pt idx="29">
                  <c:v>75.2</c:v>
                </c:pt>
                <c:pt idx="30">
                  <c:v>75.3</c:v>
                </c:pt>
                <c:pt idx="31">
                  <c:v>75.400000000000006</c:v>
                </c:pt>
                <c:pt idx="32">
                  <c:v>75.8</c:v>
                </c:pt>
                <c:pt idx="33">
                  <c:v>75.900000000000006</c:v>
                </c:pt>
                <c:pt idx="34">
                  <c:v>76.2</c:v>
                </c:pt>
                <c:pt idx="35">
                  <c:v>76.7</c:v>
                </c:pt>
                <c:pt idx="36">
                  <c:v>76.7</c:v>
                </c:pt>
                <c:pt idx="37">
                  <c:v>77.599999999999994</c:v>
                </c:pt>
                <c:pt idx="38">
                  <c:v>78.900000000000006</c:v>
                </c:pt>
                <c:pt idx="39">
                  <c:v>79.400000000000006</c:v>
                </c:pt>
                <c:pt idx="40">
                  <c:v>79.400000000000006</c:v>
                </c:pt>
                <c:pt idx="41">
                  <c:v>79.7</c:v>
                </c:pt>
                <c:pt idx="42">
                  <c:v>79.8</c:v>
                </c:pt>
                <c:pt idx="43">
                  <c:v>80.099999999999994</c:v>
                </c:pt>
                <c:pt idx="44">
                  <c:v>82.3</c:v>
                </c:pt>
                <c:pt idx="45">
                  <c:v>82.6</c:v>
                </c:pt>
                <c:pt idx="46">
                  <c:v>84</c:v>
                </c:pt>
                <c:pt idx="47">
                  <c:v>84.2</c:v>
                </c:pt>
                <c:pt idx="48">
                  <c:v>84.8</c:v>
                </c:pt>
                <c:pt idx="49">
                  <c:v>85.1</c:v>
                </c:pt>
                <c:pt idx="50">
                  <c:v>85.7</c:v>
                </c:pt>
                <c:pt idx="51">
                  <c:v>85.9</c:v>
                </c:pt>
                <c:pt idx="52">
                  <c:v>86.8</c:v>
                </c:pt>
                <c:pt idx="53">
                  <c:v>87.3</c:v>
                </c:pt>
                <c:pt idx="54">
                  <c:v>90.5</c:v>
                </c:pt>
                <c:pt idx="55">
                  <c:v>90.8</c:v>
                </c:pt>
                <c:pt idx="56">
                  <c:v>90.9</c:v>
                </c:pt>
                <c:pt idx="57">
                  <c:v>91.5</c:v>
                </c:pt>
                <c:pt idx="58">
                  <c:v>91.8</c:v>
                </c:pt>
                <c:pt idx="59">
                  <c:v>92.4</c:v>
                </c:pt>
                <c:pt idx="60">
                  <c:v>93.5</c:v>
                </c:pt>
                <c:pt idx="61">
                  <c:v>93.8</c:v>
                </c:pt>
                <c:pt idx="62">
                  <c:v>94.3</c:v>
                </c:pt>
                <c:pt idx="63">
                  <c:v>94.6</c:v>
                </c:pt>
                <c:pt idx="64">
                  <c:v>95.7</c:v>
                </c:pt>
                <c:pt idx="65">
                  <c:v>96.1</c:v>
                </c:pt>
                <c:pt idx="66">
                  <c:v>96.6</c:v>
                </c:pt>
                <c:pt idx="67">
                  <c:v>97.1</c:v>
                </c:pt>
                <c:pt idx="68">
                  <c:v>97.1</c:v>
                </c:pt>
                <c:pt idx="69">
                  <c:v>98.5</c:v>
                </c:pt>
                <c:pt idx="70">
                  <c:v>98.5</c:v>
                </c:pt>
                <c:pt idx="71">
                  <c:v>99.1</c:v>
                </c:pt>
                <c:pt idx="72">
                  <c:v>100.3</c:v>
                </c:pt>
                <c:pt idx="73">
                  <c:v>101.8</c:v>
                </c:pt>
                <c:pt idx="74">
                  <c:v>102.1</c:v>
                </c:pt>
                <c:pt idx="75">
                  <c:v>105.4</c:v>
                </c:pt>
                <c:pt idx="76">
                  <c:v>105.6</c:v>
                </c:pt>
                <c:pt idx="77">
                  <c:v>109</c:v>
                </c:pt>
                <c:pt idx="78">
                  <c:v>109.4</c:v>
                </c:pt>
                <c:pt idx="79">
                  <c:v>110</c:v>
                </c:pt>
                <c:pt idx="80">
                  <c:v>110.1</c:v>
                </c:pt>
                <c:pt idx="81">
                  <c:v>110.4</c:v>
                </c:pt>
                <c:pt idx="82">
                  <c:v>110.6</c:v>
                </c:pt>
                <c:pt idx="83">
                  <c:v>111.2</c:v>
                </c:pt>
                <c:pt idx="84">
                  <c:v>111.6</c:v>
                </c:pt>
                <c:pt idx="85">
                  <c:v>113</c:v>
                </c:pt>
                <c:pt idx="86">
                  <c:v>113.3</c:v>
                </c:pt>
                <c:pt idx="87">
                  <c:v>114</c:v>
                </c:pt>
                <c:pt idx="88">
                  <c:v>114.1</c:v>
                </c:pt>
                <c:pt idx="89">
                  <c:v>114.4</c:v>
                </c:pt>
                <c:pt idx="90">
                  <c:v>114.5</c:v>
                </c:pt>
                <c:pt idx="91">
                  <c:v>115.1</c:v>
                </c:pt>
                <c:pt idx="92">
                  <c:v>115.5</c:v>
                </c:pt>
                <c:pt idx="93">
                  <c:v>115.9</c:v>
                </c:pt>
                <c:pt idx="94">
                  <c:v>116.2</c:v>
                </c:pt>
                <c:pt idx="95">
                  <c:v>116.4</c:v>
                </c:pt>
                <c:pt idx="96">
                  <c:v>117</c:v>
                </c:pt>
                <c:pt idx="97">
                  <c:v>117</c:v>
                </c:pt>
                <c:pt idx="98">
                  <c:v>117.8</c:v>
                </c:pt>
                <c:pt idx="99">
                  <c:v>118.3</c:v>
                </c:pt>
                <c:pt idx="100">
                  <c:v>118.3</c:v>
                </c:pt>
                <c:pt idx="101">
                  <c:v>119.4</c:v>
                </c:pt>
                <c:pt idx="102">
                  <c:v>120.3</c:v>
                </c:pt>
                <c:pt idx="103">
                  <c:v>122.2</c:v>
                </c:pt>
                <c:pt idx="104">
                  <c:v>122.8</c:v>
                </c:pt>
                <c:pt idx="105">
                  <c:v>123.4</c:v>
                </c:pt>
                <c:pt idx="106">
                  <c:v>126.9</c:v>
                </c:pt>
                <c:pt idx="107">
                  <c:v>130.1</c:v>
                </c:pt>
                <c:pt idx="108">
                  <c:v>133.6</c:v>
                </c:pt>
                <c:pt idx="109">
                  <c:v>121</c:v>
                </c:pt>
              </c:numCache>
            </c:numRef>
          </c:yVal>
          <c:smooth val="0"/>
        </c:ser>
        <c:dLbls>
          <c:showLegendKey val="0"/>
          <c:showVal val="0"/>
          <c:showCatName val="0"/>
          <c:showSerName val="0"/>
          <c:showPercent val="0"/>
          <c:showBubbleSize val="0"/>
        </c:dLbls>
        <c:axId val="-710981200"/>
        <c:axId val="-710984464"/>
      </c:scatterChart>
      <c:valAx>
        <c:axId val="-710981200"/>
        <c:scaling>
          <c:orientation val="maxMin"/>
          <c:max val="25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dirty="0"/>
                  <a:t>Node</a:t>
                </a:r>
                <a:r>
                  <a:rPr lang="en-US" baseline="0" dirty="0"/>
                  <a:t> ID</a:t>
                </a:r>
                <a:endParaRPr lang="en-US" dirty="0"/>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JO"/>
          </a:p>
        </c:txPr>
        <c:crossAx val="-710984464"/>
        <c:crosses val="autoZero"/>
        <c:crossBetween val="midCat"/>
        <c:majorUnit val="50"/>
      </c:valAx>
      <c:valAx>
        <c:axId val="-710984464"/>
        <c:scaling>
          <c:orientation val="minMax"/>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sz="1600" dirty="0"/>
                  <a:t>Pressure (m H2O)</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JO"/>
          </a:p>
        </c:txPr>
        <c:crossAx val="-710981200"/>
        <c:crosses val="autoZero"/>
        <c:crossBetween val="midCat"/>
        <c:majorUnit val="20"/>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ar-JO"/>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3"/>
          <c:order val="3"/>
          <c:spPr>
            <a:ln w="25400">
              <a:noFill/>
            </a:ln>
            <a:effectLst/>
          </c:spPr>
          <c:marker>
            <c:symbol val="circle"/>
            <c:size val="4"/>
            <c:spPr>
              <a:solidFill>
                <a:schemeClr val="accent4"/>
              </a:solidFill>
              <a:ln w="9525" cap="flat" cmpd="sng" algn="ctr">
                <a:solidFill>
                  <a:schemeClr val="accent4"/>
                </a:solidFill>
                <a:round/>
              </a:ln>
              <a:effectLst/>
            </c:spPr>
          </c:marker>
          <c:xVal>
            <c:numRef>
              <c:f>'[pressure-head-velocity-W3.xlsx]pressure head'!$A$2:$A$65</c:f>
            </c:numRef>
          </c:xVal>
          <c:yVal>
            <c:numRef>
              <c:f>'[pressure-head-velocity-W3.xlsx]pressure head'!$F$2:$F$65</c:f>
            </c:numRef>
          </c:yVal>
          <c:smooth val="0"/>
        </c:ser>
        <c:ser>
          <c:idx val="4"/>
          <c:order val="4"/>
          <c:spPr>
            <a:ln w="25400">
              <a:noFill/>
            </a:ln>
            <a:effectLst/>
          </c:spPr>
          <c:marker>
            <c:symbol val="circle"/>
            <c:size val="4"/>
            <c:spPr>
              <a:solidFill>
                <a:schemeClr val="accent5"/>
              </a:solidFill>
              <a:ln w="9525" cap="flat" cmpd="sng" algn="ctr">
                <a:solidFill>
                  <a:schemeClr val="accent5"/>
                </a:solidFill>
                <a:round/>
              </a:ln>
              <a:effectLst/>
            </c:spPr>
          </c:marker>
          <c:xVal>
            <c:numRef>
              <c:f>'[pressure-head-velocity-W3.xlsx]pressure head'!$AF$8:$AF$9</c:f>
            </c:numRef>
          </c:xVal>
          <c:yVal>
            <c:numRef>
              <c:f>'[pressure-head-velocity-W3.xlsx]pressure head'!$AG$8:$AG$9</c:f>
            </c:numRef>
          </c:yVal>
          <c:smooth val="0"/>
        </c:ser>
        <c:ser>
          <c:idx val="5"/>
          <c:order val="5"/>
          <c:spPr>
            <a:ln w="25400">
              <a:noFill/>
            </a:ln>
            <a:effectLst/>
          </c:spPr>
          <c:marker>
            <c:symbol val="circle"/>
            <c:size val="4"/>
            <c:spPr>
              <a:solidFill>
                <a:schemeClr val="accent6"/>
              </a:solidFill>
              <a:ln w="9525" cap="flat" cmpd="sng" algn="ctr">
                <a:solidFill>
                  <a:schemeClr val="accent6"/>
                </a:solidFill>
                <a:round/>
              </a:ln>
              <a:effectLst/>
            </c:spPr>
          </c:marker>
          <c:xVal>
            <c:numRef>
              <c:f>'[pressure-head-velocity-W3.xlsx]pressure head'!$AF$8:$AF$9</c:f>
            </c:numRef>
          </c:xVal>
          <c:yVal>
            <c:numRef>
              <c:f>'[pressure-head-velocity-W3.xlsx]pressure head'!$AH$8:$AH$9</c:f>
            </c:numRef>
          </c:yVal>
          <c:smooth val="0"/>
        </c:ser>
        <c:ser>
          <c:idx val="0"/>
          <c:order val="0"/>
          <c:tx>
            <c:v>velocity</c:v>
          </c:tx>
          <c:spPr>
            <a:ln w="25400">
              <a:noFill/>
            </a:ln>
            <a:effectLst/>
          </c:spPr>
          <c:marker>
            <c:symbol val="circle"/>
            <c:size val="4"/>
            <c:spPr>
              <a:solidFill>
                <a:schemeClr val="accent1"/>
              </a:solidFill>
              <a:ln w="9525" cap="flat" cmpd="sng" algn="ctr">
                <a:solidFill>
                  <a:schemeClr val="accent1"/>
                </a:solidFill>
                <a:round/>
              </a:ln>
              <a:effectLst/>
            </c:spPr>
          </c:marker>
          <c:xVal>
            <c:numRef>
              <c:f>'[pressure-head-velocity-W3.xlsx]pressure head'!$I$2:$I$79</c:f>
              <c:numCache>
                <c:formatCode>General</c:formatCode>
                <c:ptCount val="78"/>
                <c:pt idx="0">
                  <c:v>93</c:v>
                </c:pt>
                <c:pt idx="1">
                  <c:v>102</c:v>
                </c:pt>
                <c:pt idx="2">
                  <c:v>105</c:v>
                </c:pt>
                <c:pt idx="3">
                  <c:v>106</c:v>
                </c:pt>
                <c:pt idx="4">
                  <c:v>119</c:v>
                </c:pt>
                <c:pt idx="5">
                  <c:v>124</c:v>
                </c:pt>
                <c:pt idx="6">
                  <c:v>128</c:v>
                </c:pt>
                <c:pt idx="7">
                  <c:v>131</c:v>
                </c:pt>
                <c:pt idx="8">
                  <c:v>132</c:v>
                </c:pt>
                <c:pt idx="9">
                  <c:v>133</c:v>
                </c:pt>
                <c:pt idx="10">
                  <c:v>136</c:v>
                </c:pt>
                <c:pt idx="11">
                  <c:v>144</c:v>
                </c:pt>
                <c:pt idx="12">
                  <c:v>145</c:v>
                </c:pt>
                <c:pt idx="13">
                  <c:v>152</c:v>
                </c:pt>
                <c:pt idx="14">
                  <c:v>259</c:v>
                </c:pt>
                <c:pt idx="15">
                  <c:v>315</c:v>
                </c:pt>
                <c:pt idx="16">
                  <c:v>316</c:v>
                </c:pt>
                <c:pt idx="17">
                  <c:v>317</c:v>
                </c:pt>
                <c:pt idx="18">
                  <c:v>319</c:v>
                </c:pt>
                <c:pt idx="19">
                  <c:v>320</c:v>
                </c:pt>
                <c:pt idx="20">
                  <c:v>326</c:v>
                </c:pt>
                <c:pt idx="21">
                  <c:v>328</c:v>
                </c:pt>
                <c:pt idx="22">
                  <c:v>332</c:v>
                </c:pt>
                <c:pt idx="23">
                  <c:v>336</c:v>
                </c:pt>
                <c:pt idx="24">
                  <c:v>337</c:v>
                </c:pt>
                <c:pt idx="25">
                  <c:v>338</c:v>
                </c:pt>
                <c:pt idx="26">
                  <c:v>340</c:v>
                </c:pt>
                <c:pt idx="27">
                  <c:v>341</c:v>
                </c:pt>
                <c:pt idx="28">
                  <c:v>343</c:v>
                </c:pt>
                <c:pt idx="29">
                  <c:v>344</c:v>
                </c:pt>
                <c:pt idx="30">
                  <c:v>345</c:v>
                </c:pt>
                <c:pt idx="31">
                  <c:v>356</c:v>
                </c:pt>
                <c:pt idx="32">
                  <c:v>357</c:v>
                </c:pt>
                <c:pt idx="33">
                  <c:v>360</c:v>
                </c:pt>
                <c:pt idx="34">
                  <c:v>362</c:v>
                </c:pt>
                <c:pt idx="35">
                  <c:v>364</c:v>
                </c:pt>
                <c:pt idx="36">
                  <c:v>367</c:v>
                </c:pt>
                <c:pt idx="37">
                  <c:v>371</c:v>
                </c:pt>
                <c:pt idx="38">
                  <c:v>372</c:v>
                </c:pt>
                <c:pt idx="39">
                  <c:v>376</c:v>
                </c:pt>
                <c:pt idx="40">
                  <c:v>379</c:v>
                </c:pt>
                <c:pt idx="41">
                  <c:v>381</c:v>
                </c:pt>
                <c:pt idx="42">
                  <c:v>384</c:v>
                </c:pt>
                <c:pt idx="43">
                  <c:v>386</c:v>
                </c:pt>
                <c:pt idx="44">
                  <c:v>389</c:v>
                </c:pt>
                <c:pt idx="45">
                  <c:v>391</c:v>
                </c:pt>
                <c:pt idx="46">
                  <c:v>392</c:v>
                </c:pt>
                <c:pt idx="47">
                  <c:v>394</c:v>
                </c:pt>
                <c:pt idx="48">
                  <c:v>395</c:v>
                </c:pt>
                <c:pt idx="49">
                  <c:v>396</c:v>
                </c:pt>
                <c:pt idx="50">
                  <c:v>398</c:v>
                </c:pt>
                <c:pt idx="51">
                  <c:v>399</c:v>
                </c:pt>
                <c:pt idx="52">
                  <c:v>402</c:v>
                </c:pt>
                <c:pt idx="53">
                  <c:v>404</c:v>
                </c:pt>
                <c:pt idx="54">
                  <c:v>405</c:v>
                </c:pt>
                <c:pt idx="55">
                  <c:v>407</c:v>
                </c:pt>
                <c:pt idx="56">
                  <c:v>409</c:v>
                </c:pt>
                <c:pt idx="57">
                  <c:v>410</c:v>
                </c:pt>
                <c:pt idx="58">
                  <c:v>412</c:v>
                </c:pt>
                <c:pt idx="59">
                  <c:v>414</c:v>
                </c:pt>
                <c:pt idx="60">
                  <c:v>416</c:v>
                </c:pt>
                <c:pt idx="61">
                  <c:v>418</c:v>
                </c:pt>
                <c:pt idx="62">
                  <c:v>419</c:v>
                </c:pt>
                <c:pt idx="63">
                  <c:v>421</c:v>
                </c:pt>
                <c:pt idx="64">
                  <c:v>423</c:v>
                </c:pt>
                <c:pt idx="65">
                  <c:v>425</c:v>
                </c:pt>
                <c:pt idx="66">
                  <c:v>426</c:v>
                </c:pt>
                <c:pt idx="67">
                  <c:v>428</c:v>
                </c:pt>
                <c:pt idx="68">
                  <c:v>430</c:v>
                </c:pt>
                <c:pt idx="69">
                  <c:v>431</c:v>
                </c:pt>
                <c:pt idx="70">
                  <c:v>433</c:v>
                </c:pt>
                <c:pt idx="71">
                  <c:v>434</c:v>
                </c:pt>
                <c:pt idx="72">
                  <c:v>435</c:v>
                </c:pt>
                <c:pt idx="73">
                  <c:v>440</c:v>
                </c:pt>
                <c:pt idx="74">
                  <c:v>444</c:v>
                </c:pt>
                <c:pt idx="75">
                  <c:v>446</c:v>
                </c:pt>
                <c:pt idx="76">
                  <c:v>447</c:v>
                </c:pt>
                <c:pt idx="77">
                  <c:v>454</c:v>
                </c:pt>
              </c:numCache>
            </c:numRef>
          </c:xVal>
          <c:yVal>
            <c:numRef>
              <c:f>'[pressure-head-velocity-W3.xlsx]pressure head'!$Q$2:$Q$79</c:f>
              <c:numCache>
                <c:formatCode>General</c:formatCode>
                <c:ptCount val="78"/>
                <c:pt idx="0">
                  <c:v>1.55</c:v>
                </c:pt>
                <c:pt idx="1">
                  <c:v>1.71</c:v>
                </c:pt>
                <c:pt idx="2">
                  <c:v>2.1800000000000002</c:v>
                </c:pt>
                <c:pt idx="3">
                  <c:v>2.86</c:v>
                </c:pt>
                <c:pt idx="4">
                  <c:v>2</c:v>
                </c:pt>
                <c:pt idx="5">
                  <c:v>1.03</c:v>
                </c:pt>
                <c:pt idx="6">
                  <c:v>0.97000000000000031</c:v>
                </c:pt>
                <c:pt idx="7">
                  <c:v>0.33000000000000024</c:v>
                </c:pt>
                <c:pt idx="8">
                  <c:v>0.52</c:v>
                </c:pt>
                <c:pt idx="9">
                  <c:v>0.88</c:v>
                </c:pt>
                <c:pt idx="10">
                  <c:v>0.81</c:v>
                </c:pt>
                <c:pt idx="11">
                  <c:v>1.24</c:v>
                </c:pt>
                <c:pt idx="12">
                  <c:v>1.6400000000000001</c:v>
                </c:pt>
                <c:pt idx="13">
                  <c:v>0.74000000000000032</c:v>
                </c:pt>
                <c:pt idx="14">
                  <c:v>1.1599999999999993</c:v>
                </c:pt>
                <c:pt idx="15">
                  <c:v>1.28</c:v>
                </c:pt>
                <c:pt idx="16">
                  <c:v>1.83</c:v>
                </c:pt>
                <c:pt idx="17">
                  <c:v>0.43000000000000016</c:v>
                </c:pt>
                <c:pt idx="18">
                  <c:v>1</c:v>
                </c:pt>
                <c:pt idx="19">
                  <c:v>1.85</c:v>
                </c:pt>
                <c:pt idx="20">
                  <c:v>1.46</c:v>
                </c:pt>
                <c:pt idx="21">
                  <c:v>1.62</c:v>
                </c:pt>
                <c:pt idx="22">
                  <c:v>0.37000000000000016</c:v>
                </c:pt>
                <c:pt idx="23">
                  <c:v>2.09</c:v>
                </c:pt>
                <c:pt idx="24">
                  <c:v>1.31</c:v>
                </c:pt>
                <c:pt idx="25">
                  <c:v>0.53</c:v>
                </c:pt>
                <c:pt idx="26">
                  <c:v>1.73</c:v>
                </c:pt>
                <c:pt idx="27">
                  <c:v>1.81</c:v>
                </c:pt>
                <c:pt idx="28">
                  <c:v>1.35</c:v>
                </c:pt>
                <c:pt idx="29">
                  <c:v>1.54</c:v>
                </c:pt>
                <c:pt idx="30">
                  <c:v>0.32000000000000017</c:v>
                </c:pt>
                <c:pt idx="31">
                  <c:v>1.49</c:v>
                </c:pt>
                <c:pt idx="32">
                  <c:v>1.54</c:v>
                </c:pt>
                <c:pt idx="33">
                  <c:v>1.1499999999999992</c:v>
                </c:pt>
                <c:pt idx="34">
                  <c:v>1.6900000000000006</c:v>
                </c:pt>
                <c:pt idx="35">
                  <c:v>0.45</c:v>
                </c:pt>
                <c:pt idx="36">
                  <c:v>1.81</c:v>
                </c:pt>
                <c:pt idx="37">
                  <c:v>0.87000000000000033</c:v>
                </c:pt>
                <c:pt idx="38">
                  <c:v>2.72</c:v>
                </c:pt>
                <c:pt idx="39">
                  <c:v>0.52</c:v>
                </c:pt>
                <c:pt idx="40">
                  <c:v>1.58</c:v>
                </c:pt>
                <c:pt idx="41">
                  <c:v>1.1200000000000001</c:v>
                </c:pt>
                <c:pt idx="42">
                  <c:v>1.85</c:v>
                </c:pt>
                <c:pt idx="43">
                  <c:v>0.75000000000000033</c:v>
                </c:pt>
                <c:pt idx="44">
                  <c:v>0.32000000000000017</c:v>
                </c:pt>
                <c:pt idx="45">
                  <c:v>0.31000000000000016</c:v>
                </c:pt>
                <c:pt idx="46">
                  <c:v>1.28</c:v>
                </c:pt>
                <c:pt idx="47">
                  <c:v>1.82</c:v>
                </c:pt>
                <c:pt idx="48">
                  <c:v>0.58000000000000007</c:v>
                </c:pt>
                <c:pt idx="49">
                  <c:v>1.03</c:v>
                </c:pt>
                <c:pt idx="50">
                  <c:v>0.58000000000000007</c:v>
                </c:pt>
                <c:pt idx="51">
                  <c:v>0.56999999999999995</c:v>
                </c:pt>
                <c:pt idx="52">
                  <c:v>1.52</c:v>
                </c:pt>
                <c:pt idx="53">
                  <c:v>0.30000000000000016</c:v>
                </c:pt>
                <c:pt idx="54">
                  <c:v>1.33</c:v>
                </c:pt>
                <c:pt idx="55">
                  <c:v>0.87000000000000033</c:v>
                </c:pt>
                <c:pt idx="56">
                  <c:v>2.11</c:v>
                </c:pt>
                <c:pt idx="57">
                  <c:v>2.14</c:v>
                </c:pt>
                <c:pt idx="58">
                  <c:v>1.54</c:v>
                </c:pt>
                <c:pt idx="59">
                  <c:v>0.97000000000000031</c:v>
                </c:pt>
                <c:pt idx="60">
                  <c:v>0.9</c:v>
                </c:pt>
                <c:pt idx="61">
                  <c:v>2.3899999999999997</c:v>
                </c:pt>
                <c:pt idx="62">
                  <c:v>1.32</c:v>
                </c:pt>
                <c:pt idx="63">
                  <c:v>1.73</c:v>
                </c:pt>
                <c:pt idx="64">
                  <c:v>0.31000000000000016</c:v>
                </c:pt>
                <c:pt idx="65">
                  <c:v>1.83</c:v>
                </c:pt>
                <c:pt idx="66">
                  <c:v>1.87</c:v>
                </c:pt>
                <c:pt idx="67">
                  <c:v>0.65000000000000036</c:v>
                </c:pt>
                <c:pt idx="68">
                  <c:v>0.93</c:v>
                </c:pt>
                <c:pt idx="69">
                  <c:v>2.13</c:v>
                </c:pt>
                <c:pt idx="70">
                  <c:v>1.1299999999999992</c:v>
                </c:pt>
                <c:pt idx="71">
                  <c:v>0.81</c:v>
                </c:pt>
                <c:pt idx="72">
                  <c:v>1.06</c:v>
                </c:pt>
                <c:pt idx="73">
                  <c:v>1.28</c:v>
                </c:pt>
                <c:pt idx="74">
                  <c:v>0.47000000000000008</c:v>
                </c:pt>
                <c:pt idx="75">
                  <c:v>2.94</c:v>
                </c:pt>
                <c:pt idx="76">
                  <c:v>2.94</c:v>
                </c:pt>
                <c:pt idx="77">
                  <c:v>0.67000000000000048</c:v>
                </c:pt>
              </c:numCache>
            </c:numRef>
          </c:yVal>
          <c:smooth val="0"/>
        </c:ser>
        <c:ser>
          <c:idx val="1"/>
          <c:order val="1"/>
          <c:spPr>
            <a:ln w="25400">
              <a:noFill/>
            </a:ln>
            <a:effectLst/>
          </c:spPr>
          <c:marker>
            <c:symbol val="circle"/>
            <c:size val="4"/>
            <c:spPr>
              <a:solidFill>
                <a:schemeClr val="accent2"/>
              </a:solidFill>
              <a:ln w="9525" cap="flat" cmpd="sng" algn="ctr">
                <a:solidFill>
                  <a:schemeClr val="accent2"/>
                </a:solidFill>
                <a:round/>
              </a:ln>
              <a:effectLst/>
            </c:spPr>
          </c:marker>
          <c:trendline>
            <c:spPr>
              <a:ln w="19050" cap="rnd" cmpd="sng" algn="ctr">
                <a:solidFill>
                  <a:schemeClr val="accent1">
                    <a:lumMod val="75000"/>
                  </a:schemeClr>
                </a:solidFill>
                <a:prstDash val="solid"/>
                <a:round/>
              </a:ln>
              <a:effectLst/>
            </c:spPr>
            <c:trendlineType val="linear"/>
            <c:dispRSqr val="0"/>
            <c:dispEq val="0"/>
          </c:trendline>
          <c:xVal>
            <c:numRef>
              <c:f>'[pressure-head-velocity-W3.xlsx]pressure head'!$AF$8:$AF$9</c:f>
              <c:numCache>
                <c:formatCode>General</c:formatCode>
                <c:ptCount val="2"/>
                <c:pt idx="0">
                  <c:v>0</c:v>
                </c:pt>
                <c:pt idx="1">
                  <c:v>600</c:v>
                </c:pt>
              </c:numCache>
            </c:numRef>
          </c:xVal>
          <c:yVal>
            <c:numRef>
              <c:f>'[pressure-head-velocity-W3.xlsx]pressure head'!$AF$37:$AF$38</c:f>
              <c:numCache>
                <c:formatCode>General</c:formatCode>
                <c:ptCount val="2"/>
                <c:pt idx="0">
                  <c:v>0.30000000000000016</c:v>
                </c:pt>
                <c:pt idx="1">
                  <c:v>0.30000000000000016</c:v>
                </c:pt>
              </c:numCache>
            </c:numRef>
          </c:yVal>
          <c:smooth val="0"/>
        </c:ser>
        <c:ser>
          <c:idx val="2"/>
          <c:order val="2"/>
          <c:spPr>
            <a:ln w="25400">
              <a:noFill/>
            </a:ln>
            <a:effectLst/>
          </c:spPr>
          <c:marker>
            <c:symbol val="circle"/>
            <c:size val="4"/>
            <c:spPr>
              <a:solidFill>
                <a:schemeClr val="accent3"/>
              </a:solidFill>
              <a:ln w="9525" cap="flat" cmpd="sng" algn="ctr">
                <a:solidFill>
                  <a:schemeClr val="accent3"/>
                </a:solidFill>
                <a:round/>
              </a:ln>
              <a:effectLst/>
            </c:spPr>
          </c:marker>
          <c:trendline>
            <c:spPr>
              <a:ln w="19050" cap="rnd" cmpd="sng" algn="ctr">
                <a:solidFill>
                  <a:schemeClr val="accent1"/>
                </a:solidFill>
                <a:round/>
              </a:ln>
              <a:effectLst/>
            </c:spPr>
            <c:trendlineType val="linear"/>
            <c:dispRSqr val="0"/>
            <c:dispEq val="0"/>
          </c:trendline>
          <c:xVal>
            <c:numRef>
              <c:f>'[pressure-head-velocity-W3.xlsx]pressure head'!$AE$37:$AE$38</c:f>
              <c:numCache>
                <c:formatCode>General</c:formatCode>
                <c:ptCount val="2"/>
                <c:pt idx="0">
                  <c:v>0</c:v>
                </c:pt>
                <c:pt idx="1">
                  <c:v>600</c:v>
                </c:pt>
              </c:numCache>
            </c:numRef>
          </c:xVal>
          <c:yVal>
            <c:numRef>
              <c:f>'[pressure-head-velocity-W3.xlsx]pressure head'!$AG$37:$AG$38</c:f>
              <c:numCache>
                <c:formatCode>General</c:formatCode>
                <c:ptCount val="2"/>
                <c:pt idx="0">
                  <c:v>3</c:v>
                </c:pt>
                <c:pt idx="1">
                  <c:v>3</c:v>
                </c:pt>
              </c:numCache>
            </c:numRef>
          </c:yVal>
          <c:smooth val="0"/>
        </c:ser>
        <c:dLbls>
          <c:showLegendKey val="0"/>
          <c:showVal val="0"/>
          <c:showCatName val="0"/>
          <c:showSerName val="0"/>
          <c:showPercent val="0"/>
          <c:showBubbleSize val="0"/>
        </c:dLbls>
        <c:axId val="-710988272"/>
        <c:axId val="-710987728"/>
      </c:scatterChart>
      <c:valAx>
        <c:axId val="-710988272"/>
        <c:scaling>
          <c:orientation val="maxMin"/>
          <c:max val="480"/>
          <c:min val="80"/>
        </c:scaling>
        <c:delete val="0"/>
        <c:axPos val="b"/>
        <c:majorGridlines>
          <c:spPr>
            <a:ln w="1587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r>
                  <a:rPr lang="en-US" dirty="0" smtClean="0"/>
                  <a:t>Pipe ID</a:t>
                </a:r>
                <a:endParaRPr lang="en-US" dirty="0"/>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endParaRPr lang="ar-JO"/>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50000"/>
                    <a:lumOff val="50000"/>
                  </a:schemeClr>
                </a:solidFill>
                <a:latin typeface="+mn-lt"/>
                <a:ea typeface="+mn-ea"/>
                <a:cs typeface="+mn-cs"/>
              </a:defRPr>
            </a:pPr>
            <a:endParaRPr lang="ar-JO"/>
          </a:p>
        </c:txPr>
        <c:crossAx val="-710987728"/>
        <c:crosses val="autoZero"/>
        <c:crossBetween val="midCat"/>
        <c:majorUnit val="80"/>
      </c:valAx>
      <c:valAx>
        <c:axId val="-710987728"/>
        <c:scaling>
          <c:orientation val="minMax"/>
        </c:scaling>
        <c:delete val="0"/>
        <c:axPos val="r"/>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r>
                  <a:rPr lang="en-US" sz="1800" dirty="0" smtClean="0"/>
                  <a:t>Velocity (m/s)</a:t>
                </a:r>
                <a:endParaRPr lang="en-US" sz="1800" dirty="0"/>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endParaRPr lang="ar-JO"/>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50000"/>
                    <a:lumOff val="50000"/>
                  </a:schemeClr>
                </a:solidFill>
                <a:latin typeface="+mn-lt"/>
                <a:ea typeface="+mn-ea"/>
                <a:cs typeface="+mn-cs"/>
              </a:defRPr>
            </a:pPr>
            <a:endParaRPr lang="ar-JO"/>
          </a:p>
        </c:txPr>
        <c:crossAx val="-710988272"/>
        <c:crosses val="autoZero"/>
        <c:crossBetween val="midCat"/>
        <c:majorUnit val="0.15000000000000011"/>
        <c:minorUnit val="0.1"/>
      </c:valAx>
      <c:spPr>
        <a:noFill/>
        <a:ln>
          <a:noFill/>
        </a:ln>
        <a:effectLst/>
      </c:spPr>
    </c:plotArea>
    <c:plotVisOnly val="1"/>
    <c:dispBlanksAs val="gap"/>
    <c:showDLblsOverMax val="0"/>
  </c:chart>
  <c: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a:effectLst/>
  </c:spPr>
  <c:txPr>
    <a:bodyPr/>
    <a:lstStyle/>
    <a:p>
      <a:pPr>
        <a:defRPr/>
      </a:pPr>
      <a:endParaRPr lang="ar-J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25400">
              <a:noFill/>
            </a:ln>
            <a:effectLst/>
          </c:spPr>
          <c:marker>
            <c:symbol val="circle"/>
            <c:size val="4"/>
            <c:spPr>
              <a:solidFill>
                <a:schemeClr val="accent1"/>
              </a:solidFill>
              <a:ln w="9525" cap="flat" cmpd="sng" algn="ctr">
                <a:solidFill>
                  <a:schemeClr val="accent1"/>
                </a:solidFill>
                <a:round/>
              </a:ln>
              <a:effectLst/>
            </c:spPr>
          </c:marker>
          <c:xVal>
            <c:numRef>
              <c:f>'[pressure-head-velocity-W3.xlsx]pressure head'!$A$2:$A$65</c:f>
              <c:numCache>
                <c:formatCode>General</c:formatCode>
                <c:ptCount val="64"/>
                <c:pt idx="0">
                  <c:v>232</c:v>
                </c:pt>
                <c:pt idx="1">
                  <c:v>232</c:v>
                </c:pt>
                <c:pt idx="2">
                  <c:v>234</c:v>
                </c:pt>
                <c:pt idx="3">
                  <c:v>235</c:v>
                </c:pt>
                <c:pt idx="4">
                  <c:v>236</c:v>
                </c:pt>
                <c:pt idx="5">
                  <c:v>237</c:v>
                </c:pt>
                <c:pt idx="6">
                  <c:v>238</c:v>
                </c:pt>
                <c:pt idx="7">
                  <c:v>239</c:v>
                </c:pt>
                <c:pt idx="8">
                  <c:v>240</c:v>
                </c:pt>
                <c:pt idx="9">
                  <c:v>241</c:v>
                </c:pt>
                <c:pt idx="10">
                  <c:v>242</c:v>
                </c:pt>
                <c:pt idx="11">
                  <c:v>243</c:v>
                </c:pt>
                <c:pt idx="12">
                  <c:v>244</c:v>
                </c:pt>
                <c:pt idx="13">
                  <c:v>245</c:v>
                </c:pt>
                <c:pt idx="14">
                  <c:v>246</c:v>
                </c:pt>
                <c:pt idx="15">
                  <c:v>249</c:v>
                </c:pt>
                <c:pt idx="16">
                  <c:v>250</c:v>
                </c:pt>
                <c:pt idx="17">
                  <c:v>256</c:v>
                </c:pt>
                <c:pt idx="18">
                  <c:v>259</c:v>
                </c:pt>
                <c:pt idx="19">
                  <c:v>263</c:v>
                </c:pt>
                <c:pt idx="20">
                  <c:v>264</c:v>
                </c:pt>
                <c:pt idx="21">
                  <c:v>268</c:v>
                </c:pt>
                <c:pt idx="22">
                  <c:v>269</c:v>
                </c:pt>
                <c:pt idx="23">
                  <c:v>297</c:v>
                </c:pt>
                <c:pt idx="24">
                  <c:v>298</c:v>
                </c:pt>
                <c:pt idx="25">
                  <c:v>300</c:v>
                </c:pt>
                <c:pt idx="26">
                  <c:v>314</c:v>
                </c:pt>
                <c:pt idx="27">
                  <c:v>318</c:v>
                </c:pt>
                <c:pt idx="28">
                  <c:v>321</c:v>
                </c:pt>
                <c:pt idx="29">
                  <c:v>323</c:v>
                </c:pt>
                <c:pt idx="30">
                  <c:v>327</c:v>
                </c:pt>
                <c:pt idx="31">
                  <c:v>329</c:v>
                </c:pt>
                <c:pt idx="32">
                  <c:v>335</c:v>
                </c:pt>
                <c:pt idx="33">
                  <c:v>339</c:v>
                </c:pt>
                <c:pt idx="34">
                  <c:v>342</c:v>
                </c:pt>
                <c:pt idx="35">
                  <c:v>350</c:v>
                </c:pt>
                <c:pt idx="36">
                  <c:v>354</c:v>
                </c:pt>
                <c:pt idx="37">
                  <c:v>358</c:v>
                </c:pt>
                <c:pt idx="38">
                  <c:v>361</c:v>
                </c:pt>
                <c:pt idx="39">
                  <c:v>365</c:v>
                </c:pt>
                <c:pt idx="40">
                  <c:v>370</c:v>
                </c:pt>
                <c:pt idx="41">
                  <c:v>375</c:v>
                </c:pt>
                <c:pt idx="42">
                  <c:v>377</c:v>
                </c:pt>
                <c:pt idx="43">
                  <c:v>380</c:v>
                </c:pt>
                <c:pt idx="44">
                  <c:v>382</c:v>
                </c:pt>
                <c:pt idx="45">
                  <c:v>385</c:v>
                </c:pt>
                <c:pt idx="46">
                  <c:v>387</c:v>
                </c:pt>
                <c:pt idx="47">
                  <c:v>390</c:v>
                </c:pt>
                <c:pt idx="48">
                  <c:v>393</c:v>
                </c:pt>
                <c:pt idx="49">
                  <c:v>397</c:v>
                </c:pt>
                <c:pt idx="50">
                  <c:v>400</c:v>
                </c:pt>
                <c:pt idx="51">
                  <c:v>403</c:v>
                </c:pt>
                <c:pt idx="52">
                  <c:v>406</c:v>
                </c:pt>
                <c:pt idx="53">
                  <c:v>408</c:v>
                </c:pt>
                <c:pt idx="54">
                  <c:v>411</c:v>
                </c:pt>
                <c:pt idx="55">
                  <c:v>413</c:v>
                </c:pt>
                <c:pt idx="56">
                  <c:v>415</c:v>
                </c:pt>
                <c:pt idx="57">
                  <c:v>417</c:v>
                </c:pt>
                <c:pt idx="58">
                  <c:v>420</c:v>
                </c:pt>
                <c:pt idx="59">
                  <c:v>422</c:v>
                </c:pt>
                <c:pt idx="60">
                  <c:v>424</c:v>
                </c:pt>
                <c:pt idx="61">
                  <c:v>427</c:v>
                </c:pt>
                <c:pt idx="62">
                  <c:v>429</c:v>
                </c:pt>
                <c:pt idx="63">
                  <c:v>432</c:v>
                </c:pt>
              </c:numCache>
            </c:numRef>
          </c:xVal>
          <c:yVal>
            <c:numRef>
              <c:f>'[pressure-head-velocity-W3.xlsx]pressure head'!$F$2:$F$65</c:f>
              <c:numCache>
                <c:formatCode>General</c:formatCode>
                <c:ptCount val="64"/>
                <c:pt idx="0">
                  <c:v>67</c:v>
                </c:pt>
                <c:pt idx="1">
                  <c:v>25</c:v>
                </c:pt>
                <c:pt idx="2">
                  <c:v>96</c:v>
                </c:pt>
                <c:pt idx="3">
                  <c:v>40</c:v>
                </c:pt>
                <c:pt idx="4">
                  <c:v>98</c:v>
                </c:pt>
                <c:pt idx="5">
                  <c:v>31</c:v>
                </c:pt>
                <c:pt idx="6">
                  <c:v>77</c:v>
                </c:pt>
                <c:pt idx="7">
                  <c:v>89</c:v>
                </c:pt>
                <c:pt idx="8">
                  <c:v>45</c:v>
                </c:pt>
                <c:pt idx="9">
                  <c:v>76</c:v>
                </c:pt>
                <c:pt idx="10">
                  <c:v>75</c:v>
                </c:pt>
                <c:pt idx="11">
                  <c:v>109</c:v>
                </c:pt>
                <c:pt idx="12">
                  <c:v>90</c:v>
                </c:pt>
                <c:pt idx="13">
                  <c:v>60</c:v>
                </c:pt>
                <c:pt idx="14">
                  <c:v>53</c:v>
                </c:pt>
                <c:pt idx="15">
                  <c:v>64</c:v>
                </c:pt>
                <c:pt idx="16">
                  <c:v>120</c:v>
                </c:pt>
                <c:pt idx="17">
                  <c:v>111</c:v>
                </c:pt>
                <c:pt idx="18">
                  <c:v>73</c:v>
                </c:pt>
                <c:pt idx="19">
                  <c:v>85</c:v>
                </c:pt>
                <c:pt idx="20">
                  <c:v>71</c:v>
                </c:pt>
                <c:pt idx="21">
                  <c:v>63</c:v>
                </c:pt>
                <c:pt idx="22">
                  <c:v>112</c:v>
                </c:pt>
                <c:pt idx="23">
                  <c:v>85</c:v>
                </c:pt>
                <c:pt idx="24">
                  <c:v>56</c:v>
                </c:pt>
                <c:pt idx="25">
                  <c:v>91</c:v>
                </c:pt>
                <c:pt idx="26">
                  <c:v>76</c:v>
                </c:pt>
                <c:pt idx="27">
                  <c:v>72</c:v>
                </c:pt>
                <c:pt idx="28">
                  <c:v>83</c:v>
                </c:pt>
                <c:pt idx="29">
                  <c:v>86</c:v>
                </c:pt>
                <c:pt idx="30">
                  <c:v>79</c:v>
                </c:pt>
                <c:pt idx="31">
                  <c:v>81</c:v>
                </c:pt>
                <c:pt idx="32">
                  <c:v>54</c:v>
                </c:pt>
                <c:pt idx="33">
                  <c:v>82</c:v>
                </c:pt>
                <c:pt idx="34">
                  <c:v>91</c:v>
                </c:pt>
                <c:pt idx="35">
                  <c:v>75</c:v>
                </c:pt>
                <c:pt idx="36">
                  <c:v>100</c:v>
                </c:pt>
                <c:pt idx="37">
                  <c:v>72</c:v>
                </c:pt>
                <c:pt idx="38">
                  <c:v>91</c:v>
                </c:pt>
                <c:pt idx="39">
                  <c:v>98</c:v>
                </c:pt>
                <c:pt idx="40">
                  <c:v>105</c:v>
                </c:pt>
                <c:pt idx="41">
                  <c:v>107</c:v>
                </c:pt>
                <c:pt idx="42">
                  <c:v>76</c:v>
                </c:pt>
                <c:pt idx="43">
                  <c:v>92</c:v>
                </c:pt>
                <c:pt idx="44">
                  <c:v>66</c:v>
                </c:pt>
                <c:pt idx="45">
                  <c:v>58</c:v>
                </c:pt>
                <c:pt idx="46">
                  <c:v>37</c:v>
                </c:pt>
                <c:pt idx="47">
                  <c:v>21</c:v>
                </c:pt>
                <c:pt idx="48">
                  <c:v>74</c:v>
                </c:pt>
                <c:pt idx="49">
                  <c:v>38</c:v>
                </c:pt>
                <c:pt idx="50">
                  <c:v>77</c:v>
                </c:pt>
                <c:pt idx="51">
                  <c:v>89</c:v>
                </c:pt>
                <c:pt idx="52">
                  <c:v>103</c:v>
                </c:pt>
                <c:pt idx="53">
                  <c:v>105</c:v>
                </c:pt>
                <c:pt idx="54">
                  <c:v>116</c:v>
                </c:pt>
                <c:pt idx="55">
                  <c:v>108</c:v>
                </c:pt>
                <c:pt idx="56">
                  <c:v>115</c:v>
                </c:pt>
                <c:pt idx="57">
                  <c:v>68</c:v>
                </c:pt>
                <c:pt idx="58">
                  <c:v>76</c:v>
                </c:pt>
                <c:pt idx="59">
                  <c:v>98</c:v>
                </c:pt>
                <c:pt idx="60">
                  <c:v>92</c:v>
                </c:pt>
                <c:pt idx="61">
                  <c:v>111</c:v>
                </c:pt>
                <c:pt idx="62">
                  <c:v>83</c:v>
                </c:pt>
                <c:pt idx="63">
                  <c:v>39</c:v>
                </c:pt>
              </c:numCache>
            </c:numRef>
          </c:yVal>
          <c:smooth val="0"/>
        </c:ser>
        <c:ser>
          <c:idx val="1"/>
          <c:order val="1"/>
          <c:spPr>
            <a:ln w="25400">
              <a:noFill/>
            </a:ln>
            <a:effectLst/>
          </c:spPr>
          <c:marker>
            <c:symbol val="circle"/>
            <c:size val="4"/>
            <c:spPr>
              <a:solidFill>
                <a:schemeClr val="accent2"/>
              </a:solidFill>
              <a:ln w="9525" cap="flat" cmpd="sng" algn="ctr">
                <a:solidFill>
                  <a:schemeClr val="accent2"/>
                </a:solidFill>
                <a:round/>
              </a:ln>
              <a:effectLst/>
            </c:spPr>
          </c:marker>
          <c:trendline>
            <c:spPr>
              <a:ln w="19050" cap="rnd" cmpd="sng" algn="ctr">
                <a:solidFill>
                  <a:schemeClr val="accent1"/>
                </a:solidFill>
                <a:round/>
              </a:ln>
              <a:effectLst/>
            </c:spPr>
            <c:trendlineType val="linear"/>
            <c:dispRSqr val="0"/>
            <c:dispEq val="0"/>
          </c:trendline>
          <c:xVal>
            <c:numRef>
              <c:f>'[pressure-head-velocity-W3.xlsx]pressure head'!$AF$8:$AF$9</c:f>
              <c:numCache>
                <c:formatCode>General</c:formatCode>
                <c:ptCount val="2"/>
                <c:pt idx="0">
                  <c:v>0</c:v>
                </c:pt>
                <c:pt idx="1">
                  <c:v>600</c:v>
                </c:pt>
              </c:numCache>
            </c:numRef>
          </c:xVal>
          <c:yVal>
            <c:numRef>
              <c:f>'[pressure-head-velocity-W3.xlsx]pressure head'!$AG$8:$AG$9</c:f>
              <c:numCache>
                <c:formatCode>General</c:formatCode>
                <c:ptCount val="2"/>
                <c:pt idx="0">
                  <c:v>20</c:v>
                </c:pt>
                <c:pt idx="1">
                  <c:v>20</c:v>
                </c:pt>
              </c:numCache>
            </c:numRef>
          </c:yVal>
          <c:smooth val="0"/>
        </c:ser>
        <c:ser>
          <c:idx val="2"/>
          <c:order val="2"/>
          <c:spPr>
            <a:ln w="25400">
              <a:noFill/>
            </a:ln>
            <a:effectLst/>
          </c:spPr>
          <c:marker>
            <c:symbol val="circle"/>
            <c:size val="4"/>
            <c:spPr>
              <a:solidFill>
                <a:schemeClr val="accent3"/>
              </a:solidFill>
              <a:ln w="9525" cap="flat" cmpd="sng" algn="ctr">
                <a:solidFill>
                  <a:schemeClr val="accent3"/>
                </a:solidFill>
                <a:round/>
              </a:ln>
              <a:effectLst/>
            </c:spPr>
          </c:marker>
          <c:trendline>
            <c:spPr>
              <a:ln w="19050" cap="rnd" cmpd="sng" algn="ctr">
                <a:solidFill>
                  <a:schemeClr val="accent1"/>
                </a:solidFill>
                <a:round/>
              </a:ln>
              <a:effectLst/>
            </c:spPr>
            <c:trendlineType val="linear"/>
            <c:dispRSqr val="0"/>
            <c:dispEq val="0"/>
          </c:trendline>
          <c:xVal>
            <c:numRef>
              <c:f>'[pressure-head-velocity-W3.xlsx]pressure head'!$AF$8:$AF$9</c:f>
              <c:numCache>
                <c:formatCode>General</c:formatCode>
                <c:ptCount val="2"/>
                <c:pt idx="0">
                  <c:v>0</c:v>
                </c:pt>
                <c:pt idx="1">
                  <c:v>600</c:v>
                </c:pt>
              </c:numCache>
            </c:numRef>
          </c:xVal>
          <c:yVal>
            <c:numRef>
              <c:f>'[pressure-head-velocity-W3.xlsx]pressure head'!$AH$8:$AH$9</c:f>
              <c:numCache>
                <c:formatCode>General</c:formatCode>
                <c:ptCount val="2"/>
                <c:pt idx="0">
                  <c:v>100</c:v>
                </c:pt>
                <c:pt idx="1">
                  <c:v>100</c:v>
                </c:pt>
              </c:numCache>
            </c:numRef>
          </c:yVal>
          <c:smooth val="0"/>
        </c:ser>
        <c:dLbls>
          <c:showLegendKey val="0"/>
          <c:showVal val="0"/>
          <c:showCatName val="0"/>
          <c:showSerName val="0"/>
          <c:showPercent val="0"/>
          <c:showBubbleSize val="0"/>
        </c:dLbls>
        <c:axId val="-710983376"/>
        <c:axId val="-710985008"/>
      </c:scatterChart>
      <c:valAx>
        <c:axId val="-710983376"/>
        <c:scaling>
          <c:orientation val="maxMin"/>
          <c:max val="450"/>
          <c:min val="200"/>
        </c:scaling>
        <c:delete val="0"/>
        <c:axPos val="b"/>
        <c:majorGridlines>
          <c:spPr>
            <a:ln w="9525" cap="flat" cmpd="sng" algn="ctr">
              <a:solidFill>
                <a:schemeClr val="dk1">
                  <a:lumMod val="15000"/>
                  <a:lumOff val="85000"/>
                </a:schemeClr>
              </a:solidFill>
              <a:round/>
            </a:ln>
            <a:effectLst/>
          </c:spPr>
        </c:majorGridlines>
        <c:minorGridlines>
          <c:spPr>
            <a:ln w="9525" cap="flat" cmpd="sng" algn="ctr">
              <a:solidFill>
                <a:schemeClr val="dk1">
                  <a:lumMod val="5000"/>
                  <a:lumOff val="95000"/>
                </a:schemeClr>
              </a:solidFill>
              <a:round/>
            </a:ln>
            <a:effectLst/>
          </c:spPr>
        </c:minorGridlines>
        <c:title>
          <c:tx>
            <c:rich>
              <a:bodyPr rot="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r>
                  <a:rPr lang="en-US"/>
                  <a:t>Node ID</a:t>
                </a: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endParaRPr lang="ar-JO"/>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50000"/>
                    <a:lumOff val="50000"/>
                  </a:schemeClr>
                </a:solidFill>
                <a:latin typeface="+mn-lt"/>
                <a:ea typeface="+mn-ea"/>
                <a:cs typeface="+mn-cs"/>
              </a:defRPr>
            </a:pPr>
            <a:endParaRPr lang="ar-JO"/>
          </a:p>
        </c:txPr>
        <c:crossAx val="-710985008"/>
        <c:crosses val="autoZero"/>
        <c:crossBetween val="midCat"/>
        <c:majorUnit val="80"/>
      </c:valAx>
      <c:valAx>
        <c:axId val="-710985008"/>
        <c:scaling>
          <c:orientation val="minMax"/>
        </c:scaling>
        <c:delete val="0"/>
        <c:axPos val="r"/>
        <c:majorGridlines>
          <c:spPr>
            <a:ln w="9525" cap="flat" cmpd="sng" algn="ctr">
              <a:solidFill>
                <a:schemeClr val="dk1">
                  <a:lumMod val="15000"/>
                  <a:lumOff val="85000"/>
                </a:schemeClr>
              </a:solidFill>
              <a:round/>
            </a:ln>
            <a:effectLst/>
          </c:spPr>
        </c:majorGridlines>
        <c:minorGridlines>
          <c:spPr>
            <a:ln w="9525" cap="flat" cmpd="sng" algn="ctr">
              <a:solidFill>
                <a:schemeClr val="dk1">
                  <a:lumMod val="5000"/>
                  <a:lumOff val="95000"/>
                </a:schemeClr>
              </a:solidFill>
              <a:round/>
            </a:ln>
            <a:effectLst/>
          </c:spPr>
        </c:minorGridlines>
        <c:title>
          <c:tx>
            <c:rich>
              <a:bodyPr rot="-540000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r>
                  <a:rPr lang="en-US"/>
                  <a:t>Pressure (m H2O)</a:t>
                </a: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endParaRPr lang="ar-JO"/>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50000"/>
                    <a:lumOff val="50000"/>
                  </a:schemeClr>
                </a:solidFill>
                <a:latin typeface="+mn-lt"/>
                <a:ea typeface="+mn-ea"/>
                <a:cs typeface="+mn-cs"/>
              </a:defRPr>
            </a:pPr>
            <a:endParaRPr lang="ar-JO"/>
          </a:p>
        </c:txPr>
        <c:crossAx val="-710983376"/>
        <c:crosses val="autoZero"/>
        <c:crossBetween val="midCat"/>
      </c:valAx>
      <c:spPr>
        <a:noFill/>
        <a:ln>
          <a:noFill/>
        </a:ln>
        <a:effectLst/>
      </c:spPr>
    </c:plotArea>
    <c:plotVisOnly val="1"/>
    <c:dispBlanksAs val="gap"/>
    <c:showDLblsOverMax val="0"/>
  </c:chart>
  <c: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a:effectLst/>
  </c:spPr>
  <c:txPr>
    <a:bodyPr/>
    <a:lstStyle/>
    <a:p>
      <a:pPr>
        <a:defRPr/>
      </a:pPr>
      <a:endParaRPr lang="ar-J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4">
  <cs:axisTitle>
    <cs:lnRef idx="0"/>
    <cs:fillRef idx="0"/>
    <cs:effectRef idx="0"/>
    <cs:fontRef idx="minor">
      <a:schemeClr val="dk1">
        <a:lumMod val="50000"/>
        <a:lumOff val="50000"/>
      </a:schemeClr>
    </cs:fontRef>
    <cs:defRPr sz="1197" b="1" kern="1200"/>
  </cs:axisTitle>
  <cs:categoryAxis>
    <cs:lnRef idx="0"/>
    <cs:fillRef idx="0"/>
    <cs:effectRef idx="0"/>
    <cs:fontRef idx="minor">
      <a:schemeClr val="dk1">
        <a:lumMod val="50000"/>
        <a:lumOff val="50000"/>
      </a:schemeClr>
    </cs:fontRef>
    <cs:spPr>
      <a:ln w="9525" cap="flat" cmpd="sng" algn="ctr">
        <a:solidFill>
          <a:schemeClr val="dk1">
            <a:lumMod val="15000"/>
            <a:lumOff val="85000"/>
          </a:schemeClr>
        </a:solidFill>
        <a:round/>
      </a:ln>
    </cs:spPr>
    <cs:defRPr sz="1197" kern="1200"/>
  </cs:categoryAxis>
  <cs:chartArea>
    <cs:lnRef idx="0"/>
    <cs:fillRef idx="0"/>
    <cs:effectRef idx="0"/>
    <cs:fontRef idx="minor">
      <a:schemeClr val="dk1"/>
    </cs:fontRef>
    <cs: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a:solidFill>
          <a:schemeClr val="phClr">
            <a:alpha val="20000"/>
          </a:schemeClr>
        </a:solidFill>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dk1">
        <a:lumMod val="50000"/>
        <a:lumOff val="50000"/>
      </a:schemeClr>
    </cs:fontRef>
    <cs:spPr>
      <a:ln w="9525" cap="rnd">
        <a:solidFill>
          <a:schemeClr val="dk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tx1"/>
    </cs:fontRef>
    <cs:spPr>
      <a:ln w="9525">
        <a:solidFill>
          <a:schemeClr val="dk1">
            <a:lumMod val="35000"/>
            <a:lumOff val="65000"/>
          </a:schemeClr>
        </a:solidFill>
      </a:ln>
    </cs:spPr>
  </cs:dropLine>
  <cs:errorBar>
    <cs:lnRef idx="0"/>
    <cs:fillRef idx="0"/>
    <cs:effectRef idx="0"/>
    <cs:fontRef idx="minor">
      <a:schemeClr val="tx1"/>
    </cs:fontRef>
    <cs:spPr>
      <a:ln w="9525">
        <a:solidFill>
          <a:schemeClr val="dk1">
            <a:lumMod val="50000"/>
            <a:lumOff val="50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15000"/>
            <a:lumOff val="85000"/>
          </a:schemeClr>
        </a:solidFill>
        <a:round/>
      </a:ln>
    </cs:spPr>
  </cs:gridlineMajor>
  <cs:gridlineMinor>
    <cs:lnRef idx="0"/>
    <cs:fillRef idx="0"/>
    <cs:effectRef idx="0"/>
    <cs:fontRef idx="minor">
      <a:schemeClr val="tx1"/>
    </cs:fontRef>
    <cs:spPr>
      <a:ln w="9525" cap="flat" cmpd="sng" algn="ctr">
        <a:solidFill>
          <a:schemeClr val="dk1">
            <a:lumMod val="5000"/>
            <a:lumOff val="95000"/>
          </a:schemeClr>
        </a:solidFill>
        <a:round/>
      </a:ln>
    </cs:spPr>
  </cs:gridlineMinor>
  <cs:hiLoLine>
    <cs:lnRef idx="0"/>
    <cs:fillRef idx="0"/>
    <cs:effectRef idx="0"/>
    <cs:fontRef idx="minor">
      <a:schemeClr val="tx1"/>
    </cs:fontRef>
    <cs:spPr>
      <a:ln w="9525">
        <a:solidFill>
          <a:schemeClr val="dk1">
            <a:lumMod val="35000"/>
            <a:lumOff val="65000"/>
          </a:schemeClr>
        </a:solidFill>
      </a:ln>
    </cs:spPr>
  </cs:hiLoLine>
  <cs:leaderLine>
    <cs:lnRef idx="0"/>
    <cs:fillRef idx="0"/>
    <cs:effectRef idx="0"/>
    <cs:fontRef idx="minor">
      <a:schemeClr val="tx1"/>
    </cs:fontRef>
    <cs:spPr>
      <a:ln w="9525">
        <a:solidFill>
          <a:schemeClr val="dk1">
            <a:lumMod val="35000"/>
            <a:lumOff val="65000"/>
          </a:schemeClr>
        </a:solidFill>
      </a:ln>
    </cs:spPr>
  </cs:leaderLine>
  <cs:legend>
    <cs:lnRef idx="0"/>
    <cs:fillRef idx="0"/>
    <cs:effectRef idx="0"/>
    <cs:fontRef idx="minor">
      <a:schemeClr val="dk1">
        <a:lumMod val="50000"/>
        <a:lumOff val="50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50000"/>
        <a:lumOff val="50000"/>
      </a:schemeClr>
    </cs:fontRef>
    <cs:spPr>
      <a:ln w="9525">
        <a:solidFill>
          <a:schemeClr val="dk1">
            <a:lumMod val="15000"/>
            <a:lumOff val="85000"/>
          </a:schemeClr>
        </a:solidFill>
      </a:ln>
    </cs:spPr>
    <cs:defRPr sz="1197" kern="1200"/>
  </cs:seriesAxis>
  <cs:seriesLine>
    <cs:lnRef idx="0"/>
    <cs:fillRef idx="0"/>
    <cs:effectRef idx="0"/>
    <cs:fontRef idx="minor">
      <a:schemeClr val="tx1"/>
    </cs:fontRef>
    <cs:spPr>
      <a:ln w="9525">
        <a:solidFill>
          <a:schemeClr val="dk1">
            <a:lumMod val="35000"/>
            <a:lumOff val="65000"/>
          </a:schemeClr>
        </a:solidFill>
      </a:ln>
    </cs:spPr>
  </cs:seriesLine>
  <cs:title>
    <cs:lnRef idx="0"/>
    <cs:fillRef idx="0"/>
    <cs:effectRef idx="0"/>
    <cs:fontRef idx="minor">
      <a:schemeClr val="dk1">
        <a:lumMod val="50000"/>
        <a:lumOff val="50000"/>
      </a:schemeClr>
    </cs:fontRef>
    <cs:defRPr sz="2128" b="0" kern="1200" spc="70" baseline="0"/>
  </cs:title>
  <cs:trendline>
    <cs:lnRef idx="0">
      <cs:styleClr val="0"/>
    </cs:lnRef>
    <cs:fillRef idx="0"/>
    <cs:effectRef idx="0"/>
    <cs:fontRef idx="minor">
      <a:schemeClr val="tx1"/>
    </cs:fontRef>
    <cs:spPr>
      <a:ln w="63500" cap="rnd" cmpd="sng" algn="ctr">
        <a:solidFill>
          <a:schemeClr val="phClr">
            <a:alpha val="25000"/>
          </a:schemeClr>
        </a:solidFill>
        <a:round/>
      </a:ln>
    </cs:spPr>
  </cs:trendline>
  <cs:trendlineLabel>
    <cs:lnRef idx="0"/>
    <cs:fillRef idx="0"/>
    <cs:effectRef idx="0"/>
    <cs:fontRef idx="minor">
      <a:schemeClr val="dk1">
        <a:lumMod val="50000"/>
        <a:lumOff val="50000"/>
      </a:schemeClr>
    </cs:fontRef>
    <cs:defRPr sz="1197" kern="1200"/>
  </cs:trendlineLabel>
  <cs:upBar>
    <cs:lnRef idx="0"/>
    <cs:fillRef idx="0"/>
    <cs:effectRef idx="0"/>
    <cs:fontRef idx="minor">
      <a:schemeClr val="tx1"/>
    </cs:fontRef>
    <cs:spPr>
      <a:solidFill>
        <a:schemeClr val="lt1"/>
      </a:solidFill>
      <a:ln w="9525">
        <a:solidFill>
          <a:schemeClr val="dk1">
            <a:lumMod val="50000"/>
            <a:lumOff val="50000"/>
          </a:schemeClr>
        </a:solidFill>
      </a:ln>
    </cs:spPr>
  </cs:upBar>
  <cs:valueAxis>
    <cs:lnRef idx="0"/>
    <cs:fillRef idx="0"/>
    <cs:effectRef idx="0"/>
    <cs:fontRef idx="minor">
      <a:schemeClr val="dk1">
        <a:lumMod val="50000"/>
        <a:lumOff val="50000"/>
      </a:schemeClr>
    </cs:fontRef>
    <cs:defRPr sz="1197"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44">
  <cs:axisTitle>
    <cs:lnRef idx="0"/>
    <cs:fillRef idx="0"/>
    <cs:effectRef idx="0"/>
    <cs:fontRef idx="minor">
      <a:schemeClr val="dk1">
        <a:lumMod val="50000"/>
        <a:lumOff val="50000"/>
      </a:schemeClr>
    </cs:fontRef>
    <cs:defRPr sz="1197" b="1" kern="1200"/>
  </cs:axisTitle>
  <cs:categoryAxis>
    <cs:lnRef idx="0"/>
    <cs:fillRef idx="0"/>
    <cs:effectRef idx="0"/>
    <cs:fontRef idx="minor">
      <a:schemeClr val="dk1">
        <a:lumMod val="50000"/>
        <a:lumOff val="50000"/>
      </a:schemeClr>
    </cs:fontRef>
    <cs:spPr>
      <a:ln w="9525" cap="flat" cmpd="sng" algn="ctr">
        <a:solidFill>
          <a:schemeClr val="dk1">
            <a:lumMod val="15000"/>
            <a:lumOff val="85000"/>
          </a:schemeClr>
        </a:solidFill>
        <a:round/>
      </a:ln>
    </cs:spPr>
    <cs:defRPr sz="1197" kern="1200"/>
  </cs:categoryAxis>
  <cs:chartArea>
    <cs:lnRef idx="0"/>
    <cs:fillRef idx="0"/>
    <cs:effectRef idx="0"/>
    <cs:fontRef idx="minor">
      <a:schemeClr val="dk1"/>
    </cs:fontRef>
    <cs: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a:solidFill>
          <a:schemeClr val="phClr">
            <a:alpha val="20000"/>
          </a:schemeClr>
        </a:solidFill>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dk1">
        <a:lumMod val="50000"/>
        <a:lumOff val="50000"/>
      </a:schemeClr>
    </cs:fontRef>
    <cs:spPr>
      <a:ln w="9525" cap="rnd">
        <a:solidFill>
          <a:schemeClr val="dk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tx1"/>
    </cs:fontRef>
    <cs:spPr>
      <a:ln w="9525">
        <a:solidFill>
          <a:schemeClr val="dk1">
            <a:lumMod val="35000"/>
            <a:lumOff val="65000"/>
          </a:schemeClr>
        </a:solidFill>
      </a:ln>
    </cs:spPr>
  </cs:dropLine>
  <cs:errorBar>
    <cs:lnRef idx="0"/>
    <cs:fillRef idx="0"/>
    <cs:effectRef idx="0"/>
    <cs:fontRef idx="minor">
      <a:schemeClr val="tx1"/>
    </cs:fontRef>
    <cs:spPr>
      <a:ln w="9525">
        <a:solidFill>
          <a:schemeClr val="dk1">
            <a:lumMod val="50000"/>
            <a:lumOff val="50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15000"/>
            <a:lumOff val="85000"/>
          </a:schemeClr>
        </a:solidFill>
        <a:round/>
      </a:ln>
    </cs:spPr>
  </cs:gridlineMajor>
  <cs:gridlineMinor>
    <cs:lnRef idx="0"/>
    <cs:fillRef idx="0"/>
    <cs:effectRef idx="0"/>
    <cs:fontRef idx="minor">
      <a:schemeClr val="tx1"/>
    </cs:fontRef>
    <cs:spPr>
      <a:ln w="9525" cap="flat" cmpd="sng" algn="ctr">
        <a:solidFill>
          <a:schemeClr val="dk1">
            <a:lumMod val="5000"/>
            <a:lumOff val="95000"/>
          </a:schemeClr>
        </a:solidFill>
        <a:round/>
      </a:ln>
    </cs:spPr>
  </cs:gridlineMinor>
  <cs:hiLoLine>
    <cs:lnRef idx="0"/>
    <cs:fillRef idx="0"/>
    <cs:effectRef idx="0"/>
    <cs:fontRef idx="minor">
      <a:schemeClr val="tx1"/>
    </cs:fontRef>
    <cs:spPr>
      <a:ln w="9525">
        <a:solidFill>
          <a:schemeClr val="dk1">
            <a:lumMod val="35000"/>
            <a:lumOff val="65000"/>
          </a:schemeClr>
        </a:solidFill>
      </a:ln>
    </cs:spPr>
  </cs:hiLoLine>
  <cs:leaderLine>
    <cs:lnRef idx="0"/>
    <cs:fillRef idx="0"/>
    <cs:effectRef idx="0"/>
    <cs:fontRef idx="minor">
      <a:schemeClr val="tx1"/>
    </cs:fontRef>
    <cs:spPr>
      <a:ln w="9525">
        <a:solidFill>
          <a:schemeClr val="dk1">
            <a:lumMod val="35000"/>
            <a:lumOff val="65000"/>
          </a:schemeClr>
        </a:solidFill>
      </a:ln>
    </cs:spPr>
  </cs:leaderLine>
  <cs:legend>
    <cs:lnRef idx="0"/>
    <cs:fillRef idx="0"/>
    <cs:effectRef idx="0"/>
    <cs:fontRef idx="minor">
      <a:schemeClr val="dk1">
        <a:lumMod val="50000"/>
        <a:lumOff val="50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50000"/>
        <a:lumOff val="50000"/>
      </a:schemeClr>
    </cs:fontRef>
    <cs:spPr>
      <a:ln w="9525">
        <a:solidFill>
          <a:schemeClr val="dk1">
            <a:lumMod val="15000"/>
            <a:lumOff val="85000"/>
          </a:schemeClr>
        </a:solidFill>
      </a:ln>
    </cs:spPr>
    <cs:defRPr sz="1197" kern="1200"/>
  </cs:seriesAxis>
  <cs:seriesLine>
    <cs:lnRef idx="0"/>
    <cs:fillRef idx="0"/>
    <cs:effectRef idx="0"/>
    <cs:fontRef idx="minor">
      <a:schemeClr val="tx1"/>
    </cs:fontRef>
    <cs:spPr>
      <a:ln w="9525">
        <a:solidFill>
          <a:schemeClr val="dk1">
            <a:lumMod val="35000"/>
            <a:lumOff val="65000"/>
          </a:schemeClr>
        </a:solidFill>
      </a:ln>
    </cs:spPr>
  </cs:seriesLine>
  <cs:title>
    <cs:lnRef idx="0"/>
    <cs:fillRef idx="0"/>
    <cs:effectRef idx="0"/>
    <cs:fontRef idx="minor">
      <a:schemeClr val="dk1">
        <a:lumMod val="50000"/>
        <a:lumOff val="50000"/>
      </a:schemeClr>
    </cs:fontRef>
    <cs:defRPr sz="2128" b="0" kern="1200" spc="70" baseline="0"/>
  </cs:title>
  <cs:trendline>
    <cs:lnRef idx="0">
      <cs:styleClr val="0"/>
    </cs:lnRef>
    <cs:fillRef idx="0"/>
    <cs:effectRef idx="0"/>
    <cs:fontRef idx="minor">
      <a:schemeClr val="tx1"/>
    </cs:fontRef>
    <cs:spPr>
      <a:ln w="63500" cap="rnd" cmpd="sng" algn="ctr">
        <a:solidFill>
          <a:schemeClr val="phClr">
            <a:alpha val="25000"/>
          </a:schemeClr>
        </a:solidFill>
        <a:round/>
      </a:ln>
    </cs:spPr>
  </cs:trendline>
  <cs:trendlineLabel>
    <cs:lnRef idx="0"/>
    <cs:fillRef idx="0"/>
    <cs:effectRef idx="0"/>
    <cs:fontRef idx="minor">
      <a:schemeClr val="dk1">
        <a:lumMod val="50000"/>
        <a:lumOff val="50000"/>
      </a:schemeClr>
    </cs:fontRef>
    <cs:defRPr sz="1197" kern="1200"/>
  </cs:trendlineLabel>
  <cs:upBar>
    <cs:lnRef idx="0"/>
    <cs:fillRef idx="0"/>
    <cs:effectRef idx="0"/>
    <cs:fontRef idx="minor">
      <a:schemeClr val="tx1"/>
    </cs:fontRef>
    <cs:spPr>
      <a:solidFill>
        <a:schemeClr val="lt1"/>
      </a:solidFill>
      <a:ln w="9525">
        <a:solidFill>
          <a:schemeClr val="dk1">
            <a:lumMod val="50000"/>
            <a:lumOff val="50000"/>
          </a:schemeClr>
        </a:solidFill>
      </a:ln>
    </cs:spPr>
  </cs:upBar>
  <cs:valueAxis>
    <cs:lnRef idx="0"/>
    <cs:fillRef idx="0"/>
    <cs:effectRef idx="0"/>
    <cs:fontRef idx="minor">
      <a:schemeClr val="dk1">
        <a:lumMod val="50000"/>
        <a:lumOff val="50000"/>
      </a:schemeClr>
    </cs:fontRef>
    <cs:defRPr sz="1197" kern="1200"/>
  </cs:valueAxis>
  <cs:wall>
    <cs:lnRef idx="0"/>
    <cs:fillRef idx="0"/>
    <cs:effectRef idx="0"/>
    <cs:fontRef idx="minor">
      <a:schemeClr val="tx1"/>
    </cs:fontRef>
  </cs:wall>
</cs:chartStyle>
</file>

<file path=ppt/drawings/drawing1.xml><?xml version="1.0" encoding="utf-8"?>
<c:userShapes xmlns:c="http://schemas.openxmlformats.org/drawingml/2006/chart">
  <cdr:relSizeAnchor xmlns:cdr="http://schemas.openxmlformats.org/drawingml/2006/chartDrawing">
    <cdr:from>
      <cdr:x>0.03996</cdr:x>
      <cdr:y>0.08683</cdr:y>
    </cdr:from>
    <cdr:to>
      <cdr:x>0.87209</cdr:x>
      <cdr:y>0.08827</cdr:y>
    </cdr:to>
    <cdr:cxnSp macro="">
      <cdr:nvCxnSpPr>
        <cdr:cNvPr id="3" name="Straight Connector 2"/>
        <cdr:cNvCxnSpPr/>
      </cdr:nvCxnSpPr>
      <cdr:spPr>
        <a:xfrm xmlns:a="http://schemas.openxmlformats.org/drawingml/2006/main" flipH="1" flipV="1">
          <a:off x="232229" y="341312"/>
          <a:ext cx="4835623" cy="5655"/>
        </a:xfrm>
        <a:prstGeom xmlns:a="http://schemas.openxmlformats.org/drawingml/2006/main" prst="line">
          <a:avLst/>
        </a:prstGeom>
      </cdr:spPr>
      <cdr:style>
        <a:lnRef xmlns:a="http://schemas.openxmlformats.org/drawingml/2006/main" idx="3">
          <a:schemeClr val="accent1"/>
        </a:lnRef>
        <a:fillRef xmlns:a="http://schemas.openxmlformats.org/drawingml/2006/main" idx="0">
          <a:schemeClr val="accent1"/>
        </a:fillRef>
        <a:effectRef xmlns:a="http://schemas.openxmlformats.org/drawingml/2006/main" idx="2">
          <a:schemeClr val="accent1"/>
        </a:effectRef>
        <a:fontRef xmlns:a="http://schemas.openxmlformats.org/drawingml/2006/main" idx="minor">
          <a:schemeClr val="tx1"/>
        </a:fontRef>
      </cdr:style>
    </cdr:cxnSp>
  </cdr:relSizeAnchor>
  <cdr:relSizeAnchor xmlns:cdr="http://schemas.openxmlformats.org/drawingml/2006/chartDrawing">
    <cdr:from>
      <cdr:x>0.03746</cdr:x>
      <cdr:y>0.77687</cdr:y>
    </cdr:from>
    <cdr:to>
      <cdr:x>0.87026</cdr:x>
      <cdr:y>0.78105</cdr:y>
    </cdr:to>
    <cdr:cxnSp macro="">
      <cdr:nvCxnSpPr>
        <cdr:cNvPr id="4" name="Straight Connector 3"/>
        <cdr:cNvCxnSpPr/>
      </cdr:nvCxnSpPr>
      <cdr:spPr>
        <a:xfrm xmlns:a="http://schemas.openxmlformats.org/drawingml/2006/main" flipH="1">
          <a:off x="217714" y="3053566"/>
          <a:ext cx="4839504" cy="16432"/>
        </a:xfrm>
        <a:prstGeom xmlns:a="http://schemas.openxmlformats.org/drawingml/2006/main" prst="line">
          <a:avLst/>
        </a:prstGeom>
      </cdr:spPr>
      <cdr:style>
        <a:lnRef xmlns:a="http://schemas.openxmlformats.org/drawingml/2006/main" idx="3">
          <a:schemeClr val="accent1"/>
        </a:lnRef>
        <a:fillRef xmlns:a="http://schemas.openxmlformats.org/drawingml/2006/main" idx="0">
          <a:schemeClr val="accent1"/>
        </a:fillRef>
        <a:effectRef xmlns:a="http://schemas.openxmlformats.org/drawingml/2006/main" idx="2">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0.95305</cdr:x>
      <cdr:y>0.5534</cdr:y>
    </cdr:from>
    <cdr:to>
      <cdr:x>1</cdr:x>
      <cdr:y>1</cdr:y>
    </cdr:to>
    <cdr:sp macro="" textlink="">
      <cdr:nvSpPr>
        <cdr:cNvPr id="2" name="Text Box 2"/>
        <cdr:cNvSpPr txBox="1">
          <a:spLocks xmlns:a="http://schemas.openxmlformats.org/drawingml/2006/main" noChangeArrowheads="1"/>
        </cdr:cNvSpPr>
      </cdr:nvSpPr>
      <cdr:spPr bwMode="auto">
        <a:xfrm xmlns:a="http://schemas.openxmlformats.org/drawingml/2006/main" rot="5400000">
          <a:off x="4493274" y="2162188"/>
          <a:ext cx="1314444" cy="247629"/>
        </a:xfrm>
        <a:prstGeom xmlns:a="http://schemas.openxmlformats.org/drawingml/2006/main" prst="rect">
          <a:avLst/>
        </a:prstGeom>
        <a:noFill xmlns:a="http://schemas.openxmlformats.org/drawingml/2006/main"/>
        <a:ln xmlns:a="http://schemas.openxmlformats.org/drawingml/2006/main" w="9525">
          <a:noFill/>
          <a:miter lim="800000"/>
          <a:headEnd/>
          <a:tailEnd/>
        </a:ln>
      </cdr:spPr>
    </cdr:sp>
  </cdr:relSizeAnchor>
</c:userShapes>
</file>

<file path=ppt/drawings/drawing3.xml><?xml version="1.0" encoding="utf-8"?>
<c:userShapes xmlns:c="http://schemas.openxmlformats.org/drawingml/2006/chart">
  <cdr:relSizeAnchor xmlns:cdr="http://schemas.openxmlformats.org/drawingml/2006/chartDrawing">
    <cdr:from>
      <cdr:x>0.03299</cdr:x>
      <cdr:y>0.34534</cdr:y>
    </cdr:from>
    <cdr:to>
      <cdr:x>0.86756</cdr:x>
      <cdr:y>0.34654</cdr:y>
    </cdr:to>
    <cdr:cxnSp macro="">
      <cdr:nvCxnSpPr>
        <cdr:cNvPr id="2" name="Straight Connector 1"/>
        <cdr:cNvCxnSpPr/>
      </cdr:nvCxnSpPr>
      <cdr:spPr>
        <a:xfrm xmlns:a="http://schemas.openxmlformats.org/drawingml/2006/main" flipH="1" flipV="1">
          <a:off x="188686" y="1429884"/>
          <a:ext cx="4772570" cy="4979"/>
        </a:xfrm>
        <a:prstGeom xmlns:a="http://schemas.openxmlformats.org/drawingml/2006/main" prst="line">
          <a:avLst/>
        </a:prstGeom>
      </cdr:spPr>
      <cdr:style>
        <a:lnRef xmlns:a="http://schemas.openxmlformats.org/drawingml/2006/main" idx="3">
          <a:schemeClr val="accent1"/>
        </a:lnRef>
        <a:fillRef xmlns:a="http://schemas.openxmlformats.org/drawingml/2006/main" idx="0">
          <a:schemeClr val="accent1"/>
        </a:fillRef>
        <a:effectRef xmlns:a="http://schemas.openxmlformats.org/drawingml/2006/main" idx="2">
          <a:schemeClr val="accent1"/>
        </a:effectRef>
        <a:fontRef xmlns:a="http://schemas.openxmlformats.org/drawingml/2006/main" idx="minor">
          <a:schemeClr val="tx1"/>
        </a:fontRef>
      </cdr:style>
    </cdr:cxnSp>
  </cdr:relSizeAnchor>
  <cdr:relSizeAnchor xmlns:cdr="http://schemas.openxmlformats.org/drawingml/2006/chartDrawing">
    <cdr:from>
      <cdr:x>0.03353</cdr:x>
      <cdr:y>0.75548</cdr:y>
    </cdr:from>
    <cdr:to>
      <cdr:x>0.86845</cdr:x>
      <cdr:y>0.75839</cdr:y>
    </cdr:to>
    <cdr:cxnSp macro="">
      <cdr:nvCxnSpPr>
        <cdr:cNvPr id="10" name="Straight Connector 9"/>
        <cdr:cNvCxnSpPr/>
      </cdr:nvCxnSpPr>
      <cdr:spPr>
        <a:xfrm xmlns:a="http://schemas.openxmlformats.org/drawingml/2006/main" flipH="1">
          <a:off x="191738" y="3128055"/>
          <a:ext cx="4774587" cy="12030"/>
        </a:xfrm>
        <a:prstGeom xmlns:a="http://schemas.openxmlformats.org/drawingml/2006/main" prst="line">
          <a:avLst/>
        </a:prstGeom>
      </cdr:spPr>
      <cdr:style>
        <a:lnRef xmlns:a="http://schemas.openxmlformats.org/drawingml/2006/main" idx="3">
          <a:schemeClr val="accent1"/>
        </a:lnRef>
        <a:fillRef xmlns:a="http://schemas.openxmlformats.org/drawingml/2006/main" idx="0">
          <a:schemeClr val="accent1"/>
        </a:fillRef>
        <a:effectRef xmlns:a="http://schemas.openxmlformats.org/drawingml/2006/main" idx="2">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6AF7279-66D6-48F5-B1F8-35BCC7111D41}" type="datetimeFigureOut">
              <a:rPr lang="ar-JO" smtClean="0"/>
              <a:pPr/>
              <a:t>22/03/1438</a:t>
            </a:fld>
            <a:endParaRPr lang="ar-J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6F82E805-9862-4754-BEEB-D848CEB13330}" type="slidenum">
              <a:rPr lang="ar-JO" smtClean="0"/>
              <a:pPr/>
              <a:t>‹#›</a:t>
            </a:fld>
            <a:endParaRPr lang="ar-JO"/>
          </a:p>
        </p:txBody>
      </p:sp>
    </p:spTree>
    <p:extLst>
      <p:ext uri="{BB962C8B-B14F-4D97-AF65-F5344CB8AC3E}">
        <p14:creationId xmlns:p14="http://schemas.microsoft.com/office/powerpoint/2010/main" val="35294719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6F82E805-9862-4754-BEEB-D848CEB13330}" type="slidenum">
              <a:rPr lang="ar-JO" smtClean="0"/>
              <a:pPr/>
              <a:t>2</a:t>
            </a:fld>
            <a:endParaRPr lang="ar-JO"/>
          </a:p>
        </p:txBody>
      </p:sp>
    </p:spTree>
    <p:extLst>
      <p:ext uri="{BB962C8B-B14F-4D97-AF65-F5344CB8AC3E}">
        <p14:creationId xmlns:p14="http://schemas.microsoft.com/office/powerpoint/2010/main" val="1542722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dirty="0" smtClean="0"/>
              <a:t>UFW: Unaccounted-for Water, is the difference between the quantity of water supplied to an area network and the metered quantity of water used by the customers.</a:t>
            </a:r>
          </a:p>
          <a:p>
            <a:endParaRPr lang="en-US" dirty="0"/>
          </a:p>
        </p:txBody>
      </p:sp>
      <p:sp>
        <p:nvSpPr>
          <p:cNvPr id="4" name="Slide Number Placeholder 3"/>
          <p:cNvSpPr>
            <a:spLocks noGrp="1"/>
          </p:cNvSpPr>
          <p:nvPr>
            <p:ph type="sldNum" sz="quarter" idx="10"/>
          </p:nvPr>
        </p:nvSpPr>
        <p:spPr/>
        <p:txBody>
          <a:bodyPr/>
          <a:lstStyle/>
          <a:p>
            <a:fld id="{6F82E805-9862-4754-BEEB-D848CEB13330}" type="slidenum">
              <a:rPr lang="ar-JO" smtClean="0"/>
              <a:pPr/>
              <a:t>10</a:t>
            </a:fld>
            <a:endParaRPr lang="ar-JO"/>
          </a:p>
        </p:txBody>
      </p:sp>
    </p:spTree>
    <p:extLst>
      <p:ext uri="{BB962C8B-B14F-4D97-AF65-F5344CB8AC3E}">
        <p14:creationId xmlns:p14="http://schemas.microsoft.com/office/powerpoint/2010/main" val="2464728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6F82E805-9862-4754-BEEB-D848CEB13330}" type="slidenum">
              <a:rPr lang="ar-JO" smtClean="0"/>
              <a:pPr/>
              <a:t>13</a:t>
            </a:fld>
            <a:endParaRPr lang="ar-JO"/>
          </a:p>
        </p:txBody>
      </p:sp>
    </p:spTree>
    <p:extLst>
      <p:ext uri="{BB962C8B-B14F-4D97-AF65-F5344CB8AC3E}">
        <p14:creationId xmlns:p14="http://schemas.microsoft.com/office/powerpoint/2010/main" val="4121039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6kw/m3  0.7nis</a:t>
            </a:r>
            <a:endParaRPr lang="ar-JO" dirty="0"/>
          </a:p>
        </p:txBody>
      </p:sp>
      <p:sp>
        <p:nvSpPr>
          <p:cNvPr id="4" name="Slide Number Placeholder 3"/>
          <p:cNvSpPr>
            <a:spLocks noGrp="1"/>
          </p:cNvSpPr>
          <p:nvPr>
            <p:ph type="sldNum" sz="quarter" idx="10"/>
          </p:nvPr>
        </p:nvSpPr>
        <p:spPr/>
        <p:txBody>
          <a:bodyPr/>
          <a:lstStyle/>
          <a:p>
            <a:fld id="{6F82E805-9862-4754-BEEB-D848CEB13330}" type="slidenum">
              <a:rPr lang="ar-JO" smtClean="0"/>
              <a:pPr/>
              <a:t>29</a:t>
            </a:fld>
            <a:endParaRPr lang="ar-JO"/>
          </a:p>
        </p:txBody>
      </p:sp>
    </p:spTree>
    <p:extLst>
      <p:ext uri="{BB962C8B-B14F-4D97-AF65-F5344CB8AC3E}">
        <p14:creationId xmlns:p14="http://schemas.microsoft.com/office/powerpoint/2010/main" val="1008610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JO"/>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JO"/>
          </a:p>
        </p:txBody>
      </p:sp>
      <p:sp>
        <p:nvSpPr>
          <p:cNvPr id="4" name="Date Placeholder 3"/>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309531020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47441706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JO"/>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370385858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164100332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JO"/>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347198826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Date Placeholder 4"/>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106831729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JO"/>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7" name="Date Placeholder 6"/>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156772515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Date Placeholder 2"/>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172250441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15816121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JO"/>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17055016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JO"/>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0DDDB7-E988-4A43-83A8-2EDA18FCE206}" type="datetimeFigureOut">
              <a:rPr lang="ar-JO" smtClean="0"/>
              <a:pPr/>
              <a:t>22/03/1438</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val="38048816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4000"/>
            <a:lum/>
          </a:blip>
          <a:srcRect/>
          <a:stretch>
            <a:fillRect t="-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JO"/>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50DDDB7-E988-4A43-83A8-2EDA18FCE206}" type="datetimeFigureOut">
              <a:rPr lang="ar-JO" smtClean="0"/>
              <a:pPr/>
              <a:t>22/03/1438</a:t>
            </a:fld>
            <a:endParaRPr lang="ar-JO"/>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3631D59-CF88-4A02-8C20-44F1B89F1921}" type="slidenum">
              <a:rPr lang="ar-JO" smtClean="0"/>
              <a:pPr/>
              <a:t>‹#›</a:t>
            </a:fld>
            <a:endParaRPr lang="ar-JO"/>
          </a:p>
        </p:txBody>
      </p:sp>
    </p:spTree>
    <p:extLst>
      <p:ext uri="{BB962C8B-B14F-4D97-AF65-F5344CB8AC3E}">
        <p14:creationId xmlns:p14="http://schemas.microsoft.com/office/powerpoint/2010/main" val="2509451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501901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200" dirty="0">
                <a:latin typeface="Times New Roman" panose="02020603050405020304" pitchFamily="18" charset="0"/>
                <a:cs typeface="Times New Roman" panose="02020603050405020304" pitchFamily="18" charset="0"/>
              </a:rPr>
              <a:t>Water </a:t>
            </a:r>
            <a:r>
              <a:rPr lang="en-US" sz="3200" dirty="0" smtClean="0">
                <a:latin typeface="Times New Roman" panose="02020603050405020304" pitchFamily="18" charset="0"/>
                <a:cs typeface="Times New Roman" panose="02020603050405020304" pitchFamily="18" charset="0"/>
              </a:rPr>
              <a:t>consumption</a:t>
            </a:r>
            <a:endParaRPr lang="ar-JO" sz="3200"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pPr algn="l" rtl="0"/>
            <a:r>
              <a:rPr lang="en-US" dirty="0" smtClean="0"/>
              <a:t>Average water consumption is assumed to be constant along the design period at 120 </a:t>
            </a:r>
            <a:r>
              <a:rPr lang="en-US" dirty="0" err="1" smtClean="0"/>
              <a:t>L/c</a:t>
            </a:r>
            <a:r>
              <a:rPr lang="en-US" dirty="0" smtClean="0"/>
              <a:t>/d.</a:t>
            </a:r>
          </a:p>
          <a:p>
            <a:pPr algn="l"/>
            <a:endParaRPr lang="en-US" dirty="0" smtClean="0"/>
          </a:p>
          <a:p>
            <a:pPr algn="l"/>
            <a:endParaRPr lang="en-US" dirty="0" smtClean="0"/>
          </a:p>
          <a:p>
            <a:pPr algn="l"/>
            <a:endParaRPr lang="en-US" dirty="0" smtClean="0"/>
          </a:p>
          <a:p>
            <a:pPr algn="l">
              <a:buNone/>
            </a:pPr>
            <a:endParaRPr lang="en-US" dirty="0" smtClean="0"/>
          </a:p>
          <a:p>
            <a:pPr algn="l" rtl="0">
              <a:buNone/>
            </a:pPr>
            <a:r>
              <a:rPr lang="en-US" sz="2200" dirty="0" smtClean="0"/>
              <a:t>Where:</a:t>
            </a:r>
          </a:p>
          <a:p>
            <a:pPr algn="l" rtl="0">
              <a:buNone/>
            </a:pPr>
            <a:r>
              <a:rPr lang="en-US" sz="2400" dirty="0" smtClean="0"/>
              <a:t>UFW: Unaccounted-for Water.</a:t>
            </a:r>
            <a:endParaRPr lang="en-US" sz="2400" dirty="0"/>
          </a:p>
        </p:txBody>
      </p:sp>
      <p:sp>
        <p:nvSpPr>
          <p:cNvPr id="614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8"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01487" y="4042227"/>
            <a:ext cx="7586281" cy="602344"/>
          </a:xfrm>
          <a:prstGeom prst="rect">
            <a:avLst/>
          </a:prstGeom>
          <a:noFill/>
        </p:spPr>
      </p:pic>
      <p:sp>
        <p:nvSpPr>
          <p:cNvPr id="6149" name="Rectangle 5"/>
          <p:cNvSpPr>
            <a:spLocks noChangeArrowheads="1"/>
          </p:cNvSpPr>
          <p:nvPr/>
        </p:nvSpPr>
        <p:spPr bwMode="auto">
          <a:xfrm>
            <a:off x="457200" y="80962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51" name="Rectangle 7"/>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50"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016000" y="2989942"/>
            <a:ext cx="7779657" cy="625151"/>
          </a:xfrm>
          <a:prstGeom prst="rect">
            <a:avLst/>
          </a:prstGeom>
          <a:noFill/>
        </p:spPr>
      </p:pic>
    </p:spTree>
    <p:extLst>
      <p:ext uri="{BB962C8B-B14F-4D97-AF65-F5344CB8AC3E}">
        <p14:creationId xmlns:p14="http://schemas.microsoft.com/office/powerpoint/2010/main" val="356602503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964141721"/>
              </p:ext>
            </p:extLst>
          </p:nvPr>
        </p:nvGraphicFramePr>
        <p:xfrm>
          <a:off x="1111075" y="2218544"/>
          <a:ext cx="9906694" cy="3162924"/>
        </p:xfrm>
        <a:graphic>
          <a:graphicData uri="http://schemas.openxmlformats.org/drawingml/2006/table">
            <a:tbl>
              <a:tblPr>
                <a:tableStyleId>{BC89EF96-8CEA-46FF-86C4-4CE0E7609802}</a:tableStyleId>
              </a:tblPr>
              <a:tblGrid>
                <a:gridCol w="1496457"/>
                <a:gridCol w="1398356"/>
                <a:gridCol w="1402376"/>
                <a:gridCol w="1295483"/>
                <a:gridCol w="1509270"/>
                <a:gridCol w="1402376"/>
                <a:gridCol w="1402376"/>
              </a:tblGrid>
              <a:tr h="790731">
                <a:tc rowSpan="2">
                  <a:txBody>
                    <a:bodyPr/>
                    <a:lstStyle/>
                    <a:p>
                      <a:pPr marL="0" marR="0" algn="ctr">
                        <a:spcBef>
                          <a:spcPts val="0"/>
                        </a:spcBef>
                        <a:spcAft>
                          <a:spcPts val="600"/>
                        </a:spcAft>
                      </a:pPr>
                      <a:r>
                        <a:rPr lang="en-US" sz="2000" dirty="0"/>
                        <a:t>Area</a:t>
                      </a:r>
                      <a:endParaRPr lang="en-US" sz="2000" dirty="0">
                        <a:solidFill>
                          <a:srgbClr val="000000"/>
                        </a:solidFill>
                        <a:latin typeface="Calibri"/>
                        <a:ea typeface="Calibri"/>
                        <a:cs typeface="Arial"/>
                      </a:endParaRPr>
                    </a:p>
                  </a:txBody>
                  <a:tcPr marL="68580" marR="68580" marT="0" marB="0" anchor="ctr"/>
                </a:tc>
                <a:tc gridSpan="3">
                  <a:txBody>
                    <a:bodyPr/>
                    <a:lstStyle/>
                    <a:p>
                      <a:pPr marL="0" marR="0" algn="ctr">
                        <a:spcBef>
                          <a:spcPts val="0"/>
                        </a:spcBef>
                        <a:spcAft>
                          <a:spcPts val="600"/>
                        </a:spcAft>
                      </a:pPr>
                      <a:r>
                        <a:rPr lang="en-US" sz="2000" dirty="0"/>
                        <a:t>demand (LPCD)</a:t>
                      </a:r>
                      <a:endParaRPr lang="en-US" sz="2000" dirty="0">
                        <a:solidFill>
                          <a:srgbClr val="000000"/>
                        </a:solidFill>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600"/>
                        </a:spcAft>
                      </a:pPr>
                      <a:r>
                        <a:rPr lang="en-US" sz="2000" dirty="0"/>
                        <a:t>demand *10^4 m3/year</a:t>
                      </a:r>
                      <a:endParaRPr lang="en-US" sz="2000" dirty="0">
                        <a:solidFill>
                          <a:srgbClr val="000000"/>
                        </a:solidFill>
                        <a:latin typeface="Calibri"/>
                        <a:ea typeface="Calibri"/>
                        <a:cs typeface="Arial"/>
                      </a:endParaRPr>
                    </a:p>
                  </a:txBody>
                  <a:tcPr marL="68580" marR="68580" marT="0" marB="0" anchor="ctr"/>
                </a:tc>
                <a:tc hMerge="1">
                  <a:txBody>
                    <a:bodyPr/>
                    <a:lstStyle/>
                    <a:p>
                      <a:endParaRPr lang="en-US"/>
                    </a:p>
                  </a:txBody>
                  <a:tcP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28575" cap="flat" cmpd="sng" algn="ctr">
                      <a:solidFill>
                        <a:srgbClr val="5B9BD5"/>
                      </a:solidFill>
                      <a:prstDash val="solid"/>
                      <a:round/>
                      <a:headEnd type="none" w="med" len="med"/>
                      <a:tailEnd type="none" w="med" len="med"/>
                    </a:lnB>
                  </a:tcPr>
                </a:tc>
                <a:tc hMerge="1">
                  <a:txBody>
                    <a:bodyPr/>
                    <a:lstStyle/>
                    <a:p>
                      <a:endParaRPr lang="en-US"/>
                    </a:p>
                  </a:txBody>
                  <a:tcP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28575" cap="flat" cmpd="sng" algn="ctr">
                      <a:solidFill>
                        <a:srgbClr val="5B9BD5"/>
                      </a:solidFill>
                      <a:prstDash val="solid"/>
                      <a:round/>
                      <a:headEnd type="none" w="med" len="med"/>
                      <a:tailEnd type="none" w="med" len="med"/>
                    </a:lnB>
                  </a:tcPr>
                </a:tc>
              </a:tr>
              <a:tr h="790731">
                <a:tc vMerge="1">
                  <a:txBody>
                    <a:bodyPr/>
                    <a:lstStyle/>
                    <a:p>
                      <a:endParaRPr lang="en-US"/>
                    </a:p>
                  </a:txBody>
                  <a:tcPr/>
                </a:tc>
                <a:tc>
                  <a:txBody>
                    <a:bodyPr/>
                    <a:lstStyle/>
                    <a:p>
                      <a:pPr marL="0" marR="0" algn="ctr">
                        <a:spcBef>
                          <a:spcPts val="0"/>
                        </a:spcBef>
                        <a:spcAft>
                          <a:spcPts val="600"/>
                        </a:spcAft>
                      </a:pPr>
                      <a:r>
                        <a:rPr lang="en-US" sz="2000" dirty="0"/>
                        <a:t>2020</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2025</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smtClean="0"/>
                        <a:t>2030</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2020</a:t>
                      </a:r>
                      <a:endParaRPr lang="en-US" sz="2000" b="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a:t>2025</a:t>
                      </a:r>
                      <a:endParaRPr lang="en-US" sz="200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a:t>2030</a:t>
                      </a:r>
                      <a:endParaRPr lang="en-US" sz="2000">
                        <a:solidFill>
                          <a:srgbClr val="000000"/>
                        </a:solidFill>
                        <a:latin typeface="Calibri"/>
                        <a:ea typeface="Calibri"/>
                        <a:cs typeface="Arial"/>
                      </a:endParaRPr>
                    </a:p>
                  </a:txBody>
                  <a:tcPr marL="68580" marR="68580" marT="0" marB="0" anchor="ctr"/>
                </a:tc>
              </a:tr>
              <a:tr h="790731">
                <a:tc>
                  <a:txBody>
                    <a:bodyPr/>
                    <a:lstStyle/>
                    <a:p>
                      <a:pPr marL="0" marR="0" algn="ctr">
                        <a:spcBef>
                          <a:spcPts val="0"/>
                        </a:spcBef>
                        <a:spcAft>
                          <a:spcPts val="600"/>
                        </a:spcAft>
                      </a:pPr>
                      <a:r>
                        <a:rPr lang="en-US" sz="2000"/>
                        <a:t>W2a</a:t>
                      </a:r>
                      <a:endParaRPr lang="en-US" sz="200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167</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a:t>167</a:t>
                      </a:r>
                      <a:endParaRPr lang="en-US" sz="200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167</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0"/>
                        </a:spcAft>
                      </a:pPr>
                      <a:r>
                        <a:rPr lang="en-US" sz="2000" dirty="0"/>
                        <a:t>120.2</a:t>
                      </a:r>
                      <a:endParaRPr lang="en-US" sz="2000" b="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139.6</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162.6</a:t>
                      </a:r>
                      <a:endParaRPr lang="en-US" sz="2000" dirty="0">
                        <a:solidFill>
                          <a:srgbClr val="000000"/>
                        </a:solidFill>
                        <a:latin typeface="Calibri"/>
                        <a:ea typeface="Calibri"/>
                        <a:cs typeface="Arial"/>
                      </a:endParaRPr>
                    </a:p>
                  </a:txBody>
                  <a:tcPr marL="68580" marR="68580" marT="0" marB="0" anchor="ctr"/>
                </a:tc>
              </a:tr>
              <a:tr h="790731">
                <a:tc>
                  <a:txBody>
                    <a:bodyPr/>
                    <a:lstStyle/>
                    <a:p>
                      <a:pPr marL="0" marR="0" algn="ctr">
                        <a:spcBef>
                          <a:spcPts val="0"/>
                        </a:spcBef>
                        <a:spcAft>
                          <a:spcPts val="600"/>
                        </a:spcAft>
                      </a:pPr>
                      <a:r>
                        <a:rPr lang="en-US" sz="2000"/>
                        <a:t>W3</a:t>
                      </a:r>
                      <a:endParaRPr lang="en-US" sz="200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167</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167</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167</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115.9</a:t>
                      </a:r>
                      <a:endParaRPr lang="en-US" sz="2000" b="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133.3</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153.7</a:t>
                      </a:r>
                      <a:endParaRPr lang="en-US" sz="2000" dirty="0">
                        <a:solidFill>
                          <a:srgbClr val="000000"/>
                        </a:solidFill>
                        <a:latin typeface="Calibri"/>
                        <a:ea typeface="Calibri"/>
                        <a:cs typeface="Arial"/>
                      </a:endParaRPr>
                    </a:p>
                  </a:txBody>
                  <a:tcPr marL="68580" marR="68580" marT="0" marB="0" anchor="ctr"/>
                </a:tc>
              </a:tr>
            </a:tbl>
          </a:graphicData>
        </a:graphic>
      </p:graphicFrame>
      <p:sp>
        <p:nvSpPr>
          <p:cNvPr id="7" name="Title 1"/>
          <p:cNvSpPr>
            <a:spLocks noGrp="1"/>
          </p:cNvSpPr>
          <p:nvPr>
            <p:ph type="title"/>
          </p:nvPr>
        </p:nvSpPr>
        <p:spPr>
          <a:xfrm>
            <a:off x="928141" y="574988"/>
            <a:ext cx="10515600" cy="1325563"/>
          </a:xfrm>
        </p:spPr>
        <p:txBody>
          <a:bodyPr>
            <a:normAutofit/>
          </a:bodyPr>
          <a:lstStyle/>
          <a:p>
            <a:pPr algn="l" rtl="0"/>
            <a:r>
              <a:rPr lang="en-US" sz="3200" dirty="0">
                <a:latin typeface="Times New Roman" panose="02020603050405020304" pitchFamily="18" charset="0"/>
                <a:cs typeface="Times New Roman" panose="02020603050405020304" pitchFamily="18" charset="0"/>
              </a:rPr>
              <a:t>Water </a:t>
            </a:r>
            <a:r>
              <a:rPr lang="en-US" sz="3200" dirty="0" smtClean="0">
                <a:latin typeface="Times New Roman" panose="02020603050405020304" pitchFamily="18" charset="0"/>
                <a:cs typeface="Times New Roman" panose="02020603050405020304" pitchFamily="18" charset="0"/>
              </a:rPr>
              <a:t>demand</a:t>
            </a:r>
            <a:endParaRPr lang="ar-JO"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636863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0">
              <a:lnSpc>
                <a:spcPct val="90000"/>
              </a:lnSpc>
              <a:spcBef>
                <a:spcPct val="0"/>
              </a:spcBef>
            </a:pPr>
            <a:r>
              <a:rPr lang="en-US" sz="4400" kern="1200" dirty="0">
                <a:solidFill>
                  <a:schemeClr val="tx1"/>
                </a:solidFill>
                <a:latin typeface="Times New Roman" panose="02020603050405020304" pitchFamily="18" charset="0"/>
                <a:ea typeface="+mj-ea"/>
                <a:cs typeface="Times New Roman" panose="02020603050405020304" pitchFamily="18" charset="0"/>
              </a:rPr>
              <a:t>Water deficit</a:t>
            </a:r>
            <a:endParaRPr lang="ar-JO" sz="3200" kern="1200" dirty="0">
              <a:solidFill>
                <a:schemeClr val="tx1"/>
              </a:solidFill>
              <a:latin typeface="Times New Roman" panose="02020603050405020304" pitchFamily="18" charset="0"/>
              <a:ea typeface="+mj-ea"/>
              <a:cs typeface="Times New Roman" panose="02020603050405020304" pitchFamily="18" charset="0"/>
            </a:endParaRPr>
          </a:p>
        </p:txBody>
      </p:sp>
      <p:sp>
        <p:nvSpPr>
          <p:cNvPr id="5" name="Content Placeholder 4"/>
          <p:cNvSpPr>
            <a:spLocks noGrp="1"/>
          </p:cNvSpPr>
          <p:nvPr>
            <p:ph idx="1"/>
          </p:nvPr>
        </p:nvSpPr>
        <p:spPr/>
        <p:txBody>
          <a:bodyPr/>
          <a:lstStyle/>
          <a:p>
            <a:pPr>
              <a:buNone/>
            </a:pPr>
            <a:r>
              <a:rPr lang="en-US" dirty="0" smtClean="0"/>
              <a:t>	</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86998183"/>
              </p:ext>
            </p:extLst>
          </p:nvPr>
        </p:nvGraphicFramePr>
        <p:xfrm>
          <a:off x="1768838" y="2038660"/>
          <a:ext cx="8769246" cy="3477719"/>
        </p:xfrm>
        <a:graphic>
          <a:graphicData uri="http://schemas.openxmlformats.org/drawingml/2006/table">
            <a:tbl>
              <a:tblPr>
                <a:tableStyleId>{BC89EF96-8CEA-46FF-86C4-4CE0E7609802}</a:tableStyleId>
              </a:tblPr>
              <a:tblGrid>
                <a:gridCol w="2428588"/>
                <a:gridCol w="2428588"/>
                <a:gridCol w="1956035"/>
                <a:gridCol w="1956035"/>
              </a:tblGrid>
              <a:tr h="609683">
                <a:tc rowSpan="2">
                  <a:txBody>
                    <a:bodyPr/>
                    <a:lstStyle/>
                    <a:p>
                      <a:pPr marL="0" marR="0" algn="ctr">
                        <a:spcBef>
                          <a:spcPts val="0"/>
                        </a:spcBef>
                        <a:spcAft>
                          <a:spcPts val="600"/>
                        </a:spcAft>
                      </a:pPr>
                      <a:r>
                        <a:rPr lang="en-US" sz="2000" dirty="0"/>
                        <a:t>Area</a:t>
                      </a:r>
                      <a:endParaRPr lang="en-US" sz="2000" dirty="0">
                        <a:solidFill>
                          <a:srgbClr val="000000"/>
                        </a:solidFill>
                        <a:latin typeface="Calibri"/>
                        <a:ea typeface="Calibri"/>
                        <a:cs typeface="Arial"/>
                      </a:endParaRPr>
                    </a:p>
                  </a:txBody>
                  <a:tcPr marL="68580" marR="68580" marT="0" marB="0" anchor="ctr"/>
                </a:tc>
                <a:tc gridSpan="3">
                  <a:txBody>
                    <a:bodyPr/>
                    <a:lstStyle/>
                    <a:p>
                      <a:pPr marL="0" marR="0" algn="ctr">
                        <a:spcBef>
                          <a:spcPts val="0"/>
                        </a:spcBef>
                        <a:spcAft>
                          <a:spcPts val="600"/>
                        </a:spcAft>
                      </a:pPr>
                      <a:r>
                        <a:rPr lang="en-US" sz="2000"/>
                        <a:t>Deficit (m</a:t>
                      </a:r>
                      <a:r>
                        <a:rPr lang="en-US" sz="2000" baseline="30000"/>
                        <a:t>3</a:t>
                      </a:r>
                      <a:r>
                        <a:rPr lang="en-US" sz="2000"/>
                        <a:t>/year)</a:t>
                      </a:r>
                      <a:endParaRPr lang="en-US" sz="2000">
                        <a:solidFill>
                          <a:srgbClr val="000000"/>
                        </a:solidFill>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r>
              <a:tr h="609683">
                <a:tc vMerge="1">
                  <a:txBody>
                    <a:bodyPr/>
                    <a:lstStyle/>
                    <a:p>
                      <a:endParaRPr lang="en-US"/>
                    </a:p>
                  </a:txBody>
                  <a:tcPr/>
                </a:tc>
                <a:tc>
                  <a:txBody>
                    <a:bodyPr/>
                    <a:lstStyle/>
                    <a:p>
                      <a:pPr marL="0" marR="0" algn="ctr">
                        <a:spcBef>
                          <a:spcPts val="0"/>
                        </a:spcBef>
                        <a:spcAft>
                          <a:spcPts val="600"/>
                        </a:spcAft>
                      </a:pPr>
                      <a:r>
                        <a:rPr lang="en-US" sz="2000" dirty="0"/>
                        <a:t>2020</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a:t>2025</a:t>
                      </a:r>
                      <a:endParaRPr lang="en-US" sz="200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2030</a:t>
                      </a:r>
                      <a:endParaRPr lang="en-US" sz="2000" dirty="0">
                        <a:solidFill>
                          <a:srgbClr val="000000"/>
                        </a:solidFill>
                        <a:latin typeface="Calibri"/>
                        <a:ea typeface="Calibri"/>
                        <a:cs typeface="Arial"/>
                      </a:endParaRPr>
                    </a:p>
                  </a:txBody>
                  <a:tcPr marL="68580" marR="68580" marT="0" marB="0" anchor="ctr"/>
                </a:tc>
              </a:tr>
              <a:tr h="609683">
                <a:tc>
                  <a:txBody>
                    <a:bodyPr/>
                    <a:lstStyle/>
                    <a:p>
                      <a:pPr marL="0" marR="0" algn="ctr">
                        <a:spcBef>
                          <a:spcPts val="0"/>
                        </a:spcBef>
                        <a:spcAft>
                          <a:spcPts val="600"/>
                        </a:spcAft>
                      </a:pPr>
                      <a:r>
                        <a:rPr lang="en-US" sz="2000" dirty="0"/>
                        <a:t>W2a</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0"/>
                        </a:spcAft>
                      </a:pPr>
                      <a:r>
                        <a:rPr lang="en-US" sz="2000" dirty="0"/>
                        <a:t>509,015.4</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a:t>702,767.9</a:t>
                      </a:r>
                      <a:endParaRPr lang="en-US" sz="200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932,549.8</a:t>
                      </a:r>
                      <a:endParaRPr lang="en-US" sz="2000" dirty="0">
                        <a:solidFill>
                          <a:srgbClr val="000000"/>
                        </a:solidFill>
                        <a:latin typeface="Calibri"/>
                        <a:ea typeface="Calibri"/>
                        <a:cs typeface="Arial"/>
                      </a:endParaRPr>
                    </a:p>
                  </a:txBody>
                  <a:tcPr marL="68580" marR="68580" marT="0" marB="0" anchor="ctr"/>
                </a:tc>
              </a:tr>
              <a:tr h="609683">
                <a:tc>
                  <a:txBody>
                    <a:bodyPr/>
                    <a:lstStyle/>
                    <a:p>
                      <a:pPr marL="0" marR="0" algn="ctr">
                        <a:spcBef>
                          <a:spcPts val="0"/>
                        </a:spcBef>
                        <a:spcAft>
                          <a:spcPts val="600"/>
                        </a:spcAft>
                      </a:pPr>
                      <a:r>
                        <a:rPr lang="en-US" sz="2000" dirty="0"/>
                        <a:t>W3</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640,150.9</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dirty="0"/>
                        <a:t>814,439.5</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600"/>
                        </a:spcAft>
                      </a:pPr>
                      <a:r>
                        <a:rPr lang="en-US" sz="2000"/>
                        <a:t>1,018,449</a:t>
                      </a:r>
                      <a:endParaRPr lang="en-US" sz="2000">
                        <a:solidFill>
                          <a:srgbClr val="000000"/>
                        </a:solidFill>
                        <a:latin typeface="Calibri"/>
                        <a:ea typeface="Calibri"/>
                        <a:cs typeface="Arial"/>
                      </a:endParaRPr>
                    </a:p>
                  </a:txBody>
                  <a:tcPr marL="68580" marR="68580" marT="0" marB="0" anchor="ctr"/>
                </a:tc>
              </a:tr>
              <a:tr h="1038987">
                <a:tc gridSpan="2">
                  <a:txBody>
                    <a:bodyPr/>
                    <a:lstStyle/>
                    <a:p>
                      <a:endParaRPr lang="ar-JO" dirty="0"/>
                    </a:p>
                  </a:txBody>
                  <a:tcPr marL="68580" marR="68580" marT="0" marB="0" anchor="ctr">
                    <a:lnL w="12700" cmpd="sng">
                      <a:noFill/>
                    </a:lnL>
                    <a:lnB w="12700" cmpd="sng">
                      <a:noFill/>
                    </a:lnB>
                  </a:tcPr>
                </a:tc>
                <a:tc hMerge="1">
                  <a:txBody>
                    <a:bodyPr/>
                    <a:lstStyle/>
                    <a:p>
                      <a:endParaRPr lang="ar-JO" dirty="0"/>
                    </a:p>
                  </a:txBody>
                  <a:tcPr marL="68580" marR="68580" marT="0" marB="0" anchor="ctr"/>
                </a:tc>
                <a:tc>
                  <a:txBody>
                    <a:bodyPr/>
                    <a:lstStyle/>
                    <a:p>
                      <a:pPr marL="0" marR="0" algn="ctr">
                        <a:spcBef>
                          <a:spcPts val="0"/>
                        </a:spcBef>
                        <a:spcAft>
                          <a:spcPts val="600"/>
                        </a:spcAft>
                      </a:pPr>
                      <a:r>
                        <a:rPr lang="en-US" sz="2000" dirty="0" smtClean="0"/>
                        <a:t>Sum</a:t>
                      </a:r>
                      <a:endParaRPr lang="en-US" sz="2000" dirty="0">
                        <a:solidFill>
                          <a:srgbClr val="000000"/>
                        </a:solidFill>
                        <a:latin typeface="Calibri"/>
                        <a:ea typeface="Calibri"/>
                        <a:cs typeface="Arial"/>
                      </a:endParaRPr>
                    </a:p>
                  </a:txBody>
                  <a:tcPr marL="68580" marR="68580" marT="0" marB="0" anchor="ctr"/>
                </a:tc>
                <a:tc>
                  <a:txBody>
                    <a:bodyPr/>
                    <a:lstStyle/>
                    <a:p>
                      <a:pPr marL="0" marR="0" algn="ctr">
                        <a:spcBef>
                          <a:spcPts val="0"/>
                        </a:spcBef>
                        <a:spcAft>
                          <a:spcPts val="0"/>
                        </a:spcAft>
                      </a:pPr>
                      <a:r>
                        <a:rPr lang="en-US" sz="2000" dirty="0"/>
                        <a:t>1,950,999</a:t>
                      </a:r>
                      <a:endParaRPr lang="en-US" sz="2000" dirty="0">
                        <a:solidFill>
                          <a:srgbClr val="000000"/>
                        </a:solidFill>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82798883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l" rtl="0"/>
            <a:r>
              <a:rPr lang="en-US" sz="3200" dirty="0" smtClean="0">
                <a:latin typeface="Times New Roman" panose="02020603050405020304" pitchFamily="18" charset="0"/>
                <a:cs typeface="Times New Roman" panose="02020603050405020304" pitchFamily="18" charset="0"/>
              </a:rPr>
              <a:t>Water network modifications</a:t>
            </a:r>
            <a:endParaRPr lang="ar-JO"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18476" y="1825625"/>
            <a:ext cx="11353800" cy="4351338"/>
          </a:xfrm>
        </p:spPr>
        <p:txBody>
          <a:bodyPr>
            <a:normAutofit/>
          </a:bodyPr>
          <a:lstStyle/>
          <a:p>
            <a:pPr marL="0" indent="0" algn="l" rtl="0">
              <a:buNone/>
            </a:pPr>
            <a:r>
              <a:rPr lang="en-US" sz="2400" dirty="0" smtClean="0">
                <a:latin typeface="Times New Roman" panose="02020603050405020304" pitchFamily="18" charset="0"/>
                <a:ea typeface="+mj-ea"/>
                <a:cs typeface="Times New Roman" panose="02020603050405020304" pitchFamily="18" charset="0"/>
              </a:rPr>
              <a:t>Assumptions :</a:t>
            </a:r>
          </a:p>
          <a:p>
            <a:pPr marL="0" indent="0" algn="l" rtl="0"/>
            <a:r>
              <a:rPr lang="en-US" sz="2400" dirty="0" smtClean="0">
                <a:latin typeface="Times New Roman" panose="02020603050405020304" pitchFamily="18" charset="0"/>
                <a:ea typeface="+mj-ea"/>
                <a:cs typeface="Times New Roman" panose="02020603050405020304" pitchFamily="18" charset="0"/>
              </a:rPr>
              <a:t> Population density is assumed to be constant over the area at the end of the design period.</a:t>
            </a:r>
          </a:p>
          <a:p>
            <a:pPr marL="0" indent="0" algn="l" rtl="0"/>
            <a:r>
              <a:rPr lang="en-US" sz="2400" dirty="0" smtClean="0">
                <a:latin typeface="Times New Roman" panose="02020603050405020304" pitchFamily="18" charset="0"/>
                <a:ea typeface="+mj-ea"/>
                <a:cs typeface="Times New Roman" panose="02020603050405020304" pitchFamily="18" charset="0"/>
              </a:rPr>
              <a:t> water will be pumped once each 4 days.</a:t>
            </a:r>
          </a:p>
          <a:p>
            <a:pPr algn="l" rtl="0"/>
            <a:r>
              <a:rPr lang="en-US" sz="2400" dirty="0">
                <a:latin typeface="Times New Roman" panose="02020603050405020304" pitchFamily="18" charset="0"/>
                <a:ea typeface="+mj-ea"/>
                <a:cs typeface="Times New Roman" panose="02020603050405020304" pitchFamily="18" charset="0"/>
              </a:rPr>
              <a:t>The loss is assumed to be 20% in the new WDN</a:t>
            </a:r>
          </a:p>
          <a:p>
            <a:pPr marL="0" indent="0" algn="l" rtl="0"/>
            <a:r>
              <a:rPr lang="en-US" sz="2400" dirty="0" smtClean="0">
                <a:latin typeface="Times New Roman" panose="02020603050405020304" pitchFamily="18" charset="0"/>
                <a:ea typeface="+mj-ea"/>
                <a:cs typeface="Times New Roman" panose="02020603050405020304" pitchFamily="18" charset="0"/>
              </a:rPr>
              <a:t> The </a:t>
            </a:r>
            <a:r>
              <a:rPr lang="en-US" sz="2400" dirty="0" err="1" smtClean="0">
                <a:latin typeface="Times New Roman" panose="02020603050405020304" pitchFamily="18" charset="0"/>
                <a:ea typeface="+mj-ea"/>
                <a:cs typeface="Times New Roman" panose="02020603050405020304" pitchFamily="18" charset="0"/>
              </a:rPr>
              <a:t>WaterCAD</a:t>
            </a:r>
            <a:r>
              <a:rPr lang="en-US" sz="2400" dirty="0" smtClean="0">
                <a:latin typeface="Times New Roman" panose="02020603050405020304" pitchFamily="18" charset="0"/>
                <a:ea typeface="+mj-ea"/>
                <a:cs typeface="Times New Roman" panose="02020603050405020304" pitchFamily="18" charset="0"/>
              </a:rPr>
              <a:t> model is considering a continuous flow design.</a:t>
            </a:r>
          </a:p>
          <a:p>
            <a:pPr marL="0" indent="0" algn="l" rtl="0"/>
            <a:r>
              <a:rPr lang="en-US" sz="2400" dirty="0" smtClean="0">
                <a:latin typeface="Times New Roman" panose="02020603050405020304" pitchFamily="18" charset="0"/>
                <a:ea typeface="+mj-ea"/>
                <a:cs typeface="Times New Roman" panose="02020603050405020304" pitchFamily="18" charset="0"/>
              </a:rPr>
              <a:t> Velocity limitations is (0.3 – 3) </a:t>
            </a:r>
            <a:r>
              <a:rPr lang="en-US" sz="2400" dirty="0" smtClean="0">
                <a:latin typeface="Times New Roman" panose="02020603050405020304" pitchFamily="18" charset="0"/>
                <a:cs typeface="Times New Roman" panose="02020603050405020304" pitchFamily="18" charset="0"/>
              </a:rPr>
              <a:t>m/s.</a:t>
            </a:r>
          </a:p>
          <a:p>
            <a:pPr marL="0" indent="0" algn="l" rtl="0"/>
            <a:r>
              <a:rPr lang="en-US" sz="2400" dirty="0" smtClean="0">
                <a:latin typeface="Times New Roman" panose="02020603050405020304" pitchFamily="18" charset="0"/>
                <a:ea typeface="+mj-ea"/>
                <a:cs typeface="Times New Roman" panose="02020603050405020304" pitchFamily="18" charset="0"/>
              </a:rPr>
              <a:t> Pressure limitations is (20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ea typeface="+mj-ea"/>
                <a:cs typeface="Times New Roman" panose="02020603050405020304" pitchFamily="18" charset="0"/>
              </a:rPr>
              <a:t>100) m H2O.</a:t>
            </a:r>
          </a:p>
          <a:p>
            <a:pPr marL="0" indent="0" algn="l" rtl="0"/>
            <a:endParaRPr lang="en-US" sz="3200" dirty="0" smtClean="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9739961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latin typeface="Times New Roman" panose="02020603050405020304" pitchFamily="18" charset="0"/>
                <a:cs typeface="Times New Roman" panose="02020603050405020304" pitchFamily="18" charset="0"/>
              </a:rPr>
              <a:t>WaterCAD</a:t>
            </a:r>
            <a:endParaRPr lang="ar-JO" dirty="0">
              <a:latin typeface="Times New Roman" panose="02020603050405020304" pitchFamily="18" charset="0"/>
              <a:cs typeface="Times New Roman" panose="02020603050405020304" pitchFamily="18" charset="0"/>
            </a:endParaRPr>
          </a:p>
        </p:txBody>
      </p:sp>
      <p:pic>
        <p:nvPicPr>
          <p:cNvPr id="7" name="Picture 6"/>
          <p:cNvPicPr/>
          <p:nvPr/>
        </p:nvPicPr>
        <p:blipFill rotWithShape="1">
          <a:blip r:embed="rId2"/>
          <a:srcRect l="5598" t="17906" r="493" b="10470"/>
          <a:stretch/>
        </p:blipFill>
        <p:spPr bwMode="auto">
          <a:xfrm>
            <a:off x="1582651" y="2479448"/>
            <a:ext cx="9593942" cy="3697515"/>
          </a:xfrm>
          <a:prstGeom prst="rect">
            <a:avLst/>
          </a:prstGeom>
          <a:ln>
            <a:noFill/>
          </a:ln>
          <a:extLst>
            <a:ext uri="{53640926-AAD7-44D8-BBD7-CCE9431645EC}">
              <a14:shadowObscured xmlns:a14="http://schemas.microsoft.com/office/drawing/2010/main"/>
            </a:ext>
          </a:extLst>
        </p:spPr>
      </p:pic>
      <p:sp>
        <p:nvSpPr>
          <p:cNvPr id="8" name="Content Placeholder 2"/>
          <p:cNvSpPr>
            <a:spLocks noGrp="1"/>
          </p:cNvSpPr>
          <p:nvPr>
            <p:ph idx="1"/>
          </p:nvPr>
        </p:nvSpPr>
        <p:spPr>
          <a:xfrm>
            <a:off x="986970" y="1825625"/>
            <a:ext cx="10785305" cy="4351338"/>
          </a:xfrm>
        </p:spPr>
        <p:txBody>
          <a:bodyPr>
            <a:normAutofit/>
          </a:bodyPr>
          <a:lstStyle/>
          <a:p>
            <a:pPr marL="0" indent="0" algn="l" rtl="0">
              <a:buNone/>
            </a:pPr>
            <a:r>
              <a:rPr lang="en-US" sz="2400" dirty="0" smtClean="0">
                <a:latin typeface="Times New Roman" panose="02020603050405020304" pitchFamily="18" charset="0"/>
                <a:ea typeface="+mj-ea"/>
                <a:cs typeface="Times New Roman" panose="02020603050405020304" pitchFamily="18" charset="0"/>
              </a:rPr>
              <a:t>Thiessen polygon</a:t>
            </a:r>
            <a:endParaRPr lang="en-US" sz="3200" dirty="0" smtClean="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17443054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latin typeface="Times New Roman" panose="02020603050405020304" pitchFamily="18" charset="0"/>
                <a:cs typeface="Times New Roman" panose="02020603050405020304" pitchFamily="18" charset="0"/>
              </a:rPr>
              <a:t>WaterCAD</a:t>
            </a:r>
            <a:endParaRPr lang="ar-JO" dirty="0">
              <a:latin typeface="Times New Roman" panose="02020603050405020304" pitchFamily="18" charset="0"/>
              <a:cs typeface="Times New Roman" panose="02020603050405020304" pitchFamily="18" charset="0"/>
            </a:endParaRPr>
          </a:p>
        </p:txBody>
      </p:sp>
      <p:pic>
        <p:nvPicPr>
          <p:cNvPr id="6" name="Picture 5"/>
          <p:cNvPicPr/>
          <p:nvPr/>
        </p:nvPicPr>
        <p:blipFill>
          <a:blip r:embed="rId2"/>
          <a:stretch>
            <a:fillRect/>
          </a:stretch>
        </p:blipFill>
        <p:spPr>
          <a:xfrm>
            <a:off x="3243943" y="1690688"/>
            <a:ext cx="5878285" cy="4724627"/>
          </a:xfrm>
          <a:prstGeom prst="rect">
            <a:avLst/>
          </a:prstGeom>
        </p:spPr>
      </p:pic>
      <p:sp>
        <p:nvSpPr>
          <p:cNvPr id="7" name="Content Placeholder 2"/>
          <p:cNvSpPr>
            <a:spLocks noGrp="1"/>
          </p:cNvSpPr>
          <p:nvPr>
            <p:ph idx="1"/>
          </p:nvPr>
        </p:nvSpPr>
        <p:spPr>
          <a:xfrm>
            <a:off x="1059542" y="1690688"/>
            <a:ext cx="10712733" cy="4486275"/>
          </a:xfrm>
        </p:spPr>
        <p:txBody>
          <a:bodyPr>
            <a:normAutofit/>
          </a:bodyPr>
          <a:lstStyle/>
          <a:p>
            <a:pPr marL="0" indent="0" algn="l" rtl="0">
              <a:buNone/>
            </a:pPr>
            <a:r>
              <a:rPr lang="en-US" sz="2400" dirty="0" smtClean="0">
                <a:latin typeface="Times New Roman" panose="02020603050405020304" pitchFamily="18" charset="0"/>
                <a:ea typeface="+mj-ea"/>
                <a:cs typeface="Times New Roman" panose="02020603050405020304" pitchFamily="18" charset="0"/>
              </a:rPr>
              <a:t>Load builder</a:t>
            </a:r>
            <a:endParaRPr lang="en-US" sz="3200" dirty="0" smtClean="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124809920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latin typeface="Times New Roman" panose="02020603050405020304" pitchFamily="18" charset="0"/>
                <a:cs typeface="Times New Roman" panose="02020603050405020304" pitchFamily="18" charset="0"/>
              </a:rPr>
              <a:t>WaterCAD</a:t>
            </a:r>
            <a:endParaRPr lang="ar-JO"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stretch>
            <a:fillRect/>
          </a:stretch>
        </p:blipFill>
        <p:spPr>
          <a:xfrm>
            <a:off x="4182927" y="1582057"/>
            <a:ext cx="4496616" cy="4963885"/>
          </a:xfrm>
          <a:prstGeom prst="rect">
            <a:avLst/>
          </a:prstGeom>
        </p:spPr>
      </p:pic>
      <p:sp>
        <p:nvSpPr>
          <p:cNvPr id="5" name="Content Placeholder 2"/>
          <p:cNvSpPr>
            <a:spLocks noGrp="1"/>
          </p:cNvSpPr>
          <p:nvPr>
            <p:ph idx="1"/>
          </p:nvPr>
        </p:nvSpPr>
        <p:spPr>
          <a:xfrm>
            <a:off x="1059542" y="1828800"/>
            <a:ext cx="10712733" cy="4348163"/>
          </a:xfrm>
        </p:spPr>
        <p:txBody>
          <a:bodyPr>
            <a:normAutofit/>
          </a:bodyPr>
          <a:lstStyle/>
          <a:p>
            <a:pPr marL="0" indent="0" algn="l" rtl="0">
              <a:buNone/>
            </a:pPr>
            <a:r>
              <a:rPr lang="en-US" sz="2400" dirty="0" smtClean="0">
                <a:latin typeface="Times New Roman" panose="02020603050405020304" pitchFamily="18" charset="0"/>
                <a:ea typeface="+mj-ea"/>
                <a:cs typeface="Times New Roman" panose="02020603050405020304" pitchFamily="18" charset="0"/>
              </a:rPr>
              <a:t>Pump characteristic</a:t>
            </a:r>
            <a:endParaRPr lang="en-US" sz="3200" dirty="0" smtClean="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24241990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200" dirty="0" smtClean="0">
                <a:latin typeface="Times New Roman" panose="02020603050405020304" pitchFamily="18" charset="0"/>
                <a:cs typeface="Times New Roman" panose="02020603050405020304" pitchFamily="18" charset="0"/>
              </a:rPr>
              <a:t>Model W2a modification</a:t>
            </a:r>
          </a:p>
        </p:txBody>
      </p:sp>
      <p:sp>
        <p:nvSpPr>
          <p:cNvPr id="3" name="Content Placeholder 2"/>
          <p:cNvSpPr>
            <a:spLocks noGrp="1"/>
          </p:cNvSpPr>
          <p:nvPr>
            <p:ph idx="1"/>
          </p:nvPr>
        </p:nvSpPr>
        <p:spPr/>
        <p:txBody>
          <a:bodyPr/>
          <a:lstStyle/>
          <a:p>
            <a:pPr algn="l" rtl="0"/>
            <a:r>
              <a:rPr lang="en-US" dirty="0" smtClean="0"/>
              <a:t>Design demand = 1485 m3/h</a:t>
            </a:r>
          </a:p>
          <a:p>
            <a:pPr algn="l" rtl="0"/>
            <a:endParaRPr lang="en-US" dirty="0"/>
          </a:p>
        </p:txBody>
      </p:sp>
      <p:pic>
        <p:nvPicPr>
          <p:cNvPr id="4" name="Picture 3"/>
          <p:cNvPicPr/>
          <p:nvPr/>
        </p:nvPicPr>
        <p:blipFill rotWithShape="1">
          <a:blip r:embed="rId2"/>
          <a:srcRect t="17957" b="10614"/>
          <a:stretch/>
        </p:blipFill>
        <p:spPr bwMode="auto">
          <a:xfrm>
            <a:off x="1678899" y="2471582"/>
            <a:ext cx="8904156" cy="3569454"/>
          </a:xfrm>
          <a:prstGeom prst="rect">
            <a:avLst/>
          </a:prstGeom>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200" dirty="0" smtClean="0">
                <a:latin typeface="Times New Roman" panose="02020603050405020304" pitchFamily="18" charset="0"/>
                <a:cs typeface="Times New Roman" panose="02020603050405020304" pitchFamily="18" charset="0"/>
              </a:rPr>
              <a:t>Model W2a modification</a:t>
            </a:r>
          </a:p>
        </p:txBody>
      </p:sp>
      <p:graphicFrame>
        <p:nvGraphicFramePr>
          <p:cNvPr id="7" name="Chart 6"/>
          <p:cNvGraphicFramePr/>
          <p:nvPr>
            <p:extLst>
              <p:ext uri="{D42A27DB-BD31-4B8C-83A1-F6EECF244321}">
                <p14:modId xmlns:p14="http://schemas.microsoft.com/office/powerpoint/2010/main" val="4127059183"/>
              </p:ext>
            </p:extLst>
          </p:nvPr>
        </p:nvGraphicFramePr>
        <p:xfrm>
          <a:off x="6313714" y="1690688"/>
          <a:ext cx="5593473" cy="393062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extLst>
              <p:ext uri="{D42A27DB-BD31-4B8C-83A1-F6EECF244321}">
                <p14:modId xmlns:p14="http://schemas.microsoft.com/office/powerpoint/2010/main" val="3266575399"/>
              </p:ext>
            </p:extLst>
          </p:nvPr>
        </p:nvGraphicFramePr>
        <p:xfrm>
          <a:off x="217715" y="1690687"/>
          <a:ext cx="5965371" cy="3930624"/>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2"/>
          <p:cNvSpPr>
            <a:spLocks noGrp="1"/>
          </p:cNvSpPr>
          <p:nvPr>
            <p:ph idx="1"/>
          </p:nvPr>
        </p:nvSpPr>
        <p:spPr>
          <a:xfrm>
            <a:off x="1915886" y="5675613"/>
            <a:ext cx="9710057" cy="737246"/>
          </a:xfrm>
        </p:spPr>
        <p:txBody>
          <a:bodyPr/>
          <a:lstStyle/>
          <a:p>
            <a:pPr marL="0" indent="0" algn="l" rtl="0">
              <a:buNone/>
            </a:pPr>
            <a:r>
              <a:rPr lang="en-US" dirty="0" smtClean="0"/>
              <a:t>New design	             			    current situation</a:t>
            </a:r>
            <a:endParaRPr lang="en-US" dirty="0"/>
          </a:p>
        </p:txBody>
      </p:sp>
    </p:spTree>
    <p:extLst>
      <p:ext uri="{BB962C8B-B14F-4D97-AF65-F5344CB8AC3E}">
        <p14:creationId xmlns:p14="http://schemas.microsoft.com/office/powerpoint/2010/main" val="347840622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200" dirty="0" smtClean="0">
                <a:latin typeface="Times New Roman" panose="02020603050405020304" pitchFamily="18" charset="0"/>
                <a:cs typeface="Times New Roman" panose="02020603050405020304" pitchFamily="18" charset="0"/>
              </a:rPr>
              <a:t>Model W2a modification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57761695"/>
              </p:ext>
            </p:extLst>
          </p:nvPr>
        </p:nvGraphicFramePr>
        <p:xfrm>
          <a:off x="319315" y="1690689"/>
          <a:ext cx="5675085" cy="414048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4295438"/>
              </p:ext>
            </p:extLst>
          </p:nvPr>
        </p:nvGraphicFramePr>
        <p:xfrm>
          <a:off x="6154057" y="1690688"/>
          <a:ext cx="5718628" cy="4140487"/>
        </p:xfrm>
        <a:graphic>
          <a:graphicData uri="http://schemas.openxmlformats.org/drawingml/2006/chart">
            <c:chart xmlns:c="http://schemas.openxmlformats.org/drawingml/2006/chart" xmlns:r="http://schemas.openxmlformats.org/officeDocument/2006/relationships" r:id="rId3"/>
          </a:graphicData>
        </a:graphic>
      </p:graphicFrame>
      <p:sp>
        <p:nvSpPr>
          <p:cNvPr id="6" name="Content Placeholder 2"/>
          <p:cNvSpPr txBox="1">
            <a:spLocks/>
          </p:cNvSpPr>
          <p:nvPr/>
        </p:nvSpPr>
        <p:spPr>
          <a:xfrm>
            <a:off x="1886857" y="5903855"/>
            <a:ext cx="9710057" cy="737246"/>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Font typeface="Arial" panose="020B0604020202020204" pitchFamily="34" charset="0"/>
              <a:buNone/>
            </a:pPr>
            <a:r>
              <a:rPr lang="en-US" dirty="0" smtClean="0"/>
              <a:t>New design	             			    current situation</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6013" y="557939"/>
            <a:ext cx="10435771" cy="2859596"/>
          </a:xfrm>
        </p:spPr>
        <p:txBody>
          <a:bodyPr>
            <a:normAutofit/>
          </a:bodyPr>
          <a:lstStyle/>
          <a:p>
            <a:pPr rtl="0"/>
            <a:r>
              <a:rPr lang="en-US" sz="3200" dirty="0">
                <a:latin typeface="Times New Roman" panose="02020603050405020304" pitchFamily="18" charset="0"/>
                <a:cs typeface="Times New Roman" panose="02020603050405020304" pitchFamily="18" charset="0"/>
              </a:rPr>
              <a:t>Graduation Project </a:t>
            </a:r>
            <a:r>
              <a:rPr lang="en-US" sz="3200" dirty="0" smtClean="0">
                <a:latin typeface="Times New Roman" panose="02020603050405020304" pitchFamily="18" charset="0"/>
                <a:cs typeface="Times New Roman" panose="02020603050405020304" pitchFamily="18" charset="0"/>
              </a:rPr>
              <a:t>II</a:t>
            </a:r>
            <a:r>
              <a:rPr lang="en-US" sz="3200" dirty="0">
                <a:latin typeface="Times New Roman" panose="02020603050405020304" pitchFamily="18" charset="0"/>
                <a:cs typeface="Times New Roman" panose="02020603050405020304" pitchFamily="18" charset="0"/>
              </a:rPr>
              <a:t/>
            </a:r>
            <a:br>
              <a:rPr lang="en-US" sz="3200" dirty="0">
                <a:latin typeface="Times New Roman" panose="02020603050405020304" pitchFamily="18" charset="0"/>
                <a:cs typeface="Times New Roman" panose="02020603050405020304" pitchFamily="18" charset="0"/>
              </a:rPr>
            </a:br>
            <a:r>
              <a:rPr lang="en-US" sz="5400" dirty="0" smtClean="0">
                <a:latin typeface="Times New Roman" panose="02020603050405020304" pitchFamily="18" charset="0"/>
                <a:cs typeface="Times New Roman" panose="02020603050405020304" pitchFamily="18" charset="0"/>
              </a:rPr>
              <a:t>Water Resources Management for The Western Pressure Zone</a:t>
            </a:r>
            <a:br>
              <a:rPr lang="en-US" sz="5400" dirty="0" smtClean="0">
                <a:latin typeface="Times New Roman" panose="02020603050405020304" pitchFamily="18" charset="0"/>
                <a:cs typeface="Times New Roman" panose="02020603050405020304" pitchFamily="18" charset="0"/>
              </a:rPr>
            </a:br>
            <a:r>
              <a:rPr lang="en-US" sz="5400" dirty="0" smtClean="0">
                <a:latin typeface="Times New Roman" panose="02020603050405020304" pitchFamily="18" charset="0"/>
                <a:cs typeface="Times New Roman" panose="02020603050405020304" pitchFamily="18" charset="0"/>
              </a:rPr>
              <a:t>in Nablus city</a:t>
            </a:r>
            <a:endParaRPr lang="ar-JO"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460715" y="3665508"/>
            <a:ext cx="9606366" cy="2812784"/>
          </a:xfrm>
        </p:spPr>
        <p:txBody>
          <a:bodyPr>
            <a:noAutofit/>
          </a:bodyPr>
          <a:lstStyle/>
          <a:p>
            <a:pPr>
              <a:spcBef>
                <a:spcPct val="0"/>
              </a:spcBef>
            </a:pPr>
            <a:r>
              <a:rPr lang="en-US" sz="2800" dirty="0">
                <a:latin typeface="Times New Roman" panose="02020603050405020304" pitchFamily="18" charset="0"/>
                <a:ea typeface="+mj-ea"/>
                <a:cs typeface="Times New Roman" panose="02020603050405020304" pitchFamily="18" charset="0"/>
              </a:rPr>
              <a:t>Asem Basheer</a:t>
            </a:r>
          </a:p>
          <a:p>
            <a:pPr rtl="0">
              <a:spcBef>
                <a:spcPct val="0"/>
              </a:spcBef>
            </a:pPr>
            <a:r>
              <a:rPr lang="en-US" sz="2800" dirty="0">
                <a:latin typeface="Times New Roman" panose="02020603050405020304" pitchFamily="18" charset="0"/>
                <a:ea typeface="+mj-ea"/>
                <a:cs typeface="Times New Roman" panose="02020603050405020304" pitchFamily="18" charset="0"/>
              </a:rPr>
              <a:t>Bara’ </a:t>
            </a:r>
            <a:r>
              <a:rPr lang="en-US" sz="2800" dirty="0" err="1">
                <a:latin typeface="Times New Roman" panose="02020603050405020304" pitchFamily="18" charset="0"/>
                <a:ea typeface="+mj-ea"/>
                <a:cs typeface="Times New Roman" panose="02020603050405020304" pitchFamily="18" charset="0"/>
              </a:rPr>
              <a:t>Shalhoub</a:t>
            </a:r>
            <a:endParaRPr lang="en-US" sz="2800" dirty="0">
              <a:latin typeface="Times New Roman" panose="02020603050405020304" pitchFamily="18" charset="0"/>
              <a:ea typeface="+mj-ea"/>
              <a:cs typeface="Times New Roman" panose="02020603050405020304" pitchFamily="18" charset="0"/>
            </a:endParaRPr>
          </a:p>
          <a:p>
            <a:pPr>
              <a:spcBef>
                <a:spcPct val="0"/>
              </a:spcBef>
            </a:pPr>
            <a:r>
              <a:rPr lang="en-US" sz="2800" dirty="0" err="1">
                <a:latin typeface="Times New Roman" panose="02020603050405020304" pitchFamily="18" charset="0"/>
                <a:ea typeface="+mj-ea"/>
                <a:cs typeface="Times New Roman" panose="02020603050405020304" pitchFamily="18" charset="0"/>
              </a:rPr>
              <a:t>Qusai</a:t>
            </a:r>
            <a:r>
              <a:rPr lang="en-US" sz="2800" dirty="0">
                <a:latin typeface="Times New Roman" panose="02020603050405020304" pitchFamily="18" charset="0"/>
                <a:ea typeface="+mj-ea"/>
                <a:cs typeface="Times New Roman" panose="02020603050405020304" pitchFamily="18" charset="0"/>
              </a:rPr>
              <a:t> </a:t>
            </a:r>
            <a:r>
              <a:rPr lang="en-US" sz="2800" dirty="0" smtClean="0">
                <a:latin typeface="Times New Roman" panose="02020603050405020304" pitchFamily="18" charset="0"/>
                <a:ea typeface="+mj-ea"/>
                <a:cs typeface="Times New Roman" panose="02020603050405020304" pitchFamily="18" charset="0"/>
              </a:rPr>
              <a:t>Abu-</a:t>
            </a:r>
            <a:r>
              <a:rPr lang="en-US" sz="2800" dirty="0" err="1" smtClean="0">
                <a:latin typeface="Times New Roman" panose="02020603050405020304" pitchFamily="18" charset="0"/>
                <a:ea typeface="+mj-ea"/>
                <a:cs typeface="Times New Roman" panose="02020603050405020304" pitchFamily="18" charset="0"/>
              </a:rPr>
              <a:t>Aisheh</a:t>
            </a:r>
            <a:endParaRPr lang="en-US" sz="2800" dirty="0" smtClean="0">
              <a:latin typeface="Times New Roman" panose="02020603050405020304" pitchFamily="18" charset="0"/>
              <a:ea typeface="+mj-ea"/>
              <a:cs typeface="Times New Roman" panose="02020603050405020304" pitchFamily="18" charset="0"/>
            </a:endParaRPr>
          </a:p>
          <a:p>
            <a:pPr>
              <a:spcBef>
                <a:spcPct val="0"/>
              </a:spcBef>
            </a:pPr>
            <a:endParaRPr lang="en-US" sz="2800" dirty="0" smtClean="0">
              <a:latin typeface="Times New Roman" panose="02020603050405020304" pitchFamily="18" charset="0"/>
              <a:ea typeface="+mj-ea"/>
              <a:cs typeface="Times New Roman" panose="02020603050405020304" pitchFamily="18" charset="0"/>
            </a:endParaRPr>
          </a:p>
          <a:p>
            <a:pPr rtl="0">
              <a:spcBef>
                <a:spcPct val="0"/>
              </a:spcBef>
            </a:pPr>
            <a:r>
              <a:rPr lang="en-US" sz="2800" dirty="0">
                <a:latin typeface="Times New Roman" panose="02020603050405020304" pitchFamily="18" charset="0"/>
                <a:ea typeface="+mj-ea"/>
                <a:cs typeface="Times New Roman" panose="02020603050405020304" pitchFamily="18" charset="0"/>
              </a:rPr>
              <a:t>Under supervision of: Eng. </a:t>
            </a:r>
            <a:r>
              <a:rPr lang="en-US" sz="2800" dirty="0" err="1">
                <a:latin typeface="Times New Roman" panose="02020603050405020304" pitchFamily="18" charset="0"/>
                <a:ea typeface="+mj-ea"/>
                <a:cs typeface="Times New Roman" panose="02020603050405020304" pitchFamily="18" charset="0"/>
              </a:rPr>
              <a:t>Hamees</a:t>
            </a:r>
            <a:r>
              <a:rPr lang="en-US" sz="2800" dirty="0">
                <a:latin typeface="Times New Roman" panose="02020603050405020304" pitchFamily="18" charset="0"/>
                <a:ea typeface="+mj-ea"/>
                <a:cs typeface="Times New Roman" panose="02020603050405020304" pitchFamily="18" charset="0"/>
              </a:rPr>
              <a:t> S. </a:t>
            </a:r>
            <a:r>
              <a:rPr lang="en-US" sz="2800" dirty="0" err="1" smtClean="0">
                <a:latin typeface="Times New Roman" panose="02020603050405020304" pitchFamily="18" charset="0"/>
                <a:ea typeface="+mj-ea"/>
                <a:cs typeface="Times New Roman" panose="02020603050405020304" pitchFamily="18" charset="0"/>
              </a:rPr>
              <a:t>Tubeileh</a:t>
            </a:r>
            <a:endParaRPr lang="en-US" sz="2800" dirty="0" smtClean="0">
              <a:latin typeface="Times New Roman" panose="02020603050405020304" pitchFamily="18" charset="0"/>
              <a:ea typeface="+mj-ea"/>
              <a:cs typeface="Times New Roman" panose="02020603050405020304" pitchFamily="18" charset="0"/>
            </a:endParaRPr>
          </a:p>
          <a:p>
            <a:pPr rtl="0">
              <a:spcBef>
                <a:spcPct val="0"/>
              </a:spcBef>
            </a:pPr>
            <a:endParaRPr lang="en-US" sz="1800" dirty="0" smtClean="0">
              <a:latin typeface="Times New Roman" panose="02020603050405020304" pitchFamily="18" charset="0"/>
              <a:ea typeface="+mj-ea"/>
              <a:cs typeface="Times New Roman" panose="02020603050405020304" pitchFamily="18" charset="0"/>
            </a:endParaRPr>
          </a:p>
          <a:p>
            <a:pPr rtl="0">
              <a:spcBef>
                <a:spcPct val="0"/>
              </a:spcBef>
            </a:pPr>
            <a:r>
              <a:rPr lang="en-US" sz="1800" dirty="0" smtClean="0">
                <a:latin typeface="Times New Roman" panose="02020603050405020304" pitchFamily="18" charset="0"/>
                <a:ea typeface="+mj-ea"/>
                <a:cs typeface="Times New Roman" panose="02020603050405020304" pitchFamily="18" charset="0"/>
              </a:rPr>
              <a:t>Submitted </a:t>
            </a:r>
            <a:r>
              <a:rPr lang="en-US" sz="1800" dirty="0">
                <a:latin typeface="Times New Roman" panose="02020603050405020304" pitchFamily="18" charset="0"/>
                <a:ea typeface="+mj-ea"/>
                <a:cs typeface="Times New Roman" panose="02020603050405020304" pitchFamily="18" charset="0"/>
              </a:rPr>
              <a:t>in partial fulfillment of the requirements for Bachelor degree in Civil Engineering</a:t>
            </a:r>
            <a:endParaRPr lang="ar-JO" sz="1800" dirty="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15892756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rtl="0"/>
            <a:r>
              <a:rPr lang="en-US" dirty="0" smtClean="0"/>
              <a:t>Design demand = 1052 m3/h</a:t>
            </a:r>
          </a:p>
          <a:p>
            <a:pPr algn="l" rtl="0"/>
            <a:endParaRPr lang="en-US" dirty="0"/>
          </a:p>
        </p:txBody>
      </p:sp>
      <p:sp>
        <p:nvSpPr>
          <p:cNvPr id="4403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p:cNvPicPr/>
          <p:nvPr/>
        </p:nvPicPr>
        <p:blipFill>
          <a:blip r:embed="rId2"/>
          <a:stretch>
            <a:fillRect/>
          </a:stretch>
        </p:blipFill>
        <p:spPr>
          <a:xfrm>
            <a:off x="1221245" y="2373134"/>
            <a:ext cx="10036368" cy="4072636"/>
          </a:xfrm>
          <a:prstGeom prst="rect">
            <a:avLst/>
          </a:prstGeom>
        </p:spPr>
      </p:pic>
      <p:sp>
        <p:nvSpPr>
          <p:cNvPr id="10" name="Title 1"/>
          <p:cNvSpPr txBox="1">
            <a:spLocks/>
          </p:cNvSpPr>
          <p:nvPr/>
        </p:nvSpPr>
        <p:spPr>
          <a:xfrm>
            <a:off x="765748" y="427584"/>
            <a:ext cx="10515600" cy="1325563"/>
          </a:xfrm>
          <a:prstGeom prst="rect">
            <a:avLst/>
          </a:prstGeom>
        </p:spPr>
        <p:txBody>
          <a:bodyPr vert="horz" lIns="91440" tIns="45720" rIns="91440" bIns="45720" rtlCol="1"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Model W3 modification</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200" dirty="0" smtClean="0">
                <a:latin typeface="Times New Roman" panose="02020603050405020304" pitchFamily="18" charset="0"/>
                <a:cs typeface="Times New Roman" panose="02020603050405020304" pitchFamily="18" charset="0"/>
              </a:rPr>
              <a:t>Model W3 modification</a:t>
            </a:r>
          </a:p>
        </p:txBody>
      </p:sp>
      <p:graphicFrame>
        <p:nvGraphicFramePr>
          <p:cNvPr id="7" name="Chart 6"/>
          <p:cNvGraphicFramePr/>
          <p:nvPr>
            <p:extLst>
              <p:ext uri="{D42A27DB-BD31-4B8C-83A1-F6EECF244321}">
                <p14:modId xmlns:p14="http://schemas.microsoft.com/office/powerpoint/2010/main" val="764108572"/>
              </p:ext>
            </p:extLst>
          </p:nvPr>
        </p:nvGraphicFramePr>
        <p:xfrm>
          <a:off x="2615764" y="1690688"/>
          <a:ext cx="6960472" cy="44946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841858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200" dirty="0" smtClean="0">
                <a:latin typeface="Times New Roman" panose="02020603050405020304" pitchFamily="18" charset="0"/>
                <a:cs typeface="Times New Roman" panose="02020603050405020304" pitchFamily="18" charset="0"/>
              </a:rPr>
              <a:t>Model W3 modification</a:t>
            </a:r>
          </a:p>
        </p:txBody>
      </p:sp>
      <p:graphicFrame>
        <p:nvGraphicFramePr>
          <p:cNvPr id="7" name="Chart 6"/>
          <p:cNvGraphicFramePr/>
          <p:nvPr>
            <p:extLst>
              <p:ext uri="{D42A27DB-BD31-4B8C-83A1-F6EECF244321}">
                <p14:modId xmlns:p14="http://schemas.microsoft.com/office/powerpoint/2010/main" val="1920146234"/>
              </p:ext>
            </p:extLst>
          </p:nvPr>
        </p:nvGraphicFramePr>
        <p:xfrm>
          <a:off x="2546387" y="1690688"/>
          <a:ext cx="7099226" cy="450918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sz="3600" dirty="0" smtClean="0">
                <a:latin typeface="Times New Roman" panose="02020603050405020304" pitchFamily="18" charset="0"/>
                <a:cs typeface="Times New Roman" panose="02020603050405020304" pitchFamily="18" charset="0"/>
              </a:rPr>
              <a:t>Proposals</a:t>
            </a:r>
            <a:endParaRPr lang="en-US" sz="3200" dirty="0" smtClean="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690688"/>
            <a:ext cx="10515600" cy="4351338"/>
          </a:xfrm>
        </p:spPr>
        <p:txBody>
          <a:bodyPr>
            <a:normAutofit/>
          </a:bodyPr>
          <a:lstStyle/>
          <a:p>
            <a:pPr algn="l" rtl="0"/>
            <a:r>
              <a:rPr lang="en-US" dirty="0" smtClean="0">
                <a:latin typeface="Times New Roman" pitchFamily="18" charset="0"/>
                <a:cs typeface="Times New Roman" pitchFamily="18" charset="0"/>
              </a:rPr>
              <a:t>Wells</a:t>
            </a:r>
          </a:p>
          <a:p>
            <a:pPr algn="l" rtl="0">
              <a:buNone/>
            </a:pPr>
            <a:endParaRPr lang="en-US" sz="900" dirty="0" smtClean="0">
              <a:latin typeface="Times New Roman" pitchFamily="18" charset="0"/>
              <a:cs typeface="Times New Roman" pitchFamily="18" charset="0"/>
            </a:endParaRPr>
          </a:p>
          <a:p>
            <a:pPr lvl="1" algn="l" rtl="0"/>
            <a:r>
              <a:rPr lang="en-US" dirty="0" err="1" smtClean="0">
                <a:latin typeface="Times New Roman" pitchFamily="18" charset="0"/>
                <a:cs typeface="Times New Roman" pitchFamily="18" charset="0"/>
              </a:rPr>
              <a:t>Sabastia</a:t>
            </a:r>
            <a:r>
              <a:rPr lang="en-US" dirty="0" smtClean="0">
                <a:latin typeface="Times New Roman" pitchFamily="18" charset="0"/>
                <a:cs typeface="Times New Roman" pitchFamily="18" charset="0"/>
              </a:rPr>
              <a:t> 2: with an average productivity rate of 2.1 Mm3 /year. </a:t>
            </a:r>
          </a:p>
          <a:p>
            <a:pPr lvl="1" algn="l" rtl="0"/>
            <a:r>
              <a:rPr lang="en-US" dirty="0" err="1" smtClean="0">
                <a:latin typeface="Times New Roman" pitchFamily="18" charset="0"/>
                <a:cs typeface="Times New Roman" pitchFamily="18" charset="0"/>
              </a:rPr>
              <a:t>Sabastia</a:t>
            </a:r>
            <a:r>
              <a:rPr lang="en-US" dirty="0" smtClean="0">
                <a:latin typeface="Times New Roman" pitchFamily="18" charset="0"/>
                <a:cs typeface="Times New Roman" pitchFamily="18" charset="0"/>
              </a:rPr>
              <a:t> 3: with an average productivity rate of 2.1 Mm3 /year. </a:t>
            </a:r>
          </a:p>
          <a:p>
            <a:pPr lvl="1" algn="l" rtl="0"/>
            <a:r>
              <a:rPr lang="en-US" dirty="0" smtClean="0">
                <a:latin typeface="Times New Roman" pitchFamily="18" charset="0"/>
                <a:cs typeface="Times New Roman" pitchFamily="18" charset="0"/>
              </a:rPr>
              <a:t>Dier Sharaf 2: with an expected productivity rate of 2.5 </a:t>
            </a:r>
            <a:r>
              <a:rPr lang="en-US" dirty="0" smtClean="0">
                <a:latin typeface="Times New Roman" pitchFamily="18" charset="0"/>
                <a:cs typeface="Times New Roman" pitchFamily="18" charset="0"/>
              </a:rPr>
              <a:t>Mm3 /year</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38" y="242111"/>
            <a:ext cx="10515600" cy="1325563"/>
          </a:xfrm>
        </p:spPr>
        <p:txBody>
          <a:bodyPr>
            <a:normAutofit/>
          </a:bodyPr>
          <a:lstStyle/>
          <a:p>
            <a:pPr algn="l" rtl="0"/>
            <a:r>
              <a:rPr lang="en-US" sz="3200" dirty="0" smtClean="0">
                <a:latin typeface="Times New Roman" panose="02020603050405020304" pitchFamily="18" charset="0"/>
                <a:cs typeface="Times New Roman" panose="02020603050405020304" pitchFamily="18" charset="0"/>
              </a:rPr>
              <a:t>Rainfall Harvesting</a:t>
            </a:r>
          </a:p>
        </p:txBody>
      </p:sp>
      <p:pic>
        <p:nvPicPr>
          <p:cNvPr id="5" name="Picture 4" descr="0d1e0b_8494244ac59148c590bbd711511c8448.png_srz_631_413_85_22_0.50_1.20_0"/>
          <p:cNvPicPr/>
          <p:nvPr/>
        </p:nvPicPr>
        <p:blipFill>
          <a:blip r:embed="rId2">
            <a:extLst>
              <a:ext uri="{28A0092B-C50C-407E-A947-70E740481C1C}">
                <a14:useLocalDpi xmlns:a14="http://schemas.microsoft.com/office/drawing/2010/main" val="0"/>
              </a:ext>
            </a:extLst>
          </a:blip>
          <a:srcRect/>
          <a:stretch>
            <a:fillRect/>
          </a:stretch>
        </p:blipFill>
        <p:spPr bwMode="auto">
          <a:xfrm>
            <a:off x="3510077" y="2357261"/>
            <a:ext cx="5199922" cy="359359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200" dirty="0" smtClean="0">
                <a:latin typeface="Times New Roman" panose="02020603050405020304" pitchFamily="18" charset="0"/>
                <a:cs typeface="Times New Roman" panose="02020603050405020304" pitchFamily="18" charset="0"/>
              </a:rPr>
              <a:t>Rainfall Harvesting</a:t>
            </a:r>
          </a:p>
        </p:txBody>
      </p:sp>
      <p:sp>
        <p:nvSpPr>
          <p:cNvPr id="3" name="Content Placeholder 2"/>
          <p:cNvSpPr>
            <a:spLocks noGrp="1"/>
          </p:cNvSpPr>
          <p:nvPr>
            <p:ph idx="1"/>
          </p:nvPr>
        </p:nvSpPr>
        <p:spPr/>
        <p:txBody>
          <a:bodyPr>
            <a:noAutofit/>
          </a:bodyPr>
          <a:lstStyle/>
          <a:p>
            <a:pPr algn="l" rtl="0">
              <a:buNone/>
            </a:pPr>
            <a:r>
              <a:rPr lang="en-US" dirty="0" smtClean="0">
                <a:latin typeface="Times New Roman" panose="02020603050405020304" pitchFamily="18" charset="0"/>
                <a:cs typeface="Times New Roman" panose="02020603050405020304" pitchFamily="18" charset="0"/>
              </a:rPr>
              <a:t>Volume of collected rainfall</a:t>
            </a:r>
            <a:r>
              <a:rPr lang="en-US" dirty="0" smtClean="0">
                <a:latin typeface="Times New Roman" panose="02020603050405020304" pitchFamily="18" charset="0"/>
                <a:ea typeface="+mj-ea"/>
                <a:cs typeface="Times New Roman" panose="02020603050405020304" pitchFamily="18" charset="0"/>
              </a:rPr>
              <a:t> = F*A*D</a:t>
            </a:r>
          </a:p>
          <a:p>
            <a:pPr algn="l" rtl="0">
              <a:buNone/>
            </a:pPr>
            <a:r>
              <a:rPr lang="en-US" sz="2400" dirty="0" smtClean="0">
                <a:latin typeface="Times New Roman" panose="02020603050405020304" pitchFamily="18" charset="0"/>
                <a:ea typeface="+mj-ea"/>
                <a:cs typeface="Times New Roman" panose="02020603050405020304" pitchFamily="18" charset="0"/>
              </a:rPr>
              <a:t>Where:</a:t>
            </a:r>
          </a:p>
          <a:p>
            <a:pPr algn="l" rtl="0">
              <a:buNone/>
            </a:pPr>
            <a:r>
              <a:rPr lang="en-US" sz="2400" dirty="0" smtClean="0">
                <a:latin typeface="Times New Roman" panose="02020603050405020304" pitchFamily="18" charset="0"/>
                <a:ea typeface="+mj-ea"/>
                <a:cs typeface="Times New Roman" panose="02020603050405020304" pitchFamily="18" charset="0"/>
              </a:rPr>
              <a:t>F: Reduction factor = 0.9 .</a:t>
            </a:r>
          </a:p>
          <a:p>
            <a:pPr algn="l" rtl="0">
              <a:buNone/>
            </a:pPr>
            <a:r>
              <a:rPr lang="en-US" sz="2400" dirty="0" smtClean="0">
                <a:latin typeface="Times New Roman" panose="02020603050405020304" pitchFamily="18" charset="0"/>
                <a:ea typeface="+mj-ea"/>
                <a:cs typeface="Times New Roman" panose="02020603050405020304" pitchFamily="18" charset="0"/>
              </a:rPr>
              <a:t>A: Area of building roofs in the study area.</a:t>
            </a:r>
          </a:p>
          <a:p>
            <a:pPr algn="l" rtl="0">
              <a:buNone/>
            </a:pPr>
            <a:r>
              <a:rPr lang="en-US" sz="2400" dirty="0" smtClean="0">
                <a:latin typeface="Times New Roman" panose="02020603050405020304" pitchFamily="18" charset="0"/>
                <a:ea typeface="+mj-ea"/>
                <a:cs typeface="Times New Roman" panose="02020603050405020304" pitchFamily="18" charset="0"/>
              </a:rPr>
              <a:t>D: Depth of average annual precipitation= 664 mm for the last 30 years.</a:t>
            </a:r>
          </a:p>
          <a:p>
            <a:pPr algn="l" rtl="0">
              <a:buNone/>
            </a:pPr>
            <a:endParaRPr lang="en-US" sz="2400" dirty="0" smtClean="0">
              <a:latin typeface="Times New Roman" panose="02020603050405020304" pitchFamily="18" charset="0"/>
              <a:ea typeface="+mj-ea"/>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rtl="0">
              <a:buNone/>
            </a:pPr>
            <a:r>
              <a:rPr lang="en-US" dirty="0" smtClean="0">
                <a:latin typeface="Times New Roman" pitchFamily="18" charset="0"/>
                <a:cs typeface="Times New Roman" pitchFamily="18" charset="0"/>
              </a:rPr>
              <a:t>Area of building roofs = NB * </a:t>
            </a:r>
            <a:r>
              <a:rPr lang="en-US" dirty="0" err="1" smtClean="0">
                <a:latin typeface="Times New Roman" pitchFamily="18" charset="0"/>
                <a:cs typeface="Times New Roman" pitchFamily="18" charset="0"/>
              </a:rPr>
              <a:t>A</a:t>
            </a:r>
            <a:r>
              <a:rPr lang="en-US" sz="1400" dirty="0" err="1" smtClean="0">
                <a:latin typeface="Times New Roman" pitchFamily="18" charset="0"/>
                <a:cs typeface="Times New Roman" pitchFamily="18" charset="0"/>
              </a:rPr>
              <a:t>avg</a:t>
            </a:r>
            <a:endParaRPr lang="en-US" sz="1400" dirty="0" smtClean="0">
              <a:latin typeface="Times New Roman" pitchFamily="18" charset="0"/>
              <a:cs typeface="Times New Roman" pitchFamily="18" charset="0"/>
            </a:endParaRPr>
          </a:p>
          <a:p>
            <a:pPr algn="l" rtl="0">
              <a:buNone/>
            </a:pPr>
            <a:r>
              <a:rPr lang="en-US" sz="2000" dirty="0" smtClean="0"/>
              <a:t>Where:</a:t>
            </a:r>
          </a:p>
          <a:p>
            <a:pPr algn="l" rtl="0">
              <a:buNone/>
            </a:pPr>
            <a:r>
              <a:rPr lang="en-US" sz="2000" dirty="0" smtClean="0"/>
              <a:t>NB: Number of buildings.</a:t>
            </a:r>
          </a:p>
          <a:p>
            <a:pPr algn="l" rtl="0">
              <a:buNone/>
            </a:pPr>
            <a:r>
              <a:rPr lang="en-US" sz="2000" dirty="0" err="1" smtClean="0"/>
              <a:t>A</a:t>
            </a:r>
            <a:r>
              <a:rPr lang="en-US" sz="1600" dirty="0" err="1" smtClean="0"/>
              <a:t>avg</a:t>
            </a:r>
            <a:r>
              <a:rPr lang="en-US" sz="2000" dirty="0" smtClean="0"/>
              <a:t> : Average area of building roof =400 m2 as obtained from Nablus Municipality.</a:t>
            </a:r>
          </a:p>
          <a:p>
            <a:pPr algn="l" rtl="0">
              <a:buNone/>
            </a:pPr>
            <a:endParaRPr lang="en-US" sz="1600" dirty="0" smtClean="0">
              <a:latin typeface="Times New Roman" pitchFamily="18" charset="0"/>
              <a:cs typeface="Times New Roman" pitchFamily="18" charset="0"/>
            </a:endParaRPr>
          </a:p>
          <a:p>
            <a:pPr algn="l" rtl="0">
              <a:buNone/>
            </a:pPr>
            <a:endParaRPr lang="en-US" dirty="0">
              <a:latin typeface="Times New Roman" pitchFamily="18" charset="0"/>
              <a:cs typeface="Times New Roman" pitchFamily="18" charset="0"/>
            </a:endParaRPr>
          </a:p>
        </p:txBody>
      </p:sp>
      <p:sp>
        <p:nvSpPr>
          <p:cNvPr id="4" name="Title 1"/>
          <p:cNvSpPr>
            <a:spLocks noGrp="1"/>
          </p:cNvSpPr>
          <p:nvPr>
            <p:ph type="title"/>
          </p:nvPr>
        </p:nvSpPr>
        <p:spPr/>
        <p:txBody>
          <a:bodyPr>
            <a:normAutofit/>
          </a:bodyPr>
          <a:lstStyle/>
          <a:p>
            <a:pPr algn="l" rtl="0"/>
            <a:r>
              <a:rPr lang="en-US" sz="3200" dirty="0" smtClean="0">
                <a:latin typeface="Times New Roman" panose="02020603050405020304" pitchFamily="18" charset="0"/>
                <a:cs typeface="Times New Roman" panose="02020603050405020304" pitchFamily="18" charset="0"/>
              </a:rPr>
              <a:t>Rainfall Harvesting</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latin typeface="Times New Roman" panose="02020603050405020304" pitchFamily="18" charset="0"/>
                <a:cs typeface="Times New Roman" panose="02020603050405020304" pitchFamily="18" charset="0"/>
              </a:rPr>
              <a:t>Rainfall Harvesting</a:t>
            </a:r>
            <a:endParaRPr lang="en-US" dirty="0"/>
          </a:p>
        </p:txBody>
      </p:sp>
      <p:sp>
        <p:nvSpPr>
          <p:cNvPr id="3" name="Content Placeholder 2"/>
          <p:cNvSpPr>
            <a:spLocks noGrp="1"/>
          </p:cNvSpPr>
          <p:nvPr>
            <p:ph idx="1"/>
          </p:nvPr>
        </p:nvSpPr>
        <p:spPr>
          <a:xfrm>
            <a:off x="838200" y="1672999"/>
            <a:ext cx="10515600" cy="4351338"/>
          </a:xfrm>
        </p:spPr>
        <p:txBody>
          <a:bodyPr/>
          <a:lstStyle/>
          <a:p>
            <a:pPr algn="l" rtl="0">
              <a:buNone/>
            </a:pPr>
            <a:endParaRPr lang="en-US" sz="1800" dirty="0" smtClean="0">
              <a:latin typeface="Times New Roman" pitchFamily="18" charset="0"/>
              <a:cs typeface="Times New Roman" pitchFamily="18" charset="0"/>
            </a:endParaRPr>
          </a:p>
          <a:p>
            <a:pPr algn="l" rtl="0">
              <a:buNone/>
            </a:pPr>
            <a:endParaRPr lang="en-US" dirty="0" smtClean="0"/>
          </a:p>
          <a:p>
            <a:pPr algn="l" rtl="0">
              <a:buNone/>
            </a:pPr>
            <a:endParaRPr lang="en-US" sz="1050" dirty="0" smtClean="0"/>
          </a:p>
          <a:p>
            <a:pPr algn="l" rtl="0">
              <a:buNone/>
            </a:pPr>
            <a:r>
              <a:rPr lang="en-US" sz="2000" dirty="0" smtClean="0"/>
              <a:t>Where:</a:t>
            </a:r>
          </a:p>
          <a:p>
            <a:pPr algn="l" rtl="0">
              <a:buNone/>
            </a:pPr>
            <a:r>
              <a:rPr lang="en-US" sz="2000" dirty="0" smtClean="0"/>
              <a:t>P: Population in the study area.</a:t>
            </a:r>
          </a:p>
          <a:p>
            <a:pPr algn="l" rtl="0">
              <a:buNone/>
            </a:pPr>
            <a:r>
              <a:rPr lang="en-US" sz="2000" dirty="0" smtClean="0"/>
              <a:t>Pd: Average number of persons in each department = 5.25 as obtained from Nablus Municipality.</a:t>
            </a:r>
          </a:p>
          <a:p>
            <a:pPr algn="l" rtl="0">
              <a:buNone/>
            </a:pPr>
            <a:r>
              <a:rPr lang="en-US" sz="2000" dirty="0" err="1" smtClean="0"/>
              <a:t>Df</a:t>
            </a:r>
            <a:r>
              <a:rPr lang="en-US" sz="2000" dirty="0" smtClean="0"/>
              <a:t> : Average number of departments at each floor=2 as obtained from Nablus Municipality.</a:t>
            </a:r>
          </a:p>
          <a:p>
            <a:pPr algn="l" rtl="0">
              <a:buNone/>
            </a:pPr>
            <a:r>
              <a:rPr lang="en-US" sz="2000" dirty="0" smtClean="0"/>
              <a:t>F : Average number of floors at each building=5 as obtained from Nablus Municipality.</a:t>
            </a:r>
          </a:p>
          <a:p>
            <a:pPr algn="l" rtl="0"/>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942" y="1825625"/>
            <a:ext cx="4914286" cy="10666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061027"/>
            <a:ext cx="10515600" cy="3724049"/>
          </a:xfrm>
        </p:spPr>
        <p:txBody>
          <a:bodyPr/>
          <a:lstStyle/>
          <a:p>
            <a:pPr algn="l" rtl="0">
              <a:buNone/>
            </a:pPr>
            <a:r>
              <a:rPr lang="en-US" dirty="0" smtClean="0">
                <a:latin typeface="Times New Roman" panose="02020603050405020304" pitchFamily="18" charset="0"/>
                <a:cs typeface="Times New Roman" panose="02020603050405020304" pitchFamily="18" charset="0"/>
              </a:rPr>
              <a:t>Volume of collected rainfall = </a:t>
            </a:r>
            <a:r>
              <a:rPr lang="en-US" dirty="0" smtClean="0">
                <a:latin typeface="Times New Roman" panose="02020603050405020304" pitchFamily="18" charset="0"/>
                <a:cs typeface="Times New Roman" panose="02020603050405020304" pitchFamily="18" charset="0"/>
              </a:rPr>
              <a:t>236,650 </a:t>
            </a:r>
            <a:r>
              <a:rPr lang="en-US" dirty="0" smtClean="0">
                <a:latin typeface="Times New Roman" panose="02020603050405020304" pitchFamily="18" charset="0"/>
                <a:cs typeface="Times New Roman" panose="02020603050405020304" pitchFamily="18" charset="0"/>
              </a:rPr>
              <a:t>m</a:t>
            </a:r>
            <a:r>
              <a:rPr lang="en-US" baseline="30000" dirty="0" smtClean="0">
                <a:latin typeface="Times New Roman" panose="02020603050405020304" pitchFamily="18" charset="0"/>
                <a:cs typeface="Times New Roman" panose="02020603050405020304" pitchFamily="18" charset="0"/>
              </a:rPr>
              <a:t>3</a:t>
            </a:r>
            <a:r>
              <a:rPr lang="en-US" dirty="0" smtClean="0">
                <a:latin typeface="Times New Roman" panose="02020603050405020304" pitchFamily="18" charset="0"/>
                <a:cs typeface="Times New Roman" panose="02020603050405020304" pitchFamily="18" charset="0"/>
              </a:rPr>
              <a:t>/year</a:t>
            </a:r>
            <a:endParaRPr lang="en-US"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p:txBody>
          <a:bodyPr/>
          <a:lstStyle/>
          <a:p>
            <a:pPr algn="l" rtl="0"/>
            <a:r>
              <a:rPr lang="en-US" dirty="0" smtClean="0">
                <a:latin typeface="Times New Roman" panose="02020603050405020304" pitchFamily="18" charset="0"/>
                <a:cs typeface="Times New Roman" panose="02020603050405020304" pitchFamily="18" charset="0"/>
              </a:rPr>
              <a:t>Rainfall Harvesting</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latin typeface="Times New Roman" panose="02020603050405020304" pitchFamily="18" charset="0"/>
                <a:cs typeface="Times New Roman" panose="02020603050405020304" pitchFamily="18" charset="0"/>
              </a:rPr>
              <a:t>Discussion and recommendations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690688"/>
            <a:ext cx="10515600" cy="4351338"/>
          </a:xfrm>
        </p:spPr>
        <p:txBody>
          <a:bodyPr>
            <a:normAutofit/>
          </a:bodyPr>
          <a:lstStyle/>
          <a:p>
            <a:pPr algn="l" rtl="0"/>
            <a:r>
              <a:rPr lang="en-US" dirty="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ntermittent </a:t>
            </a:r>
            <a:r>
              <a:rPr lang="en-US" dirty="0">
                <a:latin typeface="Times New Roman" panose="02020603050405020304" pitchFamily="18" charset="0"/>
                <a:cs typeface="Times New Roman" panose="02020603050405020304" pitchFamily="18" charset="0"/>
              </a:rPr>
              <a:t>water </a:t>
            </a:r>
            <a:r>
              <a:rPr lang="en-US" dirty="0" smtClean="0">
                <a:latin typeface="Times New Roman" panose="02020603050405020304" pitchFamily="18" charset="0"/>
                <a:cs typeface="Times New Roman" panose="02020603050405020304" pitchFamily="18" charset="0"/>
              </a:rPr>
              <a:t>supply.</a:t>
            </a:r>
          </a:p>
          <a:p>
            <a:pPr algn="l" rtl="0"/>
            <a:r>
              <a:rPr lang="en-US" dirty="0">
                <a:latin typeface="Times New Roman" panose="02020603050405020304" pitchFamily="18" charset="0"/>
                <a:cs typeface="Times New Roman" panose="02020603050405020304" pitchFamily="18" charset="0"/>
              </a:rPr>
              <a:t>Water consumption </a:t>
            </a:r>
            <a:r>
              <a:rPr lang="en-US" dirty="0" smtClean="0">
                <a:latin typeface="Times New Roman" panose="02020603050405020304" pitchFamily="18" charset="0"/>
                <a:cs typeface="Times New Roman" panose="02020603050405020304" pitchFamily="18" charset="0"/>
              </a:rPr>
              <a:t>is assumed to be 120 l/c/d while according to WHO it is equal to 150 l/c/d.</a:t>
            </a:r>
          </a:p>
          <a:p>
            <a:pPr algn="l" rtl="0"/>
            <a:r>
              <a:rPr lang="en-US" dirty="0" smtClean="0">
                <a:latin typeface="Times New Roman" panose="02020603050405020304" pitchFamily="18" charset="0"/>
                <a:cs typeface="Times New Roman" panose="02020603050405020304" pitchFamily="18" charset="0"/>
              </a:rPr>
              <a:t>Decreasing </a:t>
            </a:r>
            <a:r>
              <a:rPr lang="en-US" dirty="0" smtClean="0">
                <a:latin typeface="Times New Roman" panose="02020603050405020304" pitchFamily="18" charset="0"/>
                <a:cs typeface="Times New Roman" panose="02020603050405020304" pitchFamily="18" charset="0"/>
              </a:rPr>
              <a:t>water losses in the WDN</a:t>
            </a:r>
            <a:r>
              <a:rPr lang="en-US" dirty="0" smtClean="0">
                <a:latin typeface="Times New Roman" panose="02020603050405020304" pitchFamily="18" charset="0"/>
                <a:cs typeface="Times New Roman" panose="02020603050405020304" pitchFamily="18" charset="0"/>
              </a:rPr>
              <a:t>.</a:t>
            </a:r>
          </a:p>
          <a:p>
            <a:pPr algn="l" rtl="0"/>
            <a:r>
              <a:rPr lang="en-US" dirty="0">
                <a:latin typeface="Times New Roman" panose="02020603050405020304" pitchFamily="18" charset="0"/>
                <a:cs typeface="Times New Roman" panose="02020603050405020304" pitchFamily="18" charset="0"/>
              </a:rPr>
              <a:t>Distributing water by gravity</a:t>
            </a:r>
            <a:r>
              <a:rPr lang="en-US"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Nablus western wastewater treatment </a:t>
            </a:r>
            <a:r>
              <a:rPr lang="en-US" dirty="0" smtClean="0">
                <a:latin typeface="Times New Roman" panose="02020603050405020304" pitchFamily="18" charset="0"/>
                <a:cs typeface="Times New Roman" panose="02020603050405020304" pitchFamily="18" charset="0"/>
              </a:rPr>
              <a:t>plant.</a:t>
            </a:r>
          </a:p>
          <a:p>
            <a:pPr marL="0" indent="0" algn="l" rtl="0">
              <a:buNone/>
            </a:pPr>
            <a:endParaRPr lang="en-US" dirty="0" smtClean="0"/>
          </a:p>
          <a:p>
            <a:pPr algn="l" rtl="0"/>
            <a:endParaRPr lang="en-US" dirty="0" smtClean="0"/>
          </a:p>
          <a:p>
            <a:pPr marL="0" indent="0" algn="l" rtl="0">
              <a:buNone/>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800" dirty="0">
                <a:latin typeface="Times New Roman" panose="02020603050405020304" pitchFamily="18" charset="0"/>
                <a:cs typeface="Times New Roman" panose="02020603050405020304" pitchFamily="18" charset="0"/>
              </a:rPr>
              <a:t>Contents</a:t>
            </a:r>
            <a:endParaRPr lang="ar-JO"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Autofit/>
          </a:bodyPr>
          <a:lstStyle/>
          <a:p>
            <a:pPr algn="l" rtl="0">
              <a:spcBef>
                <a:spcPct val="0"/>
              </a:spcBef>
            </a:pPr>
            <a:r>
              <a:rPr lang="en-US" sz="3200" dirty="0" smtClean="0">
                <a:latin typeface="Times New Roman" panose="02020603050405020304" pitchFamily="18" charset="0"/>
                <a:cs typeface="Times New Roman" panose="02020603050405020304" pitchFamily="18" charset="0"/>
              </a:rPr>
              <a:t>Introduction.</a:t>
            </a:r>
          </a:p>
          <a:p>
            <a:pPr algn="l" rtl="0">
              <a:spcBef>
                <a:spcPct val="0"/>
              </a:spcBef>
            </a:pPr>
            <a:r>
              <a:rPr lang="en-US" sz="3200" dirty="0" smtClean="0">
                <a:latin typeface="Times New Roman" panose="02020603050405020304" pitchFamily="18" charset="0"/>
                <a:cs typeface="Times New Roman" panose="02020603050405020304" pitchFamily="18" charset="0"/>
              </a:rPr>
              <a:t>Objectives.</a:t>
            </a:r>
          </a:p>
          <a:p>
            <a:pPr algn="l" rtl="0">
              <a:spcBef>
                <a:spcPct val="0"/>
              </a:spcBef>
            </a:pPr>
            <a:r>
              <a:rPr lang="en-US" sz="3200" dirty="0" smtClean="0">
                <a:latin typeface="Times New Roman" panose="02020603050405020304" pitchFamily="18" charset="0"/>
                <a:cs typeface="Times New Roman" panose="02020603050405020304" pitchFamily="18" charset="0"/>
              </a:rPr>
              <a:t>Study Area.</a:t>
            </a:r>
          </a:p>
          <a:p>
            <a:pPr algn="l" rtl="0">
              <a:spcBef>
                <a:spcPct val="0"/>
              </a:spcBef>
            </a:pPr>
            <a:r>
              <a:rPr lang="en-US" sz="3200" dirty="0" smtClean="0">
                <a:latin typeface="Times New Roman" panose="02020603050405020304" pitchFamily="18" charset="0"/>
                <a:cs typeface="Times New Roman" panose="02020603050405020304" pitchFamily="18" charset="0"/>
              </a:rPr>
              <a:t>Evaluation of existing situation.</a:t>
            </a:r>
          </a:p>
          <a:p>
            <a:pPr algn="l" rtl="0">
              <a:spcBef>
                <a:spcPct val="0"/>
              </a:spcBef>
            </a:pPr>
            <a:r>
              <a:rPr lang="en-US" sz="3200" dirty="0" smtClean="0">
                <a:latin typeface="Times New Roman" panose="02020603050405020304" pitchFamily="18" charset="0"/>
                <a:cs typeface="Times New Roman" panose="02020603050405020304" pitchFamily="18" charset="0"/>
              </a:rPr>
              <a:t>Evaluation of water gap.</a:t>
            </a:r>
          </a:p>
          <a:p>
            <a:pPr algn="l" rtl="0">
              <a:spcBef>
                <a:spcPct val="0"/>
              </a:spcBef>
            </a:pPr>
            <a:r>
              <a:rPr lang="en-US" sz="3200" dirty="0" smtClean="0">
                <a:latin typeface="Times New Roman" panose="02020603050405020304" pitchFamily="18" charset="0"/>
                <a:cs typeface="Times New Roman" panose="02020603050405020304" pitchFamily="18" charset="0"/>
              </a:rPr>
              <a:t>Water network modifications.</a:t>
            </a:r>
          </a:p>
          <a:p>
            <a:pPr algn="l" rtl="0">
              <a:spcBef>
                <a:spcPct val="0"/>
              </a:spcBef>
            </a:pPr>
            <a:r>
              <a:rPr lang="en-US" sz="3200" dirty="0" smtClean="0">
                <a:latin typeface="Times New Roman" panose="02020603050405020304" pitchFamily="18" charset="0"/>
                <a:cs typeface="Times New Roman" panose="02020603050405020304" pitchFamily="18" charset="0"/>
              </a:rPr>
              <a:t>Proposals.</a:t>
            </a:r>
          </a:p>
          <a:p>
            <a:pPr algn="l" rtl="0">
              <a:spcBef>
                <a:spcPct val="0"/>
              </a:spcBef>
            </a:pPr>
            <a:r>
              <a:rPr lang="en-US" sz="3200" dirty="0" smtClean="0">
                <a:latin typeface="Times New Roman" panose="02020603050405020304" pitchFamily="18" charset="0"/>
                <a:cs typeface="Times New Roman" panose="02020603050405020304" pitchFamily="18" charset="0"/>
              </a:rPr>
              <a:t>Discussion and recommendation.</a:t>
            </a:r>
          </a:p>
          <a:p>
            <a:pPr algn="l" rtl="0">
              <a:spcBef>
                <a:spcPct val="0"/>
              </a:spcBef>
            </a:pPr>
            <a:endParaRPr lang="en-US" sz="3200" dirty="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42797542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74320" y="3244004"/>
            <a:ext cx="3257975" cy="1279870"/>
          </a:xfrm>
        </p:spPr>
        <p:txBody>
          <a:bodyPr>
            <a:normAutofit/>
          </a:bodyPr>
          <a:lstStyle/>
          <a:p>
            <a:pPr algn="l" rtl="0"/>
            <a:r>
              <a:rPr lang="en-US" sz="5400" dirty="0">
                <a:latin typeface="Times New Roman" panose="02020603050405020304" pitchFamily="18" charset="0"/>
                <a:cs typeface="Times New Roman" panose="02020603050405020304" pitchFamily="18" charset="0"/>
              </a:rPr>
              <a:t>Thank </a:t>
            </a:r>
            <a:r>
              <a:rPr lang="en-US" sz="5400" dirty="0" smtClean="0">
                <a:latin typeface="Times New Roman" panose="02020603050405020304" pitchFamily="18" charset="0"/>
                <a:cs typeface="Times New Roman" panose="02020603050405020304" pitchFamily="18" charset="0"/>
              </a:rPr>
              <a:t>you </a:t>
            </a:r>
            <a:endParaRPr lang="ar-JO"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56215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t="2207" b="1886"/>
          <a:stretch/>
        </p:blipFill>
        <p:spPr>
          <a:xfrm>
            <a:off x="0" y="0"/>
            <a:ext cx="12192000" cy="6858000"/>
          </a:xfrm>
        </p:spPr>
      </p:pic>
    </p:spTree>
    <p:extLst>
      <p:ext uri="{BB962C8B-B14F-4D97-AF65-F5344CB8AC3E}">
        <p14:creationId xmlns:p14="http://schemas.microsoft.com/office/powerpoint/2010/main" val="171621447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4800" dirty="0" smtClean="0">
                <a:latin typeface="Times New Roman" panose="02020603050405020304" pitchFamily="18" charset="0"/>
                <a:cs typeface="Times New Roman" panose="02020603050405020304" pitchFamily="18" charset="0"/>
              </a:rPr>
              <a:t>Objectives</a:t>
            </a:r>
            <a:endParaRPr lang="ar-JO"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l" rtl="0">
              <a:buNone/>
            </a:pPr>
            <a:r>
              <a:rPr lang="en-US" sz="3200" dirty="0" smtClean="0">
                <a:latin typeface="Times New Roman" panose="02020603050405020304" pitchFamily="18" charset="0"/>
                <a:cs typeface="Times New Roman" panose="02020603050405020304" pitchFamily="18" charset="0"/>
              </a:rPr>
              <a:t>The main aim of this project is to enhance the water system in the western pressure zone of the city for the upcoming fifteen years and to solve the existing problems in the system.</a:t>
            </a:r>
          </a:p>
        </p:txBody>
      </p:sp>
    </p:spTree>
    <p:extLst>
      <p:ext uri="{BB962C8B-B14F-4D97-AF65-F5344CB8AC3E}">
        <p14:creationId xmlns:p14="http://schemas.microsoft.com/office/powerpoint/2010/main" val="232701312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4800" dirty="0">
                <a:latin typeface="Times New Roman" panose="02020603050405020304" pitchFamily="18" charset="0"/>
                <a:cs typeface="Times New Roman" panose="02020603050405020304" pitchFamily="18" charset="0"/>
              </a:rPr>
              <a:t>Pressure zones</a:t>
            </a:r>
            <a:endParaRPr lang="ar-JO"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r>
              <a:rPr lang="en-US" dirty="0">
                <a:latin typeface="Times New Roman" panose="02020603050405020304" pitchFamily="18" charset="0"/>
                <a:ea typeface="+mj-ea"/>
                <a:cs typeface="Times New Roman" panose="02020603050405020304" pitchFamily="18" charset="0"/>
              </a:rPr>
              <a:t>Northeast pressure zone (NE)</a:t>
            </a:r>
          </a:p>
          <a:p>
            <a:pPr algn="l" rtl="0"/>
            <a:r>
              <a:rPr lang="fr-FR" dirty="0">
                <a:latin typeface="Times New Roman" panose="02020603050405020304" pitchFamily="18" charset="0"/>
                <a:ea typeface="+mj-ea"/>
                <a:cs typeface="Times New Roman" panose="02020603050405020304" pitchFamily="18" charset="0"/>
              </a:rPr>
              <a:t>Northwest pressure zone (NW).</a:t>
            </a:r>
          </a:p>
          <a:p>
            <a:pPr algn="l" rtl="0"/>
            <a:r>
              <a:rPr lang="en-US" dirty="0">
                <a:latin typeface="Times New Roman" panose="02020603050405020304" pitchFamily="18" charset="0"/>
                <a:ea typeface="+mj-ea"/>
                <a:cs typeface="Times New Roman" panose="02020603050405020304" pitchFamily="18" charset="0"/>
              </a:rPr>
              <a:t>Southern pressure zone (S).</a:t>
            </a:r>
          </a:p>
          <a:p>
            <a:pPr algn="l" rtl="0"/>
            <a:r>
              <a:rPr lang="en-US" dirty="0">
                <a:latin typeface="Times New Roman" panose="02020603050405020304" pitchFamily="18" charset="0"/>
                <a:ea typeface="+mj-ea"/>
                <a:cs typeface="Times New Roman" panose="02020603050405020304" pitchFamily="18" charset="0"/>
              </a:rPr>
              <a:t>Central pressure zone (C).</a:t>
            </a:r>
          </a:p>
          <a:p>
            <a:pPr algn="l" rtl="0"/>
            <a:r>
              <a:rPr lang="it-IT" dirty="0">
                <a:latin typeface="Times New Roman" panose="02020603050405020304" pitchFamily="18" charset="0"/>
                <a:ea typeface="+mj-ea"/>
                <a:cs typeface="Times New Roman" panose="02020603050405020304" pitchFamily="18" charset="0"/>
              </a:rPr>
              <a:t>Eastern pressure zone (E).</a:t>
            </a:r>
          </a:p>
          <a:p>
            <a:pPr algn="l" rtl="0"/>
            <a:r>
              <a:rPr lang="en-US" dirty="0">
                <a:latin typeface="Times New Roman" panose="02020603050405020304" pitchFamily="18" charset="0"/>
                <a:ea typeface="+mj-ea"/>
                <a:cs typeface="Times New Roman" panose="02020603050405020304" pitchFamily="18" charset="0"/>
              </a:rPr>
              <a:t>Western pressure zone (W).</a:t>
            </a:r>
            <a:endParaRPr lang="ar-JO" dirty="0">
              <a:latin typeface="Times New Roman" panose="02020603050405020304" pitchFamily="18" charset="0"/>
              <a:ea typeface="+mj-ea"/>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5734375" y="1328806"/>
            <a:ext cx="6167500" cy="4353379"/>
          </a:xfrm>
          <a:prstGeom prst="rect">
            <a:avLst/>
          </a:prstGeom>
        </p:spPr>
      </p:pic>
    </p:spTree>
    <p:extLst>
      <p:ext uri="{BB962C8B-B14F-4D97-AF65-F5344CB8AC3E}">
        <p14:creationId xmlns:p14="http://schemas.microsoft.com/office/powerpoint/2010/main" val="324949882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4800" dirty="0">
                <a:latin typeface="Times New Roman" panose="02020603050405020304" pitchFamily="18" charset="0"/>
                <a:cs typeface="Times New Roman" panose="02020603050405020304" pitchFamily="18" charset="0"/>
              </a:rPr>
              <a:t>The Western Pressure Zone (WPZ)</a:t>
            </a:r>
            <a:endParaRPr lang="ar-JO"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r>
              <a:rPr lang="en-US" dirty="0" smtClean="0">
                <a:latin typeface="Times New Roman" panose="02020603050405020304" pitchFamily="18" charset="0"/>
                <a:ea typeface="+mj-ea"/>
                <a:cs typeface="Times New Roman" panose="02020603050405020304" pitchFamily="18" charset="0"/>
              </a:rPr>
              <a:t>Al-Mrayj </a:t>
            </a:r>
            <a:r>
              <a:rPr lang="en-US" dirty="0">
                <a:latin typeface="Times New Roman" panose="02020603050405020304" pitchFamily="18" charset="0"/>
                <a:ea typeface="+mj-ea"/>
                <a:cs typeface="Times New Roman" panose="02020603050405020304" pitchFamily="18" charset="0"/>
              </a:rPr>
              <a:t>(W0).</a:t>
            </a:r>
          </a:p>
          <a:p>
            <a:pPr algn="l" rtl="0"/>
            <a:r>
              <a:rPr lang="en-US" dirty="0" smtClean="0">
                <a:latin typeface="Times New Roman" panose="02020603050405020304" pitchFamily="18" charset="0"/>
                <a:ea typeface="+mj-ea"/>
                <a:cs typeface="Times New Roman" panose="02020603050405020304" pitchFamily="18" charset="0"/>
              </a:rPr>
              <a:t>Rafedya </a:t>
            </a:r>
            <a:r>
              <a:rPr lang="en-US" dirty="0">
                <a:latin typeface="Times New Roman" panose="02020603050405020304" pitchFamily="18" charset="0"/>
                <a:ea typeface="+mj-ea"/>
                <a:cs typeface="Times New Roman" panose="02020603050405020304" pitchFamily="18" charset="0"/>
              </a:rPr>
              <a:t>(W1).</a:t>
            </a:r>
          </a:p>
          <a:p>
            <a:pPr algn="l" rtl="0"/>
            <a:r>
              <a:rPr lang="en-US" b="1" u="sng" dirty="0" err="1" smtClean="0">
                <a:latin typeface="Times New Roman" panose="02020603050405020304" pitchFamily="18" charset="0"/>
                <a:cs typeface="Times New Roman" panose="02020603050405020304" pitchFamily="18" charset="0"/>
              </a:rPr>
              <a:t>Rafedya</a:t>
            </a:r>
            <a:r>
              <a:rPr lang="en-US" b="1" u="sng" dirty="0" smtClean="0">
                <a:latin typeface="Times New Roman" panose="02020603050405020304" pitchFamily="18" charset="0"/>
                <a:cs typeface="Times New Roman" panose="02020603050405020304" pitchFamily="18" charset="0"/>
              </a:rPr>
              <a:t> main St. (W2).</a:t>
            </a:r>
          </a:p>
          <a:p>
            <a:pPr algn="l" rtl="0"/>
            <a:r>
              <a:rPr lang="en-US" b="1" u="sng" dirty="0" smtClean="0">
                <a:latin typeface="Times New Roman" panose="02020603050405020304" pitchFamily="18" charset="0"/>
                <a:cs typeface="Times New Roman" panose="02020603050405020304" pitchFamily="18" charset="0"/>
              </a:rPr>
              <a:t>Al-</a:t>
            </a:r>
            <a:r>
              <a:rPr lang="en-US" b="1" u="sng" dirty="0" err="1" smtClean="0">
                <a:latin typeface="Times New Roman" panose="02020603050405020304" pitchFamily="18" charset="0"/>
                <a:cs typeface="Times New Roman" panose="02020603050405020304" pitchFamily="18" charset="0"/>
              </a:rPr>
              <a:t>Makhfeya</a:t>
            </a:r>
            <a:r>
              <a:rPr lang="en-US" b="1" u="sng" dirty="0" smtClean="0">
                <a:latin typeface="Times New Roman" panose="02020603050405020304" pitchFamily="18" charset="0"/>
                <a:cs typeface="Times New Roman" panose="02020603050405020304" pitchFamily="18" charset="0"/>
              </a:rPr>
              <a:t> (W3).</a:t>
            </a:r>
          </a:p>
          <a:p>
            <a:pPr algn="l" rtl="0"/>
            <a:r>
              <a:rPr lang="en-US" dirty="0" smtClean="0">
                <a:latin typeface="Times New Roman" panose="02020603050405020304" pitchFamily="18" charset="0"/>
                <a:ea typeface="+mj-ea"/>
                <a:cs typeface="Times New Roman" panose="02020603050405020304" pitchFamily="18" charset="0"/>
              </a:rPr>
              <a:t>Al-</a:t>
            </a:r>
            <a:r>
              <a:rPr lang="en-US" dirty="0" err="1" smtClean="0">
                <a:latin typeface="Times New Roman" panose="02020603050405020304" pitchFamily="18" charset="0"/>
                <a:ea typeface="+mj-ea"/>
                <a:cs typeface="Times New Roman" panose="02020603050405020304" pitchFamily="18" charset="0"/>
              </a:rPr>
              <a:t>Amreya</a:t>
            </a:r>
            <a:r>
              <a:rPr lang="en-US" dirty="0" smtClean="0">
                <a:latin typeface="Times New Roman" panose="02020603050405020304" pitchFamily="18" charset="0"/>
                <a:ea typeface="+mj-ea"/>
                <a:cs typeface="Times New Roman" panose="02020603050405020304" pitchFamily="18" charset="0"/>
              </a:rPr>
              <a:t> </a:t>
            </a:r>
            <a:r>
              <a:rPr lang="en-US" dirty="0">
                <a:latin typeface="Times New Roman" panose="02020603050405020304" pitchFamily="18" charset="0"/>
                <a:ea typeface="+mj-ea"/>
                <a:cs typeface="Times New Roman" panose="02020603050405020304" pitchFamily="18" charset="0"/>
              </a:rPr>
              <a:t>and Tel St. (W4).</a:t>
            </a:r>
          </a:p>
          <a:p>
            <a:pPr algn="l" rtl="0"/>
            <a:r>
              <a:rPr lang="en-US" dirty="0" smtClean="0">
                <a:latin typeface="Times New Roman" panose="02020603050405020304" pitchFamily="18" charset="0"/>
                <a:ea typeface="+mj-ea"/>
                <a:cs typeface="Times New Roman" panose="02020603050405020304" pitchFamily="18" charset="0"/>
              </a:rPr>
              <a:t>Dier </a:t>
            </a:r>
            <a:r>
              <a:rPr lang="en-US" dirty="0">
                <a:latin typeface="Times New Roman" panose="02020603050405020304" pitchFamily="18" charset="0"/>
                <a:ea typeface="+mj-ea"/>
                <a:cs typeface="Times New Roman" panose="02020603050405020304" pitchFamily="18" charset="0"/>
              </a:rPr>
              <a:t>Sharaf (W-1).</a:t>
            </a:r>
          </a:p>
          <a:p>
            <a:pPr algn="l" rtl="0"/>
            <a:r>
              <a:rPr lang="en-US" dirty="0" smtClean="0">
                <a:latin typeface="Times New Roman" panose="02020603050405020304" pitchFamily="18" charset="0"/>
                <a:ea typeface="+mj-ea"/>
                <a:cs typeface="Times New Roman" panose="02020603050405020304" pitchFamily="18" charset="0"/>
              </a:rPr>
              <a:t>Ein </a:t>
            </a:r>
            <a:r>
              <a:rPr lang="en-US" dirty="0">
                <a:latin typeface="Times New Roman" panose="02020603050405020304" pitchFamily="18" charset="0"/>
                <a:ea typeface="+mj-ea"/>
                <a:cs typeface="Times New Roman" panose="02020603050405020304" pitchFamily="18" charset="0"/>
              </a:rPr>
              <a:t>camp.</a:t>
            </a:r>
            <a:endParaRPr lang="ar-JO" dirty="0">
              <a:latin typeface="Times New Roman" panose="02020603050405020304" pitchFamily="18" charset="0"/>
              <a:ea typeface="+mj-ea"/>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5458265" y="1563500"/>
            <a:ext cx="6363871" cy="4935773"/>
          </a:xfrm>
          <a:prstGeom prst="rect">
            <a:avLst/>
          </a:prstGeom>
        </p:spPr>
      </p:pic>
    </p:spTree>
    <p:extLst>
      <p:ext uri="{BB962C8B-B14F-4D97-AF65-F5344CB8AC3E}">
        <p14:creationId xmlns:p14="http://schemas.microsoft.com/office/powerpoint/2010/main" val="42814482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4800" dirty="0">
                <a:latin typeface="Times New Roman" panose="02020603050405020304" pitchFamily="18" charset="0"/>
                <a:cs typeface="Times New Roman" panose="02020603050405020304" pitchFamily="18" charset="0"/>
              </a:rPr>
              <a:t>Water Resources in Nablus city</a:t>
            </a:r>
            <a:endParaRPr lang="ar-JO" sz="4800" dirty="0">
              <a:latin typeface="Times New Roman" panose="02020603050405020304" pitchFamily="18" charset="0"/>
              <a:cs typeface="Times New Roman" panose="02020603050405020304" pitchFamily="18" charset="0"/>
            </a:endParaRPr>
          </a:p>
        </p:txBody>
      </p:sp>
      <p:pic>
        <p:nvPicPr>
          <p:cNvPr id="5" name="Picture 2"/>
          <p:cNvPicPr>
            <a:picLocks noChangeAspect="1" noChangeArrowheads="1"/>
          </p:cNvPicPr>
          <p:nvPr/>
        </p:nvPicPr>
        <p:blipFill>
          <a:blip r:embed="rId2"/>
          <a:srcRect/>
          <a:stretch>
            <a:fillRect/>
          </a:stretch>
        </p:blipFill>
        <p:spPr bwMode="auto">
          <a:xfrm>
            <a:off x="1062477" y="1800665"/>
            <a:ext cx="10010775" cy="4417255"/>
          </a:xfrm>
          <a:prstGeom prst="rect">
            <a:avLst/>
          </a:prstGeom>
          <a:noFill/>
          <a:ln w="9525">
            <a:noFill/>
            <a:miter lim="800000"/>
            <a:headEnd/>
            <a:tailEnd/>
          </a:ln>
          <a:effectLst/>
        </p:spPr>
      </p:pic>
    </p:spTree>
    <p:extLst>
      <p:ext uri="{BB962C8B-B14F-4D97-AF65-F5344CB8AC3E}">
        <p14:creationId xmlns:p14="http://schemas.microsoft.com/office/powerpoint/2010/main" val="31389340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l" rtl="0"/>
            <a:r>
              <a:rPr lang="en-US" sz="4800" dirty="0" smtClean="0">
                <a:latin typeface="Times New Roman" panose="02020603050405020304" pitchFamily="18" charset="0"/>
                <a:cs typeface="Times New Roman" panose="02020603050405020304" pitchFamily="18" charset="0"/>
              </a:rPr>
              <a:t>Evaluation of water gap</a:t>
            </a:r>
            <a:endParaRPr lang="ar-JO"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45588" y="1871004"/>
            <a:ext cx="10608212" cy="4305960"/>
          </a:xfrm>
        </p:spPr>
        <p:txBody>
          <a:bodyPr>
            <a:normAutofit/>
          </a:bodyPr>
          <a:lstStyle/>
          <a:p>
            <a:pPr marL="0" indent="0" algn="l" rtl="0">
              <a:buNone/>
            </a:pPr>
            <a:r>
              <a:rPr lang="en-US" dirty="0" smtClean="0">
                <a:latin typeface="Times New Roman" panose="02020603050405020304" pitchFamily="18" charset="0"/>
                <a:ea typeface="+mj-ea"/>
                <a:cs typeface="Times New Roman" panose="02020603050405020304" pitchFamily="18" charset="0"/>
              </a:rPr>
              <a:t>Estimation </a:t>
            </a:r>
            <a:r>
              <a:rPr lang="en-US" dirty="0">
                <a:latin typeface="Times New Roman" panose="02020603050405020304" pitchFamily="18" charset="0"/>
                <a:ea typeface="+mj-ea"/>
                <a:cs typeface="Times New Roman" panose="02020603050405020304" pitchFamily="18" charset="0"/>
              </a:rPr>
              <a:t>of </a:t>
            </a:r>
            <a:r>
              <a:rPr lang="en-US" dirty="0" smtClean="0">
                <a:latin typeface="Times New Roman" panose="02020603050405020304" pitchFamily="18" charset="0"/>
                <a:ea typeface="+mj-ea"/>
                <a:cs typeface="Times New Roman" panose="02020603050405020304" pitchFamily="18" charset="0"/>
              </a:rPr>
              <a:t>population</a:t>
            </a:r>
          </a:p>
          <a:p>
            <a:pPr marL="0" indent="0" algn="l" rtl="0">
              <a:buNone/>
            </a:pPr>
            <a:r>
              <a:rPr lang="en-US" dirty="0" err="1" smtClean="0"/>
              <a:t>P</a:t>
            </a:r>
            <a:r>
              <a:rPr lang="en-US" baseline="-25000" dirty="0" err="1" smtClean="0"/>
              <a:t>future</a:t>
            </a:r>
            <a:r>
              <a:rPr lang="en-US" dirty="0"/>
              <a:t>= P</a:t>
            </a:r>
            <a:r>
              <a:rPr lang="en-US" baseline="-25000" dirty="0"/>
              <a:t>0</a:t>
            </a:r>
            <a:r>
              <a:rPr lang="en-US" dirty="0"/>
              <a:t> (</a:t>
            </a:r>
            <a:r>
              <a:rPr lang="en-US" dirty="0" smtClean="0"/>
              <a:t>1+i)</a:t>
            </a:r>
            <a:r>
              <a:rPr lang="en-US" baseline="30000" dirty="0" smtClean="0"/>
              <a:t>n</a:t>
            </a:r>
            <a:br>
              <a:rPr lang="en-US" baseline="30000" dirty="0" smtClean="0"/>
            </a:br>
            <a:endParaRPr lang="en-US" sz="3200" baseline="30000" dirty="0" smtClean="0"/>
          </a:p>
          <a:p>
            <a:pPr marL="0" indent="0" algn="l" rtl="0">
              <a:buNone/>
            </a:pPr>
            <a:r>
              <a:rPr lang="en-US" sz="2000" dirty="0">
                <a:latin typeface="Times New Roman" panose="02020603050405020304" pitchFamily="18" charset="0"/>
                <a:ea typeface="+mj-ea"/>
                <a:cs typeface="Times New Roman" panose="02020603050405020304" pitchFamily="18" charset="0"/>
              </a:rPr>
              <a:t>Where</a:t>
            </a:r>
            <a:r>
              <a:rPr lang="en-US" sz="2000" dirty="0" smtClean="0">
                <a:latin typeface="Times New Roman" panose="02020603050405020304" pitchFamily="18" charset="0"/>
                <a:ea typeface="+mj-ea"/>
                <a:cs typeface="Times New Roman" panose="02020603050405020304" pitchFamily="18" charset="0"/>
              </a:rPr>
              <a:t>,</a:t>
            </a:r>
            <a:br>
              <a:rPr lang="en-US" sz="2000" dirty="0" smtClean="0">
                <a:latin typeface="Times New Roman" panose="02020603050405020304" pitchFamily="18" charset="0"/>
                <a:ea typeface="+mj-ea"/>
                <a:cs typeface="Times New Roman" panose="02020603050405020304" pitchFamily="18" charset="0"/>
              </a:rPr>
            </a:br>
            <a:r>
              <a:rPr lang="en-US" sz="2000" dirty="0">
                <a:latin typeface="Times New Roman" panose="02020603050405020304" pitchFamily="18" charset="0"/>
                <a:ea typeface="+mj-ea"/>
                <a:cs typeface="Times New Roman" panose="02020603050405020304" pitchFamily="18" charset="0"/>
              </a:rPr>
              <a:t/>
            </a:r>
            <a:br>
              <a:rPr lang="en-US" sz="2000" dirty="0">
                <a:latin typeface="Times New Roman" panose="02020603050405020304" pitchFamily="18" charset="0"/>
                <a:ea typeface="+mj-ea"/>
                <a:cs typeface="Times New Roman" panose="02020603050405020304" pitchFamily="18" charset="0"/>
              </a:rPr>
            </a:br>
            <a:r>
              <a:rPr lang="en-US" sz="2000" dirty="0" smtClean="0">
                <a:latin typeface="Times New Roman" panose="02020603050405020304" pitchFamily="18" charset="0"/>
                <a:ea typeface="+mj-ea"/>
                <a:cs typeface="Times New Roman" panose="02020603050405020304" pitchFamily="18" charset="0"/>
              </a:rPr>
              <a:t>P = population</a:t>
            </a:r>
          </a:p>
          <a:p>
            <a:pPr marL="0" indent="0" algn="l" rtl="0">
              <a:buNone/>
            </a:pPr>
            <a:r>
              <a:rPr lang="en-US" sz="2000" dirty="0" err="1">
                <a:latin typeface="Times New Roman" panose="02020603050405020304" pitchFamily="18" charset="0"/>
                <a:cs typeface="Times New Roman" panose="02020603050405020304" pitchFamily="18" charset="0"/>
              </a:rPr>
              <a:t>i</a:t>
            </a:r>
            <a:r>
              <a:rPr lang="en-US" sz="2000" dirty="0">
                <a:latin typeface="Times New Roman" panose="02020603050405020304" pitchFamily="18" charset="0"/>
                <a:cs typeface="Times New Roman" panose="02020603050405020304" pitchFamily="18" charset="0"/>
              </a:rPr>
              <a:t> = growth </a:t>
            </a:r>
            <a:r>
              <a:rPr lang="en-US" sz="2000" dirty="0" smtClean="0">
                <a:latin typeface="Times New Roman" panose="02020603050405020304" pitchFamily="18" charset="0"/>
                <a:cs typeface="Times New Roman" panose="02020603050405020304" pitchFamily="18" charset="0"/>
              </a:rPr>
              <a:t>rate</a:t>
            </a:r>
          </a:p>
          <a:p>
            <a:pPr marL="0" indent="0" algn="l" rtl="0">
              <a:buNone/>
            </a:pPr>
            <a:r>
              <a:rPr lang="en-US" sz="2000" dirty="0">
                <a:latin typeface="Times New Roman" panose="02020603050405020304" pitchFamily="18" charset="0"/>
                <a:cs typeface="Times New Roman" panose="02020603050405020304" pitchFamily="18" charset="0"/>
              </a:rPr>
              <a:t>n = number of years</a:t>
            </a:r>
            <a:endParaRPr lang="en-US" sz="2000" dirty="0">
              <a:latin typeface="Times New Roman" panose="02020603050405020304" pitchFamily="18" charset="0"/>
              <a:ea typeface="+mj-ea"/>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454039259"/>
              </p:ext>
            </p:extLst>
          </p:nvPr>
        </p:nvGraphicFramePr>
        <p:xfrm>
          <a:off x="3193366" y="3094892"/>
          <a:ext cx="8581292" cy="2349308"/>
        </p:xfrm>
        <a:graphic>
          <a:graphicData uri="http://schemas.openxmlformats.org/drawingml/2006/table">
            <a:tbl>
              <a:tblPr>
                <a:tableStyleId>{BC89EF96-8CEA-46FF-86C4-4CE0E7609802}</a:tableStyleId>
              </a:tblPr>
              <a:tblGrid>
                <a:gridCol w="1205768"/>
                <a:gridCol w="1205768"/>
                <a:gridCol w="1205768"/>
                <a:gridCol w="1205768"/>
                <a:gridCol w="938217"/>
                <a:gridCol w="938217"/>
                <a:gridCol w="940893"/>
                <a:gridCol w="940893"/>
              </a:tblGrid>
              <a:tr h="587327">
                <a:tc rowSpan="2">
                  <a:txBody>
                    <a:bodyPr/>
                    <a:lstStyle/>
                    <a:p>
                      <a:pPr marL="0" marR="0" algn="ctr" defTabSz="914400" rtl="1" eaLnBrk="1" latinLnBrk="0" hangingPunct="1">
                        <a:spcBef>
                          <a:spcPts val="0"/>
                        </a:spcBef>
                        <a:spcAft>
                          <a:spcPts val="600"/>
                        </a:spcAft>
                      </a:pPr>
                      <a:r>
                        <a:rPr lang="en-US" sz="1800" kern="1200" dirty="0">
                          <a:effectLst/>
                        </a:rPr>
                        <a:t>Area</a:t>
                      </a:r>
                      <a:endParaRPr lang="en-US" sz="1800" kern="1200" dirty="0">
                        <a:solidFill>
                          <a:schemeClr val="dk1"/>
                        </a:solidFill>
                        <a:effectLst/>
                        <a:latin typeface="+mn-lt"/>
                        <a:ea typeface="+mn-ea"/>
                        <a:cs typeface="+mn-cs"/>
                      </a:endParaRPr>
                    </a:p>
                  </a:txBody>
                  <a:tcPr marL="68580" marR="68580" marT="0" marB="0" anchor="ctr"/>
                </a:tc>
                <a:tc gridSpan="3">
                  <a:txBody>
                    <a:bodyPr/>
                    <a:lstStyle/>
                    <a:p>
                      <a:pPr marL="0" marR="0" algn="ctr" defTabSz="914400" rtl="1" eaLnBrk="1" latinLnBrk="0" hangingPunct="1">
                        <a:spcBef>
                          <a:spcPts val="0"/>
                        </a:spcBef>
                        <a:spcAft>
                          <a:spcPts val="600"/>
                        </a:spcAft>
                      </a:pPr>
                      <a:r>
                        <a:rPr lang="en-US" sz="1800" kern="1200" dirty="0">
                          <a:effectLst/>
                        </a:rPr>
                        <a:t>Growth rate</a:t>
                      </a:r>
                      <a:endParaRPr lang="en-US" sz="1800" kern="1200" dirty="0">
                        <a:solidFill>
                          <a:schemeClr val="dk1"/>
                        </a:solidFill>
                        <a:effectLst/>
                        <a:latin typeface="+mn-lt"/>
                        <a:ea typeface="+mn-ea"/>
                        <a:cs typeface="+mn-cs"/>
                      </a:endParaRPr>
                    </a:p>
                  </a:txBody>
                  <a:tcPr marL="68580" marR="68580" marT="0" marB="0" anchor="ctr"/>
                </a:tc>
                <a:tc hMerge="1">
                  <a:txBody>
                    <a:bodyPr/>
                    <a:lstStyle/>
                    <a:p>
                      <a:endParaRPr lang="en-US"/>
                    </a:p>
                  </a:txBody>
                  <a:tcPr/>
                </a:tc>
                <a:tc hMerge="1">
                  <a:txBody>
                    <a:bodyPr/>
                    <a:lstStyle/>
                    <a:p>
                      <a:endParaRPr lang="en-US"/>
                    </a:p>
                  </a:txBody>
                  <a:tcPr/>
                </a:tc>
                <a:tc gridSpan="4">
                  <a:txBody>
                    <a:bodyPr/>
                    <a:lstStyle/>
                    <a:p>
                      <a:pPr marL="0" marR="0" algn="ctr" defTabSz="914400" rtl="1" eaLnBrk="1" latinLnBrk="0" hangingPunct="1">
                        <a:spcBef>
                          <a:spcPts val="0"/>
                        </a:spcBef>
                        <a:spcAft>
                          <a:spcPts val="600"/>
                        </a:spcAft>
                      </a:pPr>
                      <a:r>
                        <a:rPr lang="en-US" sz="1800" kern="1200" dirty="0">
                          <a:effectLst/>
                        </a:rPr>
                        <a:t>population</a:t>
                      </a:r>
                      <a:endParaRPr lang="en-US" sz="1800" kern="1200" dirty="0">
                        <a:solidFill>
                          <a:schemeClr val="dk1"/>
                        </a:solidFill>
                        <a:effectLst/>
                        <a:latin typeface="+mn-lt"/>
                        <a:ea typeface="+mn-ea"/>
                        <a:cs typeface="+mn-cs"/>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587327">
                <a:tc vMerge="1">
                  <a:txBody>
                    <a:bodyPr/>
                    <a:lstStyle/>
                    <a:p>
                      <a:endParaRPr lang="en-US"/>
                    </a:p>
                  </a:txBody>
                  <a:tcPr/>
                </a:tc>
                <a:tc>
                  <a:txBody>
                    <a:bodyPr/>
                    <a:lstStyle/>
                    <a:p>
                      <a:pPr marL="0" marR="0" algn="ctr" defTabSz="914400" rtl="1" eaLnBrk="1" latinLnBrk="0" hangingPunct="1">
                        <a:spcBef>
                          <a:spcPts val="0"/>
                        </a:spcBef>
                        <a:spcAft>
                          <a:spcPts val="600"/>
                        </a:spcAft>
                      </a:pPr>
                      <a:r>
                        <a:rPr lang="en-US" sz="1800" kern="1200" dirty="0">
                          <a:effectLst/>
                        </a:rPr>
                        <a:t>2016-2020</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2020-2025</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2025-2030</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2016</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2020</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2025</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2030</a:t>
                      </a:r>
                      <a:endParaRPr lang="en-US" sz="1800" kern="1200" dirty="0">
                        <a:solidFill>
                          <a:schemeClr val="dk1"/>
                        </a:solidFill>
                        <a:effectLst/>
                        <a:latin typeface="+mn-lt"/>
                        <a:ea typeface="+mn-ea"/>
                        <a:cs typeface="+mn-cs"/>
                      </a:endParaRPr>
                    </a:p>
                  </a:txBody>
                  <a:tcPr marL="68580" marR="68580" marT="0" marB="0" anchor="ctr"/>
                </a:tc>
              </a:tr>
              <a:tr h="587327">
                <a:tc>
                  <a:txBody>
                    <a:bodyPr/>
                    <a:lstStyle/>
                    <a:p>
                      <a:pPr marL="0" marR="0" algn="ctr" defTabSz="914400" rtl="1" eaLnBrk="1" latinLnBrk="0" hangingPunct="1">
                        <a:spcBef>
                          <a:spcPts val="0"/>
                        </a:spcBef>
                        <a:spcAft>
                          <a:spcPts val="600"/>
                        </a:spcAft>
                      </a:pPr>
                      <a:r>
                        <a:rPr lang="en-US" sz="1800" kern="1200" dirty="0">
                          <a:effectLst/>
                        </a:rPr>
                        <a:t>W2A</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2.985</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3.034</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3.095</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17566</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19759</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22944</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26722</a:t>
                      </a:r>
                      <a:endParaRPr lang="en-US" sz="1800" kern="1200" dirty="0">
                        <a:solidFill>
                          <a:schemeClr val="dk1"/>
                        </a:solidFill>
                        <a:effectLst/>
                        <a:latin typeface="+mn-lt"/>
                        <a:ea typeface="+mn-ea"/>
                        <a:cs typeface="+mn-cs"/>
                      </a:endParaRPr>
                    </a:p>
                  </a:txBody>
                  <a:tcPr marL="68580" marR="68580" marT="0" marB="0" anchor="ctr"/>
                </a:tc>
              </a:tr>
              <a:tr h="587327">
                <a:tc>
                  <a:txBody>
                    <a:bodyPr/>
                    <a:lstStyle/>
                    <a:p>
                      <a:pPr marL="0" marR="0" algn="ctr" defTabSz="914400" rtl="1" eaLnBrk="1" latinLnBrk="0" hangingPunct="1">
                        <a:spcBef>
                          <a:spcPts val="0"/>
                        </a:spcBef>
                        <a:spcAft>
                          <a:spcPts val="600"/>
                        </a:spcAft>
                      </a:pPr>
                      <a:r>
                        <a:rPr lang="en-US" sz="1800" kern="1200" dirty="0">
                          <a:effectLst/>
                        </a:rPr>
                        <a:t>W3</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2.785</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2.843</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2.890</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17062</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19044</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21909</a:t>
                      </a:r>
                      <a:endParaRPr lang="en-US" sz="1800" kern="1200" dirty="0">
                        <a:solidFill>
                          <a:schemeClr val="dk1"/>
                        </a:solidFill>
                        <a:effectLst/>
                        <a:latin typeface="+mn-lt"/>
                        <a:ea typeface="+mn-ea"/>
                        <a:cs typeface="+mn-cs"/>
                      </a:endParaRPr>
                    </a:p>
                  </a:txBody>
                  <a:tcPr marL="68580" marR="68580" marT="0" marB="0" anchor="ctr"/>
                </a:tc>
                <a:tc>
                  <a:txBody>
                    <a:bodyPr/>
                    <a:lstStyle/>
                    <a:p>
                      <a:pPr marL="0" marR="0" algn="ctr" defTabSz="914400" rtl="1" eaLnBrk="1" latinLnBrk="0" hangingPunct="1">
                        <a:spcBef>
                          <a:spcPts val="0"/>
                        </a:spcBef>
                        <a:spcAft>
                          <a:spcPts val="600"/>
                        </a:spcAft>
                      </a:pPr>
                      <a:r>
                        <a:rPr lang="en-US" sz="1800" kern="1200" dirty="0">
                          <a:effectLst/>
                        </a:rPr>
                        <a:t>25262</a:t>
                      </a:r>
                      <a:endParaRPr lang="en-US" sz="1800" kern="1200" dirty="0">
                        <a:solidFill>
                          <a:schemeClr val="dk1"/>
                        </a:solidFill>
                        <a:effectLst/>
                        <a:latin typeface="+mn-lt"/>
                        <a:ea typeface="+mn-ea"/>
                        <a:cs typeface="+mn-cs"/>
                      </a:endParaRPr>
                    </a:p>
                  </a:txBody>
                  <a:tcPr marL="68580" marR="68580" marT="0" marB="0" anchor="ctr"/>
                </a:tc>
              </a:tr>
            </a:tbl>
          </a:graphicData>
        </a:graphic>
      </p:graphicFrame>
    </p:spTree>
    <p:extLst>
      <p:ext uri="{BB962C8B-B14F-4D97-AF65-F5344CB8AC3E}">
        <p14:creationId xmlns:p14="http://schemas.microsoft.com/office/powerpoint/2010/main" val="103095981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1169</TotalTime>
  <Words>722</Words>
  <Application>Microsoft Office PowerPoint</Application>
  <PresentationFormat>Widescreen</PresentationFormat>
  <Paragraphs>193</Paragraphs>
  <Slides>30</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Calibri Light</vt:lpstr>
      <vt:lpstr>Times New Roman</vt:lpstr>
      <vt:lpstr>Office Theme</vt:lpstr>
      <vt:lpstr>PowerPoint Presentation</vt:lpstr>
      <vt:lpstr>Graduation Project II Water Resources Management for The Western Pressure Zone in Nablus city</vt:lpstr>
      <vt:lpstr>Contents</vt:lpstr>
      <vt:lpstr>PowerPoint Presentation</vt:lpstr>
      <vt:lpstr>Objectives</vt:lpstr>
      <vt:lpstr>Pressure zones</vt:lpstr>
      <vt:lpstr>The Western Pressure Zone (WPZ)</vt:lpstr>
      <vt:lpstr>Water Resources in Nablus city</vt:lpstr>
      <vt:lpstr>Evaluation of water gap</vt:lpstr>
      <vt:lpstr>Water consumption</vt:lpstr>
      <vt:lpstr>Water demand</vt:lpstr>
      <vt:lpstr>Water deficit</vt:lpstr>
      <vt:lpstr>Water network modifications</vt:lpstr>
      <vt:lpstr>WaterCAD</vt:lpstr>
      <vt:lpstr>WaterCAD</vt:lpstr>
      <vt:lpstr>WaterCAD</vt:lpstr>
      <vt:lpstr>Model W2a modification</vt:lpstr>
      <vt:lpstr>Model W2a modification</vt:lpstr>
      <vt:lpstr>Model W2a modification</vt:lpstr>
      <vt:lpstr>PowerPoint Presentation</vt:lpstr>
      <vt:lpstr>Model W3 modification</vt:lpstr>
      <vt:lpstr>Model W3 modification</vt:lpstr>
      <vt:lpstr>Proposals</vt:lpstr>
      <vt:lpstr>Rainfall Harvesting</vt:lpstr>
      <vt:lpstr>Rainfall Harvesting</vt:lpstr>
      <vt:lpstr>Rainfall Harvesting</vt:lpstr>
      <vt:lpstr>Rainfall Harvesting</vt:lpstr>
      <vt:lpstr>Rainfall Harvesting</vt:lpstr>
      <vt:lpstr>Discussion and recommendations </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Resources Management in The Western Pressure Zone in Nablus city</dc:title>
  <dc:creator>Asem Basheer</dc:creator>
  <cp:lastModifiedBy>Asem Basheer</cp:lastModifiedBy>
  <cp:revision>69</cp:revision>
  <dcterms:created xsi:type="dcterms:W3CDTF">2016-05-18T07:31:48Z</dcterms:created>
  <dcterms:modified xsi:type="dcterms:W3CDTF">2016-12-21T22:25:23Z</dcterms:modified>
</cp:coreProperties>
</file>