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91" r:id="rId3"/>
    <p:sldId id="292"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29" r:id="rId41"/>
    <p:sldId id="330" r:id="rId42"/>
    <p:sldId id="331" r:id="rId43"/>
    <p:sldId id="332" r:id="rId44"/>
    <p:sldId id="333" r:id="rId45"/>
    <p:sldId id="334" r:id="rId46"/>
    <p:sldId id="340" r:id="rId47"/>
    <p:sldId id="269" r:id="rId48"/>
    <p:sldId id="276" r:id="rId49"/>
    <p:sldId id="277" r:id="rId50"/>
    <p:sldId id="278" r:id="rId51"/>
    <p:sldId id="279" r:id="rId52"/>
    <p:sldId id="280" r:id="rId53"/>
    <p:sldId id="281" r:id="rId54"/>
    <p:sldId id="282" r:id="rId55"/>
    <p:sldId id="283" r:id="rId56"/>
    <p:sldId id="284" r:id="rId57"/>
    <p:sldId id="258" r:id="rId58"/>
    <p:sldId id="259" r:id="rId59"/>
    <p:sldId id="260" r:id="rId60"/>
    <p:sldId id="261" r:id="rId61"/>
    <p:sldId id="262" r:id="rId62"/>
    <p:sldId id="263" r:id="rId63"/>
    <p:sldId id="270" r:id="rId64"/>
    <p:sldId id="267" r:id="rId65"/>
    <p:sldId id="273" r:id="rId66"/>
    <p:sldId id="268" r:id="rId67"/>
    <p:sldId id="271" r:id="rId68"/>
    <p:sldId id="272" r:id="rId69"/>
    <p:sldId id="285" r:id="rId70"/>
    <p:sldId id="286" r:id="rId71"/>
    <p:sldId id="289" r:id="rId72"/>
    <p:sldId id="288" r:id="rId73"/>
    <p:sldId id="335" r:id="rId74"/>
    <p:sldId id="336" r:id="rId75"/>
    <p:sldId id="337" r:id="rId76"/>
    <p:sldId id="338" r:id="rId77"/>
    <p:sldId id="274"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D1F69EE-F900-431A-A847-0D21D38C3D40}" type="datetimeFigureOut">
              <a:rPr lang="en-US" smtClean="0"/>
              <a:pPr/>
              <a:t>8/29/2018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800D2FB-ECB9-4699-A8A9-4DD86A08FE3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F69EE-F900-431A-A847-0D21D38C3D40}" type="datetimeFigureOut">
              <a:rPr lang="en-US" smtClean="0"/>
              <a:pPr/>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0D2FB-ECB9-4699-A8A9-4DD86A08FE3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1F69EE-F900-431A-A847-0D21D38C3D40}" type="datetimeFigureOut">
              <a:rPr lang="en-US" smtClean="0"/>
              <a:pPr/>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0D2FB-ECB9-4699-A8A9-4DD86A08FE3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D1F69EE-F900-431A-A847-0D21D38C3D40}" type="datetimeFigureOut">
              <a:rPr lang="en-US" smtClean="0"/>
              <a:pPr/>
              <a:t>8/29/2018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00D2FB-ECB9-4699-A8A9-4DD86A08FE3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1F69EE-F900-431A-A847-0D21D38C3D40}" type="datetimeFigureOut">
              <a:rPr lang="en-US" smtClean="0"/>
              <a:pPr/>
              <a:t>8/29/2018</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800D2FB-ECB9-4699-A8A9-4DD86A08FE3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D1F69EE-F900-431A-A847-0D21D38C3D40}" type="datetimeFigureOut">
              <a:rPr lang="en-US" smtClean="0"/>
              <a:pPr/>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00D2FB-ECB9-4699-A8A9-4DD86A08FE3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D1F69EE-F900-431A-A847-0D21D38C3D40}" type="datetimeFigureOut">
              <a:rPr lang="en-US" smtClean="0"/>
              <a:pPr/>
              <a:t>8/29/2018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00D2FB-ECB9-4699-A8A9-4DD86A08FE3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1F69EE-F900-431A-A847-0D21D38C3D40}" type="datetimeFigureOut">
              <a:rPr lang="en-US" smtClean="0"/>
              <a:pPr/>
              <a:t>8/29/2018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00D2FB-ECB9-4699-A8A9-4DD86A08FE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F69EE-F900-431A-A847-0D21D38C3D40}" type="datetimeFigureOut">
              <a:rPr lang="en-US" smtClean="0"/>
              <a:pPr/>
              <a:t>8/29/2018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00D2FB-ECB9-4699-A8A9-4DD86A08FE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F69EE-F900-431A-A847-0D21D38C3D40}" type="datetimeFigureOut">
              <a:rPr lang="en-US" smtClean="0"/>
              <a:pPr/>
              <a:t>8/29/2018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00D2FB-ECB9-4699-A8A9-4DD86A08FE3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1F69EE-F900-431A-A847-0D21D38C3D40}" type="datetimeFigureOut">
              <a:rPr lang="en-US" smtClean="0"/>
              <a:pPr/>
              <a:t>8/29/2018</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800D2FB-ECB9-4699-A8A9-4DD86A08FE3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D1F69EE-F900-431A-A847-0D21D38C3D40}" type="datetimeFigureOut">
              <a:rPr lang="en-US" smtClean="0"/>
              <a:pPr/>
              <a:t>8/29/2018</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800D2FB-ECB9-4699-A8A9-4DD86A08FE3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1800236"/>
          </a:xfrm>
        </p:spPr>
        <p:txBody>
          <a:bodyPr>
            <a:normAutofit fontScale="85000" lnSpcReduction="20000"/>
          </a:bodyPr>
          <a:lstStyle/>
          <a:p>
            <a:pPr rtl="1"/>
            <a:r>
              <a:rPr lang="en-US" b="1" u="sng" dirty="0" err="1" smtClean="0">
                <a:latin typeface="Times New Roman" pitchFamily="18" charset="0"/>
                <a:cs typeface="Times New Roman" pitchFamily="18" charset="0"/>
              </a:rPr>
              <a:t>Preperd</a:t>
            </a:r>
            <a:r>
              <a:rPr lang="en-US" b="1" u="sng" dirty="0" smtClean="0">
                <a:latin typeface="Times New Roman" pitchFamily="18" charset="0"/>
                <a:cs typeface="Times New Roman" pitchFamily="18" charset="0"/>
              </a:rPr>
              <a:t> by</a:t>
            </a:r>
            <a:r>
              <a:rPr lang="en-US" b="1" dirty="0" smtClean="0">
                <a:latin typeface="Times New Roman" pitchFamily="18" charset="0"/>
                <a:cs typeface="Times New Roman" pitchFamily="18" charset="0"/>
              </a:rPr>
              <a:t> :</a:t>
            </a:r>
            <a:endParaRPr lang="en-US" b="1" u="sng"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Ibrahim </a:t>
            </a:r>
            <a:r>
              <a:rPr lang="en-US" dirty="0" err="1" smtClean="0">
                <a:latin typeface="Times New Roman" pitchFamily="18" charset="0"/>
                <a:cs typeface="Times New Roman" pitchFamily="18" charset="0"/>
              </a:rPr>
              <a:t>Taffal</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Abed AL-</a:t>
            </a:r>
            <a:r>
              <a:rPr lang="en-US" dirty="0" err="1" smtClean="0">
                <a:latin typeface="Times New Roman" pitchFamily="18" charset="0"/>
                <a:cs typeface="Times New Roman" pitchFamily="18" charset="0"/>
              </a:rPr>
              <a:t>Razzaq</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Hajeer</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Abdullah </a:t>
            </a:r>
            <a:r>
              <a:rPr lang="en-US" dirty="0" err="1" smtClean="0">
                <a:latin typeface="Times New Roman" pitchFamily="18" charset="0"/>
                <a:cs typeface="Times New Roman" pitchFamily="18" charset="0"/>
              </a:rPr>
              <a:t>Ghannam</a:t>
            </a: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Murad</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Marei</a:t>
            </a:r>
            <a:endParaRPr lang="en-US" dirty="0">
              <a:latin typeface="Times New Roman" pitchFamily="18" charset="0"/>
              <a:cs typeface="Times New Roman" pitchFamily="18" charset="0"/>
            </a:endParaRPr>
          </a:p>
        </p:txBody>
      </p:sp>
      <p:sp>
        <p:nvSpPr>
          <p:cNvPr id="2" name="Title 1"/>
          <p:cNvSpPr>
            <a:spLocks noGrp="1"/>
          </p:cNvSpPr>
          <p:nvPr>
            <p:ph type="ctrTitle"/>
          </p:nvPr>
        </p:nvSpPr>
        <p:spPr>
          <a:xfrm>
            <a:off x="714348" y="1500174"/>
            <a:ext cx="7772400" cy="1470025"/>
          </a:xfrm>
        </p:spPr>
        <p:txBody>
          <a:bodyPr>
            <a:normAutofit/>
          </a:bodyPr>
          <a:lstStyle/>
          <a:p>
            <a:r>
              <a:rPr lang="en-US" dirty="0" smtClean="0">
                <a:latin typeface="Times New Roman" pitchFamily="18" charset="0"/>
                <a:cs typeface="Times New Roman" pitchFamily="18" charset="0"/>
              </a:rPr>
              <a:t>Design of Three Critical Intersection and Two Links in </a:t>
            </a:r>
            <a:r>
              <a:rPr lang="en-US" dirty="0" err="1" smtClean="0">
                <a:latin typeface="Times New Roman" pitchFamily="18" charset="0"/>
                <a:cs typeface="Times New Roman" pitchFamily="18" charset="0"/>
              </a:rPr>
              <a:t>Jenin</a:t>
            </a:r>
            <a:r>
              <a:rPr lang="en-US" dirty="0" smtClean="0">
                <a:latin typeface="Times New Roman" pitchFamily="18" charset="0"/>
                <a:cs typeface="Times New Roman" pitchFamily="18" charset="0"/>
              </a:rPr>
              <a:t> City</a:t>
            </a:r>
            <a:endParaRPr lang="en-US" dirty="0">
              <a:latin typeface="Times New Roman" pitchFamily="18" charset="0"/>
              <a:cs typeface="Times New Roman" pitchFamily="18" charset="0"/>
            </a:endParaRPr>
          </a:p>
        </p:txBody>
      </p:sp>
      <p:sp>
        <p:nvSpPr>
          <p:cNvPr id="5" name="TextBox 4"/>
          <p:cNvSpPr txBox="1"/>
          <p:nvPr/>
        </p:nvSpPr>
        <p:spPr>
          <a:xfrm>
            <a:off x="1571604" y="6215082"/>
            <a:ext cx="5715040" cy="430887"/>
          </a:xfrm>
          <a:prstGeom prst="rect">
            <a:avLst/>
          </a:prstGeom>
          <a:noFill/>
        </p:spPr>
        <p:txBody>
          <a:bodyPr wrap="square" rtlCol="0">
            <a:spAutoFit/>
          </a:bodyPr>
          <a:lstStyle/>
          <a:p>
            <a:pPr algn="ctr"/>
            <a:r>
              <a:rPr lang="en-US" sz="2200" b="1" u="sng" dirty="0" smtClean="0">
                <a:solidFill>
                  <a:schemeClr val="tx2"/>
                </a:solidFill>
                <a:latin typeface="Times New Roman" pitchFamily="18" charset="0"/>
                <a:cs typeface="Times New Roman" pitchFamily="18" charset="0"/>
              </a:rPr>
              <a:t>Supervision of</a:t>
            </a:r>
            <a:r>
              <a:rPr lang="en-US" sz="2200" b="1" dirty="0" smtClean="0">
                <a:solidFill>
                  <a:schemeClr val="tx2"/>
                </a:solidFill>
                <a:latin typeface="Times New Roman" pitchFamily="18" charset="0"/>
                <a:cs typeface="Times New Roman" pitchFamily="18" charset="0"/>
              </a:rPr>
              <a:t> : Dr. </a:t>
            </a:r>
            <a:r>
              <a:rPr lang="en-US" sz="2200" b="1" dirty="0" err="1" smtClean="0">
                <a:solidFill>
                  <a:schemeClr val="tx2"/>
                </a:solidFill>
                <a:latin typeface="Times New Roman" pitchFamily="18" charset="0"/>
                <a:cs typeface="Times New Roman" pitchFamily="18" charset="0"/>
              </a:rPr>
              <a:t>Amjad</a:t>
            </a:r>
            <a:r>
              <a:rPr lang="en-US" sz="2200" b="1" dirty="0" smtClean="0">
                <a:solidFill>
                  <a:schemeClr val="tx2"/>
                </a:solidFill>
                <a:latin typeface="Times New Roman" pitchFamily="18" charset="0"/>
                <a:cs typeface="Times New Roman" pitchFamily="18" charset="0"/>
              </a:rPr>
              <a:t> </a:t>
            </a:r>
            <a:r>
              <a:rPr lang="en-US" sz="2200" b="1" dirty="0" err="1" smtClean="0">
                <a:solidFill>
                  <a:schemeClr val="tx2"/>
                </a:solidFill>
                <a:latin typeface="Times New Roman" pitchFamily="18" charset="0"/>
                <a:cs typeface="Times New Roman" pitchFamily="18" charset="0"/>
              </a:rPr>
              <a:t>Issa</a:t>
            </a:r>
            <a:endParaRPr lang="en-US" sz="22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Minimum Yellow Interval at an Intersection:</a:t>
                </a:r>
              </a:p>
              <a:p>
                <a:pPr marL="0" indent="0" algn="ctr">
                  <a:buNone/>
                </a:pPr>
                <a:r>
                  <a:rPr lang="en-US" dirty="0" err="1" smtClean="0">
                    <a:effectLst/>
                    <a:latin typeface="Times New Roman"/>
                    <a:ea typeface="Times New Roman"/>
                  </a:rPr>
                  <a:t>t</a:t>
                </a:r>
                <a:r>
                  <a:rPr lang="en-US" baseline="-25000" dirty="0" err="1">
                    <a:effectLst/>
                    <a:latin typeface="Times New Roman"/>
                    <a:ea typeface="Times New Roman"/>
                  </a:rPr>
                  <a:t>min</a:t>
                </a:r>
                <a14:m>
                  <m:oMath xmlns:m="http://schemas.openxmlformats.org/officeDocument/2006/math">
                    <m:r>
                      <a:rPr lang="en-US">
                        <a:effectLst/>
                        <a:latin typeface="Cambria Math"/>
                        <a:ea typeface="Calibri"/>
                        <a:cs typeface="Times New Roman"/>
                      </a:rPr>
                      <m:t>=</m:t>
                    </m:r>
                    <m:r>
                      <a:rPr lang="en-US" i="1">
                        <a:effectLst/>
                        <a:latin typeface="Cambria Math"/>
                        <a:ea typeface="Calibri"/>
                        <a:cs typeface="Times New Roman"/>
                      </a:rPr>
                      <m:t>𝛿</m:t>
                    </m:r>
                    <m:r>
                      <a:rPr lang="en-US">
                        <a:effectLst/>
                        <a:latin typeface="Cambria Math"/>
                        <a:ea typeface="Calibri"/>
                        <a:cs typeface="Times New Roman"/>
                      </a:rPr>
                      <m:t>+</m:t>
                    </m:r>
                    <m:f>
                      <m:fPr>
                        <m:ctrlPr>
                          <a:rPr lang="en-US" i="1">
                            <a:effectLst/>
                            <a:latin typeface="Cambria Math" panose="02040503050406030204" pitchFamily="18" charset="0"/>
                          </a:rPr>
                        </m:ctrlPr>
                      </m:fPr>
                      <m:num>
                        <m:r>
                          <a:rPr lang="en-US" i="1">
                            <a:effectLst/>
                            <a:latin typeface="Cambria Math"/>
                            <a:ea typeface="Calibri"/>
                            <a:cs typeface="Times New Roman"/>
                          </a:rPr>
                          <m:t>𝑊</m:t>
                        </m:r>
                        <m:r>
                          <a:rPr lang="en-US">
                            <a:effectLst/>
                            <a:latin typeface="Cambria Math"/>
                            <a:ea typeface="Calibri"/>
                            <a:cs typeface="Times New Roman"/>
                          </a:rPr>
                          <m:t>+</m:t>
                        </m:r>
                        <m:r>
                          <a:rPr lang="en-US" i="1">
                            <a:effectLst/>
                            <a:latin typeface="Cambria Math"/>
                            <a:ea typeface="Calibri"/>
                            <a:cs typeface="Times New Roman"/>
                          </a:rPr>
                          <m:t>𝐿</m:t>
                        </m:r>
                      </m:num>
                      <m:den>
                        <m:r>
                          <a:rPr lang="en-US" i="1">
                            <a:effectLst/>
                            <a:latin typeface="Cambria Math"/>
                            <a:ea typeface="Calibri"/>
                            <a:cs typeface="Times New Roman"/>
                          </a:rPr>
                          <m:t>𝑢</m:t>
                        </m:r>
                        <m:r>
                          <a:rPr lang="en-US">
                            <a:effectLst/>
                            <a:latin typeface="Cambria Math"/>
                            <a:ea typeface="Calibri"/>
                            <a:cs typeface="Times New Roman"/>
                          </a:rPr>
                          <m:t>0</m:t>
                        </m:r>
                      </m:den>
                    </m:f>
                    <m:r>
                      <a:rPr lang="en-US">
                        <a:effectLst/>
                        <a:latin typeface="Cambria Math"/>
                        <a:ea typeface="Calibri"/>
                        <a:cs typeface="Times New Roman"/>
                      </a:rPr>
                      <m:t>+</m:t>
                    </m:r>
                    <m:f>
                      <m:fPr>
                        <m:ctrlPr>
                          <a:rPr lang="en-US" i="1">
                            <a:effectLst/>
                            <a:latin typeface="Cambria Math" panose="02040503050406030204" pitchFamily="18" charset="0"/>
                          </a:rPr>
                        </m:ctrlPr>
                      </m:fPr>
                      <m:num>
                        <m:r>
                          <a:rPr lang="en-US" i="1">
                            <a:effectLst/>
                            <a:latin typeface="Cambria Math"/>
                            <a:ea typeface="Calibri"/>
                            <a:cs typeface="Times New Roman"/>
                          </a:rPr>
                          <m:t>𝑢</m:t>
                        </m:r>
                        <m:r>
                          <a:rPr lang="en-US">
                            <a:effectLst/>
                            <a:latin typeface="Cambria Math"/>
                            <a:ea typeface="Calibri"/>
                            <a:cs typeface="Times New Roman"/>
                          </a:rPr>
                          <m:t>0</m:t>
                        </m:r>
                      </m:num>
                      <m:den>
                        <m:r>
                          <a:rPr lang="en-US">
                            <a:effectLst/>
                            <a:latin typeface="Cambria Math"/>
                            <a:ea typeface="Calibri"/>
                            <a:cs typeface="Times New Roman"/>
                          </a:rPr>
                          <m:t>2</m:t>
                        </m:r>
                        <m:r>
                          <a:rPr lang="en-US" i="1">
                            <a:effectLst/>
                            <a:latin typeface="Cambria Math"/>
                            <a:ea typeface="Calibri"/>
                            <a:cs typeface="Times New Roman"/>
                          </a:rPr>
                          <m:t>𝑎</m:t>
                        </m:r>
                      </m:den>
                    </m:f>
                  </m:oMath>
                </a14:m>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8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83123150"/>
                  </p:ext>
                </p:extLst>
              </p:nvPr>
            </p:nvGraphicFramePr>
            <p:xfrm>
              <a:off x="1981200" y="3276600"/>
              <a:ext cx="5486400" cy="310896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tblGrid>
                  <a:tr h="454660">
                    <a:tc>
                      <a:txBody>
                        <a:bodyPr/>
                        <a:lstStyle/>
                        <a:p>
                          <a:pPr algn="ctr"/>
                          <a:r>
                            <a:rPr lang="en-US" sz="2800" b="1" dirty="0" smtClean="0"/>
                            <a:t>Term</a:t>
                          </a:r>
                          <a:endParaRPr lang="en-US" sz="2800" b="1" dirty="0"/>
                        </a:p>
                      </a:txBody>
                      <a:tcPr/>
                    </a:tc>
                    <a:tc>
                      <a:txBody>
                        <a:bodyPr/>
                        <a:lstStyle/>
                        <a:p>
                          <a:pPr algn="ctr"/>
                          <a:r>
                            <a:rPr lang="en-US" sz="2800" b="1" dirty="0" smtClean="0"/>
                            <a:t>Value</a:t>
                          </a:r>
                          <a:endParaRPr lang="en-US" sz="2800" b="1" dirty="0"/>
                        </a:p>
                      </a:txBody>
                      <a:tcPr/>
                    </a:tc>
                    <a:extLst>
                      <a:ext uri="{0D108BD9-81ED-4DB2-BD59-A6C34878D82A}">
                        <a16:rowId xmlns:a16="http://schemas.microsoft.com/office/drawing/2014/main" val="10000"/>
                      </a:ext>
                    </a:extLst>
                  </a:tr>
                  <a:tr h="454660">
                    <a:tc>
                      <a:txBody>
                        <a:bodyPr/>
                        <a:lstStyle/>
                        <a:p>
                          <a:pPr algn="ctr"/>
                          <a14:m>
                            <m:oMathPara xmlns:m="http://schemas.openxmlformats.org/officeDocument/2006/math">
                              <m:oMathParaPr>
                                <m:jc m:val="centerGroup"/>
                              </m:oMathParaPr>
                              <m:oMath xmlns:m="http://schemas.openxmlformats.org/officeDocument/2006/math">
                                <m:r>
                                  <a:rPr lang="en-US" sz="2800" b="1" i="1" smtClean="0">
                                    <a:effectLst/>
                                    <a:latin typeface="Cambria Math"/>
                                    <a:ea typeface="Calibri"/>
                                    <a:cs typeface="Times New Roman"/>
                                  </a:rPr>
                                  <m:t>𝜹</m:t>
                                </m:r>
                              </m:oMath>
                            </m:oMathPara>
                          </a14:m>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1 sec</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454660">
                    <a:tc>
                      <a:txBody>
                        <a:bodyPr/>
                        <a:lstStyle/>
                        <a:p>
                          <a:pPr algn="ctr"/>
                          <a:r>
                            <a:rPr lang="en-US" sz="2800" b="1" dirty="0" smtClean="0">
                              <a:latin typeface="Times New Roman" pitchFamily="18" charset="0"/>
                              <a:cs typeface="Times New Roman" pitchFamily="18" charset="0"/>
                            </a:rPr>
                            <a:t>W</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m</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454660">
                    <a:tc>
                      <a:txBody>
                        <a:bodyPr/>
                        <a:lstStyle/>
                        <a:p>
                          <a:pPr algn="ctr"/>
                          <a:r>
                            <a:rPr lang="en-US" sz="2800" b="1" dirty="0" smtClean="0">
                              <a:latin typeface="Times New Roman" pitchFamily="18" charset="0"/>
                              <a:cs typeface="Times New Roman" pitchFamily="18" charset="0"/>
                            </a:rPr>
                            <a:t>L</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6 m</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454660">
                    <a:tc>
                      <a:txBody>
                        <a:bodyPr/>
                        <a:lstStyle/>
                        <a:p>
                          <a:pPr algn="ctr"/>
                          <a:r>
                            <a:rPr lang="en-US" sz="2800" b="1" dirty="0" smtClean="0">
                              <a:effectLst/>
                              <a:latin typeface="Times New Roman" pitchFamily="18" charset="0"/>
                              <a:ea typeface="Calibri"/>
                              <a:cs typeface="Times New Roman" pitchFamily="18" charset="0"/>
                            </a:rPr>
                            <a:t>U</a:t>
                          </a:r>
                          <a:r>
                            <a:rPr lang="en-US" sz="2800" b="1" baseline="-25000" dirty="0" smtClean="0">
                              <a:effectLst/>
                              <a:latin typeface="Times New Roman" pitchFamily="18" charset="0"/>
                              <a:ea typeface="Calibri"/>
                              <a:cs typeface="Times New Roman" pitchFamily="18" charset="0"/>
                            </a:rPr>
                            <a:t>0</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km/h</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454660">
                    <a:tc>
                      <a:txBody>
                        <a:bodyPr/>
                        <a:lstStyle/>
                        <a:p>
                          <a:pPr algn="ctr"/>
                          <a:r>
                            <a:rPr lang="en-US" sz="2800" b="1" dirty="0" smtClean="0">
                              <a:latin typeface="Times New Roman" pitchFamily="18" charset="0"/>
                              <a:cs typeface="Times New Roman" pitchFamily="18" charset="0"/>
                            </a:rPr>
                            <a:t>a</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m/sec2</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183123150"/>
                  </p:ext>
                </p:extLst>
              </p:nvPr>
            </p:nvGraphicFramePr>
            <p:xfrm>
              <a:off x="1981200" y="3276600"/>
              <a:ext cx="5486400" cy="3108960"/>
            </p:xfrm>
            <a:graphic>
              <a:graphicData uri="http://schemas.openxmlformats.org/drawingml/2006/table">
                <a:tbl>
                  <a:tblPr firstRow="1" bandRow="1">
                    <a:tableStyleId>{5C22544A-7EE6-4342-B048-85BDC9FD1C3A}</a:tableStyleId>
                  </a:tblPr>
                  <a:tblGrid>
                    <a:gridCol w="2743200"/>
                    <a:gridCol w="2743200"/>
                  </a:tblGrid>
                  <a:tr h="518160">
                    <a:tc>
                      <a:txBody>
                        <a:bodyPr/>
                        <a:lstStyle/>
                        <a:p>
                          <a:pPr algn="ctr"/>
                          <a:r>
                            <a:rPr lang="en-US" sz="2800" b="1" dirty="0" smtClean="0"/>
                            <a:t>Term</a:t>
                          </a:r>
                          <a:endParaRPr lang="en-US" sz="2800" b="1" dirty="0"/>
                        </a:p>
                      </a:txBody>
                      <a:tcPr/>
                    </a:tc>
                    <a:tc>
                      <a:txBody>
                        <a:bodyPr/>
                        <a:lstStyle/>
                        <a:p>
                          <a:pPr algn="ctr"/>
                          <a:r>
                            <a:rPr lang="en-US" sz="2800" b="1" dirty="0" smtClean="0"/>
                            <a:t>Value</a:t>
                          </a:r>
                          <a:endParaRPr lang="en-US" sz="2800" b="1" dirty="0"/>
                        </a:p>
                      </a:txBody>
                      <a:tcPr/>
                    </a:tc>
                  </a:tr>
                  <a:tr h="518160">
                    <a:tc>
                      <a:txBody>
                        <a:bodyPr/>
                        <a:lstStyle/>
                        <a:p>
                          <a:endParaRPr lang="en-US"/>
                        </a:p>
                      </a:txBody>
                      <a:tcPr>
                        <a:blipFill rotWithShape="1">
                          <a:blip r:embed="rId3"/>
                          <a:stretch>
                            <a:fillRect t="-110588" r="-100000" b="-431765"/>
                          </a:stretch>
                        </a:blipFill>
                      </a:tcPr>
                    </a:tc>
                    <a:tc>
                      <a:txBody>
                        <a:bodyPr/>
                        <a:lstStyle/>
                        <a:p>
                          <a:pPr algn="ctr"/>
                          <a:r>
                            <a:rPr lang="en-US" sz="2800" b="1" dirty="0" smtClean="0">
                              <a:latin typeface="Times New Roman" pitchFamily="18" charset="0"/>
                              <a:cs typeface="Times New Roman" pitchFamily="18" charset="0"/>
                            </a:rPr>
                            <a:t>1 sec</a:t>
                          </a:r>
                          <a:endParaRPr lang="en-US" sz="2800" b="1" dirty="0">
                            <a:latin typeface="Times New Roman" pitchFamily="18" charset="0"/>
                            <a:cs typeface="Times New Roman" pitchFamily="18" charset="0"/>
                          </a:endParaRPr>
                        </a:p>
                      </a:txBody>
                      <a:tcPr/>
                    </a:tc>
                  </a:tr>
                  <a:tr h="518160">
                    <a:tc>
                      <a:txBody>
                        <a:bodyPr/>
                        <a:lstStyle/>
                        <a:p>
                          <a:pPr algn="ctr"/>
                          <a:r>
                            <a:rPr lang="en-US" sz="2800" b="1" dirty="0" smtClean="0">
                              <a:latin typeface="Times New Roman" pitchFamily="18" charset="0"/>
                              <a:cs typeface="Times New Roman" pitchFamily="18" charset="0"/>
                            </a:rPr>
                            <a:t>W</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m</a:t>
                          </a:r>
                          <a:endParaRPr lang="en-US" sz="2800" b="1" dirty="0">
                            <a:latin typeface="Times New Roman" pitchFamily="18" charset="0"/>
                            <a:cs typeface="Times New Roman" pitchFamily="18" charset="0"/>
                          </a:endParaRPr>
                        </a:p>
                      </a:txBody>
                      <a:tcPr/>
                    </a:tc>
                  </a:tr>
                  <a:tr h="518160">
                    <a:tc>
                      <a:txBody>
                        <a:bodyPr/>
                        <a:lstStyle/>
                        <a:p>
                          <a:pPr algn="ctr"/>
                          <a:r>
                            <a:rPr lang="en-US" sz="2800" b="1" dirty="0" smtClean="0">
                              <a:latin typeface="Times New Roman" pitchFamily="18" charset="0"/>
                              <a:cs typeface="Times New Roman" pitchFamily="18" charset="0"/>
                            </a:rPr>
                            <a:t>L</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6 m</a:t>
                          </a:r>
                          <a:endParaRPr lang="en-US" sz="2800" b="1" dirty="0">
                            <a:latin typeface="Times New Roman" pitchFamily="18" charset="0"/>
                            <a:cs typeface="Times New Roman" pitchFamily="18" charset="0"/>
                          </a:endParaRPr>
                        </a:p>
                      </a:txBody>
                      <a:tcPr/>
                    </a:tc>
                  </a:tr>
                  <a:tr h="518160">
                    <a:tc>
                      <a:txBody>
                        <a:bodyPr/>
                        <a:lstStyle/>
                        <a:p>
                          <a:pPr algn="ctr"/>
                          <a:r>
                            <a:rPr lang="en-US" sz="2800" b="1" dirty="0" smtClean="0">
                              <a:effectLst/>
                              <a:latin typeface="Times New Roman" pitchFamily="18" charset="0"/>
                              <a:ea typeface="Calibri"/>
                              <a:cs typeface="Times New Roman" pitchFamily="18" charset="0"/>
                            </a:rPr>
                            <a:t>U</a:t>
                          </a:r>
                          <a:r>
                            <a:rPr lang="en-US" sz="2800" b="1" baseline="-25000" dirty="0" smtClean="0">
                              <a:effectLst/>
                              <a:latin typeface="Times New Roman" pitchFamily="18" charset="0"/>
                              <a:ea typeface="Calibri"/>
                              <a:cs typeface="Times New Roman" pitchFamily="18" charset="0"/>
                            </a:rPr>
                            <a:t>0</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km/h</a:t>
                          </a:r>
                          <a:endParaRPr lang="en-US" sz="2800" b="1" dirty="0">
                            <a:latin typeface="Times New Roman" pitchFamily="18" charset="0"/>
                            <a:cs typeface="Times New Roman" pitchFamily="18" charset="0"/>
                          </a:endParaRPr>
                        </a:p>
                      </a:txBody>
                      <a:tcPr/>
                    </a:tc>
                  </a:tr>
                  <a:tr h="518160">
                    <a:tc>
                      <a:txBody>
                        <a:bodyPr/>
                        <a:lstStyle/>
                        <a:p>
                          <a:pPr algn="ctr"/>
                          <a:r>
                            <a:rPr lang="en-US" sz="2800" b="1" dirty="0" smtClean="0">
                              <a:latin typeface="Times New Roman" pitchFamily="18" charset="0"/>
                              <a:cs typeface="Times New Roman" pitchFamily="18" charset="0"/>
                            </a:rPr>
                            <a:t>a</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2.5 m/sec2</a:t>
                          </a:r>
                          <a:endParaRPr lang="en-US" sz="2800" b="1" dirty="0">
                            <a:latin typeface="Times New Roman" pitchFamily="18" charset="0"/>
                            <a:cs typeface="Times New Roman" pitchFamily="18" charset="0"/>
                          </a:endParaRPr>
                        </a:p>
                      </a:txBody>
                      <a:tcPr/>
                    </a:tc>
                  </a:tr>
                </a:tbl>
              </a:graphicData>
            </a:graphic>
          </p:graphicFrame>
        </mc:Fallback>
      </mc:AlternateContent>
    </p:spTree>
    <p:extLst>
      <p:ext uri="{BB962C8B-B14F-4D97-AF65-F5344CB8AC3E}">
        <p14:creationId xmlns:p14="http://schemas.microsoft.com/office/powerpoint/2010/main" val="55305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Minimum Yellow Interval = 7 sec</a:t>
            </a:r>
          </a:p>
          <a:p>
            <a:pPr marL="0" indent="0">
              <a:buNone/>
            </a:pP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14708340"/>
              </p:ext>
            </p:extLst>
          </p:nvPr>
        </p:nvGraphicFramePr>
        <p:xfrm>
          <a:off x="1371600" y="2819400"/>
          <a:ext cx="6096000" cy="2336804"/>
        </p:xfrm>
        <a:graphic>
          <a:graphicData uri="http://schemas.openxmlformats.org/drawingml/2006/table">
            <a:tbl>
              <a:tblPr firstRow="1" firstCol="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551226">
                <a:tc>
                  <a:txBody>
                    <a:bodyPr/>
                    <a:lstStyle/>
                    <a:p>
                      <a:pPr marL="0" marR="0" algn="ctr">
                        <a:lnSpc>
                          <a:spcPct val="115000"/>
                        </a:lnSpc>
                        <a:spcBef>
                          <a:spcPts val="0"/>
                        </a:spcBef>
                        <a:spcAft>
                          <a:spcPts val="0"/>
                        </a:spcAft>
                      </a:pPr>
                      <a:r>
                        <a:rPr lang="en-US" sz="3200" dirty="0">
                          <a:effectLst/>
                          <a:latin typeface="Times New Roman" pitchFamily="18" charset="0"/>
                          <a:cs typeface="Times New Roman" pitchFamily="18" charset="0"/>
                        </a:rPr>
                        <a:t>Phase</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a:effectLst/>
                          <a:latin typeface="Times New Roman" pitchFamily="18" charset="0"/>
                          <a:cs typeface="Times New Roman" pitchFamily="18" charset="0"/>
                        </a:rPr>
                        <a:t>A</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a:effectLst/>
                          <a:latin typeface="Times New Roman" pitchFamily="18" charset="0"/>
                          <a:cs typeface="Times New Roman" pitchFamily="18" charset="0"/>
                        </a:rPr>
                        <a:t>B</a:t>
                      </a:r>
                      <a:endParaRPr lang="en-US" sz="32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a:effectLst/>
                          <a:latin typeface="Times New Roman" pitchFamily="18" charset="0"/>
                          <a:cs typeface="Times New Roman" pitchFamily="18" charset="0"/>
                        </a:rPr>
                        <a:t>C</a:t>
                      </a:r>
                      <a:endParaRPr lang="en-US" sz="3200">
                        <a:solidFill>
                          <a:srgbClr val="000000"/>
                        </a:solidFill>
                        <a:effectLst/>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0"/>
                  </a:ext>
                </a:extLst>
              </a:tr>
              <a:tr h="589241">
                <a:tc>
                  <a:txBody>
                    <a:bodyPr/>
                    <a:lstStyle/>
                    <a:p>
                      <a:pPr marL="0" marR="0" algn="ctr">
                        <a:lnSpc>
                          <a:spcPct val="115000"/>
                        </a:lnSpc>
                        <a:spcBef>
                          <a:spcPts val="0"/>
                        </a:spcBef>
                        <a:spcAft>
                          <a:spcPts val="0"/>
                        </a:spcAft>
                      </a:pPr>
                      <a:r>
                        <a:rPr lang="en-US" sz="3200">
                          <a:effectLst/>
                          <a:latin typeface="Times New Roman" pitchFamily="18" charset="0"/>
                          <a:cs typeface="Times New Roman" pitchFamily="18" charset="0"/>
                        </a:rPr>
                        <a:t>Yellow</a:t>
                      </a:r>
                      <a:endParaRPr lang="en-US" sz="32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4</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4</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4</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1"/>
                  </a:ext>
                </a:extLst>
              </a:tr>
              <a:tr h="551226">
                <a:tc>
                  <a:txBody>
                    <a:bodyPr/>
                    <a:lstStyle/>
                    <a:p>
                      <a:pPr marL="0" marR="0" algn="ctr">
                        <a:lnSpc>
                          <a:spcPct val="115000"/>
                        </a:lnSpc>
                        <a:spcBef>
                          <a:spcPts val="0"/>
                        </a:spcBef>
                        <a:spcAft>
                          <a:spcPts val="0"/>
                        </a:spcAft>
                      </a:pPr>
                      <a:r>
                        <a:rPr lang="en-US" sz="3200">
                          <a:effectLst/>
                          <a:latin typeface="Times New Roman" pitchFamily="18" charset="0"/>
                          <a:cs typeface="Times New Roman" pitchFamily="18" charset="0"/>
                        </a:rPr>
                        <a:t>All red</a:t>
                      </a:r>
                      <a:endParaRPr lang="en-US" sz="32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rgbClr val="000000"/>
                          </a:solidFill>
                          <a:effectLst/>
                          <a:latin typeface="Times New Roman" pitchFamily="18" charset="0"/>
                          <a:ea typeface="Calibri"/>
                          <a:cs typeface="Times New Roman" pitchFamily="18" charset="0"/>
                        </a:rPr>
                        <a:t>3</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3</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3</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2"/>
                  </a:ext>
                </a:extLst>
              </a:tr>
              <a:tr h="625899">
                <a:tc>
                  <a:txBody>
                    <a:bodyPr/>
                    <a:lstStyle/>
                    <a:p>
                      <a:pPr marL="0" marR="0" algn="ctr">
                        <a:lnSpc>
                          <a:spcPct val="115000"/>
                        </a:lnSpc>
                        <a:spcBef>
                          <a:spcPts val="0"/>
                        </a:spcBef>
                        <a:spcAft>
                          <a:spcPts val="0"/>
                        </a:spcAft>
                      </a:pPr>
                      <a:r>
                        <a:rPr lang="en-US" sz="3200">
                          <a:effectLst/>
                          <a:latin typeface="Times New Roman" pitchFamily="18" charset="0"/>
                          <a:cs typeface="Times New Roman" pitchFamily="18" charset="0"/>
                        </a:rPr>
                        <a:t>Total</a:t>
                      </a:r>
                      <a:endParaRPr lang="en-US" sz="320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7</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7</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3200" dirty="0" smtClean="0">
                          <a:solidFill>
                            <a:schemeClr val="dk1"/>
                          </a:solidFill>
                          <a:effectLst/>
                          <a:latin typeface="Times New Roman" pitchFamily="18" charset="0"/>
                          <a:ea typeface="+mn-ea"/>
                          <a:cs typeface="Times New Roman" pitchFamily="18" charset="0"/>
                        </a:rPr>
                        <a:t>7</a:t>
                      </a:r>
                      <a:endParaRPr lang="en-US" sz="3200" dirty="0">
                        <a:solidFill>
                          <a:srgbClr val="000000"/>
                        </a:solidFill>
                        <a:effectLst/>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371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Calculations for cycle length:</a:t>
                </a:r>
              </a:p>
              <a:p>
                <a:pPr marL="0" marR="0" indent="0" algn="ctr">
                  <a:lnSpc>
                    <a:spcPct val="115000"/>
                  </a:lnSpc>
                  <a:spcBef>
                    <a:spcPts val="0"/>
                  </a:spcBef>
                  <a:spcAft>
                    <a:spcPts val="1000"/>
                  </a:spcAft>
                  <a:buNone/>
                </a:pPr>
                <a14:m>
                  <m:oMathPara xmlns:m="http://schemas.openxmlformats.org/officeDocument/2006/math">
                    <m:oMathParaPr>
                      <m:jc m:val="centerGroup"/>
                    </m:oMathParaPr>
                    <m:oMath xmlns:m="http://schemas.openxmlformats.org/officeDocument/2006/math">
                      <m:r>
                        <a:rPr lang="en-US" i="1" smtClean="0">
                          <a:solidFill>
                            <a:srgbClr val="000000"/>
                          </a:solidFill>
                          <a:effectLst/>
                          <a:latin typeface="Cambria Math"/>
                          <a:ea typeface="Calibri"/>
                          <a:cs typeface="Times New Roman"/>
                        </a:rPr>
                        <m:t>𝐶</m:t>
                      </m:r>
                      <m:r>
                        <a:rPr lang="en-US" i="1" smtClean="0">
                          <a:solidFill>
                            <a:srgbClr val="000000"/>
                          </a:solidFill>
                          <a:effectLst/>
                          <a:latin typeface="Cambria Math"/>
                          <a:ea typeface="Calibri"/>
                          <a:cs typeface="Times New Roman"/>
                        </a:rPr>
                        <m:t>0</m:t>
                      </m:r>
                      <m:r>
                        <a:rPr lang="en-US" i="1" smtClean="0">
                          <a:solidFill>
                            <a:srgbClr val="000000"/>
                          </a:solidFill>
                          <a:effectLst/>
                          <a:latin typeface="Cambria Math"/>
                          <a:ea typeface="Calibri"/>
                          <a:cs typeface="Times New Roman"/>
                        </a:rPr>
                        <m:t>=</m:t>
                      </m:r>
                      <m:f>
                        <m:fPr>
                          <m:ctrlPr>
                            <a:rPr lang="en-US" i="1">
                              <a:solidFill>
                                <a:srgbClr val="000000"/>
                              </a:solidFill>
                              <a:effectLst/>
                              <a:latin typeface="Cambria Math" panose="02040503050406030204" pitchFamily="18" charset="0"/>
                              <a:ea typeface="Calibri"/>
                              <a:cs typeface="Times New Roman"/>
                            </a:rPr>
                          </m:ctrlPr>
                        </m:fPr>
                        <m:num>
                          <m:r>
                            <a:rPr lang="en-US" i="1">
                              <a:solidFill>
                                <a:srgbClr val="000000"/>
                              </a:solidFill>
                              <a:effectLst/>
                              <a:latin typeface="Cambria Math"/>
                              <a:ea typeface="Calibri"/>
                              <a:cs typeface="Times New Roman"/>
                            </a:rPr>
                            <m:t>1</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5</m:t>
                          </m:r>
                          <m:r>
                            <a:rPr lang="en-US" i="1">
                              <a:solidFill>
                                <a:srgbClr val="000000"/>
                              </a:solidFill>
                              <a:effectLst/>
                              <a:latin typeface="Cambria Math"/>
                              <a:ea typeface="Calibri"/>
                              <a:cs typeface="Times New Roman"/>
                            </a:rPr>
                            <m:t> </m:t>
                          </m:r>
                          <m:r>
                            <a:rPr lang="en-US" i="1">
                              <a:solidFill>
                                <a:srgbClr val="000000"/>
                              </a:solidFill>
                              <a:effectLst/>
                              <a:latin typeface="Cambria Math"/>
                              <a:ea typeface="Calibri"/>
                              <a:cs typeface="Times New Roman"/>
                            </a:rPr>
                            <m:t>𝐿</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5</m:t>
                          </m:r>
                        </m:num>
                        <m:den>
                          <m:r>
                            <a:rPr lang="en-US" i="1">
                              <a:solidFill>
                                <a:srgbClr val="000000"/>
                              </a:solidFill>
                              <a:effectLst/>
                              <a:latin typeface="Cambria Math"/>
                              <a:ea typeface="Calibri"/>
                              <a:cs typeface="Times New Roman"/>
                            </a:rPr>
                            <m:t>1</m:t>
                          </m:r>
                          <m:r>
                            <a:rPr lang="en-US" i="1">
                              <a:solidFill>
                                <a:srgbClr val="000000"/>
                              </a:solidFill>
                              <a:effectLst/>
                              <a:latin typeface="Cambria Math"/>
                              <a:ea typeface="Calibri"/>
                              <a:cs typeface="Times New Roman"/>
                            </a:rPr>
                            <m:t>−</m:t>
                          </m:r>
                          <m:nary>
                            <m:naryPr>
                              <m:chr m:val="∑"/>
                              <m:limLoc m:val="undOvr"/>
                              <m:ctrlPr>
                                <a:rPr lang="en-US" i="1">
                                  <a:solidFill>
                                    <a:srgbClr val="000000"/>
                                  </a:solidFill>
                                  <a:effectLst/>
                                  <a:latin typeface="Cambria Math" panose="02040503050406030204" pitchFamily="18" charset="0"/>
                                  <a:ea typeface="Calibri"/>
                                  <a:cs typeface="Times New Roman"/>
                                </a:rPr>
                              </m:ctrlPr>
                            </m:naryPr>
                            <m:sub>
                              <m:r>
                                <a:rPr lang="en-US" i="1">
                                  <a:solidFill>
                                    <a:srgbClr val="000000"/>
                                  </a:solidFill>
                                  <a:effectLst/>
                                  <a:latin typeface="Cambria Math"/>
                                  <a:ea typeface="Calibri"/>
                                  <a:cs typeface="Times New Roman"/>
                                </a:rPr>
                                <m:t>𝑖</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1</m:t>
                              </m:r>
                            </m:sub>
                            <m:sup>
                              <m:r>
                                <a:rPr lang="en-US" i="1">
                                  <a:solidFill>
                                    <a:srgbClr val="000000"/>
                                  </a:solidFill>
                                  <a:effectLst/>
                                  <a:latin typeface="Cambria Math"/>
                                  <a:ea typeface="Calibri"/>
                                  <a:cs typeface="Times New Roman"/>
                                </a:rPr>
                                <m:t>∅</m:t>
                              </m:r>
                            </m:sup>
                            <m:e>
                              <m:r>
                                <a:rPr lang="en-US" i="1">
                                  <a:solidFill>
                                    <a:srgbClr val="000000"/>
                                  </a:solidFill>
                                  <a:effectLst/>
                                  <a:latin typeface="Cambria Math"/>
                                  <a:ea typeface="Calibri"/>
                                  <a:cs typeface="Times New Roman"/>
                                </a:rPr>
                                <m:t>𝛾</m:t>
                              </m:r>
                              <m:r>
                                <a:rPr lang="en-US" i="1">
                                  <a:solidFill>
                                    <a:srgbClr val="000000"/>
                                  </a:solidFill>
                                  <a:effectLst/>
                                  <a:latin typeface="Cambria Math"/>
                                  <a:ea typeface="Calibri"/>
                                  <a:cs typeface="Times New Roman"/>
                                </a:rPr>
                                <m:t>𝑖</m:t>
                              </m:r>
                            </m:e>
                          </m:nary>
                        </m:den>
                      </m:f>
                    </m:oMath>
                  </m:oMathPara>
                </a14:m>
                <a:endParaRPr lang="en-US" dirty="0" smtClean="0">
                  <a:latin typeface="Times New Roman" pitchFamily="18" charset="0"/>
                  <a:cs typeface="Times New Roman" pitchFamily="18" charset="0"/>
                </a:endParaRPr>
              </a:p>
              <a:p>
                <a:pPr marL="514350" marR="0" indent="-514350">
                  <a:lnSpc>
                    <a:spcPct val="115000"/>
                  </a:lnSpc>
                  <a:spcBef>
                    <a:spcPts val="0"/>
                  </a:spcBef>
                  <a:spcAft>
                    <a:spcPts val="1000"/>
                  </a:spcAft>
                  <a:buAutoNum type="arabicPeriod"/>
                </a:pPr>
                <a:r>
                  <a:rPr lang="en-US" dirty="0" smtClean="0">
                    <a:latin typeface="Times New Roman" pitchFamily="18" charset="0"/>
                    <a:cs typeface="Times New Roman" pitchFamily="18" charset="0"/>
                  </a:rPr>
                  <a:t>Total lost time:</a:t>
                </a:r>
              </a:p>
              <a:p>
                <a:pPr marL="114300" marR="0" indent="0" algn="ctr" rtl="1">
                  <a:lnSpc>
                    <a:spcPct val="115000"/>
                  </a:lnSpc>
                  <a:spcBef>
                    <a:spcPts val="0"/>
                  </a:spcBef>
                  <a:spcAft>
                    <a:spcPts val="1000"/>
                  </a:spcAft>
                  <a:buNone/>
                </a:pPr>
                <a14:m>
                  <m:oMath xmlns:m="http://schemas.openxmlformats.org/officeDocument/2006/math">
                    <m:r>
                      <a:rPr lang="en-US" i="1" smtClean="0">
                        <a:solidFill>
                          <a:srgbClr val="000000"/>
                        </a:solidFill>
                        <a:effectLst/>
                        <a:latin typeface="Cambria Math"/>
                        <a:ea typeface="Calibri"/>
                        <a:cs typeface="Times New Roman"/>
                      </a:rPr>
                      <m:t>𝐿</m:t>
                    </m:r>
                    <m:r>
                      <a:rPr lang="en-US" i="1" smtClean="0">
                        <a:solidFill>
                          <a:srgbClr val="000000"/>
                        </a:solidFill>
                        <a:effectLst/>
                        <a:latin typeface="Cambria Math"/>
                        <a:ea typeface="Calibri"/>
                        <a:cs typeface="Times New Roman"/>
                      </a:rPr>
                      <m:t>=</m:t>
                    </m:r>
                    <m:nary>
                      <m:naryPr>
                        <m:chr m:val="∑"/>
                        <m:limLoc m:val="undOvr"/>
                        <m:ctrlPr>
                          <a:rPr lang="en-US" i="1">
                            <a:solidFill>
                              <a:srgbClr val="000000"/>
                            </a:solidFill>
                            <a:effectLst/>
                            <a:latin typeface="Cambria Math" panose="02040503050406030204" pitchFamily="18" charset="0"/>
                            <a:ea typeface="Calibri"/>
                            <a:cs typeface="Times New Roman"/>
                          </a:rPr>
                        </m:ctrlPr>
                      </m:naryPr>
                      <m:sub>
                        <m:r>
                          <a:rPr lang="en-US" i="1">
                            <a:solidFill>
                              <a:srgbClr val="000000"/>
                            </a:solidFill>
                            <a:effectLst/>
                            <a:latin typeface="Cambria Math"/>
                            <a:ea typeface="Calibri"/>
                            <a:cs typeface="Times New Roman"/>
                          </a:rPr>
                          <m:t>𝑖</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1</m:t>
                        </m:r>
                      </m:sub>
                      <m:sup>
                        <m:r>
                          <a:rPr lang="en-US" i="1">
                            <a:solidFill>
                              <a:srgbClr val="000000"/>
                            </a:solidFill>
                            <a:effectLst/>
                            <a:latin typeface="Cambria Math"/>
                            <a:ea typeface="Calibri"/>
                            <a:cs typeface="Times New Roman"/>
                          </a:rPr>
                          <m:t>∅</m:t>
                        </m:r>
                      </m:sup>
                      <m:e>
                        <m:r>
                          <a:rPr lang="en-US" i="1">
                            <a:solidFill>
                              <a:srgbClr val="000000"/>
                            </a:solidFill>
                            <a:effectLst/>
                            <a:latin typeface="Cambria Math"/>
                            <a:ea typeface="Calibri"/>
                            <a:cs typeface="Times New Roman"/>
                          </a:rPr>
                          <m:t>𝑙𝑖</m:t>
                        </m:r>
                        <m:r>
                          <a:rPr lang="en-US" i="1">
                            <a:solidFill>
                              <a:srgbClr val="000000"/>
                            </a:solidFill>
                            <a:effectLst/>
                            <a:latin typeface="Cambria Math"/>
                            <a:ea typeface="Calibri"/>
                            <a:cs typeface="Times New Roman"/>
                          </a:rPr>
                          <m:t>+</m:t>
                        </m:r>
                        <m:r>
                          <a:rPr lang="en-US" i="1">
                            <a:solidFill>
                              <a:srgbClr val="000000"/>
                            </a:solidFill>
                            <a:effectLst/>
                            <a:latin typeface="Cambria Math"/>
                            <a:ea typeface="Calibri"/>
                            <a:cs typeface="Times New Roman"/>
                          </a:rPr>
                          <m:t>𝑅</m:t>
                        </m:r>
                        <m:r>
                          <a:rPr lang="en-US" b="0" i="1" smtClean="0">
                            <a:solidFill>
                              <a:srgbClr val="000000"/>
                            </a:solidFill>
                            <a:effectLst/>
                            <a:latin typeface="Cambria Math"/>
                            <a:ea typeface="Calibri"/>
                            <a:cs typeface="Times New Roman"/>
                          </a:rPr>
                          <m:t>  </m:t>
                        </m:r>
                      </m:e>
                    </m:nary>
                  </m:oMath>
                </a14:m>
                <a:r>
                  <a:rPr lang="en-US" dirty="0" smtClean="0">
                    <a:solidFill>
                      <a:srgbClr val="000000"/>
                    </a:solidFill>
                    <a:ea typeface="Calibri"/>
                    <a:cs typeface="Arial"/>
                  </a:rPr>
                  <a:t>= 9+9 = 18 sec</a:t>
                </a:r>
                <a:endParaRPr lang="en-US" dirty="0">
                  <a:solidFill>
                    <a:srgbClr val="000000"/>
                  </a:solidFill>
                  <a:ea typeface="Calibri"/>
                  <a:cs typeface="Arial"/>
                </a:endParaRPr>
              </a:p>
              <a:p>
                <a:pPr marL="0" marR="0" indent="0">
                  <a:lnSpc>
                    <a:spcPct val="115000"/>
                  </a:lnSpc>
                  <a:spcBef>
                    <a:spcPts val="0"/>
                  </a:spcBef>
                  <a:spcAft>
                    <a:spcPts val="1000"/>
                  </a:spcAft>
                  <a:buNone/>
                </a:pP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887"/>
                </a:stretch>
              </a:blipFill>
            </p:spPr>
            <p:txBody>
              <a:bodyPr/>
              <a:lstStyle/>
              <a:p>
                <a:r>
                  <a:rPr lang="en-US">
                    <a:noFill/>
                  </a:rPr>
                  <a:t> </a:t>
                </a:r>
              </a:p>
            </p:txBody>
          </p:sp>
        </mc:Fallback>
      </mc:AlternateContent>
    </p:spTree>
    <p:extLst>
      <p:ext uri="{BB962C8B-B14F-4D97-AF65-F5344CB8AC3E}">
        <p14:creationId xmlns:p14="http://schemas.microsoft.com/office/powerpoint/2010/main" val="42740232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a:xfrm>
            <a:off x="533400" y="1600200"/>
            <a:ext cx="8229600" cy="4525963"/>
          </a:xfrm>
        </p:spPr>
        <p:txBody>
          <a:bodyPr/>
          <a:lstStyle/>
          <a:p>
            <a:pPr marL="0" indent="0">
              <a:buNone/>
            </a:pPr>
            <a:r>
              <a:rPr lang="en-US" dirty="0" smtClean="0">
                <a:latin typeface="Times New Roman" pitchFamily="18" charset="0"/>
                <a:cs typeface="Times New Roman" pitchFamily="18" charset="0"/>
              </a:rPr>
              <a:t>2. Maximum value of the ratios of approach flows to saturation flows for each phases(</a:t>
            </a:r>
            <a:r>
              <a:rPr lang="el-GR" dirty="0" smtClean="0">
                <a:latin typeface="Times New Roman" pitchFamily="18" charset="0"/>
                <a:cs typeface="Times New Roman" pitchFamily="18" charset="0"/>
              </a:rPr>
              <a:t>γ</a:t>
            </a:r>
            <a:r>
              <a:rPr lang="en-US" dirty="0" smtClean="0">
                <a:latin typeface="Times New Roman" pitchFamily="18" charset="0"/>
                <a:cs typeface="Times New Roman" pitchFamily="18" charset="0"/>
              </a:rPr>
              <a:t>) :</a:t>
            </a:r>
          </a:p>
          <a:p>
            <a:pPr marL="0" indent="0">
              <a:buNone/>
            </a:pPr>
            <a:r>
              <a:rPr lang="en-US" dirty="0" smtClean="0">
                <a:latin typeface="Times New Roman" pitchFamily="18" charset="0"/>
                <a:cs typeface="Times New Roman" pitchFamily="18" charset="0"/>
              </a:rPr>
              <a:t>The following figure show the values of DHV for each movements by using PHF= 0.9  </a:t>
            </a: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2783821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62200" y="1295400"/>
            <a:ext cx="4100253" cy="4914366"/>
          </a:xfrm>
          <a:prstGeom prst="rect">
            <a:avLst/>
          </a:prstGeom>
        </p:spPr>
      </p:pic>
    </p:spTree>
    <p:extLst>
      <p:ext uri="{BB962C8B-B14F-4D97-AF65-F5344CB8AC3E}">
        <p14:creationId xmlns:p14="http://schemas.microsoft.com/office/powerpoint/2010/main" val="805107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07384" y="1767165"/>
            <a:ext cx="6529231" cy="4192032"/>
          </a:xfrm>
          <a:prstGeom prst="rect">
            <a:avLst/>
          </a:prstGeom>
          <a:noFill/>
          <a:ln>
            <a:noFill/>
          </a:ln>
        </p:spPr>
      </p:pic>
    </p:spTree>
    <p:extLst>
      <p:ext uri="{BB962C8B-B14F-4D97-AF65-F5344CB8AC3E}">
        <p14:creationId xmlns:p14="http://schemas.microsoft.com/office/powerpoint/2010/main" val="44179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dirty="0" smtClean="0">
                    <a:latin typeface="Times New Roman" pitchFamily="18" charset="0"/>
                    <a:cs typeface="Times New Roman" pitchFamily="18" charset="0"/>
                  </a:rPr>
                  <a:t>∑Y=0.598</a:t>
                </a:r>
              </a:p>
              <a:p>
                <a:pPr>
                  <a:buFont typeface="Wingdings" pitchFamily="2" charset="2"/>
                  <a:buChar char="Ø"/>
                </a:pPr>
                <a:r>
                  <a:rPr lang="en-US" dirty="0" smtClean="0">
                    <a:latin typeface="Times New Roman" pitchFamily="18" charset="0"/>
                    <a:cs typeface="Times New Roman" pitchFamily="18" charset="0"/>
                  </a:rPr>
                  <a:t>Then, </a:t>
                </a:r>
                <a:r>
                  <a:rPr lang="en-US" dirty="0" smtClean="0">
                    <a:effectLst/>
                    <a:latin typeface="Times New Roman"/>
                    <a:ea typeface="Calibri"/>
                  </a:rPr>
                  <a:t>C=</a:t>
                </a:r>
                <a14:m>
                  <m:oMath xmlns:m="http://schemas.openxmlformats.org/officeDocument/2006/math">
                    <m:f>
                      <m:fPr>
                        <m:ctrlPr>
                          <a:rPr lang="en-US" i="1">
                            <a:effectLst/>
                            <a:latin typeface="Cambria Math" panose="02040503050406030204" pitchFamily="18" charset="0"/>
                          </a:rPr>
                        </m:ctrlPr>
                      </m:fPr>
                      <m:num>
                        <m:r>
                          <a:rPr lang="en-US" i="1">
                            <a:effectLst/>
                            <a:latin typeface="Cambria Math"/>
                            <a:ea typeface="Calibri"/>
                            <a:cs typeface="Times New Roman"/>
                          </a:rPr>
                          <m:t>(</m:t>
                        </m:r>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5</m:t>
                        </m:r>
                        <m:r>
                          <a:rPr lang="en-US" i="1">
                            <a:effectLst/>
                            <a:latin typeface="Cambria Math"/>
                            <a:ea typeface="Calibri"/>
                            <a:cs typeface="Times New Roman"/>
                          </a:rPr>
                          <m:t>×</m:t>
                        </m:r>
                        <m:r>
                          <a:rPr lang="en-US" i="1">
                            <a:effectLst/>
                            <a:latin typeface="Cambria Math"/>
                            <a:ea typeface="Calibri"/>
                            <a:cs typeface="Times New Roman"/>
                          </a:rPr>
                          <m:t>18</m:t>
                        </m:r>
                        <m:r>
                          <a:rPr lang="en-US" i="1">
                            <a:effectLst/>
                            <a:latin typeface="Cambria Math"/>
                            <a:ea typeface="Calibri"/>
                            <a:cs typeface="Times New Roman"/>
                          </a:rPr>
                          <m:t>)+</m:t>
                        </m:r>
                        <m:r>
                          <a:rPr lang="en-US" i="1">
                            <a:effectLst/>
                            <a:latin typeface="Cambria Math"/>
                            <a:ea typeface="Calibri"/>
                            <a:cs typeface="Times New Roman"/>
                          </a:rPr>
                          <m:t>5</m:t>
                        </m:r>
                      </m:num>
                      <m:den>
                        <m:r>
                          <a:rPr lang="en-US" i="1">
                            <a:effectLst/>
                            <a:latin typeface="Cambria Math"/>
                            <a:ea typeface="Calibri"/>
                            <a:cs typeface="Times New Roman"/>
                          </a:rPr>
                          <m:t>1</m:t>
                        </m:r>
                        <m:r>
                          <a:rPr lang="en-US" i="1">
                            <a:effectLst/>
                            <a:latin typeface="Cambria Math"/>
                            <a:ea typeface="Calibri"/>
                            <a:cs typeface="Times New Roman"/>
                          </a:rPr>
                          <m:t>−</m:t>
                        </m:r>
                        <m:r>
                          <a:rPr lang="en-US" i="1">
                            <a:effectLst/>
                            <a:latin typeface="Cambria Math"/>
                            <a:ea typeface="Calibri"/>
                            <a:cs typeface="Times New Roman"/>
                          </a:rPr>
                          <m:t>0</m:t>
                        </m:r>
                        <m:r>
                          <a:rPr lang="en-US" i="1">
                            <a:effectLst/>
                            <a:latin typeface="Cambria Math"/>
                            <a:ea typeface="Calibri"/>
                            <a:cs typeface="Times New Roman"/>
                          </a:rPr>
                          <m:t>.</m:t>
                        </m:r>
                        <m:r>
                          <a:rPr lang="en-US" i="1">
                            <a:effectLst/>
                            <a:latin typeface="Cambria Math"/>
                            <a:ea typeface="Calibri"/>
                            <a:cs typeface="Times New Roman"/>
                          </a:rPr>
                          <m:t>598</m:t>
                        </m:r>
                      </m:den>
                    </m:f>
                  </m:oMath>
                </a14:m>
                <a:r>
                  <a:rPr lang="en-US" dirty="0">
                    <a:effectLst/>
                    <a:latin typeface="Times New Roman"/>
                    <a:ea typeface="Times New Roman"/>
                  </a:rPr>
                  <a:t> =79.6 sec, take it </a:t>
                </a:r>
                <a:r>
                  <a:rPr lang="en-US" b="1" dirty="0">
                    <a:effectLst/>
                    <a:latin typeface="Times New Roman"/>
                    <a:ea typeface="Times New Roman"/>
                  </a:rPr>
                  <a:t>80</a:t>
                </a:r>
                <a:r>
                  <a:rPr lang="en-US" dirty="0">
                    <a:effectLst/>
                    <a:latin typeface="Times New Roman"/>
                    <a:ea typeface="Times New Roman"/>
                  </a:rPr>
                  <a:t> sec</a:t>
                </a:r>
                <a:r>
                  <a:rPr lang="en-US" dirty="0" smtClean="0">
                    <a:effectLst/>
                    <a:latin typeface="Times New Roman"/>
                    <a:ea typeface="Times New Roman"/>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887"/>
                </a:stretch>
              </a:blipFill>
            </p:spPr>
            <p:txBody>
              <a:bodyPr/>
              <a:lstStyle/>
              <a:p>
                <a:r>
                  <a:rPr lang="en-US">
                    <a:noFill/>
                  </a:rPr>
                  <a:t> </a:t>
                </a:r>
              </a:p>
            </p:txBody>
          </p:sp>
        </mc:Fallback>
      </mc:AlternateContent>
    </p:spTree>
    <p:extLst>
      <p:ext uri="{BB962C8B-B14F-4D97-AF65-F5344CB8AC3E}">
        <p14:creationId xmlns:p14="http://schemas.microsoft.com/office/powerpoint/2010/main" val="88983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lvl="0" indent="0">
                  <a:buNone/>
                </a:pPr>
                <a:r>
                  <a:rPr lang="en-US" dirty="0">
                    <a:solidFill>
                      <a:prstClr val="black"/>
                    </a:solidFill>
                    <a:latin typeface="Times New Roman"/>
                    <a:ea typeface="Times New Roman"/>
                  </a:rPr>
                  <a:t>3. Calculations for the </a:t>
                </a:r>
                <a:r>
                  <a:rPr lang="en-US" dirty="0" smtClean="0">
                    <a:solidFill>
                      <a:prstClr val="black"/>
                    </a:solidFill>
                    <a:latin typeface="Times New Roman"/>
                    <a:ea typeface="Times New Roman"/>
                  </a:rPr>
                  <a:t> total green time:</a:t>
                </a:r>
                <a:endParaRPr lang="en-US" dirty="0">
                  <a:solidFill>
                    <a:prstClr val="black"/>
                  </a:solidFill>
                  <a:latin typeface="Times New Roman"/>
                  <a:ea typeface="Times New Roman"/>
                </a:endParaRPr>
              </a:p>
              <a:p>
                <a:pPr marL="0" lvl="0" indent="0" algn="ctr">
                  <a:buNone/>
                </a:pPr>
                <a:r>
                  <a:rPr lang="en-US" dirty="0" err="1">
                    <a:solidFill>
                      <a:prstClr val="black"/>
                    </a:solidFill>
                    <a:latin typeface="Times New Roman"/>
                    <a:ea typeface="Calibri"/>
                  </a:rPr>
                  <a:t>G</a:t>
                </a:r>
                <a:r>
                  <a:rPr lang="en-US" baseline="-25000" dirty="0" err="1">
                    <a:solidFill>
                      <a:prstClr val="black"/>
                    </a:solidFill>
                    <a:latin typeface="Times New Roman"/>
                    <a:ea typeface="Calibri"/>
                  </a:rPr>
                  <a:t>te</a:t>
                </a:r>
                <a:r>
                  <a:rPr lang="en-US" dirty="0">
                    <a:solidFill>
                      <a:prstClr val="black"/>
                    </a:solidFill>
                    <a:latin typeface="Times New Roman"/>
                    <a:ea typeface="Calibri"/>
                  </a:rPr>
                  <a:t>=C – L = 80 – 18 =</a:t>
                </a:r>
                <a:r>
                  <a:rPr lang="en-US" b="1" dirty="0">
                    <a:solidFill>
                      <a:prstClr val="black"/>
                    </a:solidFill>
                    <a:latin typeface="Times New Roman"/>
                    <a:ea typeface="Calibri"/>
                  </a:rPr>
                  <a:t>62</a:t>
                </a:r>
                <a:r>
                  <a:rPr lang="en-US" dirty="0">
                    <a:solidFill>
                      <a:prstClr val="black"/>
                    </a:solidFill>
                    <a:latin typeface="Times New Roman"/>
                    <a:ea typeface="Calibri"/>
                  </a:rPr>
                  <a:t> sec</a:t>
                </a:r>
              </a:p>
              <a:p>
                <a:pPr lvl="0">
                  <a:buFont typeface="Wingdings" pitchFamily="2" charset="2"/>
                  <a:buChar char="Ø"/>
                </a:pPr>
                <a:r>
                  <a:rPr lang="en-US" dirty="0">
                    <a:solidFill>
                      <a:prstClr val="black"/>
                    </a:solidFill>
                    <a:latin typeface="Times New Roman" pitchFamily="18" charset="0"/>
                    <a:cs typeface="Times New Roman" pitchFamily="18" charset="0"/>
                  </a:rPr>
                  <a:t>Effective green time for each phase:</a:t>
                </a:r>
              </a:p>
              <a:p>
                <a:pPr marL="0" lvl="0" indent="0" algn="ctr">
                  <a:buNone/>
                </a:pPr>
                <a:r>
                  <a:rPr lang="en-US" dirty="0" err="1">
                    <a:solidFill>
                      <a:prstClr val="black"/>
                    </a:solidFill>
                    <a:latin typeface="Times New Roman"/>
                    <a:ea typeface="Calibri"/>
                  </a:rPr>
                  <a:t>G</a:t>
                </a:r>
                <a:r>
                  <a:rPr lang="en-US" baseline="-25000" dirty="0" err="1">
                    <a:solidFill>
                      <a:prstClr val="black"/>
                    </a:solidFill>
                    <a:latin typeface="Times New Roman"/>
                    <a:ea typeface="Calibri"/>
                  </a:rPr>
                  <a:t>ei</a:t>
                </a:r>
                <a:r>
                  <a:rPr lang="en-US" dirty="0">
                    <a:solidFill>
                      <a:prstClr val="black"/>
                    </a:solidFill>
                    <a:latin typeface="Times New Roman"/>
                    <a:ea typeface="Calibri"/>
                  </a:rPr>
                  <a:t> = </a:t>
                </a:r>
                <a14:m>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a:ea typeface="Calibri"/>
                            <a:cs typeface="Times New Roman"/>
                          </a:rPr>
                          <m:t>𝑌𝑖</m:t>
                        </m:r>
                      </m:num>
                      <m:den>
                        <m:nary>
                          <m:naryPr>
                            <m:chr m:val="∑"/>
                            <m:limLoc m:val="undOvr"/>
                            <m:subHide m:val="on"/>
                            <m:supHide m:val="on"/>
                            <m:ctrlPr>
                              <a:rPr lang="en-US" i="1">
                                <a:solidFill>
                                  <a:prstClr val="black"/>
                                </a:solidFill>
                                <a:latin typeface="Cambria Math" panose="02040503050406030204" pitchFamily="18" charset="0"/>
                              </a:rPr>
                            </m:ctrlPr>
                          </m:naryPr>
                          <m:sub/>
                          <m:sup/>
                          <m:e>
                            <m:r>
                              <a:rPr lang="en-US" i="1">
                                <a:solidFill>
                                  <a:prstClr val="black"/>
                                </a:solidFill>
                                <a:latin typeface="Cambria Math"/>
                                <a:ea typeface="Calibri"/>
                                <a:cs typeface="Times New Roman"/>
                              </a:rPr>
                              <m:t>𝑌𝑖</m:t>
                            </m:r>
                          </m:e>
                        </m:nary>
                      </m:den>
                    </m:f>
                    <m:r>
                      <a:rPr lang="en-US" i="1">
                        <a:solidFill>
                          <a:prstClr val="black"/>
                        </a:solidFill>
                        <a:latin typeface="Cambria Math"/>
                        <a:ea typeface="Times New Roman"/>
                        <a:cs typeface="Times New Roman"/>
                      </a:rPr>
                      <m:t>× </m:t>
                    </m:r>
                  </m:oMath>
                </a14:m>
                <a:r>
                  <a:rPr lang="en-US" dirty="0" err="1">
                    <a:solidFill>
                      <a:prstClr val="black"/>
                    </a:solidFill>
                    <a:latin typeface="Times New Roman"/>
                    <a:ea typeface="Times New Roman"/>
                  </a:rPr>
                  <a:t>G</a:t>
                </a:r>
                <a:r>
                  <a:rPr lang="en-US" baseline="-25000" dirty="0" err="1">
                    <a:solidFill>
                      <a:prstClr val="black"/>
                    </a:solidFill>
                    <a:latin typeface="Times New Roman"/>
                    <a:ea typeface="Times New Roman"/>
                  </a:rPr>
                  <a:t>te</a:t>
                </a:r>
                <a:endParaRPr lang="en-US" dirty="0">
                  <a:solidFill>
                    <a:prstClr val="black"/>
                  </a:solidFill>
                  <a:latin typeface="Times New Roman" pitchFamily="18" charset="0"/>
                  <a:cs typeface="Times New Roman"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887"/>
                </a:stretch>
              </a:blipFill>
            </p:spPr>
            <p:txBody>
              <a:bodyPr/>
              <a:lstStyle/>
              <a:p>
                <a:r>
                  <a:rPr lang="en-US">
                    <a:noFill/>
                  </a:rPr>
                  <a:t> </a:t>
                </a:r>
              </a:p>
            </p:txBody>
          </p:sp>
        </mc:Fallback>
      </mc:AlternateContent>
    </p:spTree>
    <p:extLst>
      <p:ext uri="{BB962C8B-B14F-4D97-AF65-F5344CB8AC3E}">
        <p14:creationId xmlns:p14="http://schemas.microsoft.com/office/powerpoint/2010/main" val="3417984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The following table summarized the values of effective green time for each phase:</a:t>
            </a:r>
          </a:p>
          <a:p>
            <a:pPr marL="0" indent="0" algn="ctr">
              <a:buNone/>
            </a:pP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388478817"/>
              </p:ext>
            </p:extLst>
          </p:nvPr>
        </p:nvGraphicFramePr>
        <p:xfrm>
          <a:off x="1981200" y="3124200"/>
          <a:ext cx="4760595" cy="1988860"/>
        </p:xfrm>
        <a:graphic>
          <a:graphicData uri="http://schemas.openxmlformats.org/drawingml/2006/table">
            <a:tbl>
              <a:tblPr firstRow="1" firstCol="1" bandRow="1"/>
              <a:tblGrid>
                <a:gridCol w="1586865">
                  <a:extLst>
                    <a:ext uri="{9D8B030D-6E8A-4147-A177-3AD203B41FA5}">
                      <a16:colId xmlns:a16="http://schemas.microsoft.com/office/drawing/2014/main" val="20000"/>
                    </a:ext>
                  </a:extLst>
                </a:gridCol>
                <a:gridCol w="1586865">
                  <a:extLst>
                    <a:ext uri="{9D8B030D-6E8A-4147-A177-3AD203B41FA5}">
                      <a16:colId xmlns:a16="http://schemas.microsoft.com/office/drawing/2014/main" val="20001"/>
                    </a:ext>
                  </a:extLst>
                </a:gridCol>
                <a:gridCol w="1586865">
                  <a:extLst>
                    <a:ext uri="{9D8B030D-6E8A-4147-A177-3AD203B41FA5}">
                      <a16:colId xmlns:a16="http://schemas.microsoft.com/office/drawing/2014/main" val="20002"/>
                    </a:ext>
                  </a:extLst>
                </a:gridCol>
              </a:tblGrid>
              <a:tr h="497215">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Phase</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Y</a:t>
                      </a:r>
                      <a:r>
                        <a:rPr lang="en-US" sz="2800" b="1" baseline="-25000" dirty="0">
                          <a:solidFill>
                            <a:srgbClr val="000000"/>
                          </a:solidFill>
                          <a:effectLst/>
                          <a:latin typeface="Times New Roman"/>
                          <a:ea typeface="Calibri"/>
                          <a:cs typeface="Arial"/>
                        </a:rPr>
                        <a:t>i</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G</a:t>
                      </a:r>
                      <a:r>
                        <a:rPr lang="en-US" sz="2800" b="1" baseline="-25000">
                          <a:solidFill>
                            <a:srgbClr val="000000"/>
                          </a:solidFill>
                          <a:effectLst/>
                          <a:latin typeface="Times New Roman"/>
                          <a:ea typeface="Calibri"/>
                          <a:cs typeface="Arial"/>
                        </a:rPr>
                        <a:t>ei</a:t>
                      </a:r>
                      <a:r>
                        <a:rPr lang="en-US" sz="2800" b="1">
                          <a:solidFill>
                            <a:srgbClr val="000000"/>
                          </a:solidFill>
                          <a:effectLst/>
                          <a:latin typeface="Times New Roman"/>
                          <a:ea typeface="Calibri"/>
                          <a:cs typeface="Arial"/>
                        </a:rPr>
                        <a:t>(sec)</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497215">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A</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0.08</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8.3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1"/>
                  </a:ext>
                </a:extLst>
              </a:tr>
              <a:tr h="497215">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B</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0.295</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30.6</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2"/>
                  </a:ext>
                </a:extLst>
              </a:tr>
              <a:tr h="497215">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C</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0.223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23.1</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46801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actual green time for each phase:</a:t>
            </a:r>
          </a:p>
          <a:p>
            <a:pPr marL="114300" indent="0" algn="ctr" rtl="1">
              <a:lnSpc>
                <a:spcPct val="115000"/>
              </a:lnSpc>
              <a:spcBef>
                <a:spcPts val="0"/>
              </a:spcBef>
              <a:spcAft>
                <a:spcPts val="1000"/>
              </a:spcAft>
              <a:buNone/>
            </a:pPr>
            <a:r>
              <a:rPr lang="en-US" dirty="0" err="1"/>
              <a:t>G</a:t>
            </a:r>
            <a:r>
              <a:rPr lang="en-US" baseline="-25000" dirty="0" err="1"/>
              <a:t>a</a:t>
            </a:r>
            <a:r>
              <a:rPr lang="en-US" dirty="0"/>
              <a:t>= </a:t>
            </a:r>
            <a:r>
              <a:rPr lang="en-US" dirty="0" err="1"/>
              <a:t>G</a:t>
            </a:r>
            <a:r>
              <a:rPr lang="en-US" baseline="-25000" dirty="0" err="1"/>
              <a:t>e</a:t>
            </a:r>
            <a:r>
              <a:rPr lang="en-US" dirty="0"/>
              <a:t> – yellow + </a:t>
            </a:r>
            <a:r>
              <a:rPr lang="en-US" dirty="0" smtClean="0"/>
              <a:t>l</a:t>
            </a:r>
            <a:r>
              <a:rPr lang="en-US" baseline="-25000" dirty="0" smtClean="0"/>
              <a:t>i</a:t>
            </a:r>
            <a:endParaRPr lang="en-US" dirty="0"/>
          </a:p>
          <a:p>
            <a:pPr marL="114300" marR="0" indent="0" algn="ctr" rtl="1">
              <a:lnSpc>
                <a:spcPct val="115000"/>
              </a:lnSpc>
              <a:spcBef>
                <a:spcPts val="0"/>
              </a:spcBef>
              <a:spcAft>
                <a:spcPts val="1000"/>
              </a:spcAft>
              <a:buNone/>
            </a:pPr>
            <a:endParaRPr lang="en-US" dirty="0">
              <a:solidFill>
                <a:srgbClr val="000000"/>
              </a:solidFill>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2409018156"/>
              </p:ext>
            </p:extLst>
          </p:nvPr>
        </p:nvGraphicFramePr>
        <p:xfrm>
          <a:off x="1919287" y="3291999"/>
          <a:ext cx="5929312" cy="2551191"/>
        </p:xfrm>
        <a:graphic>
          <a:graphicData uri="http://schemas.openxmlformats.org/drawingml/2006/table">
            <a:tbl>
              <a:tblPr firstRow="1" firstCol="1" bandRow="1"/>
              <a:tblGrid>
                <a:gridCol w="1132637">
                  <a:extLst>
                    <a:ext uri="{9D8B030D-6E8A-4147-A177-3AD203B41FA5}">
                      <a16:colId xmlns:a16="http://schemas.microsoft.com/office/drawing/2014/main" val="20000"/>
                    </a:ext>
                  </a:extLst>
                </a:gridCol>
                <a:gridCol w="1132637">
                  <a:extLst>
                    <a:ext uri="{9D8B030D-6E8A-4147-A177-3AD203B41FA5}">
                      <a16:colId xmlns:a16="http://schemas.microsoft.com/office/drawing/2014/main" val="20001"/>
                    </a:ext>
                  </a:extLst>
                </a:gridCol>
                <a:gridCol w="1132637">
                  <a:extLst>
                    <a:ext uri="{9D8B030D-6E8A-4147-A177-3AD203B41FA5}">
                      <a16:colId xmlns:a16="http://schemas.microsoft.com/office/drawing/2014/main" val="20002"/>
                    </a:ext>
                  </a:extLst>
                </a:gridCol>
                <a:gridCol w="1132637">
                  <a:extLst>
                    <a:ext uri="{9D8B030D-6E8A-4147-A177-3AD203B41FA5}">
                      <a16:colId xmlns:a16="http://schemas.microsoft.com/office/drawing/2014/main" val="20003"/>
                    </a:ext>
                  </a:extLst>
                </a:gridCol>
                <a:gridCol w="1398764">
                  <a:extLst>
                    <a:ext uri="{9D8B030D-6E8A-4147-A177-3AD203B41FA5}">
                      <a16:colId xmlns:a16="http://schemas.microsoft.com/office/drawing/2014/main" val="20004"/>
                    </a:ext>
                  </a:extLst>
                </a:gridCol>
              </a:tblGrid>
              <a:tr h="558620">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Phase</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err="1">
                          <a:solidFill>
                            <a:srgbClr val="000000"/>
                          </a:solidFill>
                          <a:effectLst/>
                          <a:latin typeface="Times New Roman"/>
                          <a:ea typeface="Calibri"/>
                          <a:cs typeface="Arial"/>
                        </a:rPr>
                        <a:t>G</a:t>
                      </a:r>
                      <a:r>
                        <a:rPr lang="en-US" sz="2800" b="1" baseline="-25000" dirty="0" err="1">
                          <a:solidFill>
                            <a:srgbClr val="000000"/>
                          </a:solidFill>
                          <a:effectLst/>
                          <a:latin typeface="Times New Roman"/>
                          <a:ea typeface="Calibri"/>
                          <a:cs typeface="Arial"/>
                        </a:rPr>
                        <a:t>ei</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Yellow</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L</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G</a:t>
                      </a:r>
                      <a:r>
                        <a:rPr lang="en-US" sz="2800" b="1" baseline="-25000">
                          <a:solidFill>
                            <a:srgbClr val="000000"/>
                          </a:solidFill>
                          <a:effectLst/>
                          <a:latin typeface="Times New Roman"/>
                          <a:ea typeface="Calibri"/>
                          <a:cs typeface="Arial"/>
                        </a:rPr>
                        <a:t>a</a:t>
                      </a:r>
                      <a:r>
                        <a:rPr lang="en-US" sz="2800" b="1">
                          <a:solidFill>
                            <a:srgbClr val="000000"/>
                          </a:solidFill>
                          <a:effectLst/>
                          <a:latin typeface="Times New Roman"/>
                          <a:ea typeface="Calibri"/>
                          <a:cs typeface="Arial"/>
                        </a:rPr>
                        <a:t>(sec)</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523245">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A</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8.3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4</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10</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1"/>
                  </a:ext>
                </a:extLst>
              </a:tr>
              <a:tr h="523245">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B</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30.6</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4</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30</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2"/>
                  </a:ext>
                </a:extLst>
              </a:tr>
              <a:tr h="523245">
                <a:tc>
                  <a:txBody>
                    <a:bodyPr/>
                    <a:lstStyle/>
                    <a:p>
                      <a:pPr marL="0" marR="0" algn="ctr" rtl="1">
                        <a:lnSpc>
                          <a:spcPct val="115000"/>
                        </a:lnSpc>
                        <a:spcBef>
                          <a:spcPts val="0"/>
                        </a:spcBef>
                        <a:spcAft>
                          <a:spcPts val="0"/>
                        </a:spcAft>
                      </a:pPr>
                      <a:r>
                        <a:rPr lang="en-US" sz="2800" b="1">
                          <a:solidFill>
                            <a:srgbClr val="000000"/>
                          </a:solidFill>
                          <a:effectLst/>
                          <a:latin typeface="Times New Roman"/>
                          <a:ea typeface="Calibri"/>
                          <a:cs typeface="Arial"/>
                        </a:rPr>
                        <a:t>C</a:t>
                      </a:r>
                      <a:endParaRPr lang="en-US" sz="2800" b="1">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23.1</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4</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a:solidFill>
                            <a:srgbClr val="000000"/>
                          </a:solidFill>
                          <a:effectLst/>
                          <a:latin typeface="Times New Roman"/>
                          <a:ea typeface="Calibri"/>
                          <a:cs typeface="Arial"/>
                        </a:rPr>
                        <a:t>3</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rtl="1">
                        <a:lnSpc>
                          <a:spcPct val="115000"/>
                        </a:lnSpc>
                        <a:spcBef>
                          <a:spcPts val="0"/>
                        </a:spcBef>
                        <a:spcAft>
                          <a:spcPts val="0"/>
                        </a:spcAft>
                      </a:pPr>
                      <a:r>
                        <a:rPr lang="en-US" sz="2800" b="1" dirty="0" smtClean="0">
                          <a:solidFill>
                            <a:srgbClr val="000000"/>
                          </a:solidFill>
                          <a:effectLst/>
                          <a:latin typeface="Times New Roman"/>
                          <a:ea typeface="Calibri"/>
                          <a:cs typeface="Arial"/>
                        </a:rPr>
                        <a:t>22</a:t>
                      </a:r>
                      <a:endParaRPr lang="en-US" sz="2800" b="1" dirty="0">
                        <a:solidFill>
                          <a:srgbClr val="000000"/>
                        </a:solidFill>
                        <a:effectLst/>
                        <a:latin typeface="Calibri"/>
                        <a:ea typeface="Calibri"/>
                        <a:cs typeface="Arial"/>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2288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Times New Roman" pitchFamily="18" charset="0"/>
                <a:cs typeface="Times New Roman" pitchFamily="18" charset="0"/>
              </a:rPr>
              <a:t>Part 1: definition of the three intersections</a:t>
            </a:r>
            <a:endParaRPr lang="en-US" sz="28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3000" y="1676400"/>
            <a:ext cx="6819900" cy="4648200"/>
          </a:xfrm>
          <a:prstGeom prst="rect">
            <a:avLst/>
          </a:prstGeom>
        </p:spPr>
      </p:pic>
    </p:spTree>
    <p:extLst>
      <p:ext uri="{BB962C8B-B14F-4D97-AF65-F5344CB8AC3E}">
        <p14:creationId xmlns:p14="http://schemas.microsoft.com/office/powerpoint/2010/main" val="4081505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The following table </a:t>
            </a:r>
            <a:r>
              <a:rPr lang="en-US" dirty="0" err="1" smtClean="0">
                <a:latin typeface="Times New Roman" pitchFamily="18" charset="0"/>
                <a:cs typeface="Times New Roman" pitchFamily="18" charset="0"/>
              </a:rPr>
              <a:t>summerized</a:t>
            </a:r>
            <a:r>
              <a:rPr lang="en-US" dirty="0" smtClean="0">
                <a:latin typeface="Times New Roman" pitchFamily="18" charset="0"/>
                <a:cs typeface="Times New Roman" pitchFamily="18" charset="0"/>
              </a:rPr>
              <a:t> the timing for the light signal on Al-</a:t>
            </a:r>
            <a:r>
              <a:rPr lang="en-US" dirty="0" err="1" smtClean="0">
                <a:latin typeface="Times New Roman" pitchFamily="18" charset="0"/>
                <a:cs typeface="Times New Roman" pitchFamily="18" charset="0"/>
              </a:rPr>
              <a:t>Nabatat</a:t>
            </a:r>
            <a:r>
              <a:rPr lang="en-US" dirty="0" smtClean="0">
                <a:latin typeface="Times New Roman" pitchFamily="18" charset="0"/>
                <a:cs typeface="Times New Roman" pitchFamily="18" charset="0"/>
              </a:rPr>
              <a:t> intersection:</a:t>
            </a:r>
          </a:p>
          <a:p>
            <a:pPr marL="0" indent="0" algn="ctr">
              <a:buNone/>
            </a:pPr>
            <a:endParaRPr lang="en-US" dirty="0">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2895601"/>
            <a:ext cx="5462588" cy="3505200"/>
          </a:xfrm>
          <a:prstGeom prst="rect">
            <a:avLst/>
          </a:prstGeom>
          <a:noFill/>
          <a:ln>
            <a:noFill/>
          </a:ln>
        </p:spPr>
      </p:pic>
    </p:spTree>
    <p:extLst>
      <p:ext uri="{BB962C8B-B14F-4D97-AF65-F5344CB8AC3E}">
        <p14:creationId xmlns:p14="http://schemas.microsoft.com/office/powerpoint/2010/main" val="1605024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LOS:</a:t>
            </a:r>
          </a:p>
          <a:p>
            <a:pPr marL="0" indent="0">
              <a:buNone/>
            </a:pPr>
            <a:r>
              <a:rPr lang="en-US" dirty="0" smtClean="0">
                <a:latin typeface="Times New Roman" pitchFamily="18" charset="0"/>
                <a:cs typeface="Times New Roman" pitchFamily="18" charset="0"/>
              </a:rPr>
              <a:t>By compensating the results in the last table into the HCS software using (operation) option</a:t>
            </a:r>
            <a:r>
              <a:rPr lang="en-US" dirty="0">
                <a:latin typeface="Times New Roman" pitchFamily="18" charset="0"/>
                <a:cs typeface="Times New Roman" pitchFamily="18" charset="0"/>
              </a:rPr>
              <a:t>,</a:t>
            </a:r>
            <a:r>
              <a:rPr lang="en-US" dirty="0" smtClean="0">
                <a:latin typeface="Times New Roman" pitchFamily="18" charset="0"/>
                <a:cs typeface="Times New Roman" pitchFamily="18" charset="0"/>
              </a:rPr>
              <a:t> the LOS is C, so it has been developed the LOS from D to C.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903444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BOQ: Bill Of Quantity</a:t>
            </a:r>
          </a:p>
          <a:p>
            <a:pPr>
              <a:buFont typeface="Wingdings" pitchFamily="2" charset="2"/>
              <a:buChar char="Ø"/>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133600"/>
            <a:ext cx="5452110" cy="4538980"/>
          </a:xfrm>
          <a:prstGeom prst="rect">
            <a:avLst/>
          </a:prstGeom>
          <a:noFill/>
          <a:ln>
            <a:noFill/>
          </a:ln>
        </p:spPr>
      </p:pic>
    </p:spTree>
    <p:extLst>
      <p:ext uri="{BB962C8B-B14F-4D97-AF65-F5344CB8AC3E}">
        <p14:creationId xmlns:p14="http://schemas.microsoft.com/office/powerpoint/2010/main" val="432253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t>
            </a:r>
            <a:r>
              <a:rPr lang="en-US" sz="2800" dirty="0" smtClean="0">
                <a:solidFill>
                  <a:prstClr val="black"/>
                </a:solidFill>
                <a:latin typeface="Times New Roman" pitchFamily="18" charset="0"/>
                <a:cs typeface="Times New Roman" pitchFamily="18" charset="0"/>
              </a:rPr>
              <a:t>Al-</a:t>
            </a:r>
            <a:r>
              <a:rPr lang="en-US" sz="2800" dirty="0" err="1" smtClean="0">
                <a:solidFill>
                  <a:prstClr val="black"/>
                </a:solidFill>
                <a:latin typeface="Times New Roman" pitchFamily="18" charset="0"/>
                <a:cs typeface="Times New Roman" pitchFamily="18" charset="0"/>
              </a:rPr>
              <a:t>Zayed</a:t>
            </a:r>
            <a:r>
              <a:rPr lang="en-US" sz="2800" dirty="0" smtClean="0">
                <a:solidFill>
                  <a:prstClr val="black"/>
                </a:solidFill>
                <a:latin typeface="Times New Roman" pitchFamily="18" charset="0"/>
                <a:cs typeface="Times New Roman" pitchFamily="18" charset="0"/>
              </a:rPr>
              <a:t> </a:t>
            </a:r>
            <a:r>
              <a:rPr lang="en-US" sz="2800" dirty="0">
                <a:solidFill>
                  <a:prstClr val="black"/>
                </a:solidFill>
                <a:latin typeface="Times New Roman" pitchFamily="18" charset="0"/>
                <a:cs typeface="Times New Roman" pitchFamily="18" charset="0"/>
              </a:rPr>
              <a:t>intersection</a:t>
            </a:r>
            <a:endParaRPr lang="en-US" dirty="0"/>
          </a:p>
        </p:txBody>
      </p:sp>
      <p:sp>
        <p:nvSpPr>
          <p:cNvPr id="3" name="Content Placeholder 2"/>
          <p:cNvSpPr>
            <a:spLocks noGrp="1"/>
          </p:cNvSpPr>
          <p:nvPr>
            <p:ph idx="1"/>
          </p:nvPr>
        </p:nvSpPr>
        <p:spPr/>
        <p:txBody>
          <a:bodyPr/>
          <a:lstStyle/>
          <a:p>
            <a:pPr lvl="0">
              <a:buFont typeface="Wingdings" pitchFamily="2" charset="2"/>
              <a:buChar char="Ø"/>
            </a:pPr>
            <a:r>
              <a:rPr lang="en-US" dirty="0">
                <a:solidFill>
                  <a:prstClr val="black"/>
                </a:solidFill>
                <a:latin typeface="Times New Roman" pitchFamily="18" charset="0"/>
                <a:cs typeface="Times New Roman" pitchFamily="18" charset="0"/>
              </a:rPr>
              <a:t>Geometric design:</a:t>
            </a:r>
          </a:p>
          <a:p>
            <a:pPr marL="0" indent="0">
              <a:buNone/>
            </a:pPr>
            <a:endParaRPr lang="en-US" dirty="0">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438400" y="2209800"/>
            <a:ext cx="4114800" cy="4038600"/>
          </a:xfrm>
          <a:prstGeom prst="rect">
            <a:avLst/>
          </a:prstGeom>
        </p:spPr>
      </p:pic>
    </p:spTree>
    <p:extLst>
      <p:ext uri="{BB962C8B-B14F-4D97-AF65-F5344CB8AC3E}">
        <p14:creationId xmlns:p14="http://schemas.microsoft.com/office/powerpoint/2010/main" val="2402173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1371600"/>
            <a:ext cx="5401957" cy="5181600"/>
          </a:xfrm>
          <a:prstGeom prst="rect">
            <a:avLst/>
          </a:prstGeom>
        </p:spPr>
      </p:pic>
    </p:spTree>
    <p:extLst>
      <p:ext uri="{BB962C8B-B14F-4D97-AF65-F5344CB8AC3E}">
        <p14:creationId xmlns:p14="http://schemas.microsoft.com/office/powerpoint/2010/main" val="8392897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lvl="0">
              <a:lnSpc>
                <a:spcPct val="115000"/>
              </a:lnSpc>
              <a:spcBef>
                <a:spcPts val="0"/>
              </a:spcBef>
              <a:spcAft>
                <a:spcPts val="1000"/>
              </a:spcAft>
              <a:buFont typeface="Wingdings"/>
              <a:buChar char=""/>
            </a:pPr>
            <a:r>
              <a:rPr lang="en-US" dirty="0" smtClean="0">
                <a:solidFill>
                  <a:srgbClr val="000000"/>
                </a:solidFill>
                <a:effectLst/>
                <a:latin typeface="Times New Roman"/>
                <a:ea typeface="Calibri"/>
                <a:cs typeface="Arial"/>
              </a:rPr>
              <a:t>vehicle tracking:</a:t>
            </a:r>
            <a:endParaRPr lang="en-US" sz="2800" dirty="0">
              <a:solidFill>
                <a:srgbClr val="000000"/>
              </a:solidFill>
              <a:ea typeface="Calibri"/>
              <a:cs typeface="Arial"/>
            </a:endParaRPr>
          </a:p>
          <a:p>
            <a:pPr marL="0" indent="0">
              <a:buNone/>
            </a:pPr>
            <a:endParaRPr lang="en-US" dirty="0">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200400" y="2272145"/>
            <a:ext cx="4267200" cy="4572000"/>
          </a:xfrm>
          <a:prstGeom prst="rect">
            <a:avLst/>
          </a:prstGeom>
        </p:spPr>
      </p:pic>
    </p:spTree>
    <p:extLst>
      <p:ext uri="{BB962C8B-B14F-4D97-AF65-F5344CB8AC3E}">
        <p14:creationId xmlns:p14="http://schemas.microsoft.com/office/powerpoint/2010/main" val="28433698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lvl="0">
              <a:buFont typeface="Wingdings" pitchFamily="2" charset="2"/>
              <a:buChar char="Ø"/>
            </a:pPr>
            <a:r>
              <a:rPr lang="en-US" dirty="0">
                <a:solidFill>
                  <a:prstClr val="black"/>
                </a:solidFill>
                <a:latin typeface="Times New Roman" pitchFamily="18" charset="0"/>
                <a:cs typeface="Times New Roman" pitchFamily="18" charset="0"/>
              </a:rPr>
              <a:t>Minimum Yellow Interval at an Intersection:</a:t>
            </a:r>
          </a:p>
          <a:p>
            <a:pPr marL="0" indent="0">
              <a:buNone/>
            </a:pP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771692374"/>
                  </p:ext>
                </p:extLst>
              </p:nvPr>
            </p:nvGraphicFramePr>
            <p:xfrm>
              <a:off x="914400" y="2819400"/>
              <a:ext cx="7238994" cy="3319377"/>
            </p:xfrm>
            <a:graphic>
              <a:graphicData uri="http://schemas.openxmlformats.org/drawingml/2006/table">
                <a:tbl>
                  <a:tblPr firstRow="1" firstCol="1" bandRow="1"/>
                  <a:tblGrid>
                    <a:gridCol w="1034142">
                      <a:extLst>
                        <a:ext uri="{9D8B030D-6E8A-4147-A177-3AD203B41FA5}">
                          <a16:colId xmlns:a16="http://schemas.microsoft.com/office/drawing/2014/main" val="20000"/>
                        </a:ext>
                      </a:extLst>
                    </a:gridCol>
                    <a:gridCol w="1034142">
                      <a:extLst>
                        <a:ext uri="{9D8B030D-6E8A-4147-A177-3AD203B41FA5}">
                          <a16:colId xmlns:a16="http://schemas.microsoft.com/office/drawing/2014/main" val="20001"/>
                        </a:ext>
                      </a:extLst>
                    </a:gridCol>
                    <a:gridCol w="1034142">
                      <a:extLst>
                        <a:ext uri="{9D8B030D-6E8A-4147-A177-3AD203B41FA5}">
                          <a16:colId xmlns:a16="http://schemas.microsoft.com/office/drawing/2014/main" val="20002"/>
                        </a:ext>
                      </a:extLst>
                    </a:gridCol>
                    <a:gridCol w="1034142">
                      <a:extLst>
                        <a:ext uri="{9D8B030D-6E8A-4147-A177-3AD203B41FA5}">
                          <a16:colId xmlns:a16="http://schemas.microsoft.com/office/drawing/2014/main" val="20003"/>
                        </a:ext>
                      </a:extLst>
                    </a:gridCol>
                    <a:gridCol w="1034142">
                      <a:extLst>
                        <a:ext uri="{9D8B030D-6E8A-4147-A177-3AD203B41FA5}">
                          <a16:colId xmlns:a16="http://schemas.microsoft.com/office/drawing/2014/main" val="20004"/>
                        </a:ext>
                      </a:extLst>
                    </a:gridCol>
                    <a:gridCol w="1034142">
                      <a:extLst>
                        <a:ext uri="{9D8B030D-6E8A-4147-A177-3AD203B41FA5}">
                          <a16:colId xmlns:a16="http://schemas.microsoft.com/office/drawing/2014/main" val="20005"/>
                        </a:ext>
                      </a:extLst>
                    </a:gridCol>
                    <a:gridCol w="1034142">
                      <a:extLst>
                        <a:ext uri="{9D8B030D-6E8A-4147-A177-3AD203B41FA5}">
                          <a16:colId xmlns:a16="http://schemas.microsoft.com/office/drawing/2014/main" val="20006"/>
                        </a:ext>
                      </a:extLst>
                    </a:gridCol>
                  </a:tblGrid>
                  <a:tr h="1056458">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Phase</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δ (sec)</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L (m)</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u (km/h)</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a (sec)</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W (m)</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14:m>
                            <m:oMath xmlns:m="http://schemas.openxmlformats.org/officeDocument/2006/math">
                              <m:r>
                                <a:rPr lang="en-US" sz="2000" b="1" i="1">
                                  <a:solidFill>
                                    <a:srgbClr val="000000"/>
                                  </a:solidFill>
                                  <a:effectLst/>
                                  <a:latin typeface="Cambria Math"/>
                                  <a:ea typeface="Times New Roman"/>
                                  <a:cs typeface="Times New Roman"/>
                                </a:rPr>
                                <m:t>𝒕</m:t>
                              </m:r>
                            </m:oMath>
                          </a14:m>
                          <a:r>
                            <a:rPr lang="en-US" sz="2000" b="1" baseline="-25000">
                              <a:solidFill>
                                <a:srgbClr val="000000"/>
                              </a:solidFill>
                              <a:effectLst/>
                              <a:latin typeface="Cambria"/>
                              <a:ea typeface="Times New Roman"/>
                              <a:cs typeface="Times New Roman"/>
                            </a:rPr>
                            <a:t>min</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0"/>
                      </a:ext>
                    </a:extLst>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A</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1</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2.5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40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9</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1"/>
                      </a:ext>
                    </a:extLst>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B</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2.5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30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7.5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2"/>
                      </a:ext>
                    </a:extLst>
                  </a:tr>
                  <a:tr h="555352">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C</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40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9</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extLst>
                      <a:ext uri="{0D108BD9-81ED-4DB2-BD59-A6C34878D82A}">
                        <a16:rowId xmlns:a16="http://schemas.microsoft.com/office/drawing/2014/main" val="10003"/>
                      </a:ext>
                    </a:extLst>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D</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6</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7</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3771692374"/>
                  </p:ext>
                </p:extLst>
              </p:nvPr>
            </p:nvGraphicFramePr>
            <p:xfrm>
              <a:off x="914400" y="2819400"/>
              <a:ext cx="7238994" cy="3319377"/>
            </p:xfrm>
            <a:graphic>
              <a:graphicData uri="http://schemas.openxmlformats.org/drawingml/2006/table">
                <a:tbl>
                  <a:tblPr firstRow="1" firstCol="1" bandRow="1"/>
                  <a:tblGrid>
                    <a:gridCol w="1034142"/>
                    <a:gridCol w="1034142"/>
                    <a:gridCol w="1034142"/>
                    <a:gridCol w="1034142"/>
                    <a:gridCol w="1034142"/>
                    <a:gridCol w="1034142"/>
                    <a:gridCol w="1034142"/>
                  </a:tblGrid>
                  <a:tr h="1056458">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Phase</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δ (sec)</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Cambria"/>
                              <a:ea typeface="Times New Roman"/>
                              <a:cs typeface="Times New Roman"/>
                            </a:rPr>
                            <a:t>L (m)</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u (km/h)</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a (sec)</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W (m)</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endParaRPr lang="en-US"/>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blipFill rotWithShape="1">
                          <a:blip r:embed="rId2"/>
                          <a:stretch>
                            <a:fillRect l="-598235" t="-6358" r="-588" b="-215029"/>
                          </a:stretch>
                        </a:blipFill>
                      </a:tcPr>
                    </a:tc>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A</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1</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2.5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40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9</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B</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2.5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30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7.5</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55352">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C</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6</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40</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9</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69189">
                    <a:tc>
                      <a:txBody>
                        <a:bodyPr/>
                        <a:lstStyle/>
                        <a:p>
                          <a:pPr marL="0" marR="0" algn="ctr">
                            <a:lnSpc>
                              <a:spcPct val="115000"/>
                            </a:lnSpc>
                            <a:spcBef>
                              <a:spcPts val="0"/>
                            </a:spcBef>
                            <a:spcAft>
                              <a:spcPts val="0"/>
                            </a:spcAft>
                          </a:pPr>
                          <a:r>
                            <a:rPr lang="en-US" sz="2000" b="1">
                              <a:solidFill>
                                <a:srgbClr val="000000"/>
                              </a:solidFill>
                              <a:effectLst/>
                              <a:latin typeface="Cambria"/>
                              <a:ea typeface="Times New Roman"/>
                              <a:cs typeface="Times New Roman"/>
                            </a:rPr>
                            <a:t>D</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1</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a:solidFill>
                                <a:srgbClr val="000000"/>
                              </a:solidFill>
                              <a:effectLst/>
                              <a:latin typeface="Times New Roman"/>
                              <a:ea typeface="Times New Roman"/>
                              <a:cs typeface="Times New Roman"/>
                            </a:rPr>
                            <a:t>6</a:t>
                          </a:r>
                          <a:endParaRPr lang="en-US" sz="2000" b="1">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25</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dirty="0">
                              <a:solidFill>
                                <a:srgbClr val="000000"/>
                              </a:solidFill>
                              <a:effectLst/>
                              <a:latin typeface="Times New Roman"/>
                              <a:ea typeface="Times New Roman"/>
                              <a:cs typeface="Times New Roman"/>
                            </a:rPr>
                            <a:t>7</a:t>
                          </a:r>
                          <a:endParaRPr lang="en-US" sz="2000" b="1" dirty="0">
                            <a:solidFill>
                              <a:srgbClr val="000000"/>
                            </a:solidFill>
                            <a:effectLst/>
                            <a:latin typeface="Times New Roman"/>
                            <a:ea typeface="Calibri"/>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3600755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lvl="0">
              <a:buFont typeface="Wingdings" pitchFamily="2" charset="2"/>
              <a:buChar char="Ø"/>
            </a:pPr>
            <a:r>
              <a:rPr lang="en-US" dirty="0">
                <a:solidFill>
                  <a:prstClr val="black"/>
                </a:solidFill>
                <a:latin typeface="Times New Roman" pitchFamily="18" charset="0"/>
                <a:cs typeface="Times New Roman" pitchFamily="18" charset="0"/>
              </a:rPr>
              <a:t>Minimum Yellow Interval at an Intersection</a:t>
            </a:r>
            <a:r>
              <a:rPr lang="en-US" dirty="0" smtClean="0">
                <a:solidFill>
                  <a:prstClr val="black"/>
                </a:solidFill>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The following table summarized timing for All red and yellow interval:</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47134932"/>
              </p:ext>
            </p:extLst>
          </p:nvPr>
        </p:nvGraphicFramePr>
        <p:xfrm>
          <a:off x="1219200" y="3429000"/>
          <a:ext cx="6477000" cy="2036786"/>
        </p:xfrm>
        <a:graphic>
          <a:graphicData uri="http://schemas.openxmlformats.org/drawingml/2006/table">
            <a:tbl>
              <a:tblPr firstRow="1" firstCol="1" bandRow="1"/>
              <a:tblGrid>
                <a:gridCol w="12954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tblGrid>
              <a:tr h="478731">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Phase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1747">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Yellow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78731">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All red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543583">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a:solidFill>
                            <a:srgbClr val="000000"/>
                          </a:solidFill>
                          <a:effectLst/>
                          <a:latin typeface="Times New Roman"/>
                          <a:ea typeface="Calibri"/>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800" b="1" dirty="0">
                          <a:solidFill>
                            <a:srgbClr val="000000"/>
                          </a:solidFill>
                          <a:effectLst/>
                          <a:latin typeface="Times New Roman"/>
                          <a:ea typeface="Calibri"/>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489476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Calculations for cycle length:</a:t>
            </a:r>
          </a:p>
          <a:p>
            <a:pPr marL="514350" indent="-514350">
              <a:buAutoNum type="arabicPeriod"/>
            </a:pPr>
            <a:r>
              <a:rPr lang="en-US" dirty="0" smtClean="0">
                <a:latin typeface="Times New Roman" pitchFamily="18" charset="0"/>
                <a:cs typeface="Times New Roman" pitchFamily="18" charset="0"/>
              </a:rPr>
              <a:t>Total lost time:</a:t>
            </a:r>
          </a:p>
          <a:p>
            <a:pPr marL="0" indent="0">
              <a:buNone/>
            </a:pPr>
            <a:r>
              <a:rPr lang="en-US" dirty="0" smtClean="0">
                <a:latin typeface="Times New Roman" pitchFamily="18" charset="0"/>
                <a:cs typeface="Times New Roman" pitchFamily="18" charset="0"/>
              </a:rPr>
              <a:t>L = (4×3) + (4+2.5+4+2) = 24.5 sec.</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9061270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t>Maximum ratio (q/s)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027898658"/>
              </p:ext>
            </p:extLst>
          </p:nvPr>
        </p:nvGraphicFramePr>
        <p:xfrm>
          <a:off x="685800" y="2362200"/>
          <a:ext cx="7217363" cy="3962400"/>
        </p:xfrm>
        <a:graphic>
          <a:graphicData uri="http://schemas.openxmlformats.org/presentationml/2006/ole">
            <mc:AlternateContent xmlns:mc="http://schemas.openxmlformats.org/markup-compatibility/2006">
              <mc:Choice xmlns:v="urn:schemas-microsoft-com:vml" Requires="v">
                <p:oleObj spid="_x0000_s1027" name="Document" r:id="rId3" imgW="6089764" imgH="3343455" progId="Word.Document.12">
                  <p:embed/>
                </p:oleObj>
              </mc:Choice>
              <mc:Fallback>
                <p:oleObj name="Document" r:id="rId3" imgW="6089764" imgH="334345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362200"/>
                        <a:ext cx="7217363" cy="396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50241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prstClr val="black"/>
                </a:solidFill>
                <a:latin typeface="Times New Roman" pitchFamily="18" charset="0"/>
                <a:cs typeface="Times New Roman" pitchFamily="18" charset="0"/>
              </a:rPr>
              <a:t>Part 1: definition of the three intersections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After the data was collected for each intersection such as  accounting of traffic volume and inventory study, This data has been analyzed by </a:t>
            </a:r>
            <a:r>
              <a:rPr lang="en-US" dirty="0" err="1" smtClean="0">
                <a:latin typeface="Times New Roman" pitchFamily="18" charset="0"/>
                <a:cs typeface="Times New Roman" pitchFamily="18" charset="0"/>
              </a:rPr>
              <a:t>synchro</a:t>
            </a:r>
            <a:r>
              <a:rPr lang="en-US" dirty="0" smtClean="0">
                <a:latin typeface="Times New Roman" pitchFamily="18" charset="0"/>
                <a:cs typeface="Times New Roman" pitchFamily="18" charset="0"/>
              </a:rPr>
              <a:t> software to obtained the LOS.</a:t>
            </a:r>
          </a:p>
          <a:p>
            <a:pPr marL="0" indent="0">
              <a:buNone/>
            </a:pPr>
            <a:r>
              <a:rPr lang="en-US" dirty="0" smtClean="0">
                <a:latin typeface="Times New Roman" pitchFamily="18" charset="0"/>
                <a:cs typeface="Times New Roman" pitchFamily="18" charset="0"/>
              </a:rPr>
              <a:t>Furthermore, The 8 warrants was checked for each intersection.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0771262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∑Y=0.816</a:t>
            </a:r>
          </a:p>
          <a:p>
            <a:pPr>
              <a:buFont typeface="Wingdings" pitchFamily="2" charset="2"/>
              <a:buChar char="Ø"/>
            </a:pPr>
            <a:r>
              <a:rPr lang="en-US" dirty="0" smtClean="0">
                <a:latin typeface="Times New Roman" pitchFamily="18" charset="0"/>
                <a:cs typeface="Times New Roman" pitchFamily="18" charset="0"/>
              </a:rPr>
              <a:t>Cycle length = 230 sec</a:t>
            </a:r>
          </a:p>
          <a:p>
            <a:pPr marL="0" indent="0">
              <a:buNone/>
            </a:pP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18003642"/>
              </p:ext>
            </p:extLst>
          </p:nvPr>
        </p:nvGraphicFramePr>
        <p:xfrm>
          <a:off x="914400" y="3047999"/>
          <a:ext cx="7543800" cy="3429002"/>
        </p:xfrm>
        <a:graphic>
          <a:graphicData uri="http://schemas.openxmlformats.org/drawingml/2006/table">
            <a:tbl>
              <a:tblPr rtl="1" firstRow="1" firstCol="1" bandRow="1"/>
              <a:tblGrid>
                <a:gridCol w="1508760">
                  <a:extLst>
                    <a:ext uri="{9D8B030D-6E8A-4147-A177-3AD203B41FA5}">
                      <a16:colId xmlns:a16="http://schemas.microsoft.com/office/drawing/2014/main" val="20000"/>
                    </a:ext>
                  </a:extLst>
                </a:gridCol>
                <a:gridCol w="1508760">
                  <a:extLst>
                    <a:ext uri="{9D8B030D-6E8A-4147-A177-3AD203B41FA5}">
                      <a16:colId xmlns:a16="http://schemas.microsoft.com/office/drawing/2014/main" val="20001"/>
                    </a:ext>
                  </a:extLst>
                </a:gridCol>
                <a:gridCol w="1508760">
                  <a:extLst>
                    <a:ext uri="{9D8B030D-6E8A-4147-A177-3AD203B41FA5}">
                      <a16:colId xmlns:a16="http://schemas.microsoft.com/office/drawing/2014/main" val="20002"/>
                    </a:ext>
                  </a:extLst>
                </a:gridCol>
                <a:gridCol w="1508760">
                  <a:extLst>
                    <a:ext uri="{9D8B030D-6E8A-4147-A177-3AD203B41FA5}">
                      <a16:colId xmlns:a16="http://schemas.microsoft.com/office/drawing/2014/main" val="20003"/>
                    </a:ext>
                  </a:extLst>
                </a:gridCol>
                <a:gridCol w="1508760">
                  <a:extLst>
                    <a:ext uri="{9D8B030D-6E8A-4147-A177-3AD203B41FA5}">
                      <a16:colId xmlns:a16="http://schemas.microsoft.com/office/drawing/2014/main" val="20004"/>
                    </a:ext>
                  </a:extLst>
                </a:gridCol>
              </a:tblGrid>
              <a:tr h="598107">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D</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C</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B</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A</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Phase</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98107">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41</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59</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56.5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41</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Green</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r h="598107">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Yellow</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598107">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All 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3"/>
                  </a:ext>
                </a:extLst>
              </a:tr>
              <a:tr h="1036574">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182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162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166</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180</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88856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By compensating the results in the last table into the HCS software using choice (operation), , the LOS is F, by the way the LOS achieved by HCM method was F. Thus not been developed the LOS. Furthermore, it the length of cycle is very large and not acceptable</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513762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following two conditions were assumed to solve the problem of the cycle length:</a:t>
            </a:r>
          </a:p>
          <a:p>
            <a:pPr marL="514350" indent="-514350">
              <a:buAutoNum type="arabicPeriod"/>
            </a:pPr>
            <a:r>
              <a:rPr lang="en-US" dirty="0" smtClean="0">
                <a:latin typeface="Times New Roman" pitchFamily="18" charset="0"/>
                <a:cs typeface="Times New Roman" pitchFamily="18" charset="0"/>
              </a:rPr>
              <a:t>Splitting the cycle length into two sessions.</a:t>
            </a:r>
          </a:p>
          <a:p>
            <a:pPr marL="514350" indent="-514350">
              <a:buAutoNum type="arabicPeriod"/>
            </a:pPr>
            <a:r>
              <a:rPr lang="en-US" dirty="0" smtClean="0">
                <a:latin typeface="Times New Roman" pitchFamily="18" charset="0"/>
                <a:cs typeface="Times New Roman" pitchFamily="18" charset="0"/>
              </a:rPr>
              <a:t>Changes in Traffic directions.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0506865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514350" indent="-514350">
              <a:buAutoNum type="arabicPeriod"/>
            </a:pPr>
            <a:r>
              <a:rPr lang="en-US" b="1" dirty="0" smtClean="0">
                <a:latin typeface="Times New Roman" pitchFamily="18" charset="0"/>
                <a:cs typeface="Times New Roman" pitchFamily="18" charset="0"/>
              </a:rPr>
              <a:t>Splitting the cycle length into two sessions:</a:t>
            </a:r>
          </a:p>
          <a:p>
            <a:pPr marL="0" indent="0">
              <a:buNone/>
            </a:pPr>
            <a:r>
              <a:rPr lang="en-US" dirty="0" smtClean="0">
                <a:latin typeface="Times New Roman" pitchFamily="18" charset="0"/>
                <a:cs typeface="Times New Roman" pitchFamily="18" charset="0"/>
              </a:rPr>
              <a:t>Cycle length will be equal 130 sec, which it acceptable.</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83761447"/>
              </p:ext>
            </p:extLst>
          </p:nvPr>
        </p:nvGraphicFramePr>
        <p:xfrm>
          <a:off x="1295400" y="3352800"/>
          <a:ext cx="6629400" cy="2930938"/>
        </p:xfrm>
        <a:graphic>
          <a:graphicData uri="http://schemas.openxmlformats.org/drawingml/2006/table">
            <a:tbl>
              <a:tblPr rtl="1" firstRow="1" firstCol="1" bandRow="1"/>
              <a:tblGrid>
                <a:gridCol w="1325880">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1325880">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1325880">
                  <a:extLst>
                    <a:ext uri="{9D8B030D-6E8A-4147-A177-3AD203B41FA5}">
                      <a16:colId xmlns:a16="http://schemas.microsoft.com/office/drawing/2014/main" val="20004"/>
                    </a:ext>
                  </a:extLst>
                </a:gridCol>
              </a:tblGrid>
              <a:tr h="564770">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C</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B</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A</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Phase</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64770">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21</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30</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29.5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21</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Green</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r h="564770">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Yellow</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564770">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All 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3"/>
                  </a:ext>
                </a:extLst>
              </a:tr>
              <a:tr h="671858">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103</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92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94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101</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71566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effectLst/>
                <a:latin typeface="Times New Roman"/>
                <a:ea typeface="Calibri"/>
              </a:rPr>
              <a:t>By compensating the results in the last table into the HCS software using operation choice, the LOS is D, so the LOS is improved from F to 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2514021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b="1" dirty="0" smtClean="0">
                <a:latin typeface="Times New Roman" pitchFamily="18" charset="0"/>
                <a:cs typeface="Times New Roman" pitchFamily="18" charset="0"/>
              </a:rPr>
              <a:t>2.Changes in Traffic directions:</a:t>
            </a:r>
          </a:p>
          <a:p>
            <a:pPr marL="0" indent="0">
              <a:buNone/>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8819647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600" y="1295400"/>
            <a:ext cx="7610214" cy="5410200"/>
          </a:xfrm>
          <a:prstGeom prst="rect">
            <a:avLst/>
          </a:prstGeom>
        </p:spPr>
      </p:pic>
    </p:spTree>
    <p:extLst>
      <p:ext uri="{BB962C8B-B14F-4D97-AF65-F5344CB8AC3E}">
        <p14:creationId xmlns:p14="http://schemas.microsoft.com/office/powerpoint/2010/main" val="25765976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pic>
        <p:nvPicPr>
          <p:cNvPr id="1024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884084"/>
            <a:ext cx="7367716" cy="497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844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Calculations for cycle length:</a:t>
                </a:r>
              </a:p>
              <a:p>
                <a:pPr marL="0" indent="0">
                  <a:buNone/>
                </a:pPr>
                <a:r>
                  <a:rPr lang="en-US" dirty="0" smtClean="0">
                    <a:latin typeface="Times New Roman" pitchFamily="18" charset="0"/>
                    <a:cs typeface="Times New Roman" pitchFamily="18" charset="0"/>
                  </a:rPr>
                  <a:t>C</a:t>
                </a:r>
                <a:r>
                  <a:rPr lang="en-US" baseline="-25000" dirty="0" smtClean="0">
                    <a:latin typeface="Times New Roman" pitchFamily="18" charset="0"/>
                    <a:cs typeface="Times New Roman" pitchFamily="18" charset="0"/>
                  </a:rPr>
                  <a:t>L</a:t>
                </a:r>
                <a:r>
                  <a:rPr lang="en-US" dirty="0">
                    <a:latin typeface="Times New Roman" pitchFamily="18" charset="0"/>
                    <a:cs typeface="Times New Roman" pitchFamily="18" charset="0"/>
                  </a:rPr>
                  <a:t>=</a:t>
                </a:r>
                <a14:m>
                  <m:oMath xmlns:m="http://schemas.openxmlformats.org/officeDocument/2006/math">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a:rPr>
                              <m:t>1</m:t>
                            </m:r>
                            <m:r>
                              <a:rPr lang="en-US" i="1">
                                <a:latin typeface="Cambria Math"/>
                              </a:rPr>
                              <m:t>.</m:t>
                            </m:r>
                            <m:r>
                              <a:rPr lang="en-US" i="1">
                                <a:latin typeface="Cambria Math"/>
                              </a:rPr>
                              <m:t>5</m:t>
                            </m:r>
                            <m:r>
                              <a:rPr lang="en-US" i="1">
                                <a:latin typeface="Cambria Math"/>
                              </a:rPr>
                              <m:t>×</m:t>
                            </m:r>
                            <m:r>
                              <a:rPr lang="en-US" i="1">
                                <a:latin typeface="Cambria Math"/>
                              </a:rPr>
                              <m:t>24</m:t>
                            </m:r>
                            <m:r>
                              <a:rPr lang="en-US" i="1">
                                <a:latin typeface="Cambria Math"/>
                              </a:rPr>
                              <m:t>.</m:t>
                            </m:r>
                            <m:r>
                              <a:rPr lang="en-US" i="1">
                                <a:latin typeface="Cambria Math"/>
                              </a:rPr>
                              <m:t>5</m:t>
                            </m:r>
                          </m:e>
                        </m:d>
                        <m:r>
                          <a:rPr lang="en-US" i="1">
                            <a:latin typeface="Cambria Math"/>
                          </a:rPr>
                          <m:t>+</m:t>
                        </m:r>
                        <m:r>
                          <a:rPr lang="en-US" i="1">
                            <a:latin typeface="Cambria Math"/>
                          </a:rPr>
                          <m:t>5</m:t>
                        </m:r>
                      </m:num>
                      <m:den>
                        <m:r>
                          <a:rPr lang="en-US" i="1">
                            <a:latin typeface="Cambria Math"/>
                          </a:rPr>
                          <m:t>1</m:t>
                        </m:r>
                        <m:r>
                          <a:rPr lang="en-US" i="1">
                            <a:latin typeface="Cambria Math"/>
                          </a:rPr>
                          <m:t>−</m:t>
                        </m:r>
                        <m:r>
                          <a:rPr lang="en-US" i="1">
                            <a:latin typeface="Cambria Math"/>
                          </a:rPr>
                          <m:t>0</m:t>
                        </m:r>
                        <m:r>
                          <a:rPr lang="en-US" i="1">
                            <a:latin typeface="Cambria Math"/>
                          </a:rPr>
                          <m:t>.</m:t>
                        </m:r>
                        <m:r>
                          <a:rPr lang="en-US" i="1">
                            <a:latin typeface="Cambria Math"/>
                          </a:rPr>
                          <m:t>174</m:t>
                        </m:r>
                      </m:den>
                    </m:f>
                  </m:oMath>
                </a14:m>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146 sec, take it as 150 sec</a:t>
                </a:r>
                <a:r>
                  <a:rPr lang="en-US" dirty="0" smtClean="0">
                    <a:latin typeface="Times New Roman" pitchFamily="18" charset="0"/>
                    <a:cs typeface="Times New Roman" pitchFamily="18" charset="0"/>
                  </a:rPr>
                  <a:t>.</a:t>
                </a:r>
              </a:p>
              <a:p>
                <a:pPr marL="0" indent="0">
                  <a:buNone/>
                </a:pPr>
                <a:endParaRPr lang="en-US"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887"/>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267894162"/>
              </p:ext>
            </p:extLst>
          </p:nvPr>
        </p:nvGraphicFramePr>
        <p:xfrm>
          <a:off x="1447800" y="3124200"/>
          <a:ext cx="6164260" cy="3574163"/>
        </p:xfrm>
        <a:graphic>
          <a:graphicData uri="http://schemas.openxmlformats.org/drawingml/2006/table">
            <a:tbl>
              <a:tblPr rtl="1" firstRow="1" firstCol="1" bandRow="1"/>
              <a:tblGrid>
                <a:gridCol w="1232852">
                  <a:extLst>
                    <a:ext uri="{9D8B030D-6E8A-4147-A177-3AD203B41FA5}">
                      <a16:colId xmlns:a16="http://schemas.microsoft.com/office/drawing/2014/main" val="20000"/>
                    </a:ext>
                  </a:extLst>
                </a:gridCol>
                <a:gridCol w="1232852">
                  <a:extLst>
                    <a:ext uri="{9D8B030D-6E8A-4147-A177-3AD203B41FA5}">
                      <a16:colId xmlns:a16="http://schemas.microsoft.com/office/drawing/2014/main" val="20001"/>
                    </a:ext>
                  </a:extLst>
                </a:gridCol>
                <a:gridCol w="1232852">
                  <a:extLst>
                    <a:ext uri="{9D8B030D-6E8A-4147-A177-3AD203B41FA5}">
                      <a16:colId xmlns:a16="http://schemas.microsoft.com/office/drawing/2014/main" val="20002"/>
                    </a:ext>
                  </a:extLst>
                </a:gridCol>
                <a:gridCol w="1232852">
                  <a:extLst>
                    <a:ext uri="{9D8B030D-6E8A-4147-A177-3AD203B41FA5}">
                      <a16:colId xmlns:a16="http://schemas.microsoft.com/office/drawing/2014/main" val="20003"/>
                    </a:ext>
                  </a:extLst>
                </a:gridCol>
                <a:gridCol w="1232852">
                  <a:extLst>
                    <a:ext uri="{9D8B030D-6E8A-4147-A177-3AD203B41FA5}">
                      <a16:colId xmlns:a16="http://schemas.microsoft.com/office/drawing/2014/main" val="20004"/>
                    </a:ext>
                  </a:extLst>
                </a:gridCol>
              </a:tblGrid>
              <a:tr h="547783">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D</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C</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B</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A</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Phase</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7783">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28</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40.5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21</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28</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Green</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r h="547783">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Yellow</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547783">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2.5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4</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All 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3"/>
                  </a:ext>
                </a:extLst>
              </a:tr>
              <a:tr h="949358">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115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100.5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121.5</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a:solidFill>
                            <a:srgbClr val="000000"/>
                          </a:solidFill>
                          <a:effectLst/>
                          <a:latin typeface="Times New Roman"/>
                          <a:ea typeface="Times New Roman"/>
                          <a:cs typeface="Times New Roman"/>
                        </a:rPr>
                        <a:t>113</a:t>
                      </a:r>
                      <a:endParaRPr lang="en-US" sz="280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rtl="0">
                        <a:lnSpc>
                          <a:spcPct val="115000"/>
                        </a:lnSpc>
                        <a:spcBef>
                          <a:spcPts val="0"/>
                        </a:spcBef>
                        <a:spcAft>
                          <a:spcPts val="0"/>
                        </a:spcAft>
                      </a:pPr>
                      <a:r>
                        <a:rPr lang="en-US" sz="2800" b="1" dirty="0">
                          <a:solidFill>
                            <a:srgbClr val="000000"/>
                          </a:solidFill>
                          <a:effectLst/>
                          <a:latin typeface="Times New Roman"/>
                          <a:ea typeface="Times New Roman"/>
                          <a:cs typeface="Times New Roman"/>
                        </a:rPr>
                        <a:t>Red</a:t>
                      </a:r>
                      <a:endParaRPr lang="en-US" sz="2800" dirty="0">
                        <a:solidFill>
                          <a:srgbClr val="000000"/>
                        </a:solidFill>
                        <a:effectLst/>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773716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By compensating the results in the last table into the HCS software using choice (operation), the LOS is D, so it is developed the LOS from F to 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57102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prstClr val="black"/>
                </a:solidFill>
                <a:latin typeface="Times New Roman" pitchFamily="18" charset="0"/>
                <a:cs typeface="Times New Roman" pitchFamily="18" charset="0"/>
              </a:rPr>
              <a:t>Part </a:t>
            </a:r>
            <a:r>
              <a:rPr lang="en-US" sz="2800" dirty="0">
                <a:solidFill>
                  <a:prstClr val="black"/>
                </a:solidFill>
                <a:latin typeface="Times New Roman" pitchFamily="18" charset="0"/>
                <a:cs typeface="Times New Roman" pitchFamily="18" charset="0"/>
              </a:rPr>
              <a:t>1: Data analysis results</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LOS for the three intersections:</a:t>
            </a:r>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07106928"/>
              </p:ext>
            </p:extLst>
          </p:nvPr>
        </p:nvGraphicFramePr>
        <p:xfrm>
          <a:off x="762000" y="2438400"/>
          <a:ext cx="7543800" cy="3745230"/>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514600">
                  <a:extLst>
                    <a:ext uri="{9D8B030D-6E8A-4147-A177-3AD203B41FA5}">
                      <a16:colId xmlns:a16="http://schemas.microsoft.com/office/drawing/2014/main" val="20002"/>
                    </a:ext>
                  </a:extLst>
                </a:gridCol>
              </a:tblGrid>
              <a:tr h="933450">
                <a:tc>
                  <a:txBody>
                    <a:bodyPr/>
                    <a:lstStyle/>
                    <a:p>
                      <a:pPr algn="ctr"/>
                      <a:r>
                        <a:rPr lang="en-US" sz="2800" b="1" dirty="0" smtClean="0">
                          <a:latin typeface="Times New Roman" pitchFamily="18" charset="0"/>
                          <a:cs typeface="Times New Roman" pitchFamily="18" charset="0"/>
                        </a:rPr>
                        <a: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Intersection</a:t>
                      </a:r>
                    </a:p>
                    <a:p>
                      <a:pPr algn="ctr"/>
                      <a:r>
                        <a:rPr lang="en-US" sz="2800" b="1" dirty="0" smtClean="0">
                          <a:latin typeface="Times New Roman" pitchFamily="18" charset="0"/>
                          <a:cs typeface="Times New Roman" pitchFamily="18" charset="0"/>
                        </a:rPr>
                        <a:t>name</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LOS</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933450">
                <a:tc>
                  <a:txBody>
                    <a:bodyPr/>
                    <a:lstStyle/>
                    <a:p>
                      <a:pPr algn="ctr"/>
                      <a:r>
                        <a:rPr lang="en-US" sz="2800" b="1" dirty="0" smtClean="0">
                          <a:latin typeface="Times New Roman" pitchFamily="18" charset="0"/>
                          <a:cs typeface="Times New Roman" pitchFamily="18" charset="0"/>
                        </a:rPr>
                        <a:t>1</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a:t>
                      </a:r>
                      <a:r>
                        <a:rPr lang="en-US" sz="2800" b="1" dirty="0" err="1" smtClean="0">
                          <a:latin typeface="Times New Roman" pitchFamily="18" charset="0"/>
                          <a:cs typeface="Times New Roman" pitchFamily="18" charset="0"/>
                        </a:rPr>
                        <a:t>Nabatat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D</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933450">
                <a:tc>
                  <a:txBody>
                    <a:bodyPr/>
                    <a:lstStyle/>
                    <a:p>
                      <a:pPr algn="ctr"/>
                      <a:r>
                        <a:rPr lang="en-US" sz="2800" b="1" dirty="0" smtClean="0">
                          <a:latin typeface="Times New Roman" pitchFamily="18" charset="0"/>
                          <a:cs typeface="Times New Roman" pitchFamily="18" charset="0"/>
                        </a:rPr>
                        <a:t>2</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a:t>
                      </a:r>
                      <a:r>
                        <a:rPr lang="en-US" sz="2800" b="1" dirty="0" err="1" smtClean="0">
                          <a:latin typeface="Times New Roman" pitchFamily="18" charset="0"/>
                          <a:cs typeface="Times New Roman" pitchFamily="18" charset="0"/>
                        </a:rPr>
                        <a:t>Zayed</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F</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933450">
                <a:tc>
                  <a:txBody>
                    <a:bodyPr/>
                    <a:lstStyle/>
                    <a:p>
                      <a:pPr algn="ctr"/>
                      <a:r>
                        <a:rPr lang="en-US" sz="2800" b="1" dirty="0" smtClean="0">
                          <a:latin typeface="Times New Roman" pitchFamily="18" charset="0"/>
                          <a:cs typeface="Times New Roman" pitchFamily="18" charset="0"/>
                        </a:rPr>
                        <a:t>3</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Al-Cinema</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F</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6992721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Zayed</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BOQ: Bill Of Quantity</a:t>
            </a:r>
            <a:endParaRPr lang="en-US" dirty="0">
              <a:latin typeface="Times New Roman" pitchFamily="18" charset="0"/>
              <a:cs typeface="Times New Roman"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286000"/>
            <a:ext cx="5867400" cy="4114800"/>
          </a:xfrm>
          <a:prstGeom prst="rect">
            <a:avLst/>
          </a:prstGeom>
          <a:noFill/>
          <a:ln>
            <a:noFill/>
          </a:ln>
        </p:spPr>
      </p:pic>
    </p:spTree>
    <p:extLst>
      <p:ext uri="{BB962C8B-B14F-4D97-AF65-F5344CB8AC3E}">
        <p14:creationId xmlns:p14="http://schemas.microsoft.com/office/powerpoint/2010/main" val="27865814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Times New Roman" pitchFamily="18" charset="0"/>
                <a:cs typeface="Times New Roman" pitchFamily="18" charset="0"/>
              </a:rPr>
              <a:t>Al-Cinema intersection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lgn="l" rtl="0">
              <a:buNone/>
            </a:pPr>
            <a:r>
              <a:rPr lang="en-US" dirty="0">
                <a:latin typeface="Times New Roman" pitchFamily="18" charset="0"/>
                <a:cs typeface="Times New Roman" pitchFamily="18" charset="0"/>
              </a:rPr>
              <a:t>Al-Cinema intersection located in the heart of CBD </a:t>
            </a:r>
            <a:r>
              <a:rPr lang="en-US" dirty="0" smtClean="0">
                <a:latin typeface="Times New Roman" pitchFamily="18" charset="0"/>
                <a:cs typeface="Times New Roman" pitchFamily="18" charset="0"/>
              </a:rPr>
              <a:t>area,</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which the  </a:t>
            </a:r>
            <a:r>
              <a:rPr lang="en-US" dirty="0">
                <a:latin typeface="Times New Roman" pitchFamily="18" charset="0"/>
                <a:cs typeface="Times New Roman" pitchFamily="18" charset="0"/>
              </a:rPr>
              <a:t>LOS was F </a:t>
            </a:r>
            <a:r>
              <a:rPr lang="en-US" dirty="0" smtClean="0">
                <a:latin typeface="Times New Roman" pitchFamily="18" charset="0"/>
                <a:cs typeface="Times New Roman" pitchFamily="18" charset="0"/>
              </a:rPr>
              <a:t> estimated by </a:t>
            </a:r>
            <a:r>
              <a:rPr lang="en-US" dirty="0" err="1" smtClean="0">
                <a:latin typeface="Times New Roman" pitchFamily="18" charset="0"/>
                <a:cs typeface="Times New Roman" pitchFamily="18" charset="0"/>
              </a:rPr>
              <a:t>synchro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softwar</a:t>
            </a:r>
            <a:r>
              <a:rPr lang="en-US" dirty="0" smtClean="0">
                <a:latin typeface="Times New Roman" pitchFamily="18" charset="0"/>
                <a:cs typeface="Times New Roman" pitchFamily="18" charset="0"/>
              </a:rPr>
              <a:t> and </a:t>
            </a:r>
            <a:r>
              <a:rPr lang="en-US" dirty="0">
                <a:latin typeface="Times New Roman" pitchFamily="18" charset="0"/>
                <a:cs typeface="Times New Roman" pitchFamily="18" charset="0"/>
              </a:rPr>
              <a:t>it suffers of traffic </a:t>
            </a:r>
            <a:r>
              <a:rPr lang="en-US" dirty="0" smtClean="0">
                <a:latin typeface="Times New Roman" pitchFamily="18" charset="0"/>
                <a:cs typeface="Times New Roman" pitchFamily="18" charset="0"/>
              </a:rPr>
              <a:t>congestion.</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30097107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rtl="0"/>
            <a:r>
              <a:rPr lang="en-GB" sz="3600" b="1" dirty="0" smtClean="0">
                <a:latin typeface="Times New Roman" pitchFamily="18" charset="0"/>
                <a:cs typeface="Times New Roman" pitchFamily="18" charset="0"/>
              </a:rPr>
              <a:t>Al-Cinema intersection</a:t>
            </a:r>
            <a:endParaRPr lang="ar-SA" sz="3600" dirty="0">
              <a:latin typeface="Times New Roman" pitchFamily="18" charset="0"/>
              <a:cs typeface="Times New Roman" pitchFamily="18" charset="0"/>
            </a:endParaRPr>
          </a:p>
        </p:txBody>
      </p:sp>
      <p:sp>
        <p:nvSpPr>
          <p:cNvPr id="7" name="Content Placeholder 6"/>
          <p:cNvSpPr>
            <a:spLocks noGrp="1"/>
          </p:cNvSpPr>
          <p:nvPr>
            <p:ph idx="1"/>
          </p:nvPr>
        </p:nvSpPr>
        <p:spPr/>
        <p:txBody>
          <a:bodyPr>
            <a:normAutofit/>
          </a:bodyPr>
          <a:lstStyle/>
          <a:p>
            <a:pPr marL="0" indent="0" algn="l" rtl="0">
              <a:buNone/>
            </a:pPr>
            <a:r>
              <a:rPr lang="en-US" sz="3600" b="1" dirty="0" smtClean="0">
                <a:latin typeface="Times New Roman" pitchFamily="18" charset="0"/>
                <a:cs typeface="Times New Roman" pitchFamily="18" charset="0"/>
              </a:rPr>
              <a:t>Light signal:</a:t>
            </a:r>
          </a:p>
          <a:p>
            <a:pPr marL="0" indent="0" algn="l" rtl="0">
              <a:buNone/>
            </a:pPr>
            <a:r>
              <a:rPr lang="en-US" dirty="0" smtClean="0">
                <a:latin typeface="Times New Roman" pitchFamily="18" charset="0"/>
                <a:cs typeface="Times New Roman" pitchFamily="18" charset="0"/>
              </a:rPr>
              <a:t>To find a solution for the problem of traffic congestion on the intersection were tried to using light signals, but there was a problem is that the cycle length was very large(300-350</a:t>
            </a:r>
            <a:r>
              <a:rPr lang="en-US" sz="1800" dirty="0" smtClean="0">
                <a:latin typeface="Times New Roman" pitchFamily="18" charset="0"/>
                <a:cs typeface="Times New Roman" pitchFamily="18" charset="0"/>
              </a:rPr>
              <a:t>sec</a:t>
            </a:r>
            <a:r>
              <a:rPr lang="en-US" dirty="0" smtClean="0">
                <a:latin typeface="Times New Roman" pitchFamily="18" charset="0"/>
                <a:cs typeface="Times New Roman" pitchFamily="18" charset="0"/>
              </a:rPr>
              <a:t>) .</a:t>
            </a:r>
          </a:p>
        </p:txBody>
      </p:sp>
    </p:spTree>
    <p:extLst>
      <p:ext uri="{BB962C8B-B14F-4D97-AF65-F5344CB8AC3E}">
        <p14:creationId xmlns:p14="http://schemas.microsoft.com/office/powerpoint/2010/main" val="16452277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Times New Roman" pitchFamily="18" charset="0"/>
                <a:cs typeface="Times New Roman" pitchFamily="18" charset="0"/>
              </a:rPr>
              <a:t>Al-Cinema intersection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0" algn="l" rtl="0">
              <a:buNone/>
            </a:pPr>
            <a:r>
              <a:rPr lang="en-US" sz="3600" b="1" dirty="0" smtClean="0">
                <a:latin typeface="Times New Roman" pitchFamily="18" charset="0"/>
                <a:cs typeface="Times New Roman" pitchFamily="18" charset="0"/>
              </a:rPr>
              <a:t>Traffic system management:</a:t>
            </a:r>
          </a:p>
          <a:p>
            <a:pPr marL="0" indent="0" algn="l" rtl="0">
              <a:buNone/>
            </a:pPr>
            <a:r>
              <a:rPr lang="en-US" dirty="0" smtClean="0">
                <a:latin typeface="Times New Roman" pitchFamily="18" charset="0"/>
                <a:cs typeface="Times New Roman" pitchFamily="18" charset="0"/>
              </a:rPr>
              <a:t>To solve the problem of this intersection the suggest was to </a:t>
            </a:r>
            <a:r>
              <a:rPr lang="en-US" dirty="0">
                <a:latin typeface="Times New Roman" pitchFamily="18" charset="0"/>
                <a:cs typeface="Times New Roman" pitchFamily="18" charset="0"/>
              </a:rPr>
              <a:t>setting up traffic system management for the </a:t>
            </a:r>
            <a:r>
              <a:rPr lang="en-US" dirty="0" smtClean="0">
                <a:latin typeface="Times New Roman" pitchFamily="18" charset="0"/>
                <a:cs typeface="Times New Roman" pitchFamily="18" charset="0"/>
              </a:rPr>
              <a:t>region around it, </a:t>
            </a:r>
          </a:p>
          <a:p>
            <a:pPr marL="0" indent="0" algn="l" rtl="0">
              <a:buNone/>
            </a:pPr>
            <a:r>
              <a:rPr lang="en-US" dirty="0" smtClean="0">
                <a:latin typeface="Times New Roman" pitchFamily="18" charset="0"/>
                <a:cs typeface="Times New Roman" pitchFamily="18" charset="0"/>
              </a:rPr>
              <a:t>From one street 22% of the percentage of vehicles entering the intersection were reduced (760 </a:t>
            </a:r>
            <a:r>
              <a:rPr lang="en-US" dirty="0">
                <a:latin typeface="Times New Roman" pitchFamily="18" charset="0"/>
                <a:cs typeface="Times New Roman" pitchFamily="18" charset="0"/>
              </a:rPr>
              <a:t>vehicles </a:t>
            </a:r>
            <a:r>
              <a:rPr lang="en-US" dirty="0" smtClean="0">
                <a:latin typeface="Times New Roman" pitchFamily="18" charset="0"/>
                <a:cs typeface="Times New Roman" pitchFamily="18" charset="0"/>
              </a:rPr>
              <a:t>out </a:t>
            </a:r>
            <a:r>
              <a:rPr lang="en-US" dirty="0">
                <a:latin typeface="Times New Roman" pitchFamily="18" charset="0"/>
                <a:cs typeface="Times New Roman" pitchFamily="18" charset="0"/>
              </a:rPr>
              <a:t>of 3451 </a:t>
            </a:r>
            <a:r>
              <a:rPr lang="en-US" dirty="0" smtClean="0">
                <a:latin typeface="Times New Roman" pitchFamily="18" charset="0"/>
                <a:cs typeface="Times New Roman" pitchFamily="18" charset="0"/>
              </a:rPr>
              <a:t>vehicles).</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40438571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539552" y="1484784"/>
            <a:ext cx="8424936" cy="4968552"/>
          </a:xfrm>
          <a:prstGeom prst="rect">
            <a:avLst/>
          </a:prstGeom>
        </p:spPr>
      </p:pic>
      <p:sp>
        <p:nvSpPr>
          <p:cNvPr id="5" name="Title 4"/>
          <p:cNvSpPr>
            <a:spLocks noGrp="1"/>
          </p:cNvSpPr>
          <p:nvPr>
            <p:ph type="title"/>
          </p:nvPr>
        </p:nvSpPr>
        <p:spPr/>
        <p:txBody>
          <a:bodyPr/>
          <a:lstStyle/>
          <a:p>
            <a:r>
              <a:rPr lang="en-GB" b="1" dirty="0" smtClean="0">
                <a:latin typeface="Times New Roman" pitchFamily="18" charset="0"/>
                <a:cs typeface="Times New Roman" pitchFamily="18" charset="0"/>
              </a:rPr>
              <a:t>Al-Cinema intersection</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23333449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Times New Roman" pitchFamily="18" charset="0"/>
                <a:cs typeface="Times New Roman" pitchFamily="18" charset="0"/>
              </a:rPr>
              <a:t>Al-Cinema intersection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lgn="l" rtl="0">
              <a:buNone/>
            </a:pPr>
            <a:r>
              <a:rPr lang="en-US" b="1" dirty="0" smtClean="0">
                <a:latin typeface="Times New Roman" pitchFamily="18" charset="0"/>
                <a:cs typeface="Times New Roman" pitchFamily="18" charset="0"/>
              </a:rPr>
              <a:t>Traffic system management :</a:t>
            </a:r>
          </a:p>
          <a:p>
            <a:pPr marL="0" indent="0" algn="l" rtl="0">
              <a:buNone/>
            </a:pPr>
            <a:r>
              <a:rPr lang="en-US" dirty="0" smtClean="0">
                <a:latin typeface="Times New Roman" pitchFamily="18" charset="0"/>
                <a:cs typeface="Times New Roman" pitchFamily="18" charset="0"/>
              </a:rPr>
              <a:t>Moreover, the new traffic management for the region around the intersection does not cause a congestion on other streets such as those that have been changed.</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6316055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solidFill>
                  <a:prstClr val="black"/>
                </a:solidFill>
                <a:latin typeface="Times New Roman" pitchFamily="18" charset="0"/>
                <a:cs typeface="Times New Roman" pitchFamily="18" charset="0"/>
              </a:rPr>
              <a:t>BOQ</a:t>
            </a:r>
            <a:endParaRPr lang="en-US" dirty="0"/>
          </a:p>
        </p:txBody>
      </p:sp>
      <p:sp>
        <p:nvSpPr>
          <p:cNvPr id="3" name="Content Placeholder 2"/>
          <p:cNvSpPr>
            <a:spLocks noGrp="1"/>
          </p:cNvSpPr>
          <p:nvPr>
            <p:ph idx="1"/>
          </p:nvPr>
        </p:nvSpPr>
        <p:spPr/>
        <p:txBody>
          <a:bodyPr/>
          <a:lstStyle/>
          <a:p>
            <a:pPr marL="0" lvl="0" indent="0">
              <a:buNone/>
            </a:pPr>
            <a:r>
              <a:rPr lang="en-US" dirty="0">
                <a:solidFill>
                  <a:prstClr val="black"/>
                </a:solidFill>
                <a:latin typeface="Times New Roman" pitchFamily="18" charset="0"/>
                <a:cs typeface="Times New Roman" pitchFamily="18" charset="0"/>
              </a:rPr>
              <a:t>BOQ: Bill Of Quantity</a:t>
            </a:r>
          </a:p>
          <a:p>
            <a:pPr marL="0" indent="0">
              <a:buNone/>
            </a:pPr>
            <a:endParaRPr lang="en-US" dirty="0">
              <a:latin typeface="Times New Roman" pitchFamily="18" charset="0"/>
              <a:cs typeface="Times New Roman" pitchFamily="18"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282536"/>
            <a:ext cx="6172200" cy="4038600"/>
          </a:xfrm>
          <a:prstGeom prst="rect">
            <a:avLst/>
          </a:prstGeom>
          <a:noFill/>
          <a:ln>
            <a:noFill/>
          </a:ln>
        </p:spPr>
      </p:pic>
    </p:spTree>
    <p:extLst>
      <p:ext uri="{BB962C8B-B14F-4D97-AF65-F5344CB8AC3E}">
        <p14:creationId xmlns:p14="http://schemas.microsoft.com/office/powerpoint/2010/main" val="3339210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85860"/>
          </a:xfrm>
        </p:spPr>
        <p:txBody>
          <a:bodyPr>
            <a:normAutofit/>
          </a:bodyPr>
          <a:lstStyle/>
          <a:p>
            <a:pPr algn="ctr"/>
            <a:r>
              <a:rPr lang="en-US" b="1" dirty="0" smtClean="0">
                <a:latin typeface="Times New Roman" pitchFamily="18" charset="0"/>
                <a:cs typeface="Times New Roman" pitchFamily="18" charset="0"/>
              </a:rPr>
              <a:t>Part(2): Design of Two Links </a:t>
            </a:r>
            <a:endParaRPr lang="en-US" b="1" dirty="0">
              <a:latin typeface="Times New Roman" pitchFamily="18" charset="0"/>
              <a:cs typeface="Times New Roman" pitchFamily="18" charset="0"/>
            </a:endParaRPr>
          </a:p>
        </p:txBody>
      </p:sp>
      <p:pic>
        <p:nvPicPr>
          <p:cNvPr id="5" name="Picture 4" descr="part2.png"/>
          <p:cNvPicPr>
            <a:picLocks noChangeAspect="1"/>
          </p:cNvPicPr>
          <p:nvPr/>
        </p:nvPicPr>
        <p:blipFill>
          <a:blip r:embed="rId2"/>
          <a:stretch>
            <a:fillRect/>
          </a:stretch>
        </p:blipFill>
        <p:spPr>
          <a:xfrm>
            <a:off x="1928794" y="1285860"/>
            <a:ext cx="5432836" cy="557214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11560" y="1556792"/>
            <a:ext cx="8280920" cy="4464496"/>
          </a:xfrm>
        </p:spPr>
        <p:txBody>
          <a:bodyPr>
            <a:normAutofit/>
          </a:bodyPr>
          <a:lstStyle/>
          <a:p>
            <a:pPr algn="l" rtl="0"/>
            <a:endParaRPr lang="en-US" sz="2800" dirty="0" smtClean="0"/>
          </a:p>
          <a:p>
            <a:pPr algn="l" rtl="0"/>
            <a:r>
              <a:rPr lang="en-US" sz="2800" dirty="0" smtClean="0">
                <a:solidFill>
                  <a:schemeClr val="tx1"/>
                </a:solidFill>
                <a:latin typeface="Times New Roman" pitchFamily="18" charset="0"/>
                <a:cs typeface="Times New Roman" pitchFamily="18" charset="0"/>
              </a:rPr>
              <a:t>1- Inventory study:</a:t>
            </a:r>
          </a:p>
        </p:txBody>
      </p:sp>
      <p:sp>
        <p:nvSpPr>
          <p:cNvPr id="2" name="عنوان 1"/>
          <p:cNvSpPr>
            <a:spLocks noGrp="1"/>
          </p:cNvSpPr>
          <p:nvPr>
            <p:ph type="ctrTitle"/>
          </p:nvPr>
        </p:nvSpPr>
        <p:spPr>
          <a:xfrm>
            <a:off x="467544" y="332656"/>
            <a:ext cx="7772400" cy="1137369"/>
          </a:xfrm>
        </p:spPr>
        <p:txBody>
          <a:bodyPr>
            <a:normAutofit/>
          </a:bodyPr>
          <a:lstStyle/>
          <a:p>
            <a:pPr algn="l"/>
            <a:r>
              <a:rPr lang="en-US" sz="3200" dirty="0" smtClean="0">
                <a:latin typeface="Times New Roman" pitchFamily="18" charset="0"/>
                <a:cs typeface="Times New Roman" pitchFamily="18" charset="0"/>
              </a:rPr>
              <a:t>Part2:Data collection:</a:t>
            </a:r>
            <a:endParaRPr lang="en-US" sz="3200" dirty="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857224" y="3500438"/>
          <a:ext cx="7776294" cy="2519709"/>
        </p:xfrm>
        <a:graphic>
          <a:graphicData uri="http://schemas.openxmlformats.org/drawingml/2006/table">
            <a:tbl>
              <a:tblPr firstRow="1" bandRow="1">
                <a:tableStyleId>{5C22544A-7EE6-4342-B048-85BDC9FD1C3A}</a:tableStyleId>
              </a:tblPr>
              <a:tblGrid>
                <a:gridCol w="1296049">
                  <a:extLst>
                    <a:ext uri="{9D8B030D-6E8A-4147-A177-3AD203B41FA5}">
                      <a16:colId xmlns:a16="http://schemas.microsoft.com/office/drawing/2014/main" val="20000"/>
                    </a:ext>
                  </a:extLst>
                </a:gridCol>
                <a:gridCol w="797568">
                  <a:extLst>
                    <a:ext uri="{9D8B030D-6E8A-4147-A177-3AD203B41FA5}">
                      <a16:colId xmlns:a16="http://schemas.microsoft.com/office/drawing/2014/main" val="20001"/>
                    </a:ext>
                  </a:extLst>
                </a:gridCol>
                <a:gridCol w="900255">
                  <a:extLst>
                    <a:ext uri="{9D8B030D-6E8A-4147-A177-3AD203B41FA5}">
                      <a16:colId xmlns:a16="http://schemas.microsoft.com/office/drawing/2014/main" val="20002"/>
                    </a:ext>
                  </a:extLst>
                </a:gridCol>
                <a:gridCol w="894275">
                  <a:extLst>
                    <a:ext uri="{9D8B030D-6E8A-4147-A177-3AD203B41FA5}">
                      <a16:colId xmlns:a16="http://schemas.microsoft.com/office/drawing/2014/main" val="20003"/>
                    </a:ext>
                  </a:extLst>
                </a:gridCol>
                <a:gridCol w="1296049">
                  <a:extLst>
                    <a:ext uri="{9D8B030D-6E8A-4147-A177-3AD203B41FA5}">
                      <a16:colId xmlns:a16="http://schemas.microsoft.com/office/drawing/2014/main" val="20004"/>
                    </a:ext>
                  </a:extLst>
                </a:gridCol>
                <a:gridCol w="1296049">
                  <a:extLst>
                    <a:ext uri="{9D8B030D-6E8A-4147-A177-3AD203B41FA5}">
                      <a16:colId xmlns:a16="http://schemas.microsoft.com/office/drawing/2014/main" val="20005"/>
                    </a:ext>
                  </a:extLst>
                </a:gridCol>
                <a:gridCol w="1296049">
                  <a:extLst>
                    <a:ext uri="{9D8B030D-6E8A-4147-A177-3AD203B41FA5}">
                      <a16:colId xmlns:a16="http://schemas.microsoft.com/office/drawing/2014/main" val="20006"/>
                    </a:ext>
                  </a:extLst>
                </a:gridCol>
              </a:tblGrid>
              <a:tr h="719917">
                <a:tc rowSpan="2">
                  <a:txBody>
                    <a:bodyPr/>
                    <a:lstStyle/>
                    <a:p>
                      <a:pPr algn="ctr">
                        <a:lnSpc>
                          <a:spcPct val="115000"/>
                        </a:lnSpc>
                        <a:spcAft>
                          <a:spcPts val="0"/>
                        </a:spcAft>
                      </a:pPr>
                      <a:r>
                        <a:rPr lang="en-US" sz="1800" b="1" dirty="0">
                          <a:solidFill>
                            <a:srgbClr val="000000"/>
                          </a:solidFill>
                          <a:latin typeface="Times New Roman"/>
                          <a:ea typeface="Times New Roman"/>
                          <a:cs typeface="Times New Roman"/>
                        </a:rPr>
                        <a:t>Name Link</a:t>
                      </a:r>
                      <a:endParaRPr lang="en-US" sz="1800" dirty="0">
                        <a:solidFill>
                          <a:srgbClr val="000000"/>
                        </a:solidFill>
                        <a:latin typeface="Times New Roman"/>
                        <a:ea typeface="Calibri"/>
                        <a:cs typeface="Times New Roman"/>
                      </a:endParaRPr>
                    </a:p>
                  </a:txBody>
                  <a:tcPr marL="68580" marR="68580" marT="0" marB="0"/>
                </a:tc>
                <a:tc gridSpan="2">
                  <a:txBody>
                    <a:bodyPr/>
                    <a:lstStyle/>
                    <a:p>
                      <a:pPr algn="ctr">
                        <a:lnSpc>
                          <a:spcPct val="115000"/>
                        </a:lnSpc>
                        <a:spcAft>
                          <a:spcPts val="0"/>
                        </a:spcAft>
                      </a:pPr>
                      <a:r>
                        <a:rPr lang="en-US" sz="1800" b="1" dirty="0">
                          <a:solidFill>
                            <a:srgbClr val="000000"/>
                          </a:solidFill>
                          <a:latin typeface="Times New Roman"/>
                          <a:ea typeface="Times New Roman"/>
                          <a:cs typeface="Times New Roman"/>
                        </a:rPr>
                        <a:t>Length Studies</a:t>
                      </a:r>
                      <a:endParaRPr lang="en-US" sz="1800" dirty="0">
                        <a:solidFill>
                          <a:srgbClr val="000000"/>
                        </a:solidFill>
                        <a:latin typeface="Times New Roman"/>
                        <a:ea typeface="Calibri"/>
                        <a:cs typeface="Times New Roman"/>
                      </a:endParaRPr>
                    </a:p>
                    <a:p>
                      <a:pPr algn="ctr">
                        <a:lnSpc>
                          <a:spcPct val="115000"/>
                        </a:lnSpc>
                        <a:spcAft>
                          <a:spcPts val="0"/>
                        </a:spcAft>
                      </a:pPr>
                      <a:r>
                        <a:rPr lang="en-US" sz="1800" b="1" dirty="0">
                          <a:solidFill>
                            <a:srgbClr val="000000"/>
                          </a:solidFill>
                          <a:latin typeface="Times New Roman"/>
                          <a:ea typeface="Times New Roman"/>
                          <a:cs typeface="Times New Roman"/>
                        </a:rPr>
                        <a:t>(M)</a:t>
                      </a:r>
                      <a:endParaRPr lang="en-US" sz="1800" dirty="0">
                        <a:solidFill>
                          <a:srgbClr val="000000"/>
                        </a:solidFill>
                        <a:latin typeface="Times New Roman"/>
                        <a:ea typeface="Calibri"/>
                        <a:cs typeface="Times New Roman"/>
                      </a:endParaRPr>
                    </a:p>
                  </a:txBody>
                  <a:tcPr marL="68580" marR="68580" marT="0" marB="0"/>
                </a:tc>
                <a:tc hMerge="1">
                  <a:txBody>
                    <a:bodyPr/>
                    <a:lstStyle/>
                    <a:p>
                      <a:endParaRPr lang="en-US"/>
                    </a:p>
                  </a:txBody>
                  <a:tcPr/>
                </a:tc>
                <a:tc rowSpan="2">
                  <a:txBody>
                    <a:bodyPr/>
                    <a:lstStyle/>
                    <a:p>
                      <a:pPr algn="ctr">
                        <a:lnSpc>
                          <a:spcPct val="115000"/>
                        </a:lnSpc>
                        <a:spcAft>
                          <a:spcPts val="0"/>
                        </a:spcAft>
                      </a:pPr>
                      <a:r>
                        <a:rPr lang="en-US" sz="1800" b="1" dirty="0">
                          <a:solidFill>
                            <a:srgbClr val="000000"/>
                          </a:solidFill>
                          <a:latin typeface="Times New Roman"/>
                          <a:ea typeface="Times New Roman"/>
                          <a:cs typeface="Times New Roman"/>
                        </a:rPr>
                        <a:t>No. of Lane</a:t>
                      </a:r>
                      <a:endParaRPr lang="en-US" sz="1800" dirty="0">
                        <a:solidFill>
                          <a:srgbClr val="000000"/>
                        </a:solidFill>
                        <a:latin typeface="Times New Roman"/>
                        <a:ea typeface="Calibri"/>
                        <a:cs typeface="Times New Roman"/>
                      </a:endParaRPr>
                    </a:p>
                  </a:txBody>
                  <a:tcPr marL="68580" marR="68580" marT="0" marB="0"/>
                </a:tc>
                <a:tc rowSpan="2">
                  <a:txBody>
                    <a:bodyPr/>
                    <a:lstStyle/>
                    <a:p>
                      <a:pPr algn="ctr">
                        <a:lnSpc>
                          <a:spcPct val="115000"/>
                        </a:lnSpc>
                        <a:spcAft>
                          <a:spcPts val="0"/>
                        </a:spcAft>
                      </a:pPr>
                      <a:r>
                        <a:rPr lang="en-US" sz="1800" b="1" dirty="0">
                          <a:solidFill>
                            <a:srgbClr val="000000"/>
                          </a:solidFill>
                          <a:latin typeface="Times New Roman"/>
                          <a:ea typeface="Times New Roman"/>
                          <a:cs typeface="Times New Roman"/>
                        </a:rPr>
                        <a:t>Lane Width(M)</a:t>
                      </a:r>
                      <a:endParaRPr lang="en-US" sz="1800" dirty="0">
                        <a:solidFill>
                          <a:srgbClr val="000000"/>
                        </a:solidFill>
                        <a:latin typeface="Times New Roman"/>
                        <a:ea typeface="Calibri"/>
                        <a:cs typeface="Times New Roman"/>
                      </a:endParaRPr>
                    </a:p>
                  </a:txBody>
                  <a:tcPr marL="68580" marR="68580" marT="0" marB="0"/>
                </a:tc>
                <a:tc rowSpan="2">
                  <a:txBody>
                    <a:bodyPr/>
                    <a:lstStyle/>
                    <a:p>
                      <a:pPr algn="ctr">
                        <a:lnSpc>
                          <a:spcPct val="115000"/>
                        </a:lnSpc>
                        <a:spcAft>
                          <a:spcPts val="0"/>
                        </a:spcAft>
                      </a:pPr>
                      <a:r>
                        <a:rPr lang="en-US" sz="1800" b="1">
                          <a:solidFill>
                            <a:srgbClr val="000000"/>
                          </a:solidFill>
                          <a:latin typeface="Times New Roman"/>
                          <a:ea typeface="Times New Roman"/>
                          <a:cs typeface="Times New Roman"/>
                        </a:rPr>
                        <a:t>Side Walk Width(M)</a:t>
                      </a:r>
                      <a:endParaRPr lang="en-US" sz="1800">
                        <a:solidFill>
                          <a:srgbClr val="000000"/>
                        </a:solidFill>
                        <a:latin typeface="Times New Roman"/>
                        <a:ea typeface="Calibri"/>
                        <a:cs typeface="Times New Roman"/>
                      </a:endParaRPr>
                    </a:p>
                  </a:txBody>
                  <a:tcPr marL="68580" marR="68580" marT="0" marB="0"/>
                </a:tc>
                <a:tc rowSpan="2">
                  <a:txBody>
                    <a:bodyPr/>
                    <a:lstStyle/>
                    <a:p>
                      <a:pPr algn="ctr">
                        <a:lnSpc>
                          <a:spcPct val="115000"/>
                        </a:lnSpc>
                        <a:spcAft>
                          <a:spcPts val="0"/>
                        </a:spcAft>
                      </a:pPr>
                      <a:r>
                        <a:rPr lang="en-US" sz="1800" b="1">
                          <a:solidFill>
                            <a:srgbClr val="000000"/>
                          </a:solidFill>
                          <a:latin typeface="Times New Roman"/>
                          <a:ea typeface="Times New Roman"/>
                          <a:cs typeface="Times New Roman"/>
                        </a:rPr>
                        <a:t>Parking Lane Width(M)</a:t>
                      </a:r>
                      <a:endParaRPr lang="en-US" sz="1800">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359958">
                <a:tc vMerge="1">
                  <a:txBody>
                    <a:bodyPr/>
                    <a:lstStyle/>
                    <a:p>
                      <a:endParaRPr lang="en-US"/>
                    </a:p>
                  </a:txBody>
                  <a:tcPr/>
                </a:tc>
                <a:tc>
                  <a:txBody>
                    <a:bodyPr/>
                    <a:lstStyle/>
                    <a:p>
                      <a:pPr algn="ctr">
                        <a:lnSpc>
                          <a:spcPct val="115000"/>
                        </a:lnSpc>
                        <a:spcAft>
                          <a:spcPts val="0"/>
                        </a:spcAft>
                      </a:pPr>
                      <a:r>
                        <a:rPr lang="en-US" sz="1800" dirty="0" smtClean="0">
                          <a:solidFill>
                            <a:srgbClr val="000000"/>
                          </a:solidFill>
                          <a:latin typeface="Times New Roman"/>
                          <a:ea typeface="Calibri"/>
                          <a:cs typeface="Times New Roman"/>
                        </a:rPr>
                        <a:t>PCI</a:t>
                      </a:r>
                      <a:endParaRPr lang="en-US" sz="1800"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dirty="0" smtClean="0">
                          <a:solidFill>
                            <a:srgbClr val="000000"/>
                          </a:solidFill>
                          <a:latin typeface="Times New Roman"/>
                          <a:ea typeface="Calibri"/>
                          <a:cs typeface="Times New Roman"/>
                        </a:rPr>
                        <a:t>Design</a:t>
                      </a:r>
                      <a:endParaRPr lang="en-US" sz="1800" dirty="0">
                        <a:solidFill>
                          <a:srgbClr val="000000"/>
                        </a:solidFill>
                        <a:latin typeface="Times New Roman"/>
                        <a:ea typeface="Calibri"/>
                        <a:cs typeface="Times New Roman"/>
                      </a:endParaRPr>
                    </a:p>
                  </a:txBody>
                  <a:tcPr marL="68580" marR="68580" marT="0" marB="0"/>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719917">
                <a:tc>
                  <a:txBody>
                    <a:bodyPr/>
                    <a:lstStyle/>
                    <a:p>
                      <a:pPr algn="ctr">
                        <a:lnSpc>
                          <a:spcPct val="115000"/>
                        </a:lnSpc>
                        <a:spcAft>
                          <a:spcPts val="0"/>
                        </a:spcAft>
                      </a:pPr>
                      <a:r>
                        <a:rPr lang="en-US" sz="1800" b="1">
                          <a:solidFill>
                            <a:srgbClr val="000000"/>
                          </a:solidFill>
                          <a:latin typeface="Times New Roman"/>
                          <a:ea typeface="Times New Roman"/>
                          <a:cs typeface="Times New Roman"/>
                        </a:rPr>
                        <a:t>AL-Nasreh Street</a:t>
                      </a:r>
                      <a:endParaRPr lang="en-US" sz="180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dirty="0" smtClean="0">
                          <a:solidFill>
                            <a:srgbClr val="000000"/>
                          </a:solidFill>
                          <a:latin typeface="Times New Roman"/>
                          <a:ea typeface="Calibri"/>
                          <a:cs typeface="Times New Roman"/>
                        </a:rPr>
                        <a:t>1700</a:t>
                      </a:r>
                      <a:endParaRPr lang="en-US" sz="1800"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dirty="0" smtClean="0">
                          <a:solidFill>
                            <a:srgbClr val="000000"/>
                          </a:solidFill>
                          <a:latin typeface="Times New Roman"/>
                          <a:ea typeface="Calibri"/>
                          <a:cs typeface="Times New Roman"/>
                        </a:rPr>
                        <a:t>1900</a:t>
                      </a:r>
                      <a:endParaRPr lang="en-US" sz="1800" dirty="0">
                        <a:solidFill>
                          <a:srgbClr val="000000"/>
                        </a:solidFill>
                        <a:latin typeface="Times New Roman"/>
                        <a:ea typeface="Calibri"/>
                        <a:cs typeface="Times New Roman"/>
                      </a:endParaRPr>
                    </a:p>
                  </a:txBody>
                  <a:tcPr marL="68580" marR="68580" marT="0" marB="0"/>
                </a:tc>
                <a:tc>
                  <a:txBody>
                    <a:bodyPr/>
                    <a:lstStyle/>
                    <a:p>
                      <a:pPr algn="ctr" rtl="0">
                        <a:lnSpc>
                          <a:spcPct val="115000"/>
                        </a:lnSpc>
                        <a:spcAft>
                          <a:spcPts val="0"/>
                        </a:spcAft>
                      </a:pPr>
                      <a:r>
                        <a:rPr lang="en-US" sz="1800" dirty="0">
                          <a:solidFill>
                            <a:srgbClr val="000000"/>
                          </a:solidFill>
                          <a:latin typeface="Times New Roman"/>
                          <a:ea typeface="Calibri"/>
                          <a:cs typeface="Times New Roman"/>
                        </a:rPr>
                        <a:t>4</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3.25</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1</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2</a:t>
                      </a:r>
                    </a:p>
                  </a:txBody>
                  <a:tcPr marL="68580" marR="68580" marT="0" marB="0"/>
                </a:tc>
                <a:extLst>
                  <a:ext uri="{0D108BD9-81ED-4DB2-BD59-A6C34878D82A}">
                    <a16:rowId xmlns:a16="http://schemas.microsoft.com/office/drawing/2014/main" val="10002"/>
                  </a:ext>
                </a:extLst>
              </a:tr>
              <a:tr h="719917">
                <a:tc>
                  <a:txBody>
                    <a:bodyPr/>
                    <a:lstStyle/>
                    <a:p>
                      <a:pPr algn="ctr">
                        <a:lnSpc>
                          <a:spcPct val="115000"/>
                        </a:lnSpc>
                        <a:spcAft>
                          <a:spcPts val="0"/>
                        </a:spcAft>
                      </a:pPr>
                      <a:r>
                        <a:rPr lang="en-US" sz="1800" b="1" dirty="0">
                          <a:solidFill>
                            <a:srgbClr val="000000"/>
                          </a:solidFill>
                          <a:latin typeface="Times New Roman"/>
                          <a:ea typeface="Times New Roman"/>
                          <a:cs typeface="Times New Roman"/>
                        </a:rPr>
                        <a:t>Haddad Street</a:t>
                      </a:r>
                      <a:endParaRPr lang="en-US" sz="1800"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dirty="0" smtClean="0">
                          <a:solidFill>
                            <a:srgbClr val="000000"/>
                          </a:solidFill>
                          <a:latin typeface="Times New Roman"/>
                          <a:ea typeface="Calibri"/>
                          <a:cs typeface="Times New Roman"/>
                        </a:rPr>
                        <a:t>400</a:t>
                      </a:r>
                      <a:endParaRPr lang="en-US" sz="1800"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dirty="0" smtClean="0">
                          <a:solidFill>
                            <a:srgbClr val="000000"/>
                          </a:solidFill>
                          <a:latin typeface="Times New Roman"/>
                          <a:ea typeface="Calibri"/>
                          <a:cs typeface="Times New Roman"/>
                        </a:rPr>
                        <a:t>1200</a:t>
                      </a:r>
                      <a:endParaRPr lang="en-US" sz="1800"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2</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3.2</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No side walk</a:t>
                      </a:r>
                    </a:p>
                  </a:txBody>
                  <a:tcPr marL="68580" marR="68580" marT="0" marB="0"/>
                </a:tc>
                <a:tc>
                  <a:txBody>
                    <a:bodyPr/>
                    <a:lstStyle/>
                    <a:p>
                      <a:pPr algn="ctr">
                        <a:lnSpc>
                          <a:spcPct val="115000"/>
                        </a:lnSpc>
                        <a:spcAft>
                          <a:spcPts val="0"/>
                        </a:spcAft>
                      </a:pPr>
                      <a:r>
                        <a:rPr lang="en-US" sz="1800" dirty="0">
                          <a:solidFill>
                            <a:srgbClr val="000000"/>
                          </a:solidFill>
                          <a:latin typeface="Times New Roman"/>
                          <a:ea typeface="Calibri"/>
                          <a:cs typeface="Times New Roman"/>
                        </a:rPr>
                        <a:t>2</a:t>
                      </a: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04664"/>
            <a:ext cx="8229600" cy="5721499"/>
          </a:xfrm>
        </p:spPr>
        <p:txBody>
          <a:bodyPr>
            <a:normAutofit/>
          </a:bodyPr>
          <a:lstStyle/>
          <a:p>
            <a:pPr algn="l" rtl="0">
              <a:buNone/>
            </a:pPr>
            <a:endParaRPr lang="en-US" sz="2800" dirty="0" smtClean="0">
              <a:latin typeface="Times New Roman" pitchFamily="18" charset="0"/>
              <a:cs typeface="Times New Roman" pitchFamily="18" charset="0"/>
            </a:endParaRPr>
          </a:p>
          <a:p>
            <a:pPr algn="l" rtl="0">
              <a:buNone/>
            </a:pPr>
            <a:endParaRPr lang="en-US" sz="2800" dirty="0" smtClean="0">
              <a:latin typeface="Times New Roman" pitchFamily="18" charset="0"/>
              <a:cs typeface="Times New Roman" pitchFamily="18" charset="0"/>
            </a:endParaRPr>
          </a:p>
          <a:p>
            <a:pPr algn="l" rtl="0">
              <a:buNone/>
            </a:pPr>
            <a:r>
              <a:rPr lang="en-US" sz="2800" dirty="0" smtClean="0">
                <a:latin typeface="Times New Roman" pitchFamily="18" charset="0"/>
                <a:cs typeface="Times New Roman" pitchFamily="18" charset="0"/>
              </a:rPr>
              <a:t>2- Traffic count :</a:t>
            </a:r>
          </a:p>
          <a:p>
            <a:pPr algn="l" rtl="0">
              <a:buNone/>
            </a:pPr>
            <a:endParaRPr lang="en-US" sz="2800" dirty="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899590" y="2132857"/>
          <a:ext cx="6840762" cy="2736302"/>
        </p:xfrm>
        <a:graphic>
          <a:graphicData uri="http://schemas.openxmlformats.org/drawingml/2006/table">
            <a:tbl>
              <a:tblPr firstRow="1" bandRow="1">
                <a:tableStyleId>{5C22544A-7EE6-4342-B048-85BDC9FD1C3A}</a:tableStyleId>
              </a:tblPr>
              <a:tblGrid>
                <a:gridCol w="1601031">
                  <a:extLst>
                    <a:ext uri="{9D8B030D-6E8A-4147-A177-3AD203B41FA5}">
                      <a16:colId xmlns:a16="http://schemas.microsoft.com/office/drawing/2014/main" val="20000"/>
                    </a:ext>
                  </a:extLst>
                </a:gridCol>
                <a:gridCol w="1237159">
                  <a:extLst>
                    <a:ext uri="{9D8B030D-6E8A-4147-A177-3AD203B41FA5}">
                      <a16:colId xmlns:a16="http://schemas.microsoft.com/office/drawing/2014/main" val="20001"/>
                    </a:ext>
                  </a:extLst>
                </a:gridCol>
                <a:gridCol w="1266268">
                  <a:extLst>
                    <a:ext uri="{9D8B030D-6E8A-4147-A177-3AD203B41FA5}">
                      <a16:colId xmlns:a16="http://schemas.microsoft.com/office/drawing/2014/main" val="20002"/>
                    </a:ext>
                  </a:extLst>
                </a:gridCol>
                <a:gridCol w="1368152">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tblGrid>
              <a:tr h="445458">
                <a:tc>
                  <a:txBody>
                    <a:bodyPr/>
                    <a:lstStyle/>
                    <a:p>
                      <a:endParaRPr lang="en-US" dirty="0"/>
                    </a:p>
                  </a:txBody>
                  <a:tcPr/>
                </a:tc>
                <a:tc gridSpan="2">
                  <a:txBody>
                    <a:bodyPr/>
                    <a:lstStyle/>
                    <a:p>
                      <a:pPr algn="ctr" rtl="0"/>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r>
                        <a:rPr lang="en-US" dirty="0" smtClean="0">
                          <a:latin typeface="Times New Roman" pitchFamily="18" charset="0"/>
                          <a:cs typeface="Times New Roman" pitchFamily="18" charset="0"/>
                        </a:rPr>
                        <a:t>  street</a:t>
                      </a:r>
                      <a:endParaRPr lang="en-US" dirty="0">
                        <a:latin typeface="Times New Roman" pitchFamily="18" charset="0"/>
                        <a:cs typeface="Times New Roman" pitchFamily="18" charset="0"/>
                      </a:endParaRPr>
                    </a:p>
                  </a:txBody>
                  <a:tcPr/>
                </a:tc>
                <a:tc hMerge="1">
                  <a:txBody>
                    <a:bodyPr/>
                    <a:lstStyle/>
                    <a:p>
                      <a:endParaRPr lang="en-US" dirty="0"/>
                    </a:p>
                  </a:txBody>
                  <a:tcPr/>
                </a:tc>
                <a:tc gridSpan="2">
                  <a:txBody>
                    <a:bodyPr/>
                    <a:lstStyle/>
                    <a:p>
                      <a:pPr algn="ctr" rtl="0"/>
                      <a:r>
                        <a:rPr lang="en-US" dirty="0" smtClean="0">
                          <a:latin typeface="Times New Roman" pitchFamily="18" charset="0"/>
                          <a:cs typeface="Times New Roman" pitchFamily="18" charset="0"/>
                        </a:rPr>
                        <a:t>Haddad street</a:t>
                      </a:r>
                      <a:endParaRPr lang="en-US" dirty="0">
                        <a:latin typeface="Times New Roman" pitchFamily="18" charset="0"/>
                        <a:cs typeface="Times New Roman" pitchFamily="18" charset="0"/>
                      </a:endParaRPr>
                    </a:p>
                  </a:txBody>
                  <a:tcPr/>
                </a:tc>
                <a:tc hMerge="1">
                  <a:txBody>
                    <a:bodyPr/>
                    <a:lstStyle/>
                    <a:p>
                      <a:endParaRPr lang="en-US" dirty="0"/>
                    </a:p>
                  </a:txBody>
                  <a:tcPr/>
                </a:tc>
                <a:extLst>
                  <a:ext uri="{0D108BD9-81ED-4DB2-BD59-A6C34878D82A}">
                    <a16:rowId xmlns:a16="http://schemas.microsoft.com/office/drawing/2014/main" val="10000"/>
                  </a:ext>
                </a:extLst>
              </a:tr>
              <a:tr h="524094">
                <a:tc>
                  <a:txBody>
                    <a:bodyPr/>
                    <a:lstStyle/>
                    <a:p>
                      <a:r>
                        <a:rPr lang="en-US" sz="1800" b="1" dirty="0" smtClean="0">
                          <a:latin typeface="Times New Roman" pitchFamily="18" charset="0"/>
                          <a:cs typeface="Times New Roman" pitchFamily="18" charset="0"/>
                        </a:rPr>
                        <a:t>Classification</a:t>
                      </a:r>
                      <a:endParaRPr lang="en-US" sz="1800" b="1" dirty="0">
                        <a:latin typeface="Times New Roman" pitchFamily="18" charset="0"/>
                        <a:cs typeface="Times New Roman" pitchFamily="18" charset="0"/>
                      </a:endParaRPr>
                    </a:p>
                  </a:txBody>
                  <a:tcPr/>
                </a:tc>
                <a:tc>
                  <a:txBody>
                    <a:bodyPr/>
                    <a:lstStyle/>
                    <a:p>
                      <a:pPr algn="ctr" rtl="0"/>
                      <a:r>
                        <a:rPr lang="en-US" sz="1800" b="1" dirty="0" smtClean="0">
                          <a:latin typeface="Times New Roman" pitchFamily="18" charset="0"/>
                          <a:cs typeface="Times New Roman" pitchFamily="18" charset="0"/>
                        </a:rPr>
                        <a:t>Right</a:t>
                      </a:r>
                      <a:endParaRPr lang="en-US" sz="1800" b="1" dirty="0">
                        <a:latin typeface="Times New Roman" pitchFamily="18" charset="0"/>
                        <a:cs typeface="Times New Roman" pitchFamily="18" charset="0"/>
                      </a:endParaRPr>
                    </a:p>
                  </a:txBody>
                  <a:tcPr/>
                </a:tc>
                <a:tc>
                  <a:txBody>
                    <a:bodyPr/>
                    <a:lstStyle/>
                    <a:p>
                      <a:pPr algn="ctr" rtl="0"/>
                      <a:r>
                        <a:rPr lang="en-US" sz="1800" b="1" dirty="0" smtClean="0">
                          <a:latin typeface="Times New Roman" pitchFamily="18" charset="0"/>
                          <a:cs typeface="Times New Roman" pitchFamily="18" charset="0"/>
                        </a:rPr>
                        <a:t>left</a:t>
                      </a:r>
                      <a:endParaRPr lang="en-US" sz="18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Right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left</a:t>
                      </a:r>
                    </a:p>
                  </a:txBody>
                  <a:tcPr/>
                </a:tc>
                <a:extLst>
                  <a:ext uri="{0D108BD9-81ED-4DB2-BD59-A6C34878D82A}">
                    <a16:rowId xmlns:a16="http://schemas.microsoft.com/office/drawing/2014/main" val="10001"/>
                  </a:ext>
                </a:extLst>
              </a:tr>
              <a:tr h="353042">
                <a:tc>
                  <a:txBody>
                    <a:bodyPr/>
                    <a:lstStyle/>
                    <a:p>
                      <a:pPr algn="ctr">
                        <a:lnSpc>
                          <a:spcPct val="115000"/>
                        </a:lnSpc>
                        <a:spcAft>
                          <a:spcPts val="0"/>
                        </a:spcAft>
                      </a:pPr>
                      <a:r>
                        <a:rPr lang="en-US" sz="1800" b="1" dirty="0">
                          <a:solidFill>
                            <a:srgbClr val="000000"/>
                          </a:solidFill>
                          <a:latin typeface="Cambria"/>
                          <a:ea typeface="Times New Roman"/>
                          <a:cs typeface="Times New Roman"/>
                        </a:rPr>
                        <a:t>passenger</a:t>
                      </a:r>
                      <a:endParaRPr lang="en-US" sz="18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dirty="0">
                          <a:solidFill>
                            <a:srgbClr val="000000"/>
                          </a:solidFill>
                          <a:latin typeface="Cambria"/>
                          <a:ea typeface="Times New Roman"/>
                          <a:cs typeface="Times New Roman"/>
                        </a:rPr>
                        <a:t>526</a:t>
                      </a:r>
                      <a:endParaRPr lang="en-US" sz="18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670</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dirty="0">
                          <a:solidFill>
                            <a:srgbClr val="000000"/>
                          </a:solidFill>
                          <a:latin typeface="Cambria"/>
                          <a:ea typeface="Times New Roman"/>
                          <a:cs typeface="Times New Roman"/>
                        </a:rPr>
                        <a:t>322</a:t>
                      </a:r>
                      <a:endParaRPr lang="en-US" sz="18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289</a:t>
                      </a:r>
                      <a:endParaRPr lang="en-US" sz="1800" b="1">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2"/>
                  </a:ext>
                </a:extLst>
              </a:tr>
              <a:tr h="353427">
                <a:tc>
                  <a:txBody>
                    <a:bodyPr/>
                    <a:lstStyle/>
                    <a:p>
                      <a:pPr algn="ctr">
                        <a:lnSpc>
                          <a:spcPct val="115000"/>
                        </a:lnSpc>
                        <a:spcAft>
                          <a:spcPts val="0"/>
                        </a:spcAft>
                      </a:pPr>
                      <a:r>
                        <a:rPr lang="en-US" sz="1800" b="1">
                          <a:solidFill>
                            <a:srgbClr val="000000"/>
                          </a:solidFill>
                          <a:latin typeface="Cambria"/>
                          <a:ea typeface="Times New Roman"/>
                          <a:cs typeface="Times New Roman"/>
                        </a:rPr>
                        <a:t>Taxi</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85</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80</a:t>
                      </a: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64</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60</a:t>
                      </a:r>
                    </a:p>
                  </a:txBody>
                  <a:tcPr marL="68580" marR="68580" marT="0" marB="0"/>
                </a:tc>
                <a:extLst>
                  <a:ext uri="{0D108BD9-81ED-4DB2-BD59-A6C34878D82A}">
                    <a16:rowId xmlns:a16="http://schemas.microsoft.com/office/drawing/2014/main" val="10003"/>
                  </a:ext>
                </a:extLst>
              </a:tr>
              <a:tr h="353427">
                <a:tc>
                  <a:txBody>
                    <a:bodyPr/>
                    <a:lstStyle/>
                    <a:p>
                      <a:pPr algn="ctr">
                        <a:lnSpc>
                          <a:spcPct val="115000"/>
                        </a:lnSpc>
                        <a:spcAft>
                          <a:spcPts val="0"/>
                        </a:spcAft>
                      </a:pPr>
                      <a:r>
                        <a:rPr lang="en-US" sz="1800" b="1">
                          <a:solidFill>
                            <a:srgbClr val="000000"/>
                          </a:solidFill>
                          <a:latin typeface="Cambria"/>
                          <a:ea typeface="Times New Roman"/>
                          <a:cs typeface="Times New Roman"/>
                        </a:rPr>
                        <a:t>Truck</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5</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7</a:t>
                      </a: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9</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8</a:t>
                      </a:r>
                    </a:p>
                  </a:txBody>
                  <a:tcPr marL="68580" marR="68580" marT="0" marB="0"/>
                </a:tc>
                <a:extLst>
                  <a:ext uri="{0D108BD9-81ED-4DB2-BD59-A6C34878D82A}">
                    <a16:rowId xmlns:a16="http://schemas.microsoft.com/office/drawing/2014/main" val="10004"/>
                  </a:ext>
                </a:extLst>
              </a:tr>
              <a:tr h="353427">
                <a:tc>
                  <a:txBody>
                    <a:bodyPr/>
                    <a:lstStyle/>
                    <a:p>
                      <a:pPr algn="ctr">
                        <a:lnSpc>
                          <a:spcPct val="115000"/>
                        </a:lnSpc>
                        <a:spcAft>
                          <a:spcPts val="0"/>
                        </a:spcAft>
                      </a:pPr>
                      <a:r>
                        <a:rPr lang="en-US" sz="1800" b="1">
                          <a:solidFill>
                            <a:srgbClr val="000000"/>
                          </a:solidFill>
                          <a:latin typeface="Cambria"/>
                          <a:ea typeface="Times New Roman"/>
                          <a:cs typeface="Times New Roman"/>
                        </a:rPr>
                        <a:t>Bus</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2</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3</a:t>
                      </a: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2</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1</a:t>
                      </a:r>
                    </a:p>
                  </a:txBody>
                  <a:tcPr marL="68580" marR="68580" marT="0" marB="0"/>
                </a:tc>
                <a:extLst>
                  <a:ext uri="{0D108BD9-81ED-4DB2-BD59-A6C34878D82A}">
                    <a16:rowId xmlns:a16="http://schemas.microsoft.com/office/drawing/2014/main" val="10005"/>
                  </a:ext>
                </a:extLst>
              </a:tr>
              <a:tr h="353427">
                <a:tc>
                  <a:txBody>
                    <a:bodyPr/>
                    <a:lstStyle/>
                    <a:p>
                      <a:pPr algn="ctr">
                        <a:lnSpc>
                          <a:spcPct val="115000"/>
                        </a:lnSpc>
                        <a:spcAft>
                          <a:spcPts val="0"/>
                        </a:spcAft>
                      </a:pPr>
                      <a:r>
                        <a:rPr lang="en-US" sz="1800" b="1" dirty="0">
                          <a:solidFill>
                            <a:srgbClr val="000000"/>
                          </a:solidFill>
                          <a:latin typeface="Cambria"/>
                          <a:ea typeface="Times New Roman"/>
                          <a:cs typeface="Times New Roman"/>
                        </a:rPr>
                        <a:t>Total</a:t>
                      </a:r>
                      <a:endParaRPr lang="en-US" sz="18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dirty="0">
                          <a:solidFill>
                            <a:srgbClr val="000000"/>
                          </a:solidFill>
                          <a:latin typeface="Cambria"/>
                          <a:ea typeface="Times New Roman"/>
                          <a:cs typeface="Times New Roman"/>
                        </a:rPr>
                        <a:t>618</a:t>
                      </a:r>
                      <a:endParaRPr lang="en-US" sz="18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dirty="0">
                          <a:solidFill>
                            <a:srgbClr val="000000"/>
                          </a:solidFill>
                          <a:latin typeface="Times New Roman"/>
                          <a:ea typeface="Calibri"/>
                          <a:cs typeface="Times New Roman"/>
                        </a:rPr>
                        <a:t>760</a:t>
                      </a:r>
                    </a:p>
                  </a:txBody>
                  <a:tcPr marL="68580" marR="68580" marT="0" marB="0"/>
                </a:tc>
                <a:tc>
                  <a:txBody>
                    <a:bodyPr/>
                    <a:lstStyle/>
                    <a:p>
                      <a:pPr algn="ctr">
                        <a:lnSpc>
                          <a:spcPct val="115000"/>
                        </a:lnSpc>
                        <a:spcAft>
                          <a:spcPts val="0"/>
                        </a:spcAft>
                      </a:pPr>
                      <a:r>
                        <a:rPr lang="en-US" sz="1800" b="1">
                          <a:solidFill>
                            <a:srgbClr val="000000"/>
                          </a:solidFill>
                          <a:latin typeface="Cambria"/>
                          <a:ea typeface="Times New Roman"/>
                          <a:cs typeface="Times New Roman"/>
                        </a:rPr>
                        <a:t>397</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dirty="0">
                          <a:solidFill>
                            <a:srgbClr val="000000"/>
                          </a:solidFill>
                          <a:latin typeface="Times New Roman"/>
                          <a:ea typeface="Calibri"/>
                          <a:cs typeface="Times New Roman"/>
                        </a:rPr>
                        <a:t>358</a:t>
                      </a:r>
                    </a:p>
                  </a:txBody>
                  <a:tcPr marL="68580" marR="68580" marT="0" marB="0"/>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 1: Data analysis results</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latin typeface="Times New Roman" pitchFamily="18" charset="0"/>
                <a:cs typeface="Times New Roman" pitchFamily="18" charset="0"/>
              </a:rPr>
              <a:t>2. Results summary  for the eight warrants met:</a:t>
            </a:r>
          </a:p>
          <a:p>
            <a:pPr marL="0" indent="0">
              <a:buNone/>
            </a:pPr>
            <a:endParaRPr lang="en-US" sz="2800"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422440586"/>
              </p:ext>
            </p:extLst>
          </p:nvPr>
        </p:nvGraphicFramePr>
        <p:xfrm>
          <a:off x="762000" y="2362200"/>
          <a:ext cx="7576883" cy="4038600"/>
        </p:xfrm>
        <a:graphic>
          <a:graphicData uri="http://schemas.openxmlformats.org/drawingml/2006/table">
            <a:tbl>
              <a:tblPr firstRow="1" bandRow="1">
                <a:tableStyleId>{5C22544A-7EE6-4342-B048-85BDC9FD1C3A}</a:tableStyleId>
              </a:tblPr>
              <a:tblGrid>
                <a:gridCol w="1861883">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tblGrid>
              <a:tr h="673100">
                <a:tc>
                  <a:txBody>
                    <a:bodyPr/>
                    <a:lstStyle/>
                    <a:p>
                      <a:pPr algn="ct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a:t>
                      </a:r>
                      <a:r>
                        <a:rPr lang="en-US" sz="2800" b="1" dirty="0" err="1" smtClean="0">
                          <a:latin typeface="Times New Roman" pitchFamily="18" charset="0"/>
                          <a:cs typeface="Times New Roman" pitchFamily="18" charset="0"/>
                        </a:rPr>
                        <a:t>Nabatat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a:t>
                      </a:r>
                      <a:r>
                        <a:rPr lang="en-US" sz="2800" b="1" dirty="0" err="1" smtClean="0">
                          <a:latin typeface="Times New Roman" pitchFamily="18" charset="0"/>
                          <a:cs typeface="Times New Roman" pitchFamily="18" charset="0"/>
                        </a:rPr>
                        <a:t>Zayed</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Al-Cinema</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673100">
                <a:tc>
                  <a:txBody>
                    <a:bodyPr/>
                    <a:lstStyle/>
                    <a:p>
                      <a:pPr algn="ctr"/>
                      <a:r>
                        <a:rPr lang="en-US" sz="2800" b="1" dirty="0" smtClean="0">
                          <a:latin typeface="Times New Roman" pitchFamily="18" charset="0"/>
                          <a:cs typeface="Times New Roman" pitchFamily="18" charset="0"/>
                        </a:rPr>
                        <a:t>Warrant 1</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 Not 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673100">
                <a:tc>
                  <a:txBody>
                    <a:bodyPr/>
                    <a:lstStyle/>
                    <a:p>
                      <a:pPr algn="ctr"/>
                      <a:r>
                        <a:rPr lang="en-US" sz="2800" b="1" dirty="0" smtClean="0">
                          <a:latin typeface="Times New Roman" pitchFamily="18" charset="0"/>
                          <a:cs typeface="Times New Roman" pitchFamily="18" charset="0"/>
                        </a:rPr>
                        <a:t>Warrant 2</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673100">
                <a:tc>
                  <a:txBody>
                    <a:bodyPr/>
                    <a:lstStyle/>
                    <a:p>
                      <a:pPr algn="ctr"/>
                      <a:r>
                        <a:rPr lang="en-US" sz="2800" b="1" dirty="0" smtClean="0">
                          <a:latin typeface="Times New Roman" pitchFamily="18" charset="0"/>
                          <a:cs typeface="Times New Roman" pitchFamily="18" charset="0"/>
                        </a:rPr>
                        <a:t>Warrant 3</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673100">
                <a:tc>
                  <a:txBody>
                    <a:bodyPr/>
                    <a:lstStyle/>
                    <a:p>
                      <a:pPr algn="ctr"/>
                      <a:r>
                        <a:rPr lang="en-US" sz="2800" b="1" dirty="0" smtClean="0">
                          <a:latin typeface="Times New Roman" pitchFamily="18" charset="0"/>
                          <a:cs typeface="Times New Roman" pitchFamily="18" charset="0"/>
                        </a:rPr>
                        <a:t>Warrant 4</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Not 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673100">
                <a:tc>
                  <a:txBody>
                    <a:bodyPr/>
                    <a:lstStyle/>
                    <a:p>
                      <a:pPr algn="ctr"/>
                      <a:r>
                        <a:rPr lang="en-US" sz="2800" b="1" dirty="0" smtClean="0">
                          <a:latin typeface="Times New Roman" pitchFamily="18" charset="0"/>
                          <a:cs typeface="Times New Roman" pitchFamily="18" charset="0"/>
                        </a:rPr>
                        <a:t>Warrant 6</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tc>
                  <a:txBody>
                    <a:bodyPr/>
                    <a:lstStyle/>
                    <a:p>
                      <a:pPr algn="ctr"/>
                      <a:r>
                        <a:rPr lang="en-US" sz="2800" b="1" dirty="0" smtClean="0">
                          <a:latin typeface="Times New Roman" pitchFamily="18" charset="0"/>
                          <a:cs typeface="Times New Roman" pitchFamily="18" charset="0"/>
                        </a:rPr>
                        <a:t>Met</a:t>
                      </a:r>
                      <a:endParaRPr lang="en-US" sz="2800"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898497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32656"/>
            <a:ext cx="8229600" cy="5793507"/>
          </a:xfrm>
        </p:spPr>
        <p:txBody>
          <a:bodyPr/>
          <a:lstStyle/>
          <a:p>
            <a:pPr algn="l" rtl="0">
              <a:buNone/>
            </a:pPr>
            <a:endParaRPr lang="en-US" dirty="0" smtClean="0">
              <a:latin typeface="Times New Roman" pitchFamily="18" charset="0"/>
              <a:cs typeface="Times New Roman" pitchFamily="18" charset="0"/>
            </a:endParaRPr>
          </a:p>
          <a:p>
            <a:pPr algn="l" rtl="0">
              <a:buNone/>
            </a:pPr>
            <a:endParaRPr lang="en-US" dirty="0" smtClean="0">
              <a:latin typeface="Times New Roman" pitchFamily="18" charset="0"/>
              <a:cs typeface="Times New Roman" pitchFamily="18" charset="0"/>
            </a:endParaRPr>
          </a:p>
          <a:p>
            <a:pPr algn="l" rtl="0">
              <a:buNone/>
            </a:pPr>
            <a:r>
              <a:rPr lang="en-US" dirty="0" smtClean="0">
                <a:latin typeface="Times New Roman" pitchFamily="18" charset="0"/>
                <a:cs typeface="Times New Roman" pitchFamily="18" charset="0"/>
              </a:rPr>
              <a:t>3- Types and areas of defects:</a:t>
            </a:r>
            <a:endParaRPr lang="en-US" dirty="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539552" y="2276872"/>
          <a:ext cx="7920880" cy="2664295"/>
        </p:xfrm>
        <a:graphic>
          <a:graphicData uri="http://schemas.openxmlformats.org/drawingml/2006/table">
            <a:tbl>
              <a:tblPr firstRow="1" bandRow="1">
                <a:tableStyleId>{5C22544A-7EE6-4342-B048-85BDC9FD1C3A}</a:tableStyleId>
              </a:tblPr>
              <a:tblGrid>
                <a:gridCol w="900100">
                  <a:extLst>
                    <a:ext uri="{9D8B030D-6E8A-4147-A177-3AD203B41FA5}">
                      <a16:colId xmlns:a16="http://schemas.microsoft.com/office/drawing/2014/main" val="20000"/>
                    </a:ext>
                  </a:extLst>
                </a:gridCol>
                <a:gridCol w="972108">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1296144">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864096">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gridCol w="936104">
                  <a:extLst>
                    <a:ext uri="{9D8B030D-6E8A-4147-A177-3AD203B41FA5}">
                      <a16:colId xmlns:a16="http://schemas.microsoft.com/office/drawing/2014/main" val="20007"/>
                    </a:ext>
                  </a:extLst>
                </a:gridCol>
              </a:tblGrid>
              <a:tr h="865411">
                <a:tc>
                  <a:txBody>
                    <a:bodyPr/>
                    <a:lstStyle/>
                    <a:p>
                      <a:pPr algn="ctr">
                        <a:lnSpc>
                          <a:spcPct val="115000"/>
                        </a:lnSpc>
                        <a:spcAft>
                          <a:spcPts val="0"/>
                        </a:spcAft>
                      </a:pPr>
                      <a:r>
                        <a:rPr lang="en-US" sz="1600" b="1" dirty="0">
                          <a:solidFill>
                            <a:srgbClr val="000000"/>
                          </a:solidFill>
                          <a:latin typeface="Times New Roman"/>
                          <a:ea typeface="Times New Roman"/>
                          <a:cs typeface="Times New Roman"/>
                        </a:rPr>
                        <a:t>Section No</a:t>
                      </a:r>
                      <a:endParaRPr lang="en-US" sz="16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Times New Roman"/>
                          <a:cs typeface="Times New Roman"/>
                        </a:rPr>
                        <a:t>Alligator cracking</a:t>
                      </a:r>
                      <a:endParaRPr lang="en-US" sz="16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Times New Roman"/>
                          <a:cs typeface="Times New Roman"/>
                        </a:rPr>
                        <a:t>Block cracking </a:t>
                      </a:r>
                      <a:endParaRPr lang="en-US" sz="16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400" b="1" dirty="0">
                          <a:solidFill>
                            <a:srgbClr val="000000"/>
                          </a:solidFill>
                          <a:latin typeface="Times New Roman"/>
                          <a:ea typeface="Times New Roman"/>
                          <a:cs typeface="Times New Roman"/>
                        </a:rPr>
                        <a:t>Longitudinal cracking </a:t>
                      </a:r>
                      <a:endParaRPr lang="en-US" sz="14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400" b="1" dirty="0">
                          <a:solidFill>
                            <a:srgbClr val="000000"/>
                          </a:solidFill>
                          <a:latin typeface="Times New Roman"/>
                          <a:ea typeface="Times New Roman"/>
                          <a:cs typeface="Times New Roman"/>
                        </a:rPr>
                        <a:t>Transverse cracking </a:t>
                      </a:r>
                      <a:endParaRPr lang="en-US" sz="14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Times New Roman"/>
                          <a:cs typeface="Times New Roman"/>
                        </a:rPr>
                        <a:t>Pothole</a:t>
                      </a:r>
                      <a:endParaRPr lang="en-US" sz="16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Times New Roman"/>
                          <a:cs typeface="Times New Roman"/>
                        </a:rPr>
                        <a:t>Raveling</a:t>
                      </a:r>
                      <a:endParaRPr lang="en-US" sz="1600" b="1" dirty="0">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Times New Roman"/>
                          <a:cs typeface="Times New Roman"/>
                        </a:rPr>
                        <a:t>Rutting</a:t>
                      </a:r>
                      <a:endParaRPr lang="en-US" sz="1600" b="1">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466736">
                <a:tc>
                  <a:txBody>
                    <a:bodyPr/>
                    <a:lstStyle/>
                    <a:p>
                      <a:pPr algn="ctr">
                        <a:lnSpc>
                          <a:spcPct val="115000"/>
                        </a:lnSpc>
                        <a:spcAft>
                          <a:spcPts val="0"/>
                        </a:spcAft>
                      </a:pPr>
                      <a:r>
                        <a:rPr lang="en-US" sz="1600" b="1">
                          <a:solidFill>
                            <a:srgbClr val="000000"/>
                          </a:solidFill>
                          <a:latin typeface="Times New Roman"/>
                          <a:ea typeface="Times New Roman"/>
                          <a:cs typeface="Times New Roman"/>
                        </a:rPr>
                        <a:t>1</a:t>
                      </a:r>
                      <a:endParaRPr lang="en-US" sz="16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120</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6.1</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0.02</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0.09</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1.1</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35</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25</a:t>
                      </a:r>
                    </a:p>
                  </a:txBody>
                  <a:tcPr marL="68580" marR="68580" marT="0" marB="0"/>
                </a:tc>
                <a:extLst>
                  <a:ext uri="{0D108BD9-81ED-4DB2-BD59-A6C34878D82A}">
                    <a16:rowId xmlns:a16="http://schemas.microsoft.com/office/drawing/2014/main" val="10001"/>
                  </a:ext>
                </a:extLst>
              </a:tr>
              <a:tr h="391808">
                <a:tc>
                  <a:txBody>
                    <a:bodyPr/>
                    <a:lstStyle/>
                    <a:p>
                      <a:pPr algn="ctr">
                        <a:lnSpc>
                          <a:spcPct val="115000"/>
                        </a:lnSpc>
                        <a:spcAft>
                          <a:spcPts val="0"/>
                        </a:spcAft>
                      </a:pPr>
                      <a:r>
                        <a:rPr lang="en-US" sz="1600" b="1">
                          <a:solidFill>
                            <a:srgbClr val="000000"/>
                          </a:solidFill>
                          <a:latin typeface="Times New Roman"/>
                          <a:ea typeface="Times New Roman"/>
                          <a:cs typeface="Times New Roman"/>
                        </a:rPr>
                        <a:t>2</a:t>
                      </a:r>
                      <a:endParaRPr lang="en-US" sz="16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24</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15.1</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0.015</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0.06</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56</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27</a:t>
                      </a:r>
                    </a:p>
                  </a:txBody>
                  <a:tcPr marL="68580" marR="68580" marT="0" marB="0"/>
                </a:tc>
                <a:extLst>
                  <a:ext uri="{0D108BD9-81ED-4DB2-BD59-A6C34878D82A}">
                    <a16:rowId xmlns:a16="http://schemas.microsoft.com/office/drawing/2014/main" val="10002"/>
                  </a:ext>
                </a:extLst>
              </a:tr>
              <a:tr h="470170">
                <a:tc>
                  <a:txBody>
                    <a:bodyPr/>
                    <a:lstStyle/>
                    <a:p>
                      <a:pPr algn="ctr">
                        <a:lnSpc>
                          <a:spcPct val="115000"/>
                        </a:lnSpc>
                        <a:spcAft>
                          <a:spcPts val="0"/>
                        </a:spcAft>
                      </a:pPr>
                      <a:r>
                        <a:rPr lang="en-US" sz="1600" b="1">
                          <a:solidFill>
                            <a:srgbClr val="000000"/>
                          </a:solidFill>
                          <a:latin typeface="Times New Roman"/>
                          <a:ea typeface="Times New Roman"/>
                          <a:cs typeface="Times New Roman"/>
                        </a:rPr>
                        <a:t>3</a:t>
                      </a:r>
                      <a:endParaRPr lang="en-US" sz="16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91.2</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3.4</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0.01</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0</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0.56</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70</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15</a:t>
                      </a:r>
                    </a:p>
                  </a:txBody>
                  <a:tcPr marL="68580" marR="68580" marT="0" marB="0"/>
                </a:tc>
                <a:extLst>
                  <a:ext uri="{0D108BD9-81ED-4DB2-BD59-A6C34878D82A}">
                    <a16:rowId xmlns:a16="http://schemas.microsoft.com/office/drawing/2014/main" val="10003"/>
                  </a:ext>
                </a:extLst>
              </a:tr>
              <a:tr h="470170">
                <a:tc>
                  <a:txBody>
                    <a:bodyPr/>
                    <a:lstStyle/>
                    <a:p>
                      <a:pPr algn="ctr">
                        <a:lnSpc>
                          <a:spcPct val="115000"/>
                        </a:lnSpc>
                        <a:spcAft>
                          <a:spcPts val="0"/>
                        </a:spcAft>
                      </a:pPr>
                      <a:r>
                        <a:rPr lang="en-US" sz="1600" b="1">
                          <a:solidFill>
                            <a:srgbClr val="000000"/>
                          </a:solidFill>
                          <a:latin typeface="Times New Roman"/>
                          <a:ea typeface="Times New Roman"/>
                          <a:cs typeface="Times New Roman"/>
                        </a:rPr>
                        <a:t>4</a:t>
                      </a:r>
                      <a:endParaRPr lang="en-US" sz="16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15.1</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16</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0.4</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0.05</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0.21</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47</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20</a:t>
                      </a:r>
                    </a:p>
                  </a:txBody>
                  <a:tcPr marL="68580" marR="68580" marT="0" marB="0"/>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200" dirty="0" smtClean="0">
                <a:latin typeface="Times New Roman" pitchFamily="18" charset="0"/>
                <a:cs typeface="Times New Roman" pitchFamily="18" charset="0"/>
              </a:rPr>
              <a:t>Part2: Data analysis: </a:t>
            </a:r>
            <a:endParaRPr lang="en-US" sz="3200"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914400" y="1428736"/>
            <a:ext cx="7772400" cy="4572000"/>
          </a:xfrm>
        </p:spPr>
        <p:txBody>
          <a:bodyPr/>
          <a:lstStyle/>
          <a:p>
            <a:pPr algn="l" rtl="0">
              <a:buNone/>
            </a:pPr>
            <a:r>
              <a:rPr lang="en-US" sz="2800" dirty="0" smtClean="0">
                <a:latin typeface="Times New Roman" pitchFamily="18" charset="0"/>
                <a:cs typeface="Times New Roman" pitchFamily="18" charset="0"/>
              </a:rPr>
              <a:t>1- PCI Analysis and treatment :</a:t>
            </a:r>
          </a:p>
          <a:p>
            <a:pPr algn="just" rtl="0">
              <a:buNone/>
            </a:pPr>
            <a:r>
              <a:rPr lang="en-US" sz="2400" dirty="0" smtClean="0">
                <a:latin typeface="Times New Roman" pitchFamily="18" charset="0"/>
                <a:cs typeface="Times New Roman" pitchFamily="18" charset="0"/>
              </a:rPr>
              <a:t>a) Pavement Condition Index (PCI): is a numerical indicator that rates the surface condition of the pavement with rang (0_100), where (0) the bad  possible condition and (100) the best possible condition.</a:t>
            </a:r>
          </a:p>
          <a:p>
            <a:pPr algn="just" rtl="0">
              <a:buNone/>
            </a:pPr>
            <a:endParaRPr lang="en-US" sz="2400" dirty="0" smtClean="0">
              <a:latin typeface="Times New Roman" pitchFamily="18" charset="0"/>
              <a:cs typeface="Times New Roman" pitchFamily="18" charset="0"/>
            </a:endParaRPr>
          </a:p>
          <a:p>
            <a:pPr algn="just" rtl="0">
              <a:buNone/>
            </a:pPr>
            <a:endParaRPr lang="en-US" sz="2400" dirty="0" smtClean="0">
              <a:latin typeface="Times New Roman" pitchFamily="18" charset="0"/>
              <a:cs typeface="Times New Roman" pitchFamily="18" charset="0"/>
            </a:endParaRPr>
          </a:p>
          <a:p>
            <a:pPr algn="just" rtl="0">
              <a:buNone/>
            </a:pPr>
            <a:r>
              <a:rPr lang="en-US" sz="2400" dirty="0" smtClean="0">
                <a:latin typeface="Times New Roman" pitchFamily="18" charset="0"/>
                <a:cs typeface="Times New Roman" pitchFamily="18" charset="0"/>
              </a:rPr>
              <a:t>   PCI = 100 – CDV</a:t>
            </a:r>
          </a:p>
          <a:p>
            <a:pPr algn="l">
              <a:buNone/>
            </a:pPr>
            <a:endParaRPr lang="en-US" dirty="0"/>
          </a:p>
        </p:txBody>
      </p:sp>
      <p:pic>
        <p:nvPicPr>
          <p:cNvPr id="4" name="صورة 3" descr="32154.png"/>
          <p:cNvPicPr/>
          <p:nvPr/>
        </p:nvPicPr>
        <p:blipFill>
          <a:blip r:embed="rId2" cstate="print"/>
          <a:stretch>
            <a:fillRect/>
          </a:stretch>
        </p:blipFill>
        <p:spPr>
          <a:xfrm>
            <a:off x="3491880" y="3429000"/>
            <a:ext cx="5194548" cy="2916363"/>
          </a:xfrm>
          <a:prstGeom prst="rect">
            <a:avLst/>
          </a:prstGeom>
        </p:spPr>
      </p:pic>
      <p:sp>
        <p:nvSpPr>
          <p:cNvPr id="5" name="مستطيل مستدير الزوايا 4"/>
          <p:cNvSpPr/>
          <p:nvPr/>
        </p:nvSpPr>
        <p:spPr>
          <a:xfrm>
            <a:off x="1142976" y="4143380"/>
            <a:ext cx="2520280" cy="648072"/>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48680"/>
            <a:ext cx="8229600" cy="5577483"/>
          </a:xfrm>
        </p:spPr>
        <p:txBody>
          <a:bodyPr/>
          <a:lstStyle/>
          <a:p>
            <a:pPr lvl="0" algn="l" rtl="0">
              <a:buFont typeface="Wingdings" pitchFamily="2" charset="2"/>
              <a:buChar char="ü"/>
            </a:pPr>
            <a:r>
              <a:rPr lang="en-US" dirty="0" smtClean="0"/>
              <a:t> </a:t>
            </a:r>
            <a:r>
              <a:rPr lang="en-US" dirty="0" smtClean="0">
                <a:latin typeface="Times New Roman" pitchFamily="18" charset="0"/>
                <a:cs typeface="Times New Roman" pitchFamily="18" charset="0"/>
              </a:rPr>
              <a:t>Estimation density of each defect</a:t>
            </a:r>
          </a:p>
          <a:p>
            <a:pPr algn="l" rtl="0">
              <a:buNone/>
            </a:pPr>
            <a:r>
              <a:rPr lang="en-US"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Density = </a:t>
            </a:r>
          </a:p>
          <a:p>
            <a:pPr marL="514350" indent="-514350" algn="l" rtl="0">
              <a:buNone/>
            </a:pPr>
            <a:endParaRPr lang="en-US" dirty="0" smtClean="0">
              <a:latin typeface="Times New Roman" pitchFamily="18" charset="0"/>
              <a:cs typeface="Times New Roman" pitchFamily="18" charset="0"/>
            </a:endParaRPr>
          </a:p>
          <a:p>
            <a:pPr marL="514350" indent="-514350" algn="l" rtl="0">
              <a:buFont typeface="Wingdings" pitchFamily="2" charset="2"/>
              <a:buChar char="ü"/>
            </a:pPr>
            <a:r>
              <a:rPr lang="en-US" dirty="0" smtClean="0">
                <a:latin typeface="Times New Roman" pitchFamily="18" charset="0"/>
                <a:cs typeface="Times New Roman" pitchFamily="18" charset="0"/>
              </a:rPr>
              <a:t>Estimation deducts value of each defect</a:t>
            </a:r>
          </a:p>
          <a:p>
            <a:pPr marL="514350" indent="-514350" algn="l" rtl="0">
              <a:buNone/>
            </a:pPr>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23728" y="1196752"/>
            <a:ext cx="2381288" cy="648072"/>
          </a:xfrm>
          <a:prstGeom prst="rect">
            <a:avLst/>
          </a:prstGeom>
          <a:noFill/>
        </p:spPr>
      </p:pic>
      <p:pic>
        <p:nvPicPr>
          <p:cNvPr id="10" name="صورة 9" descr="Capture100.png"/>
          <p:cNvPicPr/>
          <p:nvPr/>
        </p:nvPicPr>
        <p:blipFill>
          <a:blip r:embed="rId3" cstate="print"/>
          <a:stretch>
            <a:fillRect/>
          </a:stretch>
        </p:blipFill>
        <p:spPr>
          <a:xfrm>
            <a:off x="1043608" y="2643182"/>
            <a:ext cx="7171730" cy="3378106"/>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76672"/>
            <a:ext cx="8229600" cy="5649491"/>
          </a:xfrm>
        </p:spPr>
        <p:txBody>
          <a:bodyPr/>
          <a:lstStyle/>
          <a:p>
            <a:pPr algn="l" rtl="0">
              <a:buFont typeface="Wingdings" pitchFamily="2" charset="2"/>
              <a:buChar char="ü"/>
            </a:pPr>
            <a:endParaRPr lang="en-US" dirty="0" smtClean="0">
              <a:latin typeface="Times New Roman" pitchFamily="18" charset="0"/>
              <a:cs typeface="Times New Roman" pitchFamily="18" charset="0"/>
            </a:endParaRPr>
          </a:p>
          <a:p>
            <a:pPr algn="l" rtl="0">
              <a:buFont typeface="Wingdings" pitchFamily="2" charset="2"/>
              <a:buChar char="ü"/>
            </a:pPr>
            <a:r>
              <a:rPr lang="en-US" dirty="0" smtClean="0">
                <a:latin typeface="Times New Roman" pitchFamily="18" charset="0"/>
                <a:cs typeface="Times New Roman" pitchFamily="18" charset="0"/>
              </a:rPr>
              <a:t>Estimation corrective deduct value (CDV):</a:t>
            </a:r>
          </a:p>
          <a:p>
            <a:pPr algn="l" rtl="0">
              <a:buNone/>
            </a:pPr>
            <a:endParaRPr lang="en-US" dirty="0"/>
          </a:p>
        </p:txBody>
      </p:sp>
      <p:pic>
        <p:nvPicPr>
          <p:cNvPr id="4" name="صورة 3" descr="CDV_TDV_Curve.png"/>
          <p:cNvPicPr/>
          <p:nvPr/>
        </p:nvPicPr>
        <p:blipFill>
          <a:blip r:embed="rId2" cstate="print"/>
          <a:stretch>
            <a:fillRect/>
          </a:stretch>
        </p:blipFill>
        <p:spPr>
          <a:xfrm>
            <a:off x="899592" y="1772816"/>
            <a:ext cx="7056784" cy="3672408"/>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92696"/>
            <a:ext cx="8229600" cy="5433467"/>
          </a:xfrm>
        </p:spPr>
        <p:txBody>
          <a:bodyPr/>
          <a:lstStyle/>
          <a:p>
            <a:pPr algn="l" rtl="0">
              <a:buFont typeface="Wingdings" pitchFamily="2" charset="2"/>
              <a:buChar char="ü"/>
            </a:pPr>
            <a:r>
              <a:rPr lang="en-US" sz="2800" dirty="0" smtClean="0">
                <a:latin typeface="Times New Roman" pitchFamily="18" charset="0"/>
                <a:cs typeface="Times New Roman" pitchFamily="18" charset="0"/>
              </a:rPr>
              <a:t>Estimation of PCI for each section</a:t>
            </a:r>
          </a:p>
          <a:p>
            <a:pPr algn="l" rtl="0">
              <a:buNone/>
            </a:pPr>
            <a:r>
              <a:rPr lang="en-US" sz="2800" dirty="0" smtClean="0">
                <a:latin typeface="Times New Roman" pitchFamily="18" charset="0"/>
                <a:cs typeface="Times New Roman" pitchFamily="18" charset="0"/>
              </a:rPr>
              <a:t>     PCI = 100 – CDV </a:t>
            </a:r>
          </a:p>
          <a:p>
            <a:pPr algn="l" rtl="0">
              <a:buNone/>
            </a:pPr>
            <a:endParaRPr lang="en-US" dirty="0" smtClean="0"/>
          </a:p>
          <a:p>
            <a:pPr algn="l" rtl="0">
              <a:buNone/>
            </a:pPr>
            <a:r>
              <a:rPr lang="en-US" dirty="0" smtClean="0"/>
              <a:t> </a:t>
            </a:r>
            <a:endParaRPr lang="en-US" dirty="0"/>
          </a:p>
        </p:txBody>
      </p:sp>
      <p:graphicFrame>
        <p:nvGraphicFramePr>
          <p:cNvPr id="4" name="جدول 3"/>
          <p:cNvGraphicFramePr>
            <a:graphicFrameLocks noGrp="1"/>
          </p:cNvGraphicFramePr>
          <p:nvPr/>
        </p:nvGraphicFramePr>
        <p:xfrm>
          <a:off x="467544" y="2204864"/>
          <a:ext cx="3744416" cy="2225040"/>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70840">
                <a:tc gridSpan="2">
                  <a:txBody>
                    <a:bodyPr/>
                    <a:lstStyle/>
                    <a:p>
                      <a:pPr algn="ctr">
                        <a:lnSpc>
                          <a:spcPct val="115000"/>
                        </a:lnSpc>
                        <a:spcAft>
                          <a:spcPts val="0"/>
                        </a:spcAft>
                      </a:pPr>
                      <a:r>
                        <a:rPr lang="en-US" sz="1600" b="1" dirty="0" smtClean="0">
                          <a:solidFill>
                            <a:srgbClr val="000000"/>
                          </a:solidFill>
                          <a:latin typeface="Times New Roman"/>
                          <a:ea typeface="Calibri"/>
                          <a:cs typeface="Times New Roman"/>
                        </a:rPr>
                        <a:t>PCI value of Haddad right direction</a:t>
                      </a:r>
                      <a:endParaRPr lang="en-US" sz="1600" b="1" dirty="0">
                        <a:solidFill>
                          <a:srgbClr val="000000"/>
                        </a:solidFill>
                        <a:latin typeface="Times New Roman"/>
                        <a:ea typeface="Calibri"/>
                        <a:cs typeface="Times New Roman"/>
                      </a:endParaRPr>
                    </a:p>
                  </a:txBody>
                  <a:tcPr marL="68580" marR="68580" marT="0" marB="0">
                    <a:solidFill>
                      <a:schemeClr val="accent1">
                        <a:alpha val="0"/>
                      </a:schemeClr>
                    </a:solidFill>
                  </a:tcPr>
                </a:tc>
                <a:tc hMerge="1">
                  <a:txBody>
                    <a:bodyPr/>
                    <a:lstStyle/>
                    <a:p>
                      <a:pPr algn="ctr">
                        <a:lnSpc>
                          <a:spcPct val="115000"/>
                        </a:lnSpc>
                        <a:spcAft>
                          <a:spcPts val="0"/>
                        </a:spcAft>
                      </a:pPr>
                      <a:endParaRPr lang="en-US" sz="1600" b="1" dirty="0">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Section number</a:t>
                      </a:r>
                    </a:p>
                  </a:txBody>
                  <a:tcPr marL="68580" marR="68580" marT="0" marB="0">
                    <a:solidFill>
                      <a:schemeClr val="accent1"/>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PCI</a:t>
                      </a:r>
                    </a:p>
                  </a:txBody>
                  <a:tcPr marL="68580" marR="68580" marT="0" marB="0">
                    <a:solidFill>
                      <a:schemeClr val="accent1"/>
                    </a:solidFill>
                  </a:tcPr>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1</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10</a:t>
                      </a:r>
                    </a:p>
                  </a:txBody>
                  <a:tcPr marL="68580" marR="68580" marT="0" marB="0"/>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2</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46</a:t>
                      </a:r>
                    </a:p>
                  </a:txBody>
                  <a:tcPr marL="68580" marR="68580" marT="0" marB="0"/>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3</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25</a:t>
                      </a:r>
                    </a:p>
                  </a:txBody>
                  <a:tcPr marL="68580" marR="68580" marT="0" marB="0"/>
                </a:tc>
                <a:extLst>
                  <a:ext uri="{0D108BD9-81ED-4DB2-BD59-A6C34878D82A}">
                    <a16:rowId xmlns:a16="http://schemas.microsoft.com/office/drawing/2014/main" val="10004"/>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4</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50</a:t>
                      </a:r>
                    </a:p>
                  </a:txBody>
                  <a:tcPr marL="68580" marR="68580" marT="0" marB="0"/>
                </a:tc>
                <a:extLst>
                  <a:ext uri="{0D108BD9-81ED-4DB2-BD59-A6C34878D82A}">
                    <a16:rowId xmlns:a16="http://schemas.microsoft.com/office/drawing/2014/main" val="10005"/>
                  </a:ext>
                </a:extLst>
              </a:tr>
            </a:tbl>
          </a:graphicData>
        </a:graphic>
      </p:graphicFrame>
      <p:graphicFrame>
        <p:nvGraphicFramePr>
          <p:cNvPr id="5" name="جدول 4"/>
          <p:cNvGraphicFramePr>
            <a:graphicFrameLocks noGrp="1"/>
          </p:cNvGraphicFramePr>
          <p:nvPr/>
        </p:nvGraphicFramePr>
        <p:xfrm>
          <a:off x="4572000" y="2204864"/>
          <a:ext cx="4032448" cy="2225040"/>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tblGrid>
              <a:tr h="370840">
                <a:tc gridSpan="2">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a:ea typeface="Calibri"/>
                          <a:cs typeface="Times New Roman"/>
                        </a:rPr>
                        <a:t>PCI value of Haddad left direction</a:t>
                      </a:r>
                    </a:p>
                  </a:txBody>
                  <a:tcPr marL="68580" marR="68580" marT="0" marB="0">
                    <a:solidFill>
                      <a:schemeClr val="accent1">
                        <a:alpha val="0"/>
                      </a:schemeClr>
                    </a:solidFill>
                  </a:tcPr>
                </a:tc>
                <a:tc hMerge="1">
                  <a:txBody>
                    <a:bodyPr/>
                    <a:lstStyle/>
                    <a:p>
                      <a:pPr algn="ctr">
                        <a:lnSpc>
                          <a:spcPct val="115000"/>
                        </a:lnSpc>
                        <a:spcAft>
                          <a:spcPts val="0"/>
                        </a:spcAft>
                      </a:pPr>
                      <a:endParaRPr lang="en-US" sz="1600" b="1" dirty="0">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Section number</a:t>
                      </a:r>
                    </a:p>
                  </a:txBody>
                  <a:tcPr marL="68580" marR="68580" marT="0" marB="0">
                    <a:solidFill>
                      <a:schemeClr val="accent1"/>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PCI</a:t>
                      </a:r>
                    </a:p>
                  </a:txBody>
                  <a:tcPr marL="68580" marR="68580" marT="0" marB="0">
                    <a:solidFill>
                      <a:schemeClr val="accent1"/>
                    </a:solidFill>
                  </a:tcPr>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1</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21</a:t>
                      </a:r>
                    </a:p>
                  </a:txBody>
                  <a:tcPr marL="68580" marR="68580" marT="0" marB="0"/>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2</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40</a:t>
                      </a:r>
                    </a:p>
                  </a:txBody>
                  <a:tcPr marL="68580" marR="68580" marT="0" marB="0"/>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3</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24</a:t>
                      </a:r>
                    </a:p>
                  </a:txBody>
                  <a:tcPr marL="68580" marR="68580" marT="0" marB="0"/>
                </a:tc>
                <a:extLst>
                  <a:ext uri="{0D108BD9-81ED-4DB2-BD59-A6C34878D82A}">
                    <a16:rowId xmlns:a16="http://schemas.microsoft.com/office/drawing/2014/main" val="10004"/>
                  </a:ext>
                </a:extLst>
              </a:tr>
              <a:tr h="370840">
                <a:tc>
                  <a:txBody>
                    <a:bodyPr/>
                    <a:lstStyle/>
                    <a:p>
                      <a:pPr algn="ctr">
                        <a:lnSpc>
                          <a:spcPct val="115000"/>
                        </a:lnSpc>
                        <a:spcAft>
                          <a:spcPts val="0"/>
                        </a:spcAft>
                      </a:pPr>
                      <a:r>
                        <a:rPr lang="en-US" sz="1600" b="1">
                          <a:solidFill>
                            <a:srgbClr val="000000"/>
                          </a:solidFill>
                          <a:latin typeface="Times New Roman"/>
                          <a:ea typeface="Calibri"/>
                          <a:cs typeface="Times New Roman"/>
                        </a:rPr>
                        <a:t>4</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54</a:t>
                      </a:r>
                    </a:p>
                  </a:txBody>
                  <a:tcPr marL="68580" marR="68580" marT="0" marB="0"/>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95536" y="548680"/>
            <a:ext cx="8229600" cy="5577483"/>
          </a:xfrm>
        </p:spPr>
        <p:txBody>
          <a:bodyPr>
            <a:normAutofit/>
          </a:bodyPr>
          <a:lstStyle/>
          <a:p>
            <a:pPr algn="l" rtl="0">
              <a:buNone/>
            </a:pPr>
            <a:r>
              <a:rPr lang="en-US" sz="2800" dirty="0" smtClean="0">
                <a:latin typeface="Times New Roman" pitchFamily="18" charset="0"/>
                <a:cs typeface="Times New Roman" pitchFamily="18" charset="0"/>
              </a:rPr>
              <a:t>b) Treatment of pavement :</a:t>
            </a:r>
          </a:p>
          <a:p>
            <a:pPr algn="l" rtl="0">
              <a:buNone/>
            </a:pPr>
            <a:endParaRPr lang="en-US" sz="2800" dirty="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899592" y="1556792"/>
          <a:ext cx="7128792" cy="4392527"/>
        </p:xfrm>
        <a:graphic>
          <a:graphicData uri="http://schemas.openxmlformats.org/drawingml/2006/table">
            <a:tbl>
              <a:tblPr firstRow="1" bandRow="1">
                <a:tableStyleId>{5940675A-B579-460E-94D1-54222C63F5DA}</a:tableStyleId>
              </a:tblPr>
              <a:tblGrid>
                <a:gridCol w="1353750">
                  <a:extLst>
                    <a:ext uri="{9D8B030D-6E8A-4147-A177-3AD203B41FA5}">
                      <a16:colId xmlns:a16="http://schemas.microsoft.com/office/drawing/2014/main" val="20000"/>
                    </a:ext>
                  </a:extLst>
                </a:gridCol>
                <a:gridCol w="1353750">
                  <a:extLst>
                    <a:ext uri="{9D8B030D-6E8A-4147-A177-3AD203B41FA5}">
                      <a16:colId xmlns:a16="http://schemas.microsoft.com/office/drawing/2014/main" val="20001"/>
                    </a:ext>
                  </a:extLst>
                </a:gridCol>
                <a:gridCol w="1353750">
                  <a:extLst>
                    <a:ext uri="{9D8B030D-6E8A-4147-A177-3AD203B41FA5}">
                      <a16:colId xmlns:a16="http://schemas.microsoft.com/office/drawing/2014/main" val="20002"/>
                    </a:ext>
                  </a:extLst>
                </a:gridCol>
                <a:gridCol w="1771398">
                  <a:extLst>
                    <a:ext uri="{9D8B030D-6E8A-4147-A177-3AD203B41FA5}">
                      <a16:colId xmlns:a16="http://schemas.microsoft.com/office/drawing/2014/main" val="20003"/>
                    </a:ext>
                  </a:extLst>
                </a:gridCol>
                <a:gridCol w="1296144">
                  <a:extLst>
                    <a:ext uri="{9D8B030D-6E8A-4147-A177-3AD203B41FA5}">
                      <a16:colId xmlns:a16="http://schemas.microsoft.com/office/drawing/2014/main" val="20004"/>
                    </a:ext>
                  </a:extLst>
                </a:gridCol>
              </a:tblGrid>
              <a:tr h="244133">
                <a:tc rowSpan="2">
                  <a:txBody>
                    <a:bodyPr/>
                    <a:lstStyle/>
                    <a:p>
                      <a:pPr algn="ctr"/>
                      <a:r>
                        <a:rPr lang="en-US" sz="1600" kern="1200" dirty="0" smtClean="0">
                          <a:solidFill>
                            <a:schemeClr val="tx1"/>
                          </a:solidFill>
                          <a:latin typeface="Times New Roman" pitchFamily="18" charset="0"/>
                          <a:ea typeface="+mn-ea"/>
                          <a:cs typeface="Times New Roman" pitchFamily="18" charset="0"/>
                        </a:rPr>
                        <a:t>condition category</a:t>
                      </a:r>
                      <a:endParaRPr lang="en-US" sz="1600" dirty="0">
                        <a:latin typeface="Times New Roman" pitchFamily="18" charset="0"/>
                        <a:cs typeface="Times New Roman" pitchFamily="18" charset="0"/>
                      </a:endParaRPr>
                    </a:p>
                  </a:txBody>
                  <a:tcPr>
                    <a:solidFill>
                      <a:schemeClr val="tx2">
                        <a:lumMod val="40000"/>
                        <a:lumOff val="60000"/>
                      </a:schemeClr>
                    </a:solidFill>
                  </a:tcPr>
                </a:tc>
                <a:tc gridSpan="2">
                  <a:txBody>
                    <a:bodyPr/>
                    <a:lstStyle/>
                    <a:p>
                      <a:pPr algn="ctr">
                        <a:lnSpc>
                          <a:spcPct val="115000"/>
                        </a:lnSpc>
                        <a:spcAft>
                          <a:spcPts val="0"/>
                        </a:spcAft>
                      </a:pPr>
                      <a:r>
                        <a:rPr lang="en-US" sz="1600" dirty="0">
                          <a:solidFill>
                            <a:srgbClr val="000000"/>
                          </a:solidFill>
                          <a:latin typeface="Times New Roman"/>
                          <a:ea typeface="Times New Roman"/>
                          <a:cs typeface="Times New Roman"/>
                        </a:rPr>
                        <a:t>Pavement condition index</a:t>
                      </a:r>
                      <a:endParaRPr lang="en-US" sz="1600" dirty="0">
                        <a:solidFill>
                          <a:srgbClr val="000000"/>
                        </a:solidFill>
                        <a:latin typeface="Times New Roman"/>
                        <a:ea typeface="Calibri"/>
                        <a:cs typeface="Times New Roman"/>
                      </a:endParaRPr>
                    </a:p>
                  </a:txBody>
                  <a:tcPr marL="68580" marR="68580" marT="0" marB="0" anchor="b">
                    <a:solidFill>
                      <a:schemeClr val="tx2">
                        <a:lumMod val="40000"/>
                        <a:lumOff val="60000"/>
                      </a:schemeClr>
                    </a:solidFill>
                  </a:tcPr>
                </a:tc>
                <a:tc hMerge="1">
                  <a:txBody>
                    <a:bodyPr/>
                    <a:lstStyle/>
                    <a:p>
                      <a:endParaRPr lang="en-US"/>
                    </a:p>
                  </a:txBody>
                  <a:tcPr/>
                </a:tc>
                <a:tc rowSpan="2">
                  <a:txBody>
                    <a:bodyPr/>
                    <a:lstStyle/>
                    <a:p>
                      <a:pPr algn="ctr" rtl="0">
                        <a:lnSpc>
                          <a:spcPct val="115000"/>
                        </a:lnSpc>
                        <a:spcAft>
                          <a:spcPts val="0"/>
                        </a:spcAft>
                      </a:pPr>
                      <a:r>
                        <a:rPr lang="en-US" sz="1600" dirty="0" smtClean="0">
                          <a:solidFill>
                            <a:srgbClr val="000000"/>
                          </a:solidFill>
                          <a:latin typeface="Times New Roman"/>
                          <a:ea typeface="Calibri"/>
                          <a:cs typeface="Times New Roman"/>
                        </a:rPr>
                        <a:t>General </a:t>
                      </a:r>
                      <a:r>
                        <a:rPr lang="en-US" sz="1600" dirty="0">
                          <a:solidFill>
                            <a:srgbClr val="000000"/>
                          </a:solidFill>
                          <a:latin typeface="Times New Roman"/>
                          <a:ea typeface="Calibri"/>
                          <a:cs typeface="Times New Roman"/>
                        </a:rPr>
                        <a:t>treatments strategy</a:t>
                      </a:r>
                    </a:p>
                  </a:txBody>
                  <a:tcPr marL="68580" marR="68580" marT="0" marB="0">
                    <a:solidFill>
                      <a:schemeClr val="tx2">
                        <a:lumMod val="40000"/>
                        <a:lumOff val="60000"/>
                      </a:schemeClr>
                    </a:solidFill>
                  </a:tcPr>
                </a:tc>
                <a:tc rowSpan="2">
                  <a:txBody>
                    <a:bodyPr/>
                    <a:lstStyle/>
                    <a:p>
                      <a:pPr algn="ctr">
                        <a:lnSpc>
                          <a:spcPct val="115000"/>
                        </a:lnSpc>
                        <a:spcAft>
                          <a:spcPts val="0"/>
                        </a:spcAft>
                      </a:pPr>
                      <a:r>
                        <a:rPr lang="en-US" sz="1600" dirty="0">
                          <a:solidFill>
                            <a:srgbClr val="000000"/>
                          </a:solidFill>
                          <a:latin typeface="Times New Roman"/>
                          <a:ea typeface="Calibri"/>
                          <a:cs typeface="Times New Roman"/>
                        </a:rPr>
                        <a:t>Treatment unit coast/m2</a:t>
                      </a:r>
                    </a:p>
                  </a:txBody>
                  <a:tcPr marL="68580" marR="68580" marT="0" marB="0">
                    <a:solidFill>
                      <a:schemeClr val="tx2">
                        <a:lumMod val="40000"/>
                        <a:lumOff val="60000"/>
                      </a:schemeClr>
                    </a:solidFill>
                  </a:tcPr>
                </a:tc>
                <a:extLst>
                  <a:ext uri="{0D108BD9-81ED-4DB2-BD59-A6C34878D82A}">
                    <a16:rowId xmlns:a16="http://schemas.microsoft.com/office/drawing/2014/main" val="10000"/>
                  </a:ext>
                </a:extLst>
              </a:tr>
              <a:tr h="649438">
                <a:tc vMerge="1">
                  <a:txBody>
                    <a:bodyPr/>
                    <a:lstStyle/>
                    <a:p>
                      <a:endParaRPr lang="en-US" dirty="0"/>
                    </a:p>
                  </a:txBody>
                  <a:tcPr/>
                </a:tc>
                <a:tc>
                  <a:txBody>
                    <a:bodyPr/>
                    <a:lstStyle/>
                    <a:p>
                      <a:pPr algn="ctr">
                        <a:lnSpc>
                          <a:spcPct val="115000"/>
                        </a:lnSpc>
                        <a:spcAft>
                          <a:spcPts val="0"/>
                        </a:spcAft>
                      </a:pPr>
                      <a:r>
                        <a:rPr lang="en-US" sz="1600" dirty="0">
                          <a:solidFill>
                            <a:srgbClr val="000000"/>
                          </a:solidFill>
                          <a:latin typeface="Times New Roman"/>
                          <a:ea typeface="Times New Roman"/>
                          <a:cs typeface="Times New Roman"/>
                        </a:rPr>
                        <a:t>Lower limit</a:t>
                      </a:r>
                      <a:endParaRPr lang="en-US" sz="1600" dirty="0">
                        <a:solidFill>
                          <a:srgbClr val="000000"/>
                        </a:solidFill>
                        <a:latin typeface="Times New Roman"/>
                        <a:ea typeface="Calibri"/>
                        <a:cs typeface="Times New Roman"/>
                      </a:endParaRPr>
                    </a:p>
                  </a:txBody>
                  <a:tcPr marL="68580" marR="68580" marT="0" marB="0" anchor="b">
                    <a:solidFill>
                      <a:schemeClr val="tx2">
                        <a:lumMod val="40000"/>
                        <a:lumOff val="60000"/>
                      </a:schemeClr>
                    </a:solidFill>
                  </a:tcPr>
                </a:tc>
                <a:tc>
                  <a:txBody>
                    <a:bodyPr/>
                    <a:lstStyle/>
                    <a:p>
                      <a:pPr algn="ctr">
                        <a:lnSpc>
                          <a:spcPct val="115000"/>
                        </a:lnSpc>
                        <a:spcAft>
                          <a:spcPts val="0"/>
                        </a:spcAft>
                      </a:pPr>
                      <a:r>
                        <a:rPr lang="en-US" sz="1600" dirty="0">
                          <a:solidFill>
                            <a:srgbClr val="000000"/>
                          </a:solidFill>
                          <a:latin typeface="Times New Roman"/>
                          <a:ea typeface="Times New Roman"/>
                          <a:cs typeface="Times New Roman"/>
                        </a:rPr>
                        <a:t>Upper limit</a:t>
                      </a:r>
                      <a:endParaRPr lang="en-US" sz="1600" dirty="0">
                        <a:solidFill>
                          <a:srgbClr val="000000"/>
                        </a:solidFill>
                        <a:latin typeface="Times New Roman"/>
                        <a:ea typeface="Calibri"/>
                        <a:cs typeface="Times New Roman"/>
                      </a:endParaRPr>
                    </a:p>
                  </a:txBody>
                  <a:tcPr marL="68580" marR="68580" marT="0" marB="0" anchor="b">
                    <a:solidFill>
                      <a:schemeClr val="tx2">
                        <a:lumMod val="40000"/>
                        <a:lumOff val="60000"/>
                      </a:scheme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244133">
                <a:tc>
                  <a:txBody>
                    <a:bodyPr/>
                    <a:lstStyle/>
                    <a:p>
                      <a:pPr algn="ctr">
                        <a:lnSpc>
                          <a:spcPct val="115000"/>
                        </a:lnSpc>
                        <a:spcAft>
                          <a:spcPts val="0"/>
                        </a:spcAft>
                      </a:pPr>
                      <a:r>
                        <a:rPr lang="en-US" sz="1600" dirty="0">
                          <a:solidFill>
                            <a:srgbClr val="000000"/>
                          </a:solidFill>
                          <a:latin typeface="Times New Roman"/>
                          <a:ea typeface="Times New Roman"/>
                          <a:cs typeface="Times New Roman"/>
                        </a:rPr>
                        <a:t>Excellent</a:t>
                      </a:r>
                      <a:endParaRPr lang="en-US" sz="1600" dirty="0">
                        <a:solidFill>
                          <a:srgbClr val="000000"/>
                        </a:solidFill>
                        <a:latin typeface="Times New Roman"/>
                        <a:ea typeface="Calibri"/>
                        <a:cs typeface="Times New Roman"/>
                      </a:endParaRPr>
                    </a:p>
                  </a:txBody>
                  <a:tcPr marL="68580" marR="68580" marT="0" marB="0" anchor="b">
                    <a:solidFill>
                      <a:srgbClr val="00B050"/>
                    </a:solidFill>
                  </a:tcPr>
                </a:tc>
                <a:tc>
                  <a:txBody>
                    <a:bodyPr/>
                    <a:lstStyle/>
                    <a:p>
                      <a:pPr algn="ctr">
                        <a:lnSpc>
                          <a:spcPct val="115000"/>
                        </a:lnSpc>
                        <a:spcAft>
                          <a:spcPts val="0"/>
                        </a:spcAft>
                      </a:pPr>
                      <a:r>
                        <a:rPr lang="en-US" sz="1600" dirty="0">
                          <a:solidFill>
                            <a:srgbClr val="000000"/>
                          </a:solidFill>
                          <a:latin typeface="Times New Roman"/>
                          <a:ea typeface="Calibri"/>
                          <a:cs typeface="Times New Roman"/>
                        </a:rPr>
                        <a:t>90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100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Do nothing</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0</a:t>
                      </a:r>
                    </a:p>
                  </a:txBody>
                  <a:tcPr marL="68580" marR="68580" marT="0" marB="0"/>
                </a:tc>
                <a:extLst>
                  <a:ext uri="{0D108BD9-81ED-4DB2-BD59-A6C34878D82A}">
                    <a16:rowId xmlns:a16="http://schemas.microsoft.com/office/drawing/2014/main" val="10002"/>
                  </a:ext>
                </a:extLst>
              </a:tr>
              <a:tr h="301898">
                <a:tc>
                  <a:txBody>
                    <a:bodyPr/>
                    <a:lstStyle/>
                    <a:p>
                      <a:pPr algn="ctr">
                        <a:lnSpc>
                          <a:spcPct val="115000"/>
                        </a:lnSpc>
                        <a:spcAft>
                          <a:spcPts val="0"/>
                        </a:spcAft>
                      </a:pPr>
                      <a:r>
                        <a:rPr lang="en-US" sz="1600" dirty="0">
                          <a:solidFill>
                            <a:srgbClr val="000000"/>
                          </a:solidFill>
                          <a:latin typeface="Times New Roman"/>
                          <a:ea typeface="Times New Roman"/>
                          <a:cs typeface="Times New Roman"/>
                        </a:rPr>
                        <a:t>Excellent</a:t>
                      </a:r>
                      <a:endParaRPr lang="en-US" sz="1600" dirty="0">
                        <a:solidFill>
                          <a:srgbClr val="000000"/>
                        </a:solidFill>
                        <a:latin typeface="Times New Roman"/>
                        <a:ea typeface="Calibri"/>
                        <a:cs typeface="Times New Roman"/>
                      </a:endParaRPr>
                    </a:p>
                  </a:txBody>
                  <a:tcPr marL="68580" marR="68580" marT="0" marB="0" anchor="b">
                    <a:solidFill>
                      <a:srgbClr val="00B050"/>
                    </a:solidFill>
                  </a:tcPr>
                </a:tc>
                <a:tc>
                  <a:txBody>
                    <a:bodyPr/>
                    <a:lstStyle/>
                    <a:p>
                      <a:pPr algn="ctr">
                        <a:lnSpc>
                          <a:spcPct val="115000"/>
                        </a:lnSpc>
                        <a:spcAft>
                          <a:spcPts val="0"/>
                        </a:spcAft>
                      </a:pPr>
                      <a:r>
                        <a:rPr lang="en-US" sz="1600" dirty="0">
                          <a:solidFill>
                            <a:srgbClr val="000000"/>
                          </a:solidFill>
                          <a:latin typeface="Times New Roman"/>
                          <a:ea typeface="Calibri"/>
                          <a:cs typeface="Times New Roman"/>
                        </a:rPr>
                        <a:t>80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90</a:t>
                      </a:r>
                    </a:p>
                  </a:txBody>
                  <a:tcPr marL="68580" marR="68580" marT="0" marB="0"/>
                </a:tc>
                <a:tc>
                  <a:txBody>
                    <a:bodyPr/>
                    <a:lstStyle/>
                    <a:p>
                      <a:pPr algn="ctr">
                        <a:lnSpc>
                          <a:spcPct val="115000"/>
                        </a:lnSpc>
                        <a:spcAft>
                          <a:spcPts val="0"/>
                        </a:spcAft>
                      </a:pPr>
                      <a:r>
                        <a:rPr lang="en-US" sz="1600" dirty="0" smtClean="0">
                          <a:solidFill>
                            <a:srgbClr val="000000"/>
                          </a:solidFill>
                          <a:latin typeface="Times New Roman"/>
                          <a:ea typeface="Calibri"/>
                          <a:cs typeface="Times New Roman"/>
                        </a:rPr>
                        <a:t>hot </a:t>
                      </a:r>
                      <a:r>
                        <a:rPr lang="en-US" sz="1600" dirty="0">
                          <a:solidFill>
                            <a:srgbClr val="000000"/>
                          </a:solidFill>
                          <a:latin typeface="Times New Roman"/>
                          <a:ea typeface="Calibri"/>
                          <a:cs typeface="Times New Roman"/>
                        </a:rPr>
                        <a:t>sand and roll</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3.5</a:t>
                      </a:r>
                    </a:p>
                  </a:txBody>
                  <a:tcPr marL="68580" marR="68580" marT="0" marB="0"/>
                </a:tc>
                <a:extLst>
                  <a:ext uri="{0D108BD9-81ED-4DB2-BD59-A6C34878D82A}">
                    <a16:rowId xmlns:a16="http://schemas.microsoft.com/office/drawing/2014/main" val="10003"/>
                  </a:ext>
                </a:extLst>
              </a:tr>
              <a:tr h="368420">
                <a:tc>
                  <a:txBody>
                    <a:bodyPr/>
                    <a:lstStyle/>
                    <a:p>
                      <a:pPr algn="ctr">
                        <a:lnSpc>
                          <a:spcPct val="115000"/>
                        </a:lnSpc>
                        <a:spcAft>
                          <a:spcPts val="0"/>
                        </a:spcAft>
                      </a:pPr>
                      <a:r>
                        <a:rPr lang="en-US" sz="1600" dirty="0">
                          <a:solidFill>
                            <a:srgbClr val="000000"/>
                          </a:solidFill>
                          <a:latin typeface="Times New Roman"/>
                          <a:ea typeface="Times New Roman"/>
                          <a:cs typeface="Times New Roman"/>
                        </a:rPr>
                        <a:t>Very good</a:t>
                      </a:r>
                      <a:endParaRPr lang="en-US" sz="1600" dirty="0">
                        <a:solidFill>
                          <a:srgbClr val="000000"/>
                        </a:solidFill>
                        <a:latin typeface="Times New Roman"/>
                        <a:ea typeface="Calibri"/>
                        <a:cs typeface="Times New Roman"/>
                      </a:endParaRPr>
                    </a:p>
                  </a:txBody>
                  <a:tcPr marL="68580" marR="68580" marT="0" marB="0" anchor="b">
                    <a:solidFill>
                      <a:srgbClr val="33CC33"/>
                    </a:solidFill>
                  </a:tcPr>
                </a:tc>
                <a:tc>
                  <a:txBody>
                    <a:bodyPr/>
                    <a:lstStyle/>
                    <a:p>
                      <a:pPr algn="ctr">
                        <a:lnSpc>
                          <a:spcPct val="115000"/>
                        </a:lnSpc>
                        <a:spcAft>
                          <a:spcPts val="0"/>
                        </a:spcAft>
                      </a:pPr>
                      <a:r>
                        <a:rPr lang="en-US" sz="1600" dirty="0">
                          <a:solidFill>
                            <a:srgbClr val="000000"/>
                          </a:solidFill>
                          <a:latin typeface="Times New Roman"/>
                          <a:ea typeface="Calibri"/>
                          <a:cs typeface="Times New Roman"/>
                        </a:rPr>
                        <a:t>70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80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Hot seal/seal coat</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2</a:t>
                      </a:r>
                    </a:p>
                  </a:txBody>
                  <a:tcPr marL="68580" marR="68580" marT="0" marB="0"/>
                </a:tc>
                <a:extLst>
                  <a:ext uri="{0D108BD9-81ED-4DB2-BD59-A6C34878D82A}">
                    <a16:rowId xmlns:a16="http://schemas.microsoft.com/office/drawing/2014/main" val="10004"/>
                  </a:ext>
                </a:extLst>
              </a:tr>
              <a:tr h="302131">
                <a:tc>
                  <a:txBody>
                    <a:bodyPr/>
                    <a:lstStyle/>
                    <a:p>
                      <a:pPr algn="ctr">
                        <a:lnSpc>
                          <a:spcPct val="115000"/>
                        </a:lnSpc>
                        <a:spcAft>
                          <a:spcPts val="0"/>
                        </a:spcAft>
                      </a:pPr>
                      <a:r>
                        <a:rPr lang="en-US" sz="1600" dirty="0">
                          <a:solidFill>
                            <a:srgbClr val="000000"/>
                          </a:solidFill>
                          <a:latin typeface="Times New Roman"/>
                          <a:ea typeface="Times New Roman"/>
                          <a:cs typeface="Times New Roman"/>
                        </a:rPr>
                        <a:t>Good</a:t>
                      </a:r>
                      <a:endParaRPr lang="en-US" sz="1600" dirty="0">
                        <a:solidFill>
                          <a:srgbClr val="000000"/>
                        </a:solidFill>
                        <a:latin typeface="Times New Roman"/>
                        <a:ea typeface="Calibri"/>
                        <a:cs typeface="Times New Roman"/>
                      </a:endParaRPr>
                    </a:p>
                  </a:txBody>
                  <a:tcPr marL="68580" marR="68580" marT="0" marB="0">
                    <a:solidFill>
                      <a:srgbClr val="00FF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60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70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Crack sealing</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0.5</a:t>
                      </a:r>
                    </a:p>
                  </a:txBody>
                  <a:tcPr marL="68580" marR="68580" marT="0" marB="0"/>
                </a:tc>
                <a:extLst>
                  <a:ext uri="{0D108BD9-81ED-4DB2-BD59-A6C34878D82A}">
                    <a16:rowId xmlns:a16="http://schemas.microsoft.com/office/drawing/2014/main" val="10005"/>
                  </a:ext>
                </a:extLst>
              </a:tr>
              <a:tr h="337600">
                <a:tc>
                  <a:txBody>
                    <a:bodyPr/>
                    <a:lstStyle/>
                    <a:p>
                      <a:pPr algn="ctr">
                        <a:lnSpc>
                          <a:spcPct val="115000"/>
                        </a:lnSpc>
                        <a:spcAft>
                          <a:spcPts val="0"/>
                        </a:spcAft>
                      </a:pPr>
                      <a:r>
                        <a:rPr lang="en-US" sz="1600" dirty="0">
                          <a:solidFill>
                            <a:srgbClr val="000000"/>
                          </a:solidFill>
                          <a:latin typeface="Times New Roman"/>
                          <a:ea typeface="Times New Roman"/>
                          <a:cs typeface="Times New Roman"/>
                        </a:rPr>
                        <a:t>Good</a:t>
                      </a:r>
                      <a:endParaRPr lang="en-US" sz="1600" dirty="0">
                        <a:solidFill>
                          <a:srgbClr val="000000"/>
                        </a:solidFill>
                        <a:latin typeface="Times New Roman"/>
                        <a:ea typeface="Calibri"/>
                        <a:cs typeface="Times New Roman"/>
                      </a:endParaRPr>
                    </a:p>
                  </a:txBody>
                  <a:tcPr marL="68580" marR="68580" marT="0" marB="0">
                    <a:solidFill>
                      <a:srgbClr val="00FF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50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60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Surface patching</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2</a:t>
                      </a:r>
                    </a:p>
                  </a:txBody>
                  <a:tcPr marL="68580" marR="68580" marT="0" marB="0"/>
                </a:tc>
                <a:extLst>
                  <a:ext uri="{0D108BD9-81ED-4DB2-BD59-A6C34878D82A}">
                    <a16:rowId xmlns:a16="http://schemas.microsoft.com/office/drawing/2014/main" val="10006"/>
                  </a:ext>
                </a:extLst>
              </a:tr>
              <a:tr h="288032">
                <a:tc>
                  <a:txBody>
                    <a:bodyPr/>
                    <a:lstStyle/>
                    <a:p>
                      <a:pPr algn="ctr">
                        <a:lnSpc>
                          <a:spcPct val="115000"/>
                        </a:lnSpc>
                        <a:spcAft>
                          <a:spcPts val="0"/>
                        </a:spcAft>
                      </a:pPr>
                      <a:r>
                        <a:rPr lang="en-US" sz="1600" dirty="0">
                          <a:solidFill>
                            <a:srgbClr val="000000"/>
                          </a:solidFill>
                          <a:latin typeface="Times New Roman"/>
                          <a:ea typeface="Calibri"/>
                          <a:cs typeface="Times New Roman"/>
                        </a:rPr>
                        <a:t>Fair</a:t>
                      </a:r>
                    </a:p>
                  </a:txBody>
                  <a:tcPr marL="68580" marR="68580" marT="0" marB="0">
                    <a:solidFill>
                      <a:srgbClr val="FFFF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40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50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Deep patching</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25</a:t>
                      </a:r>
                    </a:p>
                  </a:txBody>
                  <a:tcPr marL="68580" marR="68580" marT="0" marB="0"/>
                </a:tc>
                <a:extLst>
                  <a:ext uri="{0D108BD9-81ED-4DB2-BD59-A6C34878D82A}">
                    <a16:rowId xmlns:a16="http://schemas.microsoft.com/office/drawing/2014/main" val="10007"/>
                  </a:ext>
                </a:extLst>
              </a:tr>
              <a:tr h="244133">
                <a:tc>
                  <a:txBody>
                    <a:bodyPr/>
                    <a:lstStyle/>
                    <a:p>
                      <a:pPr algn="ctr">
                        <a:lnSpc>
                          <a:spcPct val="115000"/>
                        </a:lnSpc>
                        <a:spcAft>
                          <a:spcPts val="0"/>
                        </a:spcAft>
                      </a:pPr>
                      <a:r>
                        <a:rPr lang="en-US" sz="1600" dirty="0">
                          <a:solidFill>
                            <a:srgbClr val="000000"/>
                          </a:solidFill>
                          <a:latin typeface="Times New Roman"/>
                          <a:ea typeface="Calibri"/>
                          <a:cs typeface="Times New Roman"/>
                        </a:rPr>
                        <a:t>Fair</a:t>
                      </a:r>
                    </a:p>
                  </a:txBody>
                  <a:tcPr marL="68580" marR="68580" marT="0" marB="0">
                    <a:solidFill>
                      <a:srgbClr val="FFFF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30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40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Slurry seal</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3.5</a:t>
                      </a:r>
                    </a:p>
                  </a:txBody>
                  <a:tcPr marL="68580" marR="68580" marT="0" marB="0"/>
                </a:tc>
                <a:extLst>
                  <a:ext uri="{0D108BD9-81ED-4DB2-BD59-A6C34878D82A}">
                    <a16:rowId xmlns:a16="http://schemas.microsoft.com/office/drawing/2014/main" val="10008"/>
                  </a:ext>
                </a:extLst>
              </a:tr>
              <a:tr h="367656">
                <a:tc>
                  <a:txBody>
                    <a:bodyPr/>
                    <a:lstStyle/>
                    <a:p>
                      <a:pPr algn="ctr">
                        <a:lnSpc>
                          <a:spcPct val="115000"/>
                        </a:lnSpc>
                        <a:spcAft>
                          <a:spcPts val="0"/>
                        </a:spcAft>
                      </a:pPr>
                      <a:r>
                        <a:rPr lang="en-US" sz="1600" dirty="0">
                          <a:solidFill>
                            <a:srgbClr val="000000"/>
                          </a:solidFill>
                          <a:latin typeface="Times New Roman"/>
                          <a:ea typeface="Calibri"/>
                          <a:cs typeface="Times New Roman"/>
                        </a:rPr>
                        <a:t>Poor</a:t>
                      </a:r>
                    </a:p>
                  </a:txBody>
                  <a:tcPr marL="68580" marR="68580" marT="0" marB="0">
                    <a:solidFill>
                      <a:srgbClr val="FF505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20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30</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Milling and repave</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17.5</a:t>
                      </a:r>
                    </a:p>
                  </a:txBody>
                  <a:tcPr marL="68580" marR="68580" marT="0" marB="0"/>
                </a:tc>
                <a:extLst>
                  <a:ext uri="{0D108BD9-81ED-4DB2-BD59-A6C34878D82A}">
                    <a16:rowId xmlns:a16="http://schemas.microsoft.com/office/drawing/2014/main" val="10009"/>
                  </a:ext>
                </a:extLst>
              </a:tr>
              <a:tr h="509542">
                <a:tc>
                  <a:txBody>
                    <a:bodyPr/>
                    <a:lstStyle/>
                    <a:p>
                      <a:pPr algn="ctr">
                        <a:lnSpc>
                          <a:spcPct val="115000"/>
                        </a:lnSpc>
                        <a:spcAft>
                          <a:spcPts val="0"/>
                        </a:spcAft>
                      </a:pPr>
                      <a:r>
                        <a:rPr lang="en-US" sz="1600" dirty="0">
                          <a:solidFill>
                            <a:srgbClr val="000000"/>
                          </a:solidFill>
                          <a:latin typeface="Times New Roman"/>
                          <a:ea typeface="Calibri"/>
                          <a:cs typeface="Times New Roman"/>
                        </a:rPr>
                        <a:t>Very poor</a:t>
                      </a:r>
                    </a:p>
                  </a:txBody>
                  <a:tcPr marL="68580" marR="68580" marT="0" marB="0">
                    <a:solidFill>
                      <a:srgbClr val="FF33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10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20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Base repair and repave</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30</a:t>
                      </a:r>
                    </a:p>
                  </a:txBody>
                  <a:tcPr marL="68580" marR="68580" marT="0" marB="0"/>
                </a:tc>
                <a:extLst>
                  <a:ext uri="{0D108BD9-81ED-4DB2-BD59-A6C34878D82A}">
                    <a16:rowId xmlns:a16="http://schemas.microsoft.com/office/drawing/2014/main" val="10010"/>
                  </a:ext>
                </a:extLst>
              </a:tr>
              <a:tr h="375272">
                <a:tc>
                  <a:txBody>
                    <a:bodyPr/>
                    <a:lstStyle/>
                    <a:p>
                      <a:pPr algn="ctr">
                        <a:lnSpc>
                          <a:spcPct val="115000"/>
                        </a:lnSpc>
                        <a:spcAft>
                          <a:spcPts val="0"/>
                        </a:spcAft>
                      </a:pPr>
                      <a:r>
                        <a:rPr lang="en-US" sz="1600" dirty="0">
                          <a:solidFill>
                            <a:srgbClr val="000000"/>
                          </a:solidFill>
                          <a:latin typeface="Times New Roman"/>
                          <a:ea typeface="Calibri"/>
                          <a:cs typeface="Times New Roman"/>
                        </a:rPr>
                        <a:t>Failed</a:t>
                      </a:r>
                    </a:p>
                  </a:txBody>
                  <a:tcPr marL="68580" marR="68580" marT="0" marB="0">
                    <a:solidFill>
                      <a:srgbClr val="FF0000"/>
                    </a:solidFill>
                  </a:tcPr>
                </a:tc>
                <a:tc>
                  <a:txBody>
                    <a:bodyPr/>
                    <a:lstStyle/>
                    <a:p>
                      <a:pPr algn="ctr">
                        <a:lnSpc>
                          <a:spcPct val="115000"/>
                        </a:lnSpc>
                        <a:spcAft>
                          <a:spcPts val="0"/>
                        </a:spcAft>
                      </a:pPr>
                      <a:r>
                        <a:rPr lang="en-US" sz="1600">
                          <a:solidFill>
                            <a:srgbClr val="000000"/>
                          </a:solidFill>
                          <a:latin typeface="Times New Roman"/>
                          <a:ea typeface="Calibri"/>
                          <a:cs typeface="Times New Roman"/>
                        </a:rPr>
                        <a:t>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10</a:t>
                      </a:r>
                    </a:p>
                  </a:txBody>
                  <a:tcPr marL="68580" marR="68580" marT="0" marB="0"/>
                </a:tc>
                <a:tc>
                  <a:txBody>
                    <a:bodyPr/>
                    <a:lstStyle/>
                    <a:p>
                      <a:pPr algn="ctr">
                        <a:lnSpc>
                          <a:spcPct val="115000"/>
                        </a:lnSpc>
                        <a:spcAft>
                          <a:spcPts val="0"/>
                        </a:spcAft>
                      </a:pPr>
                      <a:r>
                        <a:rPr lang="en-US" sz="1600">
                          <a:solidFill>
                            <a:srgbClr val="000000"/>
                          </a:solidFill>
                          <a:latin typeface="Times New Roman"/>
                          <a:ea typeface="Calibri"/>
                          <a:cs typeface="Times New Roman"/>
                        </a:rPr>
                        <a:t>Structural overlay</a:t>
                      </a:r>
                    </a:p>
                  </a:txBody>
                  <a:tcPr marL="68580" marR="68580" marT="0" marB="0"/>
                </a:tc>
                <a:tc>
                  <a:txBody>
                    <a:bodyPr/>
                    <a:lstStyle/>
                    <a:p>
                      <a:pPr algn="ctr">
                        <a:lnSpc>
                          <a:spcPct val="115000"/>
                        </a:lnSpc>
                        <a:spcAft>
                          <a:spcPts val="0"/>
                        </a:spcAft>
                      </a:pPr>
                      <a:r>
                        <a:rPr lang="en-US" sz="1600" dirty="0">
                          <a:solidFill>
                            <a:srgbClr val="000000"/>
                          </a:solidFill>
                          <a:latin typeface="Times New Roman"/>
                          <a:ea typeface="Calibri"/>
                          <a:cs typeface="Times New Roman"/>
                        </a:rPr>
                        <a:t>40</a:t>
                      </a:r>
                    </a:p>
                  </a:txBody>
                  <a:tcPr marL="68580" marR="68580" marT="0" marB="0"/>
                </a:tc>
                <a:extLst>
                  <a:ext uri="{0D108BD9-81ED-4DB2-BD59-A6C34878D82A}">
                    <a16:rowId xmlns:a16="http://schemas.microsoft.com/office/drawing/2014/main" val="10011"/>
                  </a:ext>
                </a:extLst>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457200" y="692150"/>
          <a:ext cx="8229600" cy="2424176"/>
        </p:xfrm>
        <a:graphic>
          <a:graphicData uri="http://schemas.openxmlformats.org/drawingml/2006/table">
            <a:tbl>
              <a:tblPr firstRow="1" bandRow="1">
                <a:tableStyleId>{5940675A-B579-460E-94D1-54222C63F5DA}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Section number</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PCI</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a:solidFill>
                            <a:srgbClr val="000000"/>
                          </a:solidFill>
                          <a:latin typeface="Times New Roman"/>
                          <a:ea typeface="Calibri"/>
                          <a:cs typeface="Times New Roman"/>
                        </a:rPr>
                        <a:t>Suitable treatment</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a:solidFill>
                            <a:srgbClr val="000000"/>
                          </a:solidFill>
                          <a:latin typeface="Times New Roman"/>
                          <a:ea typeface="Calibri"/>
                          <a:cs typeface="Times New Roman"/>
                        </a:rPr>
                        <a:t>Unit coast/m2</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Treatment cost</a:t>
                      </a:r>
                      <a:r>
                        <a:rPr lang="ar-SA" sz="1600" b="1" dirty="0" err="1">
                          <a:solidFill>
                            <a:srgbClr val="000000"/>
                          </a:solidFill>
                          <a:latin typeface="Times New Roman"/>
                          <a:ea typeface="Calibri"/>
                          <a:cs typeface="Times New Roman"/>
                        </a:rPr>
                        <a:t>$</a:t>
                      </a:r>
                      <a:endParaRPr lang="en-US" sz="1600" b="1" dirty="0">
                        <a:solidFill>
                          <a:srgbClr val="000000"/>
                        </a:solidFill>
                        <a:latin typeface="Times New Roman"/>
                        <a:ea typeface="Calibri"/>
                        <a:cs typeface="Times New Roman"/>
                      </a:endParaRPr>
                    </a:p>
                  </a:txBody>
                  <a:tcPr marL="68580" marR="68580" marT="0" marB="0">
                    <a:solidFill>
                      <a:schemeClr val="tx2">
                        <a:lumMod val="40000"/>
                        <a:lumOff val="60000"/>
                      </a:schemeClr>
                    </a:solidFill>
                  </a:tcPr>
                </a:tc>
                <a:extLst>
                  <a:ext uri="{0D108BD9-81ED-4DB2-BD59-A6C34878D82A}">
                    <a16:rowId xmlns:a16="http://schemas.microsoft.com/office/drawing/2014/main" val="10000"/>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1</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10</a:t>
                      </a:r>
                    </a:p>
                  </a:txBody>
                  <a:tcPr marL="68580" marR="68580" marT="0" marB="0">
                    <a:solidFill>
                      <a:srgbClr val="FF3300"/>
                    </a:solidFill>
                  </a:tcPr>
                </a:tc>
                <a:tc>
                  <a:txBody>
                    <a:bodyPr/>
                    <a:lstStyle/>
                    <a:p>
                      <a:pPr algn="ctr">
                        <a:lnSpc>
                          <a:spcPct val="115000"/>
                        </a:lnSpc>
                        <a:spcAft>
                          <a:spcPts val="0"/>
                        </a:spcAft>
                      </a:pPr>
                      <a:r>
                        <a:rPr lang="en-US" sz="1600" b="1">
                          <a:solidFill>
                            <a:srgbClr val="000000"/>
                          </a:solidFill>
                          <a:latin typeface="Times New Roman"/>
                          <a:ea typeface="Calibri"/>
                          <a:cs typeface="Times New Roman"/>
                        </a:rPr>
                        <a:t>Base repair and repave</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30</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19500</a:t>
                      </a:r>
                    </a:p>
                  </a:txBody>
                  <a:tcPr marL="68580" marR="68580" marT="0" marB="0"/>
                </a:tc>
                <a:extLst>
                  <a:ext uri="{0D108BD9-81ED-4DB2-BD59-A6C34878D82A}">
                    <a16:rowId xmlns:a16="http://schemas.microsoft.com/office/drawing/2014/main" val="10001"/>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2</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46</a:t>
                      </a:r>
                    </a:p>
                  </a:txBody>
                  <a:tcPr marL="68580" marR="68580" marT="0" marB="0">
                    <a:solidFill>
                      <a:srgbClr val="FFFF00"/>
                    </a:solidFill>
                  </a:tcPr>
                </a:tc>
                <a:tc>
                  <a:txBody>
                    <a:bodyPr/>
                    <a:lstStyle/>
                    <a:p>
                      <a:pPr algn="ctr">
                        <a:lnSpc>
                          <a:spcPct val="115000"/>
                        </a:lnSpc>
                        <a:spcAft>
                          <a:spcPts val="0"/>
                        </a:spcAft>
                      </a:pPr>
                      <a:r>
                        <a:rPr lang="en-US" sz="1600" b="1">
                          <a:solidFill>
                            <a:srgbClr val="000000"/>
                          </a:solidFill>
                          <a:latin typeface="Times New Roman"/>
                          <a:ea typeface="Calibri"/>
                          <a:cs typeface="Times New Roman"/>
                        </a:rPr>
                        <a:t>Deep patching</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25</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16250</a:t>
                      </a:r>
                    </a:p>
                  </a:txBody>
                  <a:tcPr marL="68580" marR="68580" marT="0" marB="0"/>
                </a:tc>
                <a:extLst>
                  <a:ext uri="{0D108BD9-81ED-4DB2-BD59-A6C34878D82A}">
                    <a16:rowId xmlns:a16="http://schemas.microsoft.com/office/drawing/2014/main" val="10002"/>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3</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25</a:t>
                      </a:r>
                    </a:p>
                  </a:txBody>
                  <a:tcPr marL="68580" marR="68580" marT="0" marB="0">
                    <a:solidFill>
                      <a:srgbClr val="FF5050"/>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Milling and repave</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17.5</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11375</a:t>
                      </a:r>
                    </a:p>
                  </a:txBody>
                  <a:tcPr marL="68580" marR="68580" marT="0" marB="0"/>
                </a:tc>
                <a:extLst>
                  <a:ext uri="{0D108BD9-81ED-4DB2-BD59-A6C34878D82A}">
                    <a16:rowId xmlns:a16="http://schemas.microsoft.com/office/drawing/2014/main" val="10003"/>
                  </a:ext>
                </a:extLst>
              </a:tr>
              <a:tr h="370840">
                <a:tc>
                  <a:txBody>
                    <a:bodyPr/>
                    <a:lstStyle/>
                    <a:p>
                      <a:pPr algn="ctr">
                        <a:lnSpc>
                          <a:spcPct val="115000"/>
                        </a:lnSpc>
                        <a:spcAft>
                          <a:spcPts val="0"/>
                        </a:spcAft>
                      </a:pPr>
                      <a:r>
                        <a:rPr lang="en-US" sz="1600" b="1" dirty="0">
                          <a:solidFill>
                            <a:srgbClr val="000000"/>
                          </a:solidFill>
                          <a:latin typeface="Times New Roman"/>
                          <a:ea typeface="Calibri"/>
                          <a:cs typeface="Times New Roman"/>
                        </a:rPr>
                        <a:t>4</a:t>
                      </a:r>
                    </a:p>
                  </a:txBody>
                  <a:tcPr marL="68580" marR="68580" marT="0" marB="0">
                    <a:solidFill>
                      <a:schemeClr val="tx2">
                        <a:lumMod val="40000"/>
                        <a:lumOff val="60000"/>
                      </a:schemeClr>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50</a:t>
                      </a:r>
                    </a:p>
                  </a:txBody>
                  <a:tcPr marL="68580" marR="68580" marT="0" marB="0">
                    <a:solidFill>
                      <a:srgbClr val="00FF00"/>
                    </a:solidFill>
                  </a:tcPr>
                </a:tc>
                <a:tc>
                  <a:txBody>
                    <a:bodyPr/>
                    <a:lstStyle/>
                    <a:p>
                      <a:pPr algn="ctr">
                        <a:lnSpc>
                          <a:spcPct val="115000"/>
                        </a:lnSpc>
                        <a:spcAft>
                          <a:spcPts val="0"/>
                        </a:spcAft>
                      </a:pPr>
                      <a:r>
                        <a:rPr lang="en-US" sz="1600" b="1" dirty="0">
                          <a:solidFill>
                            <a:srgbClr val="000000"/>
                          </a:solidFill>
                          <a:latin typeface="Times New Roman"/>
                          <a:ea typeface="Calibri"/>
                          <a:cs typeface="Times New Roman"/>
                        </a:rPr>
                        <a:t>Surface patching</a:t>
                      </a:r>
                    </a:p>
                  </a:txBody>
                  <a:tcPr marL="68580" marR="68580" marT="0" marB="0"/>
                </a:tc>
                <a:tc>
                  <a:txBody>
                    <a:bodyPr/>
                    <a:lstStyle/>
                    <a:p>
                      <a:pPr algn="ctr">
                        <a:lnSpc>
                          <a:spcPct val="115000"/>
                        </a:lnSpc>
                        <a:spcAft>
                          <a:spcPts val="0"/>
                        </a:spcAft>
                      </a:pPr>
                      <a:r>
                        <a:rPr lang="en-US" sz="1600" b="1">
                          <a:solidFill>
                            <a:srgbClr val="000000"/>
                          </a:solidFill>
                          <a:latin typeface="Times New Roman"/>
                          <a:ea typeface="Calibri"/>
                          <a:cs typeface="Times New Roman"/>
                        </a:rPr>
                        <a:t>2</a:t>
                      </a:r>
                    </a:p>
                  </a:txBody>
                  <a:tcPr marL="68580" marR="68580" marT="0" marB="0"/>
                </a:tc>
                <a:tc>
                  <a:txBody>
                    <a:bodyPr/>
                    <a:lstStyle/>
                    <a:p>
                      <a:pPr algn="ctr">
                        <a:lnSpc>
                          <a:spcPct val="115000"/>
                        </a:lnSpc>
                        <a:spcAft>
                          <a:spcPts val="0"/>
                        </a:spcAft>
                      </a:pPr>
                      <a:r>
                        <a:rPr lang="en-US" sz="1600" b="1" dirty="0">
                          <a:solidFill>
                            <a:srgbClr val="000000"/>
                          </a:solidFill>
                          <a:latin typeface="Times New Roman"/>
                          <a:ea typeface="Calibri"/>
                          <a:cs typeface="Times New Roman"/>
                        </a:rPr>
                        <a:t>1300</a:t>
                      </a:r>
                    </a:p>
                  </a:txBody>
                  <a:tcPr marL="68580" marR="68580" marT="0" marB="0"/>
                </a:tc>
                <a:extLst>
                  <a:ext uri="{0D108BD9-81ED-4DB2-BD59-A6C34878D82A}">
                    <a16:rowId xmlns:a16="http://schemas.microsoft.com/office/drawing/2014/main" val="10004"/>
                  </a:ext>
                </a:extLst>
              </a:tr>
            </a:tbl>
          </a:graphicData>
        </a:graphic>
      </p:graphicFrame>
      <p:sp>
        <p:nvSpPr>
          <p:cNvPr id="5" name="مربع نص 4"/>
          <p:cNvSpPr txBox="1"/>
          <p:nvPr/>
        </p:nvSpPr>
        <p:spPr>
          <a:xfrm>
            <a:off x="539552" y="3356992"/>
            <a:ext cx="7920880" cy="1384995"/>
          </a:xfrm>
          <a:prstGeom prst="rect">
            <a:avLst/>
          </a:prstGeom>
          <a:noFill/>
        </p:spPr>
        <p:txBody>
          <a:bodyPr wrap="square" rtlCol="0">
            <a:spAutoFit/>
          </a:bodyPr>
          <a:lstStyle/>
          <a:p>
            <a:pPr algn="l" rtl="0"/>
            <a:r>
              <a:rPr lang="en-US" sz="2800" dirty="0" smtClean="0">
                <a:latin typeface="Times New Roman" pitchFamily="18" charset="0"/>
                <a:cs typeface="Times New Roman" pitchFamily="18" charset="0"/>
              </a:rPr>
              <a:t>Total cost for Haddad street =88,725 </a:t>
            </a:r>
            <a:r>
              <a:rPr lang="ar-SA" sz="2800" dirty="0" err="1" smtClean="0">
                <a:cs typeface="+mj-cs"/>
              </a:rPr>
              <a:t>$</a:t>
            </a:r>
            <a:r>
              <a:rPr lang="ar-SA" sz="2800" dirty="0" smtClean="0">
                <a:cs typeface="+mj-cs"/>
              </a:rPr>
              <a:t> </a:t>
            </a:r>
            <a:endParaRPr lang="en-US" sz="2800" dirty="0" smtClean="0">
              <a:cs typeface="+mj-cs"/>
            </a:endParaRPr>
          </a:p>
          <a:p>
            <a:pPr algn="l" rtl="0"/>
            <a:r>
              <a:rPr lang="en-US" sz="2800" dirty="0" smtClean="0">
                <a:latin typeface="Times New Roman" pitchFamily="18" charset="0"/>
                <a:cs typeface="Times New Roman" pitchFamily="18" charset="0"/>
              </a:rPr>
              <a:t>Total cost for AL-Nasreh street = 556,225 </a:t>
            </a:r>
            <a:r>
              <a:rPr lang="ar-SA" sz="2800" dirty="0" err="1" smtClean="0">
                <a:cs typeface="+mj-cs"/>
              </a:rPr>
              <a:t>$</a:t>
            </a:r>
            <a:endParaRPr lang="en-US" sz="2800" dirty="0" smtClean="0">
              <a:cs typeface="+mj-cs"/>
            </a:endParaRPr>
          </a:p>
          <a:p>
            <a:pPr algn="l" rtl="0"/>
            <a:r>
              <a:rPr lang="en-US" sz="2800" dirty="0" smtClean="0">
                <a:latin typeface="Times New Roman" pitchFamily="18" charset="0"/>
                <a:cs typeface="Times New Roman" pitchFamily="18" charset="0"/>
              </a:rPr>
              <a:t>Total cost for two street = 644.950 $</a:t>
            </a:r>
            <a:endParaRPr lang="en-US" sz="2800" dirty="0">
              <a:cs typeface="+mj-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285728"/>
            <a:ext cx="8501122" cy="6286544"/>
          </a:xfrm>
        </p:spPr>
        <p:txBody>
          <a:bodyPr>
            <a:normAutofit/>
          </a:bodyPr>
          <a:lstStyle/>
          <a:p>
            <a:pPr>
              <a:buNone/>
            </a:pPr>
            <a:r>
              <a:rPr lang="en-US" sz="3200" dirty="0" smtClean="0">
                <a:latin typeface="Times New Roman" pitchFamily="18" charset="0"/>
                <a:cs typeface="Times New Roman" pitchFamily="18" charset="0"/>
              </a:rPr>
              <a:t>   2- Traffic Volume Analysis</a:t>
            </a:r>
          </a:p>
          <a:p>
            <a:pPr>
              <a:buNone/>
            </a:pPr>
            <a:r>
              <a:rPr lang="en-US" sz="2200" dirty="0" smtClean="0">
                <a:latin typeface="Times New Roman" pitchFamily="18" charset="0"/>
                <a:cs typeface="Times New Roman" pitchFamily="18" charset="0"/>
              </a:rPr>
              <a:t>Using Highway Capacity Software (HCS2000) to find the current level of service (LOS) for two links:</a:t>
            </a:r>
            <a:endParaRPr lang="en-US" sz="2200" dirty="0">
              <a:latin typeface="Times New Roman" pitchFamily="18" charset="0"/>
              <a:cs typeface="Times New Roman" pitchFamily="18" charset="0"/>
            </a:endParaRPr>
          </a:p>
        </p:txBody>
      </p:sp>
      <p:pic>
        <p:nvPicPr>
          <p:cNvPr id="4" name="Picture 3"/>
          <p:cNvPicPr/>
          <p:nvPr/>
        </p:nvPicPr>
        <p:blipFill rotWithShape="1">
          <a:blip r:embed="rId2" cstate="print"/>
          <a:srcRect t="66420" r="55769" b="13626"/>
          <a:stretch/>
        </p:blipFill>
        <p:spPr bwMode="auto">
          <a:xfrm>
            <a:off x="4143372" y="2214554"/>
            <a:ext cx="4572032" cy="1571636"/>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cstate="print"/>
          <a:srcRect t="51596" r="59135" b="20183"/>
          <a:stretch/>
        </p:blipFill>
        <p:spPr bwMode="auto">
          <a:xfrm>
            <a:off x="4214810" y="4714884"/>
            <a:ext cx="4635021" cy="1538704"/>
          </a:xfrm>
          <a:prstGeom prst="rect">
            <a:avLst/>
          </a:prstGeom>
          <a:ln>
            <a:noFill/>
          </a:ln>
          <a:extLst>
            <a:ext uri="{53640926-AAD7-44D8-BBD7-CCE9431645EC}">
              <a14:shadowObscured xmlns:a14="http://schemas.microsoft.com/office/drawing/2010/main"/>
            </a:ext>
          </a:extLst>
        </p:spPr>
      </p:pic>
      <p:graphicFrame>
        <p:nvGraphicFramePr>
          <p:cNvPr id="6" name="Table 5"/>
          <p:cNvGraphicFramePr>
            <a:graphicFrameLocks noGrp="1"/>
          </p:cNvGraphicFramePr>
          <p:nvPr/>
        </p:nvGraphicFramePr>
        <p:xfrm>
          <a:off x="571472" y="1714488"/>
          <a:ext cx="3262314" cy="1571637"/>
        </p:xfrm>
        <a:graphic>
          <a:graphicData uri="http://schemas.openxmlformats.org/drawingml/2006/table">
            <a:tbl>
              <a:tblPr firstRow="1" bandRow="1">
                <a:tableStyleId>{5C22544A-7EE6-4342-B048-85BDC9FD1C3A}</a:tableStyleId>
              </a:tblPr>
              <a:tblGrid>
                <a:gridCol w="1631157">
                  <a:extLst>
                    <a:ext uri="{9D8B030D-6E8A-4147-A177-3AD203B41FA5}">
                      <a16:colId xmlns:a16="http://schemas.microsoft.com/office/drawing/2014/main" val="20000"/>
                    </a:ext>
                  </a:extLst>
                </a:gridCol>
                <a:gridCol w="1631157">
                  <a:extLst>
                    <a:ext uri="{9D8B030D-6E8A-4147-A177-3AD203B41FA5}">
                      <a16:colId xmlns:a16="http://schemas.microsoft.com/office/drawing/2014/main" val="20001"/>
                    </a:ext>
                  </a:extLst>
                </a:gridCol>
              </a:tblGrid>
              <a:tr h="523879">
                <a:tc>
                  <a:txBody>
                    <a:bodyPr/>
                    <a:lstStyle/>
                    <a:p>
                      <a:pPr algn="ctr"/>
                      <a:r>
                        <a:rPr lang="en-US" dirty="0" smtClean="0">
                          <a:latin typeface="Times New Roman" pitchFamily="18" charset="0"/>
                          <a:cs typeface="Times New Roman" pitchFamily="18" charset="0"/>
                        </a:rPr>
                        <a:t>Link</a:t>
                      </a:r>
                      <a:r>
                        <a:rPr lang="en-US" baseline="0" dirty="0" smtClean="0">
                          <a:latin typeface="Times New Roman" pitchFamily="18" charset="0"/>
                          <a:cs typeface="Times New Roman" pitchFamily="18" charset="0"/>
                        </a:rPr>
                        <a:t> Name</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(LOS)</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523879">
                <a:tc>
                  <a:txBody>
                    <a:bodyPr/>
                    <a:lstStyle/>
                    <a:p>
                      <a:pPr algn="ctr"/>
                      <a:r>
                        <a:rPr lang="en-US" dirty="0" smtClean="0">
                          <a:latin typeface="Times New Roman" pitchFamily="18" charset="0"/>
                          <a:cs typeface="Times New Roman" pitchFamily="18" charset="0"/>
                        </a:rPr>
                        <a:t>Haddad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523879">
                <a:tc>
                  <a:txBody>
                    <a:bodyPr/>
                    <a:lstStyle/>
                    <a:p>
                      <a:pPr algn="ct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pic>
        <p:nvPicPr>
          <p:cNvPr id="7" name="Picture 6" descr="part2.png"/>
          <p:cNvPicPr>
            <a:picLocks noChangeAspect="1"/>
          </p:cNvPicPr>
          <p:nvPr/>
        </p:nvPicPr>
        <p:blipFill>
          <a:blip r:embed="rId4"/>
          <a:stretch>
            <a:fillRect/>
          </a:stretch>
        </p:blipFill>
        <p:spPr>
          <a:xfrm>
            <a:off x="500034" y="3357562"/>
            <a:ext cx="3273646" cy="3357586"/>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Part2: Design of Two Links</a:t>
            </a:r>
            <a:endParaRPr lang="en-US" dirty="0"/>
          </a:p>
        </p:txBody>
      </p:sp>
      <p:sp>
        <p:nvSpPr>
          <p:cNvPr id="3" name="Content Placeholder 2"/>
          <p:cNvSpPr>
            <a:spLocks noGrp="1"/>
          </p:cNvSpPr>
          <p:nvPr>
            <p:ph sz="quarter" idx="1"/>
          </p:nvPr>
        </p:nvSpPr>
        <p:spPr>
          <a:xfrm>
            <a:off x="357158" y="1447800"/>
            <a:ext cx="8429684" cy="5053034"/>
          </a:xfrm>
        </p:spPr>
        <p:txBody>
          <a:bodyPr>
            <a:normAutofit/>
          </a:bodyPr>
          <a:lstStyle/>
          <a:p>
            <a:pPr>
              <a:buNone/>
            </a:pPr>
            <a:r>
              <a:rPr lang="en-US" dirty="0" smtClean="0">
                <a:latin typeface="Times New Roman" pitchFamily="18" charset="0"/>
                <a:cs typeface="Times New Roman" pitchFamily="18" charset="0"/>
              </a:rPr>
              <a:t>1-Design control </a:t>
            </a:r>
            <a:r>
              <a:rPr lang="en-US" dirty="0" err="1" smtClean="0">
                <a:latin typeface="Times New Roman" pitchFamily="18" charset="0"/>
                <a:cs typeface="Times New Roman" pitchFamily="18" charset="0"/>
              </a:rPr>
              <a:t>Cratiria</a:t>
            </a: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a. Design Speed :</a:t>
            </a:r>
          </a:p>
          <a:p>
            <a:pPr marL="514350" indent="-514350">
              <a:buAutoNum type="alphaLcPeriod"/>
            </a:pPr>
            <a:endParaRPr lang="en-US" dirty="0" smtClean="0">
              <a:latin typeface="Times New Roman" pitchFamily="18" charset="0"/>
              <a:cs typeface="Times New Roman" pitchFamily="18" charset="0"/>
            </a:endParaRPr>
          </a:p>
          <a:p>
            <a:pPr marL="514350" indent="-514350">
              <a:buAutoNum type="alphaLcPeriod"/>
            </a:pPr>
            <a:endParaRPr lang="en-US" dirty="0" smtClean="0">
              <a:latin typeface="Times New Roman" pitchFamily="18" charset="0"/>
              <a:cs typeface="Times New Roman" pitchFamily="18" charset="0"/>
            </a:endParaRPr>
          </a:p>
          <a:p>
            <a:pPr marL="514350" indent="-514350">
              <a:buAutoNum type="alphaLcPeriod"/>
            </a:pPr>
            <a:endParaRPr lang="en-US" dirty="0" smtClean="0">
              <a:latin typeface="Times New Roman" pitchFamily="18" charset="0"/>
              <a:cs typeface="Times New Roman" pitchFamily="18" charset="0"/>
            </a:endParaRPr>
          </a:p>
          <a:p>
            <a:pPr marL="514350" indent="-514350">
              <a:buNone/>
            </a:pPr>
            <a:r>
              <a:rPr lang="en-US" dirty="0" err="1" smtClean="0">
                <a:latin typeface="Times New Roman" pitchFamily="18" charset="0"/>
                <a:cs typeface="Times New Roman" pitchFamily="18" charset="0"/>
              </a:rPr>
              <a:t>Superelevation</a:t>
            </a:r>
            <a:r>
              <a:rPr lang="en-US" dirty="0" smtClean="0">
                <a:latin typeface="Times New Roman" pitchFamily="18" charset="0"/>
                <a:cs typeface="Times New Roman" pitchFamily="18" charset="0"/>
              </a:rPr>
              <a:t> (e) = 4%</a:t>
            </a:r>
          </a:p>
          <a:p>
            <a:pPr marL="514350" indent="-514350">
              <a:buNone/>
            </a:pPr>
            <a:r>
              <a:rPr lang="en-US" dirty="0" smtClean="0">
                <a:latin typeface="Times New Roman" pitchFamily="18" charset="0"/>
                <a:cs typeface="Times New Roman" pitchFamily="18" charset="0"/>
              </a:rPr>
              <a:t>Calculate:</a:t>
            </a:r>
          </a:p>
          <a:p>
            <a:pPr marL="514350" indent="-514350">
              <a:buNone/>
            </a:pPr>
            <a:r>
              <a:rPr lang="en-US" dirty="0" smtClean="0">
                <a:latin typeface="Times New Roman" pitchFamily="18" charset="0"/>
                <a:cs typeface="Times New Roman" pitchFamily="18" charset="0"/>
              </a:rPr>
              <a:t> -Side friction factor from next figure.</a:t>
            </a:r>
          </a:p>
          <a:p>
            <a:pPr marL="514350" indent="-514350">
              <a:buNone/>
            </a:pPr>
            <a:r>
              <a:rPr lang="en-US" dirty="0" smtClean="0">
                <a:latin typeface="Times New Roman" pitchFamily="18" charset="0"/>
                <a:cs typeface="Times New Roman" pitchFamily="18" charset="0"/>
              </a:rPr>
              <a:t> -Minimum Radius for Two Links by next equation.</a:t>
            </a:r>
          </a:p>
          <a:p>
            <a:pPr marL="514350" indent="-514350">
              <a:buNone/>
            </a:pPr>
            <a:endParaRPr lang="en-US" dirty="0" smtClean="0">
              <a:latin typeface="Times New Roman" pitchFamily="18" charset="0"/>
              <a:cs typeface="Times New Roman" pitchFamily="18" charset="0"/>
            </a:endParaRPr>
          </a:p>
          <a:p>
            <a:pPr marL="514350" indent="-514350">
              <a:buNone/>
            </a:pP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1643042" y="2714620"/>
          <a:ext cx="6096000" cy="10972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57190">
                <a:tc>
                  <a:txBody>
                    <a:bodyPr/>
                    <a:lstStyle/>
                    <a:p>
                      <a:pPr algn="ctr"/>
                      <a:r>
                        <a:rPr lang="en-US" dirty="0" smtClean="0">
                          <a:latin typeface="Times New Roman" pitchFamily="18" charset="0"/>
                          <a:cs typeface="Times New Roman" pitchFamily="18" charset="0"/>
                        </a:rPr>
                        <a:t>Link Name</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Design Speed</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57190">
                <a:tc>
                  <a:txBody>
                    <a:bodyPr/>
                    <a:lstStyle/>
                    <a:p>
                      <a:pPr algn="ctr"/>
                      <a:r>
                        <a:rPr lang="en-US" dirty="0" smtClean="0">
                          <a:latin typeface="Times New Roman" pitchFamily="18" charset="0"/>
                          <a:cs typeface="Times New Roman" pitchFamily="18" charset="0"/>
                        </a:rPr>
                        <a:t>Haddad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60 Km/hr</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57190">
                <a:tc>
                  <a:txBody>
                    <a:bodyPr/>
                    <a:lstStyle/>
                    <a:p>
                      <a:pPr algn="ct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80 Km/hr</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ide friction.png"/>
          <p:cNvPicPr>
            <a:picLocks noGrp="1" noChangeAspect="1"/>
          </p:cNvPicPr>
          <p:nvPr>
            <p:ph sz="quarter" idx="1"/>
          </p:nvPr>
        </p:nvPicPr>
        <p:blipFill>
          <a:blip r:embed="rId2"/>
          <a:stretch>
            <a:fillRect/>
          </a:stretch>
        </p:blipFill>
        <p:spPr>
          <a:xfrm>
            <a:off x="3569232" y="214290"/>
            <a:ext cx="5346776" cy="3857652"/>
          </a:xfrm>
        </p:spPr>
      </p:pic>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1472" y="500042"/>
            <a:ext cx="2115599" cy="785794"/>
          </a:xfrm>
          <a:prstGeom prst="rect">
            <a:avLst/>
          </a:prstGeom>
          <a:noFill/>
        </p:spPr>
      </p:pic>
      <p:sp>
        <p:nvSpPr>
          <p:cNvPr id="10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5720" y="1714488"/>
            <a:ext cx="2042286" cy="642942"/>
          </a:xfrm>
          <a:prstGeom prst="rect">
            <a:avLst/>
          </a:prstGeom>
          <a:noFill/>
        </p:spPr>
      </p:pic>
      <p:sp>
        <p:nvSpPr>
          <p:cNvPr id="12" name="TextBox 11"/>
          <p:cNvSpPr txBox="1"/>
          <p:nvPr/>
        </p:nvSpPr>
        <p:spPr>
          <a:xfrm>
            <a:off x="2428860" y="1785926"/>
            <a:ext cx="928694" cy="307777"/>
          </a:xfrm>
          <a:prstGeom prst="rect">
            <a:avLst/>
          </a:prstGeom>
          <a:noFill/>
        </p:spPr>
        <p:txBody>
          <a:bodyPr wrap="square" rtlCol="0">
            <a:spAutoFit/>
          </a:bodyPr>
          <a:lstStyle/>
          <a:p>
            <a:r>
              <a:rPr lang="en-US" sz="1400" b="1" dirty="0" smtClean="0">
                <a:latin typeface="Times New Roman" pitchFamily="18" charset="0"/>
                <a:cs typeface="Times New Roman" pitchFamily="18" charset="0"/>
              </a:rPr>
              <a:t>= 135 m</a:t>
            </a:r>
            <a:endParaRPr lang="en-US" sz="1400" b="1" dirty="0">
              <a:latin typeface="Times New Roman" pitchFamily="18" charset="0"/>
              <a:cs typeface="Times New Roman" pitchFamily="18" charset="0"/>
            </a:endParaRPr>
          </a:p>
        </p:txBody>
      </p:sp>
      <p:graphicFrame>
        <p:nvGraphicFramePr>
          <p:cNvPr id="13" name="Table 12"/>
          <p:cNvGraphicFramePr>
            <a:graphicFrameLocks noGrp="1"/>
          </p:cNvGraphicFramePr>
          <p:nvPr/>
        </p:nvGraphicFramePr>
        <p:xfrm>
          <a:off x="214280" y="4214819"/>
          <a:ext cx="8715440" cy="1785949"/>
        </p:xfrm>
        <a:graphic>
          <a:graphicData uri="http://schemas.openxmlformats.org/drawingml/2006/table">
            <a:tbl>
              <a:tblPr firstRow="1" bandRow="1">
                <a:tableStyleId>{5C22544A-7EE6-4342-B048-85BDC9FD1C3A}</a:tableStyleId>
              </a:tblPr>
              <a:tblGrid>
                <a:gridCol w="1743088">
                  <a:extLst>
                    <a:ext uri="{9D8B030D-6E8A-4147-A177-3AD203B41FA5}">
                      <a16:colId xmlns:a16="http://schemas.microsoft.com/office/drawing/2014/main" val="20000"/>
                    </a:ext>
                  </a:extLst>
                </a:gridCol>
                <a:gridCol w="1743088">
                  <a:extLst>
                    <a:ext uri="{9D8B030D-6E8A-4147-A177-3AD203B41FA5}">
                      <a16:colId xmlns:a16="http://schemas.microsoft.com/office/drawing/2014/main" val="20001"/>
                    </a:ext>
                  </a:extLst>
                </a:gridCol>
                <a:gridCol w="1743088">
                  <a:extLst>
                    <a:ext uri="{9D8B030D-6E8A-4147-A177-3AD203B41FA5}">
                      <a16:colId xmlns:a16="http://schemas.microsoft.com/office/drawing/2014/main" val="20002"/>
                    </a:ext>
                  </a:extLst>
                </a:gridCol>
                <a:gridCol w="1743088">
                  <a:extLst>
                    <a:ext uri="{9D8B030D-6E8A-4147-A177-3AD203B41FA5}">
                      <a16:colId xmlns:a16="http://schemas.microsoft.com/office/drawing/2014/main" val="20003"/>
                    </a:ext>
                  </a:extLst>
                </a:gridCol>
                <a:gridCol w="1743088">
                  <a:extLst>
                    <a:ext uri="{9D8B030D-6E8A-4147-A177-3AD203B41FA5}">
                      <a16:colId xmlns:a16="http://schemas.microsoft.com/office/drawing/2014/main" val="20004"/>
                    </a:ext>
                  </a:extLst>
                </a:gridCol>
              </a:tblGrid>
              <a:tr h="986107">
                <a:tc>
                  <a:txBody>
                    <a:bodyPr/>
                    <a:lstStyle/>
                    <a:p>
                      <a:pPr algn="ctr"/>
                      <a:r>
                        <a:rPr lang="en-US" dirty="0" smtClean="0">
                          <a:latin typeface="Times New Roman" pitchFamily="18" charset="0"/>
                          <a:cs typeface="Times New Roman" pitchFamily="18" charset="0"/>
                        </a:rPr>
                        <a:t>Link Name</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Design Speed(Km/hr)</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Side</a:t>
                      </a:r>
                      <a:r>
                        <a:rPr lang="en-US" baseline="0" dirty="0" smtClean="0">
                          <a:latin typeface="Times New Roman" pitchFamily="18" charset="0"/>
                          <a:cs typeface="Times New Roman" pitchFamily="18" charset="0"/>
                        </a:rPr>
                        <a:t> Friction Factor (f%)</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Minimum Radius</a:t>
                      </a:r>
                      <a:r>
                        <a:rPr lang="en-US" baseline="0" dirty="0" smtClean="0">
                          <a:latin typeface="Times New Roman" pitchFamily="18" charset="0"/>
                          <a:cs typeface="Times New Roman" pitchFamily="18" charset="0"/>
                        </a:rPr>
                        <a:t> (m)</a:t>
                      </a:r>
                      <a:endParaRPr lang="en-US" dirty="0">
                        <a:latin typeface="Times New Roman" pitchFamily="18" charset="0"/>
                        <a:cs typeface="Times New Roman" pitchFamily="18" charset="0"/>
                      </a:endParaRPr>
                    </a:p>
                  </a:txBody>
                  <a:tcPr/>
                </a:tc>
                <a:tc>
                  <a:txBody>
                    <a:bodyPr/>
                    <a:lstStyle/>
                    <a:p>
                      <a:pPr algn="ctr"/>
                      <a:r>
                        <a:rPr lang="en-US" dirty="0" err="1" smtClean="0">
                          <a:latin typeface="Times New Roman" pitchFamily="18" charset="0"/>
                          <a:cs typeface="Times New Roman" pitchFamily="18" charset="0"/>
                        </a:rPr>
                        <a:t>Superelevation</a:t>
                      </a:r>
                      <a:r>
                        <a:rPr lang="en-US" baseline="0" dirty="0" smtClean="0">
                          <a:latin typeface="Times New Roman" pitchFamily="18" charset="0"/>
                          <a:cs typeface="Times New Roman" pitchFamily="18" charset="0"/>
                        </a:rPr>
                        <a:t> (e%)</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99921">
                <a:tc>
                  <a:txBody>
                    <a:bodyPr/>
                    <a:lstStyle/>
                    <a:p>
                      <a:pPr algn="ctr"/>
                      <a:r>
                        <a:rPr lang="en-US" dirty="0" smtClean="0">
                          <a:latin typeface="Times New Roman" pitchFamily="18" charset="0"/>
                          <a:cs typeface="Times New Roman" pitchFamily="18" charset="0"/>
                        </a:rPr>
                        <a:t>Haddad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60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17</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135</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99921">
                <a:tc>
                  <a:txBody>
                    <a:bodyPr/>
                    <a:lstStyle/>
                    <a:p>
                      <a:pPr algn="ct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80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14</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280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prstClr val="black"/>
                </a:solidFill>
                <a:latin typeface="Times New Roman" pitchFamily="18" charset="0"/>
                <a:cs typeface="Times New Roman" pitchFamily="18" charset="0"/>
              </a:rPr>
              <a:t>Part1: Design </a:t>
            </a:r>
            <a:r>
              <a:rPr lang="en-US" sz="2800" dirty="0">
                <a:solidFill>
                  <a:prstClr val="black"/>
                </a:solidFill>
                <a:latin typeface="Times New Roman" pitchFamily="18" charset="0"/>
                <a:cs typeface="Times New Roman" pitchFamily="18" charset="0"/>
              </a:rPr>
              <a:t>of Traffic Lights Signals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effectLst/>
                <a:latin typeface="Times New Roman"/>
                <a:ea typeface="Calibri"/>
              </a:rPr>
              <a:t>After checking warrants for the intersections,  traffic Light signals are designed and making the necessary calculations to develop the LOS for the intersections.</a:t>
            </a:r>
          </a:p>
          <a:p>
            <a:pPr>
              <a:buFont typeface="Wingdings" pitchFamily="2" charset="2"/>
              <a:buChar char="Ø"/>
            </a:pPr>
            <a:r>
              <a:rPr lang="en-US" dirty="0" smtClean="0"/>
              <a:t>Webster method Adopted at the calculations of the cycle length.</a:t>
            </a:r>
            <a:endParaRPr lang="en-US" dirty="0"/>
          </a:p>
        </p:txBody>
      </p:sp>
    </p:spTree>
    <p:extLst>
      <p:ext uri="{BB962C8B-B14F-4D97-AF65-F5344CB8AC3E}">
        <p14:creationId xmlns:p14="http://schemas.microsoft.com/office/powerpoint/2010/main" val="41528948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357166"/>
            <a:ext cx="8429684" cy="6000792"/>
          </a:xfrm>
        </p:spPr>
        <p:txBody>
          <a:bodyPr/>
          <a:lstStyle/>
          <a:p>
            <a:pPr>
              <a:buNone/>
            </a:pPr>
            <a:r>
              <a:rPr lang="en-US" dirty="0" smtClean="0"/>
              <a:t>b. Design Vehicle (WB-20) …AASHTO(2011)</a:t>
            </a:r>
          </a:p>
        </p:txBody>
      </p:sp>
      <p:pic>
        <p:nvPicPr>
          <p:cNvPr id="4" name="Picture 3" descr="C:\Users\Moon\Desktop\Untitled_lvnvhn.jpg"/>
          <p:cNvPicPr/>
          <p:nvPr/>
        </p:nvPicPr>
        <p:blipFill>
          <a:blip r:embed="rId2" cstate="print"/>
          <a:srcRect/>
          <a:stretch>
            <a:fillRect/>
          </a:stretch>
        </p:blipFill>
        <p:spPr bwMode="auto">
          <a:xfrm>
            <a:off x="4143372" y="928670"/>
            <a:ext cx="4791092" cy="5786478"/>
          </a:xfrm>
          <a:prstGeom prst="rect">
            <a:avLst/>
          </a:prstGeom>
          <a:noFill/>
          <a:ln w="9525">
            <a:noFill/>
            <a:miter lim="800000"/>
            <a:headEnd/>
            <a:tailEnd/>
          </a:ln>
        </p:spPr>
      </p:pic>
      <p:graphicFrame>
        <p:nvGraphicFramePr>
          <p:cNvPr id="8" name="Table 7"/>
          <p:cNvGraphicFramePr>
            <a:graphicFrameLocks noGrp="1"/>
          </p:cNvGraphicFramePr>
          <p:nvPr/>
        </p:nvGraphicFramePr>
        <p:xfrm>
          <a:off x="214282" y="1214422"/>
          <a:ext cx="4286280" cy="3690873"/>
        </p:xfrm>
        <a:graphic>
          <a:graphicData uri="http://schemas.openxmlformats.org/drawingml/2006/table">
            <a:tbl>
              <a:tblPr firstRow="1" bandRow="1">
                <a:tableStyleId>{5C22544A-7EE6-4342-B048-85BDC9FD1C3A}</a:tableStyleId>
              </a:tblPr>
              <a:tblGrid>
                <a:gridCol w="2143140">
                  <a:extLst>
                    <a:ext uri="{9D8B030D-6E8A-4147-A177-3AD203B41FA5}">
                      <a16:colId xmlns:a16="http://schemas.microsoft.com/office/drawing/2014/main" val="20000"/>
                    </a:ext>
                  </a:extLst>
                </a:gridCol>
                <a:gridCol w="2143140">
                  <a:extLst>
                    <a:ext uri="{9D8B030D-6E8A-4147-A177-3AD203B41FA5}">
                      <a16:colId xmlns:a16="http://schemas.microsoft.com/office/drawing/2014/main" val="20001"/>
                    </a:ext>
                  </a:extLst>
                </a:gridCol>
              </a:tblGrid>
              <a:tr h="8945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pitchFamily="18" charset="0"/>
                          <a:cs typeface="Times New Roman" pitchFamily="18" charset="0"/>
                        </a:rPr>
                        <a:t>Dimension calcification: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Unit (meter)</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498771">
                <a:tc>
                  <a:txBody>
                    <a:bodyPr/>
                    <a:lstStyle/>
                    <a:p>
                      <a:r>
                        <a:rPr lang="en-US" dirty="0" smtClean="0">
                          <a:latin typeface="Times New Roman" pitchFamily="18" charset="0"/>
                          <a:cs typeface="Times New Roman" pitchFamily="18" charset="0"/>
                        </a:rPr>
                        <a:t>Height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4.1</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498771">
                <a:tc>
                  <a:txBody>
                    <a:bodyPr/>
                    <a:lstStyle/>
                    <a:p>
                      <a:r>
                        <a:rPr lang="en-US" dirty="0" smtClean="0">
                          <a:latin typeface="Times New Roman" pitchFamily="18" charset="0"/>
                          <a:cs typeface="Times New Roman" pitchFamily="18" charset="0"/>
                        </a:rPr>
                        <a:t>Width</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2.6</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498771">
                <a:tc>
                  <a:txBody>
                    <a:bodyPr/>
                    <a:lstStyle/>
                    <a:p>
                      <a:r>
                        <a:rPr lang="en-US" dirty="0" smtClean="0">
                          <a:latin typeface="Times New Roman" pitchFamily="18" charset="0"/>
                          <a:cs typeface="Times New Roman" pitchFamily="18" charset="0"/>
                        </a:rPr>
                        <a:t>Length</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22.4</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626216">
                <a:tc>
                  <a:txBody>
                    <a:bodyPr/>
                    <a:lstStyle/>
                    <a:p>
                      <a:r>
                        <a:rPr lang="en-US" dirty="0" smtClean="0">
                          <a:latin typeface="Times New Roman" pitchFamily="18" charset="0"/>
                          <a:cs typeface="Times New Roman" pitchFamily="18" charset="0"/>
                        </a:rPr>
                        <a:t>Minimum turning radius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13.7</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626216">
                <a:tc>
                  <a:txBody>
                    <a:bodyPr/>
                    <a:lstStyle/>
                    <a:p>
                      <a:r>
                        <a:rPr lang="en-US" dirty="0" smtClean="0">
                          <a:latin typeface="Times New Roman" pitchFamily="18" charset="0"/>
                          <a:cs typeface="Times New Roman" pitchFamily="18" charset="0"/>
                        </a:rPr>
                        <a:t>Minimum inside radius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1.3</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428604"/>
            <a:ext cx="8358246" cy="5929354"/>
          </a:xfrm>
        </p:spPr>
        <p:txBody>
          <a:bodyPr/>
          <a:lstStyle/>
          <a:p>
            <a:pPr>
              <a:buNone/>
            </a:pPr>
            <a:r>
              <a:rPr lang="en-US" dirty="0" smtClean="0"/>
              <a:t>c. Typical Cross Section Elements</a:t>
            </a:r>
          </a:p>
          <a:p>
            <a:pPr>
              <a:buNone/>
            </a:pPr>
            <a:endParaRPr lang="en-US" dirty="0"/>
          </a:p>
        </p:txBody>
      </p:sp>
      <p:graphicFrame>
        <p:nvGraphicFramePr>
          <p:cNvPr id="6" name="Table 5"/>
          <p:cNvGraphicFramePr>
            <a:graphicFrameLocks noGrp="1"/>
          </p:cNvGraphicFramePr>
          <p:nvPr/>
        </p:nvGraphicFramePr>
        <p:xfrm>
          <a:off x="214281" y="1093457"/>
          <a:ext cx="8786874" cy="1371600"/>
        </p:xfrm>
        <a:graphic>
          <a:graphicData uri="http://schemas.openxmlformats.org/drawingml/2006/table">
            <a:tbl>
              <a:tblPr firstRow="1" bandRow="1">
                <a:tableStyleId>{5C22544A-7EE6-4342-B048-85BDC9FD1C3A}</a:tableStyleId>
              </a:tblPr>
              <a:tblGrid>
                <a:gridCol w="1464479">
                  <a:extLst>
                    <a:ext uri="{9D8B030D-6E8A-4147-A177-3AD203B41FA5}">
                      <a16:colId xmlns:a16="http://schemas.microsoft.com/office/drawing/2014/main" val="20000"/>
                    </a:ext>
                  </a:extLst>
                </a:gridCol>
                <a:gridCol w="1464479">
                  <a:extLst>
                    <a:ext uri="{9D8B030D-6E8A-4147-A177-3AD203B41FA5}">
                      <a16:colId xmlns:a16="http://schemas.microsoft.com/office/drawing/2014/main" val="20001"/>
                    </a:ext>
                  </a:extLst>
                </a:gridCol>
                <a:gridCol w="1464479">
                  <a:extLst>
                    <a:ext uri="{9D8B030D-6E8A-4147-A177-3AD203B41FA5}">
                      <a16:colId xmlns:a16="http://schemas.microsoft.com/office/drawing/2014/main" val="20002"/>
                    </a:ext>
                  </a:extLst>
                </a:gridCol>
                <a:gridCol w="1464479">
                  <a:extLst>
                    <a:ext uri="{9D8B030D-6E8A-4147-A177-3AD203B41FA5}">
                      <a16:colId xmlns:a16="http://schemas.microsoft.com/office/drawing/2014/main" val="20003"/>
                    </a:ext>
                  </a:extLst>
                </a:gridCol>
                <a:gridCol w="1464479">
                  <a:extLst>
                    <a:ext uri="{9D8B030D-6E8A-4147-A177-3AD203B41FA5}">
                      <a16:colId xmlns:a16="http://schemas.microsoft.com/office/drawing/2014/main" val="20004"/>
                    </a:ext>
                  </a:extLst>
                </a:gridCol>
                <a:gridCol w="1464479">
                  <a:extLst>
                    <a:ext uri="{9D8B030D-6E8A-4147-A177-3AD203B41FA5}">
                      <a16:colId xmlns:a16="http://schemas.microsoft.com/office/drawing/2014/main" val="20005"/>
                    </a:ext>
                  </a:extLst>
                </a:gridCol>
              </a:tblGrid>
              <a:tr h="598933">
                <a:tc>
                  <a:txBody>
                    <a:bodyPr/>
                    <a:lstStyle/>
                    <a:p>
                      <a:pPr algn="ctr"/>
                      <a:r>
                        <a:rPr lang="en-US" dirty="0" smtClean="0">
                          <a:latin typeface="Times New Roman" pitchFamily="18" charset="0"/>
                          <a:cs typeface="Times New Roman" pitchFamily="18" charset="0"/>
                        </a:rPr>
                        <a:t>Link Name </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No.</a:t>
                      </a:r>
                      <a:r>
                        <a:rPr lang="en-US" baseline="0" dirty="0" smtClean="0">
                          <a:latin typeface="Times New Roman" pitchFamily="18" charset="0"/>
                          <a:cs typeface="Times New Roman" pitchFamily="18" charset="0"/>
                        </a:rPr>
                        <a:t> Lane</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Total</a:t>
                      </a:r>
                      <a:r>
                        <a:rPr lang="en-US" baseline="0" dirty="0" smtClean="0">
                          <a:latin typeface="Times New Roman" pitchFamily="18" charset="0"/>
                          <a:cs typeface="Times New Roman" pitchFamily="18" charset="0"/>
                        </a:rPr>
                        <a:t> Section </a:t>
                      </a:r>
                      <a:r>
                        <a:rPr lang="en-US" dirty="0" smtClean="0">
                          <a:latin typeface="Times New Roman" pitchFamily="18" charset="0"/>
                          <a:cs typeface="Times New Roman" pitchFamily="18" charset="0"/>
                        </a:rPr>
                        <a:t>Width</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Travel Lane Width</a:t>
                      </a:r>
                      <a:r>
                        <a:rPr lang="en-US" baseline="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Medians Width (m)</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Sidewalks (m)</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332520">
                <a:tc>
                  <a:txBody>
                    <a:bodyPr/>
                    <a:lstStyle/>
                    <a:p>
                      <a:pPr algn="ctr"/>
                      <a:r>
                        <a:rPr lang="en-US" dirty="0" smtClean="0">
                          <a:latin typeface="Times New Roman" pitchFamily="18" charset="0"/>
                          <a:cs typeface="Times New Roman" pitchFamily="18" charset="0"/>
                        </a:rPr>
                        <a:t>Haddad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25</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3.6</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32520">
                <a:tc>
                  <a:txBody>
                    <a:bodyPr/>
                    <a:lstStyle/>
                    <a:p>
                      <a:pPr algn="ct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30</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3.6</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1.3+2  (3.3)</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pic>
        <p:nvPicPr>
          <p:cNvPr id="7" name="Picture 6" descr="C:\Users\Moon\Desktop\cross ناصرة.png"/>
          <p:cNvPicPr/>
          <p:nvPr/>
        </p:nvPicPr>
        <p:blipFill>
          <a:blip r:embed="rId2" cstate="print"/>
          <a:srcRect t="4206" r="13262" b="30745"/>
          <a:stretch>
            <a:fillRect/>
          </a:stretch>
        </p:blipFill>
        <p:spPr bwMode="auto">
          <a:xfrm>
            <a:off x="857224" y="4071942"/>
            <a:ext cx="7377515" cy="2500330"/>
          </a:xfrm>
          <a:prstGeom prst="rect">
            <a:avLst/>
          </a:prstGeom>
          <a:noFill/>
          <a:ln w="9525">
            <a:noFill/>
            <a:miter lim="800000"/>
            <a:headEnd/>
            <a:tailEnd/>
          </a:ln>
        </p:spPr>
      </p:pic>
      <p:pic>
        <p:nvPicPr>
          <p:cNvPr id="8" name="Picture 7" descr="C:\Users\Moon\Desktop\cross.png"/>
          <p:cNvPicPr/>
          <p:nvPr/>
        </p:nvPicPr>
        <p:blipFill>
          <a:blip r:embed="rId3" cstate="print"/>
          <a:srcRect t="34104" r="10003" b="25572"/>
          <a:stretch>
            <a:fillRect/>
          </a:stretch>
        </p:blipFill>
        <p:spPr bwMode="auto">
          <a:xfrm>
            <a:off x="1643042" y="2500306"/>
            <a:ext cx="5711303" cy="1428760"/>
          </a:xfrm>
          <a:prstGeom prst="rect">
            <a:avLst/>
          </a:prstGeom>
          <a:noFill/>
          <a:ln w="9525">
            <a:noFill/>
            <a:miter lim="800000"/>
            <a:headEnd/>
            <a:tailEnd/>
          </a:ln>
        </p:spPr>
      </p:pic>
      <p:sp>
        <p:nvSpPr>
          <p:cNvPr id="9" name="TextBox 8"/>
          <p:cNvSpPr txBox="1"/>
          <p:nvPr/>
        </p:nvSpPr>
        <p:spPr>
          <a:xfrm>
            <a:off x="214282" y="3000372"/>
            <a:ext cx="2000264"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Haddad</a:t>
            </a:r>
            <a:endParaRPr lang="en-US" b="1" dirty="0">
              <a:latin typeface="Times New Roman" pitchFamily="18" charset="0"/>
              <a:cs typeface="Times New Roman" pitchFamily="18" charset="0"/>
            </a:endParaRPr>
          </a:p>
        </p:txBody>
      </p:sp>
      <p:sp>
        <p:nvSpPr>
          <p:cNvPr id="10" name="TextBox 9"/>
          <p:cNvSpPr txBox="1"/>
          <p:nvPr/>
        </p:nvSpPr>
        <p:spPr>
          <a:xfrm>
            <a:off x="214282" y="4500570"/>
            <a:ext cx="2000264"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AL-</a:t>
            </a:r>
            <a:r>
              <a:rPr lang="en-US" b="1" dirty="0" err="1" smtClean="0">
                <a:latin typeface="Times New Roman" pitchFamily="18" charset="0"/>
                <a:cs typeface="Times New Roman" pitchFamily="18" charset="0"/>
              </a:rPr>
              <a:t>Nasreh</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357166"/>
            <a:ext cx="8358246" cy="6072230"/>
          </a:xfrm>
        </p:spPr>
        <p:txBody>
          <a:bodyPr/>
          <a:lstStyle/>
          <a:p>
            <a:pPr>
              <a:buNone/>
            </a:pPr>
            <a:r>
              <a:rPr lang="en-US" dirty="0" smtClean="0"/>
              <a:t>2- Design Horizontal Alignment</a:t>
            </a:r>
          </a:p>
          <a:p>
            <a:pPr>
              <a:buNone/>
            </a:pPr>
            <a:r>
              <a:rPr lang="en-US" dirty="0" smtClean="0"/>
              <a:t>Use CIVIL3D software</a:t>
            </a:r>
          </a:p>
          <a:p>
            <a:pPr>
              <a:buNone/>
            </a:pPr>
            <a:r>
              <a:rPr lang="en-US" dirty="0" smtClean="0"/>
              <a:t>Type the horizontal curve is simple curve along two links.</a:t>
            </a:r>
            <a:br>
              <a:rPr lang="en-US" dirty="0" smtClean="0"/>
            </a:br>
            <a:r>
              <a:rPr lang="en-US" dirty="0" smtClean="0"/>
              <a:t> </a:t>
            </a:r>
          </a:p>
          <a:p>
            <a:pPr>
              <a:buNone/>
            </a:pPr>
            <a:r>
              <a:rPr lang="en-US" dirty="0" smtClean="0"/>
              <a:t> </a:t>
            </a:r>
            <a:endParaRPr lang="en-US" dirty="0"/>
          </a:p>
        </p:txBody>
      </p:sp>
      <p:pic>
        <p:nvPicPr>
          <p:cNvPr id="5" name="صورة 233"/>
          <p:cNvPicPr/>
          <p:nvPr/>
        </p:nvPicPr>
        <p:blipFill>
          <a:blip r:embed="rId2">
            <a:extLst>
              <a:ext uri="{28A0092B-C50C-407E-A947-70E740481C1C}">
                <a14:useLocalDpi xmlns:a14="http://schemas.microsoft.com/office/drawing/2010/main" val="0"/>
              </a:ext>
            </a:extLst>
          </a:blip>
          <a:srcRect/>
          <a:stretch>
            <a:fillRect/>
          </a:stretch>
        </p:blipFill>
        <p:spPr bwMode="auto">
          <a:xfrm>
            <a:off x="6143636" y="1928802"/>
            <a:ext cx="2700655" cy="2646045"/>
          </a:xfrm>
          <a:prstGeom prst="rect">
            <a:avLst/>
          </a:prstGeom>
          <a:noFill/>
        </p:spPr>
      </p:pic>
      <p:pic>
        <p:nvPicPr>
          <p:cNvPr id="6" name="Picture 5" descr="PPP1.JPG"/>
          <p:cNvPicPr>
            <a:picLocks noChangeAspect="1"/>
          </p:cNvPicPr>
          <p:nvPr/>
        </p:nvPicPr>
        <p:blipFill>
          <a:blip r:embed="rId3"/>
          <a:stretch>
            <a:fillRect/>
          </a:stretch>
        </p:blipFill>
        <p:spPr>
          <a:xfrm>
            <a:off x="500034" y="4857760"/>
            <a:ext cx="4848225" cy="1571636"/>
          </a:xfrm>
          <a:prstGeom prst="rect">
            <a:avLst/>
          </a:prstGeom>
        </p:spPr>
      </p:pic>
      <p:pic>
        <p:nvPicPr>
          <p:cNvPr id="7" name="Picture 6" descr="PPPP2.JPG"/>
          <p:cNvPicPr>
            <a:picLocks noChangeAspect="1"/>
          </p:cNvPicPr>
          <p:nvPr/>
        </p:nvPicPr>
        <p:blipFill>
          <a:blip r:embed="rId4"/>
          <a:stretch>
            <a:fillRect/>
          </a:stretch>
        </p:blipFill>
        <p:spPr>
          <a:xfrm>
            <a:off x="428596" y="2500306"/>
            <a:ext cx="4800600" cy="1457325"/>
          </a:xfrm>
          <a:prstGeom prst="rect">
            <a:avLst/>
          </a:prstGeom>
        </p:spPr>
      </p:pic>
      <p:sp>
        <p:nvSpPr>
          <p:cNvPr id="8" name="TextBox 7"/>
          <p:cNvSpPr txBox="1"/>
          <p:nvPr/>
        </p:nvSpPr>
        <p:spPr>
          <a:xfrm>
            <a:off x="1785918" y="2143116"/>
            <a:ext cx="1928826"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Haddad Street</a:t>
            </a:r>
            <a:endParaRPr lang="en-US" b="1" dirty="0">
              <a:latin typeface="Times New Roman" pitchFamily="18" charset="0"/>
              <a:cs typeface="Times New Roman" pitchFamily="18" charset="0"/>
            </a:endParaRPr>
          </a:p>
        </p:txBody>
      </p:sp>
      <p:sp>
        <p:nvSpPr>
          <p:cNvPr id="9" name="TextBox 8"/>
          <p:cNvSpPr txBox="1"/>
          <p:nvPr/>
        </p:nvSpPr>
        <p:spPr>
          <a:xfrm>
            <a:off x="1928794" y="4500570"/>
            <a:ext cx="1928826"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AL-</a:t>
            </a:r>
            <a:r>
              <a:rPr lang="en-US" b="1" dirty="0" err="1" smtClean="0">
                <a:latin typeface="Times New Roman" pitchFamily="18" charset="0"/>
                <a:cs typeface="Times New Roman" pitchFamily="18" charset="0"/>
              </a:rPr>
              <a:t>Nasreh</a:t>
            </a:r>
            <a:r>
              <a:rPr lang="en-US" b="1" dirty="0" smtClean="0">
                <a:latin typeface="Times New Roman" pitchFamily="18" charset="0"/>
                <a:cs typeface="Times New Roman" pitchFamily="18" charset="0"/>
              </a:rPr>
              <a:t> Street</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S Nasreh.JPG"/>
          <p:cNvPicPr>
            <a:picLocks noGrp="1" noChangeAspect="1"/>
          </p:cNvPicPr>
          <p:nvPr>
            <p:ph sz="quarter" idx="1"/>
          </p:nvPr>
        </p:nvPicPr>
        <p:blipFill>
          <a:blip r:embed="rId2"/>
          <a:stretch>
            <a:fillRect/>
          </a:stretch>
        </p:blipFill>
        <p:spPr>
          <a:xfrm>
            <a:off x="357158" y="3429000"/>
            <a:ext cx="8215370" cy="2643192"/>
          </a:xfrm>
        </p:spPr>
      </p:pic>
      <p:pic>
        <p:nvPicPr>
          <p:cNvPr id="5" name="Picture 4" descr="HS AL Haddad.JPG"/>
          <p:cNvPicPr>
            <a:picLocks noChangeAspect="1"/>
          </p:cNvPicPr>
          <p:nvPr/>
        </p:nvPicPr>
        <p:blipFill>
          <a:blip r:embed="rId3"/>
          <a:stretch>
            <a:fillRect/>
          </a:stretch>
        </p:blipFill>
        <p:spPr>
          <a:xfrm>
            <a:off x="428596" y="214289"/>
            <a:ext cx="8143932" cy="2776119"/>
          </a:xfrm>
          <a:prstGeom prst="rect">
            <a:avLst/>
          </a:prstGeom>
        </p:spPr>
      </p:pic>
      <p:sp>
        <p:nvSpPr>
          <p:cNvPr id="6" name="TextBox 5"/>
          <p:cNvSpPr txBox="1"/>
          <p:nvPr/>
        </p:nvSpPr>
        <p:spPr>
          <a:xfrm>
            <a:off x="2643174" y="2916792"/>
            <a:ext cx="3643338"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Section (0 – 300) </a:t>
            </a:r>
            <a:r>
              <a:rPr lang="en-US" b="1" dirty="0" err="1" smtClean="0">
                <a:latin typeface="Times New Roman" pitchFamily="18" charset="0"/>
                <a:cs typeface="Times New Roman" pitchFamily="18" charset="0"/>
              </a:rPr>
              <a:t>Hadda</a:t>
            </a:r>
            <a:r>
              <a:rPr lang="en-US" b="1" dirty="0" smtClean="0">
                <a:latin typeface="Times New Roman" pitchFamily="18" charset="0"/>
                <a:cs typeface="Times New Roman" pitchFamily="18" charset="0"/>
              </a:rPr>
              <a:t> Street</a:t>
            </a:r>
            <a:endParaRPr lang="en-US" b="1" dirty="0">
              <a:latin typeface="Times New Roman" pitchFamily="18" charset="0"/>
              <a:cs typeface="Times New Roman" pitchFamily="18" charset="0"/>
            </a:endParaRPr>
          </a:p>
        </p:txBody>
      </p:sp>
      <p:sp>
        <p:nvSpPr>
          <p:cNvPr id="7" name="TextBox 6"/>
          <p:cNvSpPr txBox="1"/>
          <p:nvPr/>
        </p:nvSpPr>
        <p:spPr>
          <a:xfrm>
            <a:off x="2428860" y="6143644"/>
            <a:ext cx="4500594"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Section (1200 – 1500) AL-</a:t>
            </a:r>
            <a:r>
              <a:rPr lang="en-US" b="1" dirty="0" err="1" smtClean="0">
                <a:latin typeface="Times New Roman" pitchFamily="18" charset="0"/>
                <a:cs typeface="Times New Roman" pitchFamily="18" charset="0"/>
              </a:rPr>
              <a:t>Nzsreh</a:t>
            </a:r>
            <a:r>
              <a:rPr lang="en-US" b="1" dirty="0" smtClean="0">
                <a:latin typeface="Times New Roman" pitchFamily="18" charset="0"/>
                <a:cs typeface="Times New Roman" pitchFamily="18" charset="0"/>
              </a:rPr>
              <a:t> Street</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285728"/>
            <a:ext cx="8429684" cy="6215106"/>
          </a:xfrm>
        </p:spPr>
        <p:txBody>
          <a:bodyPr/>
          <a:lstStyle/>
          <a:p>
            <a:pPr>
              <a:buNone/>
            </a:pPr>
            <a:r>
              <a:rPr lang="en-US" dirty="0" smtClean="0"/>
              <a:t>2- Design Vertical Alignment</a:t>
            </a:r>
          </a:p>
          <a:p>
            <a:pPr>
              <a:buNone/>
            </a:pPr>
            <a:endParaRPr lang="en-US" dirty="0"/>
          </a:p>
        </p:txBody>
      </p:sp>
      <p:pic>
        <p:nvPicPr>
          <p:cNvPr id="4" name="صورة 17"/>
          <p:cNvPicPr/>
          <p:nvPr/>
        </p:nvPicPr>
        <p:blipFill rotWithShape="1">
          <a:blip r:embed="rId2">
            <a:extLst>
              <a:ext uri="{28A0092B-C50C-407E-A947-70E740481C1C}">
                <a14:useLocalDpi xmlns:a14="http://schemas.microsoft.com/office/drawing/2010/main" val="0"/>
              </a:ext>
            </a:extLst>
          </a:blip>
          <a:srcRect l="1" t="23972" r="-1903"/>
          <a:stretch/>
        </p:blipFill>
        <p:spPr bwMode="auto">
          <a:xfrm>
            <a:off x="3786182" y="857232"/>
            <a:ext cx="5148874" cy="2924175"/>
          </a:xfrm>
          <a:prstGeom prst="rect">
            <a:avLst/>
          </a:prstGeom>
          <a:ln>
            <a:solidFill>
              <a:schemeClr val="tx1"/>
            </a:solidFill>
          </a:ln>
          <a:extLst>
            <a:ext uri="{53640926-AAD7-44D8-BBD7-CCE9431645EC}">
              <a14:shadowObscured xmlns:a14="http://schemas.microsoft.com/office/drawing/2010/main"/>
            </a:ext>
          </a:extLst>
        </p:spPr>
      </p:pic>
      <p:sp>
        <p:nvSpPr>
          <p:cNvPr id="5" name="TextBox 4"/>
          <p:cNvSpPr txBox="1"/>
          <p:nvPr/>
        </p:nvSpPr>
        <p:spPr>
          <a:xfrm>
            <a:off x="214282" y="1142984"/>
            <a:ext cx="3071834" cy="646331"/>
          </a:xfrm>
          <a:prstGeom prst="rect">
            <a:avLst/>
          </a:prstGeom>
          <a:noFill/>
        </p:spPr>
        <p:txBody>
          <a:bodyPr wrap="square" rtlCol="0">
            <a:spAutoFit/>
          </a:bodyPr>
          <a:lstStyle/>
          <a:p>
            <a:r>
              <a:rPr lang="en-US" b="1" dirty="0" smtClean="0">
                <a:latin typeface="Times New Roman" pitchFamily="18" charset="0"/>
                <a:cs typeface="Times New Roman" pitchFamily="18" charset="0"/>
              </a:rPr>
              <a:t>Crest curve : </a:t>
            </a:r>
            <a:r>
              <a:rPr lang="en-US" dirty="0" smtClean="0">
                <a:latin typeface="Times New Roman" pitchFamily="18" charset="0"/>
                <a:cs typeface="Times New Roman" pitchFamily="18" charset="0"/>
              </a:rPr>
              <a:t>minimum </a:t>
            </a:r>
            <a:r>
              <a:rPr lang="en-US" b="1" dirty="0" smtClean="0">
                <a:latin typeface="Times New Roman" pitchFamily="18" charset="0"/>
                <a:cs typeface="Times New Roman" pitchFamily="18" charset="0"/>
              </a:rPr>
              <a:t>K </a:t>
            </a:r>
            <a:r>
              <a:rPr lang="en-US" dirty="0" smtClean="0">
                <a:latin typeface="Times New Roman" pitchFamily="18" charset="0"/>
                <a:cs typeface="Times New Roman" pitchFamily="18" charset="0"/>
              </a:rPr>
              <a:t>for</a:t>
            </a:r>
            <a:endParaRPr lang="en-US" b="1"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Stopping Sight Distance(SSD)</a:t>
            </a:r>
            <a:endParaRPr lang="en-US" dirty="0">
              <a:latin typeface="Times New Roman" pitchFamily="18" charset="0"/>
              <a:cs typeface="Times New Roman" pitchFamily="18" charset="0"/>
            </a:endParaRPr>
          </a:p>
        </p:txBody>
      </p:sp>
      <p:sp>
        <p:nvSpPr>
          <p:cNvPr id="6" name="TextBox 5"/>
          <p:cNvSpPr txBox="1"/>
          <p:nvPr/>
        </p:nvSpPr>
        <p:spPr>
          <a:xfrm>
            <a:off x="285720" y="2000240"/>
            <a:ext cx="3214710" cy="646331"/>
          </a:xfrm>
          <a:prstGeom prst="rect">
            <a:avLst/>
          </a:prstGeom>
          <a:noFill/>
        </p:spPr>
        <p:txBody>
          <a:bodyPr wrap="square" rtlCol="0">
            <a:spAutoFit/>
          </a:bodyPr>
          <a:lstStyle/>
          <a:p>
            <a:r>
              <a:rPr lang="en-US" b="1" dirty="0" smtClean="0">
                <a:latin typeface="Times New Roman" pitchFamily="18" charset="0"/>
                <a:cs typeface="Times New Roman" pitchFamily="18" charset="0"/>
              </a:rPr>
              <a:t>Sag curve : </a:t>
            </a:r>
            <a:r>
              <a:rPr lang="en-US" dirty="0" smtClean="0">
                <a:latin typeface="Times New Roman" pitchFamily="18" charset="0"/>
                <a:cs typeface="Times New Roman" pitchFamily="18" charset="0"/>
              </a:rPr>
              <a:t>minimum</a:t>
            </a:r>
            <a:r>
              <a:rPr lang="en-US" b="1" dirty="0" smtClean="0">
                <a:latin typeface="Times New Roman" pitchFamily="18" charset="0"/>
                <a:cs typeface="Times New Roman" pitchFamily="18" charset="0"/>
              </a:rPr>
              <a:t> K </a:t>
            </a:r>
            <a:r>
              <a:rPr lang="en-US" dirty="0" smtClean="0">
                <a:latin typeface="Times New Roman" pitchFamily="18" charset="0"/>
                <a:cs typeface="Times New Roman" pitchFamily="18" charset="0"/>
              </a:rPr>
              <a:t>for</a:t>
            </a:r>
          </a:p>
          <a:p>
            <a:r>
              <a:rPr lang="en-US" dirty="0" smtClean="0">
                <a:latin typeface="Times New Roman" pitchFamily="18" charset="0"/>
                <a:cs typeface="Times New Roman" pitchFamily="18" charset="0"/>
              </a:rPr>
              <a:t>Headlight Sight Distance(HSD)</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24"/>
          <p:cNvPicPr/>
          <p:nvPr/>
        </p:nvPicPr>
        <p:blipFill>
          <a:blip r:embed="rId2">
            <a:extLst>
              <a:ext uri="{28A0092B-C50C-407E-A947-70E740481C1C}">
                <a14:useLocalDpi xmlns:a14="http://schemas.microsoft.com/office/drawing/2010/main" val="0"/>
              </a:ext>
            </a:extLst>
          </a:blip>
          <a:stretch>
            <a:fillRect/>
          </a:stretch>
        </p:blipFill>
        <p:spPr>
          <a:xfrm>
            <a:off x="4857752" y="357166"/>
            <a:ext cx="3643338" cy="3429024"/>
          </a:xfrm>
          <a:prstGeom prst="rect">
            <a:avLst/>
          </a:prstGeom>
        </p:spPr>
      </p:pic>
      <p:pic>
        <p:nvPicPr>
          <p:cNvPr id="7" name="صورة 22"/>
          <p:cNvPicPr/>
          <p:nvPr/>
        </p:nvPicPr>
        <p:blipFill>
          <a:blip r:embed="rId3">
            <a:extLst>
              <a:ext uri="{28A0092B-C50C-407E-A947-70E740481C1C}">
                <a14:useLocalDpi xmlns:a14="http://schemas.microsoft.com/office/drawing/2010/main" val="0"/>
              </a:ext>
            </a:extLst>
          </a:blip>
          <a:srcRect/>
          <a:stretch>
            <a:fillRect/>
          </a:stretch>
        </p:blipFill>
        <p:spPr bwMode="auto">
          <a:xfrm>
            <a:off x="500034" y="357166"/>
            <a:ext cx="3230344" cy="3378537"/>
          </a:xfrm>
          <a:prstGeom prst="rect">
            <a:avLst/>
          </a:prstGeom>
          <a:noFill/>
          <a:ln>
            <a:solidFill>
              <a:schemeClr val="tx1"/>
            </a:solidFill>
          </a:ln>
        </p:spPr>
      </p:pic>
      <p:sp>
        <p:nvSpPr>
          <p:cNvPr id="9" name="TextBox 8"/>
          <p:cNvSpPr txBox="1"/>
          <p:nvPr/>
        </p:nvSpPr>
        <p:spPr>
          <a:xfrm>
            <a:off x="1285852" y="3786190"/>
            <a:ext cx="221457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Crest curve</a:t>
            </a:r>
            <a:endParaRPr lang="en-US" b="1" dirty="0">
              <a:latin typeface="Times New Roman" pitchFamily="18" charset="0"/>
              <a:cs typeface="Times New Roman" pitchFamily="18" charset="0"/>
            </a:endParaRPr>
          </a:p>
        </p:txBody>
      </p:sp>
      <p:sp>
        <p:nvSpPr>
          <p:cNvPr id="10" name="TextBox 9"/>
          <p:cNvSpPr txBox="1"/>
          <p:nvPr/>
        </p:nvSpPr>
        <p:spPr>
          <a:xfrm>
            <a:off x="5857884" y="3786190"/>
            <a:ext cx="2214578"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Sag curve</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VS Haddad.JPG"/>
          <p:cNvPicPr>
            <a:picLocks noGrp="1" noChangeAspect="1"/>
          </p:cNvPicPr>
          <p:nvPr>
            <p:ph sz="quarter" idx="1"/>
          </p:nvPr>
        </p:nvPicPr>
        <p:blipFill>
          <a:blip r:embed="rId2"/>
          <a:stretch>
            <a:fillRect/>
          </a:stretch>
        </p:blipFill>
        <p:spPr>
          <a:xfrm>
            <a:off x="857224" y="214290"/>
            <a:ext cx="7191375" cy="3057525"/>
          </a:xfrm>
        </p:spPr>
      </p:pic>
      <p:pic>
        <p:nvPicPr>
          <p:cNvPr id="11" name="Picture 10" descr="VS Nasreh.JPG"/>
          <p:cNvPicPr>
            <a:picLocks noChangeAspect="1"/>
          </p:cNvPicPr>
          <p:nvPr/>
        </p:nvPicPr>
        <p:blipFill>
          <a:blip r:embed="rId3"/>
          <a:stretch>
            <a:fillRect/>
          </a:stretch>
        </p:blipFill>
        <p:spPr>
          <a:xfrm>
            <a:off x="857224" y="3571876"/>
            <a:ext cx="7143750" cy="2790825"/>
          </a:xfrm>
          <a:prstGeom prst="rect">
            <a:avLst/>
          </a:prstGeom>
        </p:spPr>
      </p:pic>
      <p:sp>
        <p:nvSpPr>
          <p:cNvPr id="12" name="TextBox 11"/>
          <p:cNvSpPr txBox="1"/>
          <p:nvPr/>
        </p:nvSpPr>
        <p:spPr>
          <a:xfrm>
            <a:off x="2571736" y="3214686"/>
            <a:ext cx="3643338"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 Haddad Street</a:t>
            </a:r>
            <a:endParaRPr lang="en-US" b="1" dirty="0">
              <a:latin typeface="Times New Roman" pitchFamily="18" charset="0"/>
              <a:cs typeface="Times New Roman" pitchFamily="18" charset="0"/>
            </a:endParaRPr>
          </a:p>
        </p:txBody>
      </p:sp>
      <p:sp>
        <p:nvSpPr>
          <p:cNvPr id="13" name="TextBox 12"/>
          <p:cNvSpPr txBox="1"/>
          <p:nvPr/>
        </p:nvSpPr>
        <p:spPr>
          <a:xfrm>
            <a:off x="2786050" y="6345816"/>
            <a:ext cx="3643338"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 AL-</a:t>
            </a:r>
            <a:r>
              <a:rPr lang="en-US" b="1" dirty="0" err="1" smtClean="0">
                <a:latin typeface="Times New Roman" pitchFamily="18" charset="0"/>
                <a:cs typeface="Times New Roman" pitchFamily="18" charset="0"/>
              </a:rPr>
              <a:t>Nasreh</a:t>
            </a:r>
            <a:r>
              <a:rPr lang="en-US" b="1" dirty="0" smtClean="0">
                <a:latin typeface="Times New Roman" pitchFamily="18" charset="0"/>
                <a:cs typeface="Times New Roman" pitchFamily="18" charset="0"/>
              </a:rPr>
              <a:t> Street</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S HHaddad.JPG"/>
          <p:cNvPicPr>
            <a:picLocks noGrp="1" noChangeAspect="1"/>
          </p:cNvPicPr>
          <p:nvPr>
            <p:ph sz="quarter" idx="1"/>
          </p:nvPr>
        </p:nvPicPr>
        <p:blipFill>
          <a:blip r:embed="rId2"/>
          <a:stretch>
            <a:fillRect/>
          </a:stretch>
        </p:blipFill>
        <p:spPr>
          <a:xfrm>
            <a:off x="1214414" y="285728"/>
            <a:ext cx="6867526" cy="3038475"/>
          </a:xfrm>
        </p:spPr>
      </p:pic>
      <p:pic>
        <p:nvPicPr>
          <p:cNvPr id="5" name="Picture 4" descr="VS NNasreh.JPG"/>
          <p:cNvPicPr>
            <a:picLocks noChangeAspect="1"/>
          </p:cNvPicPr>
          <p:nvPr/>
        </p:nvPicPr>
        <p:blipFill>
          <a:blip r:embed="rId3"/>
          <a:stretch>
            <a:fillRect/>
          </a:stretch>
        </p:blipFill>
        <p:spPr>
          <a:xfrm>
            <a:off x="1000100" y="3643314"/>
            <a:ext cx="7215238" cy="3214686"/>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158" y="285728"/>
            <a:ext cx="8429684" cy="6215106"/>
          </a:xfrm>
        </p:spPr>
        <p:txBody>
          <a:bodyPr/>
          <a:lstStyle/>
          <a:p>
            <a:pPr>
              <a:buNone/>
            </a:pPr>
            <a:r>
              <a:rPr lang="en-US" dirty="0" smtClean="0"/>
              <a:t>The (LOS) after 20 years consider growth rate 4% </a:t>
            </a:r>
          </a:p>
          <a:p>
            <a:pPr>
              <a:buNone/>
            </a:pPr>
            <a:endParaRPr lang="en-US" dirty="0" smtClean="0"/>
          </a:p>
          <a:p>
            <a:pPr>
              <a:buNone/>
            </a:pPr>
            <a:r>
              <a:rPr lang="en-US" dirty="0" smtClean="0"/>
              <a:t>P=</a:t>
            </a:r>
          </a:p>
          <a:p>
            <a:pPr>
              <a:buNone/>
            </a:pPr>
            <a:endParaRPr lang="en-US" dirty="0" smtClean="0"/>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86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00100" y="1285860"/>
            <a:ext cx="1545659" cy="500066"/>
          </a:xfrm>
          <a:prstGeom prst="rect">
            <a:avLst/>
          </a:prstGeom>
          <a:noFill/>
        </p:spPr>
      </p:pic>
      <p:pic>
        <p:nvPicPr>
          <p:cNvPr id="6" name="Picture 5"/>
          <p:cNvPicPr/>
          <p:nvPr/>
        </p:nvPicPr>
        <p:blipFill rotWithShape="1">
          <a:blip r:embed="rId3" cstate="print"/>
          <a:srcRect t="50741" r="59455" b="20183"/>
          <a:stretch/>
        </p:blipFill>
        <p:spPr bwMode="auto">
          <a:xfrm>
            <a:off x="4071934" y="4429132"/>
            <a:ext cx="4735775" cy="2000264"/>
          </a:xfrm>
          <a:prstGeom prst="rect">
            <a:avLst/>
          </a:prstGeom>
          <a:ln>
            <a:noFill/>
          </a:ln>
          <a:extLst>
            <a:ext uri="{53640926-AAD7-44D8-BBD7-CCE9431645EC}">
              <a14:shadowObscured xmlns:a14="http://schemas.microsoft.com/office/drawing/2010/main"/>
            </a:ext>
          </a:extLst>
        </p:spPr>
      </p:pic>
      <p:pic>
        <p:nvPicPr>
          <p:cNvPr id="7" name="Picture 6"/>
          <p:cNvPicPr/>
          <p:nvPr/>
        </p:nvPicPr>
        <p:blipFill rotWithShape="1">
          <a:blip r:embed="rId4" cstate="print"/>
          <a:srcRect t="56157" r="59616" b="15622"/>
          <a:stretch/>
        </p:blipFill>
        <p:spPr bwMode="auto">
          <a:xfrm>
            <a:off x="4143372" y="1285860"/>
            <a:ext cx="4788842" cy="2071702"/>
          </a:xfrm>
          <a:prstGeom prst="rect">
            <a:avLst/>
          </a:prstGeom>
          <a:ln>
            <a:noFill/>
          </a:ln>
          <a:extLst>
            <a:ext uri="{53640926-AAD7-44D8-BBD7-CCE9431645EC}">
              <a14:shadowObscured xmlns:a14="http://schemas.microsoft.com/office/drawing/2010/main"/>
            </a:ext>
          </a:extLst>
        </p:spPr>
      </p:pic>
      <p:graphicFrame>
        <p:nvGraphicFramePr>
          <p:cNvPr id="8" name="Table 7"/>
          <p:cNvGraphicFramePr>
            <a:graphicFrameLocks noGrp="1"/>
          </p:cNvGraphicFramePr>
          <p:nvPr/>
        </p:nvGraphicFramePr>
        <p:xfrm>
          <a:off x="428596" y="2714620"/>
          <a:ext cx="3262314" cy="1571637"/>
        </p:xfrm>
        <a:graphic>
          <a:graphicData uri="http://schemas.openxmlformats.org/drawingml/2006/table">
            <a:tbl>
              <a:tblPr firstRow="1" bandRow="1">
                <a:tableStyleId>{5C22544A-7EE6-4342-B048-85BDC9FD1C3A}</a:tableStyleId>
              </a:tblPr>
              <a:tblGrid>
                <a:gridCol w="1631157">
                  <a:extLst>
                    <a:ext uri="{9D8B030D-6E8A-4147-A177-3AD203B41FA5}">
                      <a16:colId xmlns:a16="http://schemas.microsoft.com/office/drawing/2014/main" val="20000"/>
                    </a:ext>
                  </a:extLst>
                </a:gridCol>
                <a:gridCol w="1631157">
                  <a:extLst>
                    <a:ext uri="{9D8B030D-6E8A-4147-A177-3AD203B41FA5}">
                      <a16:colId xmlns:a16="http://schemas.microsoft.com/office/drawing/2014/main" val="20001"/>
                    </a:ext>
                  </a:extLst>
                </a:gridCol>
              </a:tblGrid>
              <a:tr h="523879">
                <a:tc>
                  <a:txBody>
                    <a:bodyPr/>
                    <a:lstStyle/>
                    <a:p>
                      <a:pPr algn="ctr"/>
                      <a:r>
                        <a:rPr lang="en-US" dirty="0" smtClean="0">
                          <a:latin typeface="Times New Roman" pitchFamily="18" charset="0"/>
                          <a:cs typeface="Times New Roman" pitchFamily="18" charset="0"/>
                        </a:rPr>
                        <a:t>Link</a:t>
                      </a:r>
                      <a:r>
                        <a:rPr lang="en-US" baseline="0" dirty="0" smtClean="0">
                          <a:latin typeface="Times New Roman" pitchFamily="18" charset="0"/>
                          <a:cs typeface="Times New Roman" pitchFamily="18" charset="0"/>
                        </a:rPr>
                        <a:t> Name</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(LOS)</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523879">
                <a:tc>
                  <a:txBody>
                    <a:bodyPr/>
                    <a:lstStyle/>
                    <a:p>
                      <a:pPr algn="ctr"/>
                      <a:r>
                        <a:rPr lang="en-US" dirty="0" smtClean="0">
                          <a:latin typeface="Times New Roman" pitchFamily="18" charset="0"/>
                          <a:cs typeface="Times New Roman" pitchFamily="18" charset="0"/>
                        </a:rPr>
                        <a:t>Haddad</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523879">
                <a:tc>
                  <a:txBody>
                    <a:bodyPr/>
                    <a:lstStyle/>
                    <a:p>
                      <a:pPr algn="ct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Nasreh</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764704"/>
            <a:ext cx="8229600" cy="5246043"/>
          </a:xfrm>
        </p:spPr>
        <p:txBody>
          <a:bodyPr/>
          <a:lstStyle/>
          <a:p>
            <a:pPr algn="l" rtl="0">
              <a:buNone/>
            </a:pPr>
            <a:r>
              <a:rPr lang="en-US" dirty="0" smtClean="0">
                <a:latin typeface="Times New Roman" pitchFamily="18" charset="0"/>
                <a:cs typeface="Times New Roman" pitchFamily="18" charset="0"/>
              </a:rPr>
              <a:t>4- Design pavement: </a:t>
            </a:r>
          </a:p>
          <a:p>
            <a:pPr algn="l" rtl="0">
              <a:buNone/>
            </a:pPr>
            <a:endParaRPr lang="en-US" dirty="0"/>
          </a:p>
        </p:txBody>
      </p:sp>
      <p:graphicFrame>
        <p:nvGraphicFramePr>
          <p:cNvPr id="4" name="جدول 3"/>
          <p:cNvGraphicFramePr>
            <a:graphicFrameLocks noGrp="1"/>
          </p:cNvGraphicFramePr>
          <p:nvPr/>
        </p:nvGraphicFramePr>
        <p:xfrm>
          <a:off x="1043608" y="1556792"/>
          <a:ext cx="7488832" cy="1584176"/>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2088232">
                  <a:extLst>
                    <a:ext uri="{9D8B030D-6E8A-4147-A177-3AD203B41FA5}">
                      <a16:colId xmlns:a16="http://schemas.microsoft.com/office/drawing/2014/main" val="20003"/>
                    </a:ext>
                  </a:extLst>
                </a:gridCol>
                <a:gridCol w="2232248">
                  <a:extLst>
                    <a:ext uri="{9D8B030D-6E8A-4147-A177-3AD203B41FA5}">
                      <a16:colId xmlns:a16="http://schemas.microsoft.com/office/drawing/2014/main" val="20004"/>
                    </a:ext>
                  </a:extLst>
                </a:gridCol>
              </a:tblGrid>
              <a:tr h="504056">
                <a:tc>
                  <a:txBody>
                    <a:bodyPr/>
                    <a:lstStyle/>
                    <a:p>
                      <a:pPr algn="ctr" rtl="0"/>
                      <a:endParaRPr lang="en-US" b="1" dirty="0">
                        <a:solidFill>
                          <a:schemeClr val="tx1"/>
                        </a:solidFill>
                        <a:latin typeface="Times New Roman" pitchFamily="18" charset="0"/>
                        <a:cs typeface="Times New Roman" pitchFamily="18" charset="0"/>
                      </a:endParaRPr>
                    </a:p>
                  </a:txBody>
                  <a:tcPr/>
                </a:tc>
                <a:tc>
                  <a:txBody>
                    <a:bodyPr/>
                    <a:lstStyle/>
                    <a:p>
                      <a:r>
                        <a:rPr lang="en-US" b="1" dirty="0" smtClean="0">
                          <a:solidFill>
                            <a:schemeClr val="tx1"/>
                          </a:solidFill>
                          <a:latin typeface="Times New Roman" pitchFamily="18" charset="0"/>
                          <a:cs typeface="Times New Roman" pitchFamily="18" charset="0"/>
                        </a:rPr>
                        <a:t>PHV</a:t>
                      </a:r>
                      <a:endParaRPr lang="en-US" b="1" dirty="0">
                        <a:solidFill>
                          <a:schemeClr val="tx1"/>
                        </a:solidFill>
                        <a:latin typeface="Times New Roman" pitchFamily="18" charset="0"/>
                        <a:cs typeface="Times New Roman" pitchFamily="18" charset="0"/>
                      </a:endParaRPr>
                    </a:p>
                  </a:txBody>
                  <a:tcPr/>
                </a:tc>
                <a:tc>
                  <a:txBody>
                    <a:bodyPr/>
                    <a:lstStyle/>
                    <a:p>
                      <a:r>
                        <a:rPr lang="en-US" b="1" dirty="0" smtClean="0">
                          <a:solidFill>
                            <a:schemeClr val="tx1"/>
                          </a:solidFill>
                          <a:latin typeface="Times New Roman" pitchFamily="18" charset="0"/>
                          <a:cs typeface="Times New Roman" pitchFamily="18" charset="0"/>
                        </a:rPr>
                        <a:t>ESAL</a:t>
                      </a:r>
                      <a:endParaRPr lang="en-US" b="1" dirty="0">
                        <a:solidFill>
                          <a:schemeClr val="tx1"/>
                        </a:solidFill>
                        <a:latin typeface="Times New Roman" pitchFamily="18" charset="0"/>
                        <a:cs typeface="Times New Roman" pitchFamily="18" charset="0"/>
                      </a:endParaRPr>
                    </a:p>
                  </a:txBody>
                  <a:tcPr/>
                </a:tc>
                <a:tc>
                  <a:txBody>
                    <a:bodyPr/>
                    <a:lstStyle/>
                    <a:p>
                      <a:r>
                        <a:rPr lang="en-US" sz="1800" b="1" kern="1200" dirty="0" smtClean="0">
                          <a:solidFill>
                            <a:schemeClr val="tx1"/>
                          </a:solidFill>
                          <a:latin typeface="Times New Roman" pitchFamily="18" charset="0"/>
                          <a:ea typeface="+mn-ea"/>
                          <a:cs typeface="Times New Roman" pitchFamily="18" charset="0"/>
                        </a:rPr>
                        <a:t>Levels of reliability</a:t>
                      </a:r>
                      <a:endParaRPr lang="en-US" b="1" dirty="0">
                        <a:solidFill>
                          <a:schemeClr val="tx1"/>
                        </a:solidFill>
                        <a:latin typeface="Times New Roman" pitchFamily="18" charset="0"/>
                        <a:cs typeface="Times New Roman" pitchFamily="18" charset="0"/>
                      </a:endParaRPr>
                    </a:p>
                  </a:txBody>
                  <a:tcPr/>
                </a:tc>
                <a:tc>
                  <a:txBody>
                    <a:bodyPr/>
                    <a:lstStyle/>
                    <a:p>
                      <a:pPr algn="l" rtl="0"/>
                      <a:r>
                        <a:rPr lang="en-US" sz="1800" b="1" kern="1200" dirty="0" smtClean="0">
                          <a:solidFill>
                            <a:schemeClr val="tx1"/>
                          </a:solidFill>
                          <a:latin typeface="Times New Roman" pitchFamily="18" charset="0"/>
                          <a:ea typeface="+mn-ea"/>
                          <a:cs typeface="Times New Roman" pitchFamily="18" charset="0"/>
                        </a:rPr>
                        <a:t>Standard deviation</a:t>
                      </a:r>
                      <a:endParaRPr lang="en-US" b="1"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504056">
                <a:tc>
                  <a:txBody>
                    <a:bodyPr/>
                    <a:lstStyle/>
                    <a:p>
                      <a:pPr algn="ctr" rtl="0"/>
                      <a:r>
                        <a:rPr lang="en-US" b="1" dirty="0" smtClean="0">
                          <a:solidFill>
                            <a:schemeClr val="tx1"/>
                          </a:solidFill>
                          <a:latin typeface="Times New Roman" pitchFamily="18" charset="0"/>
                          <a:cs typeface="Times New Roman" pitchFamily="18" charset="0"/>
                        </a:rPr>
                        <a:t>AL-Nasreh</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760</a:t>
                      </a:r>
                      <a:endParaRPr lang="en-US" b="1" dirty="0">
                        <a:solidFill>
                          <a:schemeClr val="tx1"/>
                        </a:solidFill>
                        <a:latin typeface="Times New Roman" pitchFamily="18" charset="0"/>
                        <a:cs typeface="Times New Roman" pitchFamily="18" charset="0"/>
                      </a:endParaRPr>
                    </a:p>
                  </a:txBody>
                  <a:tcPr/>
                </a:tc>
                <a:tc>
                  <a:txBody>
                    <a:bodyPr/>
                    <a:lstStyle/>
                    <a:p>
                      <a:pPr algn="ctr" rtl="0"/>
                      <a:r>
                        <a:rPr lang="en-US" sz="1800" b="1" kern="1200" dirty="0" smtClean="0">
                          <a:solidFill>
                            <a:schemeClr val="tx1"/>
                          </a:solidFill>
                          <a:latin typeface="Times New Roman" pitchFamily="18" charset="0"/>
                          <a:ea typeface="+mn-ea"/>
                          <a:cs typeface="Times New Roman" pitchFamily="18" charset="0"/>
                        </a:rPr>
                        <a:t>0.104*10⁶</a:t>
                      </a:r>
                    </a:p>
                    <a:p>
                      <a:pPr algn="ct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95%</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0.45</a:t>
                      </a:r>
                      <a:endParaRPr lang="en-US" b="1"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440040">
                <a:tc>
                  <a:txBody>
                    <a:bodyPr/>
                    <a:lstStyle/>
                    <a:p>
                      <a:pPr algn="ctr"/>
                      <a:r>
                        <a:rPr lang="en-US" b="1" dirty="0" smtClean="0">
                          <a:solidFill>
                            <a:schemeClr val="tx1"/>
                          </a:solidFill>
                          <a:latin typeface="Times New Roman" pitchFamily="18" charset="0"/>
                          <a:cs typeface="Times New Roman" pitchFamily="18" charset="0"/>
                        </a:rPr>
                        <a:t>Haddad</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397</a:t>
                      </a:r>
                      <a:endParaRPr lang="en-US" b="1" dirty="0">
                        <a:solidFill>
                          <a:schemeClr val="tx1"/>
                        </a:solidFill>
                        <a:latin typeface="Times New Roman" pitchFamily="18" charset="0"/>
                        <a:cs typeface="Times New Roman" pitchFamily="18" charset="0"/>
                      </a:endParaRPr>
                    </a:p>
                  </a:txBody>
                  <a:tcPr/>
                </a:tc>
                <a:tc>
                  <a:txBody>
                    <a:bodyPr/>
                    <a:lstStyle/>
                    <a:p>
                      <a:pPr algn="ctr" rtl="0"/>
                      <a:r>
                        <a:rPr lang="en-US" sz="1800" b="1" kern="1200" dirty="0" smtClean="0">
                          <a:solidFill>
                            <a:schemeClr val="tx1"/>
                          </a:solidFill>
                          <a:latin typeface="Times New Roman" pitchFamily="18" charset="0"/>
                          <a:ea typeface="+mn-ea"/>
                          <a:cs typeface="Times New Roman" pitchFamily="18" charset="0"/>
                        </a:rPr>
                        <a:t>0.097*10⁶</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95%</a:t>
                      </a:r>
                      <a:endParaRPr lang="en-US" b="1" dirty="0">
                        <a:solidFill>
                          <a:schemeClr val="tx1"/>
                        </a:solidFill>
                        <a:latin typeface="Times New Roman" pitchFamily="18" charset="0"/>
                        <a:cs typeface="Times New Roman" pitchFamily="18" charset="0"/>
                      </a:endParaRPr>
                    </a:p>
                  </a:txBody>
                  <a:tcPr/>
                </a:tc>
                <a:tc>
                  <a:txBody>
                    <a:bodyPr/>
                    <a:lstStyle/>
                    <a:p>
                      <a:pPr algn="ctr"/>
                      <a:r>
                        <a:rPr lang="en-US" b="1" dirty="0" smtClean="0">
                          <a:solidFill>
                            <a:schemeClr val="tx1"/>
                          </a:solidFill>
                          <a:latin typeface="Times New Roman" pitchFamily="18" charset="0"/>
                          <a:cs typeface="Times New Roman" pitchFamily="18" charset="0"/>
                        </a:rPr>
                        <a:t>0.45</a:t>
                      </a:r>
                      <a:endParaRPr lang="en-US" b="1" dirty="0">
                        <a:solidFill>
                          <a:schemeClr val="tx1"/>
                        </a:solidFill>
                        <a:latin typeface="Times New Roman" pitchFamily="18" charset="0"/>
                        <a:cs typeface="Times New Roman" pitchFamily="18" charset="0"/>
                      </a:endParaRPr>
                    </a:p>
                  </a:txBody>
                  <a:tcPr/>
                </a:tc>
                <a:extLst>
                  <a:ext uri="{0D108BD9-81ED-4DB2-BD59-A6C34878D82A}">
                    <a16:rowId xmlns:a16="http://schemas.microsoft.com/office/drawing/2014/main" val="10002"/>
                  </a:ext>
                </a:extLst>
              </a:tr>
            </a:tbl>
          </a:graphicData>
        </a:graphic>
      </p:graphicFrame>
      <p:graphicFrame>
        <p:nvGraphicFramePr>
          <p:cNvPr id="5" name="جدول 4"/>
          <p:cNvGraphicFramePr>
            <a:graphicFrameLocks noGrp="1"/>
          </p:cNvGraphicFramePr>
          <p:nvPr/>
        </p:nvGraphicFramePr>
        <p:xfrm>
          <a:off x="1043608" y="3573016"/>
          <a:ext cx="7416825" cy="2304255"/>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20000"/>
                    </a:ext>
                  </a:extLst>
                </a:gridCol>
                <a:gridCol w="1411357">
                  <a:extLst>
                    <a:ext uri="{9D8B030D-6E8A-4147-A177-3AD203B41FA5}">
                      <a16:colId xmlns:a16="http://schemas.microsoft.com/office/drawing/2014/main" val="20001"/>
                    </a:ext>
                  </a:extLst>
                </a:gridCol>
                <a:gridCol w="1411357">
                  <a:extLst>
                    <a:ext uri="{9D8B030D-6E8A-4147-A177-3AD203B41FA5}">
                      <a16:colId xmlns:a16="http://schemas.microsoft.com/office/drawing/2014/main" val="20002"/>
                    </a:ext>
                  </a:extLst>
                </a:gridCol>
                <a:gridCol w="1411357">
                  <a:extLst>
                    <a:ext uri="{9D8B030D-6E8A-4147-A177-3AD203B41FA5}">
                      <a16:colId xmlns:a16="http://schemas.microsoft.com/office/drawing/2014/main" val="20003"/>
                    </a:ext>
                  </a:extLst>
                </a:gridCol>
                <a:gridCol w="1771397">
                  <a:extLst>
                    <a:ext uri="{9D8B030D-6E8A-4147-A177-3AD203B41FA5}">
                      <a16:colId xmlns:a16="http://schemas.microsoft.com/office/drawing/2014/main" val="20004"/>
                    </a:ext>
                  </a:extLst>
                </a:gridCol>
              </a:tblGrid>
              <a:tr h="460851">
                <a:tc rowSpan="2">
                  <a:txBody>
                    <a:bodyPr/>
                    <a:lstStyle/>
                    <a:p>
                      <a:pPr algn="ctr">
                        <a:lnSpc>
                          <a:spcPct val="115000"/>
                        </a:lnSpc>
                        <a:spcAft>
                          <a:spcPts val="0"/>
                        </a:spcAft>
                      </a:pPr>
                      <a:r>
                        <a:rPr lang="en-US" sz="1800" b="1" dirty="0">
                          <a:solidFill>
                            <a:srgbClr val="000000"/>
                          </a:solidFill>
                          <a:latin typeface="Times New Roman"/>
                          <a:ea typeface="Times New Roman"/>
                          <a:cs typeface="Times New Roman"/>
                        </a:rPr>
                        <a:t>Layer</a:t>
                      </a:r>
                      <a:endParaRPr lang="en-US" sz="1800" b="1" dirty="0">
                        <a:solidFill>
                          <a:srgbClr val="000000"/>
                        </a:solidFill>
                        <a:latin typeface="Times New Roman"/>
                        <a:ea typeface="Calibri"/>
                        <a:cs typeface="Times New Roman"/>
                      </a:endParaRPr>
                    </a:p>
                  </a:txBody>
                  <a:tcPr marL="68580" marR="68580" marT="0" marB="0"/>
                </a:tc>
                <a:tc gridSpan="2">
                  <a:txBody>
                    <a:bodyPr/>
                    <a:lstStyle/>
                    <a:p>
                      <a:pPr algn="ctr">
                        <a:lnSpc>
                          <a:spcPct val="115000"/>
                        </a:lnSpc>
                        <a:spcAft>
                          <a:spcPts val="0"/>
                        </a:spcAft>
                      </a:pPr>
                      <a:r>
                        <a:rPr lang="en-US" sz="1800" b="1">
                          <a:solidFill>
                            <a:srgbClr val="000000"/>
                          </a:solidFill>
                          <a:latin typeface="Times New Roman"/>
                          <a:ea typeface="Times New Roman"/>
                          <a:cs typeface="Times New Roman"/>
                        </a:rPr>
                        <a:t>Al-nassrh</a:t>
                      </a:r>
                      <a:endParaRPr lang="en-US" sz="1800" b="1">
                        <a:solidFill>
                          <a:srgbClr val="000000"/>
                        </a:solidFill>
                        <a:latin typeface="Times New Roman"/>
                        <a:ea typeface="Calibri"/>
                        <a:cs typeface="Times New Roman"/>
                      </a:endParaRPr>
                    </a:p>
                  </a:txBody>
                  <a:tcPr marL="68580" marR="68580" marT="0" marB="0"/>
                </a:tc>
                <a:tc hMerge="1">
                  <a:txBody>
                    <a:bodyPr/>
                    <a:lstStyle/>
                    <a:p>
                      <a:endParaRPr lang="en-US"/>
                    </a:p>
                  </a:txBody>
                  <a:tcPr/>
                </a:tc>
                <a:tc gridSpan="2">
                  <a:txBody>
                    <a:bodyPr/>
                    <a:lstStyle/>
                    <a:p>
                      <a:pPr algn="ctr">
                        <a:lnSpc>
                          <a:spcPct val="115000"/>
                        </a:lnSpc>
                        <a:spcAft>
                          <a:spcPts val="0"/>
                        </a:spcAft>
                      </a:pPr>
                      <a:r>
                        <a:rPr lang="en-US" sz="1800" b="1">
                          <a:solidFill>
                            <a:srgbClr val="000000"/>
                          </a:solidFill>
                          <a:latin typeface="Times New Roman"/>
                          <a:ea typeface="Times New Roman"/>
                          <a:cs typeface="Times New Roman"/>
                        </a:rPr>
                        <a:t>Haddad</a:t>
                      </a:r>
                      <a:endParaRPr lang="en-US" sz="1800" b="1">
                        <a:solidFill>
                          <a:srgbClr val="000000"/>
                        </a:solidFill>
                        <a:latin typeface="Times New Roman"/>
                        <a:ea typeface="Calibri"/>
                        <a:cs typeface="Times New Roman"/>
                      </a:endParaRPr>
                    </a:p>
                  </a:txBody>
                  <a:tcPr marL="68580" marR="68580" marT="0" marB="0"/>
                </a:tc>
                <a:tc hMerge="1">
                  <a:txBody>
                    <a:bodyPr/>
                    <a:lstStyle/>
                    <a:p>
                      <a:endParaRPr lang="en-US"/>
                    </a:p>
                  </a:txBody>
                  <a:tcPr/>
                </a:tc>
                <a:extLst>
                  <a:ext uri="{0D108BD9-81ED-4DB2-BD59-A6C34878D82A}">
                    <a16:rowId xmlns:a16="http://schemas.microsoft.com/office/drawing/2014/main" val="10000"/>
                  </a:ext>
                </a:extLst>
              </a:tr>
              <a:tr h="460851">
                <a:tc vMerge="1">
                  <a:txBody>
                    <a:bodyPr/>
                    <a:lstStyle/>
                    <a:p>
                      <a:endParaRPr lang="en-US"/>
                    </a:p>
                  </a:txBody>
                  <a:tcPr/>
                </a:tc>
                <a:tc>
                  <a:txBody>
                    <a:bodyPr/>
                    <a:lstStyle/>
                    <a:p>
                      <a:pPr algn="ctr">
                        <a:lnSpc>
                          <a:spcPct val="115000"/>
                        </a:lnSpc>
                        <a:spcAft>
                          <a:spcPts val="0"/>
                        </a:spcAft>
                      </a:pPr>
                      <a:r>
                        <a:rPr lang="en-US" sz="1800" b="1">
                          <a:solidFill>
                            <a:srgbClr val="000000"/>
                          </a:solidFill>
                          <a:latin typeface="Times New Roman"/>
                          <a:ea typeface="Calibri"/>
                          <a:cs typeface="Times New Roman"/>
                        </a:rPr>
                        <a:t>CBR</a:t>
                      </a:r>
                    </a:p>
                  </a:txBody>
                  <a:tcPr marL="68580" marR="68580" marT="0" marB="0"/>
                </a:tc>
                <a:tc>
                  <a:txBody>
                    <a:bodyPr/>
                    <a:lstStyle/>
                    <a:p>
                      <a:pPr algn="ctr">
                        <a:lnSpc>
                          <a:spcPct val="115000"/>
                        </a:lnSpc>
                        <a:spcAft>
                          <a:spcPts val="0"/>
                        </a:spcAft>
                      </a:pPr>
                      <a:r>
                        <a:rPr lang="en-US" sz="1800" b="1" dirty="0" err="1">
                          <a:solidFill>
                            <a:srgbClr val="000000"/>
                          </a:solidFill>
                          <a:latin typeface="Times New Roman"/>
                          <a:ea typeface="Calibri"/>
                          <a:cs typeface="Times New Roman"/>
                        </a:rPr>
                        <a:t>Mr</a:t>
                      </a:r>
                      <a:r>
                        <a:rPr lang="en-US" sz="1800" b="1" dirty="0">
                          <a:solidFill>
                            <a:srgbClr val="000000"/>
                          </a:solidFill>
                          <a:latin typeface="Times New Roman"/>
                          <a:ea typeface="Calibri"/>
                          <a:cs typeface="Times New Roman"/>
                        </a:rPr>
                        <a:t>(</a:t>
                      </a:r>
                      <a:r>
                        <a:rPr lang="en-US" sz="1800" b="1" dirty="0" err="1">
                          <a:solidFill>
                            <a:srgbClr val="000000"/>
                          </a:solidFill>
                          <a:latin typeface="Times New Roman"/>
                          <a:ea typeface="Calibri"/>
                          <a:cs typeface="Times New Roman"/>
                        </a:rPr>
                        <a:t>Ib</a:t>
                      </a:r>
                      <a:r>
                        <a:rPr lang="en-US" sz="1800" b="1" dirty="0">
                          <a:solidFill>
                            <a:srgbClr val="000000"/>
                          </a:solidFill>
                          <a:latin typeface="Times New Roman"/>
                          <a:ea typeface="Calibri"/>
                          <a:cs typeface="Times New Roman"/>
                        </a:rPr>
                        <a:t>/in2)</a:t>
                      </a:r>
                    </a:p>
                  </a:txBody>
                  <a:tcPr marL="68580" marR="68580" marT="0" marB="0"/>
                </a:tc>
                <a:tc>
                  <a:txBody>
                    <a:bodyPr/>
                    <a:lstStyle/>
                    <a:p>
                      <a:pPr algn="ctr">
                        <a:lnSpc>
                          <a:spcPct val="115000"/>
                        </a:lnSpc>
                        <a:spcAft>
                          <a:spcPts val="0"/>
                        </a:spcAft>
                      </a:pPr>
                      <a:r>
                        <a:rPr lang="en-US" sz="1800" b="1" dirty="0">
                          <a:solidFill>
                            <a:srgbClr val="000000"/>
                          </a:solidFill>
                          <a:latin typeface="Times New Roman"/>
                          <a:ea typeface="Calibri"/>
                          <a:cs typeface="Times New Roman"/>
                        </a:rPr>
                        <a:t>CBR</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Mr(Ib/in2)</a:t>
                      </a:r>
                    </a:p>
                  </a:txBody>
                  <a:tcPr marL="68580" marR="68580" marT="0" marB="0"/>
                </a:tc>
                <a:extLst>
                  <a:ext uri="{0D108BD9-81ED-4DB2-BD59-A6C34878D82A}">
                    <a16:rowId xmlns:a16="http://schemas.microsoft.com/office/drawing/2014/main" val="10001"/>
                  </a:ext>
                </a:extLst>
              </a:tr>
              <a:tr h="460851">
                <a:tc>
                  <a:txBody>
                    <a:bodyPr/>
                    <a:lstStyle/>
                    <a:p>
                      <a:pPr algn="ctr">
                        <a:lnSpc>
                          <a:spcPct val="115000"/>
                        </a:lnSpc>
                        <a:spcAft>
                          <a:spcPts val="0"/>
                        </a:spcAft>
                      </a:pPr>
                      <a:r>
                        <a:rPr lang="en-US" sz="1800" b="1">
                          <a:solidFill>
                            <a:srgbClr val="000000"/>
                          </a:solidFill>
                          <a:latin typeface="Times New Roman"/>
                          <a:ea typeface="Times New Roman"/>
                          <a:cs typeface="Times New Roman"/>
                        </a:rPr>
                        <a:t>sub-grade</a:t>
                      </a:r>
                      <a:endParaRPr lang="en-US" sz="1800" b="1">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b="1" dirty="0" smtClean="0">
                          <a:solidFill>
                            <a:srgbClr val="000000"/>
                          </a:solidFill>
                          <a:latin typeface="Times New Roman"/>
                          <a:ea typeface="Calibri"/>
                          <a:cs typeface="Times New Roman"/>
                        </a:rPr>
                        <a:t>5.6</a:t>
                      </a:r>
                      <a:endParaRPr lang="en-US" sz="1800" b="1"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b="1" dirty="0" smtClean="0">
                          <a:solidFill>
                            <a:srgbClr val="000000"/>
                          </a:solidFill>
                          <a:latin typeface="Times New Roman"/>
                          <a:ea typeface="Calibri"/>
                          <a:cs typeface="Times New Roman"/>
                        </a:rPr>
                        <a:t>8400</a:t>
                      </a:r>
                      <a:endParaRPr lang="en-US" sz="1800" b="1"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b="1" dirty="0" smtClean="0">
                          <a:solidFill>
                            <a:srgbClr val="000000"/>
                          </a:solidFill>
                          <a:latin typeface="Times New Roman"/>
                          <a:ea typeface="Calibri"/>
                          <a:cs typeface="Times New Roman"/>
                        </a:rPr>
                        <a:t>11.3</a:t>
                      </a:r>
                      <a:endParaRPr lang="en-US" sz="1800" b="1" dirty="0">
                        <a:solidFill>
                          <a:srgbClr val="000000"/>
                        </a:solidFill>
                        <a:latin typeface="Times New Roman"/>
                        <a:ea typeface="Calibri"/>
                        <a:cs typeface="Times New Roman"/>
                      </a:endParaRPr>
                    </a:p>
                  </a:txBody>
                  <a:tcPr marL="68580" marR="68580" marT="0" marB="0"/>
                </a:tc>
                <a:tc>
                  <a:txBody>
                    <a:bodyPr/>
                    <a:lstStyle/>
                    <a:p>
                      <a:pPr algn="ctr" rtl="1">
                        <a:lnSpc>
                          <a:spcPct val="115000"/>
                        </a:lnSpc>
                        <a:spcAft>
                          <a:spcPts val="0"/>
                        </a:spcAft>
                      </a:pPr>
                      <a:r>
                        <a:rPr lang="en-US" sz="1800" b="1" dirty="0" smtClean="0">
                          <a:solidFill>
                            <a:srgbClr val="000000"/>
                          </a:solidFill>
                          <a:latin typeface="Times New Roman"/>
                          <a:ea typeface="Calibri"/>
                          <a:cs typeface="Times New Roman"/>
                        </a:rPr>
                        <a:t>16950</a:t>
                      </a:r>
                      <a:endParaRPr lang="en-US" sz="1800" b="1" dirty="0">
                        <a:solidFill>
                          <a:srgbClr val="000000"/>
                        </a:solidFill>
                        <a:latin typeface="Times New Roman"/>
                        <a:ea typeface="Calibri"/>
                        <a:cs typeface="Times New Roman"/>
                      </a:endParaRPr>
                    </a:p>
                  </a:txBody>
                  <a:tcPr marL="68580" marR="68580" marT="0" marB="0"/>
                </a:tc>
                <a:extLst>
                  <a:ext uri="{0D108BD9-81ED-4DB2-BD59-A6C34878D82A}">
                    <a16:rowId xmlns:a16="http://schemas.microsoft.com/office/drawing/2014/main" val="10002"/>
                  </a:ext>
                </a:extLst>
              </a:tr>
              <a:tr h="460851">
                <a:tc>
                  <a:txBody>
                    <a:bodyPr/>
                    <a:lstStyle/>
                    <a:p>
                      <a:pPr algn="ctr">
                        <a:lnSpc>
                          <a:spcPct val="115000"/>
                        </a:lnSpc>
                        <a:spcAft>
                          <a:spcPts val="0"/>
                        </a:spcAft>
                      </a:pPr>
                      <a:r>
                        <a:rPr lang="en-US" sz="1800" b="1">
                          <a:solidFill>
                            <a:srgbClr val="000000"/>
                          </a:solidFill>
                          <a:latin typeface="Times New Roman"/>
                          <a:ea typeface="Times New Roman"/>
                          <a:cs typeface="Times New Roman"/>
                        </a:rPr>
                        <a:t>sub base</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40</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27083</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40</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27083</a:t>
                      </a:r>
                    </a:p>
                  </a:txBody>
                  <a:tcPr marL="68580" marR="68580" marT="0" marB="0"/>
                </a:tc>
                <a:extLst>
                  <a:ext uri="{0D108BD9-81ED-4DB2-BD59-A6C34878D82A}">
                    <a16:rowId xmlns:a16="http://schemas.microsoft.com/office/drawing/2014/main" val="10003"/>
                  </a:ext>
                </a:extLst>
              </a:tr>
              <a:tr h="460851">
                <a:tc>
                  <a:txBody>
                    <a:bodyPr/>
                    <a:lstStyle/>
                    <a:p>
                      <a:pPr algn="ctr">
                        <a:lnSpc>
                          <a:spcPct val="115000"/>
                        </a:lnSpc>
                        <a:spcAft>
                          <a:spcPts val="0"/>
                        </a:spcAft>
                      </a:pPr>
                      <a:r>
                        <a:rPr lang="en-US" sz="1800" b="1">
                          <a:solidFill>
                            <a:srgbClr val="000000"/>
                          </a:solidFill>
                          <a:latin typeface="Times New Roman"/>
                          <a:ea typeface="Times New Roman"/>
                          <a:cs typeface="Times New Roman"/>
                        </a:rPr>
                        <a:t>base course</a:t>
                      </a:r>
                      <a:endParaRPr lang="en-US" sz="1800" b="1">
                        <a:solidFill>
                          <a:srgbClr val="000000"/>
                        </a:solidFill>
                        <a:latin typeface="Times New Roman"/>
                        <a:ea typeface="Calibri"/>
                        <a:cs typeface="Times New Roman"/>
                      </a:endParaRP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100</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48700</a:t>
                      </a:r>
                    </a:p>
                  </a:txBody>
                  <a:tcPr marL="68580" marR="68580" marT="0" marB="0"/>
                </a:tc>
                <a:tc>
                  <a:txBody>
                    <a:bodyPr/>
                    <a:lstStyle/>
                    <a:p>
                      <a:pPr algn="ctr">
                        <a:lnSpc>
                          <a:spcPct val="115000"/>
                        </a:lnSpc>
                        <a:spcAft>
                          <a:spcPts val="0"/>
                        </a:spcAft>
                      </a:pPr>
                      <a:r>
                        <a:rPr lang="en-US" sz="1800" b="1">
                          <a:solidFill>
                            <a:srgbClr val="000000"/>
                          </a:solidFill>
                          <a:latin typeface="Times New Roman"/>
                          <a:ea typeface="Calibri"/>
                          <a:cs typeface="Times New Roman"/>
                        </a:rPr>
                        <a:t>100</a:t>
                      </a:r>
                    </a:p>
                  </a:txBody>
                  <a:tcPr marL="68580" marR="68580" marT="0" marB="0"/>
                </a:tc>
                <a:tc>
                  <a:txBody>
                    <a:bodyPr/>
                    <a:lstStyle/>
                    <a:p>
                      <a:pPr algn="ctr">
                        <a:lnSpc>
                          <a:spcPct val="115000"/>
                        </a:lnSpc>
                        <a:spcAft>
                          <a:spcPts val="0"/>
                        </a:spcAft>
                      </a:pPr>
                      <a:r>
                        <a:rPr lang="en-US" sz="1800" b="1" dirty="0">
                          <a:solidFill>
                            <a:srgbClr val="000000"/>
                          </a:solidFill>
                          <a:latin typeface="Times New Roman"/>
                          <a:ea typeface="Calibri"/>
                          <a:cs typeface="Times New Roman"/>
                        </a:rPr>
                        <a:t>48700</a:t>
                      </a:r>
                    </a:p>
                  </a:txBody>
                  <a:tcPr marL="68580" marR="68580" marT="0" marB="0"/>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prstClr val="black"/>
                </a:solidFill>
                <a:latin typeface="Times New Roman" pitchFamily="18" charset="0"/>
                <a:cs typeface="Times New Roman" pitchFamily="18" charset="0"/>
              </a:rPr>
              <a:t>Part1: Design </a:t>
            </a:r>
            <a:r>
              <a:rPr lang="en-US" sz="2800" dirty="0">
                <a:solidFill>
                  <a:prstClr val="black"/>
                </a:solidFill>
                <a:latin typeface="Times New Roman" pitchFamily="18" charset="0"/>
                <a:cs typeface="Times New Roman" pitchFamily="18" charset="0"/>
              </a:rPr>
              <a:t>of Traffic Lights </a:t>
            </a:r>
            <a:r>
              <a:rPr lang="en-US" sz="2800" dirty="0" smtClean="0">
                <a:solidFill>
                  <a:prstClr val="black"/>
                </a:solidFill>
                <a:latin typeface="Times New Roman" pitchFamily="18" charset="0"/>
                <a:cs typeface="Times New Roman" pitchFamily="18" charset="0"/>
              </a:rPr>
              <a:t>Signals for Al-</a:t>
            </a:r>
            <a:r>
              <a:rPr lang="en-US" sz="2800" dirty="0" err="1" smtClean="0">
                <a:solidFill>
                  <a:prstClr val="black"/>
                </a:solidFill>
                <a:latin typeface="Times New Roman" pitchFamily="18" charset="0"/>
                <a:cs typeface="Times New Roman" pitchFamily="18" charset="0"/>
              </a:rPr>
              <a:t>Nabatat</a:t>
            </a:r>
            <a:r>
              <a:rPr lang="en-US" sz="2800" dirty="0" smtClean="0">
                <a:solidFill>
                  <a:prstClr val="black"/>
                </a:solidFill>
                <a:latin typeface="Times New Roman" pitchFamily="18" charset="0"/>
                <a:cs typeface="Times New Roman" pitchFamily="18" charset="0"/>
              </a:rPr>
              <a:t> intersection</a:t>
            </a:r>
            <a:endParaRPr lang="en-US" dirty="0"/>
          </a:p>
        </p:txBody>
      </p:sp>
      <p:sp>
        <p:nvSpPr>
          <p:cNvPr id="5" name="Content Placeholder 4"/>
          <p:cNvSpPr>
            <a:spLocks noGrp="1"/>
          </p:cNvSpPr>
          <p:nvPr>
            <p:ph idx="1"/>
          </p:nvPr>
        </p:nvSpPr>
        <p:spPr/>
        <p:txBody>
          <a:bodyPr/>
          <a:lstStyle/>
          <a:p>
            <a:pPr>
              <a:buFont typeface="Wingdings" pitchFamily="2" charset="2"/>
              <a:buChar char="Ø"/>
            </a:pPr>
            <a:r>
              <a:rPr lang="en-US" dirty="0" smtClean="0">
                <a:latin typeface="Times New Roman" pitchFamily="18" charset="0"/>
                <a:cs typeface="Times New Roman" pitchFamily="18" charset="0"/>
              </a:rPr>
              <a:t>Geometric design:</a:t>
            </a:r>
          </a:p>
          <a:p>
            <a:pPr marL="0" indent="0">
              <a:buNone/>
            </a:pP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2514600" y="2133600"/>
            <a:ext cx="3917864" cy="4191000"/>
          </a:xfrm>
          <a:prstGeom prst="rect">
            <a:avLst/>
          </a:prstGeom>
        </p:spPr>
      </p:pic>
    </p:spTree>
    <p:extLst>
      <p:ext uri="{BB962C8B-B14F-4D97-AF65-F5344CB8AC3E}">
        <p14:creationId xmlns:p14="http://schemas.microsoft.com/office/powerpoint/2010/main" val="23222262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تقاط.JPG"/>
          <p:cNvPicPr>
            <a:picLocks noGrp="1"/>
          </p:cNvPicPr>
          <p:nvPr>
            <p:ph sz="quarter" idx="1"/>
          </p:nvPr>
        </p:nvPicPr>
        <p:blipFill>
          <a:blip r:embed="rId2" cstate="print"/>
          <a:stretch>
            <a:fillRect/>
          </a:stretch>
        </p:blipFill>
        <p:spPr>
          <a:xfrm>
            <a:off x="899592" y="1124744"/>
            <a:ext cx="7632848" cy="5040560"/>
          </a:xfrm>
          <a:prstGeom prst="rect">
            <a:avLst/>
          </a:prstGeom>
        </p:spPr>
      </p:pic>
      <p:sp>
        <p:nvSpPr>
          <p:cNvPr id="6" name="مربع نص 5"/>
          <p:cNvSpPr txBox="1"/>
          <p:nvPr/>
        </p:nvSpPr>
        <p:spPr>
          <a:xfrm>
            <a:off x="755576" y="620688"/>
            <a:ext cx="5760640" cy="861774"/>
          </a:xfrm>
          <a:prstGeom prst="rect">
            <a:avLst/>
          </a:prstGeom>
          <a:noFill/>
        </p:spPr>
        <p:txBody>
          <a:bodyPr wrap="square" rtlCol="0">
            <a:spAutoFit/>
          </a:bodyPr>
          <a:lstStyle/>
          <a:p>
            <a:pPr algn="l" rtl="0"/>
            <a:r>
              <a:rPr lang="en-US" sz="3200" dirty="0" smtClean="0">
                <a:latin typeface="Times New Roman" pitchFamily="18" charset="0"/>
                <a:cs typeface="Times New Roman" pitchFamily="18" charset="0"/>
              </a:rPr>
              <a:t>Estimation of structural number:</a:t>
            </a:r>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04664"/>
            <a:ext cx="8229600" cy="5721499"/>
          </a:xfrm>
        </p:spPr>
        <p:txBody>
          <a:bodyPr/>
          <a:lstStyle/>
          <a:p>
            <a:pPr lvl="0" algn="l" rtl="0">
              <a:buNone/>
            </a:pPr>
            <a:r>
              <a:rPr lang="en-US" dirty="0" smtClean="0">
                <a:latin typeface="Times New Roman" pitchFamily="18" charset="0"/>
                <a:cs typeface="Times New Roman" pitchFamily="18" charset="0"/>
              </a:rPr>
              <a:t>SN1=1.76 , SN2=2.66 , SN3=3.36</a:t>
            </a:r>
          </a:p>
          <a:p>
            <a:pPr lvl="0" algn="l" rtl="0">
              <a:buNone/>
            </a:pPr>
            <a:endParaRPr lang="en-US" dirty="0" smtClean="0">
              <a:latin typeface="Times New Roman" pitchFamily="18" charset="0"/>
              <a:cs typeface="Times New Roman" pitchFamily="18" charset="0"/>
            </a:endParaRPr>
          </a:p>
          <a:p>
            <a:pPr algn="l" rtl="0">
              <a:buFont typeface="Wingdings" pitchFamily="2" charset="2"/>
              <a:buChar char="v"/>
            </a:pPr>
            <a:r>
              <a:rPr lang="en-US" sz="2800" dirty="0" smtClean="0">
                <a:latin typeface="Times New Roman" pitchFamily="18" charset="0"/>
                <a:cs typeface="Times New Roman" pitchFamily="18" charset="0"/>
              </a:rPr>
              <a:t>SN1=a1*D1 </a:t>
            </a:r>
            <a:r>
              <a:rPr lang="en-US" sz="2800" dirty="0" smtClean="0">
                <a:latin typeface="Times New Roman" pitchFamily="18" charset="0"/>
                <a:cs typeface="Times New Roman" pitchFamily="18" charset="0"/>
                <a:sym typeface="Wingdings" pitchFamily="2" charset="2"/>
              </a:rPr>
              <a:t>where a1=0.44</a:t>
            </a:r>
            <a:endParaRPr lang="en-US" sz="2800" dirty="0" smtClean="0">
              <a:latin typeface="Times New Roman" pitchFamily="18" charset="0"/>
              <a:cs typeface="Times New Roman" pitchFamily="18" charset="0"/>
            </a:endParaRPr>
          </a:p>
          <a:p>
            <a:pPr algn="l" rtl="0">
              <a:buFont typeface="Wingdings" pitchFamily="2" charset="2"/>
              <a:buChar char="v"/>
            </a:pPr>
            <a:r>
              <a:rPr lang="en-US" sz="2800" dirty="0" smtClean="0">
                <a:latin typeface="Times New Roman" pitchFamily="18" charset="0"/>
                <a:cs typeface="Times New Roman" pitchFamily="18" charset="0"/>
              </a:rPr>
              <a:t>SN2=SN1+(a2*D2*m2) </a:t>
            </a:r>
            <a:r>
              <a:rPr lang="en-US" sz="2800" dirty="0" smtClean="0">
                <a:latin typeface="Times New Roman" pitchFamily="18" charset="0"/>
                <a:cs typeface="Times New Roman" pitchFamily="18" charset="0"/>
                <a:sym typeface="Wingdings" pitchFamily="2" charset="2"/>
              </a:rPr>
              <a:t>where  a2= 0.14, m2=0.8</a:t>
            </a:r>
            <a:endParaRPr lang="en-US" sz="2800" dirty="0" smtClean="0">
              <a:latin typeface="Times New Roman" pitchFamily="18" charset="0"/>
              <a:cs typeface="Times New Roman" pitchFamily="18" charset="0"/>
            </a:endParaRPr>
          </a:p>
          <a:p>
            <a:pPr algn="l" rtl="0">
              <a:buFont typeface="Wingdings" pitchFamily="2" charset="2"/>
              <a:buChar char="v"/>
            </a:pPr>
            <a:r>
              <a:rPr lang="en-US" sz="2800" dirty="0" smtClean="0">
                <a:latin typeface="Times New Roman" pitchFamily="18" charset="0"/>
                <a:cs typeface="Times New Roman" pitchFamily="18" charset="0"/>
              </a:rPr>
              <a:t>SN3=SN2+(a3*D3*m3) </a:t>
            </a:r>
            <a:r>
              <a:rPr lang="en-US" sz="2800" dirty="0" smtClean="0">
                <a:latin typeface="Times New Roman" pitchFamily="18" charset="0"/>
                <a:cs typeface="Times New Roman" pitchFamily="18" charset="0"/>
                <a:sym typeface="Wingdings" pitchFamily="2" charset="2"/>
              </a:rPr>
              <a:t>where  a3= 0.1, m3=0.8</a:t>
            </a:r>
            <a:endParaRPr lang="en-US" sz="2800" dirty="0" smtClean="0">
              <a:latin typeface="Times New Roman" pitchFamily="18" charset="0"/>
              <a:cs typeface="Times New Roman" pitchFamily="18" charset="0"/>
            </a:endParaRPr>
          </a:p>
          <a:p>
            <a:pPr algn="l" rtl="0">
              <a:buNone/>
            </a:pPr>
            <a:endParaRPr lang="en-US" sz="2800" dirty="0" smtClean="0">
              <a:latin typeface="Times New Roman" pitchFamily="18" charset="0"/>
              <a:cs typeface="Times New Roman" pitchFamily="18" charset="0"/>
            </a:endParaRPr>
          </a:p>
          <a:p>
            <a:pPr algn="l" rtl="0">
              <a:buNone/>
            </a:pPr>
            <a:r>
              <a:rPr lang="en-US" sz="2800" dirty="0" smtClean="0">
                <a:latin typeface="Times New Roman" pitchFamily="18" charset="0"/>
                <a:cs typeface="Times New Roman" pitchFamily="18" charset="0"/>
              </a:rPr>
              <a:t>D1 = 10cm  , D2 = 20cm  , D3 = 20cm</a:t>
            </a:r>
          </a:p>
          <a:p>
            <a:pPr algn="l" rtl="0">
              <a:buNone/>
            </a:pPr>
            <a:endParaRPr lang="en-US" dirty="0" smtClean="0"/>
          </a:p>
          <a:p>
            <a:pPr lvl="0" algn="l" rtl="0">
              <a:buNone/>
            </a:pPr>
            <a:endParaRPr lang="en-US" dirty="0" smtClean="0"/>
          </a:p>
          <a:p>
            <a:pPr algn="l" rtl="0">
              <a:buNone/>
            </a:pPr>
            <a:endParaRPr lang="en-US" dirty="0">
              <a:latin typeface="Times New Roman" pitchFamily="18" charset="0"/>
              <a:cs typeface="Times New Roman" pitchFamily="18" charset="0"/>
            </a:endParaRPr>
          </a:p>
        </p:txBody>
      </p:sp>
      <p:pic>
        <p:nvPicPr>
          <p:cNvPr id="4" name="صورة 3" descr="ASD.JPG"/>
          <p:cNvPicPr/>
          <p:nvPr/>
        </p:nvPicPr>
        <p:blipFill>
          <a:blip r:embed="rId2" cstate="print"/>
          <a:srcRect t="5039" r="5437" b="30200"/>
          <a:stretch>
            <a:fillRect/>
          </a:stretch>
        </p:blipFill>
        <p:spPr>
          <a:xfrm>
            <a:off x="1835696" y="4365104"/>
            <a:ext cx="5400600" cy="2232248"/>
          </a:xfrm>
          <a:prstGeom prst="rect">
            <a:avLst/>
          </a:prstGeom>
        </p:spPr>
      </p:pic>
      <p:sp>
        <p:nvSpPr>
          <p:cNvPr id="5" name="مستطيل مستدير الزوايا 4"/>
          <p:cNvSpPr/>
          <p:nvPr/>
        </p:nvSpPr>
        <p:spPr>
          <a:xfrm>
            <a:off x="857224" y="1428736"/>
            <a:ext cx="1800200" cy="432048"/>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مستدير الزوايا 5"/>
          <p:cNvSpPr/>
          <p:nvPr/>
        </p:nvSpPr>
        <p:spPr>
          <a:xfrm>
            <a:off x="785786" y="1928802"/>
            <a:ext cx="3600400" cy="432048"/>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مستدير الزوايا 6"/>
          <p:cNvSpPr/>
          <p:nvPr/>
        </p:nvSpPr>
        <p:spPr>
          <a:xfrm>
            <a:off x="785786" y="2428868"/>
            <a:ext cx="3600400" cy="432048"/>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229600" cy="836712"/>
          </a:xfrm>
        </p:spPr>
        <p:txBody>
          <a:bodyPr>
            <a:normAutofit/>
          </a:bodyPr>
          <a:lstStyle/>
          <a:p>
            <a:pPr algn="l" rtl="0"/>
            <a:r>
              <a:rPr lang="en-US" sz="3200" dirty="0" smtClean="0"/>
              <a:t>       </a:t>
            </a:r>
            <a:r>
              <a:rPr lang="en-US" sz="3200" dirty="0" smtClean="0">
                <a:latin typeface="Times New Roman" pitchFamily="18" charset="0"/>
                <a:cs typeface="Times New Roman" pitchFamily="18" charset="0"/>
              </a:rPr>
              <a:t>BOQ : Bill Of Quantity </a:t>
            </a:r>
            <a:endParaRPr lang="en-US" sz="3200" dirty="0">
              <a:latin typeface="Times New Roman" pitchFamily="18" charset="0"/>
              <a:cs typeface="Times New Roman" pitchFamily="18" charset="0"/>
            </a:endParaRPr>
          </a:p>
        </p:txBody>
      </p:sp>
      <p:graphicFrame>
        <p:nvGraphicFramePr>
          <p:cNvPr id="4" name="عنصر نائب للمحتوى 3"/>
          <p:cNvGraphicFramePr>
            <a:graphicFrameLocks noGrp="1"/>
          </p:cNvGraphicFramePr>
          <p:nvPr>
            <p:ph sz="quarter" idx="1"/>
          </p:nvPr>
        </p:nvGraphicFramePr>
        <p:xfrm>
          <a:off x="395536" y="692695"/>
          <a:ext cx="8280920" cy="5854227"/>
        </p:xfrm>
        <a:graphic>
          <a:graphicData uri="http://schemas.openxmlformats.org/drawingml/2006/table">
            <a:tbl>
              <a:tblPr firstRow="1" bandRow="1">
                <a:tableStyleId>{5C22544A-7EE6-4342-B048-85BDC9FD1C3A}</a:tableStyleId>
              </a:tblPr>
              <a:tblGrid>
                <a:gridCol w="2952328">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1584176">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tblGrid>
              <a:tr h="328065">
                <a:tc>
                  <a:txBody>
                    <a:bodyPr/>
                    <a:lstStyle/>
                    <a:p>
                      <a:pPr algn="ctr" rtl="0"/>
                      <a:r>
                        <a:rPr lang="en-US" sz="1600" b="1" kern="1200" dirty="0" smtClean="0">
                          <a:solidFill>
                            <a:schemeClr val="tx1"/>
                          </a:solidFill>
                          <a:latin typeface="Times New Roman" pitchFamily="18" charset="0"/>
                          <a:ea typeface="+mn-ea"/>
                          <a:cs typeface="Times New Roman" pitchFamily="18" charset="0"/>
                        </a:rPr>
                        <a:t>Description items</a:t>
                      </a:r>
                      <a:endParaRPr lang="en-US" sz="1600" b="1" dirty="0">
                        <a:solidFill>
                          <a:schemeClr val="tx1"/>
                        </a:solidFill>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Unit</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Quantity</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Cost/Unit</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Total</a:t>
                      </a:r>
                    </a:p>
                  </a:txBody>
                  <a:tcPr marL="68580" marR="68580" marT="0" marB="0" anchor="ctr"/>
                </a:tc>
                <a:extLst>
                  <a:ext uri="{0D108BD9-81ED-4DB2-BD59-A6C34878D82A}">
                    <a16:rowId xmlns:a16="http://schemas.microsoft.com/office/drawing/2014/main" val="10000"/>
                  </a:ext>
                </a:extLst>
              </a:tr>
              <a:tr h="339479">
                <a:tc>
                  <a:txBody>
                    <a:bodyPr/>
                    <a:lstStyle/>
                    <a:p>
                      <a:pPr algn="ctr" rtl="0"/>
                      <a:r>
                        <a:rPr lang="en-US" sz="1600" b="1" kern="1200" dirty="0" smtClean="0">
                          <a:solidFill>
                            <a:schemeClr val="dk1"/>
                          </a:solidFill>
                          <a:latin typeface="Times New Roman" pitchFamily="18" charset="0"/>
                          <a:ea typeface="+mn-ea"/>
                          <a:cs typeface="Times New Roman" pitchFamily="18" charset="0"/>
                        </a:rPr>
                        <a:t>cutting and wages </a:t>
                      </a:r>
                      <a:endParaRPr lang="en-US" sz="1600" b="1"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smtClean="0">
                          <a:solidFill>
                            <a:srgbClr val="000000"/>
                          </a:solidFill>
                          <a:latin typeface="Times New Roman" pitchFamily="18" charset="0"/>
                          <a:ea typeface="Calibri"/>
                          <a:cs typeface="Times New Roman" pitchFamily="18" charset="0"/>
                        </a:rPr>
                        <a:t>M³</a:t>
                      </a: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52,985</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3$</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158,955</a:t>
                      </a:r>
                    </a:p>
                  </a:txBody>
                  <a:tcPr marL="68580" marR="68580" marT="0" marB="0" anchor="ctr"/>
                </a:tc>
                <a:extLst>
                  <a:ext uri="{0D108BD9-81ED-4DB2-BD59-A6C34878D82A}">
                    <a16:rowId xmlns:a16="http://schemas.microsoft.com/office/drawing/2014/main" val="10001"/>
                  </a:ext>
                </a:extLst>
              </a:tr>
              <a:tr h="371216">
                <a:tc>
                  <a:txBody>
                    <a:bodyPr/>
                    <a:lstStyle/>
                    <a:p>
                      <a:pPr algn="ctr" rtl="0"/>
                      <a:r>
                        <a:rPr lang="en-US" sz="1600" b="1" kern="1200" dirty="0" smtClean="0">
                          <a:solidFill>
                            <a:schemeClr val="dk1"/>
                          </a:solidFill>
                          <a:latin typeface="Times New Roman" pitchFamily="18" charset="0"/>
                          <a:ea typeface="+mn-ea"/>
                          <a:cs typeface="Times New Roman" pitchFamily="18" charset="0"/>
                        </a:rPr>
                        <a:t>fill</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Calibri"/>
                          <a:cs typeface="Times New Roman" pitchFamily="18" charset="0"/>
                        </a:rPr>
                        <a:t>M³</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3,440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4$</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13,760</a:t>
                      </a:r>
                    </a:p>
                  </a:txBody>
                  <a:tcPr marL="68580" marR="68580" marT="0" marB="0" anchor="ctr"/>
                </a:tc>
                <a:extLst>
                  <a:ext uri="{0D108BD9-81ED-4DB2-BD59-A6C34878D82A}">
                    <a16:rowId xmlns:a16="http://schemas.microsoft.com/office/drawing/2014/main" val="10002"/>
                  </a:ext>
                </a:extLst>
              </a:tr>
              <a:tr h="339479">
                <a:tc>
                  <a:txBody>
                    <a:bodyPr/>
                    <a:lstStyle/>
                    <a:p>
                      <a:pPr algn="ctr" rtl="0"/>
                      <a:r>
                        <a:rPr lang="en-US" sz="1600" b="1" kern="1200" dirty="0" smtClean="0">
                          <a:solidFill>
                            <a:schemeClr val="dk1"/>
                          </a:solidFill>
                          <a:latin typeface="Times New Roman" pitchFamily="18" charset="0"/>
                          <a:ea typeface="+mn-ea"/>
                          <a:cs typeface="Times New Roman" pitchFamily="18" charset="0"/>
                        </a:rPr>
                        <a:t>Base course  thickness 20 cm </a:t>
                      </a:r>
                      <a:endParaRPr lang="en-US" sz="1600" b="1"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smtClean="0">
                          <a:solidFill>
                            <a:srgbClr val="000000"/>
                          </a:solidFill>
                          <a:latin typeface="Times New Roman" pitchFamily="18" charset="0"/>
                          <a:ea typeface="Times New Roman"/>
                          <a:cs typeface="Times New Roman" pitchFamily="18" charset="0"/>
                        </a:rPr>
                        <a:t>M²</a:t>
                      </a:r>
                      <a:endParaRPr lang="en-US" sz="1600" b="1" dirty="0">
                        <a:solidFill>
                          <a:srgbClr val="000000"/>
                        </a:solidFill>
                        <a:latin typeface="Times New Roman" pitchFamily="18" charset="0"/>
                        <a:ea typeface="Times New Roman"/>
                        <a:cs typeface="Times New Roman" pitchFamily="18" charset="0"/>
                      </a:endParaRP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91,350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3$</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274,050.</a:t>
                      </a:r>
                    </a:p>
                  </a:txBody>
                  <a:tcPr marL="68580" marR="68580" marT="0" marB="0" anchor="ctr"/>
                </a:tc>
                <a:extLst>
                  <a:ext uri="{0D108BD9-81ED-4DB2-BD59-A6C34878D82A}">
                    <a16:rowId xmlns:a16="http://schemas.microsoft.com/office/drawing/2014/main" val="10003"/>
                  </a:ext>
                </a:extLst>
              </a:tr>
              <a:tr h="526769">
                <a:tc>
                  <a:txBody>
                    <a:bodyPr/>
                    <a:lstStyle/>
                    <a:p>
                      <a:pPr algn="ctr" rtl="0"/>
                      <a:r>
                        <a:rPr lang="en-US" sz="1600" b="1" kern="1200" dirty="0" smtClean="0">
                          <a:solidFill>
                            <a:schemeClr val="dk1"/>
                          </a:solidFill>
                          <a:latin typeface="Times New Roman" pitchFamily="18" charset="0"/>
                          <a:ea typeface="+mn-ea"/>
                          <a:cs typeface="Times New Roman" pitchFamily="18" charset="0"/>
                        </a:rPr>
                        <a:t>Sub base thickness 20 cm </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Times New Roman"/>
                          <a:cs typeface="Times New Roman" pitchFamily="18" charset="0"/>
                        </a:rPr>
                        <a:t>M²</a:t>
                      </a:r>
                    </a:p>
                    <a:p>
                      <a:pPr algn="ctr" rtl="0">
                        <a:lnSpc>
                          <a:spcPct val="115000"/>
                        </a:lnSpc>
                        <a:spcAft>
                          <a:spcPts val="0"/>
                        </a:spcAft>
                      </a:pP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91,350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2$</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182,700.</a:t>
                      </a:r>
                    </a:p>
                  </a:txBody>
                  <a:tcPr marL="68580" marR="68580" marT="0" marB="0" anchor="ctr"/>
                </a:tc>
                <a:extLst>
                  <a:ext uri="{0D108BD9-81ED-4DB2-BD59-A6C34878D82A}">
                    <a16:rowId xmlns:a16="http://schemas.microsoft.com/office/drawing/2014/main" val="10004"/>
                  </a:ext>
                </a:extLst>
              </a:tr>
              <a:tr h="566658">
                <a:tc>
                  <a:txBody>
                    <a:bodyPr/>
                    <a:lstStyle/>
                    <a:p>
                      <a:pPr algn="ctr" rtl="0"/>
                      <a:r>
                        <a:rPr lang="en-US" sz="1600" b="1" kern="1200" dirty="0" smtClean="0">
                          <a:solidFill>
                            <a:schemeClr val="dk1"/>
                          </a:solidFill>
                          <a:latin typeface="Times New Roman" pitchFamily="18" charset="0"/>
                          <a:ea typeface="+mn-ea"/>
                          <a:cs typeface="Times New Roman" pitchFamily="18" charset="0"/>
                        </a:rPr>
                        <a:t>(5cm) Asphalt layer (in two layers) </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Times New Roman"/>
                          <a:cs typeface="Times New Roman" pitchFamily="18" charset="0"/>
                        </a:rPr>
                        <a:t>M²</a:t>
                      </a:r>
                    </a:p>
                    <a:p>
                      <a:pPr algn="ctr" rtl="0">
                        <a:lnSpc>
                          <a:spcPct val="115000"/>
                        </a:lnSpc>
                        <a:spcAft>
                          <a:spcPts val="0"/>
                        </a:spcAft>
                      </a:pP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252,588</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2,525,880</a:t>
                      </a:r>
                    </a:p>
                  </a:txBody>
                  <a:tcPr marL="68580" marR="68580" marT="0" marB="0" anchor="ctr"/>
                </a:tc>
                <a:extLst>
                  <a:ext uri="{0D108BD9-81ED-4DB2-BD59-A6C34878D82A}">
                    <a16:rowId xmlns:a16="http://schemas.microsoft.com/office/drawing/2014/main" val="10005"/>
                  </a:ext>
                </a:extLst>
              </a:tr>
              <a:tr h="339479">
                <a:tc>
                  <a:txBody>
                    <a:bodyPr/>
                    <a:lstStyle/>
                    <a:p>
                      <a:pPr algn="ctr" rtl="0"/>
                      <a:r>
                        <a:rPr lang="en-US" sz="1600" b="1" kern="1200" dirty="0" smtClean="0">
                          <a:solidFill>
                            <a:schemeClr val="dk1"/>
                          </a:solidFill>
                          <a:latin typeface="Times New Roman" pitchFamily="18" charset="0"/>
                          <a:ea typeface="+mn-ea"/>
                          <a:cs typeface="Times New Roman" pitchFamily="18" charset="0"/>
                        </a:rPr>
                        <a:t>longitudinal pavement marks </a:t>
                      </a:r>
                      <a:endParaRPr lang="en-US" sz="1600" b="1"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L.M</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10,000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3$</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30,000</a:t>
                      </a:r>
                    </a:p>
                  </a:txBody>
                  <a:tcPr marL="68580" marR="68580" marT="0" marB="0" anchor="ctr"/>
                </a:tc>
                <a:extLst>
                  <a:ext uri="{0D108BD9-81ED-4DB2-BD59-A6C34878D82A}">
                    <a16:rowId xmlns:a16="http://schemas.microsoft.com/office/drawing/2014/main" val="10006"/>
                  </a:ext>
                </a:extLst>
              </a:tr>
              <a:tr h="805251">
                <a:tc>
                  <a:txBody>
                    <a:bodyPr/>
                    <a:lstStyle/>
                    <a:p>
                      <a:pPr algn="ctr" rtl="0"/>
                      <a:r>
                        <a:rPr lang="en-US" sz="1600" b="1" kern="1200" dirty="0" smtClean="0">
                          <a:solidFill>
                            <a:schemeClr val="dk1"/>
                          </a:solidFill>
                          <a:latin typeface="Times New Roman" pitchFamily="18" charset="0"/>
                          <a:ea typeface="+mn-ea"/>
                          <a:cs typeface="Times New Roman" pitchFamily="18" charset="0"/>
                        </a:rPr>
                        <a:t>Marking of pavement  including the crosswalk, island and arrows. </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Times New Roman"/>
                          <a:cs typeface="Times New Roman" pitchFamily="18" charset="0"/>
                        </a:rPr>
                        <a:t>M²</a:t>
                      </a:r>
                    </a:p>
                    <a:p>
                      <a:pPr algn="ctr" rtl="0">
                        <a:lnSpc>
                          <a:spcPct val="115000"/>
                        </a:lnSpc>
                        <a:spcAft>
                          <a:spcPts val="0"/>
                        </a:spcAft>
                      </a:pP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2,645</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15$</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39,675</a:t>
                      </a:r>
                    </a:p>
                  </a:txBody>
                  <a:tcPr marL="68580" marR="68580" marT="0" marB="0" anchor="ctr"/>
                </a:tc>
                <a:extLst>
                  <a:ext uri="{0D108BD9-81ED-4DB2-BD59-A6C34878D82A}">
                    <a16:rowId xmlns:a16="http://schemas.microsoft.com/office/drawing/2014/main" val="10007"/>
                  </a:ext>
                </a:extLst>
              </a:tr>
              <a:tr h="339479">
                <a:tc>
                  <a:txBody>
                    <a:bodyPr/>
                    <a:lstStyle/>
                    <a:p>
                      <a:pPr algn="ctr" rtl="0"/>
                      <a:r>
                        <a:rPr lang="en-US" sz="1600" b="1" kern="1200" dirty="0" smtClean="0">
                          <a:solidFill>
                            <a:schemeClr val="dk1"/>
                          </a:solidFill>
                          <a:latin typeface="Times New Roman" pitchFamily="18" charset="0"/>
                          <a:ea typeface="+mn-ea"/>
                          <a:cs typeface="Times New Roman" pitchFamily="18" charset="0"/>
                        </a:rPr>
                        <a:t>traffic signs </a:t>
                      </a:r>
                      <a:endParaRPr lang="en-US" sz="1600" b="1"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UNIT</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175</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150$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26,250</a:t>
                      </a:r>
                    </a:p>
                  </a:txBody>
                  <a:tcPr marL="68580" marR="68580" marT="0" marB="0" anchor="ctr"/>
                </a:tc>
                <a:extLst>
                  <a:ext uri="{0D108BD9-81ED-4DB2-BD59-A6C34878D82A}">
                    <a16:rowId xmlns:a16="http://schemas.microsoft.com/office/drawing/2014/main" val="10008"/>
                  </a:ext>
                </a:extLst>
              </a:tr>
              <a:tr h="526769">
                <a:tc>
                  <a:txBody>
                    <a:bodyPr/>
                    <a:lstStyle/>
                    <a:p>
                      <a:pPr algn="ctr" rtl="0"/>
                      <a:r>
                        <a:rPr lang="en-US" sz="1600" b="1" kern="1200" dirty="0" smtClean="0">
                          <a:solidFill>
                            <a:schemeClr val="dk1"/>
                          </a:solidFill>
                          <a:latin typeface="Times New Roman" pitchFamily="18" charset="0"/>
                          <a:ea typeface="+mn-ea"/>
                          <a:cs typeface="Times New Roman" pitchFamily="18" charset="0"/>
                        </a:rPr>
                        <a:t>(10*20 cm) sidewalks pavers.</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Times New Roman"/>
                          <a:cs typeface="Times New Roman" pitchFamily="18" charset="0"/>
                        </a:rPr>
                        <a:t>M²</a:t>
                      </a:r>
                    </a:p>
                    <a:p>
                      <a:pPr algn="ctr" rtl="0">
                        <a:lnSpc>
                          <a:spcPct val="115000"/>
                        </a:lnSpc>
                        <a:spcAft>
                          <a:spcPts val="0"/>
                        </a:spcAft>
                      </a:pP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32,956</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30$</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988,680</a:t>
                      </a:r>
                    </a:p>
                  </a:txBody>
                  <a:tcPr marL="68580" marR="68580" marT="0" marB="0" anchor="ctr"/>
                </a:tc>
                <a:extLst>
                  <a:ext uri="{0D108BD9-81ED-4DB2-BD59-A6C34878D82A}">
                    <a16:rowId xmlns:a16="http://schemas.microsoft.com/office/drawing/2014/main" val="10009"/>
                  </a:ext>
                </a:extLst>
              </a:tr>
              <a:tr h="357889">
                <a:tc>
                  <a:txBody>
                    <a:bodyPr/>
                    <a:lstStyle/>
                    <a:p>
                      <a:pPr algn="ctr" rtl="0"/>
                      <a:r>
                        <a:rPr lang="en-US" sz="1800" b="1" kern="1200" dirty="0" smtClean="0">
                          <a:solidFill>
                            <a:schemeClr val="dk1"/>
                          </a:solidFill>
                          <a:latin typeface="Times New Roman" pitchFamily="18" charset="0"/>
                          <a:ea typeface="+mn-ea"/>
                          <a:cs typeface="Times New Roman" pitchFamily="18" charset="0"/>
                        </a:rPr>
                        <a:t>Curb</a:t>
                      </a:r>
                      <a:r>
                        <a:rPr lang="en-US" sz="1800" b="1" kern="1200" baseline="0" dirty="0" smtClean="0">
                          <a:solidFill>
                            <a:schemeClr val="dk1"/>
                          </a:solidFill>
                          <a:latin typeface="Times New Roman" pitchFamily="18" charset="0"/>
                          <a:ea typeface="+mn-ea"/>
                          <a:cs typeface="Times New Roman" pitchFamily="18" charset="0"/>
                        </a:rPr>
                        <a:t> stone</a:t>
                      </a:r>
                      <a:endParaRPr lang="en-US" sz="1600" b="1" dirty="0">
                        <a:latin typeface="Times New Roman" pitchFamily="18" charset="0"/>
                        <a:cs typeface="Times New Roman" pitchFamily="18" charset="0"/>
                      </a:endParaRPr>
                    </a:p>
                  </a:txBody>
                  <a:tcP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M</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12,400</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15$</a:t>
                      </a: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186,000</a:t>
                      </a:r>
                    </a:p>
                  </a:txBody>
                  <a:tcPr marL="68580" marR="68580" marT="0" marB="0" anchor="ctr"/>
                </a:tc>
                <a:extLst>
                  <a:ext uri="{0D108BD9-81ED-4DB2-BD59-A6C34878D82A}">
                    <a16:rowId xmlns:a16="http://schemas.microsoft.com/office/drawing/2014/main" val="10010"/>
                  </a:ext>
                </a:extLst>
              </a:tr>
              <a:tr h="526769">
                <a:tc>
                  <a:txBody>
                    <a:bodyPr/>
                    <a:lstStyle/>
                    <a:p>
                      <a:pPr algn="ctr" rtl="0"/>
                      <a:r>
                        <a:rPr lang="en-US" sz="1600" b="1" kern="1200" dirty="0" smtClean="0">
                          <a:solidFill>
                            <a:schemeClr val="dk1"/>
                          </a:solidFill>
                          <a:latin typeface="Times New Roman" pitchFamily="18" charset="0"/>
                          <a:ea typeface="+mn-ea"/>
                          <a:cs typeface="Times New Roman" pitchFamily="18" charset="0"/>
                        </a:rPr>
                        <a:t>Cuties</a:t>
                      </a:r>
                      <a:endParaRPr lang="en-US" sz="1600" b="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solidFill>
                            <a:srgbClr val="000000"/>
                          </a:solidFill>
                          <a:latin typeface="Times New Roman" pitchFamily="18" charset="0"/>
                          <a:ea typeface="Calibri"/>
                          <a:cs typeface="Times New Roman" pitchFamily="18" charset="0"/>
                        </a:rPr>
                        <a:t>UNIT</a:t>
                      </a:r>
                    </a:p>
                    <a:p>
                      <a:pPr algn="ctr" rtl="0">
                        <a:lnSpc>
                          <a:spcPct val="115000"/>
                        </a:lnSpc>
                        <a:spcAft>
                          <a:spcPts val="0"/>
                        </a:spcAft>
                      </a:pP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a:txBody>
                    <a:bodyPr/>
                    <a:lstStyle/>
                    <a:p>
                      <a:pPr algn="ctr" rtl="0">
                        <a:lnSpc>
                          <a:spcPct val="115000"/>
                        </a:lnSpc>
                        <a:spcAft>
                          <a:spcPts val="0"/>
                        </a:spcAft>
                      </a:pPr>
                      <a:r>
                        <a:rPr lang="en-US" sz="1600" b="1">
                          <a:solidFill>
                            <a:srgbClr val="000000"/>
                          </a:solidFill>
                          <a:latin typeface="Times New Roman" pitchFamily="18" charset="0"/>
                          <a:ea typeface="Calibri"/>
                          <a:cs typeface="Times New Roman" pitchFamily="18" charset="0"/>
                        </a:rPr>
                        <a:t>1140</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5$</a:t>
                      </a:r>
                    </a:p>
                  </a:txBody>
                  <a:tcPr marL="68580" marR="68580" marT="0" marB="0" anchor="ctr"/>
                </a:tc>
                <a:tc>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5,700</a:t>
                      </a:r>
                    </a:p>
                  </a:txBody>
                  <a:tcPr marL="68580" marR="68580" marT="0" marB="0" anchor="ctr"/>
                </a:tc>
                <a:extLst>
                  <a:ext uri="{0D108BD9-81ED-4DB2-BD59-A6C34878D82A}">
                    <a16:rowId xmlns:a16="http://schemas.microsoft.com/office/drawing/2014/main" val="10011"/>
                  </a:ext>
                </a:extLst>
              </a:tr>
              <a:tr h="339479">
                <a:tc>
                  <a:txBody>
                    <a:bodyPr/>
                    <a:lstStyle/>
                    <a:p>
                      <a:pPr algn="ctr" rtl="0"/>
                      <a:endParaRPr lang="en-US" sz="1600" b="1" dirty="0">
                        <a:latin typeface="Times New Roman" pitchFamily="18" charset="0"/>
                        <a:cs typeface="Times New Roman" pitchFamily="18" charset="0"/>
                      </a:endParaRPr>
                    </a:p>
                  </a:txBody>
                  <a:tcPr/>
                </a:tc>
                <a:tc gridSpan="2">
                  <a:txBody>
                    <a:bodyPr/>
                    <a:lstStyle/>
                    <a:p>
                      <a:pPr algn="ctr" rtl="0">
                        <a:lnSpc>
                          <a:spcPct val="115000"/>
                        </a:lnSpc>
                        <a:spcAft>
                          <a:spcPts val="0"/>
                        </a:spcAft>
                      </a:pPr>
                      <a:r>
                        <a:rPr lang="en-US" sz="1600" b="1" dirty="0">
                          <a:solidFill>
                            <a:srgbClr val="000000"/>
                          </a:solidFill>
                          <a:latin typeface="Times New Roman" pitchFamily="18" charset="0"/>
                          <a:ea typeface="Calibri"/>
                          <a:cs typeface="Times New Roman" pitchFamily="18" charset="0"/>
                        </a:rPr>
                        <a:t>Total Project Cost</a:t>
                      </a:r>
                    </a:p>
                  </a:txBody>
                  <a:tcPr marL="68580" marR="68580" marT="0" marB="0" anchor="ctr"/>
                </a:tc>
                <a:tc hMerge="1">
                  <a:txBody>
                    <a:bodyPr/>
                    <a:lstStyle/>
                    <a:p>
                      <a:endParaRPr lang="en-US"/>
                    </a:p>
                  </a:txBody>
                  <a:tcPr/>
                </a:tc>
                <a:tc gridSpan="2">
                  <a:txBody>
                    <a:bodyPr/>
                    <a:lstStyle/>
                    <a:p>
                      <a:pPr algn="ctr" rtl="0">
                        <a:lnSpc>
                          <a:spcPct val="115000"/>
                        </a:lnSpc>
                        <a:spcAft>
                          <a:spcPts val="0"/>
                        </a:spcAft>
                      </a:pPr>
                      <a:r>
                        <a:rPr lang="en-US" sz="1600" b="1" kern="1200" dirty="0" smtClean="0">
                          <a:solidFill>
                            <a:schemeClr val="dk1"/>
                          </a:solidFill>
                          <a:latin typeface="Times New Roman" pitchFamily="18" charset="0"/>
                          <a:ea typeface="+mn-ea"/>
                          <a:cs typeface="Times New Roman" pitchFamily="18" charset="0"/>
                        </a:rPr>
                        <a:t>4,431,650 $</a:t>
                      </a:r>
                      <a:endParaRPr lang="en-US" sz="1600" b="1" dirty="0">
                        <a:solidFill>
                          <a:srgbClr val="000000"/>
                        </a:solidFill>
                        <a:latin typeface="Times New Roman" pitchFamily="18" charset="0"/>
                        <a:ea typeface="Calibri"/>
                        <a:cs typeface="Times New Roman"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0012"/>
                  </a:ext>
                </a:extLst>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000" b="1" dirty="0" smtClean="0">
                <a:latin typeface="Times New Roman" pitchFamily="18" charset="0"/>
                <a:cs typeface="Times New Roman" pitchFamily="18" charset="0"/>
              </a:rPr>
              <a:t>Conclusion</a:t>
            </a:r>
            <a:r>
              <a:rPr lang="en-US" dirty="0"/>
              <a:t/>
            </a:r>
            <a:br>
              <a:rPr lang="en-US" dirty="0"/>
            </a:br>
            <a:endParaRPr lang="ar-SA" dirty="0"/>
          </a:p>
        </p:txBody>
      </p:sp>
      <p:sp>
        <p:nvSpPr>
          <p:cNvPr id="5" name="Content Placeholder 4"/>
          <p:cNvSpPr>
            <a:spLocks noGrp="1"/>
          </p:cNvSpPr>
          <p:nvPr>
            <p:ph idx="1"/>
          </p:nvPr>
        </p:nvSpPr>
        <p:spPr/>
        <p:txBody>
          <a:bodyPr/>
          <a:lstStyle/>
          <a:p>
            <a:pPr algn="l" rtl="0">
              <a:buFont typeface="Wingdings" pitchFamily="2" charset="2"/>
              <a:buChar char="Ø"/>
            </a:pPr>
            <a:r>
              <a:rPr lang="en-US" dirty="0" smtClean="0">
                <a:latin typeface="Times New Roman" pitchFamily="18" charset="0"/>
                <a:cs typeface="Times New Roman" pitchFamily="18" charset="0"/>
              </a:rPr>
              <a:t>The first part of the graduation project</a:t>
            </a:r>
          </a:p>
          <a:p>
            <a:pPr marL="0" lvl="0" indent="0" algn="l" rtl="0">
              <a:buNone/>
            </a:pPr>
            <a:r>
              <a:rPr lang="en-US" sz="2800" dirty="0" smtClean="0"/>
              <a:t> </a:t>
            </a:r>
          </a:p>
          <a:p>
            <a:pPr marL="0" lvl="0" indent="0" algn="l" rtl="0">
              <a:buNone/>
            </a:pPr>
            <a:r>
              <a:rPr lang="en-US" sz="2800" dirty="0"/>
              <a:t> </a:t>
            </a: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bad current condition in term of traffic congestion and level of service uses improved through redesigning the three intersection using traffic signals for Al-Zayed and Al-Nabatat intersections, and channelization for Al-Cinema intersection</a:t>
            </a:r>
            <a:r>
              <a:rPr lang="en-US" dirty="0">
                <a:latin typeface="Times New Roman" pitchFamily="18" charset="0"/>
                <a:cs typeface="Times New Roman" pitchFamily="18" charset="0"/>
              </a:rPr>
              <a:t>.</a:t>
            </a:r>
          </a:p>
          <a:p>
            <a:pPr marL="0" indent="0" algn="l" rtl="0">
              <a:buNone/>
            </a:pPr>
            <a:endParaRPr lang="ar-SA" dirty="0"/>
          </a:p>
        </p:txBody>
      </p:sp>
    </p:spTree>
    <p:extLst>
      <p:ext uri="{BB962C8B-B14F-4D97-AF65-F5344CB8AC3E}">
        <p14:creationId xmlns:p14="http://schemas.microsoft.com/office/powerpoint/2010/main" val="42725212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Conclusion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lgn="l" rtl="0">
              <a:buFont typeface="Wingdings" pitchFamily="2" charset="2"/>
              <a:buChar char="Ø"/>
            </a:pPr>
            <a:r>
              <a:rPr lang="en-US" dirty="0">
                <a:solidFill>
                  <a:prstClr val="black"/>
                </a:solidFill>
                <a:latin typeface="Times New Roman" pitchFamily="18" charset="0"/>
                <a:cs typeface="+mj-cs"/>
              </a:rPr>
              <a:t>The second part of the graduation project</a:t>
            </a:r>
          </a:p>
          <a:p>
            <a:pPr marL="0" lvl="0" indent="0" algn="l" rtl="0">
              <a:buNone/>
            </a:pPr>
            <a:r>
              <a:rPr lang="en-US" b="0" i="0" u="none" strike="noStrike" baseline="0" dirty="0" smtClean="0">
                <a:latin typeface="Times New Roman" pitchFamily="18" charset="0"/>
                <a:cs typeface="+mj-cs"/>
              </a:rPr>
              <a:t> The general rating for existing pavement condition for AL-Nasreh and Haddad Street is fair to very poor.</a:t>
            </a:r>
            <a:endParaRPr lang="en-US" dirty="0" smtClean="0">
              <a:cs typeface="+mj-cs"/>
            </a:endParaRPr>
          </a:p>
          <a:p>
            <a:pPr marL="0" lvl="0" indent="0" algn="l" rtl="0">
              <a:buNone/>
            </a:pPr>
            <a:r>
              <a:rPr lang="en-US" dirty="0" smtClean="0">
                <a:cs typeface="+mj-cs"/>
              </a:rPr>
              <a:t> </a:t>
            </a:r>
            <a:r>
              <a:rPr lang="en-US" dirty="0" smtClean="0">
                <a:latin typeface="Times New Roman" pitchFamily="18" charset="0"/>
                <a:cs typeface="Times New Roman" pitchFamily="18" charset="0"/>
              </a:rPr>
              <a:t>Moreover, The </a:t>
            </a:r>
            <a:r>
              <a:rPr lang="en-US" dirty="0">
                <a:latin typeface="Times New Roman" pitchFamily="18" charset="0"/>
                <a:cs typeface="Times New Roman" pitchFamily="18" charset="0"/>
              </a:rPr>
              <a:t>proper treatment and cost for each section was identified. Moreover, a new pavement design was proposed for both </a:t>
            </a:r>
            <a:r>
              <a:rPr lang="en-US" dirty="0" smtClean="0">
                <a:latin typeface="Times New Roman" pitchFamily="18" charset="0"/>
                <a:cs typeface="Times New Roman" pitchFamily="18" charset="0"/>
              </a:rPr>
              <a:t>Streets (Al-nasreh &amp;Hadad).</a:t>
            </a:r>
            <a:endParaRPr lang="en-US" dirty="0">
              <a:latin typeface="Times New Roman" pitchFamily="18" charset="0"/>
              <a:cs typeface="Times New Roman" pitchFamily="18" charset="0"/>
            </a:endParaRPr>
          </a:p>
          <a:p>
            <a:pPr marL="0" indent="0" algn="l">
              <a:buNone/>
            </a:pPr>
            <a:endParaRPr lang="ar-SA" dirty="0"/>
          </a:p>
        </p:txBody>
      </p:sp>
    </p:spTree>
    <p:extLst>
      <p:ext uri="{BB962C8B-B14F-4D97-AF65-F5344CB8AC3E}">
        <p14:creationId xmlns:p14="http://schemas.microsoft.com/office/powerpoint/2010/main" val="24367362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Recommendation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l" rtl="0">
              <a:buFont typeface="Wingdings" pitchFamily="2" charset="2"/>
              <a:buChar char="Ø"/>
            </a:pPr>
            <a:r>
              <a:rPr lang="en-US" dirty="0" smtClean="0">
                <a:latin typeface="Times New Roman" pitchFamily="18" charset="0"/>
                <a:cs typeface="Times New Roman" pitchFamily="18" charset="0"/>
              </a:rPr>
              <a:t>Prevent the track from enter intersections at the day and find alternative routes.</a:t>
            </a:r>
          </a:p>
          <a:p>
            <a:pPr algn="l" rtl="0">
              <a:buFont typeface="Wingdings" pitchFamily="2" charset="2"/>
              <a:buChar char="Ø"/>
            </a:pPr>
            <a:r>
              <a:rPr lang="en-US" dirty="0" smtClean="0">
                <a:latin typeface="Times New Roman" pitchFamily="18" charset="0"/>
                <a:cs typeface="Times New Roman" pitchFamily="18" charset="0"/>
              </a:rPr>
              <a:t>We recommended for a new system </a:t>
            </a:r>
            <a:r>
              <a:rPr lang="en-US" dirty="0">
                <a:latin typeface="Times New Roman" pitchFamily="18" charset="0"/>
                <a:cs typeface="Times New Roman" pitchFamily="18" charset="0"/>
              </a:rPr>
              <a:t>traffic management for the whole city.</a:t>
            </a:r>
          </a:p>
          <a:p>
            <a:pPr algn="l" rtl="0">
              <a:buFont typeface="Wingdings" pitchFamily="2" charset="2"/>
              <a:buChar char="Ø"/>
            </a:pPr>
            <a:r>
              <a:rPr lang="en-US" dirty="0" smtClean="0">
                <a:latin typeface="Times New Roman" pitchFamily="18" charset="0"/>
                <a:cs typeface="Times New Roman" pitchFamily="18" charset="0"/>
              </a:rPr>
              <a:t>It is </a:t>
            </a:r>
            <a:r>
              <a:rPr lang="en-US" dirty="0">
                <a:latin typeface="Times New Roman" pitchFamily="18" charset="0"/>
                <a:cs typeface="Times New Roman" pitchFamily="18" charset="0"/>
              </a:rPr>
              <a:t>important to apply the proper maintenance strategy </a:t>
            </a:r>
            <a:r>
              <a:rPr lang="en-US" dirty="0" smtClean="0">
                <a:latin typeface="Times New Roman" pitchFamily="18" charset="0"/>
                <a:cs typeface="Times New Roman" pitchFamily="18" charset="0"/>
              </a:rPr>
              <a:t>for two street (Hadad &amp; alnasreh).</a:t>
            </a:r>
          </a:p>
          <a:p>
            <a:pPr algn="l" rtl="0">
              <a:buFont typeface="Wingdings" pitchFamily="2" charset="2"/>
              <a:buChar char="Ø"/>
            </a:pPr>
            <a:endParaRPr lang="en-US" dirty="0" smtClean="0"/>
          </a:p>
        </p:txBody>
      </p:sp>
    </p:spTree>
    <p:extLst>
      <p:ext uri="{BB962C8B-B14F-4D97-AF65-F5344CB8AC3E}">
        <p14:creationId xmlns:p14="http://schemas.microsoft.com/office/powerpoint/2010/main" val="1505433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396536" cy="6858000"/>
          </a:xfrm>
          <a:prstGeom prst="rect">
            <a:avLst/>
          </a:prstGeom>
        </p:spPr>
      </p:pic>
    </p:spTree>
    <p:extLst>
      <p:ext uri="{BB962C8B-B14F-4D97-AF65-F5344CB8AC3E}">
        <p14:creationId xmlns:p14="http://schemas.microsoft.com/office/powerpoint/2010/main" val="20449736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prstClr val="black"/>
                </a:solidFill>
                <a:latin typeface="Times New Roman" pitchFamily="18" charset="0"/>
                <a:cs typeface="Times New Roman" pitchFamily="18" charset="0"/>
              </a:rPr>
              <a:t>Part1: Design </a:t>
            </a:r>
            <a:r>
              <a:rPr lang="en-US" sz="2800" dirty="0">
                <a:solidFill>
                  <a:prstClr val="black"/>
                </a:solidFill>
                <a:latin typeface="Times New Roman" pitchFamily="18" charset="0"/>
                <a:cs typeface="Times New Roman" pitchFamily="18" charset="0"/>
              </a:rPr>
              <a:t>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1800" y="1524000"/>
            <a:ext cx="3073324" cy="5105400"/>
          </a:xfrm>
        </p:spPr>
      </p:pic>
    </p:spTree>
    <p:extLst>
      <p:ext uri="{BB962C8B-B14F-4D97-AF65-F5344CB8AC3E}">
        <p14:creationId xmlns:p14="http://schemas.microsoft.com/office/powerpoint/2010/main" val="530243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prstClr val="black"/>
                </a:solidFill>
                <a:latin typeface="Times New Roman" pitchFamily="18" charset="0"/>
                <a:cs typeface="Times New Roman" pitchFamily="18" charset="0"/>
              </a:rPr>
              <a:t>Part1: Design of Traffic Lights Signals for Al-</a:t>
            </a:r>
            <a:r>
              <a:rPr lang="en-US" sz="2800" dirty="0" err="1">
                <a:solidFill>
                  <a:prstClr val="black"/>
                </a:solidFill>
                <a:latin typeface="Times New Roman" pitchFamily="18" charset="0"/>
                <a:cs typeface="Times New Roman" pitchFamily="18" charset="0"/>
              </a:rPr>
              <a:t>Nabatat</a:t>
            </a:r>
            <a:r>
              <a:rPr lang="en-US" sz="2800" dirty="0">
                <a:solidFill>
                  <a:prstClr val="black"/>
                </a:solidFill>
                <a:latin typeface="Times New Roman" pitchFamily="18" charset="0"/>
                <a:cs typeface="Times New Roman" pitchFamily="18" charset="0"/>
              </a:rPr>
              <a:t> intersection</a:t>
            </a:r>
            <a:endParaRPr lang="en-US" dirty="0"/>
          </a:p>
        </p:txBody>
      </p:sp>
      <p:sp>
        <p:nvSpPr>
          <p:cNvPr id="3" name="Content Placeholder 2"/>
          <p:cNvSpPr>
            <a:spLocks noGrp="1"/>
          </p:cNvSpPr>
          <p:nvPr>
            <p:ph idx="1"/>
          </p:nvPr>
        </p:nvSpPr>
        <p:spPr/>
        <p:txBody>
          <a:bodyPr/>
          <a:lstStyle/>
          <a:p>
            <a:pPr lvl="0">
              <a:lnSpc>
                <a:spcPct val="115000"/>
              </a:lnSpc>
              <a:spcBef>
                <a:spcPts val="0"/>
              </a:spcBef>
              <a:spcAft>
                <a:spcPts val="1000"/>
              </a:spcAft>
              <a:buFont typeface="Wingdings"/>
              <a:buChar char=""/>
            </a:pPr>
            <a:r>
              <a:rPr lang="en-US" dirty="0" smtClean="0">
                <a:solidFill>
                  <a:srgbClr val="000000"/>
                </a:solidFill>
                <a:effectLst/>
                <a:latin typeface="Times New Roman" pitchFamily="18" charset="0"/>
                <a:ea typeface="Calibri"/>
                <a:cs typeface="Times New Roman" pitchFamily="18" charset="0"/>
              </a:rPr>
              <a:t>Vehicle tracking:</a:t>
            </a:r>
            <a:endParaRPr lang="en-US" dirty="0">
              <a:solidFill>
                <a:srgbClr val="000000"/>
              </a:solidFill>
              <a:latin typeface="Times New Roman" pitchFamily="18" charset="0"/>
              <a:ea typeface="Calibri"/>
              <a:cs typeface="Times New Roman" pitchFamily="18" charset="0"/>
            </a:endParaRP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879214" y="1600200"/>
            <a:ext cx="3207386" cy="5105400"/>
          </a:xfrm>
          <a:prstGeom prst="rect">
            <a:avLst/>
          </a:prstGeom>
        </p:spPr>
      </p:pic>
    </p:spTree>
    <p:extLst>
      <p:ext uri="{BB962C8B-B14F-4D97-AF65-F5344CB8AC3E}">
        <p14:creationId xmlns:p14="http://schemas.microsoft.com/office/powerpoint/2010/main" val="40609725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422</TotalTime>
  <Words>2459</Words>
  <Application>Microsoft Office PowerPoint</Application>
  <PresentationFormat>On-screen Show (4:3)</PresentationFormat>
  <Paragraphs>789</Paragraphs>
  <Slides>77</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89" baseType="lpstr">
      <vt:lpstr>Arial</vt:lpstr>
      <vt:lpstr>Calibri</vt:lpstr>
      <vt:lpstr>Cambria</vt:lpstr>
      <vt:lpstr>Cambria Math</vt:lpstr>
      <vt:lpstr>Franklin Gothic Book</vt:lpstr>
      <vt:lpstr>Perpetua</vt:lpstr>
      <vt:lpstr>Tahoma</vt:lpstr>
      <vt:lpstr>Times New Roman</vt:lpstr>
      <vt:lpstr>Wingdings</vt:lpstr>
      <vt:lpstr>Wingdings 2</vt:lpstr>
      <vt:lpstr>Equity</vt:lpstr>
      <vt:lpstr>Document</vt:lpstr>
      <vt:lpstr>Design of Three Critical Intersection and Two Links in Jenin City</vt:lpstr>
      <vt:lpstr>Part 1: definition of the three intersections</vt:lpstr>
      <vt:lpstr>Part 1: definition of the three intersections</vt:lpstr>
      <vt:lpstr>Part 1: Data analysis results</vt:lpstr>
      <vt:lpstr>Part 1: Data analysis results</vt:lpstr>
      <vt:lpstr>Part1: Design of Traffic Lights Signals</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Al-Nabatat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Part1: Design of Traffic Lights Signals for Al-Zayed intersection</vt:lpstr>
      <vt:lpstr>Al-Cinema intersection</vt:lpstr>
      <vt:lpstr>Al-Cinema intersection</vt:lpstr>
      <vt:lpstr>Al-Cinema intersection</vt:lpstr>
      <vt:lpstr>Al-Cinema intersection</vt:lpstr>
      <vt:lpstr>Al-Cinema intersection</vt:lpstr>
      <vt:lpstr>BOQ</vt:lpstr>
      <vt:lpstr>Part(2): Design of Two Links </vt:lpstr>
      <vt:lpstr>Part2:Data collection:</vt:lpstr>
      <vt:lpstr>PowerPoint Presentation</vt:lpstr>
      <vt:lpstr>PowerPoint Presentation</vt:lpstr>
      <vt:lpstr>Part2: Data analysis: </vt:lpstr>
      <vt:lpstr>PowerPoint Presentation</vt:lpstr>
      <vt:lpstr>PowerPoint Presentation</vt:lpstr>
      <vt:lpstr>PowerPoint Presentation</vt:lpstr>
      <vt:lpstr>PowerPoint Presentation</vt:lpstr>
      <vt:lpstr>PowerPoint Presentation</vt:lpstr>
      <vt:lpstr>PowerPoint Presentation</vt:lpstr>
      <vt:lpstr>Part2: Design of Two Links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BOQ : Bill Of Quantity </vt:lpstr>
      <vt:lpstr>Conclusion </vt:lpstr>
      <vt:lpstr>Conclusion</vt:lpstr>
      <vt:lpstr>Recommendation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Three Critical Intersection and Two Links in Jenin City</dc:title>
  <dc:creator>Windows User</dc:creator>
  <cp:lastModifiedBy>lab</cp:lastModifiedBy>
  <cp:revision>45</cp:revision>
  <dcterms:created xsi:type="dcterms:W3CDTF">2018-05-15T20:13:04Z</dcterms:created>
  <dcterms:modified xsi:type="dcterms:W3CDTF">2018-08-29T09:49:35Z</dcterms:modified>
</cp:coreProperties>
</file>