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>
  <p:sldMasterIdLst>
    <p:sldMasterId id="2147483648" r:id="rId1"/>
  </p:sldMasterIdLst>
  <p:notesMasterIdLst>
    <p:notesMasterId r:id="rId45"/>
  </p:notesMasterIdLst>
  <p:sldIdLst>
    <p:sldId id="256" r:id="rId2"/>
    <p:sldId id="258" r:id="rId3"/>
    <p:sldId id="257" r:id="rId4"/>
    <p:sldId id="264" r:id="rId5"/>
    <p:sldId id="265" r:id="rId6"/>
    <p:sldId id="266" r:id="rId7"/>
    <p:sldId id="267" r:id="rId8"/>
    <p:sldId id="268" r:id="rId9"/>
    <p:sldId id="263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3" r:id="rId34"/>
    <p:sldId id="292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</p:sldIdLst>
  <p:sldSz cx="12192000" cy="6858000"/>
  <p:notesSz cx="6858000" cy="9144000"/>
  <p:embeddedFontLst>
    <p:embeddedFont>
      <p:font typeface="Calibri" panose="020F0502020204030204" pitchFamily="34" charset="0"/>
      <p:regular r:id="rId46"/>
      <p:bold r:id="rId47"/>
    </p:embeddedFont>
    <p:embeddedFont>
      <p:font typeface="Calibri Light" panose="020F0302020204030204" pitchFamily="34" charset="0"/>
      <p:regular r:id="rId48"/>
    </p:embeddedFont>
    <p:embeddedFont>
      <p:font typeface="Cambria Math" panose="02040503050406030204" pitchFamily="18" charset="0"/>
      <p:regular r:id="rId49"/>
    </p:embeddedFont>
  </p:embeddedFontLst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aid" initials="O" lastIdx="2" clrIdx="0">
    <p:extLst>
      <p:ext uri="{19B8F6BF-5375-455C-9EA6-DF929625EA0E}">
        <p15:presenceInfo xmlns:p15="http://schemas.microsoft.com/office/powerpoint/2012/main" userId="Osai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النمط المتوسط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نمط متوسط 3 - تميي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نمط متوسط 3 - 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1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459EC5D-6970-430B-BA42-A940D6E442FE}" type="datetimeFigureOut">
              <a:rPr lang="ar-JO" smtClean="0"/>
              <a:t>14/12/1444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C7722D7D-AC84-4BC9-9F48-1BA7C86A6B3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6347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A5B37A9-5FA2-44BB-B6A1-B3368D674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9F5CB18-BC43-4A6D-AEFD-CB36837B3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174737C-C883-4D20-B57D-FFEE10106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4444-59BD-4ACF-A360-A83E6981E8DB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C182C20-C22E-4169-A1AF-57F6628C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414A14D-9B89-4D86-B116-2273C48CC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928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3B0375C-4D08-4A2B-B40A-E6647FE8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FE86E37F-B3D9-4A0F-AF2B-07C8728FF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75675596-0096-410C-9D5D-6D3C8D4FA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E2F6D-0F1C-4FA7-B7AB-77DB684DD84D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1DD45FC-A81D-4852-B2D6-E26821CC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33C9F65-F883-4D8E-A0DF-C353C6863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25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5DAB510C-2128-474C-898B-758366932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558F4319-6A77-40FA-A23B-1EF1D57C1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65EBF56-BDDC-4137-8E34-6BE2720B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A2FAC-1916-4A27-9A3D-A5997D3C9465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C869051F-60D0-4BBB-8409-A0063EF9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395CFF2-418C-4299-A259-73D37FD6B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4529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4D8DAFD-E3FA-439B-8668-F311EBECB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CA713C5-4FF7-46AE-9E0D-4508C6CF3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E24FDCD-FF6C-44FB-AB1B-E8244E03F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A133-3817-46EC-A20A-F521D88C5FC8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D8BC010-4434-47D9-99B5-02F83350C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712CD5F-30AC-47A6-BDEF-4B7A179D0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2586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A09D4AD-034B-4BD9-AE16-CBF9C651C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3E5ADDBC-449B-44CD-85DC-5A46122E9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FC47369-9425-4966-8B07-D7717DE3A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4A36-E3AA-46A1-BF8E-ABD0E6C3B93F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2A3931B-085A-453B-ACD9-F0D640AF6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70F3DC8-61AB-431A-BF8D-84E9C730E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1111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CF06DD2-A373-40B3-9277-03D8FF3F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7590582-B812-419A-A40B-DEEB0E7FE9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D8CC5E47-182A-4AE2-8CD6-742B745D5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B9B5A4DB-5311-46EC-8531-5EC4BAFD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F9C6-6340-4E8B-BD0F-4CEF54D3925C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102FE88B-0629-4C0F-BC58-5B5AC7B3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3E6464D9-0AE3-4E7F-8ADC-5B288971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8266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67C73EF-7794-4D04-A357-A2574C76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71C7576C-79FB-4D17-92DA-11A0C348F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3C787D31-A616-43E1-B609-CB11FB3A4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8393E26F-2F1D-41EB-AD67-A571050B48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E23A50BC-A4CE-45F2-B013-2931661293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46D677A6-94B5-40B4-969A-FB79503E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9F1B-612D-4B10-8B9D-C736D20C99B9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F8A31694-A0AD-4E8D-8437-4455DEC32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DB807EEF-36AD-4AA2-9597-8EDA1B0F2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24790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A6A6723-F2D9-4F87-A0C1-F8ED09DC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C332D305-C556-41CC-94EE-DEAE8ADCC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389C-89F4-4F35-BBBE-DE128B1426DF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5FD6A3FD-9007-4369-A277-BBD899494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CA29FC08-8AB2-4CE4-97E2-317ECACB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1612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C77CBCEC-EA0F-4AE6-BAFA-E8C779685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913D-3709-4317-9A3D-23965E6D22CB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6BC8F71C-B250-4037-958A-B0183D4E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2C81F44E-2050-4305-9E40-5EC25771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0898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821007C-21F7-4961-9D05-F814A9151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9FE3F81-47D2-44EC-8B2E-A95C4D98A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2645BF3-3D25-42BA-A272-FADA7E9A5F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25A30089-B15D-4F99-884D-0BFFFB22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CA85-6AED-4DD2-99DB-69110F04644E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43F8C9E4-013B-44AF-A0AA-A5B53E5D7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F027EB37-6CEC-4D2D-880B-2C230D002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163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651CBD5-6CCE-4CF8-A47D-5417EB867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478ADF9A-DF54-470B-9107-7FC78CFA54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7AFC4756-69A7-4ABB-8C25-E7808457F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012B58EB-1BAB-46DC-BC47-2FA904A10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CE48-1BD7-45AB-BD66-6F4458F5605A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F7DA4791-0B6C-4D8D-980E-C7F4EDBD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F050D13F-5425-4901-A041-F4ED99C1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914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4FF37569-21FF-446A-AB3E-8C80F8AD4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ABE008F1-4017-47EE-AA08-53A06533A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BBCAF521-2754-4A59-B585-B06C249284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0012-5A52-444B-BD61-FE88A7DA03D6}" type="datetime8">
              <a:rPr lang="ar-JO" smtClean="0"/>
              <a:t>02 تموز، 23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3A8722B-D10C-4066-818F-B4F3E0903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B48CFC3B-2003-4DC0-9D5E-89C2E1A3C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ED552-BAAF-48AF-A70D-A003E15A412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9356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C47DDEC1-5DF2-493F-BFE1-BA82506539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" r="-12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21A6A695-2740-4EA1-8EF7-DD7620717507}"/>
              </a:ext>
            </a:extLst>
          </p:cNvPr>
          <p:cNvSpPr txBox="1"/>
          <p:nvPr/>
        </p:nvSpPr>
        <p:spPr>
          <a:xfrm>
            <a:off x="3276600" y="1417320"/>
            <a:ext cx="65227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57" name="شكل حر: شكل 56">
            <a:extLst>
              <a:ext uri="{FF2B5EF4-FFF2-40B4-BE49-F238E27FC236}">
                <a16:creationId xmlns:a16="http://schemas.microsoft.com/office/drawing/2014/main" id="{86E303FD-E070-453F-A73E-DA0DF6C52AF4}"/>
              </a:ext>
            </a:extLst>
          </p:cNvPr>
          <p:cNvSpPr/>
          <p:nvPr/>
        </p:nvSpPr>
        <p:spPr>
          <a:xfrm>
            <a:off x="0" y="0"/>
            <a:ext cx="7243429" cy="6858000"/>
          </a:xfrm>
          <a:custGeom>
            <a:avLst/>
            <a:gdLst>
              <a:gd name="connsiteX0" fmla="*/ 0 w 7243429"/>
              <a:gd name="connsiteY0" fmla="*/ 0 h 6858000"/>
              <a:gd name="connsiteX1" fmla="*/ 4029850 w 7243429"/>
              <a:gd name="connsiteY1" fmla="*/ 0 h 6858000"/>
              <a:gd name="connsiteX2" fmla="*/ 7243429 w 7243429"/>
              <a:gd name="connsiteY2" fmla="*/ 0 h 6858000"/>
              <a:gd name="connsiteX3" fmla="*/ 4349371 w 7243429"/>
              <a:gd name="connsiteY3" fmla="*/ 6858000 h 6858000"/>
              <a:gd name="connsiteX4" fmla="*/ 919241 w 7243429"/>
              <a:gd name="connsiteY4" fmla="*/ 6858000 h 6858000"/>
              <a:gd name="connsiteX5" fmla="*/ 0 w 7243429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429" h="6858000">
                <a:moveTo>
                  <a:pt x="0" y="0"/>
                </a:moveTo>
                <a:lnTo>
                  <a:pt x="4029850" y="0"/>
                </a:lnTo>
                <a:lnTo>
                  <a:pt x="7243429" y="0"/>
                </a:lnTo>
                <a:lnTo>
                  <a:pt x="4349371" y="6858000"/>
                </a:lnTo>
                <a:lnTo>
                  <a:pt x="91924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 anchor="ctr">
            <a:noAutofit/>
          </a:bodyPr>
          <a:lstStyle/>
          <a:p>
            <a:pPr algn="ctr"/>
            <a:endParaRPr lang="ar-JO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60ECC757-E031-4381-B24B-BF00BF2FE6E4}"/>
              </a:ext>
            </a:extLst>
          </p:cNvPr>
          <p:cNvSpPr txBox="1"/>
          <p:nvPr/>
        </p:nvSpPr>
        <p:spPr>
          <a:xfrm>
            <a:off x="1983601" y="1982986"/>
            <a:ext cx="7386598" cy="42226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Analysis of Ammar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ower on Ramallah city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By:</a:t>
            </a:r>
            <a:endParaRPr lang="en-US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Karsou Othm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(11819320)</a:t>
            </a:r>
            <a:endParaRPr lang="en-US" sz="24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Osaid Abu S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hanab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(11821753)</a:t>
            </a:r>
            <a:endParaRPr lang="en-US" sz="24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Mahmoud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Najjar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(11821751)</a:t>
            </a:r>
            <a:endParaRPr lang="en-US" sz="24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Under</a:t>
            </a:r>
            <a:r>
              <a:rPr lang="en-US" sz="2400" b="1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supervision of: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Dr.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Munther Diab</a:t>
            </a:r>
          </a:p>
          <a:p>
            <a:endParaRPr lang="ar-JO" sz="2400" dirty="0">
              <a:cs typeface="+mj-cs"/>
            </a:endParaRPr>
          </a:p>
        </p:txBody>
      </p:sp>
      <p:sp>
        <p:nvSpPr>
          <p:cNvPr id="58" name="مخطط انسيابي: قرار 57">
            <a:extLst>
              <a:ext uri="{FF2B5EF4-FFF2-40B4-BE49-F238E27FC236}">
                <a16:creationId xmlns:a16="http://schemas.microsoft.com/office/drawing/2014/main" id="{FCE20BA2-4367-4931-8FC0-688D428DC47B}"/>
              </a:ext>
            </a:extLst>
          </p:cNvPr>
          <p:cNvSpPr/>
          <p:nvPr/>
        </p:nvSpPr>
        <p:spPr>
          <a:xfrm>
            <a:off x="116114" y="0"/>
            <a:ext cx="11959772" cy="6858000"/>
          </a:xfrm>
          <a:prstGeom prst="flowChartDecision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خطط انسيابي: قرار 58">
            <a:extLst>
              <a:ext uri="{FF2B5EF4-FFF2-40B4-BE49-F238E27FC236}">
                <a16:creationId xmlns:a16="http://schemas.microsoft.com/office/drawing/2014/main" id="{3C8A1E32-C762-4421-971E-251CD5219D15}"/>
              </a:ext>
            </a:extLst>
          </p:cNvPr>
          <p:cNvSpPr/>
          <p:nvPr/>
        </p:nvSpPr>
        <p:spPr>
          <a:xfrm>
            <a:off x="435429" y="244929"/>
            <a:ext cx="11321142" cy="6368142"/>
          </a:xfrm>
          <a:prstGeom prst="flowChartDecision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0" name="Picture 3">
            <a:extLst>
              <a:ext uri="{FF2B5EF4-FFF2-40B4-BE49-F238E27FC236}">
                <a16:creationId xmlns:a16="http://schemas.microsoft.com/office/drawing/2014/main" id="{E0C365BB-FD9D-4546-8B67-A8796996E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9" y="320709"/>
            <a:ext cx="1402440" cy="146594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stA="16000" endPos="47000" dir="5400000" sy="-100000" algn="bl" rotWithShape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73E721-CAC4-4234-BA5F-45613038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24396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>
            <a:extLst>
              <a:ext uri="{FF2B5EF4-FFF2-40B4-BE49-F238E27FC236}">
                <a16:creationId xmlns:a16="http://schemas.microsoft.com/office/drawing/2014/main" id="{FE34B922-A129-4635-A729-86B0E4B49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76452"/>
              </p:ext>
            </p:extLst>
          </p:nvPr>
        </p:nvGraphicFramePr>
        <p:xfrm>
          <a:off x="3473042" y="1899758"/>
          <a:ext cx="8718958" cy="221453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377202">
                  <a:extLst>
                    <a:ext uri="{9D8B030D-6E8A-4147-A177-3AD203B41FA5}">
                      <a16:colId xmlns:a16="http://schemas.microsoft.com/office/drawing/2014/main" val="4250415710"/>
                    </a:ext>
                  </a:extLst>
                </a:gridCol>
                <a:gridCol w="5341756">
                  <a:extLst>
                    <a:ext uri="{9D8B030D-6E8A-4147-A177-3AD203B41FA5}">
                      <a16:colId xmlns:a16="http://schemas.microsoft.com/office/drawing/2014/main" val="2945476037"/>
                    </a:ext>
                  </a:extLst>
                </a:gridCol>
              </a:tblGrid>
              <a:tr h="3486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>
                          <a:effectLst/>
                        </a:rPr>
                        <a:t>Property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181918"/>
                  </a:ext>
                </a:extLst>
              </a:tr>
              <a:tr h="64181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 dirty="0">
                          <a:effectLst/>
                        </a:rPr>
                        <a:t>30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 dirty="0">
                          <a:effectLst/>
                        </a:rPr>
                        <a:t>Compressive strength, fc ( MPA )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747137"/>
                  </a:ext>
                </a:extLst>
              </a:tr>
              <a:tr h="64181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 dirty="0">
                          <a:effectLst/>
                        </a:rPr>
                        <a:t>25.7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>
                          <a:effectLst/>
                        </a:rPr>
                        <a:t>Modulus of elasticity, Ec (GPa)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956519"/>
                  </a:ext>
                </a:extLst>
              </a:tr>
              <a:tr h="3486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>
                          <a:effectLst/>
                        </a:rPr>
                        <a:t>25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400" dirty="0">
                          <a:effectLst/>
                        </a:rPr>
                        <a:t>Unit wight (kN./m3)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26909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BA3D4383-9EF3-4374-9579-B2C35E7EE824}"/>
              </a:ext>
            </a:extLst>
          </p:cNvPr>
          <p:cNvSpPr/>
          <p:nvPr/>
        </p:nvSpPr>
        <p:spPr>
          <a:xfrm>
            <a:off x="0" y="0"/>
            <a:ext cx="3473042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B1BE8D45-E007-4C72-B25A-195E207F7DE6}"/>
              </a:ext>
            </a:extLst>
          </p:cNvPr>
          <p:cNvSpPr txBox="1"/>
          <p:nvPr/>
        </p:nvSpPr>
        <p:spPr>
          <a:xfrm>
            <a:off x="0" y="2336801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070290BE-350E-4956-94A1-BB828BE16254}"/>
              </a:ext>
            </a:extLst>
          </p:cNvPr>
          <p:cNvSpPr txBox="1"/>
          <p:nvPr/>
        </p:nvSpPr>
        <p:spPr>
          <a:xfrm>
            <a:off x="-664029" y="-227628"/>
            <a:ext cx="6364514" cy="1566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390650" algn="l"/>
              </a:tabLst>
            </a:pPr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aterials</a:t>
            </a:r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جدول 7">
            <a:extLst>
              <a:ext uri="{FF2B5EF4-FFF2-40B4-BE49-F238E27FC236}">
                <a16:creationId xmlns:a16="http://schemas.microsoft.com/office/drawing/2014/main" id="{2BBFB06E-9DC7-4817-8405-41FADDCB9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612698"/>
              </p:ext>
            </p:extLst>
          </p:nvPr>
        </p:nvGraphicFramePr>
        <p:xfrm>
          <a:off x="3473042" y="5047279"/>
          <a:ext cx="8718958" cy="1810721"/>
        </p:xfrm>
        <a:graphic>
          <a:graphicData uri="http://schemas.openxmlformats.org/drawingml/2006/table">
            <a:tbl>
              <a:tblPr rtl="1" firstRow="1" bandRow="1">
                <a:tableStyleId>{8EC20E35-A176-4012-BC5E-935CFFF8708E}</a:tableStyleId>
              </a:tblPr>
              <a:tblGrid>
                <a:gridCol w="4180921">
                  <a:extLst>
                    <a:ext uri="{9D8B030D-6E8A-4147-A177-3AD203B41FA5}">
                      <a16:colId xmlns:a16="http://schemas.microsoft.com/office/drawing/2014/main" val="1300913653"/>
                    </a:ext>
                  </a:extLst>
                </a:gridCol>
                <a:gridCol w="4538037">
                  <a:extLst>
                    <a:ext uri="{9D8B030D-6E8A-4147-A177-3AD203B41FA5}">
                      <a16:colId xmlns:a16="http://schemas.microsoft.com/office/drawing/2014/main" val="63363186"/>
                    </a:ext>
                  </a:extLst>
                </a:gridCol>
              </a:tblGrid>
              <a:tr h="34797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 dirty="0">
                          <a:effectLst/>
                        </a:rPr>
                        <a:t>Value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 dirty="0">
                          <a:effectLst/>
                        </a:rPr>
                        <a:t>Property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extLst>
                  <a:ext uri="{0D108BD9-81ED-4DB2-BD59-A6C34878D82A}">
                    <a16:rowId xmlns:a16="http://schemas.microsoft.com/office/drawing/2014/main" val="3939468920"/>
                  </a:ext>
                </a:extLst>
              </a:tr>
              <a:tr h="6603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>
                          <a:effectLst/>
                        </a:rPr>
                        <a:t>420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 dirty="0">
                          <a:effectLst/>
                        </a:rPr>
                        <a:t>Yielding strength, fy (Mpa) 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extLst>
                  <a:ext uri="{0D108BD9-81ED-4DB2-BD59-A6C34878D82A}">
                    <a16:rowId xmlns:a16="http://schemas.microsoft.com/office/drawing/2014/main" val="1316670366"/>
                  </a:ext>
                </a:extLst>
              </a:tr>
              <a:tr h="6603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 dirty="0">
                          <a:effectLst/>
                        </a:rPr>
                        <a:t>200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90650" algn="l"/>
                        </a:tabLst>
                      </a:pPr>
                      <a:r>
                        <a:rPr lang="en-US" sz="2100" dirty="0">
                          <a:effectLst/>
                        </a:rPr>
                        <a:t>Modulus of elasticity, Es (GPa)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62817" marR="162817" marT="81408" marB="81408"/>
                </a:tc>
                <a:extLst>
                  <a:ext uri="{0D108BD9-81ED-4DB2-BD59-A6C34878D82A}">
                    <a16:rowId xmlns:a16="http://schemas.microsoft.com/office/drawing/2014/main" val="578354511"/>
                  </a:ext>
                </a:extLst>
              </a:tr>
            </a:tbl>
          </a:graphicData>
        </a:graphic>
      </p:graphicFrame>
      <p:sp>
        <p:nvSpPr>
          <p:cNvPr id="10" name="مربع نص 9">
            <a:extLst>
              <a:ext uri="{FF2B5EF4-FFF2-40B4-BE49-F238E27FC236}">
                <a16:creationId xmlns:a16="http://schemas.microsoft.com/office/drawing/2014/main" id="{9121B5F1-8790-4CD3-8C42-ED36F8B19C17}"/>
              </a:ext>
            </a:extLst>
          </p:cNvPr>
          <p:cNvSpPr txBox="1"/>
          <p:nvPr/>
        </p:nvSpPr>
        <p:spPr>
          <a:xfrm>
            <a:off x="3646715" y="1190375"/>
            <a:ext cx="18800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Concrete. 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6ACB525-5C2D-4A63-BA7E-05664FCF89FA}"/>
              </a:ext>
            </a:extLst>
          </p:cNvPr>
          <p:cNvSpPr txBox="1"/>
          <p:nvPr/>
        </p:nvSpPr>
        <p:spPr>
          <a:xfrm>
            <a:off x="3222172" y="4271270"/>
            <a:ext cx="2053770" cy="59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390650" algn="l"/>
              </a:tabLst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Steel. 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945835-E12A-42A5-A015-7F977F62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972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9A34F838-F37F-420F-8C83-77711EE5FD45}"/>
              </a:ext>
            </a:extLst>
          </p:cNvPr>
          <p:cNvSpPr/>
          <p:nvPr/>
        </p:nvSpPr>
        <p:spPr>
          <a:xfrm>
            <a:off x="0" y="0"/>
            <a:ext cx="3473042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B3239F7-035E-4A09-95D2-DC6B5EB89A77}"/>
              </a:ext>
            </a:extLst>
          </p:cNvPr>
          <p:cNvSpPr txBox="1"/>
          <p:nvPr/>
        </p:nvSpPr>
        <p:spPr>
          <a:xfrm>
            <a:off x="0" y="2336801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424066B-1EB0-4D37-AF0B-0A3104C945D5}"/>
              </a:ext>
            </a:extLst>
          </p:cNvPr>
          <p:cNvSpPr txBox="1"/>
          <p:nvPr/>
        </p:nvSpPr>
        <p:spPr>
          <a:xfrm>
            <a:off x="-664029" y="-227628"/>
            <a:ext cx="6364514" cy="1566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390650" algn="l"/>
              </a:tabLst>
            </a:pPr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aterials</a:t>
            </a:r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F9116DB4-0DDB-4D8C-8230-B28DF7CB7B3B}"/>
              </a:ext>
            </a:extLst>
          </p:cNvPr>
          <p:cNvSpPr txBox="1"/>
          <p:nvPr/>
        </p:nvSpPr>
        <p:spPr>
          <a:xfrm>
            <a:off x="3646714" y="1190375"/>
            <a:ext cx="29717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Other materials. 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جدول 8">
            <a:extLst>
              <a:ext uri="{FF2B5EF4-FFF2-40B4-BE49-F238E27FC236}">
                <a16:creationId xmlns:a16="http://schemas.microsoft.com/office/drawing/2014/main" id="{F9C31891-B970-4CBB-A9A7-B6C15029F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59982"/>
              </p:ext>
            </p:extLst>
          </p:nvPr>
        </p:nvGraphicFramePr>
        <p:xfrm>
          <a:off x="3473042" y="1930400"/>
          <a:ext cx="8718958" cy="49276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832201">
                  <a:extLst>
                    <a:ext uri="{9D8B030D-6E8A-4147-A177-3AD203B41FA5}">
                      <a16:colId xmlns:a16="http://schemas.microsoft.com/office/drawing/2014/main" val="1505807919"/>
                    </a:ext>
                  </a:extLst>
                </a:gridCol>
                <a:gridCol w="4886757">
                  <a:extLst>
                    <a:ext uri="{9D8B030D-6E8A-4147-A177-3AD203B41FA5}">
                      <a16:colId xmlns:a16="http://schemas.microsoft.com/office/drawing/2014/main" val="3938170379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Ɣ in kN/m³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Material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737760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12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Blocks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542675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18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Filling Materials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844666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26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Tiles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278449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Plaster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480125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13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Aggregate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35202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Concrete Mortar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614920"/>
                  </a:ext>
                </a:extLst>
              </a:tr>
              <a:tr h="615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>
                          <a:effectLst/>
                        </a:rPr>
                        <a:t>30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314450" algn="l"/>
                        </a:tabLst>
                      </a:pPr>
                      <a:r>
                        <a:rPr lang="en-US" sz="2400" dirty="0">
                          <a:effectLst/>
                        </a:rPr>
                        <a:t>Masonry Stone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46444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221D33-3F7F-45A6-93B1-1BF2F918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2661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F6EB1F-AAF4-4D15-ABA5-051163340C48}"/>
              </a:ext>
            </a:extLst>
          </p:cNvPr>
          <p:cNvSpPr/>
          <p:nvPr/>
        </p:nvSpPr>
        <p:spPr>
          <a:xfrm>
            <a:off x="0" y="0"/>
            <a:ext cx="3473042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D5C14BAF-39CA-41C5-92C1-AAEC2D5F254A}"/>
              </a:ext>
            </a:extLst>
          </p:cNvPr>
          <p:cNvSpPr txBox="1"/>
          <p:nvPr/>
        </p:nvSpPr>
        <p:spPr>
          <a:xfrm>
            <a:off x="0" y="2336801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15F8C5A-1920-48F4-8BD6-C41F51BA3EDD}"/>
              </a:ext>
            </a:extLst>
          </p:cNvPr>
          <p:cNvSpPr txBox="1"/>
          <p:nvPr/>
        </p:nvSpPr>
        <p:spPr>
          <a:xfrm>
            <a:off x="581570" y="-337739"/>
            <a:ext cx="6364514" cy="1602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390650" algn="l"/>
              </a:tabLst>
            </a:pPr>
            <a:r>
              <a:rPr lang="en-US" sz="9600" dirty="0">
                <a:solidFill>
                  <a:schemeClr val="bg1"/>
                </a:solidFill>
              </a:rPr>
              <a:t>L</a:t>
            </a: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oad</a:t>
            </a:r>
            <a:r>
              <a:rPr lang="en-US" sz="6600" dirty="0"/>
              <a:t> </a:t>
            </a: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type</a:t>
            </a:r>
            <a:r>
              <a:rPr lang="en-US" sz="6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D58CE08C-BF6F-4270-9A91-8DA60BDE16CA}"/>
              </a:ext>
            </a:extLst>
          </p:cNvPr>
          <p:cNvSpPr txBox="1"/>
          <p:nvPr/>
        </p:nvSpPr>
        <p:spPr>
          <a:xfrm>
            <a:off x="3473042" y="1099403"/>
            <a:ext cx="90968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The load was calculated according to ASCE 17-16 code. </a:t>
            </a:r>
          </a:p>
          <a:p>
            <a:pPr algn="l" rtl="0"/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As the following: </a:t>
            </a:r>
          </a:p>
        </p:txBody>
      </p:sp>
      <p:graphicFrame>
        <p:nvGraphicFramePr>
          <p:cNvPr id="7" name="جدول 4">
            <a:extLst>
              <a:ext uri="{FF2B5EF4-FFF2-40B4-BE49-F238E27FC236}">
                <a16:creationId xmlns:a16="http://schemas.microsoft.com/office/drawing/2014/main" id="{14B51653-67CF-43A1-9A4B-59475638E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89017"/>
              </p:ext>
            </p:extLst>
          </p:nvPr>
        </p:nvGraphicFramePr>
        <p:xfrm>
          <a:off x="3473042" y="3260130"/>
          <a:ext cx="8718958" cy="160294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359479">
                  <a:extLst>
                    <a:ext uri="{9D8B030D-6E8A-4147-A177-3AD203B41FA5}">
                      <a16:colId xmlns:a16="http://schemas.microsoft.com/office/drawing/2014/main" val="3937745110"/>
                    </a:ext>
                  </a:extLst>
                </a:gridCol>
                <a:gridCol w="4359479">
                  <a:extLst>
                    <a:ext uri="{9D8B030D-6E8A-4147-A177-3AD203B41FA5}">
                      <a16:colId xmlns:a16="http://schemas.microsoft.com/office/drawing/2014/main" val="1426256828"/>
                    </a:ext>
                  </a:extLst>
                </a:gridCol>
              </a:tblGrid>
              <a:tr h="40073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Value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Type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194937"/>
                  </a:ext>
                </a:extLst>
              </a:tr>
              <a:tr h="40073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 kN./m2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Live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668685"/>
                  </a:ext>
                </a:extLst>
              </a:tr>
              <a:tr h="40073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 kN./m2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Super dead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55694"/>
                  </a:ext>
                </a:extLst>
              </a:tr>
              <a:tr h="40073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Program calculated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Dead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453234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4B7DB-EA4C-4983-920F-9BC06E92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6065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761350-62A4-4CCB-BEEC-DEAD3D38BBE1}"/>
              </a:ext>
            </a:extLst>
          </p:cNvPr>
          <p:cNvSpPr/>
          <p:nvPr/>
        </p:nvSpPr>
        <p:spPr>
          <a:xfrm>
            <a:off x="-58841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1ECB2455-2522-4D74-94A0-1E704EA5ADC5}"/>
              </a:ext>
            </a:extLst>
          </p:cNvPr>
          <p:cNvSpPr txBox="1"/>
          <p:nvPr/>
        </p:nvSpPr>
        <p:spPr>
          <a:xfrm>
            <a:off x="99736" y="243193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grpSp>
        <p:nvGrpSpPr>
          <p:cNvPr id="4" name="Group 20">
            <a:extLst>
              <a:ext uri="{FF2B5EF4-FFF2-40B4-BE49-F238E27FC236}">
                <a16:creationId xmlns:a16="http://schemas.microsoft.com/office/drawing/2014/main" id="{3D42FCAB-0C84-420E-9CE1-E722D4C2EEF6}"/>
              </a:ext>
            </a:extLst>
          </p:cNvPr>
          <p:cNvGrpSpPr/>
          <p:nvPr/>
        </p:nvGrpSpPr>
        <p:grpSpPr>
          <a:xfrm>
            <a:off x="3714912" y="1571541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5" name="Rectangle: Rounded Corners 8">
              <a:extLst>
                <a:ext uri="{FF2B5EF4-FFF2-40B4-BE49-F238E27FC236}">
                  <a16:creationId xmlns:a16="http://schemas.microsoft.com/office/drawing/2014/main" id="{0FA9ACA5-76AD-424B-BD07-DED947123355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6" name="Oval 11">
              <a:extLst>
                <a:ext uri="{FF2B5EF4-FFF2-40B4-BE49-F238E27FC236}">
                  <a16:creationId xmlns:a16="http://schemas.microsoft.com/office/drawing/2014/main" id="{F9626B43-D644-4B97-9424-7C5DD5090B2C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D7C1C92-D017-4AA2-A204-9CC5E663D7AC}"/>
              </a:ext>
            </a:extLst>
          </p:cNvPr>
          <p:cNvSpPr txBox="1"/>
          <p:nvPr/>
        </p:nvSpPr>
        <p:spPr>
          <a:xfrm>
            <a:off x="1990897" y="-494897"/>
            <a:ext cx="6429828" cy="2211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38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ypes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of structural systems.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20">
            <a:extLst>
              <a:ext uri="{FF2B5EF4-FFF2-40B4-BE49-F238E27FC236}">
                <a16:creationId xmlns:a16="http://schemas.microsoft.com/office/drawing/2014/main" id="{DDBA56FA-184D-4B4D-BD0A-B00F9474447B}"/>
              </a:ext>
            </a:extLst>
          </p:cNvPr>
          <p:cNvGrpSpPr/>
          <p:nvPr/>
        </p:nvGrpSpPr>
        <p:grpSpPr>
          <a:xfrm>
            <a:off x="4571443" y="2847124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0" name="Rectangle: Rounded Corners 8">
              <a:extLst>
                <a:ext uri="{FF2B5EF4-FFF2-40B4-BE49-F238E27FC236}">
                  <a16:creationId xmlns:a16="http://schemas.microsoft.com/office/drawing/2014/main" id="{803342C7-C7FC-4A64-BE44-B4ED1DBD78DF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A45F656-6C46-4A62-AA29-D318EDFD2529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20">
            <a:extLst>
              <a:ext uri="{FF2B5EF4-FFF2-40B4-BE49-F238E27FC236}">
                <a16:creationId xmlns:a16="http://schemas.microsoft.com/office/drawing/2014/main" id="{0C7E80DB-D34B-4504-8EB3-72597A8C91EF}"/>
              </a:ext>
            </a:extLst>
          </p:cNvPr>
          <p:cNvGrpSpPr/>
          <p:nvPr/>
        </p:nvGrpSpPr>
        <p:grpSpPr>
          <a:xfrm>
            <a:off x="5427974" y="4210278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3" name="Rectangle: Rounded Corners 8">
              <a:extLst>
                <a:ext uri="{FF2B5EF4-FFF2-40B4-BE49-F238E27FC236}">
                  <a16:creationId xmlns:a16="http://schemas.microsoft.com/office/drawing/2014/main" id="{DAFC7C74-5C56-45C4-B262-A873E4871679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59358848-55DC-46B7-AC2F-4FE5986A4313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3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4F7CE79B-9C5D-4DD2-886D-4BF1F39F4C67}"/>
              </a:ext>
            </a:extLst>
          </p:cNvPr>
          <p:cNvSpPr txBox="1"/>
          <p:nvPr/>
        </p:nvSpPr>
        <p:spPr>
          <a:xfrm>
            <a:off x="4658490" y="3014009"/>
            <a:ext cx="446094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wall system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sz="4000" dirty="0">
              <a:solidFill>
                <a:schemeClr val="bg1"/>
              </a:solidFill>
            </a:endParaRPr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D2E262E1-1EF3-424C-B8C6-BBC6F8DDA04D}"/>
              </a:ext>
            </a:extLst>
          </p:cNvPr>
          <p:cNvSpPr txBox="1"/>
          <p:nvPr/>
        </p:nvSpPr>
        <p:spPr>
          <a:xfrm>
            <a:off x="2491585" y="1820039"/>
            <a:ext cx="63935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Wall-frame system (dual system)</a:t>
            </a:r>
            <a:endParaRPr lang="en-US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sz="2400" dirty="0">
              <a:solidFill>
                <a:schemeClr val="bg1"/>
              </a:solidFill>
            </a:endParaRPr>
          </a:p>
        </p:txBody>
      </p: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5A65E2F0-86F0-457A-92D8-51FD490CE0BD}"/>
              </a:ext>
            </a:extLst>
          </p:cNvPr>
          <p:cNvSpPr txBox="1"/>
          <p:nvPr/>
        </p:nvSpPr>
        <p:spPr>
          <a:xfrm>
            <a:off x="2476552" y="4444595"/>
            <a:ext cx="639354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 system</a:t>
            </a:r>
            <a:endParaRPr lang="en-US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>
              <a:solidFill>
                <a:schemeClr val="bg1"/>
              </a:solidFill>
            </a:endParaRPr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8960DDD7-A75C-498F-908F-248AE5822640}"/>
              </a:ext>
            </a:extLst>
          </p:cNvPr>
          <p:cNvSpPr txBox="1"/>
          <p:nvPr/>
        </p:nvSpPr>
        <p:spPr>
          <a:xfrm>
            <a:off x="3510892" y="5792744"/>
            <a:ext cx="6393542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system used in this project is wall-frame system (dual system) 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87EAC8-A155-4083-A17D-B1A344AA2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5436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0905C3-8400-4664-9D9B-CA5D8706E380}"/>
              </a:ext>
            </a:extLst>
          </p:cNvPr>
          <p:cNvSpPr/>
          <p:nvPr/>
        </p:nvSpPr>
        <p:spPr>
          <a:xfrm>
            <a:off x="-58841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5B67580-EB96-45B8-8080-FF123A5B3069}"/>
              </a:ext>
            </a:extLst>
          </p:cNvPr>
          <p:cNvSpPr txBox="1"/>
          <p:nvPr/>
        </p:nvSpPr>
        <p:spPr>
          <a:xfrm>
            <a:off x="99736" y="243193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101F31D9-2BE1-423C-9C54-E4E7ECD1E494}"/>
              </a:ext>
            </a:extLst>
          </p:cNvPr>
          <p:cNvSpPr txBox="1"/>
          <p:nvPr/>
        </p:nvSpPr>
        <p:spPr>
          <a:xfrm>
            <a:off x="3422512" y="1231085"/>
            <a:ext cx="639354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The dimension were calculated according to ASCI 318-19 code. </a:t>
            </a:r>
            <a:endParaRPr lang="ar-JO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19" name="جدول 18">
            <a:extLst>
              <a:ext uri="{FF2B5EF4-FFF2-40B4-BE49-F238E27FC236}">
                <a16:creationId xmlns:a16="http://schemas.microsoft.com/office/drawing/2014/main" id="{DAF2D204-87D3-41C4-8CA2-2BA72F165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681503"/>
              </p:ext>
            </p:extLst>
          </p:nvPr>
        </p:nvGraphicFramePr>
        <p:xfrm>
          <a:off x="3422512" y="2685142"/>
          <a:ext cx="8769488" cy="4172856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900016">
                  <a:extLst>
                    <a:ext uri="{9D8B030D-6E8A-4147-A177-3AD203B41FA5}">
                      <a16:colId xmlns:a16="http://schemas.microsoft.com/office/drawing/2014/main" val="1096128549"/>
                    </a:ext>
                  </a:extLst>
                </a:gridCol>
                <a:gridCol w="4869472">
                  <a:extLst>
                    <a:ext uri="{9D8B030D-6E8A-4147-A177-3AD203B41FA5}">
                      <a16:colId xmlns:a16="http://schemas.microsoft.com/office/drawing/2014/main" val="1507922224"/>
                    </a:ext>
                  </a:extLst>
                </a:gridCol>
              </a:tblGrid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Type 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668023"/>
                  </a:ext>
                </a:extLst>
              </a:tr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300 mm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Flat slab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02698"/>
                  </a:ext>
                </a:extLst>
              </a:tr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400 mm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Voided slab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741782"/>
                  </a:ext>
                </a:extLst>
              </a:tr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400 mm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Waffle slab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941955"/>
                  </a:ext>
                </a:extLst>
              </a:tr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250 mm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solid slab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639971"/>
                  </a:ext>
                </a:extLst>
              </a:tr>
              <a:tr h="69547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350 mm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Ribbed slab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62094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F3AA1-B277-457F-BA8C-C825020B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9608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A1274D-1A7D-41A0-8B34-C728A7669976}"/>
              </a:ext>
            </a:extLst>
          </p:cNvPr>
          <p:cNvSpPr/>
          <p:nvPr/>
        </p:nvSpPr>
        <p:spPr>
          <a:xfrm>
            <a:off x="-58841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A6847AC1-3DFF-4A8A-A542-298FA1F38ABA}"/>
              </a:ext>
            </a:extLst>
          </p:cNvPr>
          <p:cNvSpPr txBox="1"/>
          <p:nvPr/>
        </p:nvSpPr>
        <p:spPr>
          <a:xfrm>
            <a:off x="99736" y="243193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graphicFrame>
        <p:nvGraphicFramePr>
          <p:cNvPr id="6" name="جدول 7">
            <a:extLst>
              <a:ext uri="{FF2B5EF4-FFF2-40B4-BE49-F238E27FC236}">
                <a16:creationId xmlns:a16="http://schemas.microsoft.com/office/drawing/2014/main" id="{3AAA6DD8-432C-43DA-89ED-C95B48A254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15628"/>
              </p:ext>
            </p:extLst>
          </p:nvPr>
        </p:nvGraphicFramePr>
        <p:xfrm>
          <a:off x="3422512" y="2157715"/>
          <a:ext cx="8769489" cy="110346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923163">
                  <a:extLst>
                    <a:ext uri="{9D8B030D-6E8A-4147-A177-3AD203B41FA5}">
                      <a16:colId xmlns:a16="http://schemas.microsoft.com/office/drawing/2014/main" val="4215891931"/>
                    </a:ext>
                  </a:extLst>
                </a:gridCol>
                <a:gridCol w="2923163">
                  <a:extLst>
                    <a:ext uri="{9D8B030D-6E8A-4147-A177-3AD203B41FA5}">
                      <a16:colId xmlns:a16="http://schemas.microsoft.com/office/drawing/2014/main" val="2442502375"/>
                    </a:ext>
                  </a:extLst>
                </a:gridCol>
                <a:gridCol w="2923163">
                  <a:extLst>
                    <a:ext uri="{9D8B030D-6E8A-4147-A177-3AD203B41FA5}">
                      <a16:colId xmlns:a16="http://schemas.microsoft.com/office/drawing/2014/main" val="2233582237"/>
                    </a:ext>
                  </a:extLst>
                </a:gridCol>
              </a:tblGrid>
              <a:tr h="36688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width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Depth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Frame section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654425"/>
                  </a:ext>
                </a:extLst>
              </a:tr>
              <a:tr h="368294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700 mm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700 mm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Column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54980"/>
                  </a:ext>
                </a:extLst>
              </a:tr>
              <a:tr h="368294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 500 mm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800 mm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Beam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44869"/>
                  </a:ext>
                </a:extLst>
              </a:tr>
            </a:tbl>
          </a:graphicData>
        </a:graphic>
      </p:graphicFrame>
      <p:graphicFrame>
        <p:nvGraphicFramePr>
          <p:cNvPr id="7" name="جدول 9">
            <a:extLst>
              <a:ext uri="{FF2B5EF4-FFF2-40B4-BE49-F238E27FC236}">
                <a16:creationId xmlns:a16="http://schemas.microsoft.com/office/drawing/2014/main" id="{79D3F392-5D4E-4115-B097-E79AB8107B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787719"/>
              </p:ext>
            </p:extLst>
          </p:nvPr>
        </p:nvGraphicFramePr>
        <p:xfrm>
          <a:off x="3422512" y="4525669"/>
          <a:ext cx="8769488" cy="110346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384744">
                  <a:extLst>
                    <a:ext uri="{9D8B030D-6E8A-4147-A177-3AD203B41FA5}">
                      <a16:colId xmlns:a16="http://schemas.microsoft.com/office/drawing/2014/main" val="1052964170"/>
                    </a:ext>
                  </a:extLst>
                </a:gridCol>
                <a:gridCol w="4384744">
                  <a:extLst>
                    <a:ext uri="{9D8B030D-6E8A-4147-A177-3AD203B41FA5}">
                      <a16:colId xmlns:a16="http://schemas.microsoft.com/office/drawing/2014/main" val="168655373"/>
                    </a:ext>
                  </a:extLst>
                </a:gridCol>
              </a:tblGrid>
              <a:tr h="363801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thickness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Type of wall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453872"/>
                  </a:ext>
                </a:extLst>
              </a:tr>
              <a:tr h="368854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300 mm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Shear wall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275808"/>
                  </a:ext>
                </a:extLst>
              </a:tr>
              <a:tr h="368854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250 mm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Retaining wall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83248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8BC45-32A1-4220-ADCD-8A18F262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579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A6197616-DC30-4901-BD57-5892535CCE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834743" cy="685800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2A4E985F-B35F-407F-9405-D7B56C5A718C}"/>
              </a:ext>
            </a:extLst>
          </p:cNvPr>
          <p:cNvSpPr txBox="1"/>
          <p:nvPr/>
        </p:nvSpPr>
        <p:spPr>
          <a:xfrm>
            <a:off x="6096000" y="4580166"/>
            <a:ext cx="6096000" cy="124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3D- Modeling by ETAPS software.</a:t>
            </a:r>
            <a:endParaRPr lang="en-US" sz="3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7F4167-E16D-40C4-897B-19F6419EE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1063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598F29-12BB-4574-A25D-8AEE1672E9DE}"/>
              </a:ext>
            </a:extLst>
          </p:cNvPr>
          <p:cNvSpPr/>
          <p:nvPr/>
        </p:nvSpPr>
        <p:spPr>
          <a:xfrm>
            <a:off x="-58841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BFFFDE5-B84E-47FC-8757-94339656F338}"/>
              </a:ext>
            </a:extLst>
          </p:cNvPr>
          <p:cNvSpPr txBox="1"/>
          <p:nvPr/>
        </p:nvSpPr>
        <p:spPr>
          <a:xfrm>
            <a:off x="99736" y="243193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67F2EBFF-83CC-4D82-B736-1A1FDBC1C841}"/>
              </a:ext>
            </a:extLst>
          </p:cNvPr>
          <p:cNvSpPr txBox="1"/>
          <p:nvPr/>
        </p:nvSpPr>
        <p:spPr>
          <a:xfrm>
            <a:off x="2427514" y="0"/>
            <a:ext cx="85307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erification of Structural Analysis.</a:t>
            </a:r>
            <a:endParaRPr lang="en-US" sz="40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endParaRPr lang="en-US" sz="3200" b="1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33954E55-8846-4F88-8913-0E71B67E1C46}"/>
              </a:ext>
            </a:extLst>
          </p:cNvPr>
          <p:cNvSpPr txBox="1"/>
          <p:nvPr/>
        </p:nvSpPr>
        <p:spPr>
          <a:xfrm>
            <a:off x="3422512" y="1477328"/>
            <a:ext cx="63935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Compatibility Check.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WhatsApp Video 2023-01-24 at 8.59.41 PM">
            <a:hlinkClick r:id="" action="ppaction://media"/>
            <a:extLst>
              <a:ext uri="{FF2B5EF4-FFF2-40B4-BE49-F238E27FC236}">
                <a16:creationId xmlns:a16="http://schemas.microsoft.com/office/drawing/2014/main" id="{80D5F8DD-6D11-40C7-A989-4FE3B87CA58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22512" y="2431935"/>
            <a:ext cx="8769488" cy="44213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047CE8-C2AA-4A19-9F79-CA341056D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823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0" dur="8753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11" fill="hold" display="0">
                      <p:stCondLst>
                        <p:cond delay="indefinite"/>
                      </p:stCondLst>
                    </p:cTn>
                    <p:tgtEl>
                      <p:spTgt spid="10"/>
                    </p:tgtEl>
                  </p:cMediaNode>
                </p:video>
                <p:seq concurrent="1" nextAc="seek">
                  <p:cTn id="12" restart="whenNotActive" fill="hold" evtFilter="cancelBubble" nodeType="interactiveSeq">
                    <p:stCondLst>
                      <p:cond evt="onClick" delay="0">
                        <p:tgtEl>
                          <p:spTgt spid="1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3" fill="hold">
                          <p:stCondLst>
                            <p:cond delay="0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togglePause">
                                          <p:cBhvr>
                                            <p:cTn id="16" dur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"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0" dur="8753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11" fill="hold" display="0">
                      <p:stCondLst>
                        <p:cond delay="indefinite"/>
                      </p:stCondLst>
                    </p:cTn>
                    <p:tgtEl>
                      <p:spTgt spid="10"/>
                    </p:tgtEl>
                  </p:cMediaNode>
                </p:video>
                <p:seq concurrent="1" nextAc="seek">
                  <p:cTn id="12" restart="whenNotActive" fill="hold" evtFilter="cancelBubble" nodeType="interactiveSeq">
                    <p:stCondLst>
                      <p:cond evt="onClick" delay="0">
                        <p:tgtEl>
                          <p:spTgt spid="1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3" fill="hold">
                          <p:stCondLst>
                            <p:cond delay="0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togglePause">
                                          <p:cBhvr>
                                            <p:cTn id="16" dur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"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52262411-4276-4116-BD2C-A056686B9580}"/>
              </a:ext>
            </a:extLst>
          </p:cNvPr>
          <p:cNvSpPr/>
          <p:nvPr/>
        </p:nvSpPr>
        <p:spPr>
          <a:xfrm>
            <a:off x="0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817FE5E8-FD9C-47AE-AF0C-9E0C442AB7A8}"/>
              </a:ext>
            </a:extLst>
          </p:cNvPr>
          <p:cNvSpPr txBox="1"/>
          <p:nvPr/>
        </p:nvSpPr>
        <p:spPr>
          <a:xfrm>
            <a:off x="597669" y="243193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905BEB99-0EF3-40B1-BBE7-728048A77F8E}"/>
              </a:ext>
            </a:extLst>
          </p:cNvPr>
          <p:cNvSpPr txBox="1"/>
          <p:nvPr/>
        </p:nvSpPr>
        <p:spPr>
          <a:xfrm>
            <a:off x="3063560" y="0"/>
            <a:ext cx="85307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erification of Structural Analysis.</a:t>
            </a:r>
          </a:p>
          <a:p>
            <a:pPr marL="0" indent="0" algn="l" rtl="0">
              <a:buNone/>
            </a:pPr>
            <a:endParaRPr lang="en-US" sz="3200" b="1" dirty="0"/>
          </a:p>
          <a:p>
            <a:pPr marL="0" indent="0" algn="l" rtl="0">
              <a:buNone/>
            </a:pPr>
            <a:endParaRPr lang="en-US" sz="3200" b="1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4C24AB62-5BA2-491F-A5A1-24E0C59D1F37}"/>
              </a:ext>
            </a:extLst>
          </p:cNvPr>
          <p:cNvSpPr txBox="1"/>
          <p:nvPr/>
        </p:nvSpPr>
        <p:spPr>
          <a:xfrm>
            <a:off x="4010924" y="1847160"/>
            <a:ext cx="63935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Equilibrium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Check.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جدول 5">
            <a:extLst>
              <a:ext uri="{FF2B5EF4-FFF2-40B4-BE49-F238E27FC236}">
                <a16:creationId xmlns:a16="http://schemas.microsoft.com/office/drawing/2014/main" id="{5C3952DC-3F69-42A2-9F44-3019A7B053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27957"/>
              </p:ext>
            </p:extLst>
          </p:nvPr>
        </p:nvGraphicFramePr>
        <p:xfrm>
          <a:off x="4010924" y="3570514"/>
          <a:ext cx="8181076" cy="3287483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090538">
                  <a:extLst>
                    <a:ext uri="{9D8B030D-6E8A-4147-A177-3AD203B41FA5}">
                      <a16:colId xmlns:a16="http://schemas.microsoft.com/office/drawing/2014/main" val="2757405173"/>
                    </a:ext>
                  </a:extLst>
                </a:gridCol>
                <a:gridCol w="4090538">
                  <a:extLst>
                    <a:ext uri="{9D8B030D-6E8A-4147-A177-3AD203B41FA5}">
                      <a16:colId xmlns:a16="http://schemas.microsoft.com/office/drawing/2014/main" val="3280143630"/>
                    </a:ext>
                  </a:extLst>
                </a:gridCol>
              </a:tblGrid>
              <a:tr h="761861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Value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Check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761976"/>
                  </a:ext>
                </a:extLst>
              </a:tr>
              <a:tr h="761861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10000 kN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ETAPS result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993711"/>
                  </a:ext>
                </a:extLst>
              </a:tr>
              <a:tr h="761861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10000 kN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Hand calculation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127407"/>
                  </a:ext>
                </a:extLst>
              </a:tr>
              <a:tr h="100190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Percentage of error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17999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A7D9E7-E54B-42AF-AB5A-A5476302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9597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19586D15-992A-4149-A950-59B7CC430816}"/>
              </a:ext>
            </a:extLst>
          </p:cNvPr>
          <p:cNvSpPr/>
          <p:nvPr/>
        </p:nvSpPr>
        <p:spPr>
          <a:xfrm>
            <a:off x="0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94E08CCB-9697-4E7C-9F1A-8EE17517E9D1}"/>
              </a:ext>
            </a:extLst>
          </p:cNvPr>
          <p:cNvSpPr txBox="1"/>
          <p:nvPr/>
        </p:nvSpPr>
        <p:spPr>
          <a:xfrm>
            <a:off x="599796" y="2457418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8BB3F4F1-857C-448A-97F1-5FEFF77B71C2}"/>
              </a:ext>
            </a:extLst>
          </p:cNvPr>
          <p:cNvSpPr txBox="1"/>
          <p:nvPr/>
        </p:nvSpPr>
        <p:spPr>
          <a:xfrm>
            <a:off x="3061433" y="-140374"/>
            <a:ext cx="85307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erification of Structural Analysis.</a:t>
            </a:r>
          </a:p>
          <a:p>
            <a:pPr marL="0" indent="0" algn="l" rtl="0">
              <a:buNone/>
            </a:pPr>
            <a:endParaRPr lang="en-US" sz="3200" b="1" dirty="0"/>
          </a:p>
          <a:p>
            <a:pPr marL="0" indent="0" algn="l" rtl="0">
              <a:buNone/>
            </a:pPr>
            <a:endParaRPr lang="en-US" sz="3200" b="1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9F98C22C-CD61-4AED-876D-B2785FE63160}"/>
              </a:ext>
            </a:extLst>
          </p:cNvPr>
          <p:cNvSpPr txBox="1"/>
          <p:nvPr/>
        </p:nvSpPr>
        <p:spPr>
          <a:xfrm>
            <a:off x="4010924" y="1136898"/>
            <a:ext cx="63935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 check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slab: 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7DC4266D-4B83-47CD-9055-28A6865C0BF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24" y="2554545"/>
            <a:ext cx="3478446" cy="4303455"/>
          </a:xfrm>
          <a:prstGeom prst="rect">
            <a:avLst/>
          </a:prstGeom>
        </p:spPr>
      </p:pic>
      <p:graphicFrame>
        <p:nvGraphicFramePr>
          <p:cNvPr id="10" name="جدول 5">
            <a:extLst>
              <a:ext uri="{FF2B5EF4-FFF2-40B4-BE49-F238E27FC236}">
                <a16:creationId xmlns:a16="http://schemas.microsoft.com/office/drawing/2014/main" id="{3C8C9256-6245-410D-9414-3E140FB49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487811"/>
              </p:ext>
            </p:extLst>
          </p:nvPr>
        </p:nvGraphicFramePr>
        <p:xfrm>
          <a:off x="7489370" y="4702629"/>
          <a:ext cx="4702629" cy="2155372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197836">
                  <a:extLst>
                    <a:ext uri="{9D8B030D-6E8A-4147-A177-3AD203B41FA5}">
                      <a16:colId xmlns:a16="http://schemas.microsoft.com/office/drawing/2014/main" val="2112458174"/>
                    </a:ext>
                  </a:extLst>
                </a:gridCol>
                <a:gridCol w="1637724">
                  <a:extLst>
                    <a:ext uri="{9D8B030D-6E8A-4147-A177-3AD203B41FA5}">
                      <a16:colId xmlns:a16="http://schemas.microsoft.com/office/drawing/2014/main" val="1467456181"/>
                    </a:ext>
                  </a:extLst>
                </a:gridCol>
                <a:gridCol w="866483">
                  <a:extLst>
                    <a:ext uri="{9D8B030D-6E8A-4147-A177-3AD203B41FA5}">
                      <a16:colId xmlns:a16="http://schemas.microsoft.com/office/drawing/2014/main" val="2819027549"/>
                    </a:ext>
                  </a:extLst>
                </a:gridCol>
                <a:gridCol w="1000586">
                  <a:extLst>
                    <a:ext uri="{9D8B030D-6E8A-4147-A177-3AD203B41FA5}">
                      <a16:colId xmlns:a16="http://schemas.microsoft.com/office/drawing/2014/main" val="2749772506"/>
                    </a:ext>
                  </a:extLst>
                </a:gridCol>
              </a:tblGrid>
              <a:tr h="1077686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Percentage of error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Hand calculation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ETAPS RESULT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Type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487138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8.72%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289.97 kN.m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269.67 kN.m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Moment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04358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C5DFE4-45C0-4CB8-88C2-84FC658C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19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9086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8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6B3BD-9DA0-4CCB-A730-588383DC3E49}"/>
              </a:ext>
            </a:extLst>
          </p:cNvPr>
          <p:cNvSpPr/>
          <p:nvPr/>
        </p:nvSpPr>
        <p:spPr>
          <a:xfrm>
            <a:off x="-53788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8A4F63-81C7-4916-B9E2-FFF2016EBB76}"/>
              </a:ext>
            </a:extLst>
          </p:cNvPr>
          <p:cNvSpPr/>
          <p:nvPr/>
        </p:nvSpPr>
        <p:spPr>
          <a:xfrm>
            <a:off x="-180385" y="1127279"/>
            <a:ext cx="2973891" cy="31633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0" b="1" i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4800" b="1" i="1" dirty="0"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utline</a:t>
            </a:r>
            <a:endParaRPr lang="en-US" sz="4800" dirty="0">
              <a:solidFill>
                <a:schemeClr val="bg1">
                  <a:lumMod val="9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5DC58E-379B-4E65-A0D4-9A345A63CE2E}"/>
              </a:ext>
            </a:extLst>
          </p:cNvPr>
          <p:cNvGrpSpPr/>
          <p:nvPr/>
        </p:nvGrpSpPr>
        <p:grpSpPr>
          <a:xfrm>
            <a:off x="7807997" y="4144626"/>
            <a:ext cx="3618412" cy="1000181"/>
            <a:chOff x="7276011" y="3741635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8F7E26C-D21D-43A5-86F2-BB75739CA8DF}"/>
                </a:ext>
              </a:extLst>
            </p:cNvPr>
            <p:cNvSpPr/>
            <p:nvPr/>
          </p:nvSpPr>
          <p:spPr>
            <a:xfrm>
              <a:off x="7276011" y="3741635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DC4CB86-AF8C-4738-8788-47CDAACA0A73}"/>
                </a:ext>
              </a:extLst>
            </p:cNvPr>
            <p:cNvSpPr/>
            <p:nvPr/>
          </p:nvSpPr>
          <p:spPr>
            <a:xfrm>
              <a:off x="7458892" y="3887654"/>
              <a:ext cx="70814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3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56E282-32B2-4F69-8902-4A5B7CDC04B5}"/>
                </a:ext>
              </a:extLst>
            </p:cNvPr>
            <p:cNvSpPr/>
            <p:nvPr/>
          </p:nvSpPr>
          <p:spPr>
            <a:xfrm>
              <a:off x="8170187" y="4007685"/>
              <a:ext cx="2295821" cy="468077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marL="0" marR="0" algn="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4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Seismic analysis</a:t>
              </a:r>
              <a:endPara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82CCCE-7E5B-4CDA-A997-DF97A5007888}"/>
              </a:ext>
            </a:extLst>
          </p:cNvPr>
          <p:cNvGrpSpPr/>
          <p:nvPr/>
        </p:nvGrpSpPr>
        <p:grpSpPr>
          <a:xfrm>
            <a:off x="5998217" y="2763594"/>
            <a:ext cx="3618412" cy="1000181"/>
            <a:chOff x="7276011" y="2428818"/>
            <a:chExt cx="3618412" cy="10001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AC6C7A9-CACC-48D1-8085-869E076C383E}"/>
                </a:ext>
              </a:extLst>
            </p:cNvPr>
            <p:cNvSpPr/>
            <p:nvPr/>
          </p:nvSpPr>
          <p:spPr>
            <a:xfrm>
              <a:off x="7276011" y="2428818"/>
              <a:ext cx="3618412" cy="1000181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5344619-FF25-48CB-8642-17EACD80A338}"/>
                </a:ext>
              </a:extLst>
            </p:cNvPr>
            <p:cNvSpPr/>
            <p:nvPr/>
          </p:nvSpPr>
          <p:spPr>
            <a:xfrm>
              <a:off x="7458892" y="2574837"/>
              <a:ext cx="70814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BA8CB37-5293-4445-9F17-8C2DB0250865}"/>
                </a:ext>
              </a:extLst>
            </p:cNvPr>
            <p:cNvSpPr/>
            <p:nvPr/>
          </p:nvSpPr>
          <p:spPr>
            <a:xfrm>
              <a:off x="8208865" y="2741868"/>
              <a:ext cx="2572179" cy="37407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marL="0" marR="0" algn="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Preliminary Dimensions</a:t>
              </a:r>
              <a:endPara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338B6E-A4A0-4A06-BFF9-E9A60C28F75A}"/>
              </a:ext>
            </a:extLst>
          </p:cNvPr>
          <p:cNvGrpSpPr/>
          <p:nvPr/>
        </p:nvGrpSpPr>
        <p:grpSpPr>
          <a:xfrm>
            <a:off x="4189011" y="1282616"/>
            <a:ext cx="3618412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29F7158-7825-4871-A52F-130DBDAB7F87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A93C8AB-24F4-44A0-8DAB-D1C93643AB9E}"/>
                </a:ext>
              </a:extLst>
            </p:cNvPr>
            <p:cNvSpPr/>
            <p:nvPr/>
          </p:nvSpPr>
          <p:spPr>
            <a:xfrm>
              <a:off x="7458892" y="1262020"/>
              <a:ext cx="70814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A9B11FC-249F-4AED-BB9C-EC53F87BEDEE}"/>
                </a:ext>
              </a:extLst>
            </p:cNvPr>
            <p:cNvSpPr/>
            <p:nvPr/>
          </p:nvSpPr>
          <p:spPr>
            <a:xfrm>
              <a:off x="8271533" y="1350793"/>
              <a:ext cx="2456057" cy="530594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marL="228600" marR="0" algn="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8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en-US" sz="28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ntroduction </a:t>
              </a:r>
              <a:endParaRPr lang="en-US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E4E8C-44ED-42C0-9FB1-250FAA27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96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9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0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513F9283-C441-4396-B52E-C89B5431933C}"/>
              </a:ext>
            </a:extLst>
          </p:cNvPr>
          <p:cNvSpPr/>
          <p:nvPr/>
        </p:nvSpPr>
        <p:spPr>
          <a:xfrm>
            <a:off x="0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B9B81011-806F-40D6-B12A-0A74F8C56508}"/>
              </a:ext>
            </a:extLst>
          </p:cNvPr>
          <p:cNvSpPr txBox="1"/>
          <p:nvPr/>
        </p:nvSpPr>
        <p:spPr>
          <a:xfrm>
            <a:off x="757232" y="242868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68B0440-90F5-47B7-8739-B567B49D0F10}"/>
              </a:ext>
            </a:extLst>
          </p:cNvPr>
          <p:cNvSpPr txBox="1"/>
          <p:nvPr/>
        </p:nvSpPr>
        <p:spPr>
          <a:xfrm>
            <a:off x="3051628" y="-125860"/>
            <a:ext cx="85307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erification of Structural Analysis.</a:t>
            </a:r>
          </a:p>
          <a:p>
            <a:pPr marL="0" indent="0" algn="l" rtl="0">
              <a:buNone/>
            </a:pPr>
            <a:endParaRPr lang="en-US" sz="3200" b="1" dirty="0"/>
          </a:p>
          <a:p>
            <a:pPr marL="0" indent="0" algn="l" rtl="0">
              <a:buNone/>
            </a:pPr>
            <a:endParaRPr lang="en-US" sz="3200" b="1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BCBAE754-70BC-43ED-8E8A-46EC2382C743}"/>
              </a:ext>
            </a:extLst>
          </p:cNvPr>
          <p:cNvSpPr txBox="1"/>
          <p:nvPr/>
        </p:nvSpPr>
        <p:spPr>
          <a:xfrm>
            <a:off x="4010924" y="1151412"/>
            <a:ext cx="63935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 check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beam: 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0FBDABA7-AB93-4C52-8F8F-D80D60449F2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24" y="2563213"/>
            <a:ext cx="3747545" cy="4330125"/>
          </a:xfrm>
          <a:prstGeom prst="rect">
            <a:avLst/>
          </a:prstGeom>
        </p:spPr>
      </p:pic>
      <p:graphicFrame>
        <p:nvGraphicFramePr>
          <p:cNvPr id="11" name="جدول 5">
            <a:extLst>
              <a:ext uri="{FF2B5EF4-FFF2-40B4-BE49-F238E27FC236}">
                <a16:creationId xmlns:a16="http://schemas.microsoft.com/office/drawing/2014/main" id="{A4FC9BCC-855E-4324-9E56-7388EF7CA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97139"/>
              </p:ext>
            </p:extLst>
          </p:nvPr>
        </p:nvGraphicFramePr>
        <p:xfrm>
          <a:off x="7758470" y="4688115"/>
          <a:ext cx="4433528" cy="2196556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108382">
                  <a:extLst>
                    <a:ext uri="{9D8B030D-6E8A-4147-A177-3AD203B41FA5}">
                      <a16:colId xmlns:a16="http://schemas.microsoft.com/office/drawing/2014/main" val="2112458174"/>
                    </a:ext>
                  </a:extLst>
                </a:gridCol>
                <a:gridCol w="1108382">
                  <a:extLst>
                    <a:ext uri="{9D8B030D-6E8A-4147-A177-3AD203B41FA5}">
                      <a16:colId xmlns:a16="http://schemas.microsoft.com/office/drawing/2014/main" val="1467456181"/>
                    </a:ext>
                  </a:extLst>
                </a:gridCol>
                <a:gridCol w="1108382">
                  <a:extLst>
                    <a:ext uri="{9D8B030D-6E8A-4147-A177-3AD203B41FA5}">
                      <a16:colId xmlns:a16="http://schemas.microsoft.com/office/drawing/2014/main" val="2819027549"/>
                    </a:ext>
                  </a:extLst>
                </a:gridCol>
                <a:gridCol w="1108382">
                  <a:extLst>
                    <a:ext uri="{9D8B030D-6E8A-4147-A177-3AD203B41FA5}">
                      <a16:colId xmlns:a16="http://schemas.microsoft.com/office/drawing/2014/main" val="2749772506"/>
                    </a:ext>
                  </a:extLst>
                </a:gridCol>
              </a:tblGrid>
              <a:tr h="129209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Percentage of error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Hand calculation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ETAPS RESULT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Type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487138"/>
                  </a:ext>
                </a:extLst>
              </a:tr>
              <a:tr h="9044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7.01%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207.33 kN.m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192.8 kN.m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Moment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04358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83A464-A8D9-4757-A104-FAD6E546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176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99791304-A873-4ACC-8604-3A6FF40CD62A}"/>
              </a:ext>
            </a:extLst>
          </p:cNvPr>
          <p:cNvSpPr/>
          <p:nvPr/>
        </p:nvSpPr>
        <p:spPr>
          <a:xfrm>
            <a:off x="0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F83DF67-EDA3-40C8-8DC0-80C60405C1C6}"/>
              </a:ext>
            </a:extLst>
          </p:cNvPr>
          <p:cNvSpPr txBox="1"/>
          <p:nvPr/>
        </p:nvSpPr>
        <p:spPr>
          <a:xfrm>
            <a:off x="636765" y="2554545"/>
            <a:ext cx="3222172" cy="26454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3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reliminary Dimensions</a:t>
            </a:r>
            <a:endParaRPr lang="en-US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FC7BF98-F41E-44A1-96D3-F29C92EC83F4}"/>
              </a:ext>
            </a:extLst>
          </p:cNvPr>
          <p:cNvSpPr txBox="1"/>
          <p:nvPr/>
        </p:nvSpPr>
        <p:spPr>
          <a:xfrm>
            <a:off x="3024464" y="0"/>
            <a:ext cx="85307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erification of Structural Analysis.</a:t>
            </a:r>
          </a:p>
          <a:p>
            <a:pPr marL="0" indent="0" algn="l" rtl="0">
              <a:buNone/>
            </a:pPr>
            <a:endParaRPr lang="en-US" sz="3200" b="1" dirty="0"/>
          </a:p>
          <a:p>
            <a:pPr marL="0" indent="0" algn="l" rtl="0">
              <a:buNone/>
            </a:pPr>
            <a:endParaRPr lang="en-US" sz="3200" b="1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EF853AA-C00F-4EAF-8290-E5FE7C602875}"/>
              </a:ext>
            </a:extLst>
          </p:cNvPr>
          <p:cNvSpPr txBox="1"/>
          <p:nvPr/>
        </p:nvSpPr>
        <p:spPr>
          <a:xfrm>
            <a:off x="4010924" y="1351467"/>
            <a:ext cx="63935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 check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l" rtl="0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column: 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عنصر نائب للمحتوى 4">
            <a:extLst>
              <a:ext uri="{FF2B5EF4-FFF2-40B4-BE49-F238E27FC236}">
                <a16:creationId xmlns:a16="http://schemas.microsoft.com/office/drawing/2014/main" id="{75043B77-67E7-41E3-9E4D-6505818CB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924" y="2554545"/>
            <a:ext cx="3159131" cy="4303455"/>
          </a:xfrm>
          <a:prstGeom prst="rect">
            <a:avLst/>
          </a:prstGeom>
        </p:spPr>
      </p:pic>
      <p:graphicFrame>
        <p:nvGraphicFramePr>
          <p:cNvPr id="11" name="جدول 5">
            <a:extLst>
              <a:ext uri="{FF2B5EF4-FFF2-40B4-BE49-F238E27FC236}">
                <a16:creationId xmlns:a16="http://schemas.microsoft.com/office/drawing/2014/main" id="{D434022E-DFA1-47C9-A925-5F079AAC9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189717"/>
              </p:ext>
            </p:extLst>
          </p:nvPr>
        </p:nvGraphicFramePr>
        <p:xfrm>
          <a:off x="7170056" y="4717143"/>
          <a:ext cx="5021944" cy="2140857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255486">
                  <a:extLst>
                    <a:ext uri="{9D8B030D-6E8A-4147-A177-3AD203B41FA5}">
                      <a16:colId xmlns:a16="http://schemas.microsoft.com/office/drawing/2014/main" val="2112458174"/>
                    </a:ext>
                  </a:extLst>
                </a:gridCol>
                <a:gridCol w="1255486">
                  <a:extLst>
                    <a:ext uri="{9D8B030D-6E8A-4147-A177-3AD203B41FA5}">
                      <a16:colId xmlns:a16="http://schemas.microsoft.com/office/drawing/2014/main" val="1467456181"/>
                    </a:ext>
                  </a:extLst>
                </a:gridCol>
                <a:gridCol w="1255486">
                  <a:extLst>
                    <a:ext uri="{9D8B030D-6E8A-4147-A177-3AD203B41FA5}">
                      <a16:colId xmlns:a16="http://schemas.microsoft.com/office/drawing/2014/main" val="2819027549"/>
                    </a:ext>
                  </a:extLst>
                </a:gridCol>
                <a:gridCol w="1255486">
                  <a:extLst>
                    <a:ext uri="{9D8B030D-6E8A-4147-A177-3AD203B41FA5}">
                      <a16:colId xmlns:a16="http://schemas.microsoft.com/office/drawing/2014/main" val="2749772506"/>
                    </a:ext>
                  </a:extLst>
                </a:gridCol>
              </a:tblGrid>
              <a:tr h="1259328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Percentage of error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Hand calculation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ETAPS RESULT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Type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487138"/>
                  </a:ext>
                </a:extLst>
              </a:tr>
              <a:tr h="8815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6.12%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371.57 kN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</a:rPr>
                        <a:t>348.8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 kN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Axial force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04358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DE1EA8-4BC0-4907-8F13-1B702337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3727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15B7ECBC-EDEE-49A7-9286-E1B5823460C2}"/>
              </a:ext>
            </a:extLst>
          </p:cNvPr>
          <p:cNvSpPr/>
          <p:nvPr/>
        </p:nvSpPr>
        <p:spPr>
          <a:xfrm>
            <a:off x="-26538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EA9CCCE-A0C0-4D95-B5A8-8729659DBC53}"/>
              </a:ext>
            </a:extLst>
          </p:cNvPr>
          <p:cNvSpPr txBox="1"/>
          <p:nvPr/>
        </p:nvSpPr>
        <p:spPr>
          <a:xfrm>
            <a:off x="70053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71D52218-FF1B-4D8E-B477-D0331C7CDCF7}"/>
              </a:ext>
            </a:extLst>
          </p:cNvPr>
          <p:cNvSpPr txBox="1"/>
          <p:nvPr/>
        </p:nvSpPr>
        <p:spPr>
          <a:xfrm>
            <a:off x="2914513" y="0"/>
            <a:ext cx="4010924" cy="1566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quivalent static.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B2A8FAAB-8E15-49B9-9058-AD88A113F9C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386" y="3033486"/>
            <a:ext cx="4885708" cy="3824514"/>
          </a:xfrm>
          <a:prstGeom prst="rect">
            <a:avLst/>
          </a:prstGeom>
        </p:spPr>
      </p:pic>
      <p:graphicFrame>
        <p:nvGraphicFramePr>
          <p:cNvPr id="13" name="جدول 5">
            <a:extLst>
              <a:ext uri="{FF2B5EF4-FFF2-40B4-BE49-F238E27FC236}">
                <a16:creationId xmlns:a16="http://schemas.microsoft.com/office/drawing/2014/main" id="{6CE3B715-15CE-4971-B659-79F866235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231465"/>
              </p:ext>
            </p:extLst>
          </p:nvPr>
        </p:nvGraphicFramePr>
        <p:xfrm>
          <a:off x="8885704" y="5471886"/>
          <a:ext cx="3306296" cy="1386114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653148">
                  <a:extLst>
                    <a:ext uri="{9D8B030D-6E8A-4147-A177-3AD203B41FA5}">
                      <a16:colId xmlns:a16="http://schemas.microsoft.com/office/drawing/2014/main" val="3594650935"/>
                    </a:ext>
                  </a:extLst>
                </a:gridCol>
                <a:gridCol w="1653148">
                  <a:extLst>
                    <a:ext uri="{9D8B030D-6E8A-4147-A177-3AD203B41FA5}">
                      <a16:colId xmlns:a16="http://schemas.microsoft.com/office/drawing/2014/main" val="3369495002"/>
                    </a:ext>
                  </a:extLst>
                </a:gridCol>
              </a:tblGrid>
              <a:tr h="462038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value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Factor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864294"/>
                  </a:ext>
                </a:extLst>
              </a:tr>
              <a:tr h="462038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0.275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S1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496392"/>
                  </a:ext>
                </a:extLst>
              </a:tr>
              <a:tr h="462038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0.075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Ss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62802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14D0E3-C0B7-443E-B25A-E2A3B57F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6687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6CA93772-AE30-4B42-B61D-F24CB0134D2C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D25834DC-1E6F-4B7E-ACE5-9205DA71EF50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5B467B2A-AFEF-4FA4-9037-C9A2452E188C}"/>
              </a:ext>
            </a:extLst>
          </p:cNvPr>
          <p:cNvSpPr txBox="1"/>
          <p:nvPr/>
        </p:nvSpPr>
        <p:spPr>
          <a:xfrm>
            <a:off x="3126897" y="0"/>
            <a:ext cx="4948395" cy="2058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9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mportance factor. </a:t>
            </a:r>
            <a:endParaRPr lang="en-US" sz="40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4DD4C1E-F671-4B1B-A84A-BEA870509BD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003450" y="2249714"/>
            <a:ext cx="4071841" cy="4608286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09D6C44E-6F19-48B4-849F-6DBC4D3EC56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075292" y="2249713"/>
            <a:ext cx="4116708" cy="45862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5B3E37-658D-402D-B928-A512E63CE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0555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C990C6-6630-4033-AC71-5B152D9A4A74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938E3BFA-19D7-4539-9394-55C655B872C7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397976DC-F737-4A69-92F9-E345A8384852}"/>
              </a:ext>
            </a:extLst>
          </p:cNvPr>
          <p:cNvSpPr txBox="1"/>
          <p:nvPr/>
        </p:nvSpPr>
        <p:spPr>
          <a:xfrm>
            <a:off x="2964976" y="-329183"/>
            <a:ext cx="6530454" cy="2211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3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4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ite class. </a:t>
            </a:r>
            <a:endParaRPr lang="en-US" sz="4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عنصر نائب للمحتوى 3">
            <a:extLst>
              <a:ext uri="{FF2B5EF4-FFF2-40B4-BE49-F238E27FC236}">
                <a16:creationId xmlns:a16="http://schemas.microsoft.com/office/drawing/2014/main" id="{B9D4BCBE-5958-487E-B365-729CD7EAD88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03451" y="1706033"/>
            <a:ext cx="8188549" cy="4375462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8CAA8F3C-930E-4A65-B5BB-FFA006C4447D}"/>
              </a:ext>
            </a:extLst>
          </p:cNvPr>
          <p:cNvSpPr txBox="1"/>
          <p:nvPr/>
        </p:nvSpPr>
        <p:spPr>
          <a:xfrm>
            <a:off x="4003450" y="6187560"/>
            <a:ext cx="4010923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Site classification is B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BC469-A222-49DB-93E2-39D2D095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9201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147492-982C-4DCA-A99B-1F65C00203E5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973E15A-F787-4762-BB90-4121DEA77908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7" name="مربع نص 5">
            <a:extLst>
              <a:ext uri="{FF2B5EF4-FFF2-40B4-BE49-F238E27FC236}">
                <a16:creationId xmlns:a16="http://schemas.microsoft.com/office/drawing/2014/main" id="{4A8B5DBB-E77F-40B0-B3EE-A1466942B6AF}"/>
              </a:ext>
            </a:extLst>
          </p:cNvPr>
          <p:cNvSpPr txBox="1"/>
          <p:nvPr/>
        </p:nvSpPr>
        <p:spPr>
          <a:xfrm>
            <a:off x="2912792" y="-248321"/>
            <a:ext cx="7800700" cy="184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4400" kern="1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esponse Modification factor.</a:t>
            </a:r>
            <a:endParaRPr lang="en-US" sz="4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5AE64A7B-6A16-44F3-8ABB-5E60DADF0CB4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0" y="2497541"/>
            <a:ext cx="8188550" cy="43604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557A0-2B4C-495A-86CF-23E11CC4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808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37999F-60FF-4191-BFBB-11892F83666A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1FCEF8B-9B03-476B-9BF3-067E50318F0E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D6E22D69-39E5-494A-8FD6-7A58B2DAACC6}"/>
              </a:ext>
            </a:extLst>
          </p:cNvPr>
          <p:cNvSpPr txBox="1"/>
          <p:nvPr/>
        </p:nvSpPr>
        <p:spPr>
          <a:xfrm>
            <a:off x="4003450" y="896917"/>
            <a:ext cx="8188549" cy="1120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the factors were entered to the ETABS To calculate the forces.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82A5135-0161-498F-A6C9-227BAE3C6AA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49" y="2506662"/>
            <a:ext cx="8188549" cy="43513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34A10-F39A-419C-BD32-6B13DA0D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4843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EA8B3665-9331-4BA2-9D76-3703DAD858AF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3A2B44EC-1185-49FE-8DEA-523C94B1E2A5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1B73FFFC-297F-489B-9103-E5243280C0C4}"/>
              </a:ext>
            </a:extLst>
          </p:cNvPr>
          <p:cNvSpPr txBox="1"/>
          <p:nvPr/>
        </p:nvSpPr>
        <p:spPr>
          <a:xfrm>
            <a:off x="1458968" y="-265247"/>
            <a:ext cx="8188549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esponse 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Spectrum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method. 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48314635-B6C1-4244-8C52-7505E48DB7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1" y="2224585"/>
            <a:ext cx="8188548" cy="463341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9B21C0-CB75-4851-BEB0-2046CCEBF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4101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3B2918-574C-4CBC-A659-4FF09E8ED7CB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EC1411F-DD27-4FC8-AF25-A36868E7A612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AE1D1B0-DE86-4054-AADF-F98FC3A65A0E}"/>
              </a:ext>
            </a:extLst>
          </p:cNvPr>
          <p:cNvSpPr txBox="1"/>
          <p:nvPr/>
        </p:nvSpPr>
        <p:spPr>
          <a:xfrm>
            <a:off x="-1256937" y="-268729"/>
            <a:ext cx="8188549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nalysis results.</a:t>
            </a:r>
            <a:endParaRPr lang="en-US" sz="3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D7A2C131-09B3-484E-B7B3-E815F2E56EE0}"/>
              </a:ext>
            </a:extLst>
          </p:cNvPr>
          <p:cNvSpPr txBox="1"/>
          <p:nvPr/>
        </p:nvSpPr>
        <p:spPr>
          <a:xfrm>
            <a:off x="3820972" y="1327607"/>
            <a:ext cx="3222171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forces distribution: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جدول 10">
            <a:extLst>
              <a:ext uri="{FF2B5EF4-FFF2-40B4-BE49-F238E27FC236}">
                <a16:creationId xmlns:a16="http://schemas.microsoft.com/office/drawing/2014/main" id="{8AFC6EE4-CF44-4D1A-A1F9-4AF8181FE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610391"/>
              </p:ext>
            </p:extLst>
          </p:nvPr>
        </p:nvGraphicFramePr>
        <p:xfrm>
          <a:off x="4003451" y="2115393"/>
          <a:ext cx="4010925" cy="4742607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3102790">
                  <a:extLst>
                    <a:ext uri="{9D8B030D-6E8A-4147-A177-3AD203B41FA5}">
                      <a16:colId xmlns:a16="http://schemas.microsoft.com/office/drawing/2014/main" val="971104070"/>
                    </a:ext>
                  </a:extLst>
                </a:gridCol>
                <a:gridCol w="908135">
                  <a:extLst>
                    <a:ext uri="{9D8B030D-6E8A-4147-A177-3AD203B41FA5}">
                      <a16:colId xmlns:a16="http://schemas.microsoft.com/office/drawing/2014/main" val="1629604907"/>
                    </a:ext>
                  </a:extLst>
                </a:gridCol>
              </a:tblGrid>
              <a:tr h="18815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Force from Response X(KN)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672524051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1309.4909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229672829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2040.4849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313416375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2325.9373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20992767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2254.6798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82731064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1995.7456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21085435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1799.6382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816767221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1864.0019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939970965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2129.907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605699896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2408.2908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021961245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2590.8769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139650652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2672.8416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4291847896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2709.2003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4167180950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2758.6831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81674654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2836.2656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716570572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2908.3585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76946026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2930.3995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404182051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2887.2278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699980631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2963.3312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474718906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3539.9181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4162587057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4398.1353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23404651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5256.9583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828395261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5899.4813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3283039990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6507.9784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837980493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6834.9871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1371517517"/>
                  </a:ext>
                </a:extLst>
              </a:tr>
              <a:tr h="1821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6976.8105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Story 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760" marR="62760" marT="0" marB="0" anchor="b"/>
                </a:tc>
                <a:extLst>
                  <a:ext uri="{0D108BD9-81ED-4DB2-BD59-A6C34878D82A}">
                    <a16:rowId xmlns:a16="http://schemas.microsoft.com/office/drawing/2014/main" val="2188028536"/>
                  </a:ext>
                </a:extLst>
              </a:tr>
            </a:tbl>
          </a:graphicData>
        </a:graphic>
      </p:graphicFrame>
      <p:graphicFrame>
        <p:nvGraphicFramePr>
          <p:cNvPr id="13" name="جدول 12">
            <a:extLst>
              <a:ext uri="{FF2B5EF4-FFF2-40B4-BE49-F238E27FC236}">
                <a16:creationId xmlns:a16="http://schemas.microsoft.com/office/drawing/2014/main" id="{9F0AC3FF-C72E-4E4C-A9F2-DD897917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770687"/>
              </p:ext>
            </p:extLst>
          </p:nvPr>
        </p:nvGraphicFramePr>
        <p:xfrm>
          <a:off x="8529851" y="2115392"/>
          <a:ext cx="3669624" cy="4742608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1920219">
                  <a:extLst>
                    <a:ext uri="{9D8B030D-6E8A-4147-A177-3AD203B41FA5}">
                      <a16:colId xmlns:a16="http://schemas.microsoft.com/office/drawing/2014/main" val="3476987951"/>
                    </a:ext>
                  </a:extLst>
                </a:gridCol>
                <a:gridCol w="1749405">
                  <a:extLst>
                    <a:ext uri="{9D8B030D-6E8A-4147-A177-3AD203B41FA5}">
                      <a16:colId xmlns:a16="http://schemas.microsoft.com/office/drawing/2014/main" val="3181280537"/>
                    </a:ext>
                  </a:extLst>
                </a:gridCol>
              </a:tblGrid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2790537870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767.7182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 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746504153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1422.357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4030599746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2032.444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253045528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2596.195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154516857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3120.229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4133481076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3602.773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404243596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4044.912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 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317905448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4447.767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163527873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4812.498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227072899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5140.31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219455545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5432.458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527116544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5690.252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597371547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5915.065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454665565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6108.344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172608655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6271.618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904399967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6406.521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912814699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6514.804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 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620937187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6692.745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905158697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6827.951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2488341000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6913.062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2201720143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6959.858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882846926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6976.957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890912229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6976.957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4211129088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6979.385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>
                          <a:effectLst/>
                        </a:rPr>
                        <a:t>Story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1794977422"/>
                  </a:ext>
                </a:extLst>
              </a:tr>
              <a:tr h="1824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6976.435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en-US" sz="1100" dirty="0">
                          <a:effectLst/>
                        </a:rPr>
                        <a:t>Story 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293" marR="67293" marT="0" marB="0" anchor="b"/>
                </a:tc>
                <a:extLst>
                  <a:ext uri="{0D108BD9-81ED-4DB2-BD59-A6C34878D82A}">
                    <a16:rowId xmlns:a16="http://schemas.microsoft.com/office/drawing/2014/main" val="3580952622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CEB6F-91A2-458B-8DCB-EC776804A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1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D46674B-74EE-47C8-A8BC-488A07D1B9FE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87AF9E1-611C-4357-A8D9-F0D2AD053353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9E7C4678-FB81-45BD-9EBF-5238B649A60B}"/>
              </a:ext>
            </a:extLst>
          </p:cNvPr>
          <p:cNvSpPr txBox="1"/>
          <p:nvPr/>
        </p:nvSpPr>
        <p:spPr>
          <a:xfrm>
            <a:off x="4003451" y="584411"/>
            <a:ext cx="65509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distribution of the base shear on each individual story is shown in the following tables:</a:t>
            </a:r>
            <a:endParaRPr lang="en-US" sz="1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9D917DD4-A0A0-4368-9B5E-766149B0372B}"/>
              </a:ext>
            </a:extLst>
          </p:cNvPr>
          <p:cNvSpPr txBox="1"/>
          <p:nvPr/>
        </p:nvSpPr>
        <p:spPr>
          <a:xfrm>
            <a:off x="3489277" y="1177793"/>
            <a:ext cx="2606723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جدول 12">
            <a:extLst>
              <a:ext uri="{FF2B5EF4-FFF2-40B4-BE49-F238E27FC236}">
                <a16:creationId xmlns:a16="http://schemas.microsoft.com/office/drawing/2014/main" id="{505D0B8A-4B16-4A35-984C-0D0D680B1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88843"/>
              </p:ext>
            </p:extLst>
          </p:nvPr>
        </p:nvGraphicFramePr>
        <p:xfrm>
          <a:off x="4020954" y="1649397"/>
          <a:ext cx="3222172" cy="5193042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1611086">
                  <a:extLst>
                    <a:ext uri="{9D8B030D-6E8A-4147-A177-3AD203B41FA5}">
                      <a16:colId xmlns:a16="http://schemas.microsoft.com/office/drawing/2014/main" val="3095121795"/>
                    </a:ext>
                  </a:extLst>
                </a:gridCol>
                <a:gridCol w="1611086">
                  <a:extLst>
                    <a:ext uri="{9D8B030D-6E8A-4147-A177-3AD203B41FA5}">
                      <a16:colId xmlns:a16="http://schemas.microsoft.com/office/drawing/2014/main" val="1790058679"/>
                    </a:ext>
                  </a:extLst>
                </a:gridCol>
              </a:tblGrid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Vx(KN)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866443270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767.7182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4289481038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654.6383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159535688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610.0871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74537311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563.7514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512698363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524.034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378844059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482.5443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636015263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442.1389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704308951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402.8546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15138267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364.7308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4283780733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327.8122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581613133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292.1481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922918624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257.7939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941428580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224.8132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999568219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193.2786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522404595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163.2747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409923154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134.9024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549904385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108.2837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860115831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177.9402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674627311"/>
                  </a:ext>
                </a:extLst>
              </a:tr>
              <a:tr h="219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135.2059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893480280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85.1114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872170548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46.7965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935005405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17.0983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640227695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673618125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 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459156830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Story 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517618584"/>
                  </a:ext>
                </a:extLst>
              </a:tr>
            </a:tbl>
          </a:graphicData>
        </a:graphic>
      </p:graphicFrame>
      <p:sp>
        <p:nvSpPr>
          <p:cNvPr id="14" name="مربع نص 13">
            <a:extLst>
              <a:ext uri="{FF2B5EF4-FFF2-40B4-BE49-F238E27FC236}">
                <a16:creationId xmlns:a16="http://schemas.microsoft.com/office/drawing/2014/main" id="{EB85201B-DEF9-4973-8B7C-73974A771E5D}"/>
              </a:ext>
            </a:extLst>
          </p:cNvPr>
          <p:cNvSpPr txBox="1"/>
          <p:nvPr/>
        </p:nvSpPr>
        <p:spPr>
          <a:xfrm>
            <a:off x="7947652" y="1293010"/>
            <a:ext cx="2606723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جدول 14">
            <a:extLst>
              <a:ext uri="{FF2B5EF4-FFF2-40B4-BE49-F238E27FC236}">
                <a16:creationId xmlns:a16="http://schemas.microsoft.com/office/drawing/2014/main" id="{390C731F-649D-4B47-88AA-1125E1B8B2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66758"/>
              </p:ext>
            </p:extLst>
          </p:nvPr>
        </p:nvGraphicFramePr>
        <p:xfrm>
          <a:off x="8707273" y="1761087"/>
          <a:ext cx="3484726" cy="5081352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1755465">
                  <a:extLst>
                    <a:ext uri="{9D8B030D-6E8A-4147-A177-3AD203B41FA5}">
                      <a16:colId xmlns:a16="http://schemas.microsoft.com/office/drawing/2014/main" val="1002867221"/>
                    </a:ext>
                  </a:extLst>
                </a:gridCol>
                <a:gridCol w="1729261">
                  <a:extLst>
                    <a:ext uri="{9D8B030D-6E8A-4147-A177-3AD203B41FA5}">
                      <a16:colId xmlns:a16="http://schemas.microsoft.com/office/drawing/2014/main" val="2838962204"/>
                    </a:ext>
                  </a:extLst>
                </a:gridCol>
              </a:tblGrid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Vy(KN)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06868471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767.7182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646566077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654.6383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637045077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610.0871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284491614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563.7514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209047769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524.034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132621111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482.5443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551471934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442.1389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4080417776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402.8546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968183892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364.7308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643634400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327.8122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947255386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292.1481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977973095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257.7939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135465316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224.8132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001643500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193.2786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576252889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163.2747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136901135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134.9024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670395532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108.2837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583774526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177.9402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191170309"/>
                  </a:ext>
                </a:extLst>
              </a:tr>
              <a:tr h="208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135.2059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761290317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85.1114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678788718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46.7965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286389670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17.0983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2175851400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5650145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3524933052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Story 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366" marR="38366" marT="0" marB="0" anchor="b"/>
                </a:tc>
                <a:extLst>
                  <a:ext uri="{0D108BD9-81ED-4DB2-BD59-A6C34878D82A}">
                    <a16:rowId xmlns:a16="http://schemas.microsoft.com/office/drawing/2014/main" val="158917696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029CC-664D-45E1-A536-2166E365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4703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F46ECE5B-D5D8-4A9E-AE77-DAA757D2370A}"/>
              </a:ext>
            </a:extLst>
          </p:cNvPr>
          <p:cNvSpPr/>
          <p:nvPr/>
        </p:nvSpPr>
        <p:spPr>
          <a:xfrm>
            <a:off x="-53788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9D0289B6-5835-4F04-A781-76266FF8C7F1}"/>
              </a:ext>
            </a:extLst>
          </p:cNvPr>
          <p:cNvSpPr txBox="1"/>
          <p:nvPr/>
        </p:nvSpPr>
        <p:spPr>
          <a:xfrm>
            <a:off x="-130629" y="2423886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grpSp>
        <p:nvGrpSpPr>
          <p:cNvPr id="6" name="Group 20">
            <a:extLst>
              <a:ext uri="{FF2B5EF4-FFF2-40B4-BE49-F238E27FC236}">
                <a16:creationId xmlns:a16="http://schemas.microsoft.com/office/drawing/2014/main" id="{AC5769CA-A0C7-4F06-883E-40EA9540899D}"/>
              </a:ext>
            </a:extLst>
          </p:cNvPr>
          <p:cNvGrpSpPr/>
          <p:nvPr/>
        </p:nvGrpSpPr>
        <p:grpSpPr>
          <a:xfrm>
            <a:off x="3714912" y="1571541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7" name="Rectangle: Rounded Corners 8">
              <a:extLst>
                <a:ext uri="{FF2B5EF4-FFF2-40B4-BE49-F238E27FC236}">
                  <a16:creationId xmlns:a16="http://schemas.microsoft.com/office/drawing/2014/main" id="{F136504D-2EB6-4358-A4D8-8D8E8389CB9C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6F7FB832-3760-495D-84EA-ECD4DC4F592D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E4A1856E-6616-4CF3-B4C4-E586C80EFAA3}"/>
              </a:ext>
            </a:extLst>
          </p:cNvPr>
          <p:cNvSpPr txBox="1"/>
          <p:nvPr/>
        </p:nvSpPr>
        <p:spPr>
          <a:xfrm>
            <a:off x="4708903" y="1837592"/>
            <a:ext cx="4379848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project name is ammar tower</a:t>
            </a:r>
            <a:endParaRPr lang="en-US" sz="24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20">
            <a:extLst>
              <a:ext uri="{FF2B5EF4-FFF2-40B4-BE49-F238E27FC236}">
                <a16:creationId xmlns:a16="http://schemas.microsoft.com/office/drawing/2014/main" id="{D3567CC7-158A-4419-9DA3-FACCC3A1E2BC}"/>
              </a:ext>
            </a:extLst>
          </p:cNvPr>
          <p:cNvGrpSpPr/>
          <p:nvPr/>
        </p:nvGrpSpPr>
        <p:grpSpPr>
          <a:xfrm>
            <a:off x="4571443" y="2847124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5" name="Rectangle: Rounded Corners 8">
              <a:extLst>
                <a:ext uri="{FF2B5EF4-FFF2-40B4-BE49-F238E27FC236}">
                  <a16:creationId xmlns:a16="http://schemas.microsoft.com/office/drawing/2014/main" id="{F0A63F49-CB4B-496D-BAEA-1878B478187E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6" name="Oval 11">
              <a:extLst>
                <a:ext uri="{FF2B5EF4-FFF2-40B4-BE49-F238E27FC236}">
                  <a16:creationId xmlns:a16="http://schemas.microsoft.com/office/drawing/2014/main" id="{2299B8D0-5637-4C8E-8A68-7A48F210FA7D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20">
            <a:extLst>
              <a:ext uri="{FF2B5EF4-FFF2-40B4-BE49-F238E27FC236}">
                <a16:creationId xmlns:a16="http://schemas.microsoft.com/office/drawing/2014/main" id="{2CBBCCCE-507B-4480-A2D9-C429426FD8B1}"/>
              </a:ext>
            </a:extLst>
          </p:cNvPr>
          <p:cNvGrpSpPr/>
          <p:nvPr/>
        </p:nvGrpSpPr>
        <p:grpSpPr>
          <a:xfrm>
            <a:off x="5427974" y="4210278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8" name="Rectangle: Rounded Corners 8">
              <a:extLst>
                <a:ext uri="{FF2B5EF4-FFF2-40B4-BE49-F238E27FC236}">
                  <a16:creationId xmlns:a16="http://schemas.microsoft.com/office/drawing/2014/main" id="{3EE8B893-8FA1-4486-87FA-D9B1CF44F095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Oval 11">
              <a:extLst>
                <a:ext uri="{FF2B5EF4-FFF2-40B4-BE49-F238E27FC236}">
                  <a16:creationId xmlns:a16="http://schemas.microsoft.com/office/drawing/2014/main" id="{B870E507-5EBA-431D-8FE8-B526E3689F7B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3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20">
            <a:extLst>
              <a:ext uri="{FF2B5EF4-FFF2-40B4-BE49-F238E27FC236}">
                <a16:creationId xmlns:a16="http://schemas.microsoft.com/office/drawing/2014/main" id="{69DF23B6-2FD1-4AF0-B146-630CD089AFE4}"/>
              </a:ext>
            </a:extLst>
          </p:cNvPr>
          <p:cNvGrpSpPr/>
          <p:nvPr/>
        </p:nvGrpSpPr>
        <p:grpSpPr>
          <a:xfrm>
            <a:off x="6096000" y="5471148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21" name="Rectangle: Rounded Corners 8">
              <a:extLst>
                <a:ext uri="{FF2B5EF4-FFF2-40B4-BE49-F238E27FC236}">
                  <a16:creationId xmlns:a16="http://schemas.microsoft.com/office/drawing/2014/main" id="{C0819696-30BA-462A-BD9D-55F8B5411520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2" name="Oval 11">
              <a:extLst>
                <a:ext uri="{FF2B5EF4-FFF2-40B4-BE49-F238E27FC236}">
                  <a16:creationId xmlns:a16="http://schemas.microsoft.com/office/drawing/2014/main" id="{A173AA13-4880-4558-A225-3996E82E27C8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4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EC6BC92C-CB50-472E-A38B-B37A62C97A5C}"/>
              </a:ext>
            </a:extLst>
          </p:cNvPr>
          <p:cNvSpPr txBox="1"/>
          <p:nvPr/>
        </p:nvSpPr>
        <p:spPr>
          <a:xfrm>
            <a:off x="5228708" y="3164655"/>
            <a:ext cx="5261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Located at It's located at Al-ersal center in Al-biereh </a:t>
            </a:r>
            <a:endParaRPr lang="en-US" sz="18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43FB8904-5DB8-40A4-A46E-3B39AF2E8F1B}"/>
              </a:ext>
            </a:extLst>
          </p:cNvPr>
          <p:cNvSpPr txBox="1"/>
          <p:nvPr/>
        </p:nvSpPr>
        <p:spPr>
          <a:xfrm>
            <a:off x="3270587" y="4421035"/>
            <a:ext cx="64298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Consist of 19 floors</a:t>
            </a:r>
            <a:endParaRPr lang="en-US" sz="32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sz="3200" dirty="0">
              <a:solidFill>
                <a:schemeClr val="bg1">
                  <a:lumMod val="8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مربع نص 27">
                <a:extLst>
                  <a:ext uri="{FF2B5EF4-FFF2-40B4-BE49-F238E27FC236}">
                    <a16:creationId xmlns:a16="http://schemas.microsoft.com/office/drawing/2014/main" id="{C538EC64-9028-4210-81A5-D327826064EB}"/>
                  </a:ext>
                </a:extLst>
              </p:cNvPr>
              <p:cNvSpPr txBox="1"/>
              <p:nvPr/>
            </p:nvSpPr>
            <p:spPr>
              <a:xfrm>
                <a:off x="5427974" y="5696618"/>
                <a:ext cx="6480628" cy="5299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algn="r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basement area is 3781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solidFill>
                    <a:schemeClr val="bg1">
                      <a:lumMod val="8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مربع نص 27">
                <a:extLst>
                  <a:ext uri="{FF2B5EF4-FFF2-40B4-BE49-F238E27FC236}">
                    <a16:creationId xmlns:a16="http://schemas.microsoft.com/office/drawing/2014/main" id="{C538EC64-9028-4210-81A5-D32782606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7974" y="5696618"/>
                <a:ext cx="6480628" cy="529953"/>
              </a:xfrm>
              <a:prstGeom prst="rect">
                <a:avLst/>
              </a:prstGeom>
              <a:blipFill>
                <a:blip r:embed="rId3"/>
                <a:stretch>
                  <a:fillRect t="-11494" b="-2988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مربع نص 29">
            <a:extLst>
              <a:ext uri="{FF2B5EF4-FFF2-40B4-BE49-F238E27FC236}">
                <a16:creationId xmlns:a16="http://schemas.microsoft.com/office/drawing/2014/main" id="{891FD759-8D37-40EA-AAF4-C56BBCBD75B6}"/>
              </a:ext>
            </a:extLst>
          </p:cNvPr>
          <p:cNvSpPr txBox="1"/>
          <p:nvPr/>
        </p:nvSpPr>
        <p:spPr>
          <a:xfrm>
            <a:off x="797960" y="-108821"/>
            <a:ext cx="644856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roject description 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5CF571-B767-41ED-A555-74CC596C6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4557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0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4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051340-CE82-4B27-805A-B2502DC99311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DC24B11C-9ACE-48CF-B5FF-FAA616DA5281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1EADDE2-48A9-4193-A8D6-3023A4BE12CF}"/>
              </a:ext>
            </a:extLst>
          </p:cNvPr>
          <p:cNvSpPr txBox="1"/>
          <p:nvPr/>
        </p:nvSpPr>
        <p:spPr>
          <a:xfrm>
            <a:off x="3826659" y="1310665"/>
            <a:ext cx="3575755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irregularity: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5AA10068-9594-436E-919D-54A8687FB1B8}"/>
              </a:ext>
            </a:extLst>
          </p:cNvPr>
          <p:cNvSpPr txBox="1"/>
          <p:nvPr/>
        </p:nvSpPr>
        <p:spPr>
          <a:xfrm>
            <a:off x="3072393" y="-313497"/>
            <a:ext cx="4631226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rregularity check. 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D6B60F30-01C0-49E5-A78D-9941A4A94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450" y="2388358"/>
            <a:ext cx="8188549" cy="44696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5A10F-8210-4DD6-90B5-23B120AAA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6576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>
            <a:extLst>
              <a:ext uri="{FF2B5EF4-FFF2-40B4-BE49-F238E27FC236}">
                <a16:creationId xmlns:a16="http://schemas.microsoft.com/office/drawing/2014/main" id="{442CEB7E-768E-4C5B-BAEC-D1C3A52315F5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A52BCB92-0C31-449E-AF3D-8FCCDB27FB41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BA250535-5C99-4BE6-BBAE-D0454939B778}"/>
              </a:ext>
            </a:extLst>
          </p:cNvPr>
          <p:cNvSpPr txBox="1"/>
          <p:nvPr/>
        </p:nvSpPr>
        <p:spPr>
          <a:xfrm>
            <a:off x="3826659" y="1310665"/>
            <a:ext cx="3575755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irregularity: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1DAA29CD-67E8-4667-843F-4F0B319D2A51}"/>
              </a:ext>
            </a:extLst>
          </p:cNvPr>
          <p:cNvSpPr txBox="1"/>
          <p:nvPr/>
        </p:nvSpPr>
        <p:spPr>
          <a:xfrm>
            <a:off x="784495" y="-298506"/>
            <a:ext cx="6530454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rregularity check. </a:t>
            </a:r>
            <a:endParaRPr lang="en-US" sz="1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E5290BCA-5FDD-44F2-994E-2089A46AEAF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1" y="2620370"/>
            <a:ext cx="5140549" cy="4237630"/>
          </a:xfrm>
          <a:prstGeom prst="rect">
            <a:avLst/>
          </a:prstGeom>
        </p:spPr>
      </p:pic>
      <p:graphicFrame>
        <p:nvGraphicFramePr>
          <p:cNvPr id="17" name="جدول 6">
            <a:extLst>
              <a:ext uri="{FF2B5EF4-FFF2-40B4-BE49-F238E27FC236}">
                <a16:creationId xmlns:a16="http://schemas.microsoft.com/office/drawing/2014/main" id="{8964040A-BF06-44B8-9685-97255AFBB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644706"/>
              </p:ext>
            </p:extLst>
          </p:nvPr>
        </p:nvGraphicFramePr>
        <p:xfrm>
          <a:off x="9144000" y="5404513"/>
          <a:ext cx="3048000" cy="1453485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64731014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832751935"/>
                    </a:ext>
                  </a:extLst>
                </a:gridCol>
              </a:tblGrid>
              <a:tr h="48449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value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Modal ratios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233531"/>
                  </a:ext>
                </a:extLst>
              </a:tr>
              <a:tr h="4844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0.72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Sum of UX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479810"/>
                  </a:ext>
                </a:extLst>
              </a:tr>
              <a:tr h="4844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0.67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Sum of UY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6296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0ED718-F850-4BD6-A4CB-00B96538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5362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2F1F43-3F5F-4A03-89C7-9657E46021A3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4FE7C03E-960E-4039-A7B5-1FE7A64AB546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37036C2-3E31-453F-BB9A-7C67C0E81DC7}"/>
              </a:ext>
            </a:extLst>
          </p:cNvPr>
          <p:cNvSpPr txBox="1"/>
          <p:nvPr/>
        </p:nvSpPr>
        <p:spPr>
          <a:xfrm>
            <a:off x="3780388" y="506411"/>
            <a:ext cx="6550924" cy="670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results are confirmed with the results of the torsional irregularity check.</a:t>
            </a:r>
            <a:endParaRPr lang="en-US" sz="1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7076DA3F-BABA-45D4-BEAE-F1DDC4AF314B}"/>
              </a:ext>
            </a:extLst>
          </p:cNvPr>
          <p:cNvSpPr txBox="1"/>
          <p:nvPr/>
        </p:nvSpPr>
        <p:spPr>
          <a:xfrm>
            <a:off x="3489277" y="1293010"/>
            <a:ext cx="2606723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0DEBF29-F578-48DE-8DEA-D1E6E82A6A07}"/>
              </a:ext>
            </a:extLst>
          </p:cNvPr>
          <p:cNvSpPr txBox="1"/>
          <p:nvPr/>
        </p:nvSpPr>
        <p:spPr>
          <a:xfrm>
            <a:off x="7442685" y="1293010"/>
            <a:ext cx="2606723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جدول 9">
            <a:extLst>
              <a:ext uri="{FF2B5EF4-FFF2-40B4-BE49-F238E27FC236}">
                <a16:creationId xmlns:a16="http://schemas.microsoft.com/office/drawing/2014/main" id="{0A80EFBC-4FB7-4A63-B54B-0507CBC01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509818"/>
              </p:ext>
            </p:extLst>
          </p:nvPr>
        </p:nvGraphicFramePr>
        <p:xfrm>
          <a:off x="4003451" y="1825620"/>
          <a:ext cx="3222173" cy="50189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37234">
                  <a:extLst>
                    <a:ext uri="{9D8B030D-6E8A-4147-A177-3AD203B41FA5}">
                      <a16:colId xmlns:a16="http://schemas.microsoft.com/office/drawing/2014/main" val="3127233699"/>
                    </a:ext>
                  </a:extLst>
                </a:gridCol>
                <a:gridCol w="669809">
                  <a:extLst>
                    <a:ext uri="{9D8B030D-6E8A-4147-A177-3AD203B41FA5}">
                      <a16:colId xmlns:a16="http://schemas.microsoft.com/office/drawing/2014/main" val="1881986945"/>
                    </a:ext>
                  </a:extLst>
                </a:gridCol>
                <a:gridCol w="670432">
                  <a:extLst>
                    <a:ext uri="{9D8B030D-6E8A-4147-A177-3AD203B41FA5}">
                      <a16:colId xmlns:a16="http://schemas.microsoft.com/office/drawing/2014/main" val="3872009059"/>
                    </a:ext>
                  </a:extLst>
                </a:gridCol>
                <a:gridCol w="362580">
                  <a:extLst>
                    <a:ext uri="{9D8B030D-6E8A-4147-A177-3AD203B41FA5}">
                      <a16:colId xmlns:a16="http://schemas.microsoft.com/office/drawing/2014/main" val="1624621524"/>
                    </a:ext>
                  </a:extLst>
                </a:gridCol>
                <a:gridCol w="582118">
                  <a:extLst>
                    <a:ext uri="{9D8B030D-6E8A-4147-A177-3AD203B41FA5}">
                      <a16:colId xmlns:a16="http://schemas.microsoft.com/office/drawing/2014/main" val="1649175932"/>
                    </a:ext>
                  </a:extLst>
                </a:gridCol>
              </a:tblGrid>
              <a:tr h="16147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Torsional irregularity X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802678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Number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Max Drift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AVG Drift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Ratio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Check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412709311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4.83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4.824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51377872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4.963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4.905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66068189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Story23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5.118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802428013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5.287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5.104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555103200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5.455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5.208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31310761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5.619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5.305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967282215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5.767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5.386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757774742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5.893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5.447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41856037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5.991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5.482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503292059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6.056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5.485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238955572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6.085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5.453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591528585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6.074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5.38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445034279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6.019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5.263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98305682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5.919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5.096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48623171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5.771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4.875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899048935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5.574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4.595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971630078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5.339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4.236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558416683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5.187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2.197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2.36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805024310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5.206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2.187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2.38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815261538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3.899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1.647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2.37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803392012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3.132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1.338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2.34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543575863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2.136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0.953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5353749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0.501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0.347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1.44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128249976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0.219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0.145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1.51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791483399"/>
                  </a:ext>
                </a:extLst>
              </a:tr>
              <a:tr h="186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0.078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1.59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irregular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79687268"/>
                  </a:ext>
                </a:extLst>
              </a:tr>
            </a:tbl>
          </a:graphicData>
        </a:graphic>
      </p:graphicFrame>
      <p:graphicFrame>
        <p:nvGraphicFramePr>
          <p:cNvPr id="12" name="جدول 11">
            <a:extLst>
              <a:ext uri="{FF2B5EF4-FFF2-40B4-BE49-F238E27FC236}">
                <a16:creationId xmlns:a16="http://schemas.microsoft.com/office/drawing/2014/main" id="{47311151-8A6D-4B71-8C0B-EC5A5FD14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724341"/>
              </p:ext>
            </p:extLst>
          </p:nvPr>
        </p:nvGraphicFramePr>
        <p:xfrm>
          <a:off x="8486589" y="1792938"/>
          <a:ext cx="3689445" cy="508428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73149">
                  <a:extLst>
                    <a:ext uri="{9D8B030D-6E8A-4147-A177-3AD203B41FA5}">
                      <a16:colId xmlns:a16="http://schemas.microsoft.com/office/drawing/2014/main" val="2517062018"/>
                    </a:ext>
                  </a:extLst>
                </a:gridCol>
                <a:gridCol w="766943">
                  <a:extLst>
                    <a:ext uri="{9D8B030D-6E8A-4147-A177-3AD203B41FA5}">
                      <a16:colId xmlns:a16="http://schemas.microsoft.com/office/drawing/2014/main" val="1122253628"/>
                    </a:ext>
                  </a:extLst>
                </a:gridCol>
                <a:gridCol w="767656">
                  <a:extLst>
                    <a:ext uri="{9D8B030D-6E8A-4147-A177-3AD203B41FA5}">
                      <a16:colId xmlns:a16="http://schemas.microsoft.com/office/drawing/2014/main" val="2578028515"/>
                    </a:ext>
                  </a:extLst>
                </a:gridCol>
                <a:gridCol w="415162">
                  <a:extLst>
                    <a:ext uri="{9D8B030D-6E8A-4147-A177-3AD203B41FA5}">
                      <a16:colId xmlns:a16="http://schemas.microsoft.com/office/drawing/2014/main" val="1250117567"/>
                    </a:ext>
                  </a:extLst>
                </a:gridCol>
                <a:gridCol w="666535">
                  <a:extLst>
                    <a:ext uri="{9D8B030D-6E8A-4147-A177-3AD203B41FA5}">
                      <a16:colId xmlns:a16="http://schemas.microsoft.com/office/drawing/2014/main" val="16773022"/>
                    </a:ext>
                  </a:extLst>
                </a:gridCol>
              </a:tblGrid>
              <a:tr h="9820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Torsional irregularity Y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985971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Number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Max Drift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AVG Drift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Ratio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Check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5163398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2.513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2.399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4057599417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2.658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2.53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995552163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Story23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2.83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2.684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10459820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3.016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2.847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544546934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3.203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3.009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992378439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3.381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3.162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4200489221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3.545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3.302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495171968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3.688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3.423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4038324179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Story 17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3.806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590353440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3.895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3.601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902444645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3.949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9873232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3.964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3.668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567654205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3.93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3.649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939920263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3.837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3.587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765600070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3.664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3.467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205221972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3.381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3.267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865648338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2.938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2.91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2069442982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2.641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2.068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86363082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2.693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2.112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350997686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2.096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1.641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4010768855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1.755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1.374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43357463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1.221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0.963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1.27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69142905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0.203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0.142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1.43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060744857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0.068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0.053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irregular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1266987060"/>
                  </a:ext>
                </a:extLst>
              </a:tr>
              <a:tr h="18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Story 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0.051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0.039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1.31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irregular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471" marR="29471" marT="0" marB="0" anchor="b"/>
                </a:tc>
                <a:extLst>
                  <a:ext uri="{0D108BD9-81ED-4DB2-BD59-A6C34878D82A}">
                    <a16:rowId xmlns:a16="http://schemas.microsoft.com/office/drawing/2014/main" val="3559515762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627E9-AD30-4FC1-90A5-951EFDBF0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4874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AB8CB6-3DC7-49FB-9FF3-34B905100AF6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928BFA68-DDDE-49CC-B140-C32069AB6B9A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7814EEF-777C-42B8-B877-BA0A89E8D8EA}"/>
              </a:ext>
            </a:extLst>
          </p:cNvPr>
          <p:cNvSpPr txBox="1"/>
          <p:nvPr/>
        </p:nvSpPr>
        <p:spPr>
          <a:xfrm>
            <a:off x="4003450" y="801383"/>
            <a:ext cx="65509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deal with this irregularity, the eccentricity must be calculated.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جدول 8">
            <a:extLst>
              <a:ext uri="{FF2B5EF4-FFF2-40B4-BE49-F238E27FC236}">
                <a16:creationId xmlns:a16="http://schemas.microsoft.com/office/drawing/2014/main" id="{237F8865-C381-4B6F-BAE4-F93402A8E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199692"/>
              </p:ext>
            </p:extLst>
          </p:nvPr>
        </p:nvGraphicFramePr>
        <p:xfrm>
          <a:off x="4003450" y="1978925"/>
          <a:ext cx="8188549" cy="487907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00550">
                  <a:extLst>
                    <a:ext uri="{9D8B030D-6E8A-4147-A177-3AD203B41FA5}">
                      <a16:colId xmlns:a16="http://schemas.microsoft.com/office/drawing/2014/main" val="2689466955"/>
                    </a:ext>
                  </a:extLst>
                </a:gridCol>
                <a:gridCol w="907065">
                  <a:extLst>
                    <a:ext uri="{9D8B030D-6E8A-4147-A177-3AD203B41FA5}">
                      <a16:colId xmlns:a16="http://schemas.microsoft.com/office/drawing/2014/main" val="3793913421"/>
                    </a:ext>
                  </a:extLst>
                </a:gridCol>
                <a:gridCol w="808592">
                  <a:extLst>
                    <a:ext uri="{9D8B030D-6E8A-4147-A177-3AD203B41FA5}">
                      <a16:colId xmlns:a16="http://schemas.microsoft.com/office/drawing/2014/main" val="1768943045"/>
                    </a:ext>
                  </a:extLst>
                </a:gridCol>
                <a:gridCol w="808592">
                  <a:extLst>
                    <a:ext uri="{9D8B030D-6E8A-4147-A177-3AD203B41FA5}">
                      <a16:colId xmlns:a16="http://schemas.microsoft.com/office/drawing/2014/main" val="3988530299"/>
                    </a:ext>
                  </a:extLst>
                </a:gridCol>
                <a:gridCol w="600550">
                  <a:extLst>
                    <a:ext uri="{9D8B030D-6E8A-4147-A177-3AD203B41FA5}">
                      <a16:colId xmlns:a16="http://schemas.microsoft.com/office/drawing/2014/main" val="1103855319"/>
                    </a:ext>
                  </a:extLst>
                </a:gridCol>
                <a:gridCol w="600550">
                  <a:extLst>
                    <a:ext uri="{9D8B030D-6E8A-4147-A177-3AD203B41FA5}">
                      <a16:colId xmlns:a16="http://schemas.microsoft.com/office/drawing/2014/main" val="4034839775"/>
                    </a:ext>
                  </a:extLst>
                </a:gridCol>
                <a:gridCol w="877938">
                  <a:extLst>
                    <a:ext uri="{9D8B030D-6E8A-4147-A177-3AD203B41FA5}">
                      <a16:colId xmlns:a16="http://schemas.microsoft.com/office/drawing/2014/main" val="904938316"/>
                    </a:ext>
                  </a:extLst>
                </a:gridCol>
                <a:gridCol w="877938">
                  <a:extLst>
                    <a:ext uri="{9D8B030D-6E8A-4147-A177-3AD203B41FA5}">
                      <a16:colId xmlns:a16="http://schemas.microsoft.com/office/drawing/2014/main" val="1960049127"/>
                    </a:ext>
                  </a:extLst>
                </a:gridCol>
                <a:gridCol w="595001">
                  <a:extLst>
                    <a:ext uri="{9D8B030D-6E8A-4147-A177-3AD203B41FA5}">
                      <a16:colId xmlns:a16="http://schemas.microsoft.com/office/drawing/2014/main" val="1028330787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1349554451"/>
                    </a:ext>
                  </a:extLst>
                </a:gridCol>
                <a:gridCol w="461854">
                  <a:extLst>
                    <a:ext uri="{9D8B030D-6E8A-4147-A177-3AD203B41FA5}">
                      <a16:colId xmlns:a16="http://schemas.microsoft.com/office/drawing/2014/main" val="3931362470"/>
                    </a:ext>
                  </a:extLst>
                </a:gridCol>
                <a:gridCol w="461854">
                  <a:extLst>
                    <a:ext uri="{9D8B030D-6E8A-4147-A177-3AD203B41FA5}">
                      <a16:colId xmlns:a16="http://schemas.microsoft.com/office/drawing/2014/main" val="825244956"/>
                    </a:ext>
                  </a:extLst>
                </a:gridCol>
              </a:tblGrid>
              <a:tr h="179405">
                <a:tc gridSpan="1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the Center of mass and rigidity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007055"/>
                  </a:ext>
                </a:extLst>
              </a:tr>
              <a:tr h="18703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Mass X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Mass 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C.M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Cumulative x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Cumulative Y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XCCM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YCCm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C.R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63714"/>
                  </a:ext>
                </a:extLst>
              </a:tr>
              <a:tr h="215168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r>
                        <a:rPr lang="en-US" sz="1000" baseline="-250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</a:t>
                      </a:r>
                      <a:r>
                        <a:rPr lang="en-US" sz="1000" baseline="-250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XCR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YCR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976244362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2042488.85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2042488.85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45.2803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77.8734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2042488.85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2042488.85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605383232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1862736.16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1862736.16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77.7295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3905225.01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3905225.01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77.80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510730008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1862736.16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1862736.16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77.7295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5767961.17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5767961.17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20403748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1853604.6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1853604.6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45.2702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77.635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7621565.77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7621565.77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411252828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9484378.41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9484378.41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74.84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722304240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11347191.05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11347191.05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74.65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90843956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13210003.69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13210003.69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74.45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687199079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15072816.34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15072816.34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74.22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2499314214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16935628.98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16935628.98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86898476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18798441.62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18798441.62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466607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20661254.26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20661254.26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394095713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22524066.9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22524066.9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000816617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24386879.54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24386879.54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818828066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26249692.18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26249692.18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71.48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834276268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28112504.82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28112504.82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43.53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70.35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87685544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29975317.46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29975317.46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42.38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68.66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679084447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1862812.64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31838130.1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31838130.1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77.73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40.59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66.04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092650939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3966595.7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3966595.7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35.6258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64.8273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35804725.8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35804725.8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76.30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62.99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554443690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4131906.92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4131906.92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35.3321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64.239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39936632.72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39936632.72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42281270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4131906.92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4131906.92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35.3321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64.239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44068539.63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44068539.63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42.58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74.04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37.80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62.90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543483990"/>
                  </a:ext>
                </a:extLst>
              </a:tr>
              <a:tr h="175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4095492.81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4095492.81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35.3187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64.2501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48164032.44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48164032.44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41.96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37.50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63.00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2999984035"/>
                  </a:ext>
                </a:extLst>
              </a:tr>
              <a:tr h="1853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4097790.34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4097790.34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35.3066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64.2301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52261822.78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52261822.78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41.44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72.50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37.12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1687472549"/>
                  </a:ext>
                </a:extLst>
              </a:tr>
              <a:tr h="175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7137329.14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7137329.14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31.8843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55.747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59399151.92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59399151.92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40.29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70.49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59.16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994549971"/>
                  </a:ext>
                </a:extLst>
              </a:tr>
              <a:tr h="1721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7264433.61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7264433.61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31.7232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55.8356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66663585.53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66663585.53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39.36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68.89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60.09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982396259"/>
                  </a:ext>
                </a:extLst>
              </a:tr>
              <a:tr h="170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Story1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Diaphragm2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7178821.08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7178821.08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32.198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55.8127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73842406.61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73842406.61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67.62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60.51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764" marR="26764" marT="0" marB="0" anchor="ctr"/>
                </a:tc>
                <a:extLst>
                  <a:ext uri="{0D108BD9-81ED-4DB2-BD59-A6C34878D82A}">
                    <a16:rowId xmlns:a16="http://schemas.microsoft.com/office/drawing/2014/main" val="3214616948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CDC5C4-CADF-4C2E-9D3F-8320978C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5582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>
            <a:extLst>
              <a:ext uri="{FF2B5EF4-FFF2-40B4-BE49-F238E27FC236}">
                <a16:creationId xmlns:a16="http://schemas.microsoft.com/office/drawing/2014/main" id="{A115F411-E632-47CD-BBF7-7DE0797FAA7F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43CFA198-ACB7-462E-9BAB-5BD7675EE10A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E44DD924-4BE0-412E-BD84-C993FC14F667}"/>
              </a:ext>
            </a:extLst>
          </p:cNvPr>
          <p:cNvSpPr txBox="1"/>
          <p:nvPr/>
        </p:nvSpPr>
        <p:spPr>
          <a:xfrm>
            <a:off x="4003451" y="645192"/>
            <a:ext cx="6530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deal with this irregularity, the eccentricity must be calculated.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جدول 15">
            <a:extLst>
              <a:ext uri="{FF2B5EF4-FFF2-40B4-BE49-F238E27FC236}">
                <a16:creationId xmlns:a16="http://schemas.microsoft.com/office/drawing/2014/main" id="{0F3DBBFA-DC6B-4235-8173-DB802681D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61524"/>
              </p:ext>
            </p:extLst>
          </p:nvPr>
        </p:nvGraphicFramePr>
        <p:xfrm>
          <a:off x="4003451" y="1622419"/>
          <a:ext cx="8188547" cy="526570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9424">
                  <a:extLst>
                    <a:ext uri="{9D8B030D-6E8A-4147-A177-3AD203B41FA5}">
                      <a16:colId xmlns:a16="http://schemas.microsoft.com/office/drawing/2014/main" val="3930875507"/>
                    </a:ext>
                  </a:extLst>
                </a:gridCol>
                <a:gridCol w="1120529">
                  <a:extLst>
                    <a:ext uri="{9D8B030D-6E8A-4147-A177-3AD203B41FA5}">
                      <a16:colId xmlns:a16="http://schemas.microsoft.com/office/drawing/2014/main" val="3306224570"/>
                    </a:ext>
                  </a:extLst>
                </a:gridCol>
                <a:gridCol w="777741">
                  <a:extLst>
                    <a:ext uri="{9D8B030D-6E8A-4147-A177-3AD203B41FA5}">
                      <a16:colId xmlns:a16="http://schemas.microsoft.com/office/drawing/2014/main" val="955611120"/>
                    </a:ext>
                  </a:extLst>
                </a:gridCol>
                <a:gridCol w="1193018">
                  <a:extLst>
                    <a:ext uri="{9D8B030D-6E8A-4147-A177-3AD203B41FA5}">
                      <a16:colId xmlns:a16="http://schemas.microsoft.com/office/drawing/2014/main" val="4194616900"/>
                    </a:ext>
                  </a:extLst>
                </a:gridCol>
                <a:gridCol w="777741">
                  <a:extLst>
                    <a:ext uri="{9D8B030D-6E8A-4147-A177-3AD203B41FA5}">
                      <a16:colId xmlns:a16="http://schemas.microsoft.com/office/drawing/2014/main" val="3885666511"/>
                    </a:ext>
                  </a:extLst>
                </a:gridCol>
                <a:gridCol w="1559626">
                  <a:extLst>
                    <a:ext uri="{9D8B030D-6E8A-4147-A177-3AD203B41FA5}">
                      <a16:colId xmlns:a16="http://schemas.microsoft.com/office/drawing/2014/main" val="4206629530"/>
                    </a:ext>
                  </a:extLst>
                </a:gridCol>
                <a:gridCol w="777741">
                  <a:extLst>
                    <a:ext uri="{9D8B030D-6E8A-4147-A177-3AD203B41FA5}">
                      <a16:colId xmlns:a16="http://schemas.microsoft.com/office/drawing/2014/main" val="1052073544"/>
                    </a:ext>
                  </a:extLst>
                </a:gridCol>
                <a:gridCol w="1242727">
                  <a:extLst>
                    <a:ext uri="{9D8B030D-6E8A-4147-A177-3AD203B41FA5}">
                      <a16:colId xmlns:a16="http://schemas.microsoft.com/office/drawing/2014/main" val="412802514"/>
                    </a:ext>
                  </a:extLst>
                </a:gridCol>
              </a:tblGrid>
              <a:tr h="156950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the Eccentricity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b"/>
                </a:tc>
                <a:extLst>
                  <a:ext uri="{0D108BD9-81ED-4DB2-BD59-A6C34878D82A}">
                    <a16:rowId xmlns:a16="http://schemas.microsoft.com/office/drawing/2014/main" val="1367138969"/>
                  </a:ext>
                </a:extLst>
              </a:tr>
              <a:tr h="15695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Eccentricity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ex/Dx result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ey/Dy result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417549"/>
                  </a:ext>
                </a:extLst>
              </a:tr>
              <a:tr h="159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r>
                        <a:rPr lang="en-US" sz="1200" baseline="-25000">
                          <a:effectLst/>
                        </a:rPr>
                        <a:t>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r>
                        <a:rPr lang="en-US" sz="1200" baseline="-250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253249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03036031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531798710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3200950591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4076688789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448042463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360962602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856583461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2319721579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21062279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74498889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4.43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659539206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378939415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5.47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792482215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Not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2258973965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Not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4051626982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Not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923590823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Not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Not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3780000323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4001898964"/>
                  </a:ext>
                </a:extLst>
              </a:tr>
              <a:tr h="180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151302320"/>
                  </a:ext>
                </a:extLst>
              </a:tr>
              <a:tr h="1777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3536280725"/>
                  </a:ext>
                </a:extLst>
              </a:tr>
              <a:tr h="192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108969470"/>
                  </a:ext>
                </a:extLst>
              </a:tr>
              <a:tr h="202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4010293046"/>
                  </a:ext>
                </a:extLst>
              </a:tr>
              <a:tr h="192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96.915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2251209442"/>
                  </a:ext>
                </a:extLst>
              </a:tr>
              <a:tr h="188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96.915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157978405"/>
                  </a:ext>
                </a:extLst>
              </a:tr>
              <a:tr h="181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96.915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Ok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186" marR="28186" marT="0" marB="0" anchor="ctr"/>
                </a:tc>
                <a:extLst>
                  <a:ext uri="{0D108BD9-81ED-4DB2-BD59-A6C34878D82A}">
                    <a16:rowId xmlns:a16="http://schemas.microsoft.com/office/drawing/2014/main" val="2496176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C96328-DFD0-446D-9E6D-4EFB2F9D5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8376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AA7D45-82FE-4023-8888-3295E94F77A5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5862C4E-FD7D-4838-8DBC-DDA4CA0C4943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895A7188-89AD-4B23-889C-044E989CEC3F}"/>
              </a:ext>
            </a:extLst>
          </p:cNvPr>
          <p:cNvSpPr txBox="1"/>
          <p:nvPr/>
        </p:nvSpPr>
        <p:spPr>
          <a:xfrm>
            <a:off x="2335656" y="-191068"/>
            <a:ext cx="3558654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rift check.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5">
            <a:extLst>
              <a:ext uri="{FF2B5EF4-FFF2-40B4-BE49-F238E27FC236}">
                <a16:creationId xmlns:a16="http://schemas.microsoft.com/office/drawing/2014/main" id="{20D5772E-9A08-41F5-9BD8-867590E640F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1" y="2715905"/>
            <a:ext cx="8188549" cy="4142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876F3-DB52-44AC-8697-37C2CCE61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1124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F0E571-8D3C-4457-A8D2-9BB74382202D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982F8651-7FE0-4FC6-8CCB-F2E01DAD2F92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7891CF1F-FEC5-4A66-B9BC-3146D5CCD782}"/>
              </a:ext>
            </a:extLst>
          </p:cNvPr>
          <p:cNvSpPr txBox="1"/>
          <p:nvPr/>
        </p:nvSpPr>
        <p:spPr>
          <a:xfrm>
            <a:off x="2335656" y="-379100"/>
            <a:ext cx="3558654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rift check.</a:t>
            </a:r>
            <a:endParaRPr lang="en-US" sz="32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8EF618D9-5E45-4A1B-8DA9-BA830A130964}"/>
              </a:ext>
            </a:extLst>
          </p:cNvPr>
          <p:cNvSpPr txBox="1"/>
          <p:nvPr/>
        </p:nvSpPr>
        <p:spPr>
          <a:xfrm>
            <a:off x="4003451" y="1206986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جدول 7">
            <a:extLst>
              <a:ext uri="{FF2B5EF4-FFF2-40B4-BE49-F238E27FC236}">
                <a16:creationId xmlns:a16="http://schemas.microsoft.com/office/drawing/2014/main" id="{2E730015-696D-4B01-AC85-7C9D09327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522963"/>
              </p:ext>
            </p:extLst>
          </p:nvPr>
        </p:nvGraphicFramePr>
        <p:xfrm>
          <a:off x="4003451" y="1764453"/>
          <a:ext cx="8188550" cy="509354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24931">
                  <a:extLst>
                    <a:ext uri="{9D8B030D-6E8A-4147-A177-3AD203B41FA5}">
                      <a16:colId xmlns:a16="http://schemas.microsoft.com/office/drawing/2014/main" val="1508211765"/>
                    </a:ext>
                  </a:extLst>
                </a:gridCol>
                <a:gridCol w="1024509">
                  <a:extLst>
                    <a:ext uri="{9D8B030D-6E8A-4147-A177-3AD203B41FA5}">
                      <a16:colId xmlns:a16="http://schemas.microsoft.com/office/drawing/2014/main" val="4207436510"/>
                    </a:ext>
                  </a:extLst>
                </a:gridCol>
                <a:gridCol w="1354117">
                  <a:extLst>
                    <a:ext uri="{9D8B030D-6E8A-4147-A177-3AD203B41FA5}">
                      <a16:colId xmlns:a16="http://schemas.microsoft.com/office/drawing/2014/main" val="2281800344"/>
                    </a:ext>
                  </a:extLst>
                </a:gridCol>
                <a:gridCol w="1543805">
                  <a:extLst>
                    <a:ext uri="{9D8B030D-6E8A-4147-A177-3AD203B41FA5}">
                      <a16:colId xmlns:a16="http://schemas.microsoft.com/office/drawing/2014/main" val="3903065505"/>
                    </a:ext>
                  </a:extLst>
                </a:gridCol>
                <a:gridCol w="1433936">
                  <a:extLst>
                    <a:ext uri="{9D8B030D-6E8A-4147-A177-3AD203B41FA5}">
                      <a16:colId xmlns:a16="http://schemas.microsoft.com/office/drawing/2014/main" val="1948497721"/>
                    </a:ext>
                  </a:extLst>
                </a:gridCol>
                <a:gridCol w="1709076">
                  <a:extLst>
                    <a:ext uri="{9D8B030D-6E8A-4147-A177-3AD203B41FA5}">
                      <a16:colId xmlns:a16="http://schemas.microsoft.com/office/drawing/2014/main" val="1876701113"/>
                    </a:ext>
                  </a:extLst>
                </a:gridCol>
                <a:gridCol w="598176">
                  <a:extLst>
                    <a:ext uri="{9D8B030D-6E8A-4147-A177-3AD203B41FA5}">
                      <a16:colId xmlns:a16="http://schemas.microsoft.com/office/drawing/2014/main" val="923286059"/>
                    </a:ext>
                  </a:extLst>
                </a:gridCol>
              </a:tblGrid>
              <a:tr h="123764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Story Drift X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281297"/>
                  </a:ext>
                </a:extLst>
              </a:tr>
              <a:tr h="229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Height(m)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Inelastic(mm)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Service(mm)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Allowable(mm)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138782877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126.816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557.9904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390.59328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715484681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121.626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535.1544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374.60808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24429718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116.267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511.5748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358.10236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42517293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110.711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487.1284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340.98988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570346128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104.939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461.7316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323.21212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698820312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98.951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435.3844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304.76908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08273052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92.753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408.1132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285.67924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552793384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86.363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379.9972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265.99804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038678307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79.807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351.1508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245.80556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464729921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73.119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321.7236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225.20652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28387335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66.339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291.8916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204.32412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876611602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59.511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261.8484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183.29388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791306981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231.814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162.2698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381341879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45.919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202.0436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141.43052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405239870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39.275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172.81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120.967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12316469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32.823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144.4212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101.09484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781345586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26.645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117.238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82.0666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028122423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21.166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93.1304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65.19128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579421387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15.782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69.4408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48.60856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66703450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10.364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45.6016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31.92112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899759269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27.7024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19.39168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29106313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13.2748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9.29236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172178743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3.4056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2.38392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318012163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1.2056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0.84392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7215084"/>
                  </a:ext>
                </a:extLst>
              </a:tr>
              <a:tr h="123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0.4444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0.31108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52.5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8676899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65AD49-3A1C-4DD3-AA17-8A9F70588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749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BBE165-EFCE-436B-88AA-85324AF4D27D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8CAF5A1F-EB9A-464F-BD5C-396C69EB5DCA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F1E32FBE-4E75-4826-8D32-F17186479A92}"/>
              </a:ext>
            </a:extLst>
          </p:cNvPr>
          <p:cNvSpPr txBox="1"/>
          <p:nvPr/>
        </p:nvSpPr>
        <p:spPr>
          <a:xfrm>
            <a:off x="4003451" y="1206986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EC9C0511-78D3-4A71-8FDB-3AE91C88F90D}"/>
              </a:ext>
            </a:extLst>
          </p:cNvPr>
          <p:cNvSpPr txBox="1"/>
          <p:nvPr/>
        </p:nvSpPr>
        <p:spPr>
          <a:xfrm>
            <a:off x="-614149" y="-321141"/>
            <a:ext cx="6550924" cy="185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rift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check.</a:t>
            </a:r>
            <a:endParaRPr lang="en-US" sz="18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جدول 7">
            <a:extLst>
              <a:ext uri="{FF2B5EF4-FFF2-40B4-BE49-F238E27FC236}">
                <a16:creationId xmlns:a16="http://schemas.microsoft.com/office/drawing/2014/main" id="{EFC710EF-5967-4B45-B050-C25DFAE94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672988"/>
              </p:ext>
            </p:extLst>
          </p:nvPr>
        </p:nvGraphicFramePr>
        <p:xfrm>
          <a:off x="4003449" y="1668651"/>
          <a:ext cx="8188551" cy="516588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23992">
                  <a:extLst>
                    <a:ext uri="{9D8B030D-6E8A-4147-A177-3AD203B41FA5}">
                      <a16:colId xmlns:a16="http://schemas.microsoft.com/office/drawing/2014/main" val="375347247"/>
                    </a:ext>
                  </a:extLst>
                </a:gridCol>
                <a:gridCol w="1025448">
                  <a:extLst>
                    <a:ext uri="{9D8B030D-6E8A-4147-A177-3AD203B41FA5}">
                      <a16:colId xmlns:a16="http://schemas.microsoft.com/office/drawing/2014/main" val="3818044123"/>
                    </a:ext>
                  </a:extLst>
                </a:gridCol>
                <a:gridCol w="1355994">
                  <a:extLst>
                    <a:ext uri="{9D8B030D-6E8A-4147-A177-3AD203B41FA5}">
                      <a16:colId xmlns:a16="http://schemas.microsoft.com/office/drawing/2014/main" val="2704345604"/>
                    </a:ext>
                  </a:extLst>
                </a:gridCol>
                <a:gridCol w="1545683">
                  <a:extLst>
                    <a:ext uri="{9D8B030D-6E8A-4147-A177-3AD203B41FA5}">
                      <a16:colId xmlns:a16="http://schemas.microsoft.com/office/drawing/2014/main" val="790937936"/>
                    </a:ext>
                  </a:extLst>
                </a:gridCol>
                <a:gridCol w="1435813">
                  <a:extLst>
                    <a:ext uri="{9D8B030D-6E8A-4147-A177-3AD203B41FA5}">
                      <a16:colId xmlns:a16="http://schemas.microsoft.com/office/drawing/2014/main" val="1078235823"/>
                    </a:ext>
                  </a:extLst>
                </a:gridCol>
                <a:gridCol w="1702505">
                  <a:extLst>
                    <a:ext uri="{9D8B030D-6E8A-4147-A177-3AD203B41FA5}">
                      <a16:colId xmlns:a16="http://schemas.microsoft.com/office/drawing/2014/main" val="1989465439"/>
                    </a:ext>
                  </a:extLst>
                </a:gridCol>
                <a:gridCol w="599116">
                  <a:extLst>
                    <a:ext uri="{9D8B030D-6E8A-4147-A177-3AD203B41FA5}">
                      <a16:colId xmlns:a16="http://schemas.microsoft.com/office/drawing/2014/main" val="4181929011"/>
                    </a:ext>
                  </a:extLst>
                </a:gridCol>
              </a:tblGrid>
              <a:tr h="170561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 Drift 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05818"/>
                  </a:ext>
                </a:extLst>
              </a:tr>
              <a:tr h="302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Height(m)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Inelastic(mm)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Service(mm)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Allowable(mm)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567030981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372.4644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260.72508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130996268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81.553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358.8332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251.18324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003653687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78.282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344.4408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241.10856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3043629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74.816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329.1904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230.43328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744257729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71.145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313.038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219.1266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671221395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67.272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295.9968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207.19776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28147407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63.208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278.1152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194.68064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7967278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58.973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259.4812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181.63684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072616588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54.587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240.1828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168.12796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03915469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50.076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220.3344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154.23408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14859564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45.468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200.0592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140.04144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4252943959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40.794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179.4936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125.64552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499907937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36.087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158.7828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111.14796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07402642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31.388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138.1072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96.67504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23298984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117.656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82.3592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239161070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22.201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97.6844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68.37908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60355401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17.855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78.562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54.9934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899783767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13.857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60.9708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42.67956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866721915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10.441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45.9404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32.15828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426129884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30.5844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21.40908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2905998137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4.232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18.6208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13.03456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561667045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8.5844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6.00908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3196505590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1.6808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1.17656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94161238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0.5984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0.41888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1887461866"/>
                  </a:ext>
                </a:extLst>
              </a:tr>
              <a:tr h="170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0.2552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0.17864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238" marR="54238" marT="0" marB="0" anchor="b"/>
                </a:tc>
                <a:extLst>
                  <a:ext uri="{0D108BD9-81ED-4DB2-BD59-A6C34878D82A}">
                    <a16:rowId xmlns:a16="http://schemas.microsoft.com/office/drawing/2014/main" val="937631826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0BB1A-0D5F-4715-A396-3BE8D04E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837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E94ACA-89C2-4771-A1F5-6AA94B131338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C364D9FB-9C38-497C-8B25-22852149D251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11A2C94-A17C-4F79-850A-758FA219C5BD}"/>
              </a:ext>
            </a:extLst>
          </p:cNvPr>
          <p:cNvSpPr txBox="1"/>
          <p:nvPr/>
        </p:nvSpPr>
        <p:spPr>
          <a:xfrm>
            <a:off x="4003451" y="1206986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491ED9BA-526D-419D-805C-91F0124D0879}"/>
              </a:ext>
            </a:extLst>
          </p:cNvPr>
          <p:cNvSpPr txBox="1"/>
          <p:nvPr/>
        </p:nvSpPr>
        <p:spPr>
          <a:xfrm>
            <a:off x="1997988" y="-424230"/>
            <a:ext cx="401092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5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elta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effect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JO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8" name="جدول 7">
            <a:extLst>
              <a:ext uri="{FF2B5EF4-FFF2-40B4-BE49-F238E27FC236}">
                <a16:creationId xmlns:a16="http://schemas.microsoft.com/office/drawing/2014/main" id="{F81C0340-D960-4483-9CF3-CFCAF8880C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430744"/>
              </p:ext>
            </p:extLst>
          </p:nvPr>
        </p:nvGraphicFramePr>
        <p:xfrm>
          <a:off x="4003452" y="1668651"/>
          <a:ext cx="8188548" cy="517789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364">
                  <a:extLst>
                    <a:ext uri="{9D8B030D-6E8A-4147-A177-3AD203B41FA5}">
                      <a16:colId xmlns:a16="http://schemas.microsoft.com/office/drawing/2014/main" val="3796817070"/>
                    </a:ext>
                  </a:extLst>
                </a:gridCol>
                <a:gridCol w="922336">
                  <a:extLst>
                    <a:ext uri="{9D8B030D-6E8A-4147-A177-3AD203B41FA5}">
                      <a16:colId xmlns:a16="http://schemas.microsoft.com/office/drawing/2014/main" val="2069186954"/>
                    </a:ext>
                  </a:extLst>
                </a:gridCol>
                <a:gridCol w="1245988">
                  <a:extLst>
                    <a:ext uri="{9D8B030D-6E8A-4147-A177-3AD203B41FA5}">
                      <a16:colId xmlns:a16="http://schemas.microsoft.com/office/drawing/2014/main" val="1104299393"/>
                    </a:ext>
                  </a:extLst>
                </a:gridCol>
                <a:gridCol w="1964409">
                  <a:extLst>
                    <a:ext uri="{9D8B030D-6E8A-4147-A177-3AD203B41FA5}">
                      <a16:colId xmlns:a16="http://schemas.microsoft.com/office/drawing/2014/main" val="3939840794"/>
                    </a:ext>
                  </a:extLst>
                </a:gridCol>
                <a:gridCol w="1191563">
                  <a:extLst>
                    <a:ext uri="{9D8B030D-6E8A-4147-A177-3AD203B41FA5}">
                      <a16:colId xmlns:a16="http://schemas.microsoft.com/office/drawing/2014/main" val="985729107"/>
                    </a:ext>
                  </a:extLst>
                </a:gridCol>
                <a:gridCol w="970231">
                  <a:extLst>
                    <a:ext uri="{9D8B030D-6E8A-4147-A177-3AD203B41FA5}">
                      <a16:colId xmlns:a16="http://schemas.microsoft.com/office/drawing/2014/main" val="601238981"/>
                    </a:ext>
                  </a:extLst>
                </a:gridCol>
                <a:gridCol w="859929">
                  <a:extLst>
                    <a:ext uri="{9D8B030D-6E8A-4147-A177-3AD203B41FA5}">
                      <a16:colId xmlns:a16="http://schemas.microsoft.com/office/drawing/2014/main" val="484823325"/>
                    </a:ext>
                  </a:extLst>
                </a:gridCol>
                <a:gridCol w="537728">
                  <a:extLst>
                    <a:ext uri="{9D8B030D-6E8A-4147-A177-3AD203B41FA5}">
                      <a16:colId xmlns:a16="http://schemas.microsoft.com/office/drawing/2014/main" val="1017662687"/>
                    </a:ext>
                  </a:extLst>
                </a:gridCol>
              </a:tblGrid>
              <a:tr h="176335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P-Delta 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892531"/>
                  </a:ext>
                </a:extLst>
              </a:tr>
              <a:tr h="3140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Height(m)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 service 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Theta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720309317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126.816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88.7712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35052.525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767.7182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0.040289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659862371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121.626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85.1382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56679.1536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1422.3565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0.035121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82751016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116.267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81.3869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78305.7831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2032.4436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0.033862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768901587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110.711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77.4977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99842.8622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2596.1951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0.033638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431359113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104.939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73.4573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121470.9915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3120.2291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0.033803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723524557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98.951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69.2657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143099.1211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3602.7733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0.034134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395803324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92.753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64.9271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164727.2507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4044.9123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0.034519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36610649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86.363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60.4541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186355.3801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4447.7668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0.034889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829206551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79.807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55.8649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207983.5096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4812.4976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0.035194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61981399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73.119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51.1833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229611.6393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5140.3098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0.035392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74830285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66.339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46.4373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251239.7705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5432.4579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0.035439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37642705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59.511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41.6577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272867.9637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5690.2519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0.035294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932055358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36.8795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294496.0934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5915.0651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0.034908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43073851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45.919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32.1433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316124.224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6108.3436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0.034229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95857510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39.275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27.4925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337752.354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6271.6183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0.033197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765421544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32.823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22.9761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359380.4843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6406.5207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0.031746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676220502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26.645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18.6515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381008.6146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6514.8044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0.029803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908314113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21.166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14.8162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428796.2769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6692.7446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0.029118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076067086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15.782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11.0474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477298.1388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6827.9505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0.027002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12594497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10.364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7.2548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525085.8006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6913.0619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0.022865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28860719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4.4072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572873.5137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6959.8585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0.018048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281848228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2.1119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620684.5519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0.01167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86891723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0.5418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713367.7733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0.004578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771846720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798083.5826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0.003134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593494316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884575.5845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0.002561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447168569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DB65B-8D76-4735-A261-23A1A5EBF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981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83EE38-73DC-4EA0-B03F-EBFC61A69B41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586E9464-13EC-4FB8-A2E1-197E7002E9E4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4F83230-873D-47C4-B006-D6374C1B4FE3}"/>
              </a:ext>
            </a:extLst>
          </p:cNvPr>
          <p:cNvSpPr txBox="1"/>
          <p:nvPr/>
        </p:nvSpPr>
        <p:spPr>
          <a:xfrm>
            <a:off x="4003451" y="1206986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5BFFADD6-91F2-46E2-91FE-53034F02DABB}"/>
              </a:ext>
            </a:extLst>
          </p:cNvPr>
          <p:cNvSpPr txBox="1"/>
          <p:nvPr/>
        </p:nvSpPr>
        <p:spPr>
          <a:xfrm>
            <a:off x="-724023" y="-400678"/>
            <a:ext cx="655092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5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elta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effect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JO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8" name="جدول 7">
            <a:extLst>
              <a:ext uri="{FF2B5EF4-FFF2-40B4-BE49-F238E27FC236}">
                <a16:creationId xmlns:a16="http://schemas.microsoft.com/office/drawing/2014/main" id="{5E82D9A0-9E64-4F8A-8C05-CCF82CA0A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119264"/>
              </p:ext>
            </p:extLst>
          </p:nvPr>
        </p:nvGraphicFramePr>
        <p:xfrm>
          <a:off x="4003452" y="1794967"/>
          <a:ext cx="8188548" cy="506303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364">
                  <a:extLst>
                    <a:ext uri="{9D8B030D-6E8A-4147-A177-3AD203B41FA5}">
                      <a16:colId xmlns:a16="http://schemas.microsoft.com/office/drawing/2014/main" val="1177903398"/>
                    </a:ext>
                  </a:extLst>
                </a:gridCol>
                <a:gridCol w="922336">
                  <a:extLst>
                    <a:ext uri="{9D8B030D-6E8A-4147-A177-3AD203B41FA5}">
                      <a16:colId xmlns:a16="http://schemas.microsoft.com/office/drawing/2014/main" val="4252308419"/>
                    </a:ext>
                  </a:extLst>
                </a:gridCol>
                <a:gridCol w="1245988">
                  <a:extLst>
                    <a:ext uri="{9D8B030D-6E8A-4147-A177-3AD203B41FA5}">
                      <a16:colId xmlns:a16="http://schemas.microsoft.com/office/drawing/2014/main" val="1661759742"/>
                    </a:ext>
                  </a:extLst>
                </a:gridCol>
                <a:gridCol w="1964409">
                  <a:extLst>
                    <a:ext uri="{9D8B030D-6E8A-4147-A177-3AD203B41FA5}">
                      <a16:colId xmlns:a16="http://schemas.microsoft.com/office/drawing/2014/main" val="2627207675"/>
                    </a:ext>
                  </a:extLst>
                </a:gridCol>
                <a:gridCol w="1191563">
                  <a:extLst>
                    <a:ext uri="{9D8B030D-6E8A-4147-A177-3AD203B41FA5}">
                      <a16:colId xmlns:a16="http://schemas.microsoft.com/office/drawing/2014/main" val="2564934486"/>
                    </a:ext>
                  </a:extLst>
                </a:gridCol>
                <a:gridCol w="970231">
                  <a:extLst>
                    <a:ext uri="{9D8B030D-6E8A-4147-A177-3AD203B41FA5}">
                      <a16:colId xmlns:a16="http://schemas.microsoft.com/office/drawing/2014/main" val="3598329801"/>
                    </a:ext>
                  </a:extLst>
                </a:gridCol>
                <a:gridCol w="859929">
                  <a:extLst>
                    <a:ext uri="{9D8B030D-6E8A-4147-A177-3AD203B41FA5}">
                      <a16:colId xmlns:a16="http://schemas.microsoft.com/office/drawing/2014/main" val="3514945006"/>
                    </a:ext>
                  </a:extLst>
                </a:gridCol>
                <a:gridCol w="537728">
                  <a:extLst>
                    <a:ext uri="{9D8B030D-6E8A-4147-A177-3AD203B41FA5}">
                      <a16:colId xmlns:a16="http://schemas.microsoft.com/office/drawing/2014/main" val="1666932519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P-Delta 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001030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Height(m)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 Elastic service 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Theta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829151180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59.2557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35052.525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767.7182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0.026894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515183654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81.553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57.0871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56679.1536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1422.3565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0.023549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754490229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78.282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54.7974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78305.7831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2032.4436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0.022799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4164928446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74.816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52.3712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99842.8622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2596.1951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0.022732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201298870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71.145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49.8015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121470.9915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3120.2291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0.022917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650161251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67.272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47.0904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143099.1211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3602.7733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0.023206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892403707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63.208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44.2456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164727.2507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4044.9123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0.023523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755265829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58.973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41.2811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186355.3801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4447.7668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0.023824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688382748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54.587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38.2109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207983.5096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4812.4976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0.024073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657482751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50.076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35.0532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229611.6393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5140.3098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0.024238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4218104904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45.468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31.8276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251239.7705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5432.4579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0.02429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240495503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40.794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28.5558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272867.9637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5690.2519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0.024194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971669007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36.087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25.2609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294496.0934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5915.0651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0.02391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060168427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31.388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21.9716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316124.224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6108.3436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0.023397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033012018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18.718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337752.354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6271.6183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0.022602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53098043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22.201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15.5407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359380.4843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6406.5208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0.021472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807393377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17.855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12.4985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381008.6146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6514.8044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0.019971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175657210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13.857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9.6999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428796.2769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6692.7447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0.019063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377007768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10.441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7.3087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477298.1388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6827.9505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0.017864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3281832414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4.8657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525085.8006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6913.0619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0.015335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989807429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4.232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2.9624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572873.5137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6959.8585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0.012131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233075896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1.3657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620684.5519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0.007546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1277439971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0.2674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713367.7733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6976.9568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0.00226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840345068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798083.5826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6968.9567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0.001557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2461242509"/>
                  </a:ext>
                </a:extLst>
              </a:tr>
              <a:tr h="1875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884575.5845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6968.169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0.001473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786" marR="55786" marT="0" marB="0" anchor="b"/>
                </a:tc>
                <a:extLst>
                  <a:ext uri="{0D108BD9-81ED-4DB2-BD59-A6C34878D82A}">
                    <a16:rowId xmlns:a16="http://schemas.microsoft.com/office/drawing/2014/main" val="918176904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81B22-6E5D-4589-9190-738994B8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39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1239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42F172-60A4-43C7-9950-53CF33BDB478}"/>
              </a:ext>
            </a:extLst>
          </p:cNvPr>
          <p:cNvSpPr/>
          <p:nvPr/>
        </p:nvSpPr>
        <p:spPr>
          <a:xfrm>
            <a:off x="-537882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1B433D11-6553-4EF2-A1FC-9295A2A56815}"/>
              </a:ext>
            </a:extLst>
          </p:cNvPr>
          <p:cNvSpPr txBox="1"/>
          <p:nvPr/>
        </p:nvSpPr>
        <p:spPr>
          <a:xfrm>
            <a:off x="-130629" y="2423886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grpSp>
        <p:nvGrpSpPr>
          <p:cNvPr id="4" name="Group 20">
            <a:extLst>
              <a:ext uri="{FF2B5EF4-FFF2-40B4-BE49-F238E27FC236}">
                <a16:creationId xmlns:a16="http://schemas.microsoft.com/office/drawing/2014/main" id="{855C1642-8F60-40EE-8916-15929BB7630E}"/>
              </a:ext>
            </a:extLst>
          </p:cNvPr>
          <p:cNvGrpSpPr/>
          <p:nvPr/>
        </p:nvGrpSpPr>
        <p:grpSpPr>
          <a:xfrm>
            <a:off x="3714912" y="1571541"/>
            <a:ext cx="6532174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5" name="Rectangle: Rounded Corners 8">
              <a:extLst>
                <a:ext uri="{FF2B5EF4-FFF2-40B4-BE49-F238E27FC236}">
                  <a16:creationId xmlns:a16="http://schemas.microsoft.com/office/drawing/2014/main" id="{C0CBB6AE-5C84-43DF-9BFD-FE79E207EF19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6" name="Oval 11">
              <a:extLst>
                <a:ext uri="{FF2B5EF4-FFF2-40B4-BE49-F238E27FC236}">
                  <a16:creationId xmlns:a16="http://schemas.microsoft.com/office/drawing/2014/main" id="{D01917CE-ACDA-4F09-9800-387D07EAC1BE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5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مربع نص 6">
            <a:extLst>
              <a:ext uri="{FF2B5EF4-FFF2-40B4-BE49-F238E27FC236}">
                <a16:creationId xmlns:a16="http://schemas.microsoft.com/office/drawing/2014/main" id="{77118DD1-3933-45A2-903C-8EB697AC2D61}"/>
              </a:ext>
            </a:extLst>
          </p:cNvPr>
          <p:cNvSpPr txBox="1"/>
          <p:nvPr/>
        </p:nvSpPr>
        <p:spPr>
          <a:xfrm>
            <a:off x="1156377" y="-194483"/>
            <a:ext cx="642982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roject description 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مربع نص 7">
                <a:extLst>
                  <a:ext uri="{FF2B5EF4-FFF2-40B4-BE49-F238E27FC236}">
                    <a16:creationId xmlns:a16="http://schemas.microsoft.com/office/drawing/2014/main" id="{D1AED92E-5E22-4432-AD52-110C8038C838}"/>
                  </a:ext>
                </a:extLst>
              </p:cNvPr>
              <p:cNvSpPr txBox="1"/>
              <p:nvPr/>
            </p:nvSpPr>
            <p:spPr>
              <a:xfrm>
                <a:off x="4237287" y="1866307"/>
                <a:ext cx="5857142" cy="3736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r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Ground floor to the 4</a:t>
                </a:r>
                <a:r>
                  <a:rPr lang="en-US" sz="1800" baseline="300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18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floor has an area equal to 2140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>
                  <a:solidFill>
                    <a:schemeClr val="bg1">
                      <a:lumMod val="8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مربع نص 7">
                <a:extLst>
                  <a:ext uri="{FF2B5EF4-FFF2-40B4-BE49-F238E27FC236}">
                    <a16:creationId xmlns:a16="http://schemas.microsoft.com/office/drawing/2014/main" id="{D1AED92E-5E22-4432-AD52-110C8038C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287" y="1866307"/>
                <a:ext cx="5857142" cy="37369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20">
            <a:extLst>
              <a:ext uri="{FF2B5EF4-FFF2-40B4-BE49-F238E27FC236}">
                <a16:creationId xmlns:a16="http://schemas.microsoft.com/office/drawing/2014/main" id="{36BE8389-CA74-4D14-88AA-D0B66ED0833E}"/>
              </a:ext>
            </a:extLst>
          </p:cNvPr>
          <p:cNvGrpSpPr/>
          <p:nvPr/>
        </p:nvGrpSpPr>
        <p:grpSpPr>
          <a:xfrm>
            <a:off x="4571443" y="2847124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0" name="Rectangle: Rounded Corners 8">
              <a:extLst>
                <a:ext uri="{FF2B5EF4-FFF2-40B4-BE49-F238E27FC236}">
                  <a16:creationId xmlns:a16="http://schemas.microsoft.com/office/drawing/2014/main" id="{31E26978-B587-437F-8FDB-48F20F7E973F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8263A15-BBD3-471B-970F-ECD03AD52F6D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6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20">
            <a:extLst>
              <a:ext uri="{FF2B5EF4-FFF2-40B4-BE49-F238E27FC236}">
                <a16:creationId xmlns:a16="http://schemas.microsoft.com/office/drawing/2014/main" id="{D3E24FC9-86B8-4C97-9C28-39BAD125F60A}"/>
              </a:ext>
            </a:extLst>
          </p:cNvPr>
          <p:cNvGrpSpPr/>
          <p:nvPr/>
        </p:nvGrpSpPr>
        <p:grpSpPr>
          <a:xfrm>
            <a:off x="5427974" y="4210278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3" name="Rectangle: Rounded Corners 8">
              <a:extLst>
                <a:ext uri="{FF2B5EF4-FFF2-40B4-BE49-F238E27FC236}">
                  <a16:creationId xmlns:a16="http://schemas.microsoft.com/office/drawing/2014/main" id="{D9C8AC9D-B3CF-4551-A849-CDB4EDD1908E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C2A65F4B-5268-4EC3-8FD2-52F625A095B6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7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20">
            <a:extLst>
              <a:ext uri="{FF2B5EF4-FFF2-40B4-BE49-F238E27FC236}">
                <a16:creationId xmlns:a16="http://schemas.microsoft.com/office/drawing/2014/main" id="{8681D043-2509-4F95-BC0B-DE95F2950209}"/>
              </a:ext>
            </a:extLst>
          </p:cNvPr>
          <p:cNvGrpSpPr/>
          <p:nvPr/>
        </p:nvGrpSpPr>
        <p:grpSpPr>
          <a:xfrm>
            <a:off x="6096000" y="5471148"/>
            <a:ext cx="5985503" cy="1000181"/>
            <a:chOff x="7276011" y="1116001"/>
            <a:chExt cx="3618412" cy="1000181"/>
          </a:xfrm>
          <a:solidFill>
            <a:schemeClr val="bg2">
              <a:lumMod val="25000"/>
            </a:schemeClr>
          </a:solidFill>
        </p:grpSpPr>
        <p:sp>
          <p:nvSpPr>
            <p:cNvPr id="16" name="Rectangle: Rounded Corners 8">
              <a:extLst>
                <a:ext uri="{FF2B5EF4-FFF2-40B4-BE49-F238E27FC236}">
                  <a16:creationId xmlns:a16="http://schemas.microsoft.com/office/drawing/2014/main" id="{FE917AEC-8748-429D-BC17-C6F6DE2F23E2}"/>
                </a:ext>
              </a:extLst>
            </p:cNvPr>
            <p:cNvSpPr/>
            <p:nvPr/>
          </p:nvSpPr>
          <p:spPr>
            <a:xfrm>
              <a:off x="7276011" y="1116001"/>
              <a:ext cx="3618412" cy="100018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296CFF0C-0D0C-4313-85B5-F642F7CE7B13}"/>
                </a:ext>
              </a:extLst>
            </p:cNvPr>
            <p:cNvSpPr/>
            <p:nvPr/>
          </p:nvSpPr>
          <p:spPr>
            <a:xfrm>
              <a:off x="7362448" y="1268254"/>
              <a:ext cx="431361" cy="7081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8</a:t>
              </a:r>
              <a:endParaRPr lang="ar-SA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مربع نص 21">
                <a:extLst>
                  <a:ext uri="{FF2B5EF4-FFF2-40B4-BE49-F238E27FC236}">
                    <a16:creationId xmlns:a16="http://schemas.microsoft.com/office/drawing/2014/main" id="{47F0AB6F-BC63-4510-8176-EDC313376DB2}"/>
                  </a:ext>
                </a:extLst>
              </p:cNvPr>
              <p:cNvSpPr txBox="1"/>
              <p:nvPr/>
            </p:nvSpPr>
            <p:spPr>
              <a:xfrm>
                <a:off x="4463142" y="3172490"/>
                <a:ext cx="6429828" cy="3687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algn="r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1800" baseline="300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1800" dirty="0">
                    <a:solidFill>
                      <a:schemeClr val="bg1">
                        <a:lumMod val="8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floor up to the roof have an area equal to 1036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chemeClr val="bg1">
                      <a:lumMod val="8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مربع نص 21">
                <a:extLst>
                  <a:ext uri="{FF2B5EF4-FFF2-40B4-BE49-F238E27FC236}">
                    <a16:creationId xmlns:a16="http://schemas.microsoft.com/office/drawing/2014/main" id="{47F0AB6F-BC63-4510-8176-EDC313376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42" y="3172490"/>
                <a:ext cx="6429828" cy="368755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مربع نص 23">
            <a:extLst>
              <a:ext uri="{FF2B5EF4-FFF2-40B4-BE49-F238E27FC236}">
                <a16:creationId xmlns:a16="http://schemas.microsoft.com/office/drawing/2014/main" id="{E90620F3-7B96-4BEE-A69A-0340E292AC0C}"/>
              </a:ext>
            </a:extLst>
          </p:cNvPr>
          <p:cNvSpPr txBox="1"/>
          <p:nvPr/>
        </p:nvSpPr>
        <p:spPr>
          <a:xfrm>
            <a:off x="4714425" y="4522513"/>
            <a:ext cx="6429828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this project the structure was analyzed 25 floors</a:t>
            </a:r>
            <a:endParaRPr lang="en-US" sz="16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F4D9E5A0-6EDC-4F42-8BCA-27F6754C9C05}"/>
              </a:ext>
            </a:extLst>
          </p:cNvPr>
          <p:cNvSpPr txBox="1"/>
          <p:nvPr/>
        </p:nvSpPr>
        <p:spPr>
          <a:xfrm>
            <a:off x="6980999" y="5740405"/>
            <a:ext cx="46739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Consist to 3 basements and 22 floors</a:t>
            </a:r>
            <a:endParaRPr lang="ar-JO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1DBBCC-6C82-4949-80FE-A40F33AB4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410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3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4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0E159965-07FD-499C-9440-76CD5A1337AA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1EFA6D91-074F-4B43-902A-841CE0D34218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783A388A-2752-4B1A-9749-39D9F0C9DFCC}"/>
              </a:ext>
            </a:extLst>
          </p:cNvPr>
          <p:cNvSpPr txBox="1"/>
          <p:nvPr/>
        </p:nvSpPr>
        <p:spPr>
          <a:xfrm>
            <a:off x="2830773" y="-222618"/>
            <a:ext cx="653045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ertical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irregularity.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C495501F-F61C-4E27-BCBD-53EF04C53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451" y="2729552"/>
            <a:ext cx="8188549" cy="412844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F47090-42D4-4D89-95C9-A7002F95A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40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99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10963D-F7BD-4184-BD82-739B13A389BB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F8B9BA5E-CB0A-4871-B44C-3FCD31956B0C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5011A00-82CD-466B-8D76-A0AC9ED717AC}"/>
              </a:ext>
            </a:extLst>
          </p:cNvPr>
          <p:cNvSpPr txBox="1"/>
          <p:nvPr/>
        </p:nvSpPr>
        <p:spPr>
          <a:xfrm>
            <a:off x="2830773" y="-263561"/>
            <a:ext cx="653045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ertical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irregularity.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02E98CFD-AF20-48E8-8EF8-862B8900B578}"/>
              </a:ext>
            </a:extLst>
          </p:cNvPr>
          <p:cNvSpPr txBox="1"/>
          <p:nvPr/>
        </p:nvSpPr>
        <p:spPr>
          <a:xfrm>
            <a:off x="4003451" y="1400383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F50279B7-6E15-4A34-B398-0006880ACC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1" y="2811439"/>
            <a:ext cx="8188549" cy="404656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B7B9F-9454-46CE-85B8-D1B104476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41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4765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>
            <a:extLst>
              <a:ext uri="{FF2B5EF4-FFF2-40B4-BE49-F238E27FC236}">
                <a16:creationId xmlns:a16="http://schemas.microsoft.com/office/drawing/2014/main" id="{C60883A2-D43D-4684-AE66-C1932C76CB58}"/>
              </a:ext>
            </a:extLst>
          </p:cNvPr>
          <p:cNvSpPr/>
          <p:nvPr/>
        </p:nvSpPr>
        <p:spPr>
          <a:xfrm>
            <a:off x="-7473" y="0"/>
            <a:ext cx="4010924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A30A670F-6BEE-4644-B4A6-6A9FA7E6F103}"/>
              </a:ext>
            </a:extLst>
          </p:cNvPr>
          <p:cNvSpPr txBox="1"/>
          <p:nvPr/>
        </p:nvSpPr>
        <p:spPr>
          <a:xfrm>
            <a:off x="558216" y="1060691"/>
            <a:ext cx="3222172" cy="47366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9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eismic analysis</a:t>
            </a:r>
            <a:endParaRPr lang="en-US" sz="6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ar-JO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7CFF4ADD-7CFB-40A6-A114-61263BB36A23}"/>
              </a:ext>
            </a:extLst>
          </p:cNvPr>
          <p:cNvSpPr txBox="1"/>
          <p:nvPr/>
        </p:nvSpPr>
        <p:spPr>
          <a:xfrm>
            <a:off x="4003451" y="1206986"/>
            <a:ext cx="6530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 direction: 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3126AB1F-4B76-4C5A-908D-4ED3605E2E2E}"/>
              </a:ext>
            </a:extLst>
          </p:cNvPr>
          <p:cNvSpPr txBox="1"/>
          <p:nvPr/>
        </p:nvSpPr>
        <p:spPr>
          <a:xfrm>
            <a:off x="2830773" y="-327531"/>
            <a:ext cx="653045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15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ertical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irregularity.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0">
            <a:extLst>
              <a:ext uri="{FF2B5EF4-FFF2-40B4-BE49-F238E27FC236}">
                <a16:creationId xmlns:a16="http://schemas.microsoft.com/office/drawing/2014/main" id="{4AF802B1-111E-4BEF-8B83-14C0CDFB4BC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0" y="2101755"/>
            <a:ext cx="8188549" cy="47562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36779B-C67D-44B7-AB39-A381B0A10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42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3085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F296BE59-9C88-4C41-BC54-4A2DF9CB0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8753CC35-A109-44E2-A216-922B9F7039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9650BBDE-5BD8-45B3-AF56-F4F95F21C2B8}"/>
              </a:ext>
            </a:extLst>
          </p:cNvPr>
          <p:cNvSpPr/>
          <p:nvPr/>
        </p:nvSpPr>
        <p:spPr>
          <a:xfrm>
            <a:off x="655091" y="743803"/>
            <a:ext cx="3862317" cy="5459104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0DF86FF-3975-4438-849F-9812F1C26BE0}"/>
              </a:ext>
            </a:extLst>
          </p:cNvPr>
          <p:cNvSpPr/>
          <p:nvPr/>
        </p:nvSpPr>
        <p:spPr>
          <a:xfrm>
            <a:off x="3466531" y="1419367"/>
            <a:ext cx="4940490" cy="41079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1C67255C-E7E9-4619-9399-E548BAF6F351}"/>
              </a:ext>
            </a:extLst>
          </p:cNvPr>
          <p:cNvSpPr/>
          <p:nvPr/>
        </p:nvSpPr>
        <p:spPr>
          <a:xfrm>
            <a:off x="3466531" y="1746913"/>
            <a:ext cx="4940490" cy="3562066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إطار 8">
            <a:extLst>
              <a:ext uri="{FF2B5EF4-FFF2-40B4-BE49-F238E27FC236}">
                <a16:creationId xmlns:a16="http://schemas.microsoft.com/office/drawing/2014/main" id="{D2FC3569-05D2-45A6-AD8B-118AF6022394}"/>
              </a:ext>
            </a:extLst>
          </p:cNvPr>
          <p:cNvSpPr/>
          <p:nvPr/>
        </p:nvSpPr>
        <p:spPr>
          <a:xfrm>
            <a:off x="1009934" y="276368"/>
            <a:ext cx="3275463" cy="6305265"/>
          </a:xfrm>
          <a:prstGeom prst="frame">
            <a:avLst>
              <a:gd name="adj1" fmla="val 625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C2F2575F-0E03-4039-87B1-D4BF60CD5596}"/>
              </a:ext>
            </a:extLst>
          </p:cNvPr>
          <p:cNvSpPr/>
          <p:nvPr/>
        </p:nvSpPr>
        <p:spPr>
          <a:xfrm>
            <a:off x="1669577" y="1860360"/>
            <a:ext cx="3502922" cy="333858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ffectLst>
            <a:outerShdw blurRad="1270000" dist="38100" dir="5400000" algn="t" rotWithShape="0">
              <a:schemeClr val="bg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92755885-3673-4319-8163-998F9DCE1C86}"/>
              </a:ext>
            </a:extLst>
          </p:cNvPr>
          <p:cNvSpPr txBox="1"/>
          <p:nvPr/>
        </p:nvSpPr>
        <p:spPr>
          <a:xfrm>
            <a:off x="5296459" y="5283978"/>
            <a:ext cx="3646241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for  listening</a:t>
            </a:r>
            <a:endParaRPr lang="ar-JO" sz="4400" dirty="0">
              <a:solidFill>
                <a:schemeClr val="bg1"/>
              </a:solidFill>
            </a:endParaRPr>
          </a:p>
        </p:txBody>
      </p:sp>
      <p:sp>
        <p:nvSpPr>
          <p:cNvPr id="15" name="مثلث قائم الزاوية 14">
            <a:extLst>
              <a:ext uri="{FF2B5EF4-FFF2-40B4-BE49-F238E27FC236}">
                <a16:creationId xmlns:a16="http://schemas.microsoft.com/office/drawing/2014/main" id="{A30422BE-160D-4CA2-AFA5-12E13FA1E3C8}"/>
              </a:ext>
            </a:extLst>
          </p:cNvPr>
          <p:cNvSpPr/>
          <p:nvPr/>
        </p:nvSpPr>
        <p:spPr>
          <a:xfrm flipH="1" flipV="1">
            <a:off x="535679" y="0"/>
            <a:ext cx="11656321" cy="6858000"/>
          </a:xfrm>
          <a:prstGeom prst="rtTriangle">
            <a:avLst/>
          </a:prstGeom>
          <a:solidFill>
            <a:schemeClr val="bg2">
              <a:lumMod val="25000"/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8D4AD986-8B43-46A5-B5E8-5B79BE443B74}"/>
              </a:ext>
            </a:extLst>
          </p:cNvPr>
          <p:cNvSpPr txBox="1"/>
          <p:nvPr/>
        </p:nvSpPr>
        <p:spPr>
          <a:xfrm>
            <a:off x="2787539" y="3700609"/>
            <a:ext cx="4554940" cy="2139047"/>
          </a:xfrm>
          <a:prstGeom prst="rect">
            <a:avLst/>
          </a:prstGeom>
          <a:noFill/>
          <a:effectLst>
            <a:glow rad="127000">
              <a:schemeClr val="accent1">
                <a:lumMod val="75000"/>
              </a:schemeClr>
            </a:glow>
            <a:outerShdw blurRad="914400" dist="50800" dir="5400000" algn="ctr" rotWithShape="0">
              <a:srgbClr val="000000">
                <a:alpha val="99000"/>
              </a:srgbClr>
            </a:outerShdw>
          </a:effectLst>
        </p:spPr>
        <p:txBody>
          <a:bodyPr wrap="square" rtlCol="1">
            <a:spAutoFit/>
          </a:bodyPr>
          <a:lstStyle/>
          <a:p>
            <a:r>
              <a:rPr lang="en-US" sz="115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ank </a:t>
            </a:r>
            <a:r>
              <a:rPr lang="en-US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you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ar-JO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2437A-B38F-4BCF-AC55-24B848901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43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13738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id="{9D61C078-9758-4B98-AEA2-08B08D78A3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مجموعة 34">
            <a:extLst>
              <a:ext uri="{FF2B5EF4-FFF2-40B4-BE49-F238E27FC236}">
                <a16:creationId xmlns:a16="http://schemas.microsoft.com/office/drawing/2014/main" id="{6B3D8F0B-83B1-4B7C-9436-E825D61BF372}"/>
              </a:ext>
            </a:extLst>
          </p:cNvPr>
          <p:cNvGrpSpPr/>
          <p:nvPr/>
        </p:nvGrpSpPr>
        <p:grpSpPr>
          <a:xfrm>
            <a:off x="136068" y="246077"/>
            <a:ext cx="6201295" cy="6365845"/>
            <a:chOff x="1383855" y="276024"/>
            <a:chExt cx="6305952" cy="6305953"/>
          </a:xfrm>
          <a:effectLst>
            <a:outerShdw blurRad="50800" dist="50800" dir="5400000" sx="1000" sy="1000" algn="ctr" rotWithShape="0">
              <a:schemeClr val="bg1"/>
            </a:outerShdw>
          </a:effectLst>
        </p:grpSpPr>
        <p:sp>
          <p:nvSpPr>
            <p:cNvPr id="34" name="شكل حر: شكل 33">
              <a:extLst>
                <a:ext uri="{FF2B5EF4-FFF2-40B4-BE49-F238E27FC236}">
                  <a16:creationId xmlns:a16="http://schemas.microsoft.com/office/drawing/2014/main" id="{61CB9C30-7C6A-4FA1-B29F-DB3ED1C35EFD}"/>
                </a:ext>
              </a:extLst>
            </p:cNvPr>
            <p:cNvSpPr/>
            <p:nvPr/>
          </p:nvSpPr>
          <p:spPr>
            <a:xfrm>
              <a:off x="1383855" y="276024"/>
              <a:ext cx="6305952" cy="6305953"/>
            </a:xfrm>
            <a:custGeom>
              <a:avLst/>
              <a:gdLst>
                <a:gd name="connsiteX0" fmla="*/ 822375 w 6305952"/>
                <a:gd name="connsiteY0" fmla="*/ 2330602 h 6305953"/>
                <a:gd name="connsiteX1" fmla="*/ 822375 w 6305952"/>
                <a:gd name="connsiteY1" fmla="*/ 2856896 h 6305953"/>
                <a:gd name="connsiteX2" fmla="*/ 526295 w 6305952"/>
                <a:gd name="connsiteY2" fmla="*/ 3152976 h 6305953"/>
                <a:gd name="connsiteX3" fmla="*/ 822375 w 6305952"/>
                <a:gd name="connsiteY3" fmla="*/ 3449056 h 6305953"/>
                <a:gd name="connsiteX4" fmla="*/ 822375 w 6305952"/>
                <a:gd name="connsiteY4" fmla="*/ 3975352 h 6305953"/>
                <a:gd name="connsiteX5" fmla="*/ 0 w 6305952"/>
                <a:gd name="connsiteY5" fmla="*/ 3152976 h 6305953"/>
                <a:gd name="connsiteX6" fmla="*/ 5483576 w 6305952"/>
                <a:gd name="connsiteY6" fmla="*/ 2330600 h 6305953"/>
                <a:gd name="connsiteX7" fmla="*/ 6305952 w 6305952"/>
                <a:gd name="connsiteY7" fmla="*/ 3152976 h 6305953"/>
                <a:gd name="connsiteX8" fmla="*/ 5483577 w 6305952"/>
                <a:gd name="connsiteY8" fmla="*/ 3975351 h 6305953"/>
                <a:gd name="connsiteX9" fmla="*/ 5483577 w 6305952"/>
                <a:gd name="connsiteY9" fmla="*/ 3975352 h 6305953"/>
                <a:gd name="connsiteX10" fmla="*/ 4036578 w 6305952"/>
                <a:gd name="connsiteY10" fmla="*/ 5422351 h 6305953"/>
                <a:gd name="connsiteX11" fmla="*/ 4036577 w 6305952"/>
                <a:gd name="connsiteY11" fmla="*/ 5422351 h 6305953"/>
                <a:gd name="connsiteX12" fmla="*/ 3152975 w 6305952"/>
                <a:gd name="connsiteY12" fmla="*/ 6305953 h 6305953"/>
                <a:gd name="connsiteX13" fmla="*/ 2269373 w 6305952"/>
                <a:gd name="connsiteY13" fmla="*/ 5422351 h 6305953"/>
                <a:gd name="connsiteX14" fmla="*/ 2795669 w 6305952"/>
                <a:gd name="connsiteY14" fmla="*/ 5422351 h 6305953"/>
                <a:gd name="connsiteX15" fmla="*/ 3152975 w 6305952"/>
                <a:gd name="connsiteY15" fmla="*/ 5779657 h 6305953"/>
                <a:gd name="connsiteX16" fmla="*/ 3510281 w 6305952"/>
                <a:gd name="connsiteY16" fmla="*/ 5422351 h 6305953"/>
                <a:gd name="connsiteX17" fmla="*/ 3510282 w 6305952"/>
                <a:gd name="connsiteY17" fmla="*/ 5422351 h 6305953"/>
                <a:gd name="connsiteX18" fmla="*/ 5483576 w 6305952"/>
                <a:gd name="connsiteY18" fmla="*/ 3449057 h 6305953"/>
                <a:gd name="connsiteX19" fmla="*/ 5483576 w 6305952"/>
                <a:gd name="connsiteY19" fmla="*/ 3449056 h 6305953"/>
                <a:gd name="connsiteX20" fmla="*/ 5779656 w 6305952"/>
                <a:gd name="connsiteY20" fmla="*/ 3152976 h 6305953"/>
                <a:gd name="connsiteX21" fmla="*/ 5483576 w 6305952"/>
                <a:gd name="connsiteY21" fmla="*/ 2856896 h 6305953"/>
                <a:gd name="connsiteX22" fmla="*/ 3152976 w 6305952"/>
                <a:gd name="connsiteY22" fmla="*/ 0 h 6305953"/>
                <a:gd name="connsiteX23" fmla="*/ 4036579 w 6305952"/>
                <a:gd name="connsiteY23" fmla="*/ 883603 h 6305953"/>
                <a:gd name="connsiteX24" fmla="*/ 3510283 w 6305952"/>
                <a:gd name="connsiteY24" fmla="*/ 883603 h 6305953"/>
                <a:gd name="connsiteX25" fmla="*/ 3152976 w 6305952"/>
                <a:gd name="connsiteY25" fmla="*/ 526295 h 6305953"/>
                <a:gd name="connsiteX26" fmla="*/ 2795670 w 6305952"/>
                <a:gd name="connsiteY26" fmla="*/ 883601 h 6305953"/>
                <a:gd name="connsiteX27" fmla="*/ 2800091 w 6305952"/>
                <a:gd name="connsiteY27" fmla="*/ 883601 h 6305953"/>
                <a:gd name="connsiteX28" fmla="*/ 826797 w 6305952"/>
                <a:gd name="connsiteY28" fmla="*/ 2856895 h 6305953"/>
                <a:gd name="connsiteX29" fmla="*/ 826797 w 6305952"/>
                <a:gd name="connsiteY29" fmla="*/ 2330600 h 6305953"/>
                <a:gd name="connsiteX30" fmla="*/ 2273795 w 6305952"/>
                <a:gd name="connsiteY30" fmla="*/ 883603 h 6305953"/>
                <a:gd name="connsiteX31" fmla="*/ 2269374 w 6305952"/>
                <a:gd name="connsiteY31" fmla="*/ 883603 h 630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305952" h="6305953">
                  <a:moveTo>
                    <a:pt x="822375" y="2330602"/>
                  </a:moveTo>
                  <a:lnTo>
                    <a:pt x="822375" y="2856896"/>
                  </a:lnTo>
                  <a:lnTo>
                    <a:pt x="526295" y="3152976"/>
                  </a:lnTo>
                  <a:lnTo>
                    <a:pt x="822375" y="3449056"/>
                  </a:lnTo>
                  <a:lnTo>
                    <a:pt x="822375" y="3975352"/>
                  </a:lnTo>
                  <a:lnTo>
                    <a:pt x="0" y="3152976"/>
                  </a:lnTo>
                  <a:close/>
                  <a:moveTo>
                    <a:pt x="5483576" y="2330600"/>
                  </a:moveTo>
                  <a:lnTo>
                    <a:pt x="6305952" y="3152976"/>
                  </a:lnTo>
                  <a:lnTo>
                    <a:pt x="5483577" y="3975351"/>
                  </a:lnTo>
                  <a:lnTo>
                    <a:pt x="5483577" y="3975352"/>
                  </a:lnTo>
                  <a:lnTo>
                    <a:pt x="4036578" y="5422351"/>
                  </a:lnTo>
                  <a:lnTo>
                    <a:pt x="4036577" y="5422351"/>
                  </a:lnTo>
                  <a:lnTo>
                    <a:pt x="3152975" y="6305953"/>
                  </a:lnTo>
                  <a:lnTo>
                    <a:pt x="2269373" y="5422351"/>
                  </a:lnTo>
                  <a:lnTo>
                    <a:pt x="2795669" y="5422351"/>
                  </a:lnTo>
                  <a:lnTo>
                    <a:pt x="3152975" y="5779657"/>
                  </a:lnTo>
                  <a:lnTo>
                    <a:pt x="3510281" y="5422351"/>
                  </a:lnTo>
                  <a:lnTo>
                    <a:pt x="3510282" y="5422351"/>
                  </a:lnTo>
                  <a:lnTo>
                    <a:pt x="5483576" y="3449057"/>
                  </a:lnTo>
                  <a:lnTo>
                    <a:pt x="5483576" y="3449056"/>
                  </a:lnTo>
                  <a:lnTo>
                    <a:pt x="5779656" y="3152976"/>
                  </a:lnTo>
                  <a:lnTo>
                    <a:pt x="5483576" y="2856896"/>
                  </a:lnTo>
                  <a:close/>
                  <a:moveTo>
                    <a:pt x="3152976" y="0"/>
                  </a:moveTo>
                  <a:lnTo>
                    <a:pt x="4036579" y="883603"/>
                  </a:lnTo>
                  <a:lnTo>
                    <a:pt x="3510283" y="883603"/>
                  </a:lnTo>
                  <a:lnTo>
                    <a:pt x="3152976" y="526295"/>
                  </a:lnTo>
                  <a:lnTo>
                    <a:pt x="2795670" y="883601"/>
                  </a:lnTo>
                  <a:lnTo>
                    <a:pt x="2800091" y="883601"/>
                  </a:lnTo>
                  <a:lnTo>
                    <a:pt x="826797" y="2856895"/>
                  </a:lnTo>
                  <a:lnTo>
                    <a:pt x="826797" y="2330600"/>
                  </a:lnTo>
                  <a:lnTo>
                    <a:pt x="2273795" y="883603"/>
                  </a:lnTo>
                  <a:lnTo>
                    <a:pt x="2269374" y="883603"/>
                  </a:lnTo>
                  <a:close/>
                </a:path>
              </a:pathLst>
            </a:custGeom>
            <a:blipFill dpi="0" rotWithShape="1"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6498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01600">
                <a:schemeClr val="bg2">
                  <a:lumMod val="25000"/>
                </a:schemeClr>
              </a:glow>
              <a:outerShdw blurRad="50800" dist="50800" dir="5400000" sx="95000" sy="95000" algn="ctr" rotWithShape="0">
                <a:srgbClr val="000000">
                  <a:alpha val="5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1" anchor="ctr">
              <a:noAutofit/>
            </a:bodyPr>
            <a:lstStyle/>
            <a:p>
              <a:pPr algn="ctr"/>
              <a:endParaRPr lang="ar-JO"/>
            </a:p>
          </p:txBody>
        </p:sp>
        <p:grpSp>
          <p:nvGrpSpPr>
            <p:cNvPr id="33" name="مجموعة 32">
              <a:extLst>
                <a:ext uri="{FF2B5EF4-FFF2-40B4-BE49-F238E27FC236}">
                  <a16:creationId xmlns:a16="http://schemas.microsoft.com/office/drawing/2014/main" id="{FA5D0BF3-CF37-4CAB-BF29-35D77C471555}"/>
                </a:ext>
              </a:extLst>
            </p:cNvPr>
            <p:cNvGrpSpPr/>
            <p:nvPr/>
          </p:nvGrpSpPr>
          <p:grpSpPr>
            <a:xfrm>
              <a:off x="2206228" y="1159625"/>
              <a:ext cx="4661203" cy="4538749"/>
              <a:chOff x="2215115" y="1159626"/>
              <a:chExt cx="4661203" cy="4538749"/>
            </a:xfrm>
            <a:blipFill dpi="0" rotWithShape="1">
              <a:blip r:embed="rId2"/>
              <a:srcRect/>
              <a:stretch>
                <a:fillRect/>
              </a:stretch>
            </a:blipFill>
          </p:grpSpPr>
          <p:sp>
            <p:nvSpPr>
              <p:cNvPr id="26" name="شكل حر: شكل 25">
                <a:extLst>
                  <a:ext uri="{FF2B5EF4-FFF2-40B4-BE49-F238E27FC236}">
                    <a16:creationId xmlns:a16="http://schemas.microsoft.com/office/drawing/2014/main" id="{0C690C61-8169-4F1C-9D43-04F99C67AF41}"/>
                  </a:ext>
                </a:extLst>
              </p:cNvPr>
              <p:cNvSpPr/>
              <p:nvPr/>
            </p:nvSpPr>
            <p:spPr>
              <a:xfrm>
                <a:off x="4903023" y="1159626"/>
                <a:ext cx="1973294" cy="1973294"/>
              </a:xfrm>
              <a:custGeom>
                <a:avLst/>
                <a:gdLst>
                  <a:gd name="connsiteX0" fmla="*/ 0 w 1973294"/>
                  <a:gd name="connsiteY0" fmla="*/ 0 h 1973294"/>
                  <a:gd name="connsiteX1" fmla="*/ 526296 w 1973294"/>
                  <a:gd name="connsiteY1" fmla="*/ 0 h 1973294"/>
                  <a:gd name="connsiteX2" fmla="*/ 1973294 w 1973294"/>
                  <a:gd name="connsiteY2" fmla="*/ 1446998 h 1973294"/>
                  <a:gd name="connsiteX3" fmla="*/ 1973294 w 1973294"/>
                  <a:gd name="connsiteY3" fmla="*/ 1973294 h 1973294"/>
                  <a:gd name="connsiteX4" fmla="*/ 0 w 1973294"/>
                  <a:gd name="connsiteY4" fmla="*/ 0 h 197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3294" h="1973294">
                    <a:moveTo>
                      <a:pt x="0" y="0"/>
                    </a:moveTo>
                    <a:lnTo>
                      <a:pt x="526296" y="0"/>
                    </a:lnTo>
                    <a:lnTo>
                      <a:pt x="1973294" y="1446998"/>
                    </a:lnTo>
                    <a:lnTo>
                      <a:pt x="1973294" y="19732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27" name="شكل حر: شكل 26">
                <a:extLst>
                  <a:ext uri="{FF2B5EF4-FFF2-40B4-BE49-F238E27FC236}">
                    <a16:creationId xmlns:a16="http://schemas.microsoft.com/office/drawing/2014/main" id="{9FFA0419-931B-4A38-A8EF-D6B1EE127FBC}"/>
                  </a:ext>
                </a:extLst>
              </p:cNvPr>
              <p:cNvSpPr/>
              <p:nvPr/>
            </p:nvSpPr>
            <p:spPr>
              <a:xfrm>
                <a:off x="2215116" y="3725080"/>
                <a:ext cx="1973295" cy="1973295"/>
              </a:xfrm>
              <a:custGeom>
                <a:avLst/>
                <a:gdLst>
                  <a:gd name="connsiteX0" fmla="*/ 0 w 1973295"/>
                  <a:gd name="connsiteY0" fmla="*/ 0 h 1973295"/>
                  <a:gd name="connsiteX1" fmla="*/ 1973295 w 1973295"/>
                  <a:gd name="connsiteY1" fmla="*/ 1973295 h 1973295"/>
                  <a:gd name="connsiteX2" fmla="*/ 1446999 w 1973295"/>
                  <a:gd name="connsiteY2" fmla="*/ 1973295 h 1973295"/>
                  <a:gd name="connsiteX3" fmla="*/ 0 w 1973295"/>
                  <a:gd name="connsiteY3" fmla="*/ 526296 h 1973295"/>
                  <a:gd name="connsiteX4" fmla="*/ 0 w 1973295"/>
                  <a:gd name="connsiteY4" fmla="*/ 0 h 1973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3295" h="1973295">
                    <a:moveTo>
                      <a:pt x="0" y="0"/>
                    </a:moveTo>
                    <a:lnTo>
                      <a:pt x="1973295" y="1973295"/>
                    </a:lnTo>
                    <a:lnTo>
                      <a:pt x="1446999" y="1973295"/>
                    </a:lnTo>
                    <a:lnTo>
                      <a:pt x="0" y="5262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28" name="شكل حر: شكل 27">
                <a:extLst>
                  <a:ext uri="{FF2B5EF4-FFF2-40B4-BE49-F238E27FC236}">
                    <a16:creationId xmlns:a16="http://schemas.microsoft.com/office/drawing/2014/main" id="{4FFC919A-65C6-45DE-A3C5-B0FDA151D1EC}"/>
                  </a:ext>
                </a:extLst>
              </p:cNvPr>
              <p:cNvSpPr/>
              <p:nvPr/>
            </p:nvSpPr>
            <p:spPr>
              <a:xfrm>
                <a:off x="2215116" y="1159626"/>
                <a:ext cx="1446999" cy="1446999"/>
              </a:xfrm>
              <a:custGeom>
                <a:avLst/>
                <a:gdLst>
                  <a:gd name="connsiteX0" fmla="*/ 0 w 1446999"/>
                  <a:gd name="connsiteY0" fmla="*/ 0 h 1446999"/>
                  <a:gd name="connsiteX1" fmla="*/ 1446999 w 1446999"/>
                  <a:gd name="connsiteY1" fmla="*/ 0 h 1446999"/>
                  <a:gd name="connsiteX2" fmla="*/ 0 w 1446999"/>
                  <a:gd name="connsiteY2" fmla="*/ 1446999 h 1446999"/>
                  <a:gd name="connsiteX3" fmla="*/ 0 w 1446999"/>
                  <a:gd name="connsiteY3" fmla="*/ 0 h 1446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6999" h="1446999">
                    <a:moveTo>
                      <a:pt x="0" y="0"/>
                    </a:moveTo>
                    <a:lnTo>
                      <a:pt x="1446999" y="0"/>
                    </a:lnTo>
                    <a:lnTo>
                      <a:pt x="0" y="14469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29" name="شكل حر: شكل 28">
                <a:extLst>
                  <a:ext uri="{FF2B5EF4-FFF2-40B4-BE49-F238E27FC236}">
                    <a16:creationId xmlns:a16="http://schemas.microsoft.com/office/drawing/2014/main" id="{38A3D5E9-C7B3-49F4-895E-0E3F7DFC388B}"/>
                  </a:ext>
                </a:extLst>
              </p:cNvPr>
              <p:cNvSpPr/>
              <p:nvPr/>
            </p:nvSpPr>
            <p:spPr>
              <a:xfrm>
                <a:off x="2215115" y="1159626"/>
                <a:ext cx="4661202" cy="4538749"/>
              </a:xfrm>
              <a:custGeom>
                <a:avLst/>
                <a:gdLst>
                  <a:gd name="connsiteX0" fmla="*/ 1973294 w 4661202"/>
                  <a:gd name="connsiteY0" fmla="*/ 0 h 4538749"/>
                  <a:gd name="connsiteX1" fmla="*/ 2687908 w 4661202"/>
                  <a:gd name="connsiteY1" fmla="*/ 0 h 4538749"/>
                  <a:gd name="connsiteX2" fmla="*/ 4661202 w 4661202"/>
                  <a:gd name="connsiteY2" fmla="*/ 1973294 h 4538749"/>
                  <a:gd name="connsiteX3" fmla="*/ 4661202 w 4661202"/>
                  <a:gd name="connsiteY3" fmla="*/ 2565454 h 4538749"/>
                  <a:gd name="connsiteX4" fmla="*/ 2687907 w 4661202"/>
                  <a:gd name="connsiteY4" fmla="*/ 4538749 h 4538749"/>
                  <a:gd name="connsiteX5" fmla="*/ 1973295 w 4661202"/>
                  <a:gd name="connsiteY5" fmla="*/ 4538749 h 4538749"/>
                  <a:gd name="connsiteX6" fmla="*/ 0 w 4661202"/>
                  <a:gd name="connsiteY6" fmla="*/ 2565454 h 4538749"/>
                  <a:gd name="connsiteX7" fmla="*/ 0 w 4661202"/>
                  <a:gd name="connsiteY7" fmla="*/ 1973294 h 4538749"/>
                  <a:gd name="connsiteX8" fmla="*/ 1973294 w 4661202"/>
                  <a:gd name="connsiteY8" fmla="*/ 0 h 4538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1202" h="4538749">
                    <a:moveTo>
                      <a:pt x="1973294" y="0"/>
                    </a:moveTo>
                    <a:lnTo>
                      <a:pt x="2687908" y="0"/>
                    </a:lnTo>
                    <a:lnTo>
                      <a:pt x="4661202" y="1973294"/>
                    </a:lnTo>
                    <a:lnTo>
                      <a:pt x="4661202" y="2565454"/>
                    </a:lnTo>
                    <a:lnTo>
                      <a:pt x="2687907" y="4538749"/>
                    </a:lnTo>
                    <a:lnTo>
                      <a:pt x="1973295" y="4538749"/>
                    </a:lnTo>
                    <a:lnTo>
                      <a:pt x="0" y="2565454"/>
                    </a:lnTo>
                    <a:lnTo>
                      <a:pt x="0" y="1973294"/>
                    </a:lnTo>
                    <a:lnTo>
                      <a:pt x="19732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30" name="شكل حر: شكل 29">
                <a:extLst>
                  <a:ext uri="{FF2B5EF4-FFF2-40B4-BE49-F238E27FC236}">
                    <a16:creationId xmlns:a16="http://schemas.microsoft.com/office/drawing/2014/main" id="{5A77E47C-785D-4133-9D88-E7C6723F5F49}"/>
                  </a:ext>
                </a:extLst>
              </p:cNvPr>
              <p:cNvSpPr/>
              <p:nvPr/>
            </p:nvSpPr>
            <p:spPr>
              <a:xfrm>
                <a:off x="5429319" y="1159626"/>
                <a:ext cx="1446998" cy="1446998"/>
              </a:xfrm>
              <a:custGeom>
                <a:avLst/>
                <a:gdLst>
                  <a:gd name="connsiteX0" fmla="*/ 0 w 1446998"/>
                  <a:gd name="connsiteY0" fmla="*/ 0 h 1446998"/>
                  <a:gd name="connsiteX1" fmla="*/ 1446998 w 1446998"/>
                  <a:gd name="connsiteY1" fmla="*/ 0 h 1446998"/>
                  <a:gd name="connsiteX2" fmla="*/ 1446998 w 1446998"/>
                  <a:gd name="connsiteY2" fmla="*/ 1446998 h 1446998"/>
                  <a:gd name="connsiteX3" fmla="*/ 0 w 1446998"/>
                  <a:gd name="connsiteY3" fmla="*/ 0 h 1446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6998" h="1446998">
                    <a:moveTo>
                      <a:pt x="0" y="0"/>
                    </a:moveTo>
                    <a:lnTo>
                      <a:pt x="1446998" y="0"/>
                    </a:lnTo>
                    <a:lnTo>
                      <a:pt x="1446998" y="14469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31" name="شكل حر: شكل 30">
                <a:extLst>
                  <a:ext uri="{FF2B5EF4-FFF2-40B4-BE49-F238E27FC236}">
                    <a16:creationId xmlns:a16="http://schemas.microsoft.com/office/drawing/2014/main" id="{146EA7C6-55F9-4102-AFB0-7F69534950F9}"/>
                  </a:ext>
                </a:extLst>
              </p:cNvPr>
              <p:cNvSpPr/>
              <p:nvPr/>
            </p:nvSpPr>
            <p:spPr>
              <a:xfrm>
                <a:off x="2215116" y="4251376"/>
                <a:ext cx="1446999" cy="1446999"/>
              </a:xfrm>
              <a:custGeom>
                <a:avLst/>
                <a:gdLst>
                  <a:gd name="connsiteX0" fmla="*/ 0 w 1446999"/>
                  <a:gd name="connsiteY0" fmla="*/ 0 h 1446999"/>
                  <a:gd name="connsiteX1" fmla="*/ 1446999 w 1446999"/>
                  <a:gd name="connsiteY1" fmla="*/ 1446999 h 1446999"/>
                  <a:gd name="connsiteX2" fmla="*/ 0 w 1446999"/>
                  <a:gd name="connsiteY2" fmla="*/ 1446999 h 1446999"/>
                  <a:gd name="connsiteX3" fmla="*/ 0 w 1446999"/>
                  <a:gd name="connsiteY3" fmla="*/ 0 h 1446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6999" h="1446999">
                    <a:moveTo>
                      <a:pt x="0" y="0"/>
                    </a:moveTo>
                    <a:lnTo>
                      <a:pt x="1446999" y="1446999"/>
                    </a:lnTo>
                    <a:lnTo>
                      <a:pt x="0" y="14469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  <p:sp>
            <p:nvSpPr>
              <p:cNvPr id="32" name="شكل حر: شكل 31">
                <a:extLst>
                  <a:ext uri="{FF2B5EF4-FFF2-40B4-BE49-F238E27FC236}">
                    <a16:creationId xmlns:a16="http://schemas.microsoft.com/office/drawing/2014/main" id="{21A81646-D573-49C8-8D20-10F96E78156A}"/>
                  </a:ext>
                </a:extLst>
              </p:cNvPr>
              <p:cNvSpPr/>
              <p:nvPr/>
            </p:nvSpPr>
            <p:spPr>
              <a:xfrm>
                <a:off x="5429319" y="4251376"/>
                <a:ext cx="1446999" cy="1446999"/>
              </a:xfrm>
              <a:custGeom>
                <a:avLst/>
                <a:gdLst>
                  <a:gd name="connsiteX0" fmla="*/ 1446999 w 1446999"/>
                  <a:gd name="connsiteY0" fmla="*/ 0 h 1446999"/>
                  <a:gd name="connsiteX1" fmla="*/ 1446999 w 1446999"/>
                  <a:gd name="connsiteY1" fmla="*/ 1446999 h 1446999"/>
                  <a:gd name="connsiteX2" fmla="*/ 0 w 1446999"/>
                  <a:gd name="connsiteY2" fmla="*/ 1446999 h 1446999"/>
                  <a:gd name="connsiteX3" fmla="*/ 1446999 w 1446999"/>
                  <a:gd name="connsiteY3" fmla="*/ 0 h 1446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6999" h="1446999">
                    <a:moveTo>
                      <a:pt x="1446999" y="0"/>
                    </a:moveTo>
                    <a:lnTo>
                      <a:pt x="1446999" y="1446999"/>
                    </a:lnTo>
                    <a:lnTo>
                      <a:pt x="0" y="1446999"/>
                    </a:lnTo>
                    <a:lnTo>
                      <a:pt x="144699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1" anchor="ctr">
                <a:noAutofit/>
              </a:bodyPr>
              <a:lstStyle/>
              <a:p>
                <a:pPr algn="ctr"/>
                <a:endParaRPr lang="ar-JO"/>
              </a:p>
            </p:txBody>
          </p: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88A0F2DA-4760-4FB6-A843-34B41D5060CA}"/>
              </a:ext>
            </a:extLst>
          </p:cNvPr>
          <p:cNvSpPr txBox="1"/>
          <p:nvPr/>
        </p:nvSpPr>
        <p:spPr>
          <a:xfrm>
            <a:off x="6748947" y="3913563"/>
            <a:ext cx="4527093" cy="24243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photograph of Ammar Tower in Ramallah</a:t>
            </a:r>
            <a:endParaRPr lang="en-US" sz="4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17F135-0D1B-4380-AC6E-2127AC6BC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12570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3">
            <a:extLst>
              <a:ext uri="{FF2B5EF4-FFF2-40B4-BE49-F238E27FC236}">
                <a16:creationId xmlns:a16="http://schemas.microsoft.com/office/drawing/2014/main" id="{0FE2FFDB-76A6-4721-BD77-339AA187EA3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270171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8E5B032E-E6A2-418F-B9D6-AF359C087439}"/>
              </a:ext>
            </a:extLst>
          </p:cNvPr>
          <p:cNvSpPr txBox="1"/>
          <p:nvPr/>
        </p:nvSpPr>
        <p:spPr>
          <a:xfrm>
            <a:off x="6531428" y="4296229"/>
            <a:ext cx="5152572" cy="16004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Left part It was not implemented in reality. </a:t>
            </a:r>
          </a:p>
          <a:p>
            <a:endParaRPr lang="ar-JO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8AEC7C-ADFE-4DCF-ACE1-C7D329E3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5155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0B9BDAC1-695D-4297-B8D9-45CBC1343BA6}"/>
              </a:ext>
            </a:extLst>
          </p:cNvPr>
          <p:cNvSpPr txBox="1"/>
          <p:nvPr/>
        </p:nvSpPr>
        <p:spPr>
          <a:xfrm>
            <a:off x="6633027" y="3077029"/>
            <a:ext cx="555897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, first floor , second floor , third floor and fourth floor have the same plan view. </a:t>
            </a:r>
            <a:endParaRPr lang="ar-JO" sz="4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EABBFA8D-9C63-4D8A-B761-74C5C745015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415314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612BF2-2181-4FA1-BBD0-6A3E67FF9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00596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09D64463-E922-4134-A911-1D9637C05733}"/>
              </a:ext>
            </a:extLst>
          </p:cNvPr>
          <p:cNvSpPr txBox="1"/>
          <p:nvPr/>
        </p:nvSpPr>
        <p:spPr>
          <a:xfrm>
            <a:off x="6633027" y="4303455"/>
            <a:ext cx="529771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fifth floor up to the roof have the same plan view.</a:t>
            </a:r>
          </a:p>
          <a:p>
            <a:pPr algn="l" rtl="0"/>
            <a:endParaRPr lang="ar-JO" sz="4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964A5656-6DC4-4ED4-81EA-0CF4D5A9863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13714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9C1EC3-6826-4AEF-B580-E8E7C16C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7967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جدول 9">
            <a:extLst>
              <a:ext uri="{FF2B5EF4-FFF2-40B4-BE49-F238E27FC236}">
                <a16:creationId xmlns:a16="http://schemas.microsoft.com/office/drawing/2014/main" id="{FA3CAEE9-62EA-41A6-946E-9E86450FC6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049718"/>
              </p:ext>
            </p:extLst>
          </p:nvPr>
        </p:nvGraphicFramePr>
        <p:xfrm>
          <a:off x="3487280" y="-1"/>
          <a:ext cx="8704720" cy="6857999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176180">
                  <a:extLst>
                    <a:ext uri="{9D8B030D-6E8A-4147-A177-3AD203B41FA5}">
                      <a16:colId xmlns:a16="http://schemas.microsoft.com/office/drawing/2014/main" val="1736440855"/>
                    </a:ext>
                  </a:extLst>
                </a:gridCol>
                <a:gridCol w="2176180">
                  <a:extLst>
                    <a:ext uri="{9D8B030D-6E8A-4147-A177-3AD203B41FA5}">
                      <a16:colId xmlns:a16="http://schemas.microsoft.com/office/drawing/2014/main" val="897474793"/>
                    </a:ext>
                  </a:extLst>
                </a:gridCol>
                <a:gridCol w="2176180">
                  <a:extLst>
                    <a:ext uri="{9D8B030D-6E8A-4147-A177-3AD203B41FA5}">
                      <a16:colId xmlns:a16="http://schemas.microsoft.com/office/drawing/2014/main" val="1723301917"/>
                    </a:ext>
                  </a:extLst>
                </a:gridCol>
                <a:gridCol w="2176180">
                  <a:extLst>
                    <a:ext uri="{9D8B030D-6E8A-4147-A177-3AD203B41FA5}">
                      <a16:colId xmlns:a16="http://schemas.microsoft.com/office/drawing/2014/main" val="1099530646"/>
                    </a:ext>
                  </a:extLst>
                </a:gridCol>
              </a:tblGrid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Hight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Floor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Hight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Floor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559457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3.5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0" dirty="0"/>
                        <a:t>Basement 3 </a:t>
                      </a:r>
                      <a:endParaRPr lang="ar-JO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476133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3.5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Basement 2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203658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5.1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Basement 1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919484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Ground floor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871431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267027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f2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896562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4.5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f3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399398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f4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586049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f5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121679"/>
                  </a:ext>
                </a:extLst>
              </a:tr>
              <a:tr h="559642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f19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f6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80198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f20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f7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126998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f21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f8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324062"/>
                  </a:ext>
                </a:extLst>
              </a:tr>
              <a:tr h="484489">
                <a:tc>
                  <a:txBody>
                    <a:bodyPr/>
                    <a:lstStyle/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f9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35597"/>
                  </a:ext>
                </a:extLst>
              </a:tr>
            </a:tbl>
          </a:graphicData>
        </a:graphic>
      </p:graphicFrame>
      <p:sp>
        <p:nvSpPr>
          <p:cNvPr id="31" name="Rectangle 1">
            <a:extLst>
              <a:ext uri="{FF2B5EF4-FFF2-40B4-BE49-F238E27FC236}">
                <a16:creationId xmlns:a16="http://schemas.microsoft.com/office/drawing/2014/main" id="{1AB7FA3F-1190-4655-AC55-5D6DE85781CA}"/>
              </a:ext>
            </a:extLst>
          </p:cNvPr>
          <p:cNvSpPr/>
          <p:nvPr/>
        </p:nvSpPr>
        <p:spPr>
          <a:xfrm>
            <a:off x="0" y="-2"/>
            <a:ext cx="3473042" cy="6858000"/>
          </a:xfrm>
          <a:prstGeom prst="rect">
            <a:avLst/>
          </a:prstGeom>
          <a:gradFill flip="none" rotWithShape="1">
            <a:gsLst>
              <a:gs pos="51000">
                <a:schemeClr val="tx1">
                  <a:lumMod val="75000"/>
                  <a:lumOff val="25000"/>
                </a:schemeClr>
              </a:gs>
              <a:gs pos="0">
                <a:schemeClr val="accent3">
                  <a:lumMod val="89000"/>
                </a:schemeClr>
              </a:gs>
              <a:gs pos="78000">
                <a:schemeClr val="accent3">
                  <a:lumMod val="75000"/>
                </a:schemeClr>
              </a:gs>
              <a:gs pos="100000">
                <a:srgbClr val="787878">
                  <a:alpha val="56000"/>
                  <a:lumMod val="20000"/>
                </a:srgbClr>
              </a:gs>
              <a:gs pos="100000">
                <a:schemeClr val="accent3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مربع نص 31">
            <a:extLst>
              <a:ext uri="{FF2B5EF4-FFF2-40B4-BE49-F238E27FC236}">
                <a16:creationId xmlns:a16="http://schemas.microsoft.com/office/drawing/2014/main" id="{EF66DCFE-E5B3-478B-8818-118B103FA0EF}"/>
              </a:ext>
            </a:extLst>
          </p:cNvPr>
          <p:cNvSpPr txBox="1"/>
          <p:nvPr/>
        </p:nvSpPr>
        <p:spPr>
          <a:xfrm>
            <a:off x="0" y="2336801"/>
            <a:ext cx="3222172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ntroduction</a:t>
            </a:r>
            <a:endParaRPr lang="en-US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A203BB-7A9F-48C7-88A7-DAA8FE81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D552-BAAF-48AF-A70D-A003E15A4124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9396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</p:bldLst>
      </p:timing>
    </mc:Fallback>
  </mc:AlternateContent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2963</Words>
  <Application>Microsoft Office PowerPoint</Application>
  <PresentationFormat>Widescreen</PresentationFormat>
  <Paragraphs>2156</Paragraphs>
  <Slides>43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Calibri Light</vt:lpstr>
      <vt:lpstr>Times New Roman</vt:lpstr>
      <vt:lpstr>Calibri</vt:lpstr>
      <vt:lpstr>Arial</vt:lpstr>
      <vt:lpstr>Cambria Math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Osaid</dc:creator>
  <cp:lastModifiedBy>Lenovo</cp:lastModifiedBy>
  <cp:revision>46</cp:revision>
  <dcterms:created xsi:type="dcterms:W3CDTF">2023-01-24T15:38:30Z</dcterms:created>
  <dcterms:modified xsi:type="dcterms:W3CDTF">2023-07-02T09:02:01Z</dcterms:modified>
</cp:coreProperties>
</file>