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s/slide79.xml" ContentType="application/vnd.openxmlformats-officedocument.presentationml.slide+xml"/>
  <Override PartName="/ppt/diagrams/colors6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1"/>
  </p:notesMasterIdLst>
  <p:sldIdLst>
    <p:sldId id="256" r:id="rId2"/>
    <p:sldId id="258" r:id="rId3"/>
    <p:sldId id="403" r:id="rId4"/>
    <p:sldId id="404" r:id="rId5"/>
    <p:sldId id="405" r:id="rId6"/>
    <p:sldId id="406" r:id="rId7"/>
    <p:sldId id="407" r:id="rId8"/>
    <p:sldId id="408" r:id="rId9"/>
    <p:sldId id="409" r:id="rId10"/>
    <p:sldId id="410" r:id="rId11"/>
    <p:sldId id="411" r:id="rId12"/>
    <p:sldId id="412" r:id="rId13"/>
    <p:sldId id="413" r:id="rId14"/>
    <p:sldId id="414" r:id="rId15"/>
    <p:sldId id="415" r:id="rId16"/>
    <p:sldId id="416" r:id="rId17"/>
    <p:sldId id="417" r:id="rId18"/>
    <p:sldId id="418" r:id="rId19"/>
    <p:sldId id="419" r:id="rId20"/>
    <p:sldId id="420" r:id="rId21"/>
    <p:sldId id="421" r:id="rId22"/>
    <p:sldId id="422" r:id="rId23"/>
    <p:sldId id="423" r:id="rId24"/>
    <p:sldId id="424" r:id="rId25"/>
    <p:sldId id="425" r:id="rId26"/>
    <p:sldId id="426" r:id="rId27"/>
    <p:sldId id="307" r:id="rId28"/>
    <p:sldId id="358" r:id="rId29"/>
    <p:sldId id="360" r:id="rId30"/>
    <p:sldId id="363" r:id="rId31"/>
    <p:sldId id="401" r:id="rId32"/>
    <p:sldId id="361" r:id="rId33"/>
    <p:sldId id="364" r:id="rId34"/>
    <p:sldId id="400" r:id="rId35"/>
    <p:sldId id="402" r:id="rId36"/>
    <p:sldId id="381" r:id="rId37"/>
    <p:sldId id="365" r:id="rId38"/>
    <p:sldId id="382" r:id="rId39"/>
    <p:sldId id="392" r:id="rId40"/>
    <p:sldId id="393" r:id="rId41"/>
    <p:sldId id="394" r:id="rId42"/>
    <p:sldId id="395" r:id="rId43"/>
    <p:sldId id="396" r:id="rId44"/>
    <p:sldId id="397" r:id="rId45"/>
    <p:sldId id="398" r:id="rId46"/>
    <p:sldId id="399" r:id="rId47"/>
    <p:sldId id="428" r:id="rId48"/>
    <p:sldId id="429" r:id="rId49"/>
    <p:sldId id="430" r:id="rId50"/>
    <p:sldId id="431" r:id="rId51"/>
    <p:sldId id="432" r:id="rId52"/>
    <p:sldId id="433" r:id="rId53"/>
    <p:sldId id="434" r:id="rId54"/>
    <p:sldId id="308" r:id="rId55"/>
    <p:sldId id="309" r:id="rId56"/>
    <p:sldId id="346" r:id="rId57"/>
    <p:sldId id="391" r:id="rId58"/>
    <p:sldId id="347" r:id="rId59"/>
    <p:sldId id="310" r:id="rId60"/>
    <p:sldId id="356" r:id="rId61"/>
    <p:sldId id="311" r:id="rId62"/>
    <p:sldId id="314" r:id="rId63"/>
    <p:sldId id="390" r:id="rId64"/>
    <p:sldId id="321" r:id="rId65"/>
    <p:sldId id="436" r:id="rId66"/>
    <p:sldId id="435" r:id="rId67"/>
    <p:sldId id="388" r:id="rId68"/>
    <p:sldId id="383" r:id="rId69"/>
    <p:sldId id="385" r:id="rId70"/>
    <p:sldId id="387" r:id="rId71"/>
    <p:sldId id="312" r:id="rId72"/>
    <p:sldId id="340" r:id="rId73"/>
    <p:sldId id="313" r:id="rId74"/>
    <p:sldId id="342" r:id="rId75"/>
    <p:sldId id="315" r:id="rId76"/>
    <p:sldId id="427" r:id="rId77"/>
    <p:sldId id="316" r:id="rId78"/>
    <p:sldId id="380" r:id="rId79"/>
    <p:sldId id="317" r:id="rId80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94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9D2E40-3481-4E83-BF3F-D189CD00D080}" type="doc">
      <dgm:prSet loTypeId="urn:microsoft.com/office/officeart/2005/8/layout/chevron2" loCatId="list" qsTypeId="urn:microsoft.com/office/officeart/2005/8/quickstyle/3d4" qsCatId="3D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D2AE78B2-5D82-48DE-876B-FF80EFA94181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Architectural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B353229-BFF7-49C8-A837-60C9525EFB7B}" type="sibTrans" cxnId="{DAF0DA62-4060-449A-A37D-BCDF678CEC84}">
      <dgm:prSet/>
      <dgm:spPr/>
      <dgm:t>
        <a:bodyPr/>
        <a:lstStyle/>
        <a:p>
          <a:pPr algn="l" rtl="0"/>
          <a:endParaRPr lang="en-US"/>
        </a:p>
      </dgm:t>
    </dgm:pt>
    <dgm:pt modelId="{6D604856-DD7E-4568-8643-FE9FD72968A7}" type="parTrans" cxnId="{DAF0DA62-4060-449A-A37D-BCDF678CEC84}">
      <dgm:prSet/>
      <dgm:spPr/>
      <dgm:t>
        <a:bodyPr/>
        <a:lstStyle/>
        <a:p>
          <a:pPr algn="l" rtl="0"/>
          <a:endParaRPr lang="en-US"/>
        </a:p>
      </dgm:t>
    </dgm:pt>
    <dgm:pt modelId="{342EC1C4-F02A-4F13-BB66-1D6B7D324ED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854339BD-F2D1-4EFE-BD9E-52398E4C1511}" type="sibTrans" cxnId="{B4DFFBAF-CE50-4344-A886-9ADB665520D1}">
      <dgm:prSet/>
      <dgm:spPr/>
      <dgm:t>
        <a:bodyPr/>
        <a:lstStyle/>
        <a:p>
          <a:pPr algn="l" rtl="0"/>
          <a:endParaRPr lang="en-US"/>
        </a:p>
      </dgm:t>
    </dgm:pt>
    <dgm:pt modelId="{EF74A491-5F18-413B-B6D1-7700532C3635}" type="parTrans" cxnId="{B4DFFBAF-CE50-4344-A886-9ADB665520D1}">
      <dgm:prSet/>
      <dgm:spPr/>
      <dgm:t>
        <a:bodyPr/>
        <a:lstStyle/>
        <a:p>
          <a:pPr algn="l" rtl="0"/>
          <a:endParaRPr lang="en-US"/>
        </a:p>
      </dgm:t>
    </dgm:pt>
    <dgm:pt modelId="{7AE0B455-9724-470E-8475-F16DFF13D708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D075019-557A-4B82-B9EF-5AB4D2F42BA5}" type="parTrans" cxnId="{5353A2FF-D61B-434D-AAF5-9E4C1F2F6DBF}">
      <dgm:prSet/>
      <dgm:spPr/>
      <dgm:t>
        <a:bodyPr/>
        <a:lstStyle/>
        <a:p>
          <a:pPr algn="l" rtl="0"/>
          <a:endParaRPr lang="en-US"/>
        </a:p>
      </dgm:t>
    </dgm:pt>
    <dgm:pt modelId="{AC4807FD-0DDC-45DC-9F43-61A47BCBD329}" type="sibTrans" cxnId="{5353A2FF-D61B-434D-AAF5-9E4C1F2F6DBF}">
      <dgm:prSet/>
      <dgm:spPr/>
      <dgm:t>
        <a:bodyPr/>
        <a:lstStyle/>
        <a:p>
          <a:pPr algn="l" rtl="0"/>
          <a:endParaRPr lang="en-US"/>
        </a:p>
      </dgm:t>
    </dgm:pt>
    <dgm:pt modelId="{96867995-59D8-4EE3-9408-28F15A0B4267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BF33FC18-C92A-423A-97AA-B45498B40A89}" type="parTrans" cxnId="{F5F7D4A9-D580-4477-9EE4-7DE2F737E038}">
      <dgm:prSet/>
      <dgm:spPr/>
      <dgm:t>
        <a:bodyPr/>
        <a:lstStyle/>
        <a:p>
          <a:pPr algn="l" rtl="0"/>
          <a:endParaRPr lang="en-US"/>
        </a:p>
      </dgm:t>
    </dgm:pt>
    <dgm:pt modelId="{A2236CDB-BBEF-4F02-B871-00B93925E50C}" type="sibTrans" cxnId="{F5F7D4A9-D580-4477-9EE4-7DE2F737E038}">
      <dgm:prSet/>
      <dgm:spPr/>
      <dgm:t>
        <a:bodyPr/>
        <a:lstStyle/>
        <a:p>
          <a:pPr algn="l" rtl="0"/>
          <a:endParaRPr lang="en-US"/>
        </a:p>
      </dgm:t>
    </dgm:pt>
    <dgm:pt modelId="{90C82F46-4F1F-4F19-B960-7B79D0E13E90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Environmental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811B6E6-C389-41EA-8450-4A254BCE3947}" type="parTrans" cxnId="{AC2508E9-3221-4178-9EB5-D5F1D0F18CA6}">
      <dgm:prSet/>
      <dgm:spPr/>
      <dgm:t>
        <a:bodyPr/>
        <a:lstStyle/>
        <a:p>
          <a:pPr algn="l" rtl="0"/>
          <a:endParaRPr lang="en-US"/>
        </a:p>
      </dgm:t>
    </dgm:pt>
    <dgm:pt modelId="{D858F9F3-22C9-4979-9498-3F93F2520B95}" type="sibTrans" cxnId="{AC2508E9-3221-4178-9EB5-D5F1D0F18CA6}">
      <dgm:prSet/>
      <dgm:spPr/>
      <dgm:t>
        <a:bodyPr/>
        <a:lstStyle/>
        <a:p>
          <a:pPr algn="l" rtl="0"/>
          <a:endParaRPr lang="en-US"/>
        </a:p>
      </dgm:t>
    </dgm:pt>
    <dgm:pt modelId="{6C4A9151-7EFE-44C1-838F-F6BF951E2A4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CFD52FCA-0B06-4C4F-B127-B43BDB320AE1}" type="parTrans" cxnId="{3327A59E-71BA-4DD3-9975-2DA651E8A33D}">
      <dgm:prSet/>
      <dgm:spPr/>
      <dgm:t>
        <a:bodyPr/>
        <a:lstStyle/>
        <a:p>
          <a:pPr algn="l" rtl="0"/>
          <a:endParaRPr lang="en-US"/>
        </a:p>
      </dgm:t>
    </dgm:pt>
    <dgm:pt modelId="{848C4B8C-7219-4763-858A-5F5F9F814713}" type="sibTrans" cxnId="{3327A59E-71BA-4DD3-9975-2DA651E8A33D}">
      <dgm:prSet/>
      <dgm:spPr/>
      <dgm:t>
        <a:bodyPr/>
        <a:lstStyle/>
        <a:p>
          <a:pPr algn="l" rtl="0"/>
          <a:endParaRPr lang="en-US"/>
        </a:p>
      </dgm:t>
    </dgm:pt>
    <dgm:pt modelId="{2F4435B4-E741-484D-9B88-FD6F443709F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7C2B0ECF-911F-4A16-8A36-E4E01C6E306C}" type="parTrans" cxnId="{66A0A629-6B2E-4D85-A650-DAEBE4486AD4}">
      <dgm:prSet/>
      <dgm:spPr/>
      <dgm:t>
        <a:bodyPr/>
        <a:lstStyle/>
        <a:p>
          <a:pPr algn="l" rtl="0"/>
          <a:endParaRPr lang="en-US"/>
        </a:p>
      </dgm:t>
    </dgm:pt>
    <dgm:pt modelId="{76BE2872-8A73-4897-814E-7E7BAB2CCBC3}" type="sibTrans" cxnId="{66A0A629-6B2E-4D85-A650-DAEBE4486AD4}">
      <dgm:prSet/>
      <dgm:spPr/>
      <dgm:t>
        <a:bodyPr/>
        <a:lstStyle/>
        <a:p>
          <a:pPr algn="l" rtl="0"/>
          <a:endParaRPr lang="en-US"/>
        </a:p>
      </dgm:t>
    </dgm:pt>
    <dgm:pt modelId="{33604F6B-6E6E-4814-931B-77258B2BFFB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Structural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9F12176-3AA4-4213-9A24-6642FBE02423}" type="parTrans" cxnId="{BA7DD357-1E07-44E1-B26B-E7B56B4C2CC8}">
      <dgm:prSet/>
      <dgm:spPr/>
      <dgm:t>
        <a:bodyPr/>
        <a:lstStyle/>
        <a:p>
          <a:pPr algn="l" rtl="0"/>
          <a:endParaRPr lang="en-US"/>
        </a:p>
      </dgm:t>
    </dgm:pt>
    <dgm:pt modelId="{E649E044-8C80-4563-8120-C390AC7064D2}" type="sibTrans" cxnId="{BA7DD357-1E07-44E1-B26B-E7B56B4C2CC8}">
      <dgm:prSet/>
      <dgm:spPr/>
      <dgm:t>
        <a:bodyPr/>
        <a:lstStyle/>
        <a:p>
          <a:pPr algn="l" rtl="0"/>
          <a:endParaRPr lang="en-US"/>
        </a:p>
      </dgm:t>
    </dgm:pt>
    <dgm:pt modelId="{B16F7318-E264-40C6-BC4E-E55BD256C097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Mechanical And Safety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58E432AF-D0CB-45AC-9AEB-13889598D83E}" type="parTrans" cxnId="{687685C1-7051-4195-9844-FF182CF38F96}">
      <dgm:prSet/>
      <dgm:spPr/>
      <dgm:t>
        <a:bodyPr/>
        <a:lstStyle/>
        <a:p>
          <a:pPr algn="l" rtl="0"/>
          <a:endParaRPr lang="en-US"/>
        </a:p>
      </dgm:t>
    </dgm:pt>
    <dgm:pt modelId="{2DAD4CFC-6C4E-409A-9F28-7D1ECD69641D}" type="sibTrans" cxnId="{687685C1-7051-4195-9844-FF182CF38F96}">
      <dgm:prSet/>
      <dgm:spPr/>
      <dgm:t>
        <a:bodyPr/>
        <a:lstStyle/>
        <a:p>
          <a:pPr algn="l" rtl="0"/>
          <a:endParaRPr lang="en-US"/>
        </a:p>
      </dgm:t>
    </dgm:pt>
    <dgm:pt modelId="{B5BDA450-528E-4468-A5B3-0E4F62C0517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Quantity Survey And Cost Estimati</a:t>
          </a:r>
          <a:r>
            <a:rPr lang="en-US" sz="2600" dirty="0" smtClean="0"/>
            <a:t>on</a:t>
          </a:r>
          <a:endParaRPr lang="en-US" sz="2600" dirty="0"/>
        </a:p>
      </dgm:t>
    </dgm:pt>
    <dgm:pt modelId="{A6F0F2B2-0905-4A70-8CBE-C3F876FDF929}" type="parTrans" cxnId="{FC4C2036-90C6-49FD-B8FE-5C09030B79D2}">
      <dgm:prSet/>
      <dgm:spPr/>
      <dgm:t>
        <a:bodyPr/>
        <a:lstStyle/>
        <a:p>
          <a:pPr algn="l" rtl="0"/>
          <a:endParaRPr lang="en-US"/>
        </a:p>
      </dgm:t>
    </dgm:pt>
    <dgm:pt modelId="{B1973B6E-5C22-434E-8F80-A3BF8F402CD9}" type="sibTrans" cxnId="{FC4C2036-90C6-49FD-B8FE-5C09030B79D2}">
      <dgm:prSet/>
      <dgm:spPr/>
      <dgm:t>
        <a:bodyPr/>
        <a:lstStyle/>
        <a:p>
          <a:pPr algn="l" rtl="0"/>
          <a:endParaRPr lang="en-US"/>
        </a:p>
      </dgm:t>
    </dgm:pt>
    <dgm:pt modelId="{365F127D-B6AB-4947-868E-2C5C099AA8C0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79E64D5-E542-409D-8982-F1A339DC263C}" type="parTrans" cxnId="{56658EE4-7660-4B5D-982A-3B8727D6005C}">
      <dgm:prSet/>
      <dgm:spPr/>
      <dgm:t>
        <a:bodyPr/>
        <a:lstStyle/>
        <a:p>
          <a:pPr algn="l" rtl="0"/>
          <a:endParaRPr lang="en-US"/>
        </a:p>
      </dgm:t>
    </dgm:pt>
    <dgm:pt modelId="{53FF4E76-3831-4B52-8A08-126D22E6E893}" type="sibTrans" cxnId="{56658EE4-7660-4B5D-982A-3B8727D6005C}">
      <dgm:prSet/>
      <dgm:spPr/>
      <dgm:t>
        <a:bodyPr/>
        <a:lstStyle/>
        <a:p>
          <a:pPr algn="l" rtl="0"/>
          <a:endParaRPr lang="en-US"/>
        </a:p>
      </dgm:t>
    </dgm:pt>
    <dgm:pt modelId="{62837C2C-2BD8-4DFF-B79A-D708E118214E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  Electrical Design </a:t>
          </a:r>
        </a:p>
      </dgm:t>
    </dgm:pt>
    <dgm:pt modelId="{51EB0D7C-3E50-46FB-8399-D19E7CEEC379}" type="parTrans" cxnId="{54E77092-E977-4CF8-B5E8-30CE5185D29B}">
      <dgm:prSet/>
      <dgm:spPr/>
      <dgm:t>
        <a:bodyPr/>
        <a:lstStyle/>
        <a:p>
          <a:pPr algn="l" rtl="0"/>
          <a:endParaRPr lang="en-US"/>
        </a:p>
      </dgm:t>
    </dgm:pt>
    <dgm:pt modelId="{1E4751D0-F8D1-46AA-A0B5-6AACBBB14B96}" type="sibTrans" cxnId="{54E77092-E977-4CF8-B5E8-30CE5185D29B}">
      <dgm:prSet/>
      <dgm:spPr/>
      <dgm:t>
        <a:bodyPr/>
        <a:lstStyle/>
        <a:p>
          <a:pPr algn="l" rtl="0"/>
          <a:endParaRPr lang="en-US"/>
        </a:p>
      </dgm:t>
    </dgm:pt>
    <dgm:pt modelId="{7C73887F-558A-4439-895A-4802C93A996D}" type="pres">
      <dgm:prSet presAssocID="{DD9D2E40-3481-4E83-BF3F-D189CD00D08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BEEAF9-A044-4B01-8463-5A8313D23BBF}" type="pres">
      <dgm:prSet presAssocID="{342EC1C4-F02A-4F13-BB66-1D6B7D324ED3}" presName="composite" presStyleCnt="0"/>
      <dgm:spPr/>
    </dgm:pt>
    <dgm:pt modelId="{6C25CDC2-455E-47C5-98A5-D99F09E44FD5}" type="pres">
      <dgm:prSet presAssocID="{342EC1C4-F02A-4F13-BB66-1D6B7D324ED3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D916EC-DFD2-46A5-B7AF-B141F7895673}" type="pres">
      <dgm:prSet presAssocID="{342EC1C4-F02A-4F13-BB66-1D6B7D324ED3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9BF938-B767-4D05-AB58-4662114218F2}" type="pres">
      <dgm:prSet presAssocID="{854339BD-F2D1-4EFE-BD9E-52398E4C1511}" presName="sp" presStyleCnt="0"/>
      <dgm:spPr/>
    </dgm:pt>
    <dgm:pt modelId="{865A41C8-8594-49B2-8B96-FFD687C2A1B8}" type="pres">
      <dgm:prSet presAssocID="{7AE0B455-9724-470E-8475-F16DFF13D708}" presName="composite" presStyleCnt="0"/>
      <dgm:spPr/>
    </dgm:pt>
    <dgm:pt modelId="{8E053D98-EDEE-44AB-8BC2-12B24B53E828}" type="pres">
      <dgm:prSet presAssocID="{7AE0B455-9724-470E-8475-F16DFF13D708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4AEEFE-9C03-42A4-8AC5-0994BF6277A6}" type="pres">
      <dgm:prSet presAssocID="{7AE0B455-9724-470E-8475-F16DFF13D708}" presName="descendantText" presStyleLbl="alignAcc1" presStyleIdx="1" presStyleCnt="6" custLinFactY="35757" custLinFactNeighborX="30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7CFFD2-B59D-493E-A34D-1E7FF3FA4C13}" type="pres">
      <dgm:prSet presAssocID="{AC4807FD-0DDC-45DC-9F43-61A47BCBD329}" presName="sp" presStyleCnt="0"/>
      <dgm:spPr/>
    </dgm:pt>
    <dgm:pt modelId="{77288A4D-B402-4B03-A955-6E4B204A7C01}" type="pres">
      <dgm:prSet presAssocID="{6C4A9151-7EFE-44C1-838F-F6BF951E2A43}" presName="composite" presStyleCnt="0"/>
      <dgm:spPr/>
    </dgm:pt>
    <dgm:pt modelId="{DCD431B0-3A15-4A7B-B2D4-D47BBDDFD276}" type="pres">
      <dgm:prSet presAssocID="{6C4A9151-7EFE-44C1-838F-F6BF951E2A43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927FC6-B040-4432-BD52-41A65833319A}" type="pres">
      <dgm:prSet presAssocID="{6C4A9151-7EFE-44C1-838F-F6BF951E2A43}" presName="descendantText" presStyleLbl="alignAcc1" presStyleIdx="2" presStyleCnt="6" custLinFactY="-30247" custLinFactNeighborX="123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68151-B1F7-4BD5-8FD4-AB6D5FAE1DF5}" type="pres">
      <dgm:prSet presAssocID="{848C4B8C-7219-4763-858A-5F5F9F814713}" presName="sp" presStyleCnt="0"/>
      <dgm:spPr/>
    </dgm:pt>
    <dgm:pt modelId="{E97D1F5E-2BDA-4D25-A43D-02A32013BFB7}" type="pres">
      <dgm:prSet presAssocID="{2F4435B4-E741-484D-9B88-FD6F443709F3}" presName="composite" presStyleCnt="0"/>
      <dgm:spPr/>
    </dgm:pt>
    <dgm:pt modelId="{3BD99342-3774-468F-A5C7-4C7676BE2A5A}" type="pres">
      <dgm:prSet presAssocID="{2F4435B4-E741-484D-9B88-FD6F443709F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08E13-88E0-4599-BBDE-3DBB1F68ED8D}" type="pres">
      <dgm:prSet presAssocID="{2F4435B4-E741-484D-9B88-FD6F443709F3}" presName="descendantText" presStyleLbl="alignAcc1" presStyleIdx="3" presStyleCnt="6" custLinFactY="41300" custLinFactNeighborX="811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75C7E-6C13-46E5-B0E6-AC15C3A1BF0E}" type="pres">
      <dgm:prSet presAssocID="{76BE2872-8A73-4897-814E-7E7BAB2CCBC3}" presName="sp" presStyleCnt="0"/>
      <dgm:spPr/>
    </dgm:pt>
    <dgm:pt modelId="{C1AE74AD-7A36-473E-99F2-09D7B6C49B1B}" type="pres">
      <dgm:prSet presAssocID="{365F127D-B6AB-4947-868E-2C5C099AA8C0}" presName="composite" presStyleCnt="0"/>
      <dgm:spPr/>
    </dgm:pt>
    <dgm:pt modelId="{3CEE9D8D-EBDD-4BA6-9147-2D625FD31B9A}" type="pres">
      <dgm:prSet presAssocID="{365F127D-B6AB-4947-868E-2C5C099AA8C0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6D97DA-23B7-4F34-8F4F-42D8B3491D4B}" type="pres">
      <dgm:prSet presAssocID="{365F127D-B6AB-4947-868E-2C5C099AA8C0}" presName="descendantText" presStyleLbl="alignAcc1" presStyleIdx="4" presStyleCnt="6" custLinFactY="-29525" custLinFactNeighborX="129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C8E2C3-84C5-4B1F-8337-6D1DFB3FE951}" type="pres">
      <dgm:prSet presAssocID="{53FF4E76-3831-4B52-8A08-126D22E6E893}" presName="sp" presStyleCnt="0"/>
      <dgm:spPr/>
    </dgm:pt>
    <dgm:pt modelId="{BF940BAF-91AB-4E12-9377-4B856309F979}" type="pres">
      <dgm:prSet presAssocID="{96867995-59D8-4EE3-9408-28F15A0B4267}" presName="composite" presStyleCnt="0"/>
      <dgm:spPr/>
    </dgm:pt>
    <dgm:pt modelId="{F24EFCE0-4730-4F96-982F-39E3939FD7C9}" type="pres">
      <dgm:prSet presAssocID="{96867995-59D8-4EE3-9408-28F15A0B4267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2F520D-7E04-467D-82F6-168BF95F9FF2}" type="pres">
      <dgm:prSet presAssocID="{96867995-59D8-4EE3-9408-28F15A0B4267}" presName="descendantText" presStyleLbl="alignAcc1" presStyleIdx="5" presStyleCnt="6" custLinFactNeighborX="207" custLinFactNeighborY="253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F0DA62-4060-449A-A37D-BCDF678CEC84}" srcId="{342EC1C4-F02A-4F13-BB66-1D6B7D324ED3}" destId="{D2AE78B2-5D82-48DE-876B-FF80EFA94181}" srcOrd="0" destOrd="0" parTransId="{6D604856-DD7E-4568-8643-FE9FD72968A7}" sibTransId="{FB353229-BFF7-49C8-A837-60C9525EFB7B}"/>
    <dgm:cxn modelId="{687685C1-7051-4195-9844-FF182CF38F96}" srcId="{2F4435B4-E741-484D-9B88-FD6F443709F3}" destId="{B16F7318-E264-40C6-BC4E-E55BD256C097}" srcOrd="0" destOrd="0" parTransId="{58E432AF-D0CB-45AC-9AEB-13889598D83E}" sibTransId="{2DAD4CFC-6C4E-409A-9F28-7D1ECD69641D}"/>
    <dgm:cxn modelId="{86A6F32D-AFE9-459A-8A51-E4DECD41F51F}" type="presOf" srcId="{365F127D-B6AB-4947-868E-2C5C099AA8C0}" destId="{3CEE9D8D-EBDD-4BA6-9147-2D625FD31B9A}" srcOrd="0" destOrd="0" presId="urn:microsoft.com/office/officeart/2005/8/layout/chevron2"/>
    <dgm:cxn modelId="{A6EBD1D1-39F6-41E4-A233-4E9FAB14D243}" type="presOf" srcId="{DD9D2E40-3481-4E83-BF3F-D189CD00D080}" destId="{7C73887F-558A-4439-895A-4802C93A996D}" srcOrd="0" destOrd="0" presId="urn:microsoft.com/office/officeart/2005/8/layout/chevron2"/>
    <dgm:cxn modelId="{5353A2FF-D61B-434D-AAF5-9E4C1F2F6DBF}" srcId="{DD9D2E40-3481-4E83-BF3F-D189CD00D080}" destId="{7AE0B455-9724-470E-8475-F16DFF13D708}" srcOrd="1" destOrd="0" parTransId="{FD075019-557A-4B82-B9EF-5AB4D2F42BA5}" sibTransId="{AC4807FD-0DDC-45DC-9F43-61A47BCBD329}"/>
    <dgm:cxn modelId="{6F6DFAD6-FCC5-4E70-81FD-462814B00287}" type="presOf" srcId="{90C82F46-4F1F-4F19-B960-7B79D0E13E90}" destId="{864AEEFE-9C03-42A4-8AC5-0994BF6277A6}" srcOrd="0" destOrd="0" presId="urn:microsoft.com/office/officeart/2005/8/layout/chevron2"/>
    <dgm:cxn modelId="{66A0A629-6B2E-4D85-A650-DAEBE4486AD4}" srcId="{DD9D2E40-3481-4E83-BF3F-D189CD00D080}" destId="{2F4435B4-E741-484D-9B88-FD6F443709F3}" srcOrd="3" destOrd="0" parTransId="{7C2B0ECF-911F-4A16-8A36-E4E01C6E306C}" sibTransId="{76BE2872-8A73-4897-814E-7E7BAB2CCBC3}"/>
    <dgm:cxn modelId="{3327A59E-71BA-4DD3-9975-2DA651E8A33D}" srcId="{DD9D2E40-3481-4E83-BF3F-D189CD00D080}" destId="{6C4A9151-7EFE-44C1-838F-F6BF951E2A43}" srcOrd="2" destOrd="0" parTransId="{CFD52FCA-0B06-4C4F-B127-B43BDB320AE1}" sibTransId="{848C4B8C-7219-4763-858A-5F5F9F814713}"/>
    <dgm:cxn modelId="{A5BD2ECC-6F8C-458D-8A5D-944FE7623708}" type="presOf" srcId="{D2AE78B2-5D82-48DE-876B-FF80EFA94181}" destId="{8AD916EC-DFD2-46A5-B7AF-B141F7895673}" srcOrd="0" destOrd="0" presId="urn:microsoft.com/office/officeart/2005/8/layout/chevron2"/>
    <dgm:cxn modelId="{54E77092-E977-4CF8-B5E8-30CE5185D29B}" srcId="{365F127D-B6AB-4947-868E-2C5C099AA8C0}" destId="{62837C2C-2BD8-4DFF-B79A-D708E118214E}" srcOrd="0" destOrd="0" parTransId="{51EB0D7C-3E50-46FB-8399-D19E7CEEC379}" sibTransId="{1E4751D0-F8D1-46AA-A0B5-6AACBBB14B96}"/>
    <dgm:cxn modelId="{DCBE002C-F14E-47D8-83AE-DE0813F12213}" type="presOf" srcId="{33604F6B-6E6E-4814-931B-77258B2BFFB3}" destId="{A2927FC6-B040-4432-BD52-41A65833319A}" srcOrd="0" destOrd="0" presId="urn:microsoft.com/office/officeart/2005/8/layout/chevron2"/>
    <dgm:cxn modelId="{FC4C2036-90C6-49FD-B8FE-5C09030B79D2}" srcId="{96867995-59D8-4EE3-9408-28F15A0B4267}" destId="{B5BDA450-528E-4468-A5B3-0E4F62C05173}" srcOrd="0" destOrd="0" parTransId="{A6F0F2B2-0905-4A70-8CBE-C3F876FDF929}" sibTransId="{B1973B6E-5C22-434E-8F80-A3BF8F402CD9}"/>
    <dgm:cxn modelId="{AC2508E9-3221-4178-9EB5-D5F1D0F18CA6}" srcId="{7AE0B455-9724-470E-8475-F16DFF13D708}" destId="{90C82F46-4F1F-4F19-B960-7B79D0E13E90}" srcOrd="0" destOrd="0" parTransId="{F811B6E6-C389-41EA-8450-4A254BCE3947}" sibTransId="{D858F9F3-22C9-4979-9498-3F93F2520B95}"/>
    <dgm:cxn modelId="{1AA488BD-9F1C-455C-A273-0B85F0EE0755}" type="presOf" srcId="{2F4435B4-E741-484D-9B88-FD6F443709F3}" destId="{3BD99342-3774-468F-A5C7-4C7676BE2A5A}" srcOrd="0" destOrd="0" presId="urn:microsoft.com/office/officeart/2005/8/layout/chevron2"/>
    <dgm:cxn modelId="{F5F7D4A9-D580-4477-9EE4-7DE2F737E038}" srcId="{DD9D2E40-3481-4E83-BF3F-D189CD00D080}" destId="{96867995-59D8-4EE3-9408-28F15A0B4267}" srcOrd="5" destOrd="0" parTransId="{BF33FC18-C92A-423A-97AA-B45498B40A89}" sibTransId="{A2236CDB-BBEF-4F02-B871-00B93925E50C}"/>
    <dgm:cxn modelId="{B4B81EC0-9549-4971-97DF-95B2BF6AB775}" type="presOf" srcId="{342EC1C4-F02A-4F13-BB66-1D6B7D324ED3}" destId="{6C25CDC2-455E-47C5-98A5-D99F09E44FD5}" srcOrd="0" destOrd="0" presId="urn:microsoft.com/office/officeart/2005/8/layout/chevron2"/>
    <dgm:cxn modelId="{B4DFFBAF-CE50-4344-A886-9ADB665520D1}" srcId="{DD9D2E40-3481-4E83-BF3F-D189CD00D080}" destId="{342EC1C4-F02A-4F13-BB66-1D6B7D324ED3}" srcOrd="0" destOrd="0" parTransId="{EF74A491-5F18-413B-B6D1-7700532C3635}" sibTransId="{854339BD-F2D1-4EFE-BD9E-52398E4C1511}"/>
    <dgm:cxn modelId="{8E5E3A20-C826-496F-9A54-4A4A626335A2}" type="presOf" srcId="{6C4A9151-7EFE-44C1-838F-F6BF951E2A43}" destId="{DCD431B0-3A15-4A7B-B2D4-D47BBDDFD276}" srcOrd="0" destOrd="0" presId="urn:microsoft.com/office/officeart/2005/8/layout/chevron2"/>
    <dgm:cxn modelId="{9C806FA4-D6C8-45F3-A08A-458F567E8FCD}" type="presOf" srcId="{96867995-59D8-4EE3-9408-28F15A0B4267}" destId="{F24EFCE0-4730-4F96-982F-39E3939FD7C9}" srcOrd="0" destOrd="0" presId="urn:microsoft.com/office/officeart/2005/8/layout/chevron2"/>
    <dgm:cxn modelId="{56658EE4-7660-4B5D-982A-3B8727D6005C}" srcId="{DD9D2E40-3481-4E83-BF3F-D189CD00D080}" destId="{365F127D-B6AB-4947-868E-2C5C099AA8C0}" srcOrd="4" destOrd="0" parTransId="{479E64D5-E542-409D-8982-F1A339DC263C}" sibTransId="{53FF4E76-3831-4B52-8A08-126D22E6E893}"/>
    <dgm:cxn modelId="{BA7DD357-1E07-44E1-B26B-E7B56B4C2CC8}" srcId="{6C4A9151-7EFE-44C1-838F-F6BF951E2A43}" destId="{33604F6B-6E6E-4814-931B-77258B2BFFB3}" srcOrd="0" destOrd="0" parTransId="{49F12176-3AA4-4213-9A24-6642FBE02423}" sibTransId="{E649E044-8C80-4563-8120-C390AC7064D2}"/>
    <dgm:cxn modelId="{1E42AD72-D6B0-4B78-8CD0-30CB9C317404}" type="presOf" srcId="{7AE0B455-9724-470E-8475-F16DFF13D708}" destId="{8E053D98-EDEE-44AB-8BC2-12B24B53E828}" srcOrd="0" destOrd="0" presId="urn:microsoft.com/office/officeart/2005/8/layout/chevron2"/>
    <dgm:cxn modelId="{8FDBEC89-356F-4899-9491-06F7F7A03C37}" type="presOf" srcId="{62837C2C-2BD8-4DFF-B79A-D708E118214E}" destId="{316D97DA-23B7-4F34-8F4F-42D8B3491D4B}" srcOrd="0" destOrd="0" presId="urn:microsoft.com/office/officeart/2005/8/layout/chevron2"/>
    <dgm:cxn modelId="{FB231260-2C2D-458E-BED8-F105B647D144}" type="presOf" srcId="{B5BDA450-528E-4468-A5B3-0E4F62C05173}" destId="{382F520D-7E04-467D-82F6-168BF95F9FF2}" srcOrd="0" destOrd="0" presId="urn:microsoft.com/office/officeart/2005/8/layout/chevron2"/>
    <dgm:cxn modelId="{F80F1C9A-B494-4742-8A34-E33BC933725D}" type="presOf" srcId="{B16F7318-E264-40C6-BC4E-E55BD256C097}" destId="{47F08E13-88E0-4599-BBDE-3DBB1F68ED8D}" srcOrd="0" destOrd="0" presId="urn:microsoft.com/office/officeart/2005/8/layout/chevron2"/>
    <dgm:cxn modelId="{A82F575D-9D26-4140-9E9D-8A04A06F77B5}" type="presParOf" srcId="{7C73887F-558A-4439-895A-4802C93A996D}" destId="{92BEEAF9-A044-4B01-8463-5A8313D23BBF}" srcOrd="0" destOrd="0" presId="urn:microsoft.com/office/officeart/2005/8/layout/chevron2"/>
    <dgm:cxn modelId="{E15187C8-FF64-4F73-8BC2-E843D630075F}" type="presParOf" srcId="{92BEEAF9-A044-4B01-8463-5A8313D23BBF}" destId="{6C25CDC2-455E-47C5-98A5-D99F09E44FD5}" srcOrd="0" destOrd="0" presId="urn:microsoft.com/office/officeart/2005/8/layout/chevron2"/>
    <dgm:cxn modelId="{C92C95F2-48AC-45DE-AC61-3BABCD3491FE}" type="presParOf" srcId="{92BEEAF9-A044-4B01-8463-5A8313D23BBF}" destId="{8AD916EC-DFD2-46A5-B7AF-B141F7895673}" srcOrd="1" destOrd="0" presId="urn:microsoft.com/office/officeart/2005/8/layout/chevron2"/>
    <dgm:cxn modelId="{986FE35C-D0C9-47AC-B383-0C8E8F0FF29E}" type="presParOf" srcId="{7C73887F-558A-4439-895A-4802C93A996D}" destId="{D29BF938-B767-4D05-AB58-4662114218F2}" srcOrd="1" destOrd="0" presId="urn:microsoft.com/office/officeart/2005/8/layout/chevron2"/>
    <dgm:cxn modelId="{6D4E7DEE-E995-4950-BF27-68C5DBF103D4}" type="presParOf" srcId="{7C73887F-558A-4439-895A-4802C93A996D}" destId="{865A41C8-8594-49B2-8B96-FFD687C2A1B8}" srcOrd="2" destOrd="0" presId="urn:microsoft.com/office/officeart/2005/8/layout/chevron2"/>
    <dgm:cxn modelId="{1D71952F-C2F7-47CC-B459-C2DA27E11BF5}" type="presParOf" srcId="{865A41C8-8594-49B2-8B96-FFD687C2A1B8}" destId="{8E053D98-EDEE-44AB-8BC2-12B24B53E828}" srcOrd="0" destOrd="0" presId="urn:microsoft.com/office/officeart/2005/8/layout/chevron2"/>
    <dgm:cxn modelId="{9155C7DC-433E-459F-85DD-E823A0A14147}" type="presParOf" srcId="{865A41C8-8594-49B2-8B96-FFD687C2A1B8}" destId="{864AEEFE-9C03-42A4-8AC5-0994BF6277A6}" srcOrd="1" destOrd="0" presId="urn:microsoft.com/office/officeart/2005/8/layout/chevron2"/>
    <dgm:cxn modelId="{313B665C-6C80-4277-92B8-68C5EB2D34B0}" type="presParOf" srcId="{7C73887F-558A-4439-895A-4802C93A996D}" destId="{B07CFFD2-B59D-493E-A34D-1E7FF3FA4C13}" srcOrd="3" destOrd="0" presId="urn:microsoft.com/office/officeart/2005/8/layout/chevron2"/>
    <dgm:cxn modelId="{9E0A2641-D6B0-4816-91C0-66894F0C209D}" type="presParOf" srcId="{7C73887F-558A-4439-895A-4802C93A996D}" destId="{77288A4D-B402-4B03-A955-6E4B204A7C01}" srcOrd="4" destOrd="0" presId="urn:microsoft.com/office/officeart/2005/8/layout/chevron2"/>
    <dgm:cxn modelId="{1D989CDE-E76B-443B-B1EB-268AB1AACA9D}" type="presParOf" srcId="{77288A4D-B402-4B03-A955-6E4B204A7C01}" destId="{DCD431B0-3A15-4A7B-B2D4-D47BBDDFD276}" srcOrd="0" destOrd="0" presId="urn:microsoft.com/office/officeart/2005/8/layout/chevron2"/>
    <dgm:cxn modelId="{815D3548-A733-4DC7-A06C-D4A2AF61CC62}" type="presParOf" srcId="{77288A4D-B402-4B03-A955-6E4B204A7C01}" destId="{A2927FC6-B040-4432-BD52-41A65833319A}" srcOrd="1" destOrd="0" presId="urn:microsoft.com/office/officeart/2005/8/layout/chevron2"/>
    <dgm:cxn modelId="{866045AB-381F-43E8-B969-B2809A7F617B}" type="presParOf" srcId="{7C73887F-558A-4439-895A-4802C93A996D}" destId="{C3768151-B1F7-4BD5-8FD4-AB6D5FAE1DF5}" srcOrd="5" destOrd="0" presId="urn:microsoft.com/office/officeart/2005/8/layout/chevron2"/>
    <dgm:cxn modelId="{72B68A64-65AF-42BF-876E-3771FB50E273}" type="presParOf" srcId="{7C73887F-558A-4439-895A-4802C93A996D}" destId="{E97D1F5E-2BDA-4D25-A43D-02A32013BFB7}" srcOrd="6" destOrd="0" presId="urn:microsoft.com/office/officeart/2005/8/layout/chevron2"/>
    <dgm:cxn modelId="{E10C5DFC-BB34-4B79-B9F4-59E5E00AB8C0}" type="presParOf" srcId="{E97D1F5E-2BDA-4D25-A43D-02A32013BFB7}" destId="{3BD99342-3774-468F-A5C7-4C7676BE2A5A}" srcOrd="0" destOrd="0" presId="urn:microsoft.com/office/officeart/2005/8/layout/chevron2"/>
    <dgm:cxn modelId="{A0A631F1-5844-46C9-9AE8-64BDAD0B9D4E}" type="presParOf" srcId="{E97D1F5E-2BDA-4D25-A43D-02A32013BFB7}" destId="{47F08E13-88E0-4599-BBDE-3DBB1F68ED8D}" srcOrd="1" destOrd="0" presId="urn:microsoft.com/office/officeart/2005/8/layout/chevron2"/>
    <dgm:cxn modelId="{60B03E88-918B-45C3-BB11-ECEC94527A35}" type="presParOf" srcId="{7C73887F-558A-4439-895A-4802C93A996D}" destId="{E0B75C7E-6C13-46E5-B0E6-AC15C3A1BF0E}" srcOrd="7" destOrd="0" presId="urn:microsoft.com/office/officeart/2005/8/layout/chevron2"/>
    <dgm:cxn modelId="{5C99A4DC-B5C9-43EE-AB3A-E2A04D08B2E5}" type="presParOf" srcId="{7C73887F-558A-4439-895A-4802C93A996D}" destId="{C1AE74AD-7A36-473E-99F2-09D7B6C49B1B}" srcOrd="8" destOrd="0" presId="urn:microsoft.com/office/officeart/2005/8/layout/chevron2"/>
    <dgm:cxn modelId="{B504BD41-FD39-46B2-9B35-A7653971EB06}" type="presParOf" srcId="{C1AE74AD-7A36-473E-99F2-09D7B6C49B1B}" destId="{3CEE9D8D-EBDD-4BA6-9147-2D625FD31B9A}" srcOrd="0" destOrd="0" presId="urn:microsoft.com/office/officeart/2005/8/layout/chevron2"/>
    <dgm:cxn modelId="{54BABA34-D0F3-4F63-ACD1-E041CAA611E7}" type="presParOf" srcId="{C1AE74AD-7A36-473E-99F2-09D7B6C49B1B}" destId="{316D97DA-23B7-4F34-8F4F-42D8B3491D4B}" srcOrd="1" destOrd="0" presId="urn:microsoft.com/office/officeart/2005/8/layout/chevron2"/>
    <dgm:cxn modelId="{93877E9E-C9E5-4335-9D6E-E12A8FEBA1AE}" type="presParOf" srcId="{7C73887F-558A-4439-895A-4802C93A996D}" destId="{B8C8E2C3-84C5-4B1F-8337-6D1DFB3FE951}" srcOrd="9" destOrd="0" presId="urn:microsoft.com/office/officeart/2005/8/layout/chevron2"/>
    <dgm:cxn modelId="{FE4B9A8C-2E2B-44D5-A704-9C3EFB1A8284}" type="presParOf" srcId="{7C73887F-558A-4439-895A-4802C93A996D}" destId="{BF940BAF-91AB-4E12-9377-4B856309F979}" srcOrd="10" destOrd="0" presId="urn:microsoft.com/office/officeart/2005/8/layout/chevron2"/>
    <dgm:cxn modelId="{7D810D39-4F0A-4590-876E-8E478213F6CA}" type="presParOf" srcId="{BF940BAF-91AB-4E12-9377-4B856309F979}" destId="{F24EFCE0-4730-4F96-982F-39E3939FD7C9}" srcOrd="0" destOrd="0" presId="urn:microsoft.com/office/officeart/2005/8/layout/chevron2"/>
    <dgm:cxn modelId="{F1AA1B94-BD76-42DD-8F2D-F5708119F8D4}" type="presParOf" srcId="{BF940BAF-91AB-4E12-9377-4B856309F979}" destId="{382F520D-7E04-467D-82F6-168BF95F9FF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r>
            <a:rPr lang="en-US" sz="6600" b="1" dirty="0" smtClean="0"/>
            <a:t>Site Location</a:t>
          </a:r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/>
      <dgm:spPr/>
      <dgm:t>
        <a:bodyPr/>
        <a:lstStyle/>
        <a:p>
          <a:endParaRPr lang="en-US"/>
        </a:p>
      </dgm:t>
    </dgm:pt>
  </dgm:ptLst>
  <dgm:cxnLst>
    <dgm:cxn modelId="{FFE5C3B4-74A7-47B6-9D0D-A46AE8E63533}" type="presOf" srcId="{91B63530-766A-48B9-8E02-861D8765EF01}" destId="{1EF2618A-11B8-4A08-A48E-FA10141FBB5A}" srcOrd="0" destOrd="0" presId="urn:microsoft.com/office/officeart/2005/8/layout/lProcess3"/>
    <dgm:cxn modelId="{C1296062-0683-4792-A825-AEBD4A82327E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917738B4-93DB-4531-B2FD-69E9924843D3}" type="presParOf" srcId="{1EF2618A-11B8-4A08-A48E-FA10141FBB5A}" destId="{E3B4D7AF-3DC2-49EB-A858-D1C27602EFD6}" srcOrd="0" destOrd="0" presId="urn:microsoft.com/office/officeart/2005/8/layout/lProcess3"/>
    <dgm:cxn modelId="{945FB6DD-5360-4BCE-8DD8-0CFF61555D61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Lighting Design</a:t>
          </a:r>
          <a:endParaRPr lang="en-US" sz="6600" b="1" dirty="0">
            <a:solidFill>
              <a:schemeClr val="bg1"/>
            </a:solidFill>
          </a:endParaRPr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459" custLinFactNeighborY="5743"/>
      <dgm:spPr/>
      <dgm:t>
        <a:bodyPr/>
        <a:lstStyle/>
        <a:p>
          <a:endParaRPr lang="en-US"/>
        </a:p>
      </dgm:t>
    </dgm:pt>
  </dgm:ptLst>
  <dgm:cxnLst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CA90A039-7BF2-44B5-97F8-6E116161D68E}" type="presOf" srcId="{91B63530-766A-48B9-8E02-861D8765EF01}" destId="{1EF2618A-11B8-4A08-A48E-FA10141FBB5A}" srcOrd="0" destOrd="0" presId="urn:microsoft.com/office/officeart/2005/8/layout/lProcess3"/>
    <dgm:cxn modelId="{CD188329-E414-4872-A966-9AA26F255E58}" type="presOf" srcId="{7E92DD4E-4959-4CEE-9450-A44A2E4A7B38}" destId="{88B6B2C3-368E-4044-8AE2-E643D0174E8E}" srcOrd="0" destOrd="0" presId="urn:microsoft.com/office/officeart/2005/8/layout/lProcess3"/>
    <dgm:cxn modelId="{AB5456C7-15C2-4690-A199-FEE43B17C9D5}" type="presParOf" srcId="{1EF2618A-11B8-4A08-A48E-FA10141FBB5A}" destId="{E3B4D7AF-3DC2-49EB-A858-D1C27602EFD6}" srcOrd="0" destOrd="0" presId="urn:microsoft.com/office/officeart/2005/8/layout/lProcess3"/>
    <dgm:cxn modelId="{9AF2FD75-1DC7-4401-B434-B555214668A9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Socket distribution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459" custLinFactNeighborY="5743"/>
      <dgm:spPr/>
      <dgm:t>
        <a:bodyPr/>
        <a:lstStyle/>
        <a:p>
          <a:endParaRPr lang="en-US"/>
        </a:p>
      </dgm:t>
    </dgm:pt>
  </dgm:ptLst>
  <dgm:cxnLst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3539340E-8149-4C35-B897-85EFFE3336C3}" type="presOf" srcId="{91B63530-766A-48B9-8E02-861D8765EF01}" destId="{1EF2618A-11B8-4A08-A48E-FA10141FBB5A}" srcOrd="0" destOrd="0" presId="urn:microsoft.com/office/officeart/2005/8/layout/lProcess3"/>
    <dgm:cxn modelId="{3157F5D8-3E30-49AB-A340-431F3F0F926F}" type="presOf" srcId="{7E92DD4E-4959-4CEE-9450-A44A2E4A7B38}" destId="{88B6B2C3-368E-4044-8AE2-E643D0174E8E}" srcOrd="0" destOrd="0" presId="urn:microsoft.com/office/officeart/2005/8/layout/lProcess3"/>
    <dgm:cxn modelId="{F4B5D079-5A92-45F0-B84F-3101EA0AFEAA}" type="presParOf" srcId="{1EF2618A-11B8-4A08-A48E-FA10141FBB5A}" destId="{E3B4D7AF-3DC2-49EB-A858-D1C27602EFD6}" srcOrd="0" destOrd="0" presId="urn:microsoft.com/office/officeart/2005/8/layout/lProcess3"/>
    <dgm:cxn modelId="{7425F823-0959-4F89-96DA-5E1107CE2E75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</a:t>
          </a:r>
          <a:b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Design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6344" custLinFactNeighborY="2057"/>
      <dgm:spPr/>
      <dgm:t>
        <a:bodyPr/>
        <a:lstStyle/>
        <a:p>
          <a:endParaRPr lang="en-US"/>
        </a:p>
      </dgm:t>
    </dgm:pt>
  </dgm:ptLst>
  <dgm:cxnLst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05F88BD6-10B6-4AEF-8872-4ABE0D99267C}" type="presOf" srcId="{7E92DD4E-4959-4CEE-9450-A44A2E4A7B38}" destId="{88B6B2C3-368E-4044-8AE2-E643D0174E8E}" srcOrd="0" destOrd="0" presId="urn:microsoft.com/office/officeart/2005/8/layout/lProcess3"/>
    <dgm:cxn modelId="{8C6C7069-331E-4A81-B094-30C52B7460FB}" type="presOf" srcId="{91B63530-766A-48B9-8E02-861D8765EF01}" destId="{1EF2618A-11B8-4A08-A48E-FA10141FBB5A}" srcOrd="0" destOrd="0" presId="urn:microsoft.com/office/officeart/2005/8/layout/lProcess3"/>
    <dgm:cxn modelId="{46F4A6CD-181C-4777-A7AF-4361DE940772}" type="presParOf" srcId="{1EF2618A-11B8-4A08-A48E-FA10141FBB5A}" destId="{E3B4D7AF-3DC2-49EB-A858-D1C27602EFD6}" srcOrd="0" destOrd="0" presId="urn:microsoft.com/office/officeart/2005/8/layout/lProcess3"/>
    <dgm:cxn modelId="{CBC1BCFF-9346-45A0-A39A-E110F1E20C59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supply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459" custLinFactNeighborY="5743"/>
      <dgm:spPr/>
      <dgm:t>
        <a:bodyPr/>
        <a:lstStyle/>
        <a:p>
          <a:endParaRPr lang="en-US"/>
        </a:p>
      </dgm:t>
    </dgm:pt>
  </dgm:ptLst>
  <dgm:cxnLst>
    <dgm:cxn modelId="{D87CBCAA-5F20-47BE-8A1E-E14398AA24E8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10B7FE7C-4600-49C4-82B2-9FA1F7B8BD39}" type="presOf" srcId="{91B63530-766A-48B9-8E02-861D8765EF01}" destId="{1EF2618A-11B8-4A08-A48E-FA10141FBB5A}" srcOrd="0" destOrd="0" presId="urn:microsoft.com/office/officeart/2005/8/layout/lProcess3"/>
    <dgm:cxn modelId="{D3858151-DA65-4EE6-A911-23BFC141C813}" type="presParOf" srcId="{1EF2618A-11B8-4A08-A48E-FA10141FBB5A}" destId="{E3B4D7AF-3DC2-49EB-A858-D1C27602EFD6}" srcOrd="0" destOrd="0" presId="urn:microsoft.com/office/officeart/2005/8/layout/lProcess3"/>
    <dgm:cxn modelId="{64022F5B-388C-4F7B-92F7-6A3DB834AF2D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Drainage system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355" custLinFactNeighborY="4941"/>
      <dgm:spPr/>
      <dgm:t>
        <a:bodyPr/>
        <a:lstStyle/>
        <a:p>
          <a:endParaRPr lang="en-US"/>
        </a:p>
      </dgm:t>
    </dgm:pt>
  </dgm:ptLst>
  <dgm:cxnLst>
    <dgm:cxn modelId="{73BB4657-CBE2-4E00-9486-2B6E372F0CA1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1467F762-5999-466C-8E94-01B23B584C5B}" type="presOf" srcId="{91B63530-766A-48B9-8E02-861D8765EF01}" destId="{1EF2618A-11B8-4A08-A48E-FA10141FBB5A}" srcOrd="0" destOrd="0" presId="urn:microsoft.com/office/officeart/2005/8/layout/lProcess3"/>
    <dgm:cxn modelId="{C0A4B4C6-EBC3-4494-83F6-424D6792AB38}" type="presParOf" srcId="{1EF2618A-11B8-4A08-A48E-FA10141FBB5A}" destId="{E3B4D7AF-3DC2-49EB-A858-D1C27602EFD6}" srcOrd="0" destOrd="0" presId="urn:microsoft.com/office/officeart/2005/8/layout/lProcess3"/>
    <dgm:cxn modelId="{B9D82A1F-D2CC-4A81-88A3-34D97FE03546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8E833D2-F051-4DBD-BC14-DF806338651C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4EDA630-F777-4332-A1FC-F22C66B03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951841-334E-4B35-A3BE-D599B072049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5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/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906EC-11FB-4D29-AECC-8E5337D0C147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CF702-993F-4B39-8ABE-CC63CAC40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1FEC5-309C-470D-A2A9-22FBDF8E3450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1BC89-9897-4E7A-A3D9-471622805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>
                <a:solidFill>
                  <a:schemeClr val="accent1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37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>
                <a:solidFill>
                  <a:schemeClr val="accent1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575A8-B657-475D-A076-7124B7485AEF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C10CF-CD6D-4612-A1A3-5B7C82BDB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BBDC4-436E-42FA-BE1B-541730954F90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2B240-99DB-4F1B-A847-B5950D36F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>
                <a:solidFill>
                  <a:schemeClr val="accent1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37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>
                <a:solidFill>
                  <a:schemeClr val="accent1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B6BD0-89DC-43E9-8967-38BC3DFFDBBF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DE531-9BEC-4C25-8C80-EEEDF4314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CBB85-5DD0-492E-80EF-C0FB01388302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B5336-DB4A-4ABC-8601-A15F98A07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217A8-BDC0-46E6-A69F-789F2D964695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4D395-FE6D-4536-BD1D-CE8C028B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00DAF-4AA5-46AC-80C7-8AE44B715A8C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F0B1C-3BEB-43BC-AC9D-E5A0BACE3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DBDE0-DC25-45D2-A707-CCD9B35C3F19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2AE8A-7D38-4CC3-9DC7-727AB9AAE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66496-109B-4AFA-B78D-C1BB9EB79C2F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A76F1-37CD-4DEA-B98C-6B015809D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A1A13-549D-4E72-A809-77E163151F9E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A6B3A-14CA-4209-9FE9-CB4D2AB17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5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9B760-2C5B-4F8E-B092-2537E02692C0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DE04E-8987-46D3-8343-692CF6B7E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CDC8B-387B-4C6C-AAC4-60CBCDAD4FC1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F3751-0D3F-4792-98D2-3509FDA02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40C3D-53C1-47D7-825E-50610490A38C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F04DE-EEF6-49F8-99AC-79EAD6134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46E7-C710-4D62-A8B2-BE79B017023F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B6BCD-180B-42A2-92E9-D42038BA8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92B5A-94B0-4CE6-86D5-D07D2C2DB376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908FB-F2ED-4447-9654-4D84B241C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13A9BB-EF40-47BF-BD6A-44A08C5C9DCB}" type="datetimeFigureOut">
              <a:rPr lang="en-US"/>
              <a:pPr>
                <a:defRPr/>
              </a:pPr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235269-6C5F-45C2-A970-6BBB6D094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1739900" y="3540125"/>
            <a:ext cx="8915400" cy="6445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smtClean="0">
                <a:solidFill>
                  <a:srgbClr val="D00000"/>
                </a:solidFill>
                <a:latin typeface="Times New Roman" pitchFamily="18" charset="0"/>
                <a:cs typeface="Times New Roman" pitchFamily="18" charset="0"/>
              </a:rPr>
              <a:t>Health Care Center</a:t>
            </a:r>
            <a:endParaRPr lang="en-US" sz="4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900" y="101600"/>
            <a:ext cx="8915400" cy="1624013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ar-JO" sz="2400" dirty="0" smtClean="0">
                <a:latin typeface="ItalicT" panose="00000400000000000000" pitchFamily="2" charset="0"/>
                <a:cs typeface="ItalicT" panose="00000400000000000000" pitchFamily="2" charset="0"/>
              </a:rPr>
              <a:t>بسم الله الرحمن الرحيم</a:t>
            </a:r>
            <a:r>
              <a:rPr lang="ar-JO" sz="2000" dirty="0" smtClean="0">
                <a:latin typeface="ItalicT" panose="00000400000000000000" pitchFamily="2" charset="0"/>
                <a:cs typeface="ItalicT" panose="00000400000000000000" pitchFamily="2" charset="0"/>
              </a:rPr>
              <a:t> </a:t>
            </a:r>
            <a:endParaRPr lang="en-US" sz="2000" dirty="0" smtClean="0">
              <a:latin typeface="ItalicT" panose="00000400000000000000" pitchFamily="2" charset="0"/>
              <a:cs typeface="ItalicT" panose="00000400000000000000" pitchFamily="2" charset="0"/>
            </a:endParaRPr>
          </a:p>
          <a:p>
            <a:pPr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Engineering &amp; Information Technology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Building Engineering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3600" dirty="0"/>
          </a:p>
        </p:txBody>
      </p:sp>
      <p:pic>
        <p:nvPicPr>
          <p:cNvPr id="18436" name="Picture 2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8738" y="1720850"/>
            <a:ext cx="2116137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3749675" y="4260850"/>
            <a:ext cx="48942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Mohammed Alawneh </a:t>
            </a:r>
            <a:br>
              <a:rPr lang="en-US" sz="2000" b="1">
                <a:latin typeface="Times New Roman" pitchFamily="18" charset="0"/>
                <a:cs typeface="Times New Roman" pitchFamily="18" charset="0"/>
              </a:rPr>
            </a:br>
            <a:r>
              <a:rPr lang="en-US" sz="2000" b="1">
                <a:latin typeface="Times New Roman" pitchFamily="18" charset="0"/>
                <a:cs typeface="Times New Roman" pitchFamily="18" charset="0"/>
              </a:rPr>
              <a:t>Sameh Kamal </a:t>
            </a:r>
            <a:br>
              <a:rPr lang="en-US" sz="2000" b="1">
                <a:latin typeface="Times New Roman" pitchFamily="18" charset="0"/>
                <a:cs typeface="Times New Roman" pitchFamily="18" charset="0"/>
              </a:rPr>
            </a:br>
            <a:r>
              <a:rPr lang="en-US" sz="2000" b="1">
                <a:latin typeface="Times New Roman" pitchFamily="18" charset="0"/>
                <a:cs typeface="Times New Roman" pitchFamily="18" charset="0"/>
              </a:rPr>
              <a:t>Hamza Assi</a:t>
            </a:r>
          </a:p>
        </p:txBody>
      </p:sp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3927475" y="5607050"/>
            <a:ext cx="45386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Supervisor: </a:t>
            </a:r>
          </a:p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Eng.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Alaa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Shaheen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9</a:t>
            </a:r>
          </a:p>
        </p:txBody>
      </p:sp>
      <p:sp>
        <p:nvSpPr>
          <p:cNvPr id="27651" name="TextBox 7"/>
          <p:cNvSpPr txBox="1">
            <a:spLocks noChangeArrowheads="1"/>
          </p:cNvSpPr>
          <p:nvPr/>
        </p:nvSpPr>
        <p:spPr bwMode="auto">
          <a:xfrm>
            <a:off x="8159750" y="558800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27652" name="Group 5"/>
          <p:cNvGrpSpPr>
            <a:grpSpLocks/>
          </p:cNvGrpSpPr>
          <p:nvPr/>
        </p:nvGrpSpPr>
        <p:grpSpPr bwMode="auto">
          <a:xfrm>
            <a:off x="1639888" y="1646238"/>
            <a:ext cx="9318625" cy="3565525"/>
            <a:chOff x="0" y="234031"/>
            <a:chExt cx="8911687" cy="3564674"/>
          </a:xfrm>
        </p:grpSpPr>
        <p:sp>
          <p:nvSpPr>
            <p:cNvPr id="7" name="Chevron 6"/>
            <p:cNvSpPr/>
            <p:nvPr/>
          </p:nvSpPr>
          <p:spPr>
            <a:xfrm>
              <a:off x="0" y="234031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>
              <a:off x="1525765" y="234031"/>
              <a:ext cx="6197190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41910" rIns="0" bIns="41910" spcCol="1270" anchor="ctr"/>
            <a:lstStyle/>
            <a:p>
              <a:pPr algn="ctr" defTabSz="2933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5400" b="1" dirty="0">
                  <a:solidFill>
                    <a:prstClr val="white"/>
                  </a:solidFill>
                </a:rPr>
                <a:t>Architectural </a:t>
              </a:r>
            </a:p>
            <a:p>
              <a:pPr algn="ctr" defTabSz="2933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5400" b="1" dirty="0">
                  <a:solidFill>
                    <a:prstClr val="white"/>
                  </a:solidFill>
                </a:rPr>
                <a:t>Design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075" y="328613"/>
            <a:ext cx="8912225" cy="123031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10</a:t>
            </a:r>
          </a:p>
        </p:txBody>
      </p:sp>
      <p:sp>
        <p:nvSpPr>
          <p:cNvPr id="28676" name="TextBox 7"/>
          <p:cNvSpPr txBox="1">
            <a:spLocks noChangeArrowheads="1"/>
          </p:cNvSpPr>
          <p:nvPr/>
        </p:nvSpPr>
        <p:spPr bwMode="auto">
          <a:xfrm>
            <a:off x="8159750" y="558800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503613" y="2492375"/>
          <a:ext cx="5659437" cy="14700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6797"/>
                <a:gridCol w="2133101"/>
              </a:tblGrid>
              <a:tr h="3673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floor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204788"/>
            <a:ext cx="8912225" cy="128111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99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11</a:t>
            </a:r>
          </a:p>
        </p:txBody>
      </p:sp>
      <p:sp>
        <p:nvSpPr>
          <p:cNvPr id="29700" name="TextBox 9"/>
          <p:cNvSpPr txBox="1">
            <a:spLocks noChangeArrowheads="1"/>
          </p:cNvSpPr>
          <p:nvPr/>
        </p:nvSpPr>
        <p:spPr bwMode="auto">
          <a:xfrm>
            <a:off x="1343025" y="1441450"/>
            <a:ext cx="57832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Ground Floor</a:t>
            </a: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3313" y="2027238"/>
            <a:ext cx="731520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204788"/>
            <a:ext cx="8912225" cy="128111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12</a:t>
            </a:r>
          </a:p>
        </p:txBody>
      </p:sp>
      <p:sp>
        <p:nvSpPr>
          <p:cNvPr id="30724" name="TextBox 8"/>
          <p:cNvSpPr txBox="1">
            <a:spLocks noChangeArrowheads="1"/>
          </p:cNvSpPr>
          <p:nvPr/>
        </p:nvSpPr>
        <p:spPr bwMode="auto">
          <a:xfrm>
            <a:off x="1343025" y="1441450"/>
            <a:ext cx="57832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First Floor </a:t>
            </a:r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3313" y="2027238"/>
            <a:ext cx="7315200" cy="462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204788"/>
            <a:ext cx="8912225" cy="128111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13</a:t>
            </a:r>
          </a:p>
        </p:txBody>
      </p:sp>
      <p:sp>
        <p:nvSpPr>
          <p:cNvPr id="31748" name="TextBox 6"/>
          <p:cNvSpPr txBox="1">
            <a:spLocks noChangeArrowheads="1"/>
          </p:cNvSpPr>
          <p:nvPr/>
        </p:nvSpPr>
        <p:spPr bwMode="auto">
          <a:xfrm>
            <a:off x="1679575" y="981075"/>
            <a:ext cx="5783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Second Floor </a:t>
            </a:r>
          </a:p>
        </p:txBody>
      </p:sp>
      <p:pic>
        <p:nvPicPr>
          <p:cNvPr id="31749" name="صورة 59" descr="rtwtuk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1768475"/>
            <a:ext cx="7315200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204788"/>
            <a:ext cx="8912225" cy="128111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14</a:t>
            </a:r>
          </a:p>
        </p:txBody>
      </p:sp>
      <p:sp>
        <p:nvSpPr>
          <p:cNvPr id="32772" name="TextBox 7"/>
          <p:cNvSpPr txBox="1">
            <a:spLocks noChangeArrowheads="1"/>
          </p:cNvSpPr>
          <p:nvPr/>
        </p:nvSpPr>
        <p:spPr bwMode="auto">
          <a:xfrm>
            <a:off x="2501900" y="2222500"/>
            <a:ext cx="716915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5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9134475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15</a:t>
            </a:r>
          </a:p>
        </p:txBody>
      </p:sp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1789113" y="639763"/>
            <a:ext cx="42116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Section A-A</a:t>
            </a:r>
          </a:p>
        </p:txBody>
      </p:sp>
      <p:pic>
        <p:nvPicPr>
          <p:cNvPr id="33797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3025" y="1225550"/>
            <a:ext cx="9715500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10287000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19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16</a:t>
            </a:r>
          </a:p>
        </p:txBody>
      </p:sp>
      <p:sp>
        <p:nvSpPr>
          <p:cNvPr id="34820" name="TextBox 8"/>
          <p:cNvSpPr txBox="1">
            <a:spLocks noChangeArrowheads="1"/>
          </p:cNvSpPr>
          <p:nvPr/>
        </p:nvSpPr>
        <p:spPr bwMode="auto">
          <a:xfrm>
            <a:off x="1566863" y="746125"/>
            <a:ext cx="4629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Section B-B</a:t>
            </a:r>
          </a:p>
        </p:txBody>
      </p:sp>
      <p:pic>
        <p:nvPicPr>
          <p:cNvPr id="34821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6813" y="1492250"/>
            <a:ext cx="100584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204788"/>
            <a:ext cx="8912225" cy="128111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17</a:t>
            </a:r>
          </a:p>
        </p:txBody>
      </p:sp>
      <p:sp>
        <p:nvSpPr>
          <p:cNvPr id="35844" name="TextBox 7"/>
          <p:cNvSpPr txBox="1">
            <a:spLocks noChangeArrowheads="1"/>
          </p:cNvSpPr>
          <p:nvPr/>
        </p:nvSpPr>
        <p:spPr bwMode="auto">
          <a:xfrm>
            <a:off x="2501900" y="2222500"/>
            <a:ext cx="96901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5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Elevations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7886700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18</a:t>
            </a:r>
          </a:p>
        </p:txBody>
      </p:sp>
      <p:sp>
        <p:nvSpPr>
          <p:cNvPr id="36868" name="TextBox 6"/>
          <p:cNvSpPr txBox="1">
            <a:spLocks noChangeArrowheads="1"/>
          </p:cNvSpPr>
          <p:nvPr/>
        </p:nvSpPr>
        <p:spPr bwMode="auto">
          <a:xfrm>
            <a:off x="1573213" y="750888"/>
            <a:ext cx="3278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North </a:t>
            </a:r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Elevation</a:t>
            </a:r>
            <a:endParaRPr lang="en-US" sz="32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9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9188" y="1995488"/>
            <a:ext cx="10058400" cy="363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Outline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</p:nvPr>
        </p:nvGraphicFramePr>
        <p:xfrm>
          <a:off x="1879529" y="2065361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9326563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19</a:t>
            </a:r>
          </a:p>
        </p:txBody>
      </p:sp>
      <p:sp>
        <p:nvSpPr>
          <p:cNvPr id="37892" name="TextBox 6"/>
          <p:cNvSpPr txBox="1">
            <a:spLocks noChangeArrowheads="1"/>
          </p:cNvSpPr>
          <p:nvPr/>
        </p:nvSpPr>
        <p:spPr bwMode="auto">
          <a:xfrm>
            <a:off x="1517650" y="750888"/>
            <a:ext cx="3035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South </a:t>
            </a:r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Elevation</a:t>
            </a:r>
            <a:endParaRPr lang="en-US" sz="32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3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1088" y="1928813"/>
            <a:ext cx="10058400" cy="379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9998075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5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20</a:t>
            </a:r>
          </a:p>
        </p:txBody>
      </p:sp>
      <p:sp>
        <p:nvSpPr>
          <p:cNvPr id="38916" name="TextBox 7"/>
          <p:cNvSpPr txBox="1">
            <a:spLocks noChangeArrowheads="1"/>
          </p:cNvSpPr>
          <p:nvPr/>
        </p:nvSpPr>
        <p:spPr bwMode="auto">
          <a:xfrm>
            <a:off x="1890713" y="777875"/>
            <a:ext cx="2851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West </a:t>
            </a:r>
            <a:r>
              <a:rPr lang="en-US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Elevation</a:t>
            </a:r>
            <a:endParaRPr lang="en-US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4100" y="1797050"/>
            <a:ext cx="10058400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9550" y="2270125"/>
            <a:ext cx="8915400" cy="3541713"/>
          </a:xfrm>
        </p:spPr>
      </p:pic>
      <p:sp>
        <p:nvSpPr>
          <p:cNvPr id="39939" name="TextBox 3"/>
          <p:cNvSpPr txBox="1">
            <a:spLocks noChangeArrowheads="1"/>
          </p:cNvSpPr>
          <p:nvPr/>
        </p:nvSpPr>
        <p:spPr bwMode="auto">
          <a:xfrm>
            <a:off x="1727200" y="769938"/>
            <a:ext cx="28527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East </a:t>
            </a:r>
            <a:r>
              <a:rPr lang="en-US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Elevation</a:t>
            </a:r>
            <a:endParaRPr lang="en-US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03313" y="0"/>
            <a:ext cx="8912225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204788"/>
            <a:ext cx="8912225" cy="128111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3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22</a:t>
            </a:r>
          </a:p>
        </p:txBody>
      </p:sp>
      <p:sp>
        <p:nvSpPr>
          <p:cNvPr id="40964" name="TextBox 7"/>
          <p:cNvSpPr txBox="1">
            <a:spLocks noChangeArrowheads="1"/>
          </p:cNvSpPr>
          <p:nvPr/>
        </p:nvSpPr>
        <p:spPr bwMode="auto">
          <a:xfrm>
            <a:off x="2501900" y="2222500"/>
            <a:ext cx="10218738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5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3D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863" y="1341438"/>
            <a:ext cx="10836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88" name="Rectangle 3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100" y="1341438"/>
            <a:ext cx="10836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012" name="Rectangle 3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24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863" y="1412875"/>
            <a:ext cx="10836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25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413" y="1852613"/>
            <a:ext cx="10109200" cy="4676775"/>
          </a:xfrm>
        </p:spPr>
        <p:txBody>
          <a:bodyPr rtlCol="0">
            <a:normAutofit/>
          </a:bodyPr>
          <a:lstStyle/>
          <a:p>
            <a:pPr algn="ctr" fontAlgn="auto">
              <a:spcBef>
                <a:spcPct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Structural </a:t>
            </a:r>
            <a:b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</a:t>
            </a:r>
            <a:endParaRPr lang="ar-SA" sz="96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3838" y="771525"/>
            <a:ext cx="960437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26</a:t>
            </a:r>
            <a:endParaRPr lang="en-US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4" name="TextBox 7"/>
          <p:cNvSpPr txBox="1">
            <a:spLocks noChangeArrowheads="1"/>
          </p:cNvSpPr>
          <p:nvPr/>
        </p:nvSpPr>
        <p:spPr bwMode="auto">
          <a:xfrm>
            <a:off x="1609725" y="973138"/>
            <a:ext cx="2851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Design Codes  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1714500" y="2266950"/>
            <a:ext cx="937260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The American Concrete Institute code (ACI 318-14).</a:t>
            </a:r>
          </a:p>
          <a:p>
            <a:pPr>
              <a:lnSpc>
                <a:spcPct val="150000"/>
              </a:lnSpc>
            </a:pPr>
            <a:endParaRPr lang="en-US" sz="23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The seismic design according to UBC-97.</a:t>
            </a:r>
            <a:endParaRPr lang="ar-SA" sz="23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3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 The analysis and design for blocks were  done using  ETABs program, </a:t>
            </a:r>
            <a:endParaRPr lang="en-GB" sz="2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8" name="TextBox 7"/>
          <p:cNvSpPr txBox="1">
            <a:spLocks noChangeArrowheads="1"/>
          </p:cNvSpPr>
          <p:nvPr/>
        </p:nvSpPr>
        <p:spPr bwMode="auto">
          <a:xfrm>
            <a:off x="1609725" y="973138"/>
            <a:ext cx="2851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ETABs Models </a:t>
            </a:r>
          </a:p>
        </p:txBody>
      </p:sp>
      <p:sp>
        <p:nvSpPr>
          <p:cNvPr id="47109" name="Rectangle 6"/>
          <p:cNvSpPr>
            <a:spLocks noChangeArrowheads="1"/>
          </p:cNvSpPr>
          <p:nvPr/>
        </p:nvSpPr>
        <p:spPr bwMode="auto">
          <a:xfrm>
            <a:off x="9313863" y="1651000"/>
            <a:ext cx="11271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 b="1">
                <a:latin typeface="Times New Roman" pitchFamily="18" charset="0"/>
                <a:cs typeface="Times New Roman" pitchFamily="18" charset="0"/>
              </a:rPr>
              <a:t>Block 1</a:t>
            </a:r>
          </a:p>
        </p:txBody>
      </p:sp>
      <p:sp>
        <p:nvSpPr>
          <p:cNvPr id="47110" name="Rectangle 8"/>
          <p:cNvSpPr>
            <a:spLocks noChangeArrowheads="1"/>
          </p:cNvSpPr>
          <p:nvPr/>
        </p:nvSpPr>
        <p:spPr bwMode="auto">
          <a:xfrm>
            <a:off x="1824038" y="1814513"/>
            <a:ext cx="112712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 b="1">
                <a:latin typeface="Times New Roman" pitchFamily="18" charset="0"/>
                <a:cs typeface="Times New Roman" pitchFamily="18" charset="0"/>
              </a:rPr>
              <a:t>Block 2</a:t>
            </a:r>
          </a:p>
        </p:txBody>
      </p:sp>
      <p:pic>
        <p:nvPicPr>
          <p:cNvPr id="47111" name="صورة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3075" y="2292350"/>
            <a:ext cx="3411538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صورة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7738" y="2484438"/>
            <a:ext cx="324167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3" name="مستطيل 11"/>
          <p:cNvSpPr>
            <a:spLocks noChangeArrowheads="1"/>
          </p:cNvSpPr>
          <p:nvPr/>
        </p:nvSpPr>
        <p:spPr bwMode="auto">
          <a:xfrm>
            <a:off x="5211763" y="4159250"/>
            <a:ext cx="922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Block 3</a:t>
            </a:r>
          </a:p>
        </p:txBody>
      </p:sp>
      <p:pic>
        <p:nvPicPr>
          <p:cNvPr id="471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75150" y="4598988"/>
            <a:ext cx="3771900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2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43025" y="2133600"/>
            <a:ext cx="9615488" cy="1279525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Architectural</a:t>
            </a:r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 </a:t>
            </a:r>
            <a:r>
              <a:rPr lang="en-US" sz="67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Aspects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32" name="TextBox 7"/>
          <p:cNvSpPr txBox="1">
            <a:spLocks noChangeArrowheads="1"/>
          </p:cNvSpPr>
          <p:nvPr/>
        </p:nvSpPr>
        <p:spPr bwMode="auto">
          <a:xfrm>
            <a:off x="1609725" y="973138"/>
            <a:ext cx="36226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Structural System </a:t>
            </a:r>
          </a:p>
        </p:txBody>
      </p:sp>
      <p:sp>
        <p:nvSpPr>
          <p:cNvPr id="48133" name="Rectangle 11"/>
          <p:cNvSpPr>
            <a:spLocks noChangeArrowheads="1"/>
          </p:cNvSpPr>
          <p:nvPr/>
        </p:nvSpPr>
        <p:spPr bwMode="auto">
          <a:xfrm>
            <a:off x="1096963" y="1631950"/>
            <a:ext cx="4159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1.</a:t>
            </a:r>
            <a:endParaRPr lang="en-GB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4" name="Rectangle 16"/>
          <p:cNvSpPr>
            <a:spLocks noChangeArrowheads="1"/>
          </p:cNvSpPr>
          <p:nvPr/>
        </p:nvSpPr>
        <p:spPr bwMode="auto">
          <a:xfrm>
            <a:off x="1465263" y="1644650"/>
            <a:ext cx="76327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 b="1">
                <a:latin typeface="Times New Roman" pitchFamily="18" charset="0"/>
                <a:cs typeface="Times New Roman" pitchFamily="18" charset="0"/>
              </a:rPr>
              <a:t>Block 1,2,4,5: Two way ribbed slab with drop beam system.</a:t>
            </a:r>
          </a:p>
          <a:p>
            <a:r>
              <a:rPr lang="en-US" sz="2300" b="1">
                <a:latin typeface="Times New Roman" pitchFamily="18" charset="0"/>
                <a:cs typeface="Times New Roman" pitchFamily="18" charset="0"/>
              </a:rPr>
              <a:t>                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5" name="Rectangle 26"/>
          <p:cNvSpPr>
            <a:spLocks noChangeArrowheads="1"/>
          </p:cNvSpPr>
          <p:nvPr/>
        </p:nvSpPr>
        <p:spPr bwMode="auto">
          <a:xfrm>
            <a:off x="2735263" y="2495550"/>
            <a:ext cx="4194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(H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 slab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= 25cm , H 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= 40cm).</a:t>
            </a:r>
            <a:endParaRPr lang="en-GB" sz="2400"/>
          </a:p>
        </p:txBody>
      </p:sp>
      <p:sp>
        <p:nvSpPr>
          <p:cNvPr id="48136" name="Rectangle 27"/>
          <p:cNvSpPr>
            <a:spLocks noChangeArrowheads="1"/>
          </p:cNvSpPr>
          <p:nvPr/>
        </p:nvSpPr>
        <p:spPr bwMode="auto">
          <a:xfrm>
            <a:off x="1222375" y="4070350"/>
            <a:ext cx="109696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Block 3: Two way ribbed slab using concrete hollow block with drop beam system.</a:t>
            </a:r>
          </a:p>
          <a:p>
            <a:endParaRPr lang="en-US" sz="2400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                  (H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 slab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= 25cm , H 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= 80cm).</a:t>
            </a:r>
            <a:endParaRPr lang="en-GB" sz="2400"/>
          </a:p>
          <a:p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7" name="Rectangle 28"/>
          <p:cNvSpPr>
            <a:spLocks noChangeArrowheads="1"/>
          </p:cNvSpPr>
          <p:nvPr/>
        </p:nvSpPr>
        <p:spPr bwMode="auto">
          <a:xfrm>
            <a:off x="906463" y="4083050"/>
            <a:ext cx="4159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2.</a:t>
            </a:r>
            <a:endParaRPr lang="en-GB" sz="24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عنوان 1"/>
          <p:cNvSpPr>
            <a:spLocks noGrp="1"/>
          </p:cNvSpPr>
          <p:nvPr>
            <p:ph type="title"/>
          </p:nvPr>
        </p:nvSpPr>
        <p:spPr>
          <a:xfrm>
            <a:off x="2044700" y="781050"/>
            <a:ext cx="8910638" cy="1281113"/>
          </a:xfrm>
        </p:spPr>
        <p:txBody>
          <a:bodyPr/>
          <a:lstStyle/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Loads:</a:t>
            </a:r>
            <a:endParaRPr lang="en-US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766888" y="2420938"/>
          <a:ext cx="8915400" cy="2560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/>
                  </a:extLst>
                </a:gridCol>
                <a:gridCol w="4457700">
                  <a:extLst>
                    <a:ext uri="{9D8B030D-6E8A-4147-A177-3AD203B41FA5}"/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Type of loads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Load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Live load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4KN/m2</a:t>
                      </a:r>
                      <a:endParaRPr lang="en-US" sz="18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Super imposed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4KN/m2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Exterior walls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24KN/m</a:t>
                      </a:r>
                      <a:endParaRPr lang="en-US" sz="18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9172" name="Rectangle 4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30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80" name="TextBox 7"/>
          <p:cNvSpPr txBox="1">
            <a:spLocks noChangeArrowheads="1"/>
          </p:cNvSpPr>
          <p:nvPr/>
        </p:nvSpPr>
        <p:spPr bwMode="auto">
          <a:xfrm>
            <a:off x="1609725" y="973138"/>
            <a:ext cx="2851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Design Date 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257300" y="1752600"/>
          <a:ext cx="7213600" cy="2365375"/>
        </p:xfrm>
        <a:graphic>
          <a:graphicData uri="http://schemas.openxmlformats.org/drawingml/2006/table">
            <a:tbl>
              <a:tblPr/>
              <a:tblGrid>
                <a:gridCol w="3606800"/>
                <a:gridCol w="3606800"/>
              </a:tblGrid>
              <a:tr h="6905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10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Type of frame or shells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3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Compressive strength of Concrete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―f′c. Mpa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0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Slabs&amp; Beams &amp; Stair case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24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Columns &amp; walls for Tower 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(first block)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28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Columns &amp; walls for second block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28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Footings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28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201" name="Rectangle 10"/>
          <p:cNvSpPr>
            <a:spLocks noChangeArrowheads="1"/>
          </p:cNvSpPr>
          <p:nvPr/>
        </p:nvSpPr>
        <p:spPr bwMode="auto">
          <a:xfrm>
            <a:off x="1217613" y="4797425"/>
            <a:ext cx="4048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Yielding strength of steel fy = 420 Mpa.</a:t>
            </a:r>
          </a:p>
          <a:p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202" name="Rectangle 11"/>
          <p:cNvSpPr>
            <a:spLocks noChangeArrowheads="1"/>
          </p:cNvSpPr>
          <p:nvPr/>
        </p:nvSpPr>
        <p:spPr bwMode="auto">
          <a:xfrm>
            <a:off x="792163" y="1708150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1.</a:t>
            </a:r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203" name="Rectangle 12"/>
          <p:cNvSpPr>
            <a:spLocks noChangeArrowheads="1"/>
          </p:cNvSpPr>
          <p:nvPr/>
        </p:nvSpPr>
        <p:spPr bwMode="auto">
          <a:xfrm>
            <a:off x="917575" y="4262438"/>
            <a:ext cx="3571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2.</a:t>
            </a:r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04" name="TextBox 7"/>
          <p:cNvSpPr txBox="1">
            <a:spLocks noChangeArrowheads="1"/>
          </p:cNvSpPr>
          <p:nvPr/>
        </p:nvSpPr>
        <p:spPr bwMode="auto">
          <a:xfrm>
            <a:off x="1609725" y="973138"/>
            <a:ext cx="36226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Checks for block </a:t>
            </a:r>
            <a:r>
              <a:rPr lang="ar-JO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5" name="Rectangle 11"/>
          <p:cNvSpPr>
            <a:spLocks noChangeArrowheads="1"/>
          </p:cNvSpPr>
          <p:nvPr/>
        </p:nvSpPr>
        <p:spPr bwMode="auto">
          <a:xfrm>
            <a:off x="1096963" y="1631950"/>
            <a:ext cx="4159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1.</a:t>
            </a:r>
            <a:endParaRPr lang="en-GB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6" name="Rectangle 16"/>
          <p:cNvSpPr>
            <a:spLocks noChangeArrowheads="1"/>
          </p:cNvSpPr>
          <p:nvPr/>
        </p:nvSpPr>
        <p:spPr bwMode="auto">
          <a:xfrm>
            <a:off x="1465263" y="1644650"/>
            <a:ext cx="2066925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 b="1">
                <a:latin typeface="Times New Roman" pitchFamily="18" charset="0"/>
                <a:cs typeface="Times New Roman" pitchFamily="18" charset="0"/>
              </a:rPr>
              <a:t>Compatibility. 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7" name="Rectangle 28"/>
          <p:cNvSpPr>
            <a:spLocks noChangeArrowheads="1"/>
          </p:cNvSpPr>
          <p:nvPr/>
        </p:nvSpPr>
        <p:spPr bwMode="auto">
          <a:xfrm>
            <a:off x="792163" y="2978150"/>
            <a:ext cx="427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2. Equilibrium.  </a:t>
            </a:r>
            <a:endParaRPr lang="en-GB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1075" y="1512888"/>
            <a:ext cx="4068763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Content Placeholder 5"/>
          <p:cNvGraphicFramePr>
            <a:graphicFrameLocks noGrp="1"/>
          </p:cNvGraphicFramePr>
          <p:nvPr>
            <p:ph idx="1"/>
          </p:nvPr>
        </p:nvGraphicFramePr>
        <p:xfrm>
          <a:off x="949325" y="4351338"/>
          <a:ext cx="5483225" cy="1463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0683">
                  <a:extLst>
                    <a:ext uri="{9D8B030D-6E8A-4147-A177-3AD203B41FA5}"/>
                  </a:extLst>
                </a:gridCol>
                <a:gridCol w="1370683">
                  <a:extLst>
                    <a:ext uri="{9D8B030D-6E8A-4147-A177-3AD203B41FA5}"/>
                  </a:extLst>
                </a:gridCol>
                <a:gridCol w="1370683">
                  <a:extLst>
                    <a:ext uri="{9D8B030D-6E8A-4147-A177-3AD203B41FA5}"/>
                  </a:extLst>
                </a:gridCol>
                <a:gridCol w="1370683">
                  <a:extLst>
                    <a:ext uri="{9D8B030D-6E8A-4147-A177-3AD203B41FA5}"/>
                  </a:extLst>
                </a:gridCol>
              </a:tblGrid>
              <a:tr h="271167">
                <a:tc>
                  <a:txBody>
                    <a:bodyPr/>
                    <a:lstStyle/>
                    <a:p>
                      <a:r>
                        <a:rPr lang="en-US" dirty="0"/>
                        <a:t>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E-Tab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%Error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1167">
                <a:tc>
                  <a:txBody>
                    <a:bodyPr/>
                    <a:lstStyle/>
                    <a:p>
                      <a:r>
                        <a:rPr lang="en-US" dirty="0"/>
                        <a:t>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1167">
                <a:tc>
                  <a:txBody>
                    <a:bodyPr/>
                    <a:lstStyle/>
                    <a:p>
                      <a:r>
                        <a:rPr lang="en-US" dirty="0"/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1%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1167">
                <a:tc>
                  <a:txBody>
                    <a:bodyPr/>
                    <a:lstStyle/>
                    <a:p>
                      <a:r>
                        <a:rPr lang="en-US" dirty="0"/>
                        <a:t>S.D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17328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1%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4788" y="776288"/>
            <a:ext cx="8912225" cy="1281112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 Stress Strain Check:</a:t>
            </a:r>
            <a:b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</p:nvPr>
        </p:nvGraphicFramePr>
        <p:xfrm>
          <a:off x="708025" y="2151063"/>
          <a:ext cx="11126788" cy="1482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019">
                  <a:extLst>
                    <a:ext uri="{9D8B030D-6E8A-4147-A177-3AD203B41FA5}"/>
                  </a:extLst>
                </a:gridCol>
                <a:gridCol w="2782019">
                  <a:extLst>
                    <a:ext uri="{9D8B030D-6E8A-4147-A177-3AD203B41FA5}"/>
                  </a:extLst>
                </a:gridCol>
                <a:gridCol w="2782019">
                  <a:extLst>
                    <a:ext uri="{9D8B030D-6E8A-4147-A177-3AD203B41FA5}"/>
                  </a:extLst>
                </a:gridCol>
                <a:gridCol w="2782019">
                  <a:extLst>
                    <a:ext uri="{9D8B030D-6E8A-4147-A177-3AD203B41FA5}"/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E-Tab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Error%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For </a:t>
                      </a:r>
                      <a:r>
                        <a:rPr lang="en-US" dirty="0" smtClean="0"/>
                        <a:t>beam (B20)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344.8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5.7%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Slab for column strip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 (c13)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2254" name="Rectangle 5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33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Deflection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check: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58238" y="1563688"/>
            <a:ext cx="25431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72525" y="4349750"/>
            <a:ext cx="3094038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385300" y="4778375"/>
            <a:ext cx="2190750" cy="48418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Deflection</a:t>
            </a:r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from dead load</a:t>
            </a:r>
            <a:b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32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3413" y="1690688"/>
            <a:ext cx="47625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1425" y="3790950"/>
            <a:ext cx="27527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34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</a:b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Response Spectrum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741613" y="2286000"/>
            <a:ext cx="8915400" cy="37782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UBC-97</a:t>
            </a:r>
          </a:p>
          <a:p>
            <a:pPr marL="342900" indent="-342900" fontAlgn="auto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 marL="342900" indent="-342900" fontAlgn="auto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Z= 0.2 </a:t>
            </a:r>
          </a:p>
          <a:p>
            <a:pPr marL="342900" indent="-342900" fontAlgn="auto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 5.5</a:t>
            </a:r>
          </a:p>
          <a:p>
            <a:pPr marL="342900" indent="-342900" fontAlgn="auto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Ca= 0.28</a:t>
            </a:r>
          </a:p>
          <a:p>
            <a:pPr marL="342900" indent="-342900" fontAlgn="auto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/>
            </a:pPr>
            <a:r>
              <a:rPr lang="en-US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0.4</a:t>
            </a:r>
            <a:endParaRPr lang="ar-SA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0.323 sec</a:t>
            </a:r>
          </a:p>
          <a:p>
            <a:pPr marL="342900" indent="-3429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4276" name="مستطيل 4"/>
          <p:cNvSpPr>
            <a:spLocks noChangeArrowheads="1"/>
          </p:cNvSpPr>
          <p:nvPr/>
        </p:nvSpPr>
        <p:spPr bwMode="auto">
          <a:xfrm>
            <a:off x="6096000" y="2347913"/>
            <a:ext cx="6096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1000"/>
              </a:spcBef>
              <a:buClr>
                <a:srgbClr val="A53010"/>
              </a:buClr>
              <a:buFont typeface="Wingdings 3" pitchFamily="18" charset="2"/>
              <a:buChar char=""/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W=28000KN,</a:t>
            </a:r>
          </a:p>
          <a:p>
            <a:pPr marL="342900" indent="-342900">
              <a:spcBef>
                <a:spcPts val="1000"/>
              </a:spcBef>
              <a:buClr>
                <a:srgbClr val="A53010"/>
              </a:buClr>
              <a:buFont typeface="Wingdings 3" pitchFamily="18" charset="2"/>
              <a:buChar char=""/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Include D.L+S.D+0.25LL </a:t>
            </a:r>
          </a:p>
        </p:txBody>
      </p:sp>
      <p:pic>
        <p:nvPicPr>
          <p:cNvPr id="54277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3788" y="3343275"/>
            <a:ext cx="2781300" cy="31448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4278" name="Rectangle 7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35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300" name="TextBox 7"/>
          <p:cNvSpPr txBox="1">
            <a:spLocks noChangeArrowheads="1"/>
          </p:cNvSpPr>
          <p:nvPr/>
        </p:nvSpPr>
        <p:spPr bwMode="auto">
          <a:xfrm>
            <a:off x="1609725" y="973138"/>
            <a:ext cx="46640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Dynamic Checks for block 1. </a:t>
            </a:r>
          </a:p>
        </p:txBody>
      </p:sp>
      <p:sp>
        <p:nvSpPr>
          <p:cNvPr id="55301" name="Rectangle 16"/>
          <p:cNvSpPr>
            <a:spLocks noChangeArrowheads="1"/>
          </p:cNvSpPr>
          <p:nvPr/>
        </p:nvSpPr>
        <p:spPr bwMode="auto">
          <a:xfrm>
            <a:off x="919163" y="1631950"/>
            <a:ext cx="49339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100" b="1">
                <a:latin typeface="Times New Roman" pitchFamily="18" charset="0"/>
                <a:cs typeface="Times New Roman" pitchFamily="18" charset="0"/>
              </a:rPr>
              <a:t>1. Modal Participation mass ratio &gt; 90%.</a:t>
            </a:r>
          </a:p>
          <a:p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02" name="Rectangle 28"/>
          <p:cNvSpPr>
            <a:spLocks noChangeArrowheads="1"/>
          </p:cNvSpPr>
          <p:nvPr/>
        </p:nvSpPr>
        <p:spPr bwMode="auto">
          <a:xfrm>
            <a:off x="931863" y="2063750"/>
            <a:ext cx="4275137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 b="1">
                <a:latin typeface="Times New Roman" pitchFamily="18" charset="0"/>
                <a:cs typeface="Times New Roman" pitchFamily="18" charset="0"/>
              </a:rPr>
              <a:t>2. Period.  </a:t>
            </a:r>
            <a:endParaRPr lang="en-GB" sz="2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03" name="Rectangle 1"/>
          <p:cNvSpPr>
            <a:spLocks noChangeArrowheads="1"/>
          </p:cNvSpPr>
          <p:nvPr/>
        </p:nvSpPr>
        <p:spPr bwMode="auto">
          <a:xfrm>
            <a:off x="2127250" y="2495550"/>
            <a:ext cx="3968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defTabSz="914400"/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(allowable) = 1.4 </a:t>
            </a:r>
            <a:r>
              <a:rPr lang="en-GB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×</a:t>
            </a:r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ar-JO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0.32</a:t>
            </a:r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sec. = </a:t>
            </a:r>
            <a:r>
              <a:rPr lang="ar-JO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0.4</a:t>
            </a:r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sec.</a:t>
            </a:r>
            <a:endParaRPr lang="en-US">
              <a:latin typeface="Arial" pitchFamily="34" charset="0"/>
            </a:endParaRPr>
          </a:p>
        </p:txBody>
      </p:sp>
      <p:sp>
        <p:nvSpPr>
          <p:cNvPr id="55304" name="Rectangle 12"/>
          <p:cNvSpPr>
            <a:spLocks noChangeArrowheads="1"/>
          </p:cNvSpPr>
          <p:nvPr/>
        </p:nvSpPr>
        <p:spPr bwMode="auto">
          <a:xfrm>
            <a:off x="2114550" y="2063750"/>
            <a:ext cx="33861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-25000">
                <a:latin typeface="Times New Roman" pitchFamily="18" charset="0"/>
                <a:cs typeface="Times New Roman" pitchFamily="18" charset="0"/>
              </a:rPr>
              <a:t> Method B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 should be ≤1.4 T </a:t>
            </a:r>
            <a:r>
              <a:rPr lang="en-US" baseline="-25000">
                <a:latin typeface="Times New Roman" pitchFamily="18" charset="0"/>
                <a:cs typeface="Times New Roman" pitchFamily="18" charset="0"/>
              </a:rPr>
              <a:t>Method A</a:t>
            </a:r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05" name="Rectangle 14"/>
          <p:cNvSpPr>
            <a:spLocks noChangeArrowheads="1"/>
          </p:cNvSpPr>
          <p:nvPr/>
        </p:nvSpPr>
        <p:spPr bwMode="auto">
          <a:xfrm>
            <a:off x="2268538" y="2774950"/>
            <a:ext cx="232568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JO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 T From ETABS=0.52</a:t>
            </a:r>
            <a:endParaRPr lang="ar-JO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T = </a:t>
            </a:r>
            <a:r>
              <a:rPr lang="ar-JO" b="1">
                <a:latin typeface="Times New Roman" pitchFamily="18" charset="0"/>
                <a:cs typeface="Times New Roman" pitchFamily="18" charset="0"/>
              </a:rPr>
              <a:t>0.4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ar-JO" b="1">
                <a:latin typeface="Times New Roman" pitchFamily="18" charset="0"/>
                <a:cs typeface="Times New Roman" pitchFamily="18" charset="0"/>
              </a:rPr>
              <a:t>0.52</a:t>
            </a:r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06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5307" name="Rectangle 18"/>
          <p:cNvSpPr>
            <a:spLocks noChangeArrowheads="1"/>
          </p:cNvSpPr>
          <p:nvPr/>
        </p:nvSpPr>
        <p:spPr bwMode="auto">
          <a:xfrm>
            <a:off x="3349625" y="3232150"/>
            <a:ext cx="311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latin typeface="Times New Roman" pitchFamily="18" charset="0"/>
                <a:cs typeface="Times New Roman" pitchFamily="18" charset="0"/>
              </a:rPr>
              <a:t>≈</a:t>
            </a:r>
          </a:p>
        </p:txBody>
      </p:sp>
      <p:sp>
        <p:nvSpPr>
          <p:cNvPr id="55308" name="Rectangle 19"/>
          <p:cNvSpPr>
            <a:spLocks noChangeArrowheads="1"/>
          </p:cNvSpPr>
          <p:nvPr/>
        </p:nvSpPr>
        <p:spPr bwMode="auto">
          <a:xfrm>
            <a:off x="915988" y="4019550"/>
            <a:ext cx="1909762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100" b="1">
                <a:latin typeface="Times New Roman" pitchFamily="18" charset="0"/>
                <a:cs typeface="Times New Roman" pitchFamily="18" charset="0"/>
              </a:rPr>
              <a:t>3. Base Shear.  </a:t>
            </a:r>
            <a:endParaRPr lang="en-GB" sz="2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09" name="Rectangle 6"/>
          <p:cNvSpPr>
            <a:spLocks noChangeArrowheads="1"/>
          </p:cNvSpPr>
          <p:nvPr/>
        </p:nvSpPr>
        <p:spPr bwMode="auto">
          <a:xfrm>
            <a:off x="2698750" y="4060825"/>
            <a:ext cx="461645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defTabSz="914400"/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Weight of building = </a:t>
            </a:r>
            <a:r>
              <a:rPr lang="ar-JO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28000</a:t>
            </a:r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KN. </a:t>
            </a:r>
            <a:endParaRPr lang="en-US">
              <a:latin typeface="Arial" pitchFamily="34" charset="0"/>
            </a:endParaRPr>
          </a:p>
          <a:p>
            <a:pPr algn="just" defTabSz="914400"/>
            <a:endParaRPr lang="en-GB" sz="1100">
              <a:latin typeface="Arial" pitchFamily="34" charset="0"/>
            </a:endParaRPr>
          </a:p>
        </p:txBody>
      </p:sp>
      <p:sp>
        <p:nvSpPr>
          <p:cNvPr id="55310" name="Rectangle 21"/>
          <p:cNvSpPr>
            <a:spLocks noChangeArrowheads="1"/>
          </p:cNvSpPr>
          <p:nvPr/>
        </p:nvSpPr>
        <p:spPr bwMode="auto">
          <a:xfrm>
            <a:off x="2811463" y="4451350"/>
            <a:ext cx="37290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                           Cv </a:t>
            </a:r>
            <a:r>
              <a:rPr lang="en-GB" b="1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GB">
                <a:latin typeface="Times New Roman" pitchFamily="18" charset="0"/>
                <a:cs typeface="Times New Roman" pitchFamily="18" charset="0"/>
              </a:rPr>
              <a:t> I   </a:t>
            </a:r>
          </a:p>
          <a:p>
            <a:r>
              <a:rPr lang="en-GB">
                <a:latin typeface="Times New Roman" pitchFamily="18" charset="0"/>
                <a:cs typeface="Times New Roman" pitchFamily="18" charset="0"/>
              </a:rPr>
              <a:t>                            R </a:t>
            </a:r>
            <a:r>
              <a:rPr lang="en-GB" b="1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GB"/>
              <a:t> </a:t>
            </a:r>
            <a:r>
              <a:rPr lang="en-GB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  </a:t>
            </a:r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11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57700" y="4775200"/>
            <a:ext cx="609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313" name="Rectangle 27"/>
          <p:cNvSpPr>
            <a:spLocks noChangeArrowheads="1"/>
          </p:cNvSpPr>
          <p:nvPr/>
        </p:nvSpPr>
        <p:spPr bwMode="auto">
          <a:xfrm>
            <a:off x="5005388" y="4562475"/>
            <a:ext cx="482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w</a:t>
            </a:r>
            <a:endParaRPr lang="en-GB"/>
          </a:p>
        </p:txBody>
      </p:sp>
      <p:sp>
        <p:nvSpPr>
          <p:cNvPr id="55314" name="Rectangle 30"/>
          <p:cNvSpPr>
            <a:spLocks noChangeArrowheads="1"/>
          </p:cNvSpPr>
          <p:nvPr/>
        </p:nvSpPr>
        <p:spPr bwMode="auto">
          <a:xfrm>
            <a:off x="2763838" y="4578350"/>
            <a:ext cx="1801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Base shear (V) = </a:t>
            </a:r>
            <a:endParaRPr lang="en-GB"/>
          </a:p>
        </p:txBody>
      </p:sp>
      <p:pic>
        <p:nvPicPr>
          <p:cNvPr id="55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62950" y="931863"/>
            <a:ext cx="28765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16" name="صورة 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1038" y="2703513"/>
            <a:ext cx="29051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17" name="Rectangle 27"/>
          <p:cNvSpPr>
            <a:spLocks noChangeArrowheads="1"/>
          </p:cNvSpPr>
          <p:nvPr/>
        </p:nvSpPr>
        <p:spPr bwMode="auto">
          <a:xfrm>
            <a:off x="5472113" y="4572000"/>
            <a:ext cx="788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/>
              <a:t>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3563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4"/>
          <p:cNvSpPr txBox="1">
            <a:spLocks noChangeArrowheads="1"/>
          </p:cNvSpPr>
          <p:nvPr/>
        </p:nvSpPr>
        <p:spPr bwMode="auto">
          <a:xfrm>
            <a:off x="1728788" y="1601788"/>
            <a:ext cx="8308975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The main base shear in the x-direction =3563 .82</a:t>
            </a:r>
          </a:p>
          <a:p>
            <a:r>
              <a:rPr lang="en-US" sz="2400" b="1"/>
              <a:t>The main base shear in the Y-direction = 3562.53</a:t>
            </a:r>
          </a:p>
          <a:p>
            <a:endParaRPr lang="en-US" sz="2400" b="1"/>
          </a:p>
          <a:p>
            <a:r>
              <a:rPr lang="en-US" sz="2400" b="1"/>
              <a:t>the percentage of error was 0 % for X-Direction</a:t>
            </a:r>
          </a:p>
          <a:p>
            <a:r>
              <a:rPr lang="en-US" sz="2400" b="1"/>
              <a:t>the percentage of error was 0 % for X-Direction</a:t>
            </a:r>
          </a:p>
          <a:p>
            <a:r>
              <a:rPr lang="en-US" sz="2400" b="1"/>
              <a:t/>
            </a:r>
            <a:br>
              <a:rPr lang="en-US" sz="2400" b="1"/>
            </a:br>
            <a:r>
              <a:rPr lang="en-US" sz="2400" b="1"/>
              <a:t>less than 5% . So it is OK 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56323" name="Rectangle 5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37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48" name="TextBox 7"/>
          <p:cNvSpPr txBox="1">
            <a:spLocks noChangeArrowheads="1"/>
          </p:cNvSpPr>
          <p:nvPr/>
        </p:nvSpPr>
        <p:spPr bwMode="auto">
          <a:xfrm>
            <a:off x="5341938" y="174625"/>
            <a:ext cx="46640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Slab Reinforcement 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7350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573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2275" y="746125"/>
            <a:ext cx="6605588" cy="606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9" y="1582620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507" name="TextBox 7"/>
          <p:cNvSpPr txBox="1">
            <a:spLocks noChangeArrowheads="1"/>
          </p:cNvSpPr>
          <p:nvPr/>
        </p:nvSpPr>
        <p:spPr bwMode="auto">
          <a:xfrm>
            <a:off x="8159750" y="558800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2" name="TextBox 7"/>
          <p:cNvSpPr txBox="1">
            <a:spLocks noChangeArrowheads="1"/>
          </p:cNvSpPr>
          <p:nvPr/>
        </p:nvSpPr>
        <p:spPr bwMode="auto">
          <a:xfrm>
            <a:off x="1795463" y="822325"/>
            <a:ext cx="4664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Slab Reinforcement 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8374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583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4875" y="1346200"/>
            <a:ext cx="3667125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938" y="1346200"/>
            <a:ext cx="8008937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82563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396" name="TextBox 7"/>
          <p:cNvSpPr txBox="1">
            <a:spLocks noChangeArrowheads="1"/>
          </p:cNvSpPr>
          <p:nvPr/>
        </p:nvSpPr>
        <p:spPr bwMode="auto">
          <a:xfrm>
            <a:off x="5260975" y="0"/>
            <a:ext cx="4664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Beam Reinforcement </a:t>
            </a: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939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593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038" y="1320800"/>
            <a:ext cx="1070610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4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3098800"/>
            <a:ext cx="3305175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4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3700" y="3098800"/>
            <a:ext cx="37465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20" name="TextBox 7"/>
          <p:cNvSpPr txBox="1">
            <a:spLocks noChangeArrowheads="1"/>
          </p:cNvSpPr>
          <p:nvPr/>
        </p:nvSpPr>
        <p:spPr bwMode="auto">
          <a:xfrm>
            <a:off x="1711325" y="747713"/>
            <a:ext cx="46656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Column Reinforcement </a:t>
            </a: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0422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6042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8125" y="3360738"/>
            <a:ext cx="1903413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863" y="1274763"/>
            <a:ext cx="2811462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863" y="2573338"/>
            <a:ext cx="28670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06563" y="2198688"/>
            <a:ext cx="1381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7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19300" y="3627438"/>
            <a:ext cx="9715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8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05775" y="723900"/>
            <a:ext cx="3352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29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38638" y="1270000"/>
            <a:ext cx="3514725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Box 7"/>
          <p:cNvSpPr txBox="1">
            <a:spLocks noChangeArrowheads="1"/>
          </p:cNvSpPr>
          <p:nvPr/>
        </p:nvSpPr>
        <p:spPr bwMode="auto">
          <a:xfrm>
            <a:off x="1179513" y="0"/>
            <a:ext cx="4664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Shear wall Reinforcement </a:t>
            </a:r>
          </a:p>
        </p:txBody>
      </p:sp>
      <p:sp>
        <p:nvSpPr>
          <p:cNvPr id="61443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444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614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0975" y="600075"/>
            <a:ext cx="421005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46" name="Rectangle 5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42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785813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467" name="Rectangle 1"/>
          <p:cNvSpPr>
            <a:spLocks noChangeArrowheads="1"/>
          </p:cNvSpPr>
          <p:nvPr/>
        </p:nvSpPr>
        <p:spPr bwMode="auto">
          <a:xfrm>
            <a:off x="1779588" y="323850"/>
            <a:ext cx="2605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Footings Reinforcement </a:t>
            </a:r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7938" y="798513"/>
            <a:ext cx="5972175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738" y="1298575"/>
            <a:ext cx="437515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7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9738" y="2895600"/>
            <a:ext cx="43751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7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8300" y="4432300"/>
            <a:ext cx="444658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Box 7"/>
          <p:cNvSpPr txBox="1">
            <a:spLocks noChangeArrowheads="1"/>
          </p:cNvSpPr>
          <p:nvPr/>
        </p:nvSpPr>
        <p:spPr bwMode="auto">
          <a:xfrm>
            <a:off x="1179513" y="0"/>
            <a:ext cx="4664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Footings Reinforcement </a:t>
            </a:r>
          </a:p>
        </p:txBody>
      </p:sp>
      <p:sp>
        <p:nvSpPr>
          <p:cNvPr id="63491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3492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3493" name="Rectangle 8"/>
          <p:cNvSpPr>
            <a:spLocks noChangeArrowheads="1"/>
          </p:cNvSpPr>
          <p:nvPr/>
        </p:nvSpPr>
        <p:spPr bwMode="auto">
          <a:xfrm>
            <a:off x="2720975" y="4965700"/>
            <a:ext cx="2562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(Thickness 60cm).</a:t>
            </a:r>
            <a:endParaRPr lang="en-GB" sz="2400"/>
          </a:p>
        </p:txBody>
      </p:sp>
      <p:sp>
        <p:nvSpPr>
          <p:cNvPr id="63494" name="Rectangle 9"/>
          <p:cNvSpPr>
            <a:spLocks noChangeArrowheads="1"/>
          </p:cNvSpPr>
          <p:nvPr/>
        </p:nvSpPr>
        <p:spPr bwMode="auto">
          <a:xfrm>
            <a:off x="2859088" y="684213"/>
            <a:ext cx="1860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   (Footing 1)</a:t>
            </a:r>
            <a:endParaRPr lang="en-GB" sz="2400"/>
          </a:p>
        </p:txBody>
      </p:sp>
      <p:sp>
        <p:nvSpPr>
          <p:cNvPr id="63495" name="Rectangle 11"/>
          <p:cNvSpPr>
            <a:spLocks noChangeArrowheads="1"/>
          </p:cNvSpPr>
          <p:nvPr/>
        </p:nvSpPr>
        <p:spPr bwMode="auto">
          <a:xfrm>
            <a:off x="7540625" y="4981575"/>
            <a:ext cx="2562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(Thickness 50cm).</a:t>
            </a:r>
            <a:endParaRPr lang="en-GB" sz="2400"/>
          </a:p>
        </p:txBody>
      </p:sp>
      <p:sp>
        <p:nvSpPr>
          <p:cNvPr id="63496" name="Rectangle 12"/>
          <p:cNvSpPr>
            <a:spLocks noChangeArrowheads="1"/>
          </p:cNvSpPr>
          <p:nvPr/>
        </p:nvSpPr>
        <p:spPr bwMode="auto">
          <a:xfrm>
            <a:off x="8040688" y="484188"/>
            <a:ext cx="1860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    (Footing2)</a:t>
            </a:r>
            <a:endParaRPr lang="en-GB" sz="2400"/>
          </a:p>
        </p:txBody>
      </p:sp>
      <p:sp>
        <p:nvSpPr>
          <p:cNvPr id="15" name="TextBox 14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34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6188" y="1581150"/>
            <a:ext cx="34734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49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2788" y="1581150"/>
            <a:ext cx="38163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4515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517" name="Rectangle 7"/>
          <p:cNvSpPr>
            <a:spLocks noChangeArrowheads="1"/>
          </p:cNvSpPr>
          <p:nvPr/>
        </p:nvSpPr>
        <p:spPr bwMode="auto">
          <a:xfrm>
            <a:off x="2720975" y="4965700"/>
            <a:ext cx="2562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(Thickness 40cm).</a:t>
            </a:r>
            <a:endParaRPr lang="en-GB" sz="2400"/>
          </a:p>
        </p:txBody>
      </p:sp>
      <p:sp>
        <p:nvSpPr>
          <p:cNvPr id="64518" name="Rectangle 8"/>
          <p:cNvSpPr>
            <a:spLocks noChangeArrowheads="1"/>
          </p:cNvSpPr>
          <p:nvPr/>
        </p:nvSpPr>
        <p:spPr bwMode="auto">
          <a:xfrm>
            <a:off x="2859088" y="684213"/>
            <a:ext cx="1860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   (Footing 4)</a:t>
            </a:r>
            <a:endParaRPr lang="en-GB" sz="2400"/>
          </a:p>
        </p:txBody>
      </p:sp>
      <p:sp>
        <p:nvSpPr>
          <p:cNvPr id="64519" name="Rectangle 9"/>
          <p:cNvSpPr>
            <a:spLocks noChangeArrowheads="1"/>
          </p:cNvSpPr>
          <p:nvPr/>
        </p:nvSpPr>
        <p:spPr bwMode="auto">
          <a:xfrm>
            <a:off x="7540625" y="4981575"/>
            <a:ext cx="2562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(Thickness 40cm).</a:t>
            </a:r>
            <a:endParaRPr lang="en-GB" sz="2400"/>
          </a:p>
        </p:txBody>
      </p:sp>
      <p:sp>
        <p:nvSpPr>
          <p:cNvPr id="64520" name="Rectangle 13"/>
          <p:cNvSpPr>
            <a:spLocks noChangeArrowheads="1"/>
          </p:cNvSpPr>
          <p:nvPr/>
        </p:nvSpPr>
        <p:spPr bwMode="auto">
          <a:xfrm>
            <a:off x="8278813" y="715963"/>
            <a:ext cx="18605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   (Footing 3)</a:t>
            </a:r>
            <a:endParaRPr lang="en-GB" sz="2400"/>
          </a:p>
        </p:txBody>
      </p:sp>
      <p:pic>
        <p:nvPicPr>
          <p:cNvPr id="645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1388" y="1336675"/>
            <a:ext cx="4283075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2013" y="1336675"/>
            <a:ext cx="3667125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3"/>
          <p:cNvGrpSpPr>
            <a:grpSpLocks/>
          </p:cNvGrpSpPr>
          <p:nvPr/>
        </p:nvGrpSpPr>
        <p:grpSpPr bwMode="auto">
          <a:xfrm>
            <a:off x="1816100" y="1497013"/>
            <a:ext cx="9318625" cy="3563937"/>
            <a:chOff x="0" y="234031"/>
            <a:chExt cx="8911687" cy="3564674"/>
          </a:xfrm>
        </p:grpSpPr>
        <p:sp>
          <p:nvSpPr>
            <p:cNvPr id="5" name="Chevron 4"/>
            <p:cNvSpPr/>
            <p:nvPr/>
          </p:nvSpPr>
          <p:spPr>
            <a:xfrm>
              <a:off x="0" y="234031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41910" rIns="0" bIns="41910" spcCol="1270" anchor="ctr"/>
            <a:lstStyle/>
            <a:p>
              <a:pPr algn="ctr" defTabSz="2933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5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Environmental</a:t>
              </a:r>
              <a:r>
                <a:rPr lang="ar-SA" sz="5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</a:t>
              </a:r>
              <a:r>
                <a:rPr lang="en-US" sz="5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Design </a:t>
              </a:r>
              <a:endPara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3"/>
          <p:cNvGrpSpPr>
            <a:grpSpLocks/>
          </p:cNvGrpSpPr>
          <p:nvPr/>
        </p:nvGrpSpPr>
        <p:grpSpPr bwMode="auto">
          <a:xfrm>
            <a:off x="1816100" y="1497013"/>
            <a:ext cx="9318625" cy="3563937"/>
            <a:chOff x="0" y="234031"/>
            <a:chExt cx="8911687" cy="3564674"/>
          </a:xfrm>
        </p:grpSpPr>
        <p:sp>
          <p:nvSpPr>
            <p:cNvPr id="5" name="Chevron 4"/>
            <p:cNvSpPr/>
            <p:nvPr/>
          </p:nvSpPr>
          <p:spPr>
            <a:xfrm>
              <a:off x="0" y="234031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41910" rIns="0" bIns="41910" spcCol="1270" anchor="ctr"/>
            <a:lstStyle/>
            <a:p>
              <a:pPr algn="ctr" defTabSz="2933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5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Acoustical analysis</a:t>
              </a:r>
              <a:endPara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Ecotect model for Emergency room: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588" name="صورة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75" y="2009775"/>
            <a:ext cx="6061075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5263" y="981075"/>
            <a:ext cx="63373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5263" y="4008438"/>
            <a:ext cx="63373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33375" y="795338"/>
            <a:ext cx="846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200" y="0"/>
            <a:ext cx="8912225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Acoustical Analysis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0" y="1241425"/>
            <a:ext cx="12192000" cy="5616575"/>
          </a:xfrm>
        </p:spPr>
        <p:txBody>
          <a:bodyPr/>
          <a:lstStyle/>
          <a:p>
            <a:pPr marL="0" indent="0">
              <a:buFont typeface="Wingdings 3" pitchFamily="18" charset="2"/>
              <a:buNone/>
            </a:pP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 The materials which used in Emergency room: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3" pitchFamily="18" charset="2"/>
              <a:buNone/>
            </a:pPr>
            <a:r>
              <a:rPr lang="en-US" sz="2400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External wall: (aluminum, insulation, gypsum board):</a:t>
            </a:r>
          </a:p>
          <a:p>
            <a:pPr marL="0" indent="0">
              <a:buFont typeface="Wingdings 3" pitchFamily="18" charset="2"/>
              <a:buNone/>
            </a:pPr>
            <a:r>
              <a:rPr lang="en-US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buFont typeface="Wingdings 3" pitchFamily="18" charset="2"/>
              <a:buNone/>
            </a:pPr>
            <a:r>
              <a:rPr lang="en-US" sz="2400" b="1" smtClean="0">
                <a:solidFill>
                  <a:srgbClr val="902A0E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marL="0" indent="0">
              <a:buFont typeface="Wingdings 3" pitchFamily="18" charset="2"/>
              <a:buNone/>
            </a:pPr>
            <a:endParaRPr lang="en-US" sz="1400" b="1" smtClean="0"/>
          </a:p>
          <a:p>
            <a:pPr marL="0" indent="0">
              <a:buFont typeface="Wingdings 3" pitchFamily="18" charset="2"/>
              <a:buNone/>
            </a:pPr>
            <a:endParaRPr lang="en-US" sz="1400" smtClean="0"/>
          </a:p>
          <a:p>
            <a:pPr marL="0" indent="0">
              <a:buFont typeface="Wingdings 3" pitchFamily="18" charset="2"/>
              <a:buNone/>
            </a:pPr>
            <a:endParaRPr lang="en-US" sz="1400" smtClean="0"/>
          </a:p>
          <a:p>
            <a:pPr marL="0" indent="0">
              <a:buFont typeface="Wingdings 3" pitchFamily="18" charset="2"/>
              <a:buNone/>
            </a:pPr>
            <a:endParaRPr lang="en-US" sz="1400" smtClean="0"/>
          </a:p>
          <a:p>
            <a:pPr marL="0" indent="0">
              <a:buFont typeface="Wingdings 3" pitchFamily="18" charset="2"/>
              <a:buNone/>
            </a:pPr>
            <a:endParaRPr lang="en-US" sz="1400" smtClean="0"/>
          </a:p>
          <a:p>
            <a:pPr marL="0" indent="0">
              <a:buFont typeface="Wingdings 3" pitchFamily="18" charset="2"/>
              <a:buNone/>
            </a:pPr>
            <a:endParaRPr lang="en-US" sz="1400" smtClean="0"/>
          </a:p>
          <a:p>
            <a:pPr marL="0" indent="0">
              <a:buFont typeface="Wingdings 3" pitchFamily="18" charset="2"/>
              <a:buNone/>
            </a:pPr>
            <a:endParaRPr lang="en-US" sz="1400" smtClean="0"/>
          </a:p>
          <a:p>
            <a:pPr marL="0" indent="0">
              <a:buFont typeface="Wingdings 3" pitchFamily="18" charset="2"/>
              <a:buNone/>
            </a:pPr>
            <a:endParaRPr lang="en-US" sz="1400" smtClean="0"/>
          </a:p>
        </p:txBody>
      </p:sp>
      <p:sp>
        <p:nvSpPr>
          <p:cNvPr id="68612" name="Rectangle 1"/>
          <p:cNvSpPr>
            <a:spLocks noChangeArrowheads="1"/>
          </p:cNvSpPr>
          <p:nvPr/>
        </p:nvSpPr>
        <p:spPr bwMode="auto">
          <a:xfrm>
            <a:off x="5868988" y="1790700"/>
            <a:ext cx="685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en-US" b="1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Internal wall: (plaster-block-plaster):</a:t>
            </a:r>
            <a:endParaRPr lang="en-US" b="1">
              <a:solidFill>
                <a:schemeClr val="accent1"/>
              </a:solidFill>
              <a:latin typeface="Arial" pitchFamily="34" charset="0"/>
              <a:ea typeface="Calibri" pitchFamily="34" charset="0"/>
            </a:endParaRPr>
          </a:p>
        </p:txBody>
      </p:sp>
      <p:sp>
        <p:nvSpPr>
          <p:cNvPr id="68613" name="Rectangle 2"/>
          <p:cNvSpPr>
            <a:spLocks noChangeArrowheads="1"/>
          </p:cNvSpPr>
          <p:nvPr/>
        </p:nvSpPr>
        <p:spPr bwMode="auto">
          <a:xfrm>
            <a:off x="246063" y="3482975"/>
            <a:ext cx="6624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en-US" b="1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Ceiling tile (concrete, air gap, insulation, plaster board):</a:t>
            </a:r>
            <a:endParaRPr lang="en-US" b="1">
              <a:solidFill>
                <a:schemeClr val="accent1"/>
              </a:solidFill>
              <a:latin typeface="Arial" pitchFamily="34" charset="0"/>
              <a:ea typeface="Calibri" pitchFamily="34" charset="0"/>
            </a:endParaRPr>
          </a:p>
        </p:txBody>
      </p:sp>
      <p:sp>
        <p:nvSpPr>
          <p:cNvPr id="68614" name="Rectangle 3"/>
          <p:cNvSpPr>
            <a:spLocks noChangeArrowheads="1"/>
          </p:cNvSpPr>
          <p:nvPr/>
        </p:nvSpPr>
        <p:spPr bwMode="auto">
          <a:xfrm>
            <a:off x="6589713" y="3524250"/>
            <a:ext cx="3235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en-US" b="1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Floor (glazed tile):</a:t>
            </a:r>
            <a:endParaRPr lang="en-US" b="1">
              <a:solidFill>
                <a:schemeClr val="accent1"/>
              </a:solidFill>
              <a:latin typeface="Arial" pitchFamily="34" charset="0"/>
              <a:ea typeface="Calibri" pitchFamily="34" charset="0"/>
            </a:endParaRPr>
          </a:p>
        </p:txBody>
      </p:sp>
      <p:sp>
        <p:nvSpPr>
          <p:cNvPr id="68615" name="Rectangle 4"/>
          <p:cNvSpPr>
            <a:spLocks noChangeArrowheads="1"/>
          </p:cNvSpPr>
          <p:nvPr/>
        </p:nvSpPr>
        <p:spPr bwMode="auto">
          <a:xfrm>
            <a:off x="4518025" y="5133975"/>
            <a:ext cx="4286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en-US" b="1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Windows:(single glassed aluminum) </a:t>
            </a:r>
            <a:r>
              <a:rPr lang="en-US">
                <a:ea typeface="Calibri" pitchFamily="34" charset="0"/>
                <a:cs typeface="Times New Roman" pitchFamily="18" charset="0"/>
              </a:rPr>
              <a:t>frame</a:t>
            </a:r>
            <a:r>
              <a:rPr lang="en-US" b="1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):</a:t>
            </a:r>
            <a:endParaRPr lang="en-US" b="1">
              <a:solidFill>
                <a:schemeClr val="accent1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8617" name="صورة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63" y="2220913"/>
            <a:ext cx="4037012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7"/>
          <p:cNvPicPr/>
          <p:nvPr/>
        </p:nvPicPr>
        <p:blipFill>
          <a:blip r:embed="rId3"/>
          <a:stretch>
            <a:fillRect/>
          </a:stretch>
        </p:blipFill>
        <p:spPr>
          <a:xfrm>
            <a:off x="1350963" y="3873500"/>
            <a:ext cx="4305300" cy="11557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86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04038" y="3997325"/>
            <a:ext cx="42100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54750" y="2236788"/>
            <a:ext cx="5324475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5113" y="5564188"/>
            <a:ext cx="5581650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863" y="41275"/>
            <a:ext cx="8910637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638088" cy="70961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Reverberation time (RT60) in the Emergency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RT60 range (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0.4 – 0.7</a:t>
            </a: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6063" y="3033713"/>
            <a:ext cx="7081837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table and figure, the RT60 of  the Emergency Room.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9638" name="صورة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5" y="4065588"/>
            <a:ext cx="5241925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9" name="صورة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6625" y="2943225"/>
            <a:ext cx="273685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مستطيل 13"/>
          <p:cNvSpPr/>
          <p:nvPr/>
        </p:nvSpPr>
        <p:spPr>
          <a:xfrm>
            <a:off x="8296275" y="1019175"/>
            <a:ext cx="31464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As 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Millsingtion-Sette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RT60 for 500HZ=0.65.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RT60 for 1KHZ =0.57</a:t>
            </a: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788" y="26988"/>
            <a:ext cx="8912225" cy="12811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Sound Transmission Class (STC)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950" y="968375"/>
            <a:ext cx="11974513" cy="58896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           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660" name="Rectangle 1"/>
          <p:cNvSpPr>
            <a:spLocks noChangeArrowheads="1"/>
          </p:cNvSpPr>
          <p:nvPr/>
        </p:nvSpPr>
        <p:spPr bwMode="auto">
          <a:xfrm>
            <a:off x="531813" y="1463675"/>
            <a:ext cx="4149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en-US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STC calculation for Emergency Room: </a:t>
            </a:r>
            <a:endParaRPr lang="en-US">
              <a:latin typeface="Arial" pitchFamily="34" charset="0"/>
              <a:ea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1188" y="2846388"/>
            <a:ext cx="3505200" cy="2654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1814513" y="596900"/>
            <a:ext cx="8912225" cy="1281113"/>
          </a:xfrm>
        </p:spPr>
        <p:txBody>
          <a:bodyPr/>
          <a:lstStyle/>
          <a:p>
            <a:r>
              <a:rPr lang="en-US" sz="320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Composite STC values at different values of frequency.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614613" y="5316538"/>
            <a:ext cx="3144837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STC =47  its nearly to 50  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557463" y="4973638"/>
            <a:ext cx="5057775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STC value for external wall with windows</a:t>
            </a:r>
            <a:endParaRPr lang="en-US" dirty="0">
              <a:latin typeface="+mn-lt"/>
              <a:cs typeface="+mn-cs"/>
            </a:endParaRPr>
          </a:p>
        </p:txBody>
      </p:sp>
      <p:pic>
        <p:nvPicPr>
          <p:cNvPr id="71686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711325"/>
            <a:ext cx="5938838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813" y="1219200"/>
            <a:ext cx="8915400" cy="377825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Electrical Design </a:t>
            </a:r>
            <a:endParaRPr lang="ar-SA" sz="7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732" name="TextBox 7"/>
          <p:cNvSpPr txBox="1">
            <a:spLocks noChangeArrowheads="1"/>
          </p:cNvSpPr>
          <p:nvPr/>
        </p:nvSpPr>
        <p:spPr bwMode="auto">
          <a:xfrm>
            <a:off x="8159750" y="558800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8913" y="768350"/>
            <a:ext cx="12144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47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3650" y="1751013"/>
            <a:ext cx="753745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1766888" y="746125"/>
            <a:ext cx="3590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Examination Room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صورة 3" descr="l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6300" y="1985963"/>
            <a:ext cx="7716838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Rectangle 1"/>
          <p:cNvSpPr>
            <a:spLocks noChangeArrowheads="1"/>
          </p:cNvSpPr>
          <p:nvPr/>
        </p:nvSpPr>
        <p:spPr bwMode="auto">
          <a:xfrm>
            <a:off x="1724025" y="768350"/>
            <a:ext cx="54308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Result for Examination Room</a:t>
            </a:r>
          </a:p>
        </p:txBody>
      </p:sp>
      <p:sp>
        <p:nvSpPr>
          <p:cNvPr id="75780" name="Rectangle 5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58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513" y="273050"/>
            <a:ext cx="8534400" cy="17526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32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ar-SA" sz="3200" dirty="0" smtClean="0">
              <a:solidFill>
                <a:schemeClr val="tx1"/>
              </a:solidFill>
            </a:endParaRPr>
          </a:p>
        </p:txBody>
      </p:sp>
      <p:sp>
        <p:nvSpPr>
          <p:cNvPr id="76803" name="TextBox 1"/>
          <p:cNvSpPr txBox="1">
            <a:spLocks noChangeArrowheads="1"/>
          </p:cNvSpPr>
          <p:nvPr/>
        </p:nvSpPr>
        <p:spPr bwMode="auto">
          <a:xfrm>
            <a:off x="811213" y="273050"/>
            <a:ext cx="75390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Result for Examination Room</a:t>
            </a:r>
            <a:endParaRPr lang="en-US" sz="320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68263" y="4533900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680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497013"/>
            <a:ext cx="5078412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50088" y="1593850"/>
            <a:ext cx="4000500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828" name="TextBox 7"/>
          <p:cNvSpPr txBox="1">
            <a:spLocks noChangeArrowheads="1"/>
          </p:cNvSpPr>
          <p:nvPr/>
        </p:nvSpPr>
        <p:spPr bwMode="auto">
          <a:xfrm>
            <a:off x="8159750" y="558800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5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4450" y="1412875"/>
            <a:ext cx="7231063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1533525" y="131763"/>
            <a:ext cx="8910638" cy="1281112"/>
          </a:xfrm>
        </p:spPr>
        <p:txBody>
          <a:bodyPr/>
          <a:lstStyle/>
          <a:p>
            <a:r>
              <a:rPr lang="en-US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Distribution of sockets</a:t>
            </a:r>
            <a:br>
              <a:rPr lang="en-US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Ground Floor</a:t>
            </a:r>
            <a:endParaRPr lang="en-US" smtClean="0"/>
          </a:p>
        </p:txBody>
      </p:sp>
      <p:sp>
        <p:nvSpPr>
          <p:cNvPr id="6" name="Arc 5"/>
          <p:cNvSpPr/>
          <p:nvPr/>
        </p:nvSpPr>
        <p:spPr>
          <a:xfrm rot="2600496" flipH="1">
            <a:off x="4043363" y="1206500"/>
            <a:ext cx="1296987" cy="3622675"/>
          </a:xfrm>
          <a:prstGeom prst="arc">
            <a:avLst>
              <a:gd name="adj1" fmla="val 16200000"/>
              <a:gd name="adj2" fmla="val 5106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811" y="530128"/>
            <a:ext cx="4753233" cy="4976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Oval 13"/>
          <p:cNvSpPr/>
          <p:nvPr/>
        </p:nvSpPr>
        <p:spPr>
          <a:xfrm>
            <a:off x="6103938" y="785813"/>
            <a:ext cx="1978025" cy="16446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21" y="2734413"/>
            <a:ext cx="5190543" cy="3315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8788" y="1697038"/>
            <a:ext cx="8915400" cy="377825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Mechanical and </a:t>
            </a:r>
          </a:p>
          <a:p>
            <a:pPr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Safety Design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738313"/>
            <a:ext cx="5068887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4763" y="1982788"/>
            <a:ext cx="21463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4" name="Rectangle 1"/>
          <p:cNvSpPr>
            <a:spLocks noChangeArrowheads="1"/>
          </p:cNvSpPr>
          <p:nvPr/>
        </p:nvSpPr>
        <p:spPr bwMode="auto">
          <a:xfrm>
            <a:off x="3346450" y="4486275"/>
            <a:ext cx="109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latin typeface="Times New Roman" pitchFamily="18" charset="0"/>
                <a:cs typeface="Times New Roman" pitchFamily="18" charset="0"/>
              </a:rPr>
              <a:t>Fan Coil </a:t>
            </a:r>
            <a:endParaRPr lang="en-US"/>
          </a:p>
        </p:txBody>
      </p:sp>
      <p:sp>
        <p:nvSpPr>
          <p:cNvPr id="81925" name="Rectangle 2"/>
          <p:cNvSpPr>
            <a:spLocks noChangeArrowheads="1"/>
          </p:cNvSpPr>
          <p:nvPr/>
        </p:nvSpPr>
        <p:spPr bwMode="auto">
          <a:xfrm>
            <a:off x="8259763" y="4302125"/>
            <a:ext cx="876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latin typeface="Times New Roman" pitchFamily="18" charset="0"/>
                <a:cs typeface="Times New Roman" pitchFamily="18" charset="0"/>
              </a:rPr>
              <a:t>Chiller</a:t>
            </a:r>
            <a:endParaRPr lang="en-US"/>
          </a:p>
        </p:txBody>
      </p:sp>
      <p:sp>
        <p:nvSpPr>
          <p:cNvPr id="81926" name="Rectangle 4"/>
          <p:cNvSpPr>
            <a:spLocks noChangeArrowheads="1"/>
          </p:cNvSpPr>
          <p:nvPr/>
        </p:nvSpPr>
        <p:spPr bwMode="auto">
          <a:xfrm>
            <a:off x="1900238" y="787400"/>
            <a:ext cx="1474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VAV system</a:t>
            </a:r>
          </a:p>
        </p:txBody>
      </p:sp>
      <p:sp>
        <p:nvSpPr>
          <p:cNvPr id="81927" name="Rectangle 6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Box 5"/>
          <p:cNvSpPr txBox="1">
            <a:spLocks noChangeArrowheads="1"/>
          </p:cNvSpPr>
          <p:nvPr/>
        </p:nvSpPr>
        <p:spPr bwMode="auto">
          <a:xfrm>
            <a:off x="276225" y="0"/>
            <a:ext cx="7169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HVAC Design</a:t>
            </a:r>
          </a:p>
        </p:txBody>
      </p:sp>
      <p:sp>
        <p:nvSpPr>
          <p:cNvPr id="82947" name="Rectangle 14"/>
          <p:cNvSpPr>
            <a:spLocks noChangeArrowheads="1"/>
          </p:cNvSpPr>
          <p:nvPr/>
        </p:nvSpPr>
        <p:spPr bwMode="auto">
          <a:xfrm>
            <a:off x="1743075" y="711200"/>
            <a:ext cx="29321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Times New Roman" pitchFamily="18" charset="0"/>
                <a:cs typeface="Times New Roman" pitchFamily="18" charset="0"/>
              </a:rPr>
              <a:t>Ground floor </a:t>
            </a:r>
            <a:endParaRPr lang="en-US" sz="2400"/>
          </a:p>
        </p:txBody>
      </p:sp>
      <p:sp>
        <p:nvSpPr>
          <p:cNvPr id="5" name="TextBox 4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693" y="1420453"/>
            <a:ext cx="10635048" cy="50516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Group 3"/>
          <p:cNvGrpSpPr>
            <a:grpSpLocks/>
          </p:cNvGrpSpPr>
          <p:nvPr/>
        </p:nvGrpSpPr>
        <p:grpSpPr bwMode="auto">
          <a:xfrm>
            <a:off x="1643063" y="1647825"/>
            <a:ext cx="8905875" cy="3562350"/>
            <a:chOff x="0" y="215572"/>
            <a:chExt cx="8906693" cy="3562677"/>
          </a:xfrm>
        </p:grpSpPr>
        <p:sp>
          <p:nvSpPr>
            <p:cNvPr id="5" name="Chevron 4"/>
            <p:cNvSpPr/>
            <p:nvPr/>
          </p:nvSpPr>
          <p:spPr>
            <a:xfrm>
              <a:off x="0" y="215572"/>
              <a:ext cx="8906693" cy="3562677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781339" y="215572"/>
              <a:ext cx="5344016" cy="35626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41910" rIns="0" bIns="41910" spcCol="1270" anchor="ctr"/>
            <a:lstStyle/>
            <a:p>
              <a:pPr algn="ctr" defTabSz="2933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defTabSz="2933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6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Thermal</a:t>
              </a:r>
              <a:br>
                <a:rPr lang="en-US" sz="6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6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Analysis</a:t>
              </a:r>
              <a:endParaRPr lang="ar-SA" sz="6600" dirty="0">
                <a:solidFill>
                  <a:schemeClr val="bg1"/>
                </a:solidFill>
              </a:endParaRPr>
            </a:p>
            <a:p>
              <a:pPr algn="ctr" defTabSz="2933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6600" b="1" dirty="0"/>
            </a:p>
          </p:txBody>
        </p:sp>
      </p:grpSp>
      <p:sp>
        <p:nvSpPr>
          <p:cNvPr id="83971" name="Rectangle 6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66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862138" y="1543050"/>
          <a:ext cx="8128000" cy="2414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1207710">
                <a:tc>
                  <a:txBody>
                    <a:bodyPr/>
                    <a:lstStyle/>
                    <a:p>
                      <a:r>
                        <a:rPr lang="ar-JO" dirty="0" smtClean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Total cooling load (KW) =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337.2 KW     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  21/7</a:t>
                      </a:r>
                      <a:endParaRPr lang="ar-SA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1207710">
                <a:tc>
                  <a:txBody>
                    <a:bodyPr/>
                    <a:lstStyle/>
                    <a:p>
                      <a:r>
                        <a:rPr lang="ar-JO" dirty="0" smtClean="0"/>
                        <a:t> 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Total Heating  load (KW) = 121 KW       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  21/12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5002" name="مستطيل 5"/>
          <p:cNvSpPr>
            <a:spLocks noChangeArrowheads="1"/>
          </p:cNvSpPr>
          <p:nvPr/>
        </p:nvSpPr>
        <p:spPr bwMode="auto">
          <a:xfrm>
            <a:off x="2403475" y="723900"/>
            <a:ext cx="3376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Thermal Analysis </a:t>
            </a:r>
            <a:endParaRPr lang="ar-SA" sz="32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003" name="Rectangle 3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67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"/>
          <p:cNvSpPr>
            <a:spLocks noChangeArrowheads="1"/>
          </p:cNvSpPr>
          <p:nvPr/>
        </p:nvSpPr>
        <p:spPr bwMode="auto">
          <a:xfrm>
            <a:off x="874713" y="1382713"/>
            <a:ext cx="83708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b="1"/>
              <a:t>The most suitable values of U-value for building in Palestine are as follows:</a:t>
            </a:r>
          </a:p>
          <a:p>
            <a:pPr algn="ctr"/>
            <a:r>
              <a:rPr lang="en-US" b="1"/>
              <a:t> </a:t>
            </a:r>
          </a:p>
          <a:p>
            <a:pPr algn="ctr"/>
            <a:endParaRPr lang="en-US" b="1"/>
          </a:p>
          <a:p>
            <a:pPr algn="ctr"/>
            <a:r>
              <a:rPr lang="en-US" b="1"/>
              <a:t>U value for walls = 0.5 W/m2.K</a:t>
            </a:r>
            <a:endParaRPr lang="ar-SA" b="1">
              <a:cs typeface="Tahoma" pitchFamily="34" charset="0"/>
            </a:endParaRPr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r>
              <a:rPr lang="en-US" b="1"/>
              <a:t>U value for roof = 0.4 W/m2.K</a:t>
            </a:r>
            <a:endParaRPr lang="ar-SA" b="1">
              <a:cs typeface="Tahoma" pitchFamily="34" charset="0"/>
            </a:endParaRPr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r>
              <a:rPr lang="en-US" b="1"/>
              <a:t>U value for windows = 2.0  W/m2.K</a:t>
            </a:r>
            <a:endParaRPr lang="ar-SA" b="1">
              <a:cs typeface="Tahoma" pitchFamily="34" charset="0"/>
            </a:endParaRPr>
          </a:p>
          <a:p>
            <a:pPr algn="ctr"/>
            <a:endParaRPr lang="en-US" b="1"/>
          </a:p>
        </p:txBody>
      </p:sp>
      <p:sp>
        <p:nvSpPr>
          <p:cNvPr id="86019" name="Rectangle 2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68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922296" y="383568"/>
            <a:ext cx="27302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Materials :</a:t>
            </a: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SimSun" pitchFamily="2" charset="-122"/>
              <a:cs typeface="Aharoni" pitchFamily="2" charset="-79"/>
            </a:endParaRPr>
          </a:p>
        </p:txBody>
      </p:sp>
      <p:sp>
        <p:nvSpPr>
          <p:cNvPr id="87043" name="مستطيل 4"/>
          <p:cNvSpPr>
            <a:spLocks noChangeArrowheads="1"/>
          </p:cNvSpPr>
          <p:nvPr/>
        </p:nvSpPr>
        <p:spPr bwMode="auto">
          <a:xfrm>
            <a:off x="571500" y="1846263"/>
            <a:ext cx="3916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External wall of  U = 0.41 W/m2.K</a:t>
            </a:r>
            <a:endParaRPr lang="ar-SA" b="1">
              <a:cs typeface="Tahoma" pitchFamily="34" charset="0"/>
            </a:endParaRPr>
          </a:p>
        </p:txBody>
      </p:sp>
      <p:pic>
        <p:nvPicPr>
          <p:cNvPr id="8704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38" y="2360613"/>
            <a:ext cx="5570537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0525" y="2362200"/>
            <a:ext cx="5294313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6" name="مستطيل 6"/>
          <p:cNvSpPr>
            <a:spLocks noChangeArrowheads="1"/>
          </p:cNvSpPr>
          <p:nvPr/>
        </p:nvSpPr>
        <p:spPr bwMode="auto">
          <a:xfrm>
            <a:off x="6734175" y="1898650"/>
            <a:ext cx="3738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Internal wall of  U = 1.61 W/m2.K</a:t>
            </a:r>
            <a:endParaRPr lang="ar-SA" b="1">
              <a:cs typeface="Tahoma" pitchFamily="34" charset="0"/>
            </a:endParaRP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69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مستطيل 3"/>
          <p:cNvSpPr>
            <a:spLocks noChangeArrowheads="1"/>
          </p:cNvSpPr>
          <p:nvPr/>
        </p:nvSpPr>
        <p:spPr bwMode="auto">
          <a:xfrm>
            <a:off x="696913" y="2095500"/>
            <a:ext cx="2881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Roof  of U = 0.26 W/m2.K</a:t>
            </a:r>
            <a:endParaRPr lang="ar-SA" b="1">
              <a:cs typeface="Tahoma" pitchFamily="34" charset="0"/>
            </a:endParaRPr>
          </a:p>
        </p:txBody>
      </p:sp>
      <p:pic>
        <p:nvPicPr>
          <p:cNvPr id="880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400" y="2673350"/>
            <a:ext cx="523081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649538"/>
            <a:ext cx="5948363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9" name="مستطيل 5"/>
          <p:cNvSpPr>
            <a:spLocks noChangeArrowheads="1"/>
          </p:cNvSpPr>
          <p:nvPr/>
        </p:nvSpPr>
        <p:spPr bwMode="auto">
          <a:xfrm>
            <a:off x="6113463" y="2095500"/>
            <a:ext cx="2813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floor of U = 0.26 W/m2.K</a:t>
            </a:r>
            <a:endParaRPr lang="ar-SA" b="1">
              <a:cs typeface="Tahoma" pitchFamily="34" charset="0"/>
            </a:endParaRP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70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204788"/>
            <a:ext cx="8912225" cy="128111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6</a:t>
            </a:r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2501900" y="2222500"/>
            <a:ext cx="9450388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5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Site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صورة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0913" y="2814638"/>
            <a:ext cx="644048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مستطيل 5"/>
          <p:cNvSpPr>
            <a:spLocks noChangeArrowheads="1"/>
          </p:cNvSpPr>
          <p:nvPr/>
        </p:nvSpPr>
        <p:spPr bwMode="auto">
          <a:xfrm>
            <a:off x="1716088" y="1373188"/>
            <a:ext cx="6096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windows consist of two layers (double glazing) with air gap =6mm </a:t>
            </a:r>
          </a:p>
          <a:p>
            <a:r>
              <a:rPr lang="en-US" b="1"/>
              <a:t>U = 1.96 W/m2.K</a:t>
            </a:r>
            <a:endParaRPr lang="en-US"/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71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116" name="TextBox 7"/>
          <p:cNvSpPr txBox="1">
            <a:spLocks noChangeArrowheads="1"/>
          </p:cNvSpPr>
          <p:nvPr/>
        </p:nvSpPr>
        <p:spPr bwMode="auto">
          <a:xfrm>
            <a:off x="8159750" y="558800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7663" y="438150"/>
            <a:ext cx="410686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water supply design:</a:t>
            </a:r>
            <a:endParaRPr lang="ar-SA" sz="3600" dirty="0">
              <a:latin typeface="+mn-lt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10989" y="176272"/>
            <a:ext cx="234872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First floor </a:t>
            </a:r>
            <a:endParaRPr lang="en-US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27066" y="2503265"/>
            <a:ext cx="298671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Ground floor</a:t>
            </a:r>
            <a:endParaRPr lang="en-US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42065" y="3565336"/>
            <a:ext cx="300114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Second floor </a:t>
            </a:r>
            <a:endParaRPr lang="en-US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147" y="3295134"/>
            <a:ext cx="5010560" cy="33403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1144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1463" y="866775"/>
            <a:ext cx="3775075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7805" y="4088556"/>
            <a:ext cx="4629665" cy="26143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20723" y="1874292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0113" y="352425"/>
            <a:ext cx="64992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Piping Design for Drainage system ( 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sixth floor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" y="1694191"/>
            <a:ext cx="5360927" cy="4365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382" y="1715807"/>
            <a:ext cx="5964196" cy="432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1667600" y="1172257"/>
            <a:ext cx="1986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Ground floor</a:t>
            </a:r>
            <a:endParaRPr lang="en-US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99870" y="1172257"/>
            <a:ext cx="226540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First floor </a:t>
            </a:r>
            <a:endParaRPr lang="en-US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6"/>
          <p:cNvGrpSpPr>
            <a:grpSpLocks/>
          </p:cNvGrpSpPr>
          <p:nvPr/>
        </p:nvGrpSpPr>
        <p:grpSpPr bwMode="auto">
          <a:xfrm>
            <a:off x="1749425" y="1879600"/>
            <a:ext cx="8912225" cy="3617913"/>
            <a:chOff x="-81887" y="179891"/>
            <a:chExt cx="8911686" cy="3618814"/>
          </a:xfrm>
        </p:grpSpPr>
        <p:sp>
          <p:nvSpPr>
            <p:cNvPr id="8" name="Chevron 7"/>
            <p:cNvSpPr/>
            <p:nvPr/>
          </p:nvSpPr>
          <p:spPr>
            <a:xfrm>
              <a:off x="-81887" y="179891"/>
              <a:ext cx="8911686" cy="3564826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hevron 4"/>
            <p:cNvSpPr/>
            <p:nvPr/>
          </p:nvSpPr>
          <p:spPr>
            <a:xfrm>
              <a:off x="1332490" y="233879"/>
              <a:ext cx="6608362" cy="35648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60960" rIns="0" bIns="60960" spcCol="1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600" b="1" cap="all" dirty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Safety design</a:t>
              </a:r>
              <a:endParaRPr lang="en-US" sz="6600" b="1" cap="all" dirty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>
          <a:xfrm>
            <a:off x="1743075" y="836613"/>
            <a:ext cx="8705850" cy="1281112"/>
          </a:xfrm>
        </p:spPr>
        <p:txBody>
          <a:bodyPr/>
          <a:lstStyle/>
          <a:p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 Sprinkler :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1943100" y="1655763"/>
            <a:ext cx="6096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In the health Care center the maximum coverage area for sprinkler is 12 m</a:t>
            </a:r>
            <a:r>
              <a:rPr lang="en-US" baseline="30000"/>
              <a:t>2</a:t>
            </a:r>
            <a:r>
              <a:rPr lang="en-US"/>
              <a:t>, and the maximum distance between sprinklers is 4 m. </a:t>
            </a:r>
          </a:p>
        </p:txBody>
      </p:sp>
      <p:pic>
        <p:nvPicPr>
          <p:cNvPr id="6" name="Picture 5" descr="نتيجة بحث الصور عن ‪sprinklers‬‏"/>
          <p:cNvPicPr/>
          <p:nvPr/>
        </p:nvPicPr>
        <p:blipFill rotWithShape="1">
          <a:blip r:embed="rId2"/>
          <a:srcRect r="28364"/>
          <a:stretch/>
        </p:blipFill>
        <p:spPr bwMode="auto">
          <a:xfrm>
            <a:off x="8324850" y="3560763"/>
            <a:ext cx="2408238" cy="223837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Picture 7" descr="C:\Users\Areen\Desktop\downloa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8975" y="3522663"/>
            <a:ext cx="3194050" cy="231457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5238" name="Rectangle 10"/>
          <p:cNvSpPr>
            <a:spLocks noChangeArrowheads="1"/>
          </p:cNvSpPr>
          <p:nvPr/>
        </p:nvSpPr>
        <p:spPr bwMode="auto">
          <a:xfrm>
            <a:off x="1744663" y="698500"/>
            <a:ext cx="609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Safety Design:</a:t>
            </a:r>
          </a:p>
        </p:txBody>
      </p:sp>
      <p:pic>
        <p:nvPicPr>
          <p:cNvPr id="12" name="Picture 11" descr="C:\Users\Areen\Desktop\shutterstock_33793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6025" y="3560763"/>
            <a:ext cx="3048000" cy="22860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5240" name="Rectangle 12"/>
          <p:cNvSpPr>
            <a:spLocks noChangeArrowheads="1"/>
          </p:cNvSpPr>
          <p:nvPr/>
        </p:nvSpPr>
        <p:spPr bwMode="auto">
          <a:xfrm>
            <a:off x="9128125" y="5953125"/>
            <a:ext cx="109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Sprinkler</a:t>
            </a:r>
          </a:p>
        </p:txBody>
      </p:sp>
      <p:sp>
        <p:nvSpPr>
          <p:cNvPr id="95241" name="Rectangle 14"/>
          <p:cNvSpPr>
            <a:spLocks noChangeArrowheads="1"/>
          </p:cNvSpPr>
          <p:nvPr/>
        </p:nvSpPr>
        <p:spPr bwMode="auto">
          <a:xfrm>
            <a:off x="1744663" y="5953125"/>
            <a:ext cx="1273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Fire alarm</a:t>
            </a:r>
          </a:p>
        </p:txBody>
      </p:sp>
      <p:sp>
        <p:nvSpPr>
          <p:cNvPr id="95242" name="Rectangle 15"/>
          <p:cNvSpPr>
            <a:spLocks noChangeArrowheads="1"/>
          </p:cNvSpPr>
          <p:nvPr/>
        </p:nvSpPr>
        <p:spPr bwMode="auto">
          <a:xfrm>
            <a:off x="5076825" y="5953125"/>
            <a:ext cx="2038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Fire extinguishers</a:t>
            </a:r>
          </a:p>
        </p:txBody>
      </p:sp>
      <p:sp>
        <p:nvSpPr>
          <p:cNvPr id="95243" name="Rectangle 16"/>
          <p:cNvSpPr>
            <a:spLocks noChangeArrowheads="1"/>
          </p:cNvSpPr>
          <p:nvPr/>
        </p:nvSpPr>
        <p:spPr bwMode="auto">
          <a:xfrm>
            <a:off x="293688" y="768350"/>
            <a:ext cx="96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77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000" y="7461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43088" y="1920875"/>
            <a:ext cx="8910637" cy="128111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QUANTITY SURVEY</a:t>
            </a:r>
            <a:b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&amp;</a:t>
            </a: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Cost Estimates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283" name="TextBox 4"/>
          <p:cNvSpPr txBox="1">
            <a:spLocks noChangeArrowheads="1"/>
          </p:cNvSpPr>
          <p:nvPr/>
        </p:nvSpPr>
        <p:spPr bwMode="auto">
          <a:xfrm>
            <a:off x="1355725" y="1450975"/>
            <a:ext cx="9412288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Times New Roman" pitchFamily="18" charset="0"/>
                <a:cs typeface="Times New Roman" pitchFamily="18" charset="0"/>
              </a:rPr>
              <a:t>The quantity survey and cost estimate as shown:</a:t>
            </a:r>
          </a:p>
          <a:p>
            <a:r>
              <a:rPr lang="en-US" sz="3600" b="1">
                <a:latin typeface="Times New Roman" pitchFamily="18" charset="0"/>
                <a:cs typeface="Times New Roman" pitchFamily="18" charset="0"/>
              </a:rPr>
              <a:t>           </a:t>
            </a:r>
            <a:endParaRPr lang="en-US" sz="36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>
                <a:latin typeface="Times New Roman" pitchFamily="18" charset="0"/>
                <a:cs typeface="Times New Roman" pitchFamily="18" charset="0"/>
              </a:rPr>
              <a:t>The total cost of the building is </a:t>
            </a:r>
            <a:r>
              <a:rPr lang="en-US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3,300,000 NIS</a:t>
            </a:r>
          </a:p>
          <a:p>
            <a:r>
              <a:rPr lang="en-US" sz="3600">
                <a:latin typeface="Times New Roman" pitchFamily="18" charset="0"/>
                <a:cs typeface="Times New Roman" pitchFamily="18" charset="0"/>
              </a:rPr>
              <a:t>Total cost per 1 meter square= </a:t>
            </a:r>
            <a:r>
              <a:rPr lang="en-US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1052 NIS/ m</a:t>
            </a:r>
            <a:r>
              <a:rPr lang="en-US" sz="36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3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5350" y="2133600"/>
            <a:ext cx="8915400" cy="3778250"/>
          </a:xfrm>
        </p:spPr>
        <p:txBody>
          <a:bodyPr rtlCol="0">
            <a:normAutofit/>
          </a:bodyPr>
          <a:lstStyle/>
          <a:p>
            <a:pPr marL="0" indent="0" algn="ctr" fontAlgn="auto">
              <a:spcBef>
                <a:spcPct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en-US" sz="9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71525"/>
            <a:ext cx="1216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75" y="-46038"/>
            <a:ext cx="5602288" cy="12811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127000" y="746125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7</a:t>
            </a:r>
          </a:p>
        </p:txBody>
      </p:sp>
      <p:pic>
        <p:nvPicPr>
          <p:cNvPr id="25604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1638" y="1146175"/>
            <a:ext cx="9534525" cy="562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16200000">
            <a:off x="9913145" y="1869281"/>
            <a:ext cx="1008062" cy="384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899650" y="2595563"/>
            <a:ext cx="77470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</a:t>
            </a: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Master </a:t>
            </a:r>
            <a:r>
              <a:rPr lang="en-US" sz="9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br>
              <a:rPr lang="en-US" sz="9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6627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14563" y="1979613"/>
            <a:ext cx="7800975" cy="4237037"/>
          </a:xfrm>
        </p:spPr>
      </p:pic>
      <p:sp>
        <p:nvSpPr>
          <p:cNvPr id="5" name="Right Arrow 4"/>
          <p:cNvSpPr/>
          <p:nvPr/>
        </p:nvSpPr>
        <p:spPr>
          <a:xfrm rot="16200000">
            <a:off x="9047957" y="2440781"/>
            <a:ext cx="1008062" cy="384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36050" y="3168650"/>
            <a:ext cx="77470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26630" name="Rectangle 2"/>
          <p:cNvSpPr>
            <a:spLocks noChangeArrowheads="1"/>
          </p:cNvSpPr>
          <p:nvPr/>
        </p:nvSpPr>
        <p:spPr bwMode="auto">
          <a:xfrm>
            <a:off x="350838" y="768350"/>
            <a:ext cx="844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5CBA0"/>
                </a:solidFill>
                <a:latin typeface="Times New Roman" pitchFamily="18" charset="0"/>
                <a:cs typeface="Times New Roman" pitchFamily="18" charset="0"/>
              </a:rPr>
              <a:t>Slide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ath Care Center new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Helath Care Center new</Template>
  <TotalTime>0</TotalTime>
  <Words>1152</Words>
  <Application>Microsoft Office PowerPoint</Application>
  <PresentationFormat>مخصص</PresentationFormat>
  <Paragraphs>413</Paragraphs>
  <Slides>79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79</vt:i4>
      </vt:variant>
    </vt:vector>
  </HeadingPairs>
  <TitlesOfParts>
    <vt:vector size="87" baseType="lpstr">
      <vt:lpstr>Century Gothic</vt:lpstr>
      <vt:lpstr>Arial</vt:lpstr>
      <vt:lpstr>Wingdings 3</vt:lpstr>
      <vt:lpstr>Calibri</vt:lpstr>
      <vt:lpstr>Times New Roman</vt:lpstr>
      <vt:lpstr>ItalicT</vt:lpstr>
      <vt:lpstr>Tahoma</vt:lpstr>
      <vt:lpstr>Helath Care Center new</vt:lpstr>
      <vt:lpstr>Health Care Center</vt:lpstr>
      <vt:lpstr>Outline</vt:lpstr>
      <vt:lpstr>Architectural Aspects</vt:lpstr>
      <vt:lpstr>الشريحة 4</vt:lpstr>
      <vt:lpstr>الشريحة 5</vt:lpstr>
      <vt:lpstr>الشريحة 6</vt:lpstr>
      <vt:lpstr>Architectural Design</vt:lpstr>
      <vt:lpstr>Architectural Design</vt:lpstr>
      <vt:lpstr>Master Plan </vt:lpstr>
      <vt:lpstr>الشريحة 10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الشريحة 24</vt:lpstr>
      <vt:lpstr>الشريحة 25</vt:lpstr>
      <vt:lpstr>الشريحة 26</vt:lpstr>
      <vt:lpstr>الشريحة 27</vt:lpstr>
      <vt:lpstr>Structural Design</vt:lpstr>
      <vt:lpstr>Structural Design</vt:lpstr>
      <vt:lpstr>Structural Design</vt:lpstr>
      <vt:lpstr>Loads:</vt:lpstr>
      <vt:lpstr>Structural Design</vt:lpstr>
      <vt:lpstr>Structural Design</vt:lpstr>
      <vt:lpstr>الشريحة 34</vt:lpstr>
      <vt:lpstr>Deflection check:</vt:lpstr>
      <vt:lpstr>Seismic Design Response Spectrum</vt:lpstr>
      <vt:lpstr>Structural Design</vt:lpstr>
      <vt:lpstr>الشريحة 38</vt:lpstr>
      <vt:lpstr>Structural Design</vt:lpstr>
      <vt:lpstr>Structural Design</vt:lpstr>
      <vt:lpstr>Structural Design</vt:lpstr>
      <vt:lpstr>Structural Design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Ecotect model for Emergency room:</vt:lpstr>
      <vt:lpstr>Acoustical Analysis</vt:lpstr>
      <vt:lpstr>Acoustical Analysis</vt:lpstr>
      <vt:lpstr>Sound Transmission Class (STC)</vt:lpstr>
      <vt:lpstr>Composite STC values at different values of frequency.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Distribution of sockets Ground Floor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الشريحة 75</vt:lpstr>
      <vt:lpstr>  Sprinkler :</vt:lpstr>
      <vt:lpstr>QUANTITY SURVEY &amp; Cost Estimates</vt:lpstr>
      <vt:lpstr>الشريحة 78</vt:lpstr>
      <vt:lpstr>الشريحة 79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 Center</dc:title>
  <dc:creator>Windows User</dc:creator>
  <cp:lastModifiedBy>Windows User</cp:lastModifiedBy>
  <cp:revision>1</cp:revision>
  <dcterms:created xsi:type="dcterms:W3CDTF">2017-12-21T06:20:42Z</dcterms:created>
  <dcterms:modified xsi:type="dcterms:W3CDTF">2017-12-21T06:21:21Z</dcterms:modified>
</cp:coreProperties>
</file>