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0" r:id="rId2"/>
  </p:sldMasterIdLst>
  <p:notesMasterIdLst>
    <p:notesMasterId r:id="rId11"/>
  </p:notesMasterIdLst>
  <p:sldIdLst>
    <p:sldId id="256" r:id="rId3"/>
    <p:sldId id="258" r:id="rId4"/>
    <p:sldId id="259" r:id="rId5"/>
    <p:sldId id="260" r:id="rId6"/>
    <p:sldId id="261" r:id="rId7"/>
    <p:sldId id="262" r:id="rId8"/>
    <p:sldId id="263" r:id="rId9"/>
    <p:sldId id="264" r:id="rId1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jFi7yElnqKGrF5NoxDuBIjR1IidA=="/>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slideMaster" Target="slideMasters/slideMaster2.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 name="Google Shape;12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ce731e777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gce731e777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ce731e7778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0" name="Google Shape;150;gce731e7778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db1f78a97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gdb1f78a97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14" name="Google Shape;14;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5" name="Google Shape;15;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6" name="Google Shape;16;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3"/>
        <p:cNvGrpSpPr/>
        <p:nvPr/>
      </p:nvGrpSpPr>
      <p:grpSpPr>
        <a:xfrm>
          <a:off x="0" y="0"/>
          <a:ext cx="0" cy="0"/>
          <a:chOff x="0" y="0"/>
          <a:chExt cx="0" cy="0"/>
        </a:xfrm>
      </p:grpSpPr>
      <p:sp>
        <p:nvSpPr>
          <p:cNvPr id="74" name="Google Shape;74;p3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6" name="Google Shape;76;p3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7" name="Google Shape;77;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8" name="Google Shape;78;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9" name="Google Shape;79;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0"/>
        <p:cNvGrpSpPr/>
        <p:nvPr/>
      </p:nvGrpSpPr>
      <p:grpSpPr>
        <a:xfrm>
          <a:off x="0" y="0"/>
          <a:ext cx="0" cy="0"/>
          <a:chOff x="0" y="0"/>
          <a:chExt cx="0" cy="0"/>
        </a:xfrm>
      </p:grpSpPr>
      <p:sp>
        <p:nvSpPr>
          <p:cNvPr id="81" name="Google Shape;81;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3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4" name="Google Shape;84;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5" name="Google Shape;85;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6"/>
        <p:cNvGrpSpPr/>
        <p:nvPr/>
      </p:nvGrpSpPr>
      <p:grpSpPr>
        <a:xfrm>
          <a:off x="0" y="0"/>
          <a:ext cx="0" cy="0"/>
          <a:chOff x="0" y="0"/>
          <a:chExt cx="0" cy="0"/>
        </a:xfrm>
      </p:grpSpPr>
      <p:sp>
        <p:nvSpPr>
          <p:cNvPr id="87" name="Google Shape;87;p3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3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90" name="Google Shape;90;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91" name="Google Shape;91;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7" name="Google Shape;27;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8" name="Google Shape;28;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
        <p:cNvGrpSpPr/>
        <p:nvPr/>
      </p:nvGrpSpPr>
      <p:grpSpPr>
        <a:xfrm>
          <a:off x="0" y="0"/>
          <a:ext cx="0" cy="0"/>
          <a:chOff x="0" y="0"/>
          <a:chExt cx="0" cy="0"/>
        </a:xfrm>
      </p:grpSpPr>
      <p:sp>
        <p:nvSpPr>
          <p:cNvPr id="30" name="Google Shape;30;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1" name="Google Shape;31;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2" name="Google Shape;32;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6" name="Google Shape;3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7" name="Google Shape;3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8"/>
        <p:cNvGrpSpPr/>
        <p:nvPr/>
      </p:nvGrpSpPr>
      <p:grpSpPr>
        <a:xfrm>
          <a:off x="0" y="0"/>
          <a:ext cx="0" cy="0"/>
          <a:chOff x="0" y="0"/>
          <a:chExt cx="0" cy="0"/>
        </a:xfrm>
      </p:grpSpPr>
      <p:sp>
        <p:nvSpPr>
          <p:cNvPr id="39" name="Google Shape;39;p2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2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1" name="Google Shape;4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2" name="Google Shape;4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3" name="Google Shape;4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4"/>
        <p:cNvGrpSpPr/>
        <p:nvPr/>
      </p:nvGrpSpPr>
      <p:grpSpPr>
        <a:xfrm>
          <a:off x="0" y="0"/>
          <a:ext cx="0" cy="0"/>
          <a:chOff x="0" y="0"/>
          <a:chExt cx="0" cy="0"/>
        </a:xfrm>
      </p:grpSpPr>
      <p:sp>
        <p:nvSpPr>
          <p:cNvPr id="45" name="Google Shape;45;p2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2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7" name="Google Shape;47;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8" name="Google Shape;48;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9" name="Google Shape;49;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0"/>
        <p:cNvGrpSpPr/>
        <p:nvPr/>
      </p:nvGrpSpPr>
      <p:grpSpPr>
        <a:xfrm>
          <a:off x="0" y="0"/>
          <a:ext cx="0" cy="0"/>
          <a:chOff x="0" y="0"/>
          <a:chExt cx="0" cy="0"/>
        </a:xfrm>
      </p:grpSpPr>
      <p:sp>
        <p:nvSpPr>
          <p:cNvPr id="51" name="Google Shape;51;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5" name="Google Shape;55;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6" name="Google Shape;56;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7"/>
        <p:cNvGrpSpPr/>
        <p:nvPr/>
      </p:nvGrpSpPr>
      <p:grpSpPr>
        <a:xfrm>
          <a:off x="0" y="0"/>
          <a:ext cx="0" cy="0"/>
          <a:chOff x="0" y="0"/>
          <a:chExt cx="0" cy="0"/>
        </a:xfrm>
      </p:grpSpPr>
      <p:sp>
        <p:nvSpPr>
          <p:cNvPr id="58" name="Google Shape;58;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0" name="Google Shape;60;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4" name="Google Shape;64;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5" name="Google Shape;65;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6"/>
        <p:cNvGrpSpPr/>
        <p:nvPr/>
      </p:nvGrpSpPr>
      <p:grpSpPr>
        <a:xfrm>
          <a:off x="0" y="0"/>
          <a:ext cx="0" cy="0"/>
          <a:chOff x="0" y="0"/>
          <a:chExt cx="0" cy="0"/>
        </a:xfrm>
      </p:grpSpPr>
      <p:sp>
        <p:nvSpPr>
          <p:cNvPr id="67" name="Google Shape;67;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3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9" name="Google Shape;69;p3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1" name="Google Shape;71;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2" name="Google Shape;72;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8" name="Google Shape;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1">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9" name="Google Shape;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1">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10" name="Google Shape;1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1">
              <a:spcBef>
                <a:spcPts val="0"/>
              </a:spcBef>
              <a:buNone/>
              <a:defRPr sz="1200" b="0" i="0" u="none" strike="noStrike" cap="none">
                <a:solidFill>
                  <a:schemeClr val="lt1"/>
                </a:solidFill>
                <a:latin typeface="Calibri"/>
                <a:ea typeface="Calibri"/>
                <a:cs typeface="Calibri"/>
                <a:sym typeface="Calibri"/>
              </a:defRPr>
            </a:lvl1pPr>
            <a:lvl2pPr marL="0" marR="0" lvl="1" indent="0" algn="r" rtl="1">
              <a:spcBef>
                <a:spcPts val="0"/>
              </a:spcBef>
              <a:buNone/>
              <a:defRPr sz="1200" b="0" i="0" u="none" strike="noStrike" cap="none">
                <a:solidFill>
                  <a:schemeClr val="lt1"/>
                </a:solidFill>
                <a:latin typeface="Calibri"/>
                <a:ea typeface="Calibri"/>
                <a:cs typeface="Calibri"/>
                <a:sym typeface="Calibri"/>
              </a:defRPr>
            </a:lvl2pPr>
            <a:lvl3pPr marL="0" marR="0" lvl="2" indent="0" algn="r" rtl="1">
              <a:spcBef>
                <a:spcPts val="0"/>
              </a:spcBef>
              <a:buNone/>
              <a:defRPr sz="1200" b="0" i="0" u="none" strike="noStrike" cap="none">
                <a:solidFill>
                  <a:schemeClr val="lt1"/>
                </a:solidFill>
                <a:latin typeface="Calibri"/>
                <a:ea typeface="Calibri"/>
                <a:cs typeface="Calibri"/>
                <a:sym typeface="Calibri"/>
              </a:defRPr>
            </a:lvl3pPr>
            <a:lvl4pPr marL="0" marR="0" lvl="3" indent="0" algn="r" rtl="1">
              <a:spcBef>
                <a:spcPts val="0"/>
              </a:spcBef>
              <a:buNone/>
              <a:defRPr sz="1200" b="0" i="0" u="none" strike="noStrike" cap="none">
                <a:solidFill>
                  <a:schemeClr val="lt1"/>
                </a:solidFill>
                <a:latin typeface="Calibri"/>
                <a:ea typeface="Calibri"/>
                <a:cs typeface="Calibri"/>
                <a:sym typeface="Calibri"/>
              </a:defRPr>
            </a:lvl4pPr>
            <a:lvl5pPr marL="0" marR="0" lvl="4" indent="0" algn="r" rtl="1">
              <a:spcBef>
                <a:spcPts val="0"/>
              </a:spcBef>
              <a:buNone/>
              <a:defRPr sz="1200" b="0" i="0" u="none" strike="noStrike" cap="none">
                <a:solidFill>
                  <a:schemeClr val="lt1"/>
                </a:solidFill>
                <a:latin typeface="Calibri"/>
                <a:ea typeface="Calibri"/>
                <a:cs typeface="Calibri"/>
                <a:sym typeface="Calibri"/>
              </a:defRPr>
            </a:lvl5pPr>
            <a:lvl6pPr marL="0" marR="0" lvl="5" indent="0" algn="r" rtl="1">
              <a:spcBef>
                <a:spcPts val="0"/>
              </a:spcBef>
              <a:buNone/>
              <a:defRPr sz="1200" b="0" i="0" u="none" strike="noStrike" cap="none">
                <a:solidFill>
                  <a:schemeClr val="lt1"/>
                </a:solidFill>
                <a:latin typeface="Calibri"/>
                <a:ea typeface="Calibri"/>
                <a:cs typeface="Calibri"/>
                <a:sym typeface="Calibri"/>
              </a:defRPr>
            </a:lvl6pPr>
            <a:lvl7pPr marL="0" marR="0" lvl="6" indent="0" algn="r" rtl="1">
              <a:spcBef>
                <a:spcPts val="0"/>
              </a:spcBef>
              <a:buNone/>
              <a:defRPr sz="1200" b="0" i="0" u="none" strike="noStrike" cap="none">
                <a:solidFill>
                  <a:schemeClr val="lt1"/>
                </a:solidFill>
                <a:latin typeface="Calibri"/>
                <a:ea typeface="Calibri"/>
                <a:cs typeface="Calibri"/>
                <a:sym typeface="Calibri"/>
              </a:defRPr>
            </a:lvl7pPr>
            <a:lvl8pPr marL="0" marR="0" lvl="7" indent="0" algn="r" rtl="1">
              <a:spcBef>
                <a:spcPts val="0"/>
              </a:spcBef>
              <a:buNone/>
              <a:defRPr sz="1200" b="0" i="0" u="none" strike="noStrike" cap="none">
                <a:solidFill>
                  <a:schemeClr val="lt1"/>
                </a:solidFill>
                <a:latin typeface="Calibri"/>
                <a:ea typeface="Calibri"/>
                <a:cs typeface="Calibri"/>
                <a:sym typeface="Calibri"/>
              </a:defRPr>
            </a:lvl8pPr>
            <a:lvl9pPr marL="0" marR="0" lvl="8" indent="0" algn="r" rtl="1">
              <a:spcBef>
                <a:spcPts val="0"/>
              </a:spcBef>
              <a:buNone/>
              <a:defRPr sz="1200" b="0" i="0" u="none" strike="noStrike" cap="none">
                <a:solidFill>
                  <a:schemeClr val="lt1"/>
                </a:solidFill>
                <a:latin typeface="Calibri"/>
                <a:ea typeface="Calibri"/>
                <a:cs typeface="Calibri"/>
                <a:sym typeface="Calibri"/>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
        <p:cNvGrpSpPr/>
        <p:nvPr/>
      </p:nvGrpSpPr>
      <p:grpSpPr>
        <a:xfrm>
          <a:off x="0" y="0"/>
          <a:ext cx="0" cy="0"/>
          <a:chOff x="0" y="0"/>
          <a:chExt cx="0" cy="0"/>
        </a:xfrm>
      </p:grpSpPr>
      <p:sp>
        <p:nvSpPr>
          <p:cNvPr id="18" name="Google Shape;18;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 name="Google Shape;21;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 name="Google Shape;22;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1">
              <a:spcBef>
                <a:spcPts val="0"/>
              </a:spcBef>
              <a:buNone/>
              <a:defRPr sz="1200" b="0" i="0" u="none" strike="noStrike" cap="none">
                <a:solidFill>
                  <a:srgbClr val="888888"/>
                </a:solidFill>
                <a:latin typeface="Calibri"/>
                <a:ea typeface="Calibri"/>
                <a:cs typeface="Calibri"/>
                <a:sym typeface="Calibri"/>
              </a:defRPr>
            </a:lvl1pPr>
            <a:lvl2pPr marL="0" marR="0" lvl="1" indent="0" algn="r" rtl="1">
              <a:spcBef>
                <a:spcPts val="0"/>
              </a:spcBef>
              <a:buNone/>
              <a:defRPr sz="1200" b="0" i="0" u="none" strike="noStrike" cap="none">
                <a:solidFill>
                  <a:srgbClr val="888888"/>
                </a:solidFill>
                <a:latin typeface="Calibri"/>
                <a:ea typeface="Calibri"/>
                <a:cs typeface="Calibri"/>
                <a:sym typeface="Calibri"/>
              </a:defRPr>
            </a:lvl2pPr>
            <a:lvl3pPr marL="0" marR="0" lvl="2" indent="0" algn="r" rtl="1">
              <a:spcBef>
                <a:spcPts val="0"/>
              </a:spcBef>
              <a:buNone/>
              <a:defRPr sz="1200" b="0" i="0" u="none" strike="noStrike" cap="none">
                <a:solidFill>
                  <a:srgbClr val="888888"/>
                </a:solidFill>
                <a:latin typeface="Calibri"/>
                <a:ea typeface="Calibri"/>
                <a:cs typeface="Calibri"/>
                <a:sym typeface="Calibri"/>
              </a:defRPr>
            </a:lvl3pPr>
            <a:lvl4pPr marL="0" marR="0" lvl="3" indent="0" algn="r" rtl="1">
              <a:spcBef>
                <a:spcPts val="0"/>
              </a:spcBef>
              <a:buNone/>
              <a:defRPr sz="1200" b="0" i="0" u="none" strike="noStrike" cap="none">
                <a:solidFill>
                  <a:srgbClr val="888888"/>
                </a:solidFill>
                <a:latin typeface="Calibri"/>
                <a:ea typeface="Calibri"/>
                <a:cs typeface="Calibri"/>
                <a:sym typeface="Calibri"/>
              </a:defRPr>
            </a:lvl4pPr>
            <a:lvl5pPr marL="0" marR="0" lvl="4" indent="0" algn="r" rtl="1">
              <a:spcBef>
                <a:spcPts val="0"/>
              </a:spcBef>
              <a:buNone/>
              <a:defRPr sz="1200" b="0" i="0" u="none" strike="noStrike" cap="none">
                <a:solidFill>
                  <a:srgbClr val="888888"/>
                </a:solidFill>
                <a:latin typeface="Calibri"/>
                <a:ea typeface="Calibri"/>
                <a:cs typeface="Calibri"/>
                <a:sym typeface="Calibri"/>
              </a:defRPr>
            </a:lvl5pPr>
            <a:lvl6pPr marL="0" marR="0" lvl="5" indent="0" algn="r" rtl="1">
              <a:spcBef>
                <a:spcPts val="0"/>
              </a:spcBef>
              <a:buNone/>
              <a:defRPr sz="1200" b="0" i="0" u="none" strike="noStrike" cap="none">
                <a:solidFill>
                  <a:srgbClr val="888888"/>
                </a:solidFill>
                <a:latin typeface="Calibri"/>
                <a:ea typeface="Calibri"/>
                <a:cs typeface="Calibri"/>
                <a:sym typeface="Calibri"/>
              </a:defRPr>
            </a:lvl6pPr>
            <a:lvl7pPr marL="0" marR="0" lvl="6" indent="0" algn="r" rtl="1">
              <a:spcBef>
                <a:spcPts val="0"/>
              </a:spcBef>
              <a:buNone/>
              <a:defRPr sz="1200" b="0" i="0" u="none" strike="noStrike" cap="none">
                <a:solidFill>
                  <a:srgbClr val="888888"/>
                </a:solidFill>
                <a:latin typeface="Calibri"/>
                <a:ea typeface="Calibri"/>
                <a:cs typeface="Calibri"/>
                <a:sym typeface="Calibri"/>
              </a:defRPr>
            </a:lvl7pPr>
            <a:lvl8pPr marL="0" marR="0" lvl="7" indent="0" algn="r" rtl="1">
              <a:spcBef>
                <a:spcPts val="0"/>
              </a:spcBef>
              <a:buNone/>
              <a:defRPr sz="1200" b="0" i="0" u="none" strike="noStrike" cap="none">
                <a:solidFill>
                  <a:srgbClr val="888888"/>
                </a:solidFill>
                <a:latin typeface="Calibri"/>
                <a:ea typeface="Calibri"/>
                <a:cs typeface="Calibri"/>
                <a:sym typeface="Calibri"/>
              </a:defRPr>
            </a:lvl8pPr>
            <a:lvl9pPr marL="0" marR="0" lvl="8" indent="0" algn="r" rtl="1">
              <a:spcBef>
                <a:spcPts val="0"/>
              </a:spcBef>
              <a:buNone/>
              <a:defRPr sz="1200" b="0" i="0" u="none" strike="noStrike" cap="none">
                <a:solidFill>
                  <a:srgbClr val="888888"/>
                </a:solidFill>
                <a:latin typeface="Calibri"/>
                <a:ea typeface="Calibri"/>
                <a:cs typeface="Calibri"/>
                <a:sym typeface="Calibri"/>
              </a:defRPr>
            </a:lvl9pPr>
          </a:lstStyle>
          <a:p>
            <a:pPr marL="0" lvl="0" indent="0" algn="r" rtl="1">
              <a:spcBef>
                <a:spcPts val="0"/>
              </a:spcBef>
              <a:spcAft>
                <a:spcPts val="0"/>
              </a:spcAft>
              <a:buNone/>
            </a:pPr>
            <a:fld id="{00000000-1234-1234-1234-123412341234}" type="slidenum">
              <a:rPr lang="en-US"/>
              <a:pPr marL="0" lvl="0" indent="0" algn="r" rtl="1">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5"/>
        <p:cNvGrpSpPr/>
        <p:nvPr/>
      </p:nvGrpSpPr>
      <p:grpSpPr>
        <a:xfrm>
          <a:off x="0" y="0"/>
          <a:ext cx="0" cy="0"/>
          <a:chOff x="0" y="0"/>
          <a:chExt cx="0" cy="0"/>
        </a:xfrm>
      </p:grpSpPr>
      <p:pic>
        <p:nvPicPr>
          <p:cNvPr id="96" name="Google Shape;96;p1" descr="صورة تحتوي على سماء&#10;&#10;تم إنشاء الوصف تلقائياً"/>
          <p:cNvPicPr preferRelativeResize="0"/>
          <p:nvPr/>
        </p:nvPicPr>
        <p:blipFill rotWithShape="1">
          <a:blip r:embed="rId3">
            <a:alphaModFix amt="40000"/>
          </a:blip>
          <a:srcRect t="12791"/>
          <a:stretch/>
        </p:blipFill>
        <p:spPr>
          <a:xfrm>
            <a:off x="20" y="10"/>
            <a:ext cx="12191980" cy="6857990"/>
          </a:xfrm>
          <a:prstGeom prst="rect">
            <a:avLst/>
          </a:prstGeom>
          <a:noFill/>
          <a:ln>
            <a:noFill/>
          </a:ln>
        </p:spPr>
      </p:pic>
      <p:sp>
        <p:nvSpPr>
          <p:cNvPr id="97" name="Google Shape;97;p1"/>
          <p:cNvSpPr txBox="1">
            <a:spLocks noGrp="1"/>
          </p:cNvSpPr>
          <p:nvPr>
            <p:ph type="ctrTitle"/>
          </p:nvPr>
        </p:nvSpPr>
        <p:spPr>
          <a:xfrm>
            <a:off x="620143" y="1195238"/>
            <a:ext cx="10261600" cy="1336379"/>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SzPct val="100000"/>
              <a:buFont typeface="Arial"/>
              <a:buNone/>
            </a:pPr>
            <a:r>
              <a:rPr lang="en-US" sz="11500">
                <a:latin typeface="Arial"/>
                <a:ea typeface="Arial"/>
                <a:cs typeface="Arial"/>
                <a:sym typeface="Arial"/>
              </a:rPr>
              <a:t>TCS</a:t>
            </a:r>
            <a:r>
              <a:rPr lang="en-US" sz="11500"/>
              <a:t> </a:t>
            </a:r>
            <a:endParaRPr/>
          </a:p>
        </p:txBody>
      </p:sp>
      <p:sp>
        <p:nvSpPr>
          <p:cNvPr id="98" name="Google Shape;98;p1"/>
          <p:cNvSpPr txBox="1">
            <a:spLocks noGrp="1"/>
          </p:cNvSpPr>
          <p:nvPr>
            <p:ph type="subTitle" idx="1"/>
          </p:nvPr>
        </p:nvSpPr>
        <p:spPr>
          <a:xfrm>
            <a:off x="965200" y="2904229"/>
            <a:ext cx="10261600" cy="2870768"/>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150000"/>
              </a:lnSpc>
              <a:spcBef>
                <a:spcPts val="0"/>
              </a:spcBef>
              <a:spcAft>
                <a:spcPts val="0"/>
              </a:spcAft>
              <a:buClr>
                <a:schemeClr val="lt1"/>
              </a:buClr>
              <a:buSzPts val="500"/>
              <a:buNone/>
            </a:pPr>
            <a:r>
              <a:rPr lang="en-US" sz="8000" b="1">
                <a:latin typeface="Arial"/>
                <a:ea typeface="Arial"/>
                <a:cs typeface="Arial"/>
                <a:sym typeface="Arial"/>
              </a:rPr>
              <a:t>Done BY:-</a:t>
            </a:r>
            <a:endParaRPr sz="8000">
              <a:latin typeface="Arial"/>
              <a:ea typeface="Arial"/>
              <a:cs typeface="Arial"/>
              <a:sym typeface="Arial"/>
            </a:endParaRPr>
          </a:p>
          <a:p>
            <a:pPr marL="457200" lvl="0" indent="-355600" algn="l" rtl="0">
              <a:lnSpc>
                <a:spcPct val="150000"/>
              </a:lnSpc>
              <a:spcBef>
                <a:spcPts val="1000"/>
              </a:spcBef>
              <a:spcAft>
                <a:spcPts val="0"/>
              </a:spcAft>
              <a:buSzPct val="100000"/>
              <a:buFont typeface="Arial"/>
              <a:buChar char="●"/>
            </a:pPr>
            <a:r>
              <a:rPr lang="en-US" sz="8000">
                <a:latin typeface="Arial"/>
                <a:ea typeface="Arial"/>
                <a:cs typeface="Arial"/>
                <a:sym typeface="Arial"/>
              </a:rPr>
              <a:t>Doa'a Bilal Kilani</a:t>
            </a:r>
            <a:endParaRPr sz="8000"/>
          </a:p>
          <a:p>
            <a:pPr marL="457200" lvl="0" indent="-355600" algn="l" rtl="0">
              <a:lnSpc>
                <a:spcPct val="150000"/>
              </a:lnSpc>
              <a:spcBef>
                <a:spcPts val="0"/>
              </a:spcBef>
              <a:spcAft>
                <a:spcPts val="0"/>
              </a:spcAft>
              <a:buSzPct val="100000"/>
              <a:buFont typeface="Arial"/>
              <a:buChar char="●"/>
            </a:pPr>
            <a:r>
              <a:rPr lang="en-US" sz="8000">
                <a:latin typeface="Arial"/>
                <a:ea typeface="Arial"/>
                <a:cs typeface="Arial"/>
                <a:sym typeface="Arial"/>
              </a:rPr>
              <a:t>Hadeel Abduallah Masri</a:t>
            </a:r>
            <a:endParaRPr sz="8000"/>
          </a:p>
          <a:p>
            <a:pPr marL="457200" lvl="0" indent="-355600" algn="l" rtl="0">
              <a:lnSpc>
                <a:spcPct val="150000"/>
              </a:lnSpc>
              <a:spcBef>
                <a:spcPts val="0"/>
              </a:spcBef>
              <a:spcAft>
                <a:spcPts val="0"/>
              </a:spcAft>
              <a:buSzPct val="100000"/>
              <a:buFont typeface="Arial"/>
              <a:buChar char="●"/>
            </a:pPr>
            <a:r>
              <a:rPr lang="en-US" sz="8000">
                <a:latin typeface="Arial"/>
                <a:ea typeface="Arial"/>
                <a:cs typeface="Arial"/>
                <a:sym typeface="Arial"/>
              </a:rPr>
              <a:t>Farah Riyad Nazzal</a:t>
            </a:r>
            <a:endParaRPr sz="8000"/>
          </a:p>
          <a:p>
            <a:pPr marL="0" lvl="0" indent="0" algn="l" rtl="0">
              <a:lnSpc>
                <a:spcPct val="150000"/>
              </a:lnSpc>
              <a:spcBef>
                <a:spcPts val="1000"/>
              </a:spcBef>
              <a:spcAft>
                <a:spcPts val="0"/>
              </a:spcAft>
              <a:buClr>
                <a:schemeClr val="lt1"/>
              </a:buClr>
              <a:buSzPts val="500"/>
              <a:buNone/>
            </a:pPr>
            <a:r>
              <a:rPr lang="en-US" sz="8000" b="1">
                <a:latin typeface="Arial"/>
                <a:ea typeface="Arial"/>
                <a:cs typeface="Arial"/>
                <a:sym typeface="Arial"/>
              </a:rPr>
              <a:t>Supervised by:-</a:t>
            </a:r>
            <a:endParaRPr sz="8000"/>
          </a:p>
          <a:p>
            <a:pPr marL="457200" lvl="0" indent="-355600" algn="l" rtl="0">
              <a:lnSpc>
                <a:spcPct val="150000"/>
              </a:lnSpc>
              <a:spcBef>
                <a:spcPts val="1000"/>
              </a:spcBef>
              <a:spcAft>
                <a:spcPts val="0"/>
              </a:spcAft>
              <a:buSzPct val="100000"/>
              <a:buFont typeface="Arial"/>
              <a:buChar char="●"/>
            </a:pPr>
            <a:r>
              <a:rPr lang="en-US" sz="8000">
                <a:latin typeface="Arial"/>
                <a:ea typeface="Arial"/>
                <a:cs typeface="Arial"/>
                <a:sym typeface="Arial"/>
              </a:rPr>
              <a:t>Dr. Maher Abu Baker</a:t>
            </a:r>
            <a:endParaRPr sz="8000"/>
          </a:p>
          <a:p>
            <a:pPr marL="0" lvl="0" indent="127000" algn="l" rtl="0">
              <a:lnSpc>
                <a:spcPct val="150000"/>
              </a:lnSpc>
              <a:spcBef>
                <a:spcPts val="1000"/>
              </a:spcBef>
              <a:spcAft>
                <a:spcPts val="0"/>
              </a:spcAft>
              <a:buClr>
                <a:schemeClr val="lt1"/>
              </a:buClr>
              <a:buSzPct val="27777"/>
              <a:buFont typeface="Corbel"/>
              <a:buNone/>
            </a:pPr>
            <a:endParaRPr sz="7200">
              <a:latin typeface="Arial"/>
              <a:ea typeface="Arial"/>
              <a:cs typeface="Arial"/>
              <a:sym typeface="Arial"/>
            </a:endParaRPr>
          </a:p>
          <a:p>
            <a:pPr marL="0" lvl="0" indent="127000" algn="l" rtl="0">
              <a:lnSpc>
                <a:spcPct val="90000"/>
              </a:lnSpc>
              <a:spcBef>
                <a:spcPts val="1000"/>
              </a:spcBef>
              <a:spcAft>
                <a:spcPts val="0"/>
              </a:spcAft>
              <a:buClr>
                <a:schemeClr val="lt1"/>
              </a:buClr>
              <a:buSzPct val="100000"/>
              <a:buFont typeface="Corbel"/>
              <a:buNone/>
            </a:pPr>
            <a:endParaRPr sz="2000">
              <a:latin typeface="Arial"/>
              <a:ea typeface="Arial"/>
              <a:cs typeface="Arial"/>
              <a:sym typeface="Arial"/>
            </a:endParaRPr>
          </a:p>
          <a:p>
            <a:pPr marL="0" lvl="0" indent="127000" algn="l" rtl="0">
              <a:lnSpc>
                <a:spcPct val="90000"/>
              </a:lnSpc>
              <a:spcBef>
                <a:spcPts val="1000"/>
              </a:spcBef>
              <a:spcAft>
                <a:spcPts val="0"/>
              </a:spcAft>
              <a:buClr>
                <a:schemeClr val="lt1"/>
              </a:buClr>
              <a:buSzPct val="100000"/>
              <a:buFont typeface="Corbel"/>
              <a:buNone/>
            </a:pPr>
            <a:endParaRPr sz="2000">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8"/>
        <p:cNvGrpSpPr/>
        <p:nvPr/>
      </p:nvGrpSpPr>
      <p:grpSpPr>
        <a:xfrm>
          <a:off x="0" y="0"/>
          <a:ext cx="0" cy="0"/>
          <a:chOff x="0" y="0"/>
          <a:chExt cx="0" cy="0"/>
        </a:xfrm>
      </p:grpSpPr>
      <p:sp>
        <p:nvSpPr>
          <p:cNvPr id="109" name="Google Shape;109;p2"/>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110" name="Google Shape;110;p2"/>
          <p:cNvGrpSpPr/>
          <p:nvPr/>
        </p:nvGrpSpPr>
        <p:grpSpPr>
          <a:xfrm>
            <a:off x="4" y="1216597"/>
            <a:ext cx="731521" cy="673460"/>
            <a:chOff x="3940602" y="308034"/>
            <a:chExt cx="2116791" cy="3428999"/>
          </a:xfrm>
        </p:grpSpPr>
        <p:sp>
          <p:nvSpPr>
            <p:cNvPr id="111" name="Google Shape;111;p2"/>
            <p:cNvSpPr/>
            <p:nvPr/>
          </p:nvSpPr>
          <p:spPr>
            <a:xfrm>
              <a:off x="3940602" y="308034"/>
              <a:ext cx="566743" cy="34289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2" name="Google Shape;112;p2"/>
            <p:cNvSpPr/>
            <p:nvPr/>
          </p:nvSpPr>
          <p:spPr>
            <a:xfrm>
              <a:off x="4715626" y="308034"/>
              <a:ext cx="566743" cy="34289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3" name="Google Shape;113;p2"/>
            <p:cNvSpPr/>
            <p:nvPr/>
          </p:nvSpPr>
          <p:spPr>
            <a:xfrm>
              <a:off x="5490650" y="308034"/>
              <a:ext cx="566743" cy="34289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14" name="Google Shape;114;p2"/>
          <p:cNvSpPr/>
          <p:nvPr/>
        </p:nvSpPr>
        <p:spPr>
          <a:xfrm>
            <a:off x="640079" y="613954"/>
            <a:ext cx="10907487" cy="1894116"/>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5" name="Google Shape;115;p2"/>
          <p:cNvSpPr txBox="1">
            <a:spLocks noGrp="1"/>
          </p:cNvSpPr>
          <p:nvPr>
            <p:ph type="title"/>
          </p:nvPr>
        </p:nvSpPr>
        <p:spPr>
          <a:xfrm>
            <a:off x="1043631" y="809898"/>
            <a:ext cx="9942716" cy="15544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a:t>Outline</a:t>
            </a:r>
            <a:endParaRPr sz="4800"/>
          </a:p>
        </p:txBody>
      </p:sp>
      <p:sp>
        <p:nvSpPr>
          <p:cNvPr id="116" name="Google Shape;116;p2"/>
          <p:cNvSpPr txBox="1">
            <a:spLocks noGrp="1"/>
          </p:cNvSpPr>
          <p:nvPr>
            <p:ph type="body" idx="1"/>
          </p:nvPr>
        </p:nvSpPr>
        <p:spPr>
          <a:xfrm>
            <a:off x="1045028" y="3218805"/>
            <a:ext cx="9941319" cy="3095903"/>
          </a:xfrm>
          <a:prstGeom prst="rect">
            <a:avLst/>
          </a:prstGeom>
          <a:noFill/>
          <a:ln>
            <a:noFill/>
          </a:ln>
        </p:spPr>
        <p:txBody>
          <a:bodyPr spcFirstLastPara="1" wrap="square" lIns="109725" tIns="109725" rIns="109725" bIns="91425" anchor="ctr" anchorCtr="0">
            <a:noAutofit/>
          </a:bodyPr>
          <a:lstStyle/>
          <a:p>
            <a:pPr marL="0" lvl="0" indent="0" algn="l" rtl="0">
              <a:lnSpc>
                <a:spcPct val="90000"/>
              </a:lnSpc>
              <a:spcBef>
                <a:spcPts val="0"/>
              </a:spcBef>
              <a:spcAft>
                <a:spcPts val="0"/>
              </a:spcAft>
              <a:buClr>
                <a:schemeClr val="dk1"/>
              </a:buClr>
              <a:buSzPts val="2000"/>
              <a:buNone/>
            </a:pPr>
            <a:endParaRPr sz="2000"/>
          </a:p>
          <a:p>
            <a:pPr marL="342900" lvl="0" indent="-215900" algn="l" rtl="0">
              <a:lnSpc>
                <a:spcPct val="90000"/>
              </a:lnSpc>
              <a:spcBef>
                <a:spcPts val="1000"/>
              </a:spcBef>
              <a:spcAft>
                <a:spcPts val="0"/>
              </a:spcAft>
              <a:buClr>
                <a:schemeClr val="dk1"/>
              </a:buClr>
              <a:buSzPts val="2000"/>
              <a:buFont typeface="Noto Sans Symbols"/>
              <a:buNone/>
            </a:pPr>
            <a:endParaRPr sz="2000"/>
          </a:p>
          <a:p>
            <a:pPr marL="342900" lvl="0" indent="-342900" algn="l" rtl="0">
              <a:lnSpc>
                <a:spcPct val="90000"/>
              </a:lnSpc>
              <a:spcBef>
                <a:spcPts val="1000"/>
              </a:spcBef>
              <a:spcAft>
                <a:spcPts val="0"/>
              </a:spcAft>
              <a:buClr>
                <a:schemeClr val="dk1"/>
              </a:buClr>
              <a:buSzPts val="2000"/>
              <a:buFont typeface="Noto Sans Symbols"/>
              <a:buChar char="❑"/>
            </a:pPr>
            <a:r>
              <a:rPr lang="en-US" sz="2000" dirty="0"/>
              <a:t>What is TCS?</a:t>
            </a:r>
            <a:endParaRPr sz="2000"/>
          </a:p>
          <a:p>
            <a:pPr marL="342900" lvl="0" indent="-342900" algn="l" rtl="0">
              <a:lnSpc>
                <a:spcPct val="90000"/>
              </a:lnSpc>
              <a:spcBef>
                <a:spcPts val="1000"/>
              </a:spcBef>
              <a:spcAft>
                <a:spcPts val="0"/>
              </a:spcAft>
              <a:buClr>
                <a:schemeClr val="dk1"/>
              </a:buClr>
              <a:buSzPts val="2000"/>
              <a:buFont typeface="Noto Sans Symbols"/>
              <a:buChar char="❑"/>
            </a:pPr>
            <a:r>
              <a:rPr lang="en-US" sz="2000" dirty="0"/>
              <a:t>Why TCS?</a:t>
            </a:r>
            <a:endParaRPr sz="2000"/>
          </a:p>
          <a:p>
            <a:pPr marL="342900" lvl="0" indent="-342900" algn="l" rtl="0">
              <a:lnSpc>
                <a:spcPct val="90000"/>
              </a:lnSpc>
              <a:spcBef>
                <a:spcPts val="1000"/>
              </a:spcBef>
              <a:spcAft>
                <a:spcPts val="0"/>
              </a:spcAft>
              <a:buClr>
                <a:schemeClr val="dk1"/>
              </a:buClr>
              <a:buSzPts val="2000"/>
              <a:buFont typeface="Noto Sans Symbols"/>
              <a:buChar char="❑"/>
            </a:pPr>
            <a:r>
              <a:rPr lang="en-US" sz="2000" dirty="0"/>
              <a:t>Features</a:t>
            </a:r>
            <a:endParaRPr sz="2000"/>
          </a:p>
          <a:p>
            <a:pPr marL="342900" lvl="0" indent="-342900" algn="l" rtl="0">
              <a:lnSpc>
                <a:spcPct val="90000"/>
              </a:lnSpc>
              <a:spcBef>
                <a:spcPts val="1000"/>
              </a:spcBef>
              <a:spcAft>
                <a:spcPts val="0"/>
              </a:spcAft>
              <a:buClr>
                <a:schemeClr val="dk1"/>
              </a:buClr>
              <a:buSzPts val="2000"/>
              <a:buFont typeface="Noto Sans Symbols"/>
              <a:buChar char="❑"/>
            </a:pPr>
            <a:r>
              <a:rPr lang="en-US" sz="2000" dirty="0"/>
              <a:t>Future work</a:t>
            </a:r>
            <a:endParaRPr sz="2000"/>
          </a:p>
          <a:p>
            <a:pPr marL="342900" lvl="0" indent="-215900" algn="l" rtl="0">
              <a:lnSpc>
                <a:spcPct val="90000"/>
              </a:lnSpc>
              <a:spcBef>
                <a:spcPts val="1000"/>
              </a:spcBef>
              <a:spcAft>
                <a:spcPts val="0"/>
              </a:spcAft>
              <a:buClr>
                <a:schemeClr val="dk1"/>
              </a:buClr>
              <a:buSzPts val="2000"/>
              <a:buFont typeface="Noto Sans Symbols"/>
              <a:buNone/>
            </a:pPr>
            <a:endParaRPr sz="2000"/>
          </a:p>
          <a:p>
            <a:pPr marL="342900" lvl="0" indent="-215900" algn="l" rtl="0">
              <a:lnSpc>
                <a:spcPct val="90000"/>
              </a:lnSpc>
              <a:spcBef>
                <a:spcPts val="1000"/>
              </a:spcBef>
              <a:spcAft>
                <a:spcPts val="0"/>
              </a:spcAft>
              <a:buClr>
                <a:schemeClr val="dk1"/>
              </a:buClr>
              <a:buSzPts val="2000"/>
              <a:buFont typeface="Noto Sans Symbols"/>
              <a:buNone/>
            </a:pPr>
            <a:endParaRPr sz="2000"/>
          </a:p>
        </p:txBody>
      </p:sp>
      <p:cxnSp>
        <p:nvCxnSpPr>
          <p:cNvPr id="117" name="Google Shape;117;p2"/>
          <p:cNvCxnSpPr/>
          <p:nvPr/>
        </p:nvCxnSpPr>
        <p:spPr>
          <a:xfrm rot="10800000">
            <a:off x="838200" y="6485313"/>
            <a:ext cx="10515600" cy="0"/>
          </a:xfrm>
          <a:prstGeom prst="straightConnector1">
            <a:avLst/>
          </a:prstGeom>
          <a:noFill/>
          <a:ln w="57150" cap="flat" cmpd="sng">
            <a:solidFill>
              <a:schemeClr val="accent4"/>
            </a:solidFill>
            <a:prstDash val="solid"/>
            <a:miter lim="800000"/>
            <a:headEnd type="none" w="sm" len="sm"/>
            <a:tailEnd type="none" w="sm" len="sm"/>
          </a:ln>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
        <p:cNvGrpSpPr/>
        <p:nvPr/>
      </p:nvGrpSpPr>
      <p:grpSpPr>
        <a:xfrm>
          <a:off x="0" y="0"/>
          <a:ext cx="0" cy="0"/>
          <a:chOff x="0" y="0"/>
          <a:chExt cx="0" cy="0"/>
        </a:xfrm>
      </p:grpSpPr>
      <p:sp>
        <p:nvSpPr>
          <p:cNvPr id="122" name="Google Shape;122;p3"/>
          <p:cNvSpPr txBox="1">
            <a:spLocks noGrp="1"/>
          </p:cNvSpPr>
          <p:nvPr>
            <p:ph type="title"/>
          </p:nvPr>
        </p:nvSpPr>
        <p:spPr>
          <a:xfrm>
            <a:off x="1653363" y="365760"/>
            <a:ext cx="9367203" cy="118872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US"/>
              <a:t>What is Teshreen Contract System(TCS)?</a:t>
            </a:r>
            <a:endParaRPr/>
          </a:p>
          <a:p>
            <a:pPr marL="0" lvl="0" indent="0" algn="l" rtl="0">
              <a:lnSpc>
                <a:spcPct val="90000"/>
              </a:lnSpc>
              <a:spcBef>
                <a:spcPts val="0"/>
              </a:spcBef>
              <a:spcAft>
                <a:spcPts val="0"/>
              </a:spcAft>
              <a:buClr>
                <a:schemeClr val="dk1"/>
              </a:buClr>
              <a:buSzPct val="100000"/>
              <a:buFont typeface="Calibri"/>
              <a:buNone/>
            </a:pPr>
            <a:endParaRPr/>
          </a:p>
        </p:txBody>
      </p:sp>
      <p:sp>
        <p:nvSpPr>
          <p:cNvPr id="123" name="Google Shape;123;p3"/>
          <p:cNvSpPr/>
          <p:nvPr/>
        </p:nvSpPr>
        <p:spPr>
          <a:xfrm>
            <a:off x="1" y="0"/>
            <a:ext cx="1764099" cy="1558212"/>
          </a:xfrm>
          <a:custGeom>
            <a:avLst/>
            <a:gdLst/>
            <a:ahLst/>
            <a:cxnLst/>
            <a:rect l="l" t="t" r="r" b="b"/>
            <a:pathLst>
              <a:path w="1764099" h="1558212" extrusionOk="0">
                <a:moveTo>
                  <a:pt x="0" y="0"/>
                </a:moveTo>
                <a:lnTo>
                  <a:pt x="1764099" y="0"/>
                </a:lnTo>
                <a:lnTo>
                  <a:pt x="1042087" y="1558212"/>
                </a:lnTo>
                <a:lnTo>
                  <a:pt x="0" y="1558212"/>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4" name="Google Shape;124;p3"/>
          <p:cNvSpPr/>
          <p:nvPr/>
        </p:nvSpPr>
        <p:spPr>
          <a:xfrm>
            <a:off x="1" y="1659988"/>
            <a:ext cx="12191999" cy="5198012"/>
          </a:xfrm>
          <a:custGeom>
            <a:avLst/>
            <a:gdLst/>
            <a:ahLst/>
            <a:cxnLst/>
            <a:rect l="l" t="t" r="r" b="b"/>
            <a:pathLst>
              <a:path w="12191999" h="5166360" extrusionOk="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3"/>
            </a:srgb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5" name="Google Shape;125;p3"/>
          <p:cNvSpPr/>
          <p:nvPr/>
        </p:nvSpPr>
        <p:spPr>
          <a:xfrm>
            <a:off x="0" y="1691641"/>
            <a:ext cx="971654" cy="2096979"/>
          </a:xfrm>
          <a:custGeom>
            <a:avLst/>
            <a:gdLst/>
            <a:ahLst/>
            <a:cxnLst/>
            <a:rect l="l" t="t" r="r" b="b"/>
            <a:pathLst>
              <a:path w="971654" h="2096979" extrusionOk="0">
                <a:moveTo>
                  <a:pt x="0" y="0"/>
                </a:moveTo>
                <a:lnTo>
                  <a:pt x="971654" y="0"/>
                </a:lnTo>
                <a:lnTo>
                  <a:pt x="0" y="2096979"/>
                </a:lnTo>
                <a:close/>
              </a:path>
            </a:pathLst>
          </a:custGeom>
          <a:solidFill>
            <a:srgbClr val="404040"/>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6" name="Google Shape;126;p3"/>
          <p:cNvSpPr txBox="1">
            <a:spLocks noGrp="1"/>
          </p:cNvSpPr>
          <p:nvPr>
            <p:ph type="body" idx="1"/>
          </p:nvPr>
        </p:nvSpPr>
        <p:spPr>
          <a:xfrm>
            <a:off x="1653363" y="2176272"/>
            <a:ext cx="9367204" cy="4041648"/>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chemeClr val="dk1"/>
              </a:buClr>
              <a:buSzPts val="1100"/>
              <a:buFont typeface="Arial"/>
              <a:buNone/>
            </a:pPr>
            <a:r>
              <a:rPr lang="en-US" sz="2000" dirty="0">
                <a:latin typeface="Calibri" pitchFamily="34" charset="0"/>
                <a:ea typeface="Arial"/>
                <a:cs typeface="Calibri" pitchFamily="34" charset="0"/>
                <a:sym typeface="Arial"/>
              </a:rPr>
              <a:t>The project that we have prepared is a contracting company’s website that enables the company to manage the company's projects electronically and the company’s manager can also track projects electronically at any time and anywhere, as the site allows the manager to track the costs of each project, knowing each project how much resources it has consumed, whether products or services And knowing who the employees, workers and engineers are for each project,  and how much the workers' salaries are.</a:t>
            </a:r>
            <a:endParaRPr sz="2000">
              <a:latin typeface="Calibri" pitchFamily="34" charset="0"/>
              <a:ea typeface="Arial"/>
              <a:cs typeface="Calibri" pitchFamily="34" charset="0"/>
              <a:sym typeface="Arial"/>
            </a:endParaRPr>
          </a:p>
          <a:p>
            <a:pPr marL="0" lvl="0" indent="0" algn="l" rtl="0">
              <a:lnSpc>
                <a:spcPct val="150000"/>
              </a:lnSpc>
              <a:spcBef>
                <a:spcPts val="0"/>
              </a:spcBef>
              <a:spcAft>
                <a:spcPts val="0"/>
              </a:spcAft>
              <a:buClr>
                <a:schemeClr val="dk1"/>
              </a:buClr>
              <a:buSzPts val="1100"/>
              <a:buFont typeface="Arial"/>
              <a:buNone/>
            </a:pPr>
            <a:endParaRPr sz="2000">
              <a:latin typeface="Calibri" pitchFamily="34" charset="0"/>
              <a:ea typeface="Arial"/>
              <a:cs typeface="Calibri" pitchFamily="34" charset="0"/>
              <a:sym typeface="Arial"/>
            </a:endParaRPr>
          </a:p>
          <a:p>
            <a:pPr marL="0" lvl="0" indent="0" algn="l" rtl="0">
              <a:lnSpc>
                <a:spcPct val="150000"/>
              </a:lnSpc>
              <a:spcBef>
                <a:spcPts val="0"/>
              </a:spcBef>
              <a:spcAft>
                <a:spcPts val="0"/>
              </a:spcAft>
              <a:buClr>
                <a:schemeClr val="dk1"/>
              </a:buClr>
              <a:buSzPts val="2400"/>
              <a:buNone/>
            </a:pPr>
            <a:endParaRPr sz="2000">
              <a:latin typeface="Calibri" pitchFamily="34" charset="0"/>
              <a:ea typeface="Arial"/>
              <a:cs typeface="Calibri" pitchFamily="34" charset="0"/>
              <a:sym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
        <p:cNvGrpSpPr/>
        <p:nvPr/>
      </p:nvGrpSpPr>
      <p:grpSpPr>
        <a:xfrm>
          <a:off x="0" y="0"/>
          <a:ext cx="0" cy="0"/>
          <a:chOff x="0" y="0"/>
          <a:chExt cx="0" cy="0"/>
        </a:xfrm>
      </p:grpSpPr>
      <p:sp>
        <p:nvSpPr>
          <p:cNvPr id="131" name="Google Shape;131;p4"/>
          <p:cNvSpPr txBox="1">
            <a:spLocks noGrp="1"/>
          </p:cNvSpPr>
          <p:nvPr>
            <p:ph type="title"/>
          </p:nvPr>
        </p:nvSpPr>
        <p:spPr>
          <a:xfrm>
            <a:off x="1653363" y="148798"/>
            <a:ext cx="9367200" cy="12606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endParaRPr/>
          </a:p>
          <a:p>
            <a:pPr marL="0" lvl="0" indent="0" algn="l" rtl="0">
              <a:lnSpc>
                <a:spcPct val="100000"/>
              </a:lnSpc>
              <a:spcBef>
                <a:spcPts val="0"/>
              </a:spcBef>
              <a:spcAft>
                <a:spcPts val="0"/>
              </a:spcAft>
              <a:buClr>
                <a:schemeClr val="dk1"/>
              </a:buClr>
              <a:buSzPct val="100000"/>
              <a:buFont typeface="Calibri"/>
              <a:buNone/>
            </a:pPr>
            <a:r>
              <a:rPr lang="en-US" dirty="0">
                <a:latin typeface="Calibri"/>
                <a:ea typeface="Calibri"/>
                <a:cs typeface="Calibri"/>
                <a:sym typeface="Calibri"/>
              </a:rPr>
              <a:t>Why TC</a:t>
            </a:r>
            <a:r>
              <a:rPr lang="en-US" dirty="0"/>
              <a:t>S</a:t>
            </a:r>
            <a:r>
              <a:rPr lang="en-US" dirty="0">
                <a:latin typeface="Calibri"/>
                <a:ea typeface="Calibri"/>
                <a:cs typeface="Calibri"/>
                <a:sym typeface="Calibri"/>
              </a:rPr>
              <a:t>?</a:t>
            </a:r>
            <a:endParaRPr/>
          </a:p>
          <a:p>
            <a:pPr marL="0" lvl="0" indent="0" algn="l" rtl="0">
              <a:lnSpc>
                <a:spcPct val="100000"/>
              </a:lnSpc>
              <a:spcBef>
                <a:spcPts val="0"/>
              </a:spcBef>
              <a:spcAft>
                <a:spcPts val="0"/>
              </a:spcAft>
              <a:buClr>
                <a:schemeClr val="dk1"/>
              </a:buClr>
              <a:buSzPct val="100000"/>
              <a:buFont typeface="Calibri"/>
              <a:buNone/>
            </a:pPr>
            <a:endParaRPr/>
          </a:p>
        </p:txBody>
      </p:sp>
      <p:sp>
        <p:nvSpPr>
          <p:cNvPr id="132" name="Google Shape;132;p4"/>
          <p:cNvSpPr/>
          <p:nvPr/>
        </p:nvSpPr>
        <p:spPr>
          <a:xfrm>
            <a:off x="1" y="0"/>
            <a:ext cx="1764099" cy="1558212"/>
          </a:xfrm>
          <a:custGeom>
            <a:avLst/>
            <a:gdLst/>
            <a:ahLst/>
            <a:cxnLst/>
            <a:rect l="l" t="t" r="r" b="b"/>
            <a:pathLst>
              <a:path w="1764099" h="1558212" extrusionOk="0">
                <a:moveTo>
                  <a:pt x="0" y="0"/>
                </a:moveTo>
                <a:lnTo>
                  <a:pt x="1764099" y="0"/>
                </a:lnTo>
                <a:lnTo>
                  <a:pt x="1042087" y="1558212"/>
                </a:lnTo>
                <a:lnTo>
                  <a:pt x="0" y="1558212"/>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3" name="Google Shape;133;p4"/>
          <p:cNvSpPr/>
          <p:nvPr/>
        </p:nvSpPr>
        <p:spPr>
          <a:xfrm>
            <a:off x="6025" y="1691650"/>
            <a:ext cx="12191999" cy="5166360"/>
          </a:xfrm>
          <a:custGeom>
            <a:avLst/>
            <a:gdLst/>
            <a:ahLst/>
            <a:cxnLst/>
            <a:rect l="l" t="t" r="r" b="b"/>
            <a:pathLst>
              <a:path w="12191999" h="5166360" extrusionOk="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3"/>
            </a:srgbClr>
          </a:solidFill>
          <a:ln>
            <a:noFill/>
          </a:ln>
        </p:spPr>
        <p:txBody>
          <a:bodyPr spcFirstLastPara="1" wrap="square" lIns="91425" tIns="45700" rIns="91425" bIns="45700" anchor="ctr" anchorCtr="0">
            <a:noAutofit/>
          </a:bodyPr>
          <a:lstStyle/>
          <a:p>
            <a:pPr marL="0" marR="0" lvl="0" indent="0" algn="ctr" rtl="1">
              <a:spcBef>
                <a:spcPts val="0"/>
              </a:spcBef>
              <a:spcAft>
                <a:spcPts val="0"/>
              </a:spcAft>
              <a:buClr>
                <a:srgbClr val="000000"/>
              </a:buClr>
              <a:buFont typeface="Arial"/>
              <a:buNone/>
            </a:pPr>
            <a:endParaRPr sz="1800" b="0" i="0" u="none" strike="noStrike" cap="none">
              <a:solidFill>
                <a:schemeClr val="lt1"/>
              </a:solidFill>
              <a:latin typeface="Calibri"/>
              <a:ea typeface="Calibri"/>
              <a:cs typeface="Calibri"/>
              <a:sym typeface="Calibri"/>
            </a:endParaRPr>
          </a:p>
        </p:txBody>
      </p:sp>
      <p:sp>
        <p:nvSpPr>
          <p:cNvPr id="134" name="Google Shape;134;p4"/>
          <p:cNvSpPr/>
          <p:nvPr/>
        </p:nvSpPr>
        <p:spPr>
          <a:xfrm>
            <a:off x="0" y="1691641"/>
            <a:ext cx="971654" cy="2096979"/>
          </a:xfrm>
          <a:custGeom>
            <a:avLst/>
            <a:gdLst/>
            <a:ahLst/>
            <a:cxnLst/>
            <a:rect l="l" t="t" r="r" b="b"/>
            <a:pathLst>
              <a:path w="971654" h="2096979" extrusionOk="0">
                <a:moveTo>
                  <a:pt x="0" y="0"/>
                </a:moveTo>
                <a:lnTo>
                  <a:pt x="971654" y="0"/>
                </a:lnTo>
                <a:lnTo>
                  <a:pt x="0" y="2096979"/>
                </a:lnTo>
                <a:close/>
              </a:path>
            </a:pathLst>
          </a:custGeom>
          <a:solidFill>
            <a:srgbClr val="404040"/>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p4"/>
          <p:cNvSpPr txBox="1">
            <a:spLocks noGrp="1"/>
          </p:cNvSpPr>
          <p:nvPr>
            <p:ph type="body" idx="1"/>
          </p:nvPr>
        </p:nvSpPr>
        <p:spPr>
          <a:xfrm>
            <a:off x="1218875" y="1833275"/>
            <a:ext cx="10849500" cy="18681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0"/>
              </a:spcBef>
              <a:spcAft>
                <a:spcPts val="0"/>
              </a:spcAft>
              <a:buClr>
                <a:schemeClr val="dk1"/>
              </a:buClr>
              <a:buSzPts val="1800"/>
              <a:buNone/>
            </a:pPr>
            <a:r>
              <a:rPr lang="en-US" sz="1800" dirty="0">
                <a:latin typeface="Calibri" pitchFamily="34" charset="0"/>
                <a:ea typeface="Arial"/>
                <a:cs typeface="Calibri" pitchFamily="34" charset="0"/>
                <a:sym typeface="Arial"/>
              </a:rPr>
              <a:t>The problem with Tishreen Contracting Company is the company's reliance on a paper system, and the lack of an electronic system that enables the company manager and the project manager to track and manage the costs of the start-up daily or monthly, so the lack of a tracking and management system causes future risks and wrong decisions.</a:t>
            </a:r>
            <a:endParaRPr sz="1800">
              <a:latin typeface="Calibri" pitchFamily="34" charset="0"/>
              <a:ea typeface="Arial"/>
              <a:cs typeface="Calibri" pitchFamily="34" charset="0"/>
              <a:sym typeface="Arial"/>
            </a:endParaRPr>
          </a:p>
          <a:p>
            <a:pPr marL="0" lvl="0" indent="0" algn="l" rtl="0">
              <a:lnSpc>
                <a:spcPct val="150000"/>
              </a:lnSpc>
              <a:spcBef>
                <a:spcPts val="1000"/>
              </a:spcBef>
              <a:spcAft>
                <a:spcPts val="0"/>
              </a:spcAft>
              <a:buClr>
                <a:schemeClr val="dk1"/>
              </a:buClr>
              <a:buSzPts val="1800"/>
              <a:buNone/>
            </a:pPr>
            <a:r>
              <a:rPr lang="en-US" sz="1800" dirty="0">
                <a:latin typeface="Calibri" pitchFamily="34" charset="0"/>
                <a:ea typeface="Arial"/>
                <a:cs typeface="Calibri" pitchFamily="34" charset="0"/>
                <a:sym typeface="Arial"/>
              </a:rPr>
              <a:t> </a:t>
            </a:r>
            <a:endParaRPr sz="1800">
              <a:latin typeface="Calibri" pitchFamily="34" charset="0"/>
              <a:ea typeface="Arial"/>
              <a:cs typeface="Calibri" pitchFamily="34" charset="0"/>
              <a:sym typeface="Arial"/>
            </a:endParaRPr>
          </a:p>
        </p:txBody>
      </p:sp>
      <p:pic>
        <p:nvPicPr>
          <p:cNvPr id="136" name="Google Shape;136;p4"/>
          <p:cNvPicPr preferRelativeResize="0"/>
          <p:nvPr/>
        </p:nvPicPr>
        <p:blipFill>
          <a:blip r:embed="rId3">
            <a:alphaModFix/>
          </a:blip>
          <a:stretch>
            <a:fillRect/>
          </a:stretch>
        </p:blipFill>
        <p:spPr>
          <a:xfrm>
            <a:off x="2285250" y="3701375"/>
            <a:ext cx="7621500" cy="2927750"/>
          </a:xfrm>
          <a:prstGeom prst="rect">
            <a:avLst/>
          </a:prstGeom>
          <a:noFill/>
          <a:ln>
            <a:noFill/>
          </a:ln>
        </p:spPr>
      </p:pic>
      <p:pic>
        <p:nvPicPr>
          <p:cNvPr id="137" name="Google Shape;137;p4"/>
          <p:cNvPicPr preferRelativeResize="0"/>
          <p:nvPr/>
        </p:nvPicPr>
        <p:blipFill rotWithShape="1">
          <a:blip r:embed="rId4">
            <a:alphaModFix/>
          </a:blip>
          <a:srcRect l="-173200" t="67070" r="173199" b="-67070"/>
          <a:stretch/>
        </p:blipFill>
        <p:spPr>
          <a:xfrm>
            <a:off x="4733925" y="1966913"/>
            <a:ext cx="2724150" cy="2924175"/>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
        <p:cNvGrpSpPr/>
        <p:nvPr/>
      </p:nvGrpSpPr>
      <p:grpSpPr>
        <a:xfrm>
          <a:off x="0" y="0"/>
          <a:ext cx="0" cy="0"/>
          <a:chOff x="0" y="0"/>
          <a:chExt cx="0" cy="0"/>
        </a:xfrm>
      </p:grpSpPr>
      <p:sp>
        <p:nvSpPr>
          <p:cNvPr id="142" name="Google Shape;142;gce731e7778_0_6"/>
          <p:cNvSpPr txBox="1">
            <a:spLocks noGrp="1"/>
          </p:cNvSpPr>
          <p:nvPr>
            <p:ph type="title"/>
          </p:nvPr>
        </p:nvSpPr>
        <p:spPr>
          <a:xfrm>
            <a:off x="1653363" y="148798"/>
            <a:ext cx="9367200" cy="12606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endParaRPr/>
          </a:p>
          <a:p>
            <a:pPr marL="0" lvl="0" indent="0" algn="l" rtl="0">
              <a:lnSpc>
                <a:spcPct val="100000"/>
              </a:lnSpc>
              <a:spcBef>
                <a:spcPts val="0"/>
              </a:spcBef>
              <a:spcAft>
                <a:spcPts val="0"/>
              </a:spcAft>
              <a:buClr>
                <a:schemeClr val="dk1"/>
              </a:buClr>
              <a:buSzPct val="100000"/>
              <a:buFont typeface="Calibri"/>
              <a:buNone/>
            </a:pPr>
            <a:r>
              <a:rPr lang="en-US" dirty="0">
                <a:latin typeface="Calibri"/>
                <a:ea typeface="Calibri"/>
                <a:cs typeface="Calibri"/>
                <a:sym typeface="Calibri"/>
              </a:rPr>
              <a:t>Why TC</a:t>
            </a:r>
            <a:r>
              <a:rPr lang="en-US" dirty="0"/>
              <a:t>S</a:t>
            </a:r>
            <a:r>
              <a:rPr lang="en-US" dirty="0">
                <a:latin typeface="Calibri"/>
                <a:ea typeface="Calibri"/>
                <a:cs typeface="Calibri"/>
                <a:sym typeface="Calibri"/>
              </a:rPr>
              <a:t>?</a:t>
            </a:r>
            <a:endParaRPr/>
          </a:p>
          <a:p>
            <a:pPr marL="0" lvl="0" indent="0" algn="l" rtl="0">
              <a:lnSpc>
                <a:spcPct val="100000"/>
              </a:lnSpc>
              <a:spcBef>
                <a:spcPts val="0"/>
              </a:spcBef>
              <a:spcAft>
                <a:spcPts val="0"/>
              </a:spcAft>
              <a:buClr>
                <a:schemeClr val="dk1"/>
              </a:buClr>
              <a:buSzPct val="100000"/>
              <a:buFont typeface="Calibri"/>
              <a:buNone/>
            </a:pPr>
            <a:endParaRPr/>
          </a:p>
        </p:txBody>
      </p:sp>
      <p:sp>
        <p:nvSpPr>
          <p:cNvPr id="143" name="Google Shape;143;gce731e7778_0_6"/>
          <p:cNvSpPr/>
          <p:nvPr/>
        </p:nvSpPr>
        <p:spPr>
          <a:xfrm>
            <a:off x="1" y="0"/>
            <a:ext cx="1764099" cy="1558212"/>
          </a:xfrm>
          <a:custGeom>
            <a:avLst/>
            <a:gdLst/>
            <a:ahLst/>
            <a:cxnLst/>
            <a:rect l="l" t="t" r="r" b="b"/>
            <a:pathLst>
              <a:path w="1764099" h="1558212" extrusionOk="0">
                <a:moveTo>
                  <a:pt x="0" y="0"/>
                </a:moveTo>
                <a:lnTo>
                  <a:pt x="1764099" y="0"/>
                </a:lnTo>
                <a:lnTo>
                  <a:pt x="1042087" y="1558212"/>
                </a:lnTo>
                <a:lnTo>
                  <a:pt x="0" y="1558212"/>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4" name="Google Shape;144;gce731e7778_0_6"/>
          <p:cNvSpPr/>
          <p:nvPr/>
        </p:nvSpPr>
        <p:spPr>
          <a:xfrm>
            <a:off x="1" y="1691640"/>
            <a:ext cx="12192000" cy="5166360"/>
          </a:xfrm>
          <a:custGeom>
            <a:avLst/>
            <a:gdLst/>
            <a:ahLst/>
            <a:cxnLst/>
            <a:rect l="l" t="t" r="r" b="b"/>
            <a:pathLst>
              <a:path w="12191999" h="5166360" extrusionOk="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0"/>
            </a:srgb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5" name="Google Shape;145;gce731e7778_0_6"/>
          <p:cNvSpPr/>
          <p:nvPr/>
        </p:nvSpPr>
        <p:spPr>
          <a:xfrm>
            <a:off x="0" y="1691641"/>
            <a:ext cx="971654" cy="2096979"/>
          </a:xfrm>
          <a:custGeom>
            <a:avLst/>
            <a:gdLst/>
            <a:ahLst/>
            <a:cxnLst/>
            <a:rect l="l" t="t" r="r" b="b"/>
            <a:pathLst>
              <a:path w="971654" h="2096979" extrusionOk="0">
                <a:moveTo>
                  <a:pt x="0" y="0"/>
                </a:moveTo>
                <a:lnTo>
                  <a:pt x="971654" y="0"/>
                </a:lnTo>
                <a:lnTo>
                  <a:pt x="0" y="2096979"/>
                </a:lnTo>
                <a:close/>
              </a:path>
            </a:pathLst>
          </a:custGeom>
          <a:solidFill>
            <a:srgbClr val="404040"/>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6" name="Google Shape;146;gce731e7778_0_6"/>
          <p:cNvSpPr txBox="1">
            <a:spLocks noGrp="1"/>
          </p:cNvSpPr>
          <p:nvPr>
            <p:ph type="body" idx="1"/>
          </p:nvPr>
        </p:nvSpPr>
        <p:spPr>
          <a:xfrm>
            <a:off x="1223889" y="1702191"/>
            <a:ext cx="10968111" cy="5155809"/>
          </a:xfrm>
          <a:prstGeom prst="rect">
            <a:avLst/>
          </a:prstGeom>
          <a:noFill/>
          <a:ln>
            <a:noFill/>
          </a:ln>
        </p:spPr>
        <p:txBody>
          <a:bodyPr spcFirstLastPara="1" wrap="square" lIns="91425" tIns="45700" rIns="91425" bIns="45700" anchor="t" anchorCtr="0">
            <a:noAutofit/>
          </a:bodyPr>
          <a:lstStyle/>
          <a:p>
            <a:pPr marL="0" indent="0">
              <a:lnSpc>
                <a:spcPct val="80000"/>
              </a:lnSpc>
              <a:buNone/>
            </a:pPr>
            <a:r>
              <a:rPr lang="en-US" sz="1800" dirty="0" smtClean="0">
                <a:latin typeface="Calibri" pitchFamily="34" charset="0"/>
                <a:ea typeface="Arial"/>
                <a:cs typeface="Calibri" pitchFamily="34" charset="0"/>
                <a:sym typeface="Arial"/>
              </a:rPr>
              <a:t>We seek through our system to provide a solution to this problem by</a:t>
            </a:r>
            <a:r>
              <a:rPr lang="en-US" sz="1800" dirty="0" smtClean="0">
                <a:latin typeface="Calibri" pitchFamily="34" charset="0"/>
                <a:ea typeface="Arial"/>
                <a:cs typeface="Calibri" pitchFamily="34" charset="0"/>
                <a:sym typeface="Arial"/>
              </a:rPr>
              <a:t>:-</a:t>
            </a:r>
            <a:endParaRPr lang="en-US" sz="1800" dirty="0" smtClean="0">
              <a:latin typeface="Calibri" pitchFamily="34" charset="0"/>
              <a:ea typeface="Arial"/>
              <a:cs typeface="Calibri" pitchFamily="34" charset="0"/>
              <a:sym typeface="Arial"/>
            </a:endParaRPr>
          </a:p>
          <a:p>
            <a:pPr marL="457200" lvl="1" indent="0">
              <a:lnSpc>
                <a:spcPct val="150000"/>
              </a:lnSpc>
              <a:buFont typeface="Wingdings" pitchFamily="2" charset="2"/>
              <a:buChar char="v"/>
            </a:pPr>
            <a:r>
              <a:rPr lang="en-AE" sz="1800" dirty="0" smtClean="0">
                <a:latin typeface="Calibri" pitchFamily="34" charset="0"/>
                <a:ea typeface="Arial"/>
                <a:cs typeface="Calibri" pitchFamily="34" charset="0"/>
                <a:sym typeface="Arial"/>
              </a:rPr>
              <a:t> </a:t>
            </a:r>
            <a:r>
              <a:rPr lang="en-US" sz="1800" dirty="0" smtClean="0">
                <a:latin typeface="Calibri" pitchFamily="34" charset="0"/>
                <a:ea typeface="Arial"/>
                <a:cs typeface="Calibri" pitchFamily="34" charset="0"/>
                <a:sym typeface="Arial"/>
              </a:rPr>
              <a:t>Reduce dependency on paper, transfer work for projects from paper to computerized.</a:t>
            </a:r>
          </a:p>
          <a:p>
            <a:pPr marL="457200" lvl="1" indent="0">
              <a:lnSpc>
                <a:spcPct val="150000"/>
              </a:lnSpc>
              <a:buFont typeface="Wingdings" pitchFamily="2" charset="2"/>
              <a:buChar char="v"/>
            </a:pPr>
            <a:r>
              <a:rPr lang="en-AE" sz="1800" dirty="0" smtClean="0">
                <a:latin typeface="Calibri" pitchFamily="34" charset="0"/>
                <a:ea typeface="Arial"/>
                <a:cs typeface="Calibri" pitchFamily="34" charset="0"/>
                <a:sym typeface="Arial"/>
              </a:rPr>
              <a:t> </a:t>
            </a:r>
            <a:r>
              <a:rPr lang="en-US" sz="1800" dirty="0" smtClean="0">
                <a:latin typeface="Calibri" pitchFamily="34" charset="0"/>
                <a:ea typeface="Arial"/>
                <a:cs typeface="Calibri" pitchFamily="34" charset="0"/>
                <a:sym typeface="Arial"/>
              </a:rPr>
              <a:t>Enabling </a:t>
            </a:r>
            <a:r>
              <a:rPr lang="en-US" sz="1800" dirty="0" smtClean="0">
                <a:latin typeface="Calibri" pitchFamily="34" charset="0"/>
                <a:ea typeface="Arial"/>
                <a:cs typeface="Calibri" pitchFamily="34" charset="0"/>
                <a:sym typeface="Arial"/>
              </a:rPr>
              <a:t>the company manager and project manager to track and manage project costs at any time and anywhere</a:t>
            </a:r>
            <a:r>
              <a:rPr lang="en-US" sz="1800" dirty="0" smtClean="0">
                <a:latin typeface="Calibri" pitchFamily="34" charset="0"/>
                <a:ea typeface="Arial"/>
                <a:cs typeface="Calibri" pitchFamily="34" charset="0"/>
                <a:sym typeface="Arial"/>
              </a:rPr>
              <a:t>.</a:t>
            </a:r>
            <a:endParaRPr lang="en-US" sz="1800" dirty="0" smtClean="0">
              <a:latin typeface="Calibri" pitchFamily="34" charset="0"/>
              <a:ea typeface="Arial"/>
              <a:cs typeface="Calibri" pitchFamily="34" charset="0"/>
              <a:sym typeface="Arial"/>
            </a:endParaRPr>
          </a:p>
          <a:p>
            <a:pPr marL="457200" lvl="1" indent="0">
              <a:lnSpc>
                <a:spcPct val="150000"/>
              </a:lnSpc>
              <a:buFont typeface="Wingdings" pitchFamily="2" charset="2"/>
              <a:buChar char="v"/>
            </a:pPr>
            <a:r>
              <a:rPr lang="en-AE" sz="1800" dirty="0" smtClean="0">
                <a:latin typeface="Calibri" pitchFamily="34" charset="0"/>
                <a:ea typeface="Arial"/>
                <a:cs typeface="Calibri" pitchFamily="34" charset="0"/>
                <a:sym typeface="Arial"/>
              </a:rPr>
              <a:t> </a:t>
            </a:r>
            <a:r>
              <a:rPr lang="en-US" sz="1800" dirty="0" smtClean="0">
                <a:latin typeface="Calibri" pitchFamily="34" charset="0"/>
                <a:ea typeface="Arial"/>
                <a:cs typeface="Calibri" pitchFamily="34" charset="0"/>
                <a:sym typeface="Arial"/>
              </a:rPr>
              <a:t>The system helps the company manager and project managers to track and manage projects and their costs on a daily basis.</a:t>
            </a:r>
          </a:p>
          <a:p>
            <a:pPr marL="457200" lvl="1" indent="0">
              <a:lnSpc>
                <a:spcPct val="150000"/>
              </a:lnSpc>
              <a:buFont typeface="Wingdings" pitchFamily="2" charset="2"/>
              <a:buChar char="v"/>
            </a:pPr>
            <a:r>
              <a:rPr lang="en-AE" sz="1800" dirty="0" smtClean="0">
                <a:latin typeface="Calibri" pitchFamily="34" charset="0"/>
                <a:ea typeface="Arial"/>
                <a:cs typeface="Calibri" pitchFamily="34" charset="0"/>
                <a:sym typeface="Arial"/>
              </a:rPr>
              <a:t> </a:t>
            </a:r>
            <a:r>
              <a:rPr lang="en-US" sz="1800" dirty="0" smtClean="0">
                <a:latin typeface="Calibri" pitchFamily="34" charset="0"/>
                <a:ea typeface="Arial"/>
                <a:cs typeface="Calibri" pitchFamily="34" charset="0"/>
                <a:sym typeface="Arial"/>
              </a:rPr>
              <a:t>The </a:t>
            </a:r>
            <a:r>
              <a:rPr lang="en-US" sz="1800" dirty="0" smtClean="0">
                <a:latin typeface="Calibri" pitchFamily="34" charset="0"/>
                <a:ea typeface="Arial"/>
                <a:cs typeface="Calibri" pitchFamily="34" charset="0"/>
                <a:sym typeface="Arial"/>
              </a:rPr>
              <a:t>ability to refer to suppliers' data in case they will be dealt with in future </a:t>
            </a:r>
            <a:r>
              <a:rPr lang="en-US" sz="1800" dirty="0" smtClean="0">
                <a:latin typeface="Calibri" pitchFamily="34" charset="0"/>
                <a:ea typeface="Arial"/>
                <a:cs typeface="Calibri" pitchFamily="34" charset="0"/>
                <a:sym typeface="Arial"/>
              </a:rPr>
              <a:t>projects</a:t>
            </a:r>
            <a:endParaRPr lang="en-US" sz="1800" dirty="0" smtClean="0">
              <a:latin typeface="Calibri" pitchFamily="34" charset="0"/>
              <a:ea typeface="Arial"/>
              <a:cs typeface="Calibri" pitchFamily="34" charset="0"/>
              <a:sym typeface="Arial"/>
            </a:endParaRPr>
          </a:p>
          <a:p>
            <a:pPr marL="457200" lvl="1" indent="0">
              <a:lnSpc>
                <a:spcPct val="150000"/>
              </a:lnSpc>
              <a:buFont typeface="Wingdings" pitchFamily="2" charset="2"/>
              <a:buChar char="v"/>
            </a:pPr>
            <a:r>
              <a:rPr lang="en-AE" sz="1800" dirty="0" smtClean="0">
                <a:latin typeface="Calibri" pitchFamily="34" charset="0"/>
                <a:ea typeface="Arial"/>
                <a:cs typeface="Calibri" pitchFamily="34" charset="0"/>
                <a:sym typeface="Arial"/>
              </a:rPr>
              <a:t> </a:t>
            </a:r>
            <a:r>
              <a:rPr lang="en-US" sz="1800" dirty="0" smtClean="0">
                <a:latin typeface="Calibri" pitchFamily="34" charset="0"/>
                <a:ea typeface="Arial"/>
                <a:cs typeface="Calibri" pitchFamily="34" charset="0"/>
                <a:sym typeface="Arial"/>
              </a:rPr>
              <a:t>It </a:t>
            </a:r>
            <a:r>
              <a:rPr lang="en-US" sz="1800" dirty="0" smtClean="0">
                <a:latin typeface="Calibri" pitchFamily="34" charset="0"/>
                <a:ea typeface="Arial"/>
                <a:cs typeface="Calibri" pitchFamily="34" charset="0"/>
                <a:sym typeface="Arial"/>
              </a:rPr>
              <a:t>provides reports to the director of the company, the most important of which is to compare the project </a:t>
            </a:r>
            <a:r>
              <a:rPr lang="en-AE" sz="1800" dirty="0" smtClean="0">
                <a:latin typeface="Calibri" pitchFamily="34" charset="0"/>
                <a:ea typeface="Arial"/>
                <a:cs typeface="Calibri" pitchFamily="34" charset="0"/>
                <a:sym typeface="Arial"/>
              </a:rPr>
              <a:t>     </a:t>
            </a:r>
            <a:r>
              <a:rPr lang="en-US" sz="1800" dirty="0" smtClean="0">
                <a:latin typeface="Calibri" pitchFamily="34" charset="0"/>
                <a:ea typeface="Arial"/>
                <a:cs typeface="Calibri" pitchFamily="34" charset="0"/>
                <a:sym typeface="Arial"/>
              </a:rPr>
              <a:t>budget </a:t>
            </a:r>
            <a:r>
              <a:rPr lang="en-US" sz="1800" dirty="0" smtClean="0">
                <a:latin typeface="Calibri" pitchFamily="34" charset="0"/>
                <a:ea typeface="Arial"/>
                <a:cs typeface="Calibri" pitchFamily="34" charset="0"/>
                <a:sym typeface="Arial"/>
              </a:rPr>
              <a:t>with the costs paid for it.</a:t>
            </a:r>
          </a:p>
          <a:p>
            <a:pPr marL="0" indent="0">
              <a:lnSpc>
                <a:spcPct val="80000"/>
              </a:lnSpc>
              <a:buNone/>
            </a:pPr>
            <a:endParaRPr lang="en-US" sz="1800" dirty="0" smtClean="0">
              <a:latin typeface="Calibri" pitchFamily="34" charset="0"/>
              <a:ea typeface="Arial"/>
              <a:cs typeface="Calibri" pitchFamily="34" charset="0"/>
              <a:sym typeface="Arial"/>
            </a:endParaRPr>
          </a:p>
          <a:p>
            <a:pPr marL="0" indent="0">
              <a:lnSpc>
                <a:spcPct val="80000"/>
              </a:lnSpc>
              <a:buNone/>
            </a:pPr>
            <a:r>
              <a:rPr lang="en-US" sz="1800" dirty="0" smtClean="0">
                <a:latin typeface="Calibri" pitchFamily="34" charset="0"/>
                <a:ea typeface="Arial"/>
                <a:cs typeface="Calibri" pitchFamily="34" charset="0"/>
                <a:sym typeface="Arial"/>
              </a:rPr>
              <a:t>Our project is that the new web-based system will reduce costs for the company and reduce delays.</a:t>
            </a:r>
          </a:p>
          <a:p>
            <a:pPr marL="0" indent="0">
              <a:lnSpc>
                <a:spcPct val="80000"/>
              </a:lnSpc>
              <a:buNone/>
            </a:pPr>
            <a:endParaRPr lang="en-US" sz="1800" dirty="0" smtClean="0">
              <a:latin typeface="Calibri" pitchFamily="34" charset="0"/>
              <a:ea typeface="Arial"/>
              <a:cs typeface="Calibri" pitchFamily="34" charset="0"/>
              <a:sym typeface="Arial"/>
            </a:endParaRPr>
          </a:p>
          <a:p>
            <a:pPr marL="0" indent="0">
              <a:lnSpc>
                <a:spcPct val="80000"/>
              </a:lnSpc>
              <a:buFont typeface="Arial"/>
              <a:buNone/>
            </a:pPr>
            <a:endParaRPr sz="1800">
              <a:latin typeface="Calibri" pitchFamily="34" charset="0"/>
              <a:ea typeface="Arial"/>
              <a:cs typeface="Calibri" pitchFamily="34" charset="0"/>
              <a:sym typeface="Arial"/>
            </a:endParaRPr>
          </a:p>
        </p:txBody>
      </p:sp>
      <p:pic>
        <p:nvPicPr>
          <p:cNvPr id="147" name="Google Shape;147;gce731e7778_0_6"/>
          <p:cNvPicPr preferRelativeResize="0"/>
          <p:nvPr/>
        </p:nvPicPr>
        <p:blipFill rotWithShape="1">
          <a:blip r:embed="rId3">
            <a:alphaModFix/>
          </a:blip>
          <a:srcRect t="22360"/>
          <a:stretch/>
        </p:blipFill>
        <p:spPr>
          <a:xfrm>
            <a:off x="10355575" y="61025"/>
            <a:ext cx="1669925" cy="155820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1"/>
        <p:cNvGrpSpPr/>
        <p:nvPr/>
      </p:nvGrpSpPr>
      <p:grpSpPr>
        <a:xfrm>
          <a:off x="0" y="0"/>
          <a:ext cx="0" cy="0"/>
          <a:chOff x="0" y="0"/>
          <a:chExt cx="0" cy="0"/>
        </a:xfrm>
      </p:grpSpPr>
      <p:sp>
        <p:nvSpPr>
          <p:cNvPr id="152" name="Google Shape;152;gce731e7778_1_12"/>
          <p:cNvSpPr txBox="1">
            <a:spLocks noGrp="1"/>
          </p:cNvSpPr>
          <p:nvPr>
            <p:ph type="title"/>
          </p:nvPr>
        </p:nvSpPr>
        <p:spPr>
          <a:xfrm>
            <a:off x="1653375" y="-3"/>
            <a:ext cx="9367200" cy="1626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300000"/>
              </a:lnSpc>
              <a:spcBef>
                <a:spcPts val="0"/>
              </a:spcBef>
              <a:spcAft>
                <a:spcPts val="0"/>
              </a:spcAft>
              <a:buClr>
                <a:schemeClr val="dk1"/>
              </a:buClr>
              <a:buSzPct val="100000"/>
              <a:buFont typeface="Calibri"/>
              <a:buNone/>
            </a:pPr>
            <a:endParaRPr/>
          </a:p>
          <a:p>
            <a:pPr marL="0" lvl="0" indent="0" algn="l" rtl="0">
              <a:lnSpc>
                <a:spcPct val="300000"/>
              </a:lnSpc>
              <a:spcBef>
                <a:spcPts val="0"/>
              </a:spcBef>
              <a:spcAft>
                <a:spcPts val="0"/>
              </a:spcAft>
              <a:buClr>
                <a:schemeClr val="dk1"/>
              </a:buClr>
              <a:buSzPct val="100000"/>
              <a:buFont typeface="Calibri"/>
              <a:buNone/>
            </a:pPr>
            <a:r>
              <a:rPr lang="en-US">
                <a:latin typeface="Calibri"/>
                <a:ea typeface="Calibri"/>
                <a:cs typeface="Calibri"/>
                <a:sym typeface="Calibri"/>
              </a:rPr>
              <a:t>Features?</a:t>
            </a:r>
            <a:endParaRPr/>
          </a:p>
          <a:p>
            <a:pPr marL="0" lvl="0" indent="0" algn="l" rtl="0">
              <a:lnSpc>
                <a:spcPct val="90000"/>
              </a:lnSpc>
              <a:spcBef>
                <a:spcPts val="300"/>
              </a:spcBef>
              <a:spcAft>
                <a:spcPts val="0"/>
              </a:spcAft>
              <a:buClr>
                <a:schemeClr val="dk1"/>
              </a:buClr>
              <a:buSzPct val="100000"/>
              <a:buFont typeface="Calibri"/>
              <a:buNone/>
            </a:pPr>
            <a:endParaRPr/>
          </a:p>
          <a:p>
            <a:pPr marL="0" lvl="0" indent="0" algn="l" rtl="0">
              <a:lnSpc>
                <a:spcPct val="90000"/>
              </a:lnSpc>
              <a:spcBef>
                <a:spcPts val="0"/>
              </a:spcBef>
              <a:spcAft>
                <a:spcPts val="0"/>
              </a:spcAft>
              <a:buClr>
                <a:schemeClr val="dk1"/>
              </a:buClr>
              <a:buSzPct val="100000"/>
              <a:buFont typeface="Calibri"/>
              <a:buNone/>
            </a:pPr>
            <a:endParaRPr/>
          </a:p>
        </p:txBody>
      </p:sp>
      <p:sp>
        <p:nvSpPr>
          <p:cNvPr id="153" name="Google Shape;153;gce731e7778_1_12"/>
          <p:cNvSpPr/>
          <p:nvPr/>
        </p:nvSpPr>
        <p:spPr>
          <a:xfrm>
            <a:off x="1" y="0"/>
            <a:ext cx="1764099" cy="1558212"/>
          </a:xfrm>
          <a:custGeom>
            <a:avLst/>
            <a:gdLst/>
            <a:ahLst/>
            <a:cxnLst/>
            <a:rect l="l" t="t" r="r" b="b"/>
            <a:pathLst>
              <a:path w="1764099" h="1558212" extrusionOk="0">
                <a:moveTo>
                  <a:pt x="0" y="0"/>
                </a:moveTo>
                <a:lnTo>
                  <a:pt x="1764099" y="0"/>
                </a:lnTo>
                <a:lnTo>
                  <a:pt x="1042087" y="1558212"/>
                </a:lnTo>
                <a:lnTo>
                  <a:pt x="0" y="1558212"/>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4" name="Google Shape;154;gce731e7778_1_12"/>
          <p:cNvSpPr/>
          <p:nvPr/>
        </p:nvSpPr>
        <p:spPr>
          <a:xfrm>
            <a:off x="1" y="1691640"/>
            <a:ext cx="12191999" cy="5166360"/>
          </a:xfrm>
          <a:custGeom>
            <a:avLst/>
            <a:gdLst/>
            <a:ahLst/>
            <a:cxnLst/>
            <a:rect l="l" t="t" r="r" b="b"/>
            <a:pathLst>
              <a:path w="12191999" h="5166360" extrusionOk="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0"/>
            </a:srgb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5" name="Google Shape;155;gce731e7778_1_12"/>
          <p:cNvSpPr/>
          <p:nvPr/>
        </p:nvSpPr>
        <p:spPr>
          <a:xfrm>
            <a:off x="0" y="1691641"/>
            <a:ext cx="971654" cy="2096979"/>
          </a:xfrm>
          <a:custGeom>
            <a:avLst/>
            <a:gdLst/>
            <a:ahLst/>
            <a:cxnLst/>
            <a:rect l="l" t="t" r="r" b="b"/>
            <a:pathLst>
              <a:path w="971654" h="2096979" extrusionOk="0">
                <a:moveTo>
                  <a:pt x="0" y="0"/>
                </a:moveTo>
                <a:lnTo>
                  <a:pt x="971654" y="0"/>
                </a:lnTo>
                <a:lnTo>
                  <a:pt x="0" y="2096979"/>
                </a:lnTo>
                <a:close/>
              </a:path>
            </a:pathLst>
          </a:custGeom>
          <a:solidFill>
            <a:srgbClr val="404040"/>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56" name="Google Shape;156;gce731e7778_1_12"/>
          <p:cNvPicPr preferRelativeResize="0"/>
          <p:nvPr/>
        </p:nvPicPr>
        <p:blipFill rotWithShape="1">
          <a:blip r:embed="rId3">
            <a:alphaModFix/>
          </a:blip>
          <a:srcRect l="134310" r="-134310"/>
          <a:stretch/>
        </p:blipFill>
        <p:spPr>
          <a:xfrm>
            <a:off x="9020575" y="1909838"/>
            <a:ext cx="2573050" cy="2226300"/>
          </a:xfrm>
          <a:prstGeom prst="rect">
            <a:avLst/>
          </a:prstGeom>
          <a:noFill/>
          <a:ln>
            <a:noFill/>
          </a:ln>
        </p:spPr>
      </p:pic>
      <p:pic>
        <p:nvPicPr>
          <p:cNvPr id="157" name="Google Shape;157;gce731e7778_1_12"/>
          <p:cNvPicPr preferRelativeResize="0"/>
          <p:nvPr/>
        </p:nvPicPr>
        <p:blipFill>
          <a:blip r:embed="rId4">
            <a:alphaModFix/>
          </a:blip>
          <a:stretch>
            <a:fillRect/>
          </a:stretch>
        </p:blipFill>
        <p:spPr>
          <a:xfrm>
            <a:off x="7895700" y="4311824"/>
            <a:ext cx="3281650" cy="2096975"/>
          </a:xfrm>
          <a:prstGeom prst="rect">
            <a:avLst/>
          </a:prstGeom>
          <a:noFill/>
          <a:ln>
            <a:noFill/>
          </a:ln>
        </p:spPr>
      </p:pic>
      <p:pic>
        <p:nvPicPr>
          <p:cNvPr id="158" name="Google Shape;158;gce731e7778_1_12"/>
          <p:cNvPicPr preferRelativeResize="0"/>
          <p:nvPr/>
        </p:nvPicPr>
        <p:blipFill>
          <a:blip r:embed="rId5">
            <a:alphaModFix/>
          </a:blip>
          <a:stretch>
            <a:fillRect/>
          </a:stretch>
        </p:blipFill>
        <p:spPr>
          <a:xfrm>
            <a:off x="7989450" y="1844600"/>
            <a:ext cx="3187900" cy="2073249"/>
          </a:xfrm>
          <a:prstGeom prst="rect">
            <a:avLst/>
          </a:prstGeom>
          <a:noFill/>
          <a:ln>
            <a:noFill/>
          </a:ln>
        </p:spPr>
      </p:pic>
      <p:sp>
        <p:nvSpPr>
          <p:cNvPr id="159" name="Google Shape;159;gce731e7778_1_12"/>
          <p:cNvSpPr txBox="1"/>
          <p:nvPr/>
        </p:nvSpPr>
        <p:spPr>
          <a:xfrm>
            <a:off x="8346250" y="3788625"/>
            <a:ext cx="25731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200">
                <a:latin typeface="Calibri"/>
                <a:ea typeface="Calibri"/>
                <a:cs typeface="Calibri"/>
                <a:sym typeface="Calibri"/>
              </a:rPr>
              <a:t>Tracking</a:t>
            </a:r>
            <a:endParaRPr sz="2400">
              <a:latin typeface="Calibri"/>
              <a:ea typeface="Calibri"/>
              <a:cs typeface="Calibri"/>
              <a:sym typeface="Calibri"/>
            </a:endParaRPr>
          </a:p>
        </p:txBody>
      </p:sp>
      <p:sp>
        <p:nvSpPr>
          <p:cNvPr id="160" name="Google Shape;160;gce731e7778_1_12"/>
          <p:cNvSpPr txBox="1"/>
          <p:nvPr/>
        </p:nvSpPr>
        <p:spPr>
          <a:xfrm>
            <a:off x="2166500" y="6335550"/>
            <a:ext cx="25731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200">
                <a:latin typeface="Calibri"/>
                <a:ea typeface="Calibri"/>
                <a:cs typeface="Calibri"/>
                <a:sym typeface="Calibri"/>
              </a:rPr>
              <a:t>Reports </a:t>
            </a:r>
            <a:endParaRPr sz="2400">
              <a:latin typeface="Calibri"/>
              <a:ea typeface="Calibri"/>
              <a:cs typeface="Calibri"/>
              <a:sym typeface="Calibri"/>
            </a:endParaRPr>
          </a:p>
        </p:txBody>
      </p:sp>
      <p:sp>
        <p:nvSpPr>
          <p:cNvPr id="161" name="Google Shape;161;gce731e7778_1_12"/>
          <p:cNvSpPr txBox="1"/>
          <p:nvPr/>
        </p:nvSpPr>
        <p:spPr>
          <a:xfrm>
            <a:off x="8249975" y="6335550"/>
            <a:ext cx="25731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200">
                <a:latin typeface="Calibri"/>
                <a:ea typeface="Calibri"/>
                <a:cs typeface="Calibri"/>
                <a:sym typeface="Calibri"/>
              </a:rPr>
              <a:t>Dashboard</a:t>
            </a:r>
            <a:endParaRPr sz="2400">
              <a:latin typeface="Calibri"/>
              <a:ea typeface="Calibri"/>
              <a:cs typeface="Calibri"/>
              <a:sym typeface="Calibri"/>
            </a:endParaRPr>
          </a:p>
        </p:txBody>
      </p:sp>
      <p:pic>
        <p:nvPicPr>
          <p:cNvPr id="162" name="Google Shape;162;gce731e7778_1_12"/>
          <p:cNvPicPr preferRelativeResize="0"/>
          <p:nvPr/>
        </p:nvPicPr>
        <p:blipFill>
          <a:blip r:embed="rId6">
            <a:alphaModFix/>
          </a:blip>
          <a:stretch>
            <a:fillRect/>
          </a:stretch>
        </p:blipFill>
        <p:spPr>
          <a:xfrm>
            <a:off x="1952750" y="1823475"/>
            <a:ext cx="3187900" cy="2115500"/>
          </a:xfrm>
          <a:prstGeom prst="rect">
            <a:avLst/>
          </a:prstGeom>
          <a:noFill/>
          <a:ln>
            <a:noFill/>
          </a:ln>
        </p:spPr>
      </p:pic>
      <p:sp>
        <p:nvSpPr>
          <p:cNvPr id="163" name="Google Shape;163;gce731e7778_1_12"/>
          <p:cNvSpPr txBox="1"/>
          <p:nvPr/>
        </p:nvSpPr>
        <p:spPr>
          <a:xfrm>
            <a:off x="1871200" y="3788625"/>
            <a:ext cx="33510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200">
                <a:latin typeface="Calibri"/>
                <a:ea typeface="Calibri"/>
                <a:cs typeface="Calibri"/>
                <a:sym typeface="Calibri"/>
              </a:rPr>
              <a:t>project management costs</a:t>
            </a:r>
            <a:endParaRPr sz="2400">
              <a:latin typeface="Calibri"/>
              <a:ea typeface="Calibri"/>
              <a:cs typeface="Calibri"/>
              <a:sym typeface="Calibri"/>
            </a:endParaRPr>
          </a:p>
        </p:txBody>
      </p:sp>
      <p:pic>
        <p:nvPicPr>
          <p:cNvPr id="164" name="Google Shape;164;gce731e7778_1_12"/>
          <p:cNvPicPr preferRelativeResize="0"/>
          <p:nvPr/>
        </p:nvPicPr>
        <p:blipFill rotWithShape="1">
          <a:blip r:embed="rId7">
            <a:alphaModFix/>
          </a:blip>
          <a:srcRect b="10104"/>
          <a:stretch/>
        </p:blipFill>
        <p:spPr>
          <a:xfrm>
            <a:off x="1952750" y="4368096"/>
            <a:ext cx="3160300" cy="2023725"/>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8"/>
        <p:cNvGrpSpPr/>
        <p:nvPr/>
      </p:nvGrpSpPr>
      <p:grpSpPr>
        <a:xfrm>
          <a:off x="0" y="0"/>
          <a:ext cx="0" cy="0"/>
          <a:chOff x="0" y="0"/>
          <a:chExt cx="0" cy="0"/>
        </a:xfrm>
      </p:grpSpPr>
      <p:sp>
        <p:nvSpPr>
          <p:cNvPr id="169" name="Google Shape;169;gdb1f78a976_0_15"/>
          <p:cNvSpPr txBox="1">
            <a:spLocks noGrp="1"/>
          </p:cNvSpPr>
          <p:nvPr>
            <p:ph type="title"/>
          </p:nvPr>
        </p:nvSpPr>
        <p:spPr>
          <a:xfrm>
            <a:off x="1653363" y="148798"/>
            <a:ext cx="9367200" cy="12606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endParaRPr/>
          </a:p>
          <a:p>
            <a:pPr marL="0" lvl="0" indent="0" algn="l" rtl="0">
              <a:spcBef>
                <a:spcPts val="0"/>
              </a:spcBef>
              <a:spcAft>
                <a:spcPts val="0"/>
              </a:spcAft>
              <a:buClr>
                <a:schemeClr val="dk1"/>
              </a:buClr>
              <a:buSzPct val="100000"/>
              <a:buFont typeface="Calibri"/>
              <a:buNone/>
            </a:pPr>
            <a:endParaRPr/>
          </a:p>
          <a:p>
            <a:pPr marL="0" lvl="0" indent="0" algn="l" rtl="0">
              <a:spcBef>
                <a:spcPts val="0"/>
              </a:spcBef>
              <a:spcAft>
                <a:spcPts val="0"/>
              </a:spcAft>
              <a:buClr>
                <a:schemeClr val="dk1"/>
              </a:buClr>
              <a:buSzPct val="100000"/>
              <a:buFont typeface="Calibri"/>
              <a:buNone/>
            </a:pPr>
            <a:r>
              <a:rPr lang="en-US"/>
              <a:t>Future work</a:t>
            </a:r>
            <a:endParaRPr/>
          </a:p>
          <a:p>
            <a:pPr marL="0" lvl="0" indent="0" algn="l" rtl="0">
              <a:lnSpc>
                <a:spcPct val="100000"/>
              </a:lnSpc>
              <a:spcBef>
                <a:spcPts val="0"/>
              </a:spcBef>
              <a:spcAft>
                <a:spcPts val="0"/>
              </a:spcAft>
              <a:buClr>
                <a:schemeClr val="dk1"/>
              </a:buClr>
              <a:buSzPct val="100000"/>
              <a:buFont typeface="Calibri"/>
              <a:buNone/>
            </a:pPr>
            <a:endParaRPr/>
          </a:p>
          <a:p>
            <a:pPr marL="0" lvl="0" indent="0" algn="l" rtl="0">
              <a:lnSpc>
                <a:spcPct val="100000"/>
              </a:lnSpc>
              <a:spcBef>
                <a:spcPts val="0"/>
              </a:spcBef>
              <a:spcAft>
                <a:spcPts val="0"/>
              </a:spcAft>
              <a:buClr>
                <a:schemeClr val="dk1"/>
              </a:buClr>
              <a:buSzPct val="100000"/>
              <a:buFont typeface="Calibri"/>
              <a:buNone/>
            </a:pPr>
            <a:endParaRPr/>
          </a:p>
        </p:txBody>
      </p:sp>
      <p:sp>
        <p:nvSpPr>
          <p:cNvPr id="170" name="Google Shape;170;gdb1f78a976_0_15"/>
          <p:cNvSpPr/>
          <p:nvPr/>
        </p:nvSpPr>
        <p:spPr>
          <a:xfrm>
            <a:off x="1" y="0"/>
            <a:ext cx="1764099" cy="1558212"/>
          </a:xfrm>
          <a:custGeom>
            <a:avLst/>
            <a:gdLst/>
            <a:ahLst/>
            <a:cxnLst/>
            <a:rect l="l" t="t" r="r" b="b"/>
            <a:pathLst>
              <a:path w="1764099" h="1558212" extrusionOk="0">
                <a:moveTo>
                  <a:pt x="0" y="0"/>
                </a:moveTo>
                <a:lnTo>
                  <a:pt x="1764099" y="0"/>
                </a:lnTo>
                <a:lnTo>
                  <a:pt x="1042087" y="1558212"/>
                </a:lnTo>
                <a:lnTo>
                  <a:pt x="0" y="1558212"/>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1" name="Google Shape;171;gdb1f78a976_0_15"/>
          <p:cNvSpPr/>
          <p:nvPr/>
        </p:nvSpPr>
        <p:spPr>
          <a:xfrm>
            <a:off x="0" y="1691650"/>
            <a:ext cx="12191999" cy="5166360"/>
          </a:xfrm>
          <a:custGeom>
            <a:avLst/>
            <a:gdLst/>
            <a:ahLst/>
            <a:cxnLst/>
            <a:rect l="l" t="t" r="r" b="b"/>
            <a:pathLst>
              <a:path w="12191999" h="5166360" extrusionOk="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0"/>
            </a:srgb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2" name="Google Shape;172;gdb1f78a976_0_15"/>
          <p:cNvSpPr/>
          <p:nvPr/>
        </p:nvSpPr>
        <p:spPr>
          <a:xfrm>
            <a:off x="0" y="1691641"/>
            <a:ext cx="971654" cy="2096979"/>
          </a:xfrm>
          <a:custGeom>
            <a:avLst/>
            <a:gdLst/>
            <a:ahLst/>
            <a:cxnLst/>
            <a:rect l="l" t="t" r="r" b="b"/>
            <a:pathLst>
              <a:path w="971654" h="2096979" extrusionOk="0">
                <a:moveTo>
                  <a:pt x="0" y="0"/>
                </a:moveTo>
                <a:lnTo>
                  <a:pt x="971654" y="0"/>
                </a:lnTo>
                <a:lnTo>
                  <a:pt x="0" y="2096979"/>
                </a:lnTo>
                <a:close/>
              </a:path>
            </a:pathLst>
          </a:custGeom>
          <a:solidFill>
            <a:srgbClr val="404040"/>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3" name="Google Shape;173;gdb1f78a976_0_15"/>
          <p:cNvSpPr txBox="1">
            <a:spLocks noGrp="1"/>
          </p:cNvSpPr>
          <p:nvPr>
            <p:ph type="body" idx="1"/>
          </p:nvPr>
        </p:nvSpPr>
        <p:spPr>
          <a:xfrm>
            <a:off x="1202150" y="1733850"/>
            <a:ext cx="10989900" cy="512430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1000"/>
              </a:spcBef>
              <a:spcAft>
                <a:spcPts val="0"/>
              </a:spcAft>
              <a:buClr>
                <a:schemeClr val="dk1"/>
              </a:buClr>
              <a:buSzPts val="1100"/>
              <a:buFont typeface="Arial"/>
              <a:buNone/>
            </a:pPr>
            <a:endParaRPr lang="en-US" sz="1800" dirty="0" smtClean="0">
              <a:latin typeface="Calibri" pitchFamily="34" charset="0"/>
              <a:ea typeface="Arial"/>
              <a:cs typeface="Calibri" pitchFamily="34" charset="0"/>
              <a:sym typeface="Arial"/>
            </a:endParaRPr>
          </a:p>
          <a:p>
            <a:pPr marL="0" lvl="0" indent="0" algn="l" rtl="0">
              <a:lnSpc>
                <a:spcPct val="150000"/>
              </a:lnSpc>
              <a:spcBef>
                <a:spcPts val="1000"/>
              </a:spcBef>
              <a:spcAft>
                <a:spcPts val="0"/>
              </a:spcAft>
              <a:buClr>
                <a:schemeClr val="dk1"/>
              </a:buClr>
              <a:buSzPts val="1100"/>
              <a:buFont typeface="Arial"/>
              <a:buNone/>
            </a:pPr>
            <a:r>
              <a:rPr lang="en-US" sz="1800" dirty="0" smtClean="0">
                <a:latin typeface="Calibri" pitchFamily="34" charset="0"/>
                <a:ea typeface="Arial"/>
                <a:cs typeface="Calibri" pitchFamily="34" charset="0"/>
                <a:sym typeface="Arial"/>
              </a:rPr>
              <a:t>The </a:t>
            </a:r>
            <a:r>
              <a:rPr lang="en-US" sz="1800" dirty="0">
                <a:latin typeface="Calibri" pitchFamily="34" charset="0"/>
                <a:ea typeface="Arial"/>
                <a:cs typeface="Calibri" pitchFamily="34" charset="0"/>
                <a:sym typeface="Arial"/>
              </a:rPr>
              <a:t>following are a list of planned improvements and further services for subsequent releases within this system:</a:t>
            </a:r>
            <a:endParaRPr sz="1800">
              <a:latin typeface="Calibri" pitchFamily="34" charset="0"/>
              <a:ea typeface="Arial"/>
              <a:cs typeface="Calibri" pitchFamily="34" charset="0"/>
              <a:sym typeface="Arial"/>
            </a:endParaRPr>
          </a:p>
          <a:p>
            <a:pPr marL="457200" lvl="0" indent="-342900" algn="l" rtl="0">
              <a:lnSpc>
                <a:spcPct val="150000"/>
              </a:lnSpc>
              <a:spcBef>
                <a:spcPts val="1000"/>
              </a:spcBef>
              <a:spcAft>
                <a:spcPts val="0"/>
              </a:spcAft>
              <a:buSzPts val="1800"/>
              <a:buFont typeface="Arial"/>
              <a:buChar char="❖"/>
            </a:pPr>
            <a:r>
              <a:rPr lang="en-US" sz="1800" dirty="0">
                <a:latin typeface="Calibri" pitchFamily="34" charset="0"/>
                <a:ea typeface="Arial"/>
                <a:cs typeface="Calibri" pitchFamily="34" charset="0"/>
                <a:sym typeface="Arial"/>
              </a:rPr>
              <a:t> Providing a special page to view the meetings held by the company’s director and give notifications to managers and employees.</a:t>
            </a:r>
            <a:endParaRPr sz="1800">
              <a:latin typeface="Calibri" pitchFamily="34" charset="0"/>
              <a:ea typeface="Arial"/>
              <a:cs typeface="Calibri" pitchFamily="34" charset="0"/>
              <a:sym typeface="Arial"/>
            </a:endParaRPr>
          </a:p>
          <a:p>
            <a:pPr marL="457200" lvl="0" indent="-342900" algn="l" rtl="0">
              <a:lnSpc>
                <a:spcPct val="150000"/>
              </a:lnSpc>
              <a:spcBef>
                <a:spcPts val="0"/>
              </a:spcBef>
              <a:spcAft>
                <a:spcPts val="0"/>
              </a:spcAft>
              <a:buSzPts val="1800"/>
              <a:buFont typeface="Arial"/>
              <a:buChar char="❖"/>
            </a:pPr>
            <a:r>
              <a:rPr lang="en-US" sz="1800" dirty="0">
                <a:latin typeface="Calibri" pitchFamily="34" charset="0"/>
                <a:ea typeface="Arial"/>
                <a:cs typeface="Calibri" pitchFamily="34" charset="0"/>
                <a:sym typeface="Arial"/>
              </a:rPr>
              <a:t> Linking the Tishreen company system to other programs that the company is working on. </a:t>
            </a:r>
            <a:endParaRPr sz="1800">
              <a:latin typeface="Calibri" pitchFamily="34" charset="0"/>
              <a:ea typeface="Arial"/>
              <a:cs typeface="Calibri" pitchFamily="34" charset="0"/>
              <a:sym typeface="Arial"/>
            </a:endParaRPr>
          </a:p>
          <a:p>
            <a:pPr marL="457200" lvl="0" indent="-342900" algn="l" rtl="0">
              <a:lnSpc>
                <a:spcPct val="150000"/>
              </a:lnSpc>
              <a:spcBef>
                <a:spcPts val="0"/>
              </a:spcBef>
              <a:spcAft>
                <a:spcPts val="0"/>
              </a:spcAft>
              <a:buSzPts val="1800"/>
              <a:buFont typeface="Arial"/>
              <a:buChar char="❖"/>
            </a:pPr>
            <a:r>
              <a:rPr lang="en-US" sz="1800" dirty="0">
                <a:latin typeface="Calibri" pitchFamily="34" charset="0"/>
                <a:ea typeface="Arial"/>
                <a:cs typeface="Calibri" pitchFamily="34" charset="0"/>
                <a:sym typeface="Arial"/>
              </a:rPr>
              <a:t>Notifications if currency rates change. </a:t>
            </a:r>
            <a:endParaRPr sz="1800">
              <a:latin typeface="Calibri" pitchFamily="34" charset="0"/>
              <a:ea typeface="Arial"/>
              <a:cs typeface="Calibri" pitchFamily="34" charset="0"/>
              <a:sym typeface="Arial"/>
            </a:endParaRPr>
          </a:p>
          <a:p>
            <a:pPr marL="457200" lvl="0" indent="-342900" algn="l" rtl="0">
              <a:lnSpc>
                <a:spcPct val="150000"/>
              </a:lnSpc>
              <a:spcBef>
                <a:spcPts val="0"/>
              </a:spcBef>
              <a:spcAft>
                <a:spcPts val="0"/>
              </a:spcAft>
              <a:buSzPts val="1800"/>
              <a:buFont typeface="Arial"/>
              <a:buChar char="❖"/>
            </a:pPr>
            <a:r>
              <a:rPr lang="en-US" sz="1800" dirty="0">
                <a:latin typeface="Calibri" pitchFamily="34" charset="0"/>
                <a:ea typeface="Arial"/>
                <a:cs typeface="Calibri" pitchFamily="34" charset="0"/>
                <a:sym typeface="Arial"/>
              </a:rPr>
              <a:t>Provide a page for displaying bids from newspapers or social media. </a:t>
            </a:r>
            <a:endParaRPr sz="1800">
              <a:latin typeface="Calibri" pitchFamily="34" charset="0"/>
              <a:ea typeface="Arial"/>
              <a:cs typeface="Calibri" pitchFamily="34" charset="0"/>
              <a:sym typeface="Arial"/>
            </a:endParaRPr>
          </a:p>
          <a:p>
            <a:pPr marL="457200" lvl="0" indent="-342900" algn="l" rtl="0">
              <a:lnSpc>
                <a:spcPct val="150000"/>
              </a:lnSpc>
              <a:spcBef>
                <a:spcPts val="0"/>
              </a:spcBef>
              <a:spcAft>
                <a:spcPts val="0"/>
              </a:spcAft>
              <a:buSzPts val="1800"/>
              <a:buFont typeface="Arial"/>
              <a:buChar char="❖"/>
            </a:pPr>
            <a:r>
              <a:rPr lang="en-US" sz="1800" dirty="0">
                <a:latin typeface="Calibri" pitchFamily="34" charset="0"/>
                <a:ea typeface="Arial"/>
                <a:cs typeface="Calibri" pitchFamily="34" charset="0"/>
                <a:sym typeface="Arial"/>
              </a:rPr>
              <a:t>Connecting the system to Google Map to display the location of projects on the map.</a:t>
            </a:r>
            <a:endParaRPr sz="1800">
              <a:latin typeface="Calibri" pitchFamily="34" charset="0"/>
              <a:ea typeface="Arial"/>
              <a:cs typeface="Calibri" pitchFamily="34" charset="0"/>
              <a:sym typeface="Arial"/>
            </a:endParaRPr>
          </a:p>
          <a:p>
            <a:pPr marL="457200" lvl="0" indent="-342900" algn="l" rtl="0">
              <a:lnSpc>
                <a:spcPct val="150000"/>
              </a:lnSpc>
              <a:spcBef>
                <a:spcPts val="0"/>
              </a:spcBef>
              <a:spcAft>
                <a:spcPts val="0"/>
              </a:spcAft>
              <a:buSzPts val="1800"/>
              <a:buFont typeface="Arial"/>
              <a:buChar char="❖"/>
            </a:pPr>
            <a:r>
              <a:rPr lang="en-US" sz="1800" dirty="0">
                <a:latin typeface="Calibri" pitchFamily="34" charset="0"/>
                <a:ea typeface="Arial"/>
                <a:cs typeface="Calibri" pitchFamily="34" charset="0"/>
                <a:sym typeface="Arial"/>
              </a:rPr>
              <a:t> Provide a page to view payments received from clients for their project.</a:t>
            </a:r>
            <a:endParaRPr sz="1800">
              <a:latin typeface="Calibri" pitchFamily="34" charset="0"/>
              <a:ea typeface="Arial"/>
              <a:cs typeface="Calibri" pitchFamily="34" charset="0"/>
              <a:sym typeface="Arial"/>
            </a:endParaRPr>
          </a:p>
          <a:p>
            <a:pPr marL="457200" lvl="0" indent="0" algn="l" rtl="0">
              <a:lnSpc>
                <a:spcPct val="150000"/>
              </a:lnSpc>
              <a:spcBef>
                <a:spcPts val="1000"/>
              </a:spcBef>
              <a:spcAft>
                <a:spcPts val="0"/>
              </a:spcAft>
              <a:buNone/>
            </a:pPr>
            <a:endParaRPr sz="1800">
              <a:latin typeface="Calibri" pitchFamily="34" charset="0"/>
              <a:ea typeface="Arial"/>
              <a:cs typeface="Calibri" pitchFamily="34" charset="0"/>
              <a:sym typeface="Aria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
        <p:cNvGrpSpPr/>
        <p:nvPr/>
      </p:nvGrpSpPr>
      <p:grpSpPr>
        <a:xfrm>
          <a:off x="0" y="0"/>
          <a:ext cx="0" cy="0"/>
          <a:chOff x="0" y="0"/>
          <a:chExt cx="0" cy="0"/>
        </a:xfrm>
      </p:grpSpPr>
      <p:sp>
        <p:nvSpPr>
          <p:cNvPr id="178" name="Google Shape;178;p19"/>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9" name="Google Shape;179;p19"/>
          <p:cNvSpPr/>
          <p:nvPr/>
        </p:nvSpPr>
        <p:spPr>
          <a:xfrm rot="2700000">
            <a:off x="82782" y="-1386168"/>
            <a:ext cx="2424873" cy="3611191"/>
          </a:xfrm>
          <a:custGeom>
            <a:avLst/>
            <a:gdLst/>
            <a:ahLst/>
            <a:cxnLst/>
            <a:rect l="l" t="t" r="r" b="b"/>
            <a:pathLst>
              <a:path w="2424873" h="3611191" extrusionOk="0">
                <a:moveTo>
                  <a:pt x="0" y="2424874"/>
                </a:moveTo>
                <a:lnTo>
                  <a:pt x="2424873" y="0"/>
                </a:lnTo>
                <a:lnTo>
                  <a:pt x="2424873" y="3611191"/>
                </a:lnTo>
                <a:lnTo>
                  <a:pt x="1186317" y="3611191"/>
                </a:lnTo>
                <a:close/>
              </a:path>
            </a:pathLst>
          </a:custGeom>
          <a:solidFill>
            <a:schemeClr val="accent4">
              <a:alpha val="4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0" name="Google Shape;180;p19"/>
          <p:cNvSpPr/>
          <p:nvPr/>
        </p:nvSpPr>
        <p:spPr>
          <a:xfrm rot="2700000">
            <a:off x="1571000" y="-338582"/>
            <a:ext cx="1635955" cy="1635955"/>
          </a:xfrm>
          <a:custGeom>
            <a:avLst/>
            <a:gdLst/>
            <a:ahLst/>
            <a:cxnLst/>
            <a:rect l="l" t="t" r="r" b="b"/>
            <a:pathLst>
              <a:path w="1635955" h="1635955" extrusionOk="0">
                <a:moveTo>
                  <a:pt x="0" y="957987"/>
                </a:moveTo>
                <a:lnTo>
                  <a:pt x="957987" y="0"/>
                </a:lnTo>
                <a:lnTo>
                  <a:pt x="1635955" y="0"/>
                </a:lnTo>
                <a:lnTo>
                  <a:pt x="1635955" y="1635955"/>
                </a:lnTo>
                <a:lnTo>
                  <a:pt x="0" y="1635955"/>
                </a:lnTo>
                <a:close/>
              </a:path>
            </a:pathLst>
          </a:custGeom>
          <a:solidFill>
            <a:schemeClr val="accent4">
              <a:alpha val="4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1" name="Google Shape;181;p19"/>
          <p:cNvSpPr/>
          <p:nvPr/>
        </p:nvSpPr>
        <p:spPr>
          <a:xfrm rot="2700000">
            <a:off x="9627985" y="-6588"/>
            <a:ext cx="4059393" cy="2548110"/>
          </a:xfrm>
          <a:custGeom>
            <a:avLst/>
            <a:gdLst/>
            <a:ahLst/>
            <a:cxnLst/>
            <a:rect l="l" t="t" r="r" b="b"/>
            <a:pathLst>
              <a:path w="4059393" h="2548110" extrusionOk="0">
                <a:moveTo>
                  <a:pt x="0" y="1511282"/>
                </a:moveTo>
                <a:lnTo>
                  <a:pt x="1511282" y="0"/>
                </a:lnTo>
                <a:lnTo>
                  <a:pt x="4059393" y="2548110"/>
                </a:lnTo>
                <a:lnTo>
                  <a:pt x="0" y="2548110"/>
                </a:lnTo>
                <a:close/>
              </a:path>
            </a:pathLst>
          </a:custGeom>
          <a:solidFill>
            <a:schemeClr val="accent1">
              <a:alpha val="29803"/>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2" name="Google Shape;182;p19"/>
          <p:cNvSpPr/>
          <p:nvPr/>
        </p:nvSpPr>
        <p:spPr>
          <a:xfrm rot="2700000">
            <a:off x="10262924" y="1465780"/>
            <a:ext cx="1185708" cy="1185708"/>
          </a:xfrm>
          <a:prstGeom prst="rect">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3" name="Google Shape;183;p19"/>
          <p:cNvSpPr/>
          <p:nvPr/>
        </p:nvSpPr>
        <p:spPr>
          <a:xfrm rot="2700000">
            <a:off x="-29557" y="5198743"/>
            <a:ext cx="2444907" cy="2366116"/>
          </a:xfrm>
          <a:custGeom>
            <a:avLst/>
            <a:gdLst/>
            <a:ahLst/>
            <a:cxnLst/>
            <a:rect l="l" t="t" r="r" b="b"/>
            <a:pathLst>
              <a:path w="2203753" h="2132734" extrusionOk="0">
                <a:moveTo>
                  <a:pt x="0" y="0"/>
                </a:moveTo>
                <a:lnTo>
                  <a:pt x="2203753" y="0"/>
                </a:lnTo>
                <a:lnTo>
                  <a:pt x="2203753" y="576461"/>
                </a:lnTo>
                <a:lnTo>
                  <a:pt x="647480" y="2132734"/>
                </a:lnTo>
                <a:lnTo>
                  <a:pt x="0" y="1485255"/>
                </a:lnTo>
                <a:close/>
              </a:path>
            </a:pathLst>
          </a:custGeom>
          <a:solidFill>
            <a:schemeClr val="accent1">
              <a:alpha val="29803"/>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4" name="Google Shape;184;p19"/>
          <p:cNvSpPr/>
          <p:nvPr/>
        </p:nvSpPr>
        <p:spPr>
          <a:xfrm rot="2700000">
            <a:off x="1769787" y="5439893"/>
            <a:ext cx="928467" cy="928467"/>
          </a:xfrm>
          <a:prstGeom prst="rect">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5" name="Google Shape;185;p19"/>
          <p:cNvSpPr/>
          <p:nvPr/>
        </p:nvSpPr>
        <p:spPr>
          <a:xfrm rot="2700000">
            <a:off x="3401311" y="734311"/>
            <a:ext cx="5389379" cy="5389379"/>
          </a:xfrm>
          <a:custGeom>
            <a:avLst/>
            <a:gdLst/>
            <a:ahLst/>
            <a:cxnLst/>
            <a:rect l="l" t="t" r="r" b="b"/>
            <a:pathLst>
              <a:path w="5389379" h="5389379" extrusionOk="0">
                <a:moveTo>
                  <a:pt x="0" y="540040"/>
                </a:moveTo>
                <a:lnTo>
                  <a:pt x="540040" y="0"/>
                </a:lnTo>
                <a:lnTo>
                  <a:pt x="5389379" y="0"/>
                </a:lnTo>
                <a:lnTo>
                  <a:pt x="5389379" y="4838655"/>
                </a:lnTo>
                <a:lnTo>
                  <a:pt x="4838655" y="5389379"/>
                </a:lnTo>
                <a:lnTo>
                  <a:pt x="0" y="5389379"/>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6" name="Google Shape;186;p19"/>
          <p:cNvSpPr/>
          <p:nvPr/>
        </p:nvSpPr>
        <p:spPr>
          <a:xfrm rot="2700000">
            <a:off x="2700283" y="33283"/>
            <a:ext cx="6791435" cy="6791435"/>
          </a:xfrm>
          <a:custGeom>
            <a:avLst/>
            <a:gdLst/>
            <a:ahLst/>
            <a:cxnLst/>
            <a:rect l="l" t="t" r="r" b="b"/>
            <a:pathLst>
              <a:path w="6791435" h="6791435" extrusionOk="0">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87" name="Google Shape;187;p19"/>
          <p:cNvSpPr txBox="1">
            <a:spLocks noGrp="1"/>
          </p:cNvSpPr>
          <p:nvPr>
            <p:ph type="title"/>
          </p:nvPr>
        </p:nvSpPr>
        <p:spPr>
          <a:xfrm>
            <a:off x="3204642" y="2353641"/>
            <a:ext cx="5782716" cy="2150719"/>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80808"/>
              </a:buClr>
              <a:buSzPts val="4000"/>
              <a:buFont typeface="Calibri"/>
              <a:buNone/>
            </a:pPr>
            <a:r>
              <a:rPr lang="en-US" sz="4000">
                <a:solidFill>
                  <a:srgbClr val="080808"/>
                </a:solidFill>
                <a:latin typeface="Calibri"/>
                <a:ea typeface="Calibri"/>
                <a:cs typeface="Calibri"/>
                <a:sym typeface="Calibri"/>
              </a:rPr>
              <a:t>THANK YOU</a:t>
            </a:r>
            <a:endParaRPr/>
          </a:p>
        </p:txBody>
      </p:sp>
      <p:sp>
        <p:nvSpPr>
          <p:cNvPr id="188" name="Google Shape;188;p19"/>
          <p:cNvSpPr/>
          <p:nvPr/>
        </p:nvSpPr>
        <p:spPr>
          <a:xfrm rot="2700000">
            <a:off x="9629823" y="5457591"/>
            <a:ext cx="2231794" cy="2568811"/>
          </a:xfrm>
          <a:custGeom>
            <a:avLst/>
            <a:gdLst/>
            <a:ahLst/>
            <a:cxnLst/>
            <a:rect l="l" t="t" r="r" b="b"/>
            <a:pathLst>
              <a:path w="2940086" h="3384061" extrusionOk="0">
                <a:moveTo>
                  <a:pt x="0" y="0"/>
                </a:moveTo>
                <a:lnTo>
                  <a:pt x="2496112" y="0"/>
                </a:lnTo>
                <a:lnTo>
                  <a:pt x="2940086" y="443975"/>
                </a:lnTo>
                <a:lnTo>
                  <a:pt x="0" y="3384061"/>
                </a:lnTo>
                <a:close/>
              </a:path>
            </a:pathLst>
          </a:custGeom>
          <a:solidFill>
            <a:schemeClr val="accent4">
              <a:alpha val="4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9" name="Google Shape;189;p19"/>
          <p:cNvSpPr/>
          <p:nvPr/>
        </p:nvSpPr>
        <p:spPr>
          <a:xfrm rot="2700000">
            <a:off x="9720059" y="5243545"/>
            <a:ext cx="959985" cy="959985"/>
          </a:xfrm>
          <a:prstGeom prst="rect">
            <a:avLst/>
          </a:prstGeom>
          <a:solidFill>
            <a:schemeClr val="accent4">
              <a:alpha val="4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446</Words>
  <PresentationFormat>مخصص</PresentationFormat>
  <Paragraphs>49</Paragraphs>
  <Slides>8</Slides>
  <Notes>8</Notes>
  <HiddenSlides>0</HiddenSlides>
  <MMClips>0</MMClips>
  <ScaleCrop>false</ScaleCrop>
  <HeadingPairs>
    <vt:vector size="4" baseType="variant">
      <vt:variant>
        <vt:lpstr>سمة</vt:lpstr>
      </vt:variant>
      <vt:variant>
        <vt:i4>2</vt:i4>
      </vt:variant>
      <vt:variant>
        <vt:lpstr>عناوين الشرائح</vt:lpstr>
      </vt:variant>
      <vt:variant>
        <vt:i4>8</vt:i4>
      </vt:variant>
    </vt:vector>
  </HeadingPairs>
  <TitlesOfParts>
    <vt:vector size="10" baseType="lpstr">
      <vt:lpstr>Office Theme</vt:lpstr>
      <vt:lpstr>Office Theme</vt:lpstr>
      <vt:lpstr>TCS </vt:lpstr>
      <vt:lpstr>Outline</vt:lpstr>
      <vt:lpstr>What is Teshreen Contract System(TCS)? </vt:lpstr>
      <vt:lpstr> Why TCS? </vt:lpstr>
      <vt:lpstr> Why TCS? </vt:lpstr>
      <vt:lpstr> Features?  </vt:lpstr>
      <vt:lpstr>  Future work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dc:title>
  <dc:creator>Nayef4PC</dc:creator>
  <cp:lastModifiedBy>Nayef4PC</cp:lastModifiedBy>
  <cp:revision>3</cp:revision>
  <dcterms:created xsi:type="dcterms:W3CDTF">2021-03-06T13:52:48Z</dcterms:created>
  <dcterms:modified xsi:type="dcterms:W3CDTF">2021-05-21T19:32:28Z</dcterms:modified>
</cp:coreProperties>
</file>