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302" r:id="rId14"/>
    <p:sldId id="293" r:id="rId15"/>
    <p:sldId id="294" r:id="rId16"/>
    <p:sldId id="295" r:id="rId17"/>
    <p:sldId id="289" r:id="rId18"/>
    <p:sldId id="290" r:id="rId19"/>
    <p:sldId id="291" r:id="rId20"/>
    <p:sldId id="292" r:id="rId21"/>
    <p:sldId id="296" r:id="rId22"/>
    <p:sldId id="303" r:id="rId23"/>
    <p:sldId id="297" r:id="rId24"/>
    <p:sldId id="298" r:id="rId25"/>
    <p:sldId id="299" r:id="rId26"/>
    <p:sldId id="300" r:id="rId27"/>
    <p:sldId id="301" r:id="rId28"/>
    <p:sldId id="267" r:id="rId29"/>
    <p:sldId id="268" r:id="rId30"/>
    <p:sldId id="269" r:id="rId31"/>
    <p:sldId id="304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EC6043-C5A7-4B45-8AA2-CD8AB084C5F8}" v="1452" dt="2019-12-16T14:43:30.336"/>
    <p1510:client id="{72C092CC-1627-4F20-87A1-EDDD7A995F52}" v="4" dt="2019-12-24T10:27:14.722"/>
    <p1510:client id="{76B184F8-57A9-466E-B0C9-C5DEE8352A3F}" v="63" dt="2019-12-23T21:22:12.401"/>
    <p1510:client id="{9A7E9B78-C233-4B56-A2E8-A0D1952668A1}" v="457" dt="2019-12-22T20:52:41.159"/>
    <p1510:client id="{E9789389-2F99-4B38-8B91-FECF4590AB8C}" v="519" dt="2019-12-23T21:07:38.3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Sorting Balls Robot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" dirty="0" smtClean="0">
                <a:ea typeface="+mn-lt"/>
                <a:cs typeface="+mn-lt"/>
              </a:rPr>
              <a:t>  </a:t>
            </a:r>
            <a:r>
              <a:rPr lang="en-US" dirty="0" smtClean="0">
                <a:ea typeface="+mn-lt"/>
                <a:cs typeface="+mn-lt"/>
              </a:rPr>
              <a:t>By</a:t>
            </a:r>
            <a:r>
              <a:rPr lang="en-US" dirty="0">
                <a:ea typeface="+mn-lt"/>
                <a:cs typeface="+mn-lt"/>
              </a:rPr>
              <a:t>: Rawan Ashayer &amp; Mai </a:t>
            </a:r>
            <a:r>
              <a:rPr lang="en-US" dirty="0" smtClean="0">
                <a:ea typeface="+mn-lt"/>
                <a:cs typeface="+mn-lt"/>
              </a:rPr>
              <a:t>Ishtaewi</a:t>
            </a:r>
          </a:p>
          <a:p>
            <a:pPr marL="0" indent="0">
              <a:buNone/>
            </a:pPr>
            <a:r>
              <a:rPr lang="" dirty="0" smtClean="0">
                <a:ea typeface="+mn-lt"/>
                <a:cs typeface="+mn-lt"/>
              </a:rPr>
              <a:t>  </a:t>
            </a:r>
            <a:r>
              <a:rPr lang="en-US" dirty="0" smtClean="0">
                <a:ea typeface="+mn-lt"/>
                <a:cs typeface="+mn-lt"/>
              </a:rPr>
              <a:t>Supervisor:  Dr.Sufyan Samara</a:t>
            </a:r>
            <a:endParaRPr lang="" dirty="0">
              <a:cs typeface="Calibri"/>
            </a:endParaRPr>
          </a:p>
          <a:p>
            <a:pPr marL="0" indent="0">
              <a:buNone/>
            </a:pPr>
            <a:r>
              <a:rPr lang="" dirty="0" smtClean="0">
                <a:cs typeface="Calibri"/>
              </a:rPr>
              <a:t>  </a:t>
            </a:r>
            <a:r>
              <a:rPr lang="en-US" dirty="0" smtClean="0">
                <a:cs typeface="Calibri"/>
              </a:rPr>
              <a:t>Supervisor</a:t>
            </a:r>
            <a:r>
              <a:rPr lang="en-US" dirty="0">
                <a:cs typeface="Calibri"/>
              </a:rPr>
              <a:t>:  Dr.</a:t>
            </a:r>
            <a:r>
              <a:rPr lang="en-US" dirty="0">
                <a:ea typeface="+mn-lt"/>
                <a:cs typeface="+mn-lt"/>
              </a:rPr>
              <a:t>Abdullah </a:t>
            </a:r>
            <a:r>
              <a:rPr lang="en-US" dirty="0" smtClean="0">
                <a:ea typeface="+mn-lt"/>
                <a:cs typeface="+mn-lt"/>
              </a:rPr>
              <a:t>Rashed</a:t>
            </a:r>
            <a:endParaRPr lang="" dirty="0" smtClean="0">
              <a:ea typeface="+mn-lt"/>
              <a:cs typeface="+mn-lt"/>
            </a:endParaRPr>
          </a:p>
          <a:p>
            <a:endParaRPr lang="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784" y="0"/>
            <a:ext cx="53852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Servo Motor   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" dirty="0" smtClean="0"/>
          </a:p>
          <a:p>
            <a:pPr marL="0" indent="0">
              <a:buNone/>
            </a:pPr>
            <a:r>
              <a:rPr lang="en-US" dirty="0" smtClean="0"/>
              <a:t>S</a:t>
            </a:r>
            <a:r>
              <a:rPr lang="" dirty="0" smtClean="0"/>
              <a:t>ervo motor uesd to control open and close </a:t>
            </a:r>
          </a:p>
          <a:p>
            <a:pPr marL="0" indent="0">
              <a:buNone/>
            </a:pPr>
            <a:r>
              <a:rPr lang="en-US" dirty="0" smtClean="0"/>
              <a:t>A</a:t>
            </a:r>
            <a:r>
              <a:rPr lang="" dirty="0" smtClean="0"/>
              <a:t>rm </a:t>
            </a:r>
            <a:endParaRPr lang="en-US" dirty="0"/>
          </a:p>
        </p:txBody>
      </p:sp>
      <p:pic>
        <p:nvPicPr>
          <p:cNvPr id="4" name="صورة 8">
            <a:extLst>
              <a:ext uri="{FF2B5EF4-FFF2-40B4-BE49-F238E27FC236}">
                <a16:creationId xmlns="" xmlns:a16="http://schemas.microsoft.com/office/drawing/2014/main" id="{D8EC4658-749D-4AC1-9A62-9A3C05D42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993" y="1690688"/>
            <a:ext cx="3676361" cy="46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6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Robot Clamp Gripper</a:t>
            </a:r>
            <a:br>
              <a:rPr lang="en-US" dirty="0">
                <a:ea typeface="+mn-lt"/>
                <a:cs typeface="+mn-lt"/>
              </a:rPr>
            </a:br>
            <a:endParaRPr lang="en-US" dirty="0"/>
          </a:p>
        </p:txBody>
      </p:sp>
      <p:pic>
        <p:nvPicPr>
          <p:cNvPr id="4" name="صورة 8" descr="صورة تحتوي على أسود, جالس, زوج, منضدة&#10;&#10;وصف منشأ بثقة عالية جداً">
            <a:extLst>
              <a:ext uri="{FF2B5EF4-FFF2-40B4-BE49-F238E27FC236}">
                <a16:creationId xmlns="" xmlns:a16="http://schemas.microsoft.com/office/drawing/2014/main" id="{900C9534-7DA9-4435-AB7F-7F90BA3E0C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7894" y="2066313"/>
            <a:ext cx="5741233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64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" dirty="0" smtClean="0"/>
              <a:t>his is the first stage of project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23045" y="-929747"/>
            <a:ext cx="4887509" cy="9775018"/>
          </a:xfrm>
        </p:spPr>
      </p:pic>
    </p:spTree>
    <p:extLst>
      <p:ext uri="{BB962C8B-B14F-4D97-AF65-F5344CB8AC3E}">
        <p14:creationId xmlns:p14="http://schemas.microsoft.com/office/powerpoint/2010/main" val="301407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-1577179600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81825" y="991673"/>
            <a:ext cx="9543245" cy="5185290"/>
          </a:xfrm>
        </p:spPr>
      </p:pic>
    </p:spTree>
    <p:extLst>
      <p:ext uri="{BB962C8B-B14F-4D97-AF65-F5344CB8AC3E}">
        <p14:creationId xmlns:p14="http://schemas.microsoft.com/office/powerpoint/2010/main" val="192477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Raspberry PI 3</a:t>
            </a:r>
            <a:br>
              <a:rPr lang="en-US" dirty="0">
                <a:cs typeface="Calibri"/>
              </a:rPr>
            </a:br>
            <a:endParaRPr lang="en-US" dirty="0"/>
          </a:p>
        </p:txBody>
      </p:sp>
      <p:pic>
        <p:nvPicPr>
          <p:cNvPr id="4" name="صورة 5" descr="صورة تحتوي على إلكترونيات, دائرة إلكترونية&#10;&#10;وصف منشأ بثقة عالية جداً">
            <a:extLst>
              <a:ext uri="{FF2B5EF4-FFF2-40B4-BE49-F238E27FC236}">
                <a16:creationId xmlns="" xmlns:a16="http://schemas.microsoft.com/office/drawing/2014/main" id="{880E127C-45E5-4B89-B92B-FEE154F50E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8564" y="1825625"/>
            <a:ext cx="68083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Raspberry Pi Camera</a:t>
            </a:r>
            <a:endParaRPr lang="en-US" dirty="0"/>
          </a:p>
        </p:txBody>
      </p:sp>
      <p:pic>
        <p:nvPicPr>
          <p:cNvPr id="4" name="صورة 6" descr="صورة تحتوي على إلكترونيات, دائرة إلكترونية&#10;&#10;وصف منشأ بثقة عالية جداً">
            <a:extLst>
              <a:ext uri="{FF2B5EF4-FFF2-40B4-BE49-F238E27FC236}">
                <a16:creationId xmlns="" xmlns:a16="http://schemas.microsoft.com/office/drawing/2014/main" id="{B55D3B7E-EAAC-48C2-AA0E-EB383B6D81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2826" y="1825625"/>
            <a:ext cx="495884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66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IR  Sensor.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6" descr="A circuit board&#10;&#10;Description generated with very high confidence">
            <a:extLst>
              <a:ext uri="{FF2B5EF4-FFF2-40B4-BE49-F238E27FC236}">
                <a16:creationId xmlns="" xmlns:a16="http://schemas.microsoft.com/office/drawing/2014/main" id="{1C5DF3D5-561F-4041-A45C-611FEE4208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8328" y="1825625"/>
            <a:ext cx="572334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" dirty="0" smtClean="0"/>
              <a:t>econd stage of project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" dirty="0" smtClean="0"/>
              <a:t> start detect balls :</a:t>
            </a:r>
          </a:p>
          <a:p>
            <a:pPr marL="0" indent="0">
              <a:buNone/>
            </a:pPr>
            <a:r>
              <a:rPr lang="" dirty="0" smtClean="0"/>
              <a:t>Footbal :</a:t>
            </a:r>
            <a:endParaRPr lang="en-US" dirty="0"/>
          </a:p>
        </p:txBody>
      </p:sp>
      <p:pic>
        <p:nvPicPr>
          <p:cNvPr id="4" name="صورة 5" descr="صورة تحتوي على كرة القدم الأمريكية, جالس, داخلي, مباراة&#10;&#10;وصف منشأ بثقة عالية جداً">
            <a:extLst>
              <a:ext uri="{FF2B5EF4-FFF2-40B4-BE49-F238E27FC236}">
                <a16:creationId xmlns="" xmlns:a16="http://schemas.microsoft.com/office/drawing/2014/main" id="{23A638A7-0D80-4F58-AB5F-A7666ECA6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056" y="2743200"/>
            <a:ext cx="3723895" cy="3433763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="" xmlns:a16="http://schemas.microsoft.com/office/drawing/2014/main" id="{A802ACB0-F443-4B87-8510-B552845254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6" r="52900" b="43485"/>
          <a:stretch/>
        </p:blipFill>
        <p:spPr>
          <a:xfrm>
            <a:off x="6041037" y="2068643"/>
            <a:ext cx="5471410" cy="442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63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dirty="0"/>
              <a:t>T</a:t>
            </a:r>
            <a:r>
              <a:rPr lang="en-US" dirty="0" err="1"/>
              <a:t>ennis</a:t>
            </a:r>
            <a:r>
              <a:rPr lang="en-US" dirty="0"/>
              <a:t> ball</a:t>
            </a:r>
          </a:p>
        </p:txBody>
      </p:sp>
      <p:pic>
        <p:nvPicPr>
          <p:cNvPr id="4" name="صورة 12" descr="صورة تحتوي على عداد, كثير, جالس, منضدة&#10;&#10;وصف منشأ بثقة عالية جداً">
            <a:extLst>
              <a:ext uri="{FF2B5EF4-FFF2-40B4-BE49-F238E27FC236}">
                <a16:creationId xmlns="" xmlns:a16="http://schemas.microsoft.com/office/drawing/2014/main" id="{79208FA0-93E1-4AD4-9BEE-AEC168890A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9350" y="2230360"/>
            <a:ext cx="4721902" cy="4351338"/>
          </a:xfrm>
          <a:prstGeom prst="rect">
            <a:avLst/>
          </a:prstGeom>
        </p:spPr>
      </p:pic>
      <p:pic>
        <p:nvPicPr>
          <p:cNvPr id="1026" name="Picture 2" descr="https://scontent.fjrs1-1.fna.fbcdn.net/v/t1.15752-9/80400893_626022181559421_616000594892554240_n.jpg?_nc_cat=111&amp;_nc_ohc=g8zbBC9gTy4AQl0Y22U0IQwUpGeaajGfMQdSTQW2Lbyi_sdpKLBbi3vrA&amp;_nc_ht=scontent.fjrs1-1.fna&amp;oh=19888096b0ea53d8025bf52dae21478c&amp;oe=5E6B67E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7" t="10008" r="7431" b="1129"/>
          <a:stretch/>
        </p:blipFill>
        <p:spPr bwMode="auto">
          <a:xfrm>
            <a:off x="6505731" y="2230360"/>
            <a:ext cx="4848069" cy="435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51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6" y="1945520"/>
            <a:ext cx="3808751" cy="4365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6" r="55715" b="8266"/>
          <a:stretch/>
        </p:blipFill>
        <p:spPr>
          <a:xfrm>
            <a:off x="5664096" y="1945520"/>
            <a:ext cx="4724088" cy="46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8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085644-18C3-47FF-8A30-BC3EB4992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Comic Sans MS"/>
                <a:ea typeface="+mj-lt"/>
                <a:cs typeface="+mj-lt"/>
              </a:rPr>
              <a:t>Outlines</a:t>
            </a:r>
            <a:r>
              <a:rPr lang="en-US" sz="4800" dirty="0">
                <a:latin typeface="Georgia"/>
                <a:ea typeface="+mj-lt"/>
                <a:cs typeface="+mj-lt"/>
              </a:rPr>
              <a:t>:</a:t>
            </a:r>
            <a:endParaRPr lang="en-US" sz="4800" dirty="0">
              <a:latin typeface="Georgi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8F52B40-AF63-4AA8-A738-B7204CF10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>
                <a:ea typeface="+mn-lt"/>
                <a:cs typeface="+mn-lt"/>
              </a:rPr>
              <a:t>Problem Statement</a:t>
            </a:r>
          </a:p>
          <a:p>
            <a:r>
              <a:rPr lang="en-US" sz="3600" dirty="0" smtClean="0">
                <a:ea typeface="+mn-lt"/>
                <a:cs typeface="+mn-lt"/>
              </a:rPr>
              <a:t>What’s</a:t>
            </a:r>
            <a:r>
              <a:rPr lang="en-US" sz="3600" dirty="0">
                <a:ea typeface="+mn-lt"/>
                <a:cs typeface="+mn-lt"/>
              </a:rPr>
              <a:t> Sorting Balls Robot </a:t>
            </a:r>
          </a:p>
          <a:p>
            <a:r>
              <a:rPr lang="en-US" sz="3600" dirty="0">
                <a:ea typeface="+mn-lt"/>
                <a:cs typeface="+mn-lt"/>
              </a:rPr>
              <a:t>Tools </a:t>
            </a:r>
            <a:endParaRPr lang="en-US" sz="3600" dirty="0">
              <a:cs typeface="Calibri"/>
            </a:endParaRPr>
          </a:p>
          <a:p>
            <a:r>
              <a:rPr lang="en-US" sz="3600" dirty="0">
                <a:ea typeface="+mn-lt"/>
                <a:cs typeface="+mn-lt"/>
              </a:rPr>
              <a:t>Demo</a:t>
            </a:r>
          </a:p>
          <a:p>
            <a:r>
              <a:rPr lang="en-US" sz="3600" dirty="0">
                <a:ea typeface="+mn-lt"/>
                <a:cs typeface="+mn-lt"/>
              </a:rPr>
              <a:t>Constraints </a:t>
            </a:r>
          </a:p>
          <a:p>
            <a:r>
              <a:rPr lang="en-US" sz="3600" dirty="0">
                <a:ea typeface="+mn-lt"/>
                <a:cs typeface="+mn-lt"/>
              </a:rPr>
              <a:t>Future work</a:t>
            </a:r>
          </a:p>
          <a:p>
            <a:endParaRPr lang="en-US" sz="3600" dirty="0">
              <a:ea typeface="+mn-lt"/>
              <a:cs typeface="+mn-lt"/>
            </a:endParaRPr>
          </a:p>
          <a:p>
            <a:endParaRPr lang="en-US" sz="36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195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 descr="صورة تحتوي على منضدة, المصباح, كمبيوتر, غرفة&#10;&#10;وصف منشأ بثقة عالية جداً">
            <a:extLst>
              <a:ext uri="{FF2B5EF4-FFF2-40B4-BE49-F238E27FC236}">
                <a16:creationId xmlns="" xmlns:a16="http://schemas.microsoft.com/office/drawing/2014/main" id="{4C703B04-FAE0-4492-88C0-12A58DD3CD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" b="4740"/>
          <a:stretch/>
        </p:blipFill>
        <p:spPr>
          <a:xfrm>
            <a:off x="359764" y="1690688"/>
            <a:ext cx="5036695" cy="4230427"/>
          </a:xfrm>
          <a:prstGeom prst="rect">
            <a:avLst/>
          </a:prstGeom>
        </p:spPr>
      </p:pic>
      <p:pic>
        <p:nvPicPr>
          <p:cNvPr id="2050" name="Picture 2" descr="https://scontent.fjrs1-1.fna.fbcdn.net/v/t1.15752-9/80322278_554214745128606_9175540867274899456_n.jpg?_nc_cat=108&amp;_nc_ohc=HZMpNqjveDoAQmCgGettRKJhH-Fa8KPyhJwXbYnsM1oqzG9e6lYAeL-Pg&amp;_nc_ht=scontent.fjrs1-1.fna&amp;oh=9326230aaf8fb044110a41e6d5c9d648&amp;oe=5EB3C1A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2" t="25677" r="40555" b="29396"/>
          <a:stretch/>
        </p:blipFill>
        <p:spPr bwMode="auto">
          <a:xfrm>
            <a:off x="5874895" y="1690688"/>
            <a:ext cx="5247807" cy="423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5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-1577212346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329784"/>
            <a:ext cx="12192000" cy="5847179"/>
          </a:xfrm>
        </p:spPr>
      </p:pic>
    </p:spTree>
    <p:extLst>
      <p:ext uri="{BB962C8B-B14F-4D97-AF65-F5344CB8AC3E}">
        <p14:creationId xmlns:p14="http://schemas.microsoft.com/office/powerpoint/2010/main" val="229945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-1577277510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7730" y="399246"/>
            <a:ext cx="11475076" cy="5777718"/>
          </a:xfrm>
        </p:spPr>
      </p:pic>
    </p:spTree>
    <p:extLst>
      <p:ext uri="{BB962C8B-B14F-4D97-AF65-F5344CB8AC3E}">
        <p14:creationId xmlns:p14="http://schemas.microsoft.com/office/powerpoint/2010/main" val="323808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-1577213148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3642" y="1034321"/>
            <a:ext cx="10204207" cy="5142642"/>
          </a:xfrm>
        </p:spPr>
      </p:pic>
    </p:spTree>
    <p:extLst>
      <p:ext uri="{BB962C8B-B14F-4D97-AF65-F5344CB8AC3E}">
        <p14:creationId xmlns:p14="http://schemas.microsoft.com/office/powerpoint/2010/main" val="100117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esheh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294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4321" y="809469"/>
            <a:ext cx="10058400" cy="5367494"/>
          </a:xfrm>
        </p:spPr>
      </p:pic>
    </p:spTree>
    <p:extLst>
      <p:ext uri="{BB962C8B-B14F-4D97-AF65-F5344CB8AC3E}">
        <p14:creationId xmlns:p14="http://schemas.microsoft.com/office/powerpoint/2010/main" val="135350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r>
              <a:rPr lang="" dirty="0" smtClean="0"/>
              <a:t>ast stage 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05" y="2957058"/>
            <a:ext cx="3192904" cy="2977204"/>
          </a:xfrm>
        </p:spPr>
      </p:pic>
      <p:pic>
        <p:nvPicPr>
          <p:cNvPr id="3074" name="Picture 2" descr="https://scontent.fjrs1-1.fna.fbcdn.net/v/t1.15752-9/80406702_551394542079501_17066409032941568_n.jpg?_nc_cat=102&amp;_nc_ohc=O-e8y2szhMYAQkAccjdwq-iRsK3m-Y73l-Z4sCLd8fHW1CVqYXN9jPLaA&amp;_nc_ht=scontent.fjrs1-1.fna&amp;oh=a87ff023e06038230731418c49cf34a1&amp;oe=5EADC7E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82752" y="2537115"/>
            <a:ext cx="2911840" cy="388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content.fjrs1-1.fna.fbcdn.net/v/t1.15752-9/80689999_767455580439645_4167340689236951040_n.jpg?_nc_cat=108&amp;_nc_ohc=ffGwAKR1FBYAQn4Kg-qAhuhAJb9sBeq0CQxxdtFEbHqGC2fJWgANP6bgA&amp;_nc_ht=scontent.fjrs1-1.fna&amp;oh=aba673f3a42d2739b50c020d7635ac19&amp;oe=5EA9756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7" t="21001" r="11569" b="18935"/>
          <a:stretch/>
        </p:blipFill>
        <p:spPr bwMode="auto">
          <a:xfrm>
            <a:off x="8091503" y="3237876"/>
            <a:ext cx="3945599" cy="253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r>
              <a:rPr lang="" dirty="0" smtClean="0"/>
              <a:t>ast stage </a:t>
            </a:r>
            <a:endParaRPr lang="en-US" dirty="0"/>
          </a:p>
        </p:txBody>
      </p:sp>
      <p:pic>
        <p:nvPicPr>
          <p:cNvPr id="4" name="صورة 5" descr="صورة تحتوي على كرة القدم الأمريكية, جالس, داخلي, مباراة&#10;&#10;وصف منشأ بثقة عالية جداً">
            <a:extLst>
              <a:ext uri="{FF2B5EF4-FFF2-40B4-BE49-F238E27FC236}">
                <a16:creationId xmlns="" xmlns:a16="http://schemas.microsoft.com/office/drawing/2014/main" id="{23A638A7-0D80-4F58-AB5F-A7666ECA67D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2970213"/>
            <a:ext cx="3101975" cy="3101975"/>
          </a:xfrm>
          <a:prstGeom prst="rect">
            <a:avLst/>
          </a:prstGeom>
        </p:spPr>
      </p:pic>
      <p:pic>
        <p:nvPicPr>
          <p:cNvPr id="4098" name="Picture 2" descr="https://scontent.fjrs1-1.fna.fbcdn.net/v/t1.15752-9/81179212_456878121906829_5750260605688741888_n.jpg?_nc_cat=106&amp;_nc_ohc=OSshj7xc34wAQl2K_w0eCgqIf7y4YfThV8B99KIbOBMVcwZBCLfEM1-5w&amp;_nc_ht=scontent.fjrs1-1.fna&amp;oh=2bdfaeae23865976b52fb380b04b2012&amp;oe=5EA6269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7784" r="28047" b="21594"/>
          <a:stretch/>
        </p:blipFill>
        <p:spPr bwMode="auto">
          <a:xfrm>
            <a:off x="7345425" y="2969977"/>
            <a:ext cx="4436845" cy="291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content.fjrs1-1.fna.fbcdn.net/v/t1.15752-9/81011069_558725284969409_5571877016019402752_n.jpg?_nc_cat=109&amp;_nc_ohc=M-7XDw_MCBwAQkzPMMdqtR-RH0jMQACu-nbHr7ehHyYPpyPfHrNVZ1cPw&amp;_nc_ht=scontent.fjrs1-1.fna&amp;oh=1bb431ed1dfc56621ebc84ce0f4abacc&amp;oe=5EB1BB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49107" y="2484789"/>
            <a:ext cx="2911130" cy="388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62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r>
              <a:rPr lang="" dirty="0" smtClean="0"/>
              <a:t>ast stage </a:t>
            </a:r>
            <a:endParaRPr lang="en-US" dirty="0"/>
          </a:p>
        </p:txBody>
      </p:sp>
      <p:pic>
        <p:nvPicPr>
          <p:cNvPr id="3" name="صورة 12" descr="صورة تحتوي على عداد, كثير, جالس, منضدة&#10;&#10;وصف منشأ بثقة عالية جداً">
            <a:extLst>
              <a:ext uri="{FF2B5EF4-FFF2-40B4-BE49-F238E27FC236}">
                <a16:creationId xmlns="" xmlns:a16="http://schemas.microsoft.com/office/drawing/2014/main" id="{79208FA0-93E1-4AD4-9BEE-AEC168890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82" y="2848131"/>
            <a:ext cx="3178930" cy="3178930"/>
          </a:xfrm>
          <a:prstGeom prst="rect">
            <a:avLst/>
          </a:prstGeom>
        </p:spPr>
      </p:pic>
      <p:pic>
        <p:nvPicPr>
          <p:cNvPr id="5122" name="Picture 2" descr="https://scontent.fjrs1-1.fna.fbcdn.net/v/t1.15752-9/81020636_2523637174587281_1070651109699223552_n.jpg?_nc_cat=102&amp;_nc_ohc=w5FFnGsdBnsAQlDLENZjrdmXOu5e6EdTGOSEL773fjitNgDrwjzFujdTg&amp;_nc_ht=scontent.fjrs1-1.fna&amp;oh=d779892ee01ca0fa0e08f1ec0301d392&amp;oe=5EB07F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66495" y="2196904"/>
            <a:ext cx="3059009" cy="448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content.fjrs1-1.fna.fbcdn.net/v/t1.15752-9/80645504_761087324357686_4225759408468000768_n.jpg?_nc_cat=103&amp;_nc_ohc=Ru6gJS8mEy8AQkSa7qIP5TkSY-qu_qDCRHnFs97bD5NxsVUehP1JDt-vA&amp;_nc_ht=scontent.fjrs1-1.fna&amp;oh=31468a66d2f3e81acd5c3b2e9b9aba77&amp;oe=5EA5FBD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9016" r="-494" b="29259"/>
          <a:stretch/>
        </p:blipFill>
        <p:spPr bwMode="auto">
          <a:xfrm>
            <a:off x="8675385" y="2908090"/>
            <a:ext cx="2912011" cy="281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5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9E2933-95F8-428E-A191-D33F4B5C1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/>
                <a:cs typeface="Calibri Light"/>
              </a:rPr>
              <a:t>Constraints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6674A6C-46FE-473F-BB03-0320F121C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936" y="1624342"/>
            <a:ext cx="10601864" cy="455262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600" dirty="0">
                <a:ea typeface="+mn-lt"/>
                <a:cs typeface="+mn-lt"/>
              </a:rPr>
              <a:t>During the work of the project, we faced many problems, Such as: connect the Raspberry with wireless. </a:t>
            </a:r>
            <a:endParaRPr lang="ar-SA" sz="3600" dirty="0">
              <a:ea typeface="+mn-lt"/>
              <a:cs typeface="Calibri"/>
            </a:endParaRPr>
          </a:p>
          <a:p>
            <a:r>
              <a:rPr lang="en-US" sz="3600" dirty="0">
                <a:ea typeface="+mn-lt"/>
                <a:cs typeface="+mn-lt"/>
              </a:rPr>
              <a:t> problem which arm can not hold the ball , and was solved by using a IR sensor</a:t>
            </a:r>
            <a:r>
              <a:rPr lang="en-US" sz="3600" dirty="0" smtClean="0">
                <a:ea typeface="+mn-lt"/>
                <a:cs typeface="+mn-lt"/>
              </a:rPr>
              <a:t>.</a:t>
            </a:r>
            <a:endParaRPr lang="en-US" sz="3600" dirty="0">
              <a:ea typeface="+mn-lt"/>
              <a:cs typeface="+mn-lt"/>
            </a:endParaRPr>
          </a:p>
          <a:p>
            <a:r>
              <a:rPr lang="en-US" sz="3600" dirty="0">
                <a:ea typeface="+mn-lt"/>
                <a:cs typeface="+mn-lt"/>
              </a:rPr>
              <a:t> energy </a:t>
            </a:r>
            <a:r>
              <a:rPr lang="en-US" sz="3600" dirty="0" err="1">
                <a:ea typeface="+mn-lt"/>
                <a:cs typeface="+mn-lt"/>
              </a:rPr>
              <a:t>problem,Battery</a:t>
            </a:r>
            <a:r>
              <a:rPr lang="en-US" sz="3600" dirty="0">
                <a:ea typeface="+mn-lt"/>
                <a:cs typeface="+mn-lt"/>
              </a:rPr>
              <a:t> charging quickly relieves</a:t>
            </a:r>
            <a:r>
              <a:rPr lang="en-US" sz="3600" dirty="0" smtClean="0">
                <a:ea typeface="+mn-lt"/>
                <a:cs typeface="+mn-lt"/>
              </a:rPr>
              <a:t>.</a:t>
            </a:r>
            <a:endParaRPr lang="" sz="3600" dirty="0" smtClean="0">
              <a:ea typeface="+mn-lt"/>
              <a:cs typeface="+mn-lt"/>
            </a:endParaRPr>
          </a:p>
          <a:p>
            <a:r>
              <a:rPr lang="en-US" sz="3600" dirty="0">
                <a:ea typeface="+mn-lt"/>
                <a:cs typeface="+mn-lt"/>
              </a:rPr>
              <a:t>IR </a:t>
            </a:r>
            <a:r>
              <a:rPr lang="en-US" sz="3600" dirty="0" smtClean="0">
                <a:ea typeface="+mn-lt"/>
                <a:cs typeface="+mn-lt"/>
              </a:rPr>
              <a:t>sensor</a:t>
            </a:r>
            <a:endParaRPr lang="en-US" sz="3600" dirty="0">
              <a:cs typeface="Calibri"/>
            </a:endParaRPr>
          </a:p>
          <a:p>
            <a:r>
              <a:rPr lang="en-US" sz="3600" dirty="0">
                <a:cs typeface="Calibri"/>
              </a:rPr>
              <a:t>Camera Delay.</a:t>
            </a:r>
          </a:p>
        </p:txBody>
      </p:sp>
    </p:spTree>
    <p:extLst>
      <p:ext uri="{BB962C8B-B14F-4D97-AF65-F5344CB8AC3E}">
        <p14:creationId xmlns:p14="http://schemas.microsoft.com/office/powerpoint/2010/main" val="148918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3ADBD6-72A1-4C9C-9771-C67D96957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/>
                <a:cs typeface="Calibri Light"/>
              </a:rPr>
              <a:t>Future Work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3426E09-5ACE-486C-875B-F3F65035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73889"/>
            <a:ext cx="10515600" cy="350307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>
                <a:ea typeface="+mn-lt"/>
                <a:cs typeface="+mn-lt"/>
              </a:rPr>
              <a:t>robot can hold larger size balls ,football, tennis, and badminton, and it can also place balls with different baskets</a:t>
            </a:r>
            <a:endParaRPr lang="en-US" sz="3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256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3B1E55-F10F-4343-89C4-B0BF464F4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93" y="365125"/>
            <a:ext cx="11018807" cy="1339940"/>
          </a:xfrm>
        </p:spPr>
        <p:txBody>
          <a:bodyPr/>
          <a:lstStyle/>
          <a:p>
            <a:r>
              <a:rPr lang="en-US" dirty="0">
                <a:latin typeface="Comic Sans MS"/>
                <a:cs typeface="Calibri Light"/>
              </a:rPr>
              <a:t> Problem statement</a:t>
            </a:r>
            <a:endParaRPr lang="en-US">
              <a:latin typeface="Comic Sans M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A8CAE6C-B081-4537-8C74-9C770F7CC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93" y="2127549"/>
            <a:ext cx="10587486" cy="361809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" sz="3600" dirty="0" smtClean="0">
                <a:ea typeface="+mn-lt"/>
                <a:cs typeface="+mn-lt"/>
              </a:rPr>
              <a:t> </a:t>
            </a:r>
            <a:r>
              <a:rPr lang="en-US" sz="3600" dirty="0" smtClean="0">
                <a:ea typeface="+mn-lt"/>
                <a:cs typeface="+mn-lt"/>
              </a:rPr>
              <a:t>In </a:t>
            </a:r>
            <a:r>
              <a:rPr lang="en-US" sz="3600" dirty="0">
                <a:ea typeface="+mn-lt"/>
                <a:cs typeface="+mn-lt"/>
              </a:rPr>
              <a:t>the Stadium we notes the many balls on the field, for example football, basketball, tennis, if the number of balls is large then the person who arranges them takes a long time, my project Sorting robot is solve this problem .</a:t>
            </a:r>
            <a:endParaRPr lang="ar-SA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986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82EB822-435E-41F8-A6A0-D2E4B3681566}"/>
              </a:ext>
            </a:extLst>
          </p:cNvPr>
          <p:cNvSpPr txBox="1"/>
          <p:nvPr/>
        </p:nvSpPr>
        <p:spPr>
          <a:xfrm>
            <a:off x="3186024" y="2654060"/>
            <a:ext cx="6639462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9600" dirty="0">
                <a:latin typeface="Comic Sans MS"/>
              </a:rPr>
              <a:t>Demo</a:t>
            </a:r>
            <a:endParaRPr lang="en-US" sz="9600" dirty="0">
              <a:latin typeface="Comic Sans MS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33080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نتيجة بحث الصور عن ‪thank you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36" y="1366139"/>
            <a:ext cx="8242478" cy="534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56068" y="365125"/>
            <a:ext cx="10297732" cy="1115945"/>
          </a:xfrm>
        </p:spPr>
        <p:txBody>
          <a:bodyPr/>
          <a:lstStyle/>
          <a:p>
            <a:r>
              <a:rPr lang="" dirty="0" smtClean="0"/>
              <a:t>             Any qoustions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06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dirty="0" smtClean="0"/>
              <a:t>Football</a:t>
            </a:r>
            <a:endParaRPr lang="en-US" dirty="0"/>
          </a:p>
        </p:txBody>
      </p:sp>
      <p:pic>
        <p:nvPicPr>
          <p:cNvPr id="4" name="صورة 5" descr="صورة تحتوي على كرة القدم الأمريكية, جالس, داخلي, مباراة&#10;&#10;وصف منشأ بثقة عالية جداً">
            <a:extLst>
              <a:ext uri="{FF2B5EF4-FFF2-40B4-BE49-F238E27FC236}">
                <a16:creationId xmlns="" xmlns:a16="http://schemas.microsoft.com/office/drawing/2014/main" id="{23A638A7-0D80-4F58-AB5F-A7666ECA6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2669" y="1825625"/>
            <a:ext cx="47190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69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dirty="0" smtClean="0"/>
              <a:t>T</a:t>
            </a:r>
            <a:r>
              <a:rPr lang="en-US" dirty="0" err="1" smtClean="0"/>
              <a:t>ennis</a:t>
            </a:r>
            <a:r>
              <a:rPr lang="en-US" dirty="0" smtClean="0"/>
              <a:t> </a:t>
            </a:r>
            <a:r>
              <a:rPr lang="en-US" dirty="0"/>
              <a:t>ball</a:t>
            </a:r>
          </a:p>
        </p:txBody>
      </p:sp>
      <p:pic>
        <p:nvPicPr>
          <p:cNvPr id="4" name="صورة 12" descr="صورة تحتوي على عداد, كثير, جالس, منضدة&#10;&#10;وصف منشأ بثقة عالية جداً">
            <a:extLst>
              <a:ext uri="{FF2B5EF4-FFF2-40B4-BE49-F238E27FC236}">
                <a16:creationId xmlns="" xmlns:a16="http://schemas.microsoft.com/office/drawing/2014/main" id="{79208FA0-93E1-4AD4-9BEE-AEC168890A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0331" y="1825625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1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14" y="1993692"/>
            <a:ext cx="4886793" cy="4257206"/>
          </a:xfrm>
        </p:spPr>
      </p:pic>
    </p:spTree>
    <p:extLst>
      <p:ext uri="{BB962C8B-B14F-4D97-AF65-F5344CB8AC3E}">
        <p14:creationId xmlns:p14="http://schemas.microsoft.com/office/powerpoint/2010/main" val="318060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/>
                <a:cs typeface="Calibri Light"/>
              </a:rPr>
              <a:t>Tools</a:t>
            </a:r>
            <a:r>
              <a:rPr lang="" dirty="0" smtClean="0">
                <a:latin typeface="Comic Sans MS"/>
                <a:cs typeface="Calibri Light"/>
              </a:rPr>
              <a:t/>
            </a:r>
            <a:br>
              <a:rPr lang="" dirty="0" smtClean="0">
                <a:latin typeface="Comic Sans MS"/>
                <a:cs typeface="Calibri Light"/>
              </a:rPr>
            </a:br>
            <a:r>
              <a:rPr lang="" dirty="0" smtClean="0">
                <a:latin typeface="Comic Sans MS"/>
                <a:cs typeface="Calibri Light"/>
              </a:rPr>
              <a:t/>
            </a:r>
            <a:br>
              <a:rPr lang="" dirty="0" smtClean="0">
                <a:latin typeface="Comic Sans MS"/>
                <a:cs typeface="Calibri Light"/>
              </a:rPr>
            </a:br>
            <a:r>
              <a:rPr lang="" sz="3100" dirty="0" smtClean="0">
                <a:latin typeface="Comic Sans MS"/>
                <a:cs typeface="Calibri Light"/>
              </a:rPr>
              <a:t>A</a:t>
            </a:r>
            <a:r>
              <a:rPr lang="en-US" sz="3100" dirty="0" smtClean="0">
                <a:latin typeface="Comic Sans MS"/>
                <a:cs typeface="Calibri Light"/>
              </a:rPr>
              <a:t>rdouino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457200" indent="-457200"/>
            <a:r>
              <a:rPr lang="en-US" dirty="0">
                <a:cs typeface="Calibri"/>
              </a:rPr>
              <a:t> </a:t>
            </a:r>
            <a:r>
              <a:rPr lang="en-US" dirty="0">
                <a:ea typeface="+mn-lt"/>
                <a:cs typeface="+mn-lt"/>
              </a:rPr>
              <a:t>The main controller of the project.</a:t>
            </a:r>
            <a:endParaRPr lang="en-US" dirty="0">
              <a:cs typeface="Calibri"/>
            </a:endParaRPr>
          </a:p>
          <a:p>
            <a:pPr marL="457200" indent="-457200"/>
            <a:r>
              <a:rPr lang="en-US" dirty="0">
                <a:ea typeface="+mn-lt"/>
                <a:cs typeface="+mn-lt"/>
              </a:rPr>
              <a:t>  It controls stepper ,Dc and servo motors  .</a:t>
            </a:r>
            <a:endParaRPr lang="en-US" dirty="0">
              <a:cs typeface="Calibri" panose="020F0502020204030204"/>
            </a:endParaRPr>
          </a:p>
          <a:p>
            <a:pPr marL="457200" indent="-457200"/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A circuit board&#10;&#10;Description generated with very high confidence">
            <a:extLst>
              <a:ext uri="{FF2B5EF4-FFF2-40B4-BE49-F238E27FC236}">
                <a16:creationId xmlns="" xmlns:a16="http://schemas.microsoft.com/office/drawing/2014/main" id="{E3D6D8EB-BE09-4E22-BE8D-EDA724581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4944" y="644578"/>
            <a:ext cx="4287187" cy="602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13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</a:t>
            </a:r>
            <a:r>
              <a:rPr lang="en-US" dirty="0" smtClean="0"/>
              <a:t>wheel</a:t>
            </a:r>
            <a:r>
              <a:rPr lang="" dirty="0" smtClean="0"/>
              <a:t> with 4 DC motor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993" y="1379095"/>
            <a:ext cx="6865495" cy="5343992"/>
          </a:xfrm>
        </p:spPr>
      </p:pic>
    </p:spTree>
    <p:extLst>
      <p:ext uri="{BB962C8B-B14F-4D97-AF65-F5344CB8AC3E}">
        <p14:creationId xmlns:p14="http://schemas.microsoft.com/office/powerpoint/2010/main" val="59420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L298N Dual H-Bridge Motor Drive</a:t>
            </a:r>
            <a:endParaRPr lang="en-US" dirty="0"/>
          </a:p>
        </p:txBody>
      </p:sp>
      <p:pic>
        <p:nvPicPr>
          <p:cNvPr id="4" name="صورة 7" descr="صورة تحتوي على إلكترونيات, دائرة إلكترونية&#10;&#10;وصف منشأ بثقة عالية جداً">
            <a:extLst>
              <a:ext uri="{FF2B5EF4-FFF2-40B4-BE49-F238E27FC236}">
                <a16:creationId xmlns="" xmlns:a16="http://schemas.microsoft.com/office/drawing/2014/main" id="{BABA4EB7-389F-4936-B09F-3D19C97539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2884" y="2143593"/>
            <a:ext cx="5936105" cy="377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8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</TotalTime>
  <Words>184</Words>
  <Application>Microsoft Office PowerPoint</Application>
  <PresentationFormat>Widescreen</PresentationFormat>
  <Paragraphs>48</Paragraphs>
  <Slides>31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Comic Sans MS</vt:lpstr>
      <vt:lpstr>Georgia</vt:lpstr>
      <vt:lpstr>office theme</vt:lpstr>
      <vt:lpstr>Sorting Balls Robot</vt:lpstr>
      <vt:lpstr>Outlines:</vt:lpstr>
      <vt:lpstr> Problem statement</vt:lpstr>
      <vt:lpstr>Football</vt:lpstr>
      <vt:lpstr>Tennis ball</vt:lpstr>
      <vt:lpstr>PowerPoint Presentation</vt:lpstr>
      <vt:lpstr>Tools  Ardouino</vt:lpstr>
      <vt:lpstr>4 wheel with 4 DC motor </vt:lpstr>
      <vt:lpstr>L298N Dual H-Bridge Motor Drive</vt:lpstr>
      <vt:lpstr>Servo Motor    </vt:lpstr>
      <vt:lpstr>Robot Clamp Gripper </vt:lpstr>
      <vt:lpstr>This is the first stage of project </vt:lpstr>
      <vt:lpstr>PowerPoint Presentation</vt:lpstr>
      <vt:lpstr>Raspberry PI 3 </vt:lpstr>
      <vt:lpstr>Raspberry Pi Camera</vt:lpstr>
      <vt:lpstr>IR  Sensor. </vt:lpstr>
      <vt:lpstr>Second stage of project </vt:lpstr>
      <vt:lpstr>Tennis ball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Last stage :</vt:lpstr>
      <vt:lpstr>Last stage </vt:lpstr>
      <vt:lpstr>Last stage </vt:lpstr>
      <vt:lpstr>Constraints </vt:lpstr>
      <vt:lpstr>Future Work</vt:lpstr>
      <vt:lpstr>PowerPoint Presentation</vt:lpstr>
      <vt:lpstr>             Any qoustions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Mai</cp:lastModifiedBy>
  <cp:revision>842</cp:revision>
  <dcterms:created xsi:type="dcterms:W3CDTF">2019-12-16T13:26:20Z</dcterms:created>
  <dcterms:modified xsi:type="dcterms:W3CDTF">2019-12-25T17:24:36Z</dcterms:modified>
</cp:coreProperties>
</file>