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65" r:id="rId20"/>
    <p:sldId id="266" r:id="rId21"/>
    <p:sldId id="278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C8C8"/>
    <a:srgbClr val="001932"/>
    <a:srgbClr val="336699"/>
    <a:srgbClr val="001122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726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26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32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69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2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8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3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62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940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6702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17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A0113-E0F8-433D-A2F0-8D9E06A995B5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E55B6-7D94-4E05-92F7-A69F5CA7F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82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4" r:id="rId1"/>
    <p:sldLayoutId id="2147484155" r:id="rId2"/>
    <p:sldLayoutId id="2147484156" r:id="rId3"/>
    <p:sldLayoutId id="2147484157" r:id="rId4"/>
    <p:sldLayoutId id="2147484158" r:id="rId5"/>
    <p:sldLayoutId id="2147484159" r:id="rId6"/>
    <p:sldLayoutId id="2147484160" r:id="rId7"/>
    <p:sldLayoutId id="2147484161" r:id="rId8"/>
    <p:sldLayoutId id="2147484162" r:id="rId9"/>
    <p:sldLayoutId id="2147484163" r:id="rId10"/>
    <p:sldLayoutId id="21474841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3200"/>
            <a:ext cx="12433110" cy="6854800"/>
            <a:chOff x="0" y="3200"/>
            <a:chExt cx="12433110" cy="68548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200"/>
              <a:ext cx="12192000" cy="685480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924032" y="1414779"/>
              <a:ext cx="6343935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 smtClean="0">
                  <a:solidFill>
                    <a:srgbClr val="001932"/>
                  </a:solidFill>
                  <a:latin typeface="Harlow Solid Italic" panose="04030604020F02020D02" pitchFamily="82" charset="0"/>
                </a:rPr>
                <a:t>Remote Health Monitoring System</a:t>
              </a:r>
              <a:endParaRPr lang="en-US" sz="6000" dirty="0">
                <a:solidFill>
                  <a:srgbClr val="001932"/>
                </a:solidFill>
                <a:latin typeface="Harlow Solid Italic" panose="04030604020F02020D02" pitchFamily="8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18950" y="4765349"/>
              <a:ext cx="563652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 smtClean="0">
                  <a:solidFill>
                    <a:srgbClr val="001932"/>
                  </a:solidFill>
                </a:rPr>
                <a:t>Presented by:</a:t>
              </a:r>
            </a:p>
            <a:p>
              <a:pPr algn="ctr"/>
              <a:r>
                <a:rPr lang="en-US" sz="3000" dirty="0" smtClean="0">
                  <a:solidFill>
                    <a:srgbClr val="001932"/>
                  </a:solidFill>
                  <a:latin typeface="Harlow Solid Italic" panose="04030604020F02020D02" pitchFamily="82" charset="0"/>
                </a:rPr>
                <a:t>Abeer Mukhemir</a:t>
              </a:r>
            </a:p>
            <a:p>
              <a:pPr algn="ctr"/>
              <a:r>
                <a:rPr lang="en-US" sz="3000" dirty="0" smtClean="0">
                  <a:solidFill>
                    <a:srgbClr val="001932"/>
                  </a:solidFill>
                  <a:latin typeface="Harlow Solid Italic" panose="04030604020F02020D02" pitchFamily="82" charset="0"/>
                </a:rPr>
                <a:t>Razan Mukhemir</a:t>
              </a:r>
              <a:endParaRPr lang="en-US" sz="3000" dirty="0">
                <a:solidFill>
                  <a:srgbClr val="001932"/>
                </a:solidFill>
                <a:latin typeface="Harlow Solid Italic" panose="04030604020F02020D02" pitchFamily="82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796585" y="4765349"/>
              <a:ext cx="563652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 smtClean="0">
                  <a:solidFill>
                    <a:srgbClr val="001932"/>
                  </a:solidFill>
                </a:rPr>
                <a:t>Supervised by:</a:t>
              </a:r>
            </a:p>
            <a:p>
              <a:pPr algn="ctr"/>
              <a:r>
                <a:rPr lang="en-US" sz="3000" dirty="0" smtClean="0">
                  <a:solidFill>
                    <a:srgbClr val="001932"/>
                  </a:solidFill>
                  <a:latin typeface="Harlow Solid Italic" panose="04030604020F02020D02" pitchFamily="82" charset="0"/>
                </a:rPr>
                <a:t>Dr. Luai Malhis</a:t>
              </a:r>
              <a:endParaRPr lang="en-US" sz="3000" dirty="0">
                <a:solidFill>
                  <a:srgbClr val="001932"/>
                </a:solidFill>
                <a:latin typeface="Harlow Solid Italic" panose="04030604020F02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337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8614" y="710474"/>
            <a:ext cx="5165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Breathing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27414" y="1905914"/>
            <a:ext cx="5165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Force Sensing Resister 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2767" y="2402900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analog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856" y="2459912"/>
            <a:ext cx="3281402" cy="32814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46111">
            <a:off x="671656" y="4611238"/>
            <a:ext cx="2111515" cy="226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82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8614" y="710474"/>
            <a:ext cx="5165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Sweating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27414" y="1905914"/>
            <a:ext cx="5165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Soil Moisture Sensor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2767" y="2402900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analog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447" y="2647383"/>
            <a:ext cx="3638777" cy="30984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77229">
            <a:off x="566999" y="4682833"/>
            <a:ext cx="2076441" cy="207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8990" y="1244957"/>
            <a:ext cx="9539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Hardware Components: </a:t>
            </a:r>
            <a:endParaRPr lang="en-US" sz="6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8386" y="2844074"/>
            <a:ext cx="5165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Microcontrollers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5" name="Elbow Connector 4"/>
          <p:cNvCxnSpPr/>
          <p:nvPr/>
        </p:nvCxnSpPr>
        <p:spPr>
          <a:xfrm>
            <a:off x="1514901" y="2429301"/>
            <a:ext cx="1323833" cy="845660"/>
          </a:xfrm>
          <a:prstGeom prst="bentConnector3">
            <a:avLst>
              <a:gd name="adj1" fmla="val 5670"/>
            </a:avLst>
          </a:prstGeom>
          <a:ln w="1270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172" y="4294761"/>
            <a:ext cx="2018400" cy="25442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6218">
            <a:off x="7197406" y="5106278"/>
            <a:ext cx="1221014" cy="15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47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8614" y="710474"/>
            <a:ext cx="5165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Helper Controller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27414" y="1905914"/>
            <a:ext cx="5165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Arduino Uno 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2767" y="2402900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digital I/O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02767" y="3015713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analog I/O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995" y="1905914"/>
            <a:ext cx="6134023" cy="42392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02767" y="3628526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interrupts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59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8614" y="710474"/>
            <a:ext cx="5165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Main Controller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27414" y="1905914"/>
            <a:ext cx="5165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Raspberry Pi 3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2767" y="2402900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digital I/O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02767" y="3015713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UART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2767" y="3575231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Camera port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02767" y="4188044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I2C 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2767" y="4825379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Wi-Fi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444" y="2090544"/>
            <a:ext cx="6420917" cy="419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8990" y="1244957"/>
            <a:ext cx="9539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Hardware Components: </a:t>
            </a:r>
            <a:endParaRPr lang="en-US" sz="6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8385" y="2844074"/>
            <a:ext cx="56240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Other Components and modules</a:t>
            </a:r>
            <a:endParaRPr lang="en-US" sz="45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5" name="Elbow Connector 4"/>
          <p:cNvCxnSpPr/>
          <p:nvPr/>
        </p:nvCxnSpPr>
        <p:spPr>
          <a:xfrm>
            <a:off x="1514901" y="2429301"/>
            <a:ext cx="1323833" cy="845660"/>
          </a:xfrm>
          <a:prstGeom prst="bentConnector3">
            <a:avLst>
              <a:gd name="adj1" fmla="val 5670"/>
            </a:avLst>
          </a:prstGeom>
          <a:ln w="1270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5634">
            <a:off x="9455663" y="4998109"/>
            <a:ext cx="1738680" cy="1738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142" y="4649554"/>
            <a:ext cx="2783755" cy="220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8614" y="710474"/>
            <a:ext cx="5165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Camera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6442" y="1997302"/>
            <a:ext cx="5165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Raspberry Pi Camera Module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614" y="2274301"/>
            <a:ext cx="3639285" cy="36392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76063">
            <a:off x="297565" y="4525337"/>
            <a:ext cx="2153341" cy="215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20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8613" y="710474"/>
            <a:ext cx="55660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Display and Keypad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6442" y="1997302"/>
            <a:ext cx="5165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16X2 LCD Display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6442" y="3472940"/>
            <a:ext cx="5165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4X4 keypad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4688" y="2468052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with I2C driver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4671" y="408025"/>
            <a:ext cx="3341914" cy="33419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971" y="3123974"/>
            <a:ext cx="2653286" cy="346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84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9926" y="2814387"/>
            <a:ext cx="4583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Web App</a:t>
            </a:r>
            <a:endParaRPr lang="en-US" sz="6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46226" y="644776"/>
            <a:ext cx="6280882" cy="6416445"/>
            <a:chOff x="146226" y="644776"/>
            <a:chExt cx="6280882" cy="641644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808" y="3175021"/>
              <a:ext cx="5829300" cy="3886200"/>
            </a:xfrm>
            <a:prstGeom prst="rect">
              <a:avLst/>
            </a:prstGeom>
          </p:spPr>
        </p:pic>
        <p:grpSp>
          <p:nvGrpSpPr>
            <p:cNvPr id="19" name="Group 18"/>
            <p:cNvGrpSpPr/>
            <p:nvPr/>
          </p:nvGrpSpPr>
          <p:grpSpPr>
            <a:xfrm>
              <a:off x="146226" y="644776"/>
              <a:ext cx="6020638" cy="5961988"/>
              <a:chOff x="146226" y="644776"/>
              <a:chExt cx="6020638" cy="5961988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808" y="2840642"/>
                <a:ext cx="853621" cy="853621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2435" y="1455182"/>
                <a:ext cx="1324429" cy="1324429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96346" y="2117397"/>
                <a:ext cx="1285845" cy="1285845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00365" y="1296996"/>
                <a:ext cx="1765859" cy="1905365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926239">
                <a:off x="761566" y="4322548"/>
                <a:ext cx="790770" cy="79077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739018">
                <a:off x="146226" y="5257135"/>
                <a:ext cx="1349629" cy="1349629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96351" y="1413021"/>
                <a:ext cx="517580" cy="51758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94299">
                <a:off x="2032186" y="644776"/>
                <a:ext cx="1018721" cy="1018721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083471">
                <a:off x="568765" y="1055644"/>
                <a:ext cx="762167" cy="76216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7207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6498" y="1899987"/>
            <a:ext cx="4583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Demo</a:t>
            </a:r>
            <a:endParaRPr lang="en-US" sz="8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100" y="4138935"/>
            <a:ext cx="1667691" cy="27190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824" y="4138936"/>
            <a:ext cx="1522674" cy="2719061"/>
          </a:xfrm>
          <a:prstGeom prst="rect">
            <a:avLst/>
          </a:prstGeom>
        </p:spPr>
      </p:pic>
      <p:cxnSp>
        <p:nvCxnSpPr>
          <p:cNvPr id="6" name="Elbow Connector 5"/>
          <p:cNvCxnSpPr/>
          <p:nvPr/>
        </p:nvCxnSpPr>
        <p:spPr>
          <a:xfrm>
            <a:off x="4983542" y="5283201"/>
            <a:ext cx="2046514" cy="43543"/>
          </a:xfrm>
          <a:prstGeom prst="straightConnector1">
            <a:avLst/>
          </a:prstGeom>
          <a:ln w="254000">
            <a:solidFill>
              <a:schemeClr val="accent6">
                <a:lumMod val="60000"/>
                <a:lumOff val="4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9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3457" y="753637"/>
            <a:ext cx="33982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Outline</a:t>
            </a:r>
            <a:endParaRPr lang="en-US" sz="6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0370" y="1861435"/>
            <a:ext cx="24565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Overview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0369" y="5457709"/>
            <a:ext cx="619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Constraints and future work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0369" y="2768640"/>
            <a:ext cx="4612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System Architecture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0369" y="3704970"/>
            <a:ext cx="7519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Components and functionalities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0370" y="4603899"/>
            <a:ext cx="24565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Demo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264" y="1861435"/>
            <a:ext cx="680667" cy="6806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05" y="2733038"/>
            <a:ext cx="784383" cy="7843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835" y="3621760"/>
            <a:ext cx="791096" cy="7910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742405" y="4616648"/>
            <a:ext cx="682388" cy="6823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263" y="5225039"/>
            <a:ext cx="714787" cy="102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8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5414" y="1367725"/>
            <a:ext cx="51257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Constraints</a:t>
            </a:r>
            <a:endParaRPr lang="en-US" sz="6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80774" y="2903946"/>
            <a:ext cx="55178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Unavailability of medical sensors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0774" y="3978502"/>
            <a:ext cx="55178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Cost of components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59647" y="2760729"/>
            <a:ext cx="835325" cy="835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31303" y="3837838"/>
            <a:ext cx="835325" cy="83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13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528" y="999236"/>
            <a:ext cx="51257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Future Work</a:t>
            </a:r>
            <a:endParaRPr lang="en-US" sz="6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8888" y="2535457"/>
            <a:ext cx="55178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Use medical sensors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8888" y="3610013"/>
            <a:ext cx="55178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Add other important vital signs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667" y="2233769"/>
            <a:ext cx="855686" cy="8556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667" y="3350538"/>
            <a:ext cx="855686" cy="8556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74955" y="4185932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Blood pressure 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4955" y="4802356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Blood glucose levels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1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9835" y="2336715"/>
            <a:ext cx="73399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Thank You..!!</a:t>
            </a:r>
            <a:endParaRPr lang="en-US" sz="8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87" y="4195786"/>
            <a:ext cx="2353397" cy="26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3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2447" y="2623380"/>
            <a:ext cx="496778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Overview</a:t>
            </a:r>
            <a:endParaRPr lang="en-US" sz="7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02991" y="1336823"/>
            <a:ext cx="6733141" cy="430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7481" y="699046"/>
            <a:ext cx="33982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Idea</a:t>
            </a:r>
            <a:endParaRPr lang="en-US" sz="6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233004" y="4066772"/>
            <a:ext cx="8780740" cy="2283560"/>
            <a:chOff x="1509672" y="4080419"/>
            <a:chExt cx="8780740" cy="22835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951" y="4080419"/>
              <a:ext cx="3085461" cy="228356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9672" y="4258595"/>
              <a:ext cx="1424597" cy="16959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5773" y="4415594"/>
              <a:ext cx="1665026" cy="166502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460332" y="4663332"/>
              <a:ext cx="116679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0" b="1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sym typeface="Wingdings" panose="05000000000000000000" pitchFamily="2" charset="2"/>
                </a:rPr>
                <a:t></a:t>
              </a:r>
              <a:endParaRPr lang="en-US" sz="7000" b="1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35202" y="4477217"/>
              <a:ext cx="116679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0" b="1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sym typeface="Wingdings" panose="05000000000000000000" pitchFamily="2" charset="2"/>
                </a:rPr>
                <a:t>+</a:t>
              </a:r>
              <a:endParaRPr lang="en-US" sz="9000" b="1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60812" y="2091453"/>
            <a:ext cx="6246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Transform health monitoring from healthcare centers to homes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5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1503" y="2295834"/>
            <a:ext cx="615514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System Architecture </a:t>
            </a:r>
            <a:endParaRPr lang="en-US" sz="7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898045" y="1564045"/>
            <a:ext cx="6680101" cy="390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43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596" y="125335"/>
            <a:ext cx="7246961" cy="657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8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8990" y="1244957"/>
            <a:ext cx="9539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Hardware Components: </a:t>
            </a:r>
            <a:endParaRPr lang="en-US" sz="6000" b="1" dirty="0">
              <a:solidFill>
                <a:schemeClr val="accent1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8386" y="2844074"/>
            <a:ext cx="5165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Vital Signs Sensors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5" name="Elbow Connector 4"/>
          <p:cNvCxnSpPr/>
          <p:nvPr/>
        </p:nvCxnSpPr>
        <p:spPr>
          <a:xfrm>
            <a:off x="1514901" y="2429301"/>
            <a:ext cx="1323833" cy="845660"/>
          </a:xfrm>
          <a:prstGeom prst="bentConnector3">
            <a:avLst>
              <a:gd name="adj1" fmla="val 5670"/>
            </a:avLst>
          </a:prstGeom>
          <a:ln w="1270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587" y="4437911"/>
            <a:ext cx="1370874" cy="23910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9226">
            <a:off x="7386740" y="5384773"/>
            <a:ext cx="610712" cy="2972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0777">
            <a:off x="6839711" y="5786500"/>
            <a:ext cx="610712" cy="297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861">
            <a:off x="7064784" y="6414898"/>
            <a:ext cx="610712" cy="2972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9282" y="6151669"/>
            <a:ext cx="714760" cy="2859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93127" flipH="1">
            <a:off x="7645475" y="6001932"/>
            <a:ext cx="714760" cy="285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412929" flipH="1">
            <a:off x="7419384" y="6253584"/>
            <a:ext cx="714760" cy="28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44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8614" y="710474"/>
            <a:ext cx="5165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Temperature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907" y="2336801"/>
            <a:ext cx="3219227" cy="31400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27414" y="1905914"/>
            <a:ext cx="5165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Dallas Temperature sensor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0821" y="3122003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digital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0821" y="2459912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1-wire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0821" y="3780091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accuracy </a:t>
            </a:r>
            <a:r>
              <a:rPr lang="en-US" sz="30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+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/- 0.5 C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0580">
            <a:off x="842153" y="4754305"/>
            <a:ext cx="652924" cy="192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31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32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8614" y="710474"/>
            <a:ext cx="5165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Heartbeats</a:t>
            </a:r>
            <a:endParaRPr lang="en-US" sz="5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27414" y="1905914"/>
            <a:ext cx="5165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Heart Pulse sensor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2767" y="2402900"/>
            <a:ext cx="5165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45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  <a:r>
              <a:rPr lang="en-US" sz="3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analog</a:t>
            </a:r>
            <a:endParaRPr lang="en-US" sz="3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094" y="2402900"/>
            <a:ext cx="3934563" cy="308065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 rot="599714">
            <a:off x="646968" y="5056926"/>
            <a:ext cx="2160890" cy="1625885"/>
            <a:chOff x="2620662" y="3976914"/>
            <a:chExt cx="2920020" cy="28810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3205" y="4573293"/>
              <a:ext cx="2347081" cy="136393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0662" y="3976914"/>
              <a:ext cx="2920020" cy="28810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896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186</Words>
  <Application>Microsoft Office PowerPoint</Application>
  <PresentationFormat>Widescreen</PresentationFormat>
  <Paragraphs>67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Harlow Solid Italic</vt:lpstr>
      <vt:lpstr>Segoe Print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Abeer Mkhamer</dc:creator>
  <cp:lastModifiedBy>Abeer Mkhamer</cp:lastModifiedBy>
  <cp:revision>35</cp:revision>
  <dcterms:created xsi:type="dcterms:W3CDTF">2020-07-11T19:34:14Z</dcterms:created>
  <dcterms:modified xsi:type="dcterms:W3CDTF">2020-07-12T06:46:36Z</dcterms:modified>
</cp:coreProperties>
</file>