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6"/>
  </p:notesMasterIdLst>
  <p:sldIdLst>
    <p:sldId id="342" r:id="rId2"/>
    <p:sldId id="294" r:id="rId3"/>
    <p:sldId id="295" r:id="rId4"/>
    <p:sldId id="297" r:id="rId5"/>
    <p:sldId id="298" r:id="rId6"/>
    <p:sldId id="296" r:id="rId7"/>
    <p:sldId id="309" r:id="rId8"/>
    <p:sldId id="299" r:id="rId9"/>
    <p:sldId id="301" r:id="rId10"/>
    <p:sldId id="304" r:id="rId11"/>
    <p:sldId id="302" r:id="rId12"/>
    <p:sldId id="310" r:id="rId13"/>
    <p:sldId id="303" r:id="rId14"/>
    <p:sldId id="305" r:id="rId15"/>
    <p:sldId id="306" r:id="rId16"/>
    <p:sldId id="307" r:id="rId17"/>
    <p:sldId id="286" r:id="rId18"/>
    <p:sldId id="353" r:id="rId19"/>
    <p:sldId id="263"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4" r:id="rId38"/>
    <p:sldId id="345" r:id="rId39"/>
    <p:sldId id="347" r:id="rId40"/>
    <p:sldId id="348" r:id="rId41"/>
    <p:sldId id="349" r:id="rId42"/>
    <p:sldId id="350" r:id="rId43"/>
    <p:sldId id="351" r:id="rId44"/>
    <p:sldId id="395" r:id="rId45"/>
    <p:sldId id="354" r:id="rId46"/>
    <p:sldId id="355" r:id="rId47"/>
    <p:sldId id="356" r:id="rId48"/>
    <p:sldId id="397" r:id="rId49"/>
    <p:sldId id="359" r:id="rId50"/>
    <p:sldId id="361" r:id="rId51"/>
    <p:sldId id="362" r:id="rId52"/>
    <p:sldId id="363" r:id="rId53"/>
    <p:sldId id="364" r:id="rId54"/>
    <p:sldId id="365" r:id="rId55"/>
    <p:sldId id="366" r:id="rId56"/>
    <p:sldId id="367" r:id="rId57"/>
    <p:sldId id="368" r:id="rId58"/>
    <p:sldId id="369" r:id="rId59"/>
    <p:sldId id="370" r:id="rId60"/>
    <p:sldId id="371" r:id="rId61"/>
    <p:sldId id="372" r:id="rId62"/>
    <p:sldId id="373" r:id="rId63"/>
    <p:sldId id="374" r:id="rId64"/>
    <p:sldId id="375" r:id="rId65"/>
    <p:sldId id="376" r:id="rId66"/>
    <p:sldId id="377" r:id="rId67"/>
    <p:sldId id="396" r:id="rId68"/>
    <p:sldId id="379" r:id="rId69"/>
    <p:sldId id="380" r:id="rId70"/>
    <p:sldId id="398" r:id="rId71"/>
    <p:sldId id="399" r:id="rId72"/>
    <p:sldId id="400" r:id="rId73"/>
    <p:sldId id="383" r:id="rId74"/>
    <p:sldId id="384" r:id="rId75"/>
    <p:sldId id="386" r:id="rId76"/>
    <p:sldId id="387" r:id="rId77"/>
    <p:sldId id="388" r:id="rId78"/>
    <p:sldId id="389" r:id="rId79"/>
    <p:sldId id="390" r:id="rId80"/>
    <p:sldId id="391" r:id="rId81"/>
    <p:sldId id="392" r:id="rId82"/>
    <p:sldId id="393" r:id="rId83"/>
    <p:sldId id="394" r:id="rId84"/>
    <p:sldId id="401" r:id="rId8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515" autoAdjust="0"/>
    <p:restoredTop sz="94689" autoAdjust="0"/>
  </p:normalViewPr>
  <p:slideViewPr>
    <p:cSldViewPr>
      <p:cViewPr varScale="1">
        <p:scale>
          <a:sx n="70" d="100"/>
          <a:sy n="70" d="100"/>
        </p:scale>
        <p:origin x="-114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26B165-EB05-4245-AF4B-648DE83B8BA1}"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2678E037-C01A-4FC2-9DE2-51AE10366BF0}">
      <dgm:prSet phldrT="[Text]"/>
      <dgm:spPr/>
      <dgm:t>
        <a:bodyPr/>
        <a:lstStyle/>
        <a:p>
          <a:pPr algn="ctr"/>
          <a:r>
            <a:rPr lang="ar-SA" b="1" dirty="0"/>
            <a:t>الضوضاء الخارجية</a:t>
          </a:r>
          <a:endParaRPr lang="en-US" dirty="0"/>
        </a:p>
      </dgm:t>
    </dgm:pt>
    <dgm:pt modelId="{5784F1F6-DD6C-4F55-B101-7343D8500A6D}" type="parTrans" cxnId="{E2043FD0-0214-4B1C-B911-BC493884F24D}">
      <dgm:prSet/>
      <dgm:spPr/>
      <dgm:t>
        <a:bodyPr/>
        <a:lstStyle/>
        <a:p>
          <a:pPr algn="ctr"/>
          <a:endParaRPr lang="en-US"/>
        </a:p>
      </dgm:t>
    </dgm:pt>
    <dgm:pt modelId="{85FC0C64-EA38-4225-ADC9-D510EF7D84D4}" type="sibTrans" cxnId="{E2043FD0-0214-4B1C-B911-BC493884F24D}">
      <dgm:prSet/>
      <dgm:spPr/>
      <dgm:t>
        <a:bodyPr/>
        <a:lstStyle/>
        <a:p>
          <a:pPr algn="ctr"/>
          <a:endParaRPr lang="en-US"/>
        </a:p>
      </dgm:t>
    </dgm:pt>
    <dgm:pt modelId="{18624AEB-6A94-416C-9C7E-80CCA4D72B98}">
      <dgm:prSet phldrT="[Text]" custT="1"/>
      <dgm:spPr/>
      <dgm:t>
        <a:bodyPr/>
        <a:lstStyle/>
        <a:p>
          <a:pPr algn="ctr" rtl="0"/>
          <a:r>
            <a:rPr lang="ar-SA" sz="900" b="1" dirty="0"/>
            <a:t>ضوضاء الصناعة )</a:t>
          </a:r>
          <a:r>
            <a:rPr lang="en-US" sz="900" b="1" dirty="0"/>
            <a:t>Industrial Noise</a:t>
          </a:r>
          <a:r>
            <a:rPr lang="ar-SA" sz="900" b="1" dirty="0"/>
            <a:t> </a:t>
          </a:r>
          <a:r>
            <a:rPr lang="en-US" sz="900" b="1" dirty="0"/>
            <a:t> )</a:t>
          </a:r>
          <a:endParaRPr lang="en-US" sz="900" dirty="0"/>
        </a:p>
      </dgm:t>
    </dgm:pt>
    <dgm:pt modelId="{035EE1C8-57D1-4351-AD04-31F0D7D04F44}" type="parTrans" cxnId="{88F5CA4E-00C4-4C68-BD8D-C662707B54BF}">
      <dgm:prSet/>
      <dgm:spPr/>
      <dgm:t>
        <a:bodyPr/>
        <a:lstStyle/>
        <a:p>
          <a:pPr algn="ctr"/>
          <a:endParaRPr lang="en-US"/>
        </a:p>
      </dgm:t>
    </dgm:pt>
    <dgm:pt modelId="{AF6625C7-0A82-4D06-A296-20043CF30B69}" type="sibTrans" cxnId="{88F5CA4E-00C4-4C68-BD8D-C662707B54BF}">
      <dgm:prSet/>
      <dgm:spPr/>
      <dgm:t>
        <a:bodyPr/>
        <a:lstStyle/>
        <a:p>
          <a:pPr algn="ctr"/>
          <a:endParaRPr lang="en-US"/>
        </a:p>
      </dgm:t>
    </dgm:pt>
    <dgm:pt modelId="{C79F69BE-C12F-44B7-9DE2-DA62CA34D90F}">
      <dgm:prSet custT="1"/>
      <dgm:spPr/>
      <dgm:t>
        <a:bodyPr/>
        <a:lstStyle/>
        <a:p>
          <a:pPr algn="ctr"/>
          <a:r>
            <a:rPr lang="ar-SA" sz="800" b="1" dirty="0"/>
            <a:t>الضوضاء الناتجة عن حركة المرور </a:t>
          </a:r>
          <a:r>
            <a:rPr lang="en-US" sz="800" b="1" dirty="0"/>
            <a:t>(Traffic Noise)</a:t>
          </a:r>
          <a:endParaRPr lang="en-US" sz="800" dirty="0"/>
        </a:p>
      </dgm:t>
    </dgm:pt>
    <dgm:pt modelId="{D4E2E8FE-7DEF-4E6D-90E5-3042134D73DA}" type="parTrans" cxnId="{329B05C1-1DD0-4D9D-9F04-ED22A8961455}">
      <dgm:prSet/>
      <dgm:spPr/>
      <dgm:t>
        <a:bodyPr/>
        <a:lstStyle/>
        <a:p>
          <a:pPr algn="ctr"/>
          <a:endParaRPr lang="en-US"/>
        </a:p>
      </dgm:t>
    </dgm:pt>
    <dgm:pt modelId="{2FB1E06F-F2E8-4A56-AB3D-02693A25DAB3}" type="sibTrans" cxnId="{329B05C1-1DD0-4D9D-9F04-ED22A8961455}">
      <dgm:prSet/>
      <dgm:spPr/>
      <dgm:t>
        <a:bodyPr/>
        <a:lstStyle/>
        <a:p>
          <a:pPr algn="ctr"/>
          <a:endParaRPr lang="en-US"/>
        </a:p>
      </dgm:t>
    </dgm:pt>
    <dgm:pt modelId="{C9DC75D1-B03A-418F-AD91-B86BA51068DC}">
      <dgm:prSet custT="1"/>
      <dgm:spPr/>
      <dgm:t>
        <a:bodyPr/>
        <a:lstStyle/>
        <a:p>
          <a:pPr algn="ctr"/>
          <a:r>
            <a:rPr lang="ar-SA" sz="900" b="1" dirty="0"/>
            <a:t>ضوضاء المجتمع </a:t>
          </a:r>
          <a:r>
            <a:rPr lang="en-US" sz="900" b="1" dirty="0"/>
            <a:t>(Community Noise</a:t>
          </a:r>
          <a:r>
            <a:rPr lang="en-US" sz="500" b="1" dirty="0"/>
            <a:t>)</a:t>
          </a:r>
          <a:endParaRPr lang="en-US" sz="500" dirty="0"/>
        </a:p>
      </dgm:t>
    </dgm:pt>
    <dgm:pt modelId="{4938E2C4-89F2-4AA1-9958-73254C44418F}" type="parTrans" cxnId="{8598563C-49A2-4CE2-A31E-E117ABDB3DF2}">
      <dgm:prSet/>
      <dgm:spPr/>
      <dgm:t>
        <a:bodyPr/>
        <a:lstStyle/>
        <a:p>
          <a:pPr algn="ctr"/>
          <a:endParaRPr lang="en-US"/>
        </a:p>
      </dgm:t>
    </dgm:pt>
    <dgm:pt modelId="{531A54F8-0A72-4303-B7E1-A50E59ED1E24}" type="sibTrans" cxnId="{8598563C-49A2-4CE2-A31E-E117ABDB3DF2}">
      <dgm:prSet/>
      <dgm:spPr/>
      <dgm:t>
        <a:bodyPr/>
        <a:lstStyle/>
        <a:p>
          <a:pPr algn="ctr"/>
          <a:endParaRPr lang="en-US"/>
        </a:p>
      </dgm:t>
    </dgm:pt>
    <dgm:pt modelId="{2AF9553F-1702-4EF5-A3B2-C7A2384B14EC}" type="pres">
      <dgm:prSet presAssocID="{9E26B165-EB05-4245-AF4B-648DE83B8BA1}" presName="Name0" presStyleCnt="0">
        <dgm:presLayoutVars>
          <dgm:chMax val="1"/>
          <dgm:dir/>
          <dgm:animLvl val="ctr"/>
          <dgm:resizeHandles val="exact"/>
        </dgm:presLayoutVars>
      </dgm:prSet>
      <dgm:spPr/>
      <dgm:t>
        <a:bodyPr/>
        <a:lstStyle/>
        <a:p>
          <a:endParaRPr lang="en-US"/>
        </a:p>
      </dgm:t>
    </dgm:pt>
    <dgm:pt modelId="{24260989-83D6-4B42-AFBC-C3DB339E5313}" type="pres">
      <dgm:prSet presAssocID="{2678E037-C01A-4FC2-9DE2-51AE10366BF0}" presName="centerShape" presStyleLbl="node0" presStyleIdx="0" presStyleCnt="1" custScaleX="116718" custLinFactNeighborX="1071" custLinFactNeighborY="-5893"/>
      <dgm:spPr/>
      <dgm:t>
        <a:bodyPr/>
        <a:lstStyle/>
        <a:p>
          <a:endParaRPr lang="en-US"/>
        </a:p>
      </dgm:t>
    </dgm:pt>
    <dgm:pt modelId="{4B254FA3-4EF1-45B7-B5F3-F818D08DE59E}" type="pres">
      <dgm:prSet presAssocID="{C79F69BE-C12F-44B7-9DE2-DA62CA34D90F}" presName="node" presStyleLbl="node1" presStyleIdx="0" presStyleCnt="3" custScaleX="162267" custScaleY="104694">
        <dgm:presLayoutVars>
          <dgm:bulletEnabled val="1"/>
        </dgm:presLayoutVars>
      </dgm:prSet>
      <dgm:spPr/>
      <dgm:t>
        <a:bodyPr/>
        <a:lstStyle/>
        <a:p>
          <a:endParaRPr lang="en-US"/>
        </a:p>
      </dgm:t>
    </dgm:pt>
    <dgm:pt modelId="{65BBAD71-B0FE-427C-BBB6-84ED35C0C3B8}" type="pres">
      <dgm:prSet presAssocID="{C79F69BE-C12F-44B7-9DE2-DA62CA34D90F}" presName="dummy" presStyleCnt="0"/>
      <dgm:spPr/>
    </dgm:pt>
    <dgm:pt modelId="{CB73324B-C2D6-4D25-85C6-354A394074D9}" type="pres">
      <dgm:prSet presAssocID="{2FB1E06F-F2E8-4A56-AB3D-02693A25DAB3}" presName="sibTrans" presStyleLbl="sibTrans2D1" presStyleIdx="0" presStyleCnt="3"/>
      <dgm:spPr/>
      <dgm:t>
        <a:bodyPr/>
        <a:lstStyle/>
        <a:p>
          <a:endParaRPr lang="en-US"/>
        </a:p>
      </dgm:t>
    </dgm:pt>
    <dgm:pt modelId="{129AEC65-BE43-4592-A06A-B887DA1267F1}" type="pres">
      <dgm:prSet presAssocID="{18624AEB-6A94-416C-9C7E-80CCA4D72B98}" presName="node" presStyleLbl="node1" presStyleIdx="1" presStyleCnt="3" custScaleX="165483" custScaleY="100812">
        <dgm:presLayoutVars>
          <dgm:bulletEnabled val="1"/>
        </dgm:presLayoutVars>
      </dgm:prSet>
      <dgm:spPr/>
      <dgm:t>
        <a:bodyPr/>
        <a:lstStyle/>
        <a:p>
          <a:endParaRPr lang="en-US"/>
        </a:p>
      </dgm:t>
    </dgm:pt>
    <dgm:pt modelId="{F7F6492C-B7AD-4AF8-B6AF-C433914876B0}" type="pres">
      <dgm:prSet presAssocID="{18624AEB-6A94-416C-9C7E-80CCA4D72B98}" presName="dummy" presStyleCnt="0"/>
      <dgm:spPr/>
    </dgm:pt>
    <dgm:pt modelId="{16F566A1-122F-4077-A3AB-92B39CB352FC}" type="pres">
      <dgm:prSet presAssocID="{AF6625C7-0A82-4D06-A296-20043CF30B69}" presName="sibTrans" presStyleLbl="sibTrans2D1" presStyleIdx="1" presStyleCnt="3"/>
      <dgm:spPr/>
      <dgm:t>
        <a:bodyPr/>
        <a:lstStyle/>
        <a:p>
          <a:endParaRPr lang="en-US"/>
        </a:p>
      </dgm:t>
    </dgm:pt>
    <dgm:pt modelId="{F9B9E3CD-29AB-4C1A-9B58-F5CAD515F939}" type="pres">
      <dgm:prSet presAssocID="{C9DC75D1-B03A-418F-AD91-B86BA51068DC}" presName="node" presStyleLbl="node1" presStyleIdx="2" presStyleCnt="3" custScaleX="152938" custScaleY="105724">
        <dgm:presLayoutVars>
          <dgm:bulletEnabled val="1"/>
        </dgm:presLayoutVars>
      </dgm:prSet>
      <dgm:spPr/>
      <dgm:t>
        <a:bodyPr/>
        <a:lstStyle/>
        <a:p>
          <a:endParaRPr lang="en-US"/>
        </a:p>
      </dgm:t>
    </dgm:pt>
    <dgm:pt modelId="{834954A0-9F29-4898-88E0-89BE27B8801A}" type="pres">
      <dgm:prSet presAssocID="{C9DC75D1-B03A-418F-AD91-B86BA51068DC}" presName="dummy" presStyleCnt="0"/>
      <dgm:spPr/>
    </dgm:pt>
    <dgm:pt modelId="{A4AF7240-410A-41FA-A840-AF62F738A6DA}" type="pres">
      <dgm:prSet presAssocID="{531A54F8-0A72-4303-B7E1-A50E59ED1E24}" presName="sibTrans" presStyleLbl="sibTrans2D1" presStyleIdx="2" presStyleCnt="3"/>
      <dgm:spPr/>
      <dgm:t>
        <a:bodyPr/>
        <a:lstStyle/>
        <a:p>
          <a:endParaRPr lang="en-US"/>
        </a:p>
      </dgm:t>
    </dgm:pt>
  </dgm:ptLst>
  <dgm:cxnLst>
    <dgm:cxn modelId="{1C5D103D-33C9-4B9F-9A41-926F47236BC2}" type="presOf" srcId="{18624AEB-6A94-416C-9C7E-80CCA4D72B98}" destId="{129AEC65-BE43-4592-A06A-B887DA1267F1}" srcOrd="0" destOrd="0" presId="urn:microsoft.com/office/officeart/2005/8/layout/radial6"/>
    <dgm:cxn modelId="{939C8B90-3953-4E7C-B03F-CFF9FDBF7F94}" type="presOf" srcId="{2678E037-C01A-4FC2-9DE2-51AE10366BF0}" destId="{24260989-83D6-4B42-AFBC-C3DB339E5313}" srcOrd="0" destOrd="0" presId="urn:microsoft.com/office/officeart/2005/8/layout/radial6"/>
    <dgm:cxn modelId="{E2043FD0-0214-4B1C-B911-BC493884F24D}" srcId="{9E26B165-EB05-4245-AF4B-648DE83B8BA1}" destId="{2678E037-C01A-4FC2-9DE2-51AE10366BF0}" srcOrd="0" destOrd="0" parTransId="{5784F1F6-DD6C-4F55-B101-7343D8500A6D}" sibTransId="{85FC0C64-EA38-4225-ADC9-D510EF7D84D4}"/>
    <dgm:cxn modelId="{0830E51A-390A-4A98-8284-68B0F3B2B4A7}" type="presOf" srcId="{9E26B165-EB05-4245-AF4B-648DE83B8BA1}" destId="{2AF9553F-1702-4EF5-A3B2-C7A2384B14EC}" srcOrd="0" destOrd="0" presId="urn:microsoft.com/office/officeart/2005/8/layout/radial6"/>
    <dgm:cxn modelId="{73FE0A22-974B-4147-A80D-6838FDE3F79D}" type="presOf" srcId="{C79F69BE-C12F-44B7-9DE2-DA62CA34D90F}" destId="{4B254FA3-4EF1-45B7-B5F3-F818D08DE59E}" srcOrd="0" destOrd="0" presId="urn:microsoft.com/office/officeart/2005/8/layout/radial6"/>
    <dgm:cxn modelId="{B5E87BCD-75C0-4383-9A55-78A3956D3F07}" type="presOf" srcId="{531A54F8-0A72-4303-B7E1-A50E59ED1E24}" destId="{A4AF7240-410A-41FA-A840-AF62F738A6DA}" srcOrd="0" destOrd="0" presId="urn:microsoft.com/office/officeart/2005/8/layout/radial6"/>
    <dgm:cxn modelId="{88F5CA4E-00C4-4C68-BD8D-C662707B54BF}" srcId="{2678E037-C01A-4FC2-9DE2-51AE10366BF0}" destId="{18624AEB-6A94-416C-9C7E-80CCA4D72B98}" srcOrd="1" destOrd="0" parTransId="{035EE1C8-57D1-4351-AD04-31F0D7D04F44}" sibTransId="{AF6625C7-0A82-4D06-A296-20043CF30B69}"/>
    <dgm:cxn modelId="{329B05C1-1DD0-4D9D-9F04-ED22A8961455}" srcId="{2678E037-C01A-4FC2-9DE2-51AE10366BF0}" destId="{C79F69BE-C12F-44B7-9DE2-DA62CA34D90F}" srcOrd="0" destOrd="0" parTransId="{D4E2E8FE-7DEF-4E6D-90E5-3042134D73DA}" sibTransId="{2FB1E06F-F2E8-4A56-AB3D-02693A25DAB3}"/>
    <dgm:cxn modelId="{8598563C-49A2-4CE2-A31E-E117ABDB3DF2}" srcId="{2678E037-C01A-4FC2-9DE2-51AE10366BF0}" destId="{C9DC75D1-B03A-418F-AD91-B86BA51068DC}" srcOrd="2" destOrd="0" parTransId="{4938E2C4-89F2-4AA1-9958-73254C44418F}" sibTransId="{531A54F8-0A72-4303-B7E1-A50E59ED1E24}"/>
    <dgm:cxn modelId="{2C14BBE3-F7E3-44FC-93F0-3D3E459C8622}" type="presOf" srcId="{2FB1E06F-F2E8-4A56-AB3D-02693A25DAB3}" destId="{CB73324B-C2D6-4D25-85C6-354A394074D9}" srcOrd="0" destOrd="0" presId="urn:microsoft.com/office/officeart/2005/8/layout/radial6"/>
    <dgm:cxn modelId="{702FAF49-AE75-4258-AB83-31A32A86FD67}" type="presOf" srcId="{C9DC75D1-B03A-418F-AD91-B86BA51068DC}" destId="{F9B9E3CD-29AB-4C1A-9B58-F5CAD515F939}" srcOrd="0" destOrd="0" presId="urn:microsoft.com/office/officeart/2005/8/layout/radial6"/>
    <dgm:cxn modelId="{D2BA0C75-AC1D-4C32-BEC3-64A60D0679FE}" type="presOf" srcId="{AF6625C7-0A82-4D06-A296-20043CF30B69}" destId="{16F566A1-122F-4077-A3AB-92B39CB352FC}" srcOrd="0" destOrd="0" presId="urn:microsoft.com/office/officeart/2005/8/layout/radial6"/>
    <dgm:cxn modelId="{C218F243-813C-4BA7-B0E7-C952454BC2C9}" type="presParOf" srcId="{2AF9553F-1702-4EF5-A3B2-C7A2384B14EC}" destId="{24260989-83D6-4B42-AFBC-C3DB339E5313}" srcOrd="0" destOrd="0" presId="urn:microsoft.com/office/officeart/2005/8/layout/radial6"/>
    <dgm:cxn modelId="{62AC04AB-F961-41B9-BEE8-CD6928DEF900}" type="presParOf" srcId="{2AF9553F-1702-4EF5-A3B2-C7A2384B14EC}" destId="{4B254FA3-4EF1-45B7-B5F3-F818D08DE59E}" srcOrd="1" destOrd="0" presId="urn:microsoft.com/office/officeart/2005/8/layout/radial6"/>
    <dgm:cxn modelId="{FF1E8F5B-C767-457E-AC1D-DCD6239576B8}" type="presParOf" srcId="{2AF9553F-1702-4EF5-A3B2-C7A2384B14EC}" destId="{65BBAD71-B0FE-427C-BBB6-84ED35C0C3B8}" srcOrd="2" destOrd="0" presId="urn:microsoft.com/office/officeart/2005/8/layout/radial6"/>
    <dgm:cxn modelId="{179BC321-998A-4FF3-A777-1D4D1BE732D7}" type="presParOf" srcId="{2AF9553F-1702-4EF5-A3B2-C7A2384B14EC}" destId="{CB73324B-C2D6-4D25-85C6-354A394074D9}" srcOrd="3" destOrd="0" presId="urn:microsoft.com/office/officeart/2005/8/layout/radial6"/>
    <dgm:cxn modelId="{295CFC3D-3C7D-417A-B329-4E1D3BEB7B20}" type="presParOf" srcId="{2AF9553F-1702-4EF5-A3B2-C7A2384B14EC}" destId="{129AEC65-BE43-4592-A06A-B887DA1267F1}" srcOrd="4" destOrd="0" presId="urn:microsoft.com/office/officeart/2005/8/layout/radial6"/>
    <dgm:cxn modelId="{E8D2C948-87DF-4337-B8D3-578E7E867025}" type="presParOf" srcId="{2AF9553F-1702-4EF5-A3B2-C7A2384B14EC}" destId="{F7F6492C-B7AD-4AF8-B6AF-C433914876B0}" srcOrd="5" destOrd="0" presId="urn:microsoft.com/office/officeart/2005/8/layout/radial6"/>
    <dgm:cxn modelId="{F4D25120-3131-4139-9A6F-B8803321D097}" type="presParOf" srcId="{2AF9553F-1702-4EF5-A3B2-C7A2384B14EC}" destId="{16F566A1-122F-4077-A3AB-92B39CB352FC}" srcOrd="6" destOrd="0" presId="urn:microsoft.com/office/officeart/2005/8/layout/radial6"/>
    <dgm:cxn modelId="{B539680C-0143-4835-ADFD-CE7BCD418210}" type="presParOf" srcId="{2AF9553F-1702-4EF5-A3B2-C7A2384B14EC}" destId="{F9B9E3CD-29AB-4C1A-9B58-F5CAD515F939}" srcOrd="7" destOrd="0" presId="urn:microsoft.com/office/officeart/2005/8/layout/radial6"/>
    <dgm:cxn modelId="{C1F73016-134A-409B-B406-11D279E2FF3B}" type="presParOf" srcId="{2AF9553F-1702-4EF5-A3B2-C7A2384B14EC}" destId="{834954A0-9F29-4898-88E0-89BE27B8801A}" srcOrd="8" destOrd="0" presId="urn:microsoft.com/office/officeart/2005/8/layout/radial6"/>
    <dgm:cxn modelId="{930F2F70-7EF8-44BE-B1AC-078D2D3A7DF8}" type="presParOf" srcId="{2AF9553F-1702-4EF5-A3B2-C7A2384B14EC}" destId="{A4AF7240-410A-41FA-A840-AF62F738A6DA}" srcOrd="9" destOrd="0" presId="urn:microsoft.com/office/officeart/2005/8/layout/radial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60B8C7-0A35-49B6-A5D5-B35B6BBB00B4}"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n-US"/>
        </a:p>
      </dgm:t>
    </dgm:pt>
    <dgm:pt modelId="{54709F67-D9BA-410D-B245-C10D548FF06D}">
      <dgm:prSet phldrT="[Text]"/>
      <dgm:spPr/>
      <dgm:t>
        <a:bodyPr/>
        <a:lstStyle/>
        <a:p>
          <a:r>
            <a:rPr lang="ar-SA" dirty="0"/>
            <a:t>أشكال العزل الصوتي</a:t>
          </a:r>
          <a:endParaRPr lang="en-US" dirty="0"/>
        </a:p>
      </dgm:t>
    </dgm:pt>
    <dgm:pt modelId="{35B283AD-1E96-45BA-8F3A-AFF71F7B901A}" type="parTrans" cxnId="{93A2C7E9-294C-4663-B12F-7EF42320EDCE}">
      <dgm:prSet/>
      <dgm:spPr/>
      <dgm:t>
        <a:bodyPr/>
        <a:lstStyle/>
        <a:p>
          <a:endParaRPr lang="en-US"/>
        </a:p>
      </dgm:t>
    </dgm:pt>
    <dgm:pt modelId="{7CC4C7A4-3502-491F-9522-4B62861CFD3C}" type="sibTrans" cxnId="{93A2C7E9-294C-4663-B12F-7EF42320EDCE}">
      <dgm:prSet/>
      <dgm:spPr/>
      <dgm:t>
        <a:bodyPr/>
        <a:lstStyle/>
        <a:p>
          <a:endParaRPr lang="en-US"/>
        </a:p>
      </dgm:t>
    </dgm:pt>
    <dgm:pt modelId="{0FA9403F-9B9E-4A79-844B-42DD2B45EB57}">
      <dgm:prSet phldrT="[Text]"/>
      <dgm:spPr/>
      <dgm:t>
        <a:bodyPr/>
        <a:lstStyle/>
        <a:p>
          <a:r>
            <a:rPr lang="ar-SA" b="1" dirty="0"/>
            <a:t>منع انتقال الصوت في القواطع والجدران والسقوف من الخارج </a:t>
          </a:r>
          <a:endParaRPr lang="en-US" dirty="0"/>
        </a:p>
      </dgm:t>
    </dgm:pt>
    <dgm:pt modelId="{44F35069-104A-4268-ACE9-031B29E0B783}" type="parTrans" cxnId="{3CFD9D2A-1847-4F37-A26C-D58D3EBC7918}">
      <dgm:prSet/>
      <dgm:spPr/>
      <dgm:t>
        <a:bodyPr/>
        <a:lstStyle/>
        <a:p>
          <a:endParaRPr lang="en-US"/>
        </a:p>
      </dgm:t>
    </dgm:pt>
    <dgm:pt modelId="{12F5BC5E-3144-4BDA-B6E6-977073F7C181}" type="sibTrans" cxnId="{3CFD9D2A-1847-4F37-A26C-D58D3EBC7918}">
      <dgm:prSet/>
      <dgm:spPr/>
      <dgm:t>
        <a:bodyPr/>
        <a:lstStyle/>
        <a:p>
          <a:endParaRPr lang="en-US"/>
        </a:p>
      </dgm:t>
    </dgm:pt>
    <dgm:pt modelId="{9F662563-4D88-433B-A1A1-97622825DDFD}">
      <dgm:prSet phldrT="[Text]"/>
      <dgm:spPr/>
      <dgm:t>
        <a:bodyPr/>
        <a:lstStyle/>
        <a:p>
          <a:r>
            <a:rPr lang="ar-SA" b="1" dirty="0"/>
            <a:t>منع انتقال اهتزاز وأصوات الآلآت</a:t>
          </a:r>
          <a:endParaRPr lang="en-US" dirty="0"/>
        </a:p>
      </dgm:t>
    </dgm:pt>
    <dgm:pt modelId="{6A6CB2FE-ED28-4D3F-960F-79B5C967C66A}" type="parTrans" cxnId="{B3AD157F-BFE2-431B-8D33-C600B08E941A}">
      <dgm:prSet/>
      <dgm:spPr/>
      <dgm:t>
        <a:bodyPr/>
        <a:lstStyle/>
        <a:p>
          <a:endParaRPr lang="en-US"/>
        </a:p>
      </dgm:t>
    </dgm:pt>
    <dgm:pt modelId="{B2ED4D3F-0AC8-4A80-ACA2-61B39A0516A5}" type="sibTrans" cxnId="{B3AD157F-BFE2-431B-8D33-C600B08E941A}">
      <dgm:prSet/>
      <dgm:spPr/>
      <dgm:t>
        <a:bodyPr/>
        <a:lstStyle/>
        <a:p>
          <a:endParaRPr lang="en-US"/>
        </a:p>
      </dgm:t>
    </dgm:pt>
    <dgm:pt modelId="{728D7599-A2CB-4991-9F0A-FACF1F8830E0}">
      <dgm:prSet phldrT="[Text]"/>
      <dgm:spPr/>
      <dgm:t>
        <a:bodyPr/>
        <a:lstStyle/>
        <a:p>
          <a:r>
            <a:rPr lang="ar-SA" b="1" dirty="0"/>
            <a:t>طريقة امتصاص الصوت والضوضاء في الداخل </a:t>
          </a:r>
          <a:endParaRPr lang="en-US" dirty="0"/>
        </a:p>
      </dgm:t>
    </dgm:pt>
    <dgm:pt modelId="{9BF20A06-9EF5-405E-BF43-D71C08334260}" type="parTrans" cxnId="{7D0A12B2-AC46-4AEF-A295-0B960DFEA828}">
      <dgm:prSet/>
      <dgm:spPr/>
      <dgm:t>
        <a:bodyPr/>
        <a:lstStyle/>
        <a:p>
          <a:endParaRPr lang="en-US"/>
        </a:p>
      </dgm:t>
    </dgm:pt>
    <dgm:pt modelId="{0ECA2FB3-9FD8-427E-81F6-A5D58CD2421F}" type="sibTrans" cxnId="{7D0A12B2-AC46-4AEF-A295-0B960DFEA828}">
      <dgm:prSet/>
      <dgm:spPr/>
      <dgm:t>
        <a:bodyPr/>
        <a:lstStyle/>
        <a:p>
          <a:endParaRPr lang="en-US"/>
        </a:p>
      </dgm:t>
    </dgm:pt>
    <dgm:pt modelId="{DC06F0C8-F4B0-4C1C-ABF5-E46023B2EA66}">
      <dgm:prSet/>
      <dgm:spPr/>
      <dgm:t>
        <a:bodyPr/>
        <a:lstStyle/>
        <a:p>
          <a:pPr rtl="1"/>
          <a:endParaRPr lang="en-US" dirty="0"/>
        </a:p>
      </dgm:t>
    </dgm:pt>
    <dgm:pt modelId="{AB297E9B-4F2A-470D-813F-5741D6788F7D}" type="parTrans" cxnId="{809CB005-22E7-44E2-9819-386EE0A3BFC5}">
      <dgm:prSet/>
      <dgm:spPr/>
      <dgm:t>
        <a:bodyPr/>
        <a:lstStyle/>
        <a:p>
          <a:endParaRPr lang="en-US"/>
        </a:p>
      </dgm:t>
    </dgm:pt>
    <dgm:pt modelId="{997FB9B2-35A9-494C-9940-28016976F8EB}" type="sibTrans" cxnId="{809CB005-22E7-44E2-9819-386EE0A3BFC5}">
      <dgm:prSet/>
      <dgm:spPr/>
      <dgm:t>
        <a:bodyPr/>
        <a:lstStyle/>
        <a:p>
          <a:endParaRPr lang="en-US"/>
        </a:p>
      </dgm:t>
    </dgm:pt>
    <dgm:pt modelId="{C0D61FEC-6897-4D3A-989B-05B8EB56E410}">
      <dgm:prSet/>
      <dgm:spPr/>
      <dgm:t>
        <a:bodyPr/>
        <a:lstStyle/>
        <a:p>
          <a:endParaRPr lang="en-US" dirty="0"/>
        </a:p>
      </dgm:t>
    </dgm:pt>
    <dgm:pt modelId="{214EDBAC-B5A9-4416-B165-12AA65705418}" type="parTrans" cxnId="{C3E3E05C-375A-4223-9F72-EE25D9086DA7}">
      <dgm:prSet/>
      <dgm:spPr/>
      <dgm:t>
        <a:bodyPr/>
        <a:lstStyle/>
        <a:p>
          <a:endParaRPr lang="en-US"/>
        </a:p>
      </dgm:t>
    </dgm:pt>
    <dgm:pt modelId="{A5BCDA44-7864-4A66-9B08-4D50780906E4}" type="sibTrans" cxnId="{C3E3E05C-375A-4223-9F72-EE25D9086DA7}">
      <dgm:prSet/>
      <dgm:spPr/>
      <dgm:t>
        <a:bodyPr/>
        <a:lstStyle/>
        <a:p>
          <a:endParaRPr lang="en-US"/>
        </a:p>
      </dgm:t>
    </dgm:pt>
    <dgm:pt modelId="{10058FF3-EBCE-46C0-82FD-9AFAFBA92D80}">
      <dgm:prSet/>
      <dgm:spPr/>
      <dgm:t>
        <a:bodyPr/>
        <a:lstStyle/>
        <a:p>
          <a:endParaRPr lang="en-US" dirty="0"/>
        </a:p>
      </dgm:t>
    </dgm:pt>
    <dgm:pt modelId="{254777A0-83A7-4922-A921-9BA86EC6A518}" type="parTrans" cxnId="{F45A266F-71CA-47A5-86D0-B2D88B9FE4B9}">
      <dgm:prSet/>
      <dgm:spPr/>
      <dgm:t>
        <a:bodyPr/>
        <a:lstStyle/>
        <a:p>
          <a:endParaRPr lang="en-US"/>
        </a:p>
      </dgm:t>
    </dgm:pt>
    <dgm:pt modelId="{D93A6B5A-3BDF-4F93-BBB0-D10776954BA8}" type="sibTrans" cxnId="{F45A266F-71CA-47A5-86D0-B2D88B9FE4B9}">
      <dgm:prSet/>
      <dgm:spPr/>
      <dgm:t>
        <a:bodyPr/>
        <a:lstStyle/>
        <a:p>
          <a:endParaRPr lang="en-US"/>
        </a:p>
      </dgm:t>
    </dgm:pt>
    <dgm:pt modelId="{434D8D53-DBA0-4522-8414-AF911457BD55}">
      <dgm:prSet/>
      <dgm:spPr/>
      <dgm:t>
        <a:bodyPr/>
        <a:lstStyle/>
        <a:p>
          <a:endParaRPr lang="en-US" dirty="0"/>
        </a:p>
      </dgm:t>
    </dgm:pt>
    <dgm:pt modelId="{0A3BE86D-233C-4E39-B81E-C79D322E5800}" type="parTrans" cxnId="{C2568057-B055-47E2-A49F-A654AC30E9F3}">
      <dgm:prSet/>
      <dgm:spPr/>
      <dgm:t>
        <a:bodyPr/>
        <a:lstStyle/>
        <a:p>
          <a:endParaRPr lang="en-US"/>
        </a:p>
      </dgm:t>
    </dgm:pt>
    <dgm:pt modelId="{59AFAF3E-893F-4CAF-808E-8F5970FBE087}" type="sibTrans" cxnId="{C2568057-B055-47E2-A49F-A654AC30E9F3}">
      <dgm:prSet/>
      <dgm:spPr/>
      <dgm:t>
        <a:bodyPr/>
        <a:lstStyle/>
        <a:p>
          <a:endParaRPr lang="en-US"/>
        </a:p>
      </dgm:t>
    </dgm:pt>
    <dgm:pt modelId="{6EA4FE3B-A56C-457E-8A86-78383A9E2376}">
      <dgm:prSet/>
      <dgm:spPr/>
      <dgm:t>
        <a:bodyPr/>
        <a:lstStyle/>
        <a:p>
          <a:endParaRPr lang="en-US" dirty="0"/>
        </a:p>
      </dgm:t>
    </dgm:pt>
    <dgm:pt modelId="{EC6ABEE8-3C7A-4CF6-9C01-9006D2078759}" type="parTrans" cxnId="{5D46103D-0506-4385-A597-5CAC5DAA89CB}">
      <dgm:prSet/>
      <dgm:spPr/>
      <dgm:t>
        <a:bodyPr/>
        <a:lstStyle/>
        <a:p>
          <a:endParaRPr lang="en-US"/>
        </a:p>
      </dgm:t>
    </dgm:pt>
    <dgm:pt modelId="{F3463D3E-7431-47F3-8C40-F9E6E0B8458A}" type="sibTrans" cxnId="{5D46103D-0506-4385-A597-5CAC5DAA89CB}">
      <dgm:prSet/>
      <dgm:spPr/>
      <dgm:t>
        <a:bodyPr/>
        <a:lstStyle/>
        <a:p>
          <a:endParaRPr lang="en-US"/>
        </a:p>
      </dgm:t>
    </dgm:pt>
    <dgm:pt modelId="{7FF33592-744E-4078-8243-856A8C87BE05}">
      <dgm:prSet/>
      <dgm:spPr/>
      <dgm:t>
        <a:bodyPr/>
        <a:lstStyle/>
        <a:p>
          <a:endParaRPr lang="en-US" dirty="0"/>
        </a:p>
      </dgm:t>
    </dgm:pt>
    <dgm:pt modelId="{70E2E81D-CD58-4018-B8CE-EAD472809539}" type="parTrans" cxnId="{FA2EE352-B939-445A-A015-68F51C1252BA}">
      <dgm:prSet/>
      <dgm:spPr/>
      <dgm:t>
        <a:bodyPr/>
        <a:lstStyle/>
        <a:p>
          <a:endParaRPr lang="en-US"/>
        </a:p>
      </dgm:t>
    </dgm:pt>
    <dgm:pt modelId="{FD5CF70D-0A16-4130-8035-23263DDD081A}" type="sibTrans" cxnId="{FA2EE352-B939-445A-A015-68F51C1252BA}">
      <dgm:prSet/>
      <dgm:spPr/>
      <dgm:t>
        <a:bodyPr/>
        <a:lstStyle/>
        <a:p>
          <a:endParaRPr lang="en-US"/>
        </a:p>
      </dgm:t>
    </dgm:pt>
    <dgm:pt modelId="{BA353469-22D8-4B14-B1CA-B98EC3D996A7}">
      <dgm:prSet/>
      <dgm:spPr/>
      <dgm:t>
        <a:bodyPr/>
        <a:lstStyle/>
        <a:p>
          <a:endParaRPr lang="en-US" dirty="0"/>
        </a:p>
      </dgm:t>
    </dgm:pt>
    <dgm:pt modelId="{66D473B5-0B71-45F0-95B9-41CA9049F063}" type="parTrans" cxnId="{EA13AD4D-501B-461E-ABB6-243DBFF58269}">
      <dgm:prSet/>
      <dgm:spPr/>
      <dgm:t>
        <a:bodyPr/>
        <a:lstStyle/>
        <a:p>
          <a:endParaRPr lang="en-US"/>
        </a:p>
      </dgm:t>
    </dgm:pt>
    <dgm:pt modelId="{C23CFB27-6C91-494D-A44E-F412E3F9C30B}" type="sibTrans" cxnId="{EA13AD4D-501B-461E-ABB6-243DBFF58269}">
      <dgm:prSet/>
      <dgm:spPr/>
      <dgm:t>
        <a:bodyPr/>
        <a:lstStyle/>
        <a:p>
          <a:endParaRPr lang="en-US"/>
        </a:p>
      </dgm:t>
    </dgm:pt>
    <dgm:pt modelId="{98A99DE1-72E2-4AE9-B16E-4460AC286588}">
      <dgm:prSet/>
      <dgm:spPr/>
      <dgm:t>
        <a:bodyPr/>
        <a:lstStyle/>
        <a:p>
          <a:endParaRPr lang="en-US" dirty="0"/>
        </a:p>
      </dgm:t>
    </dgm:pt>
    <dgm:pt modelId="{4D2BFE22-6537-4D69-B27F-0DA38553A065}" type="parTrans" cxnId="{F2DA3BB2-D4AD-4DA8-8079-676A13E04CE5}">
      <dgm:prSet/>
      <dgm:spPr/>
      <dgm:t>
        <a:bodyPr/>
        <a:lstStyle/>
        <a:p>
          <a:endParaRPr lang="en-US"/>
        </a:p>
      </dgm:t>
    </dgm:pt>
    <dgm:pt modelId="{A599D275-8DA0-41A6-9957-D6E64EDB00C1}" type="sibTrans" cxnId="{F2DA3BB2-D4AD-4DA8-8079-676A13E04CE5}">
      <dgm:prSet/>
      <dgm:spPr/>
      <dgm:t>
        <a:bodyPr/>
        <a:lstStyle/>
        <a:p>
          <a:endParaRPr lang="en-US"/>
        </a:p>
      </dgm:t>
    </dgm:pt>
    <dgm:pt modelId="{453EF2E9-0CEB-4AF4-BA26-5C0893C23E98}">
      <dgm:prSet/>
      <dgm:spPr/>
      <dgm:t>
        <a:bodyPr/>
        <a:lstStyle/>
        <a:p>
          <a:endParaRPr lang="en-US" dirty="0"/>
        </a:p>
      </dgm:t>
    </dgm:pt>
    <dgm:pt modelId="{DFFAABE7-4EEB-4BCD-B467-1F11B1C4CFB6}" type="parTrans" cxnId="{7975D089-F67C-4ECB-B573-1E0B2388DD26}">
      <dgm:prSet/>
      <dgm:spPr/>
      <dgm:t>
        <a:bodyPr/>
        <a:lstStyle/>
        <a:p>
          <a:endParaRPr lang="en-US"/>
        </a:p>
      </dgm:t>
    </dgm:pt>
    <dgm:pt modelId="{1BCAA040-08DC-4F6C-9AD5-B70D09010644}" type="sibTrans" cxnId="{7975D089-F67C-4ECB-B573-1E0B2388DD26}">
      <dgm:prSet/>
      <dgm:spPr/>
      <dgm:t>
        <a:bodyPr/>
        <a:lstStyle/>
        <a:p>
          <a:endParaRPr lang="en-US"/>
        </a:p>
      </dgm:t>
    </dgm:pt>
    <dgm:pt modelId="{7F18DE97-7E8C-47E0-8D66-1C211E0824F6}">
      <dgm:prSet/>
      <dgm:spPr/>
      <dgm:t>
        <a:bodyPr/>
        <a:lstStyle/>
        <a:p>
          <a:endParaRPr lang="en-US" dirty="0"/>
        </a:p>
      </dgm:t>
    </dgm:pt>
    <dgm:pt modelId="{E6E075C1-E413-43BB-AB61-E476B6CD4FDA}" type="parTrans" cxnId="{08014AB4-2961-4169-AE80-7833E1EE3FFD}">
      <dgm:prSet/>
      <dgm:spPr/>
      <dgm:t>
        <a:bodyPr/>
        <a:lstStyle/>
        <a:p>
          <a:endParaRPr lang="en-US"/>
        </a:p>
      </dgm:t>
    </dgm:pt>
    <dgm:pt modelId="{508520EC-4F54-4CED-B3D0-9CFB86FCD269}" type="sibTrans" cxnId="{08014AB4-2961-4169-AE80-7833E1EE3FFD}">
      <dgm:prSet/>
      <dgm:spPr/>
      <dgm:t>
        <a:bodyPr/>
        <a:lstStyle/>
        <a:p>
          <a:endParaRPr lang="en-US"/>
        </a:p>
      </dgm:t>
    </dgm:pt>
    <dgm:pt modelId="{6A85EFAF-2E32-4E44-80BB-6B9B4E6FA9F0}">
      <dgm:prSet/>
      <dgm:spPr/>
      <dgm:t>
        <a:bodyPr/>
        <a:lstStyle/>
        <a:p>
          <a:endParaRPr lang="en-US" dirty="0"/>
        </a:p>
      </dgm:t>
    </dgm:pt>
    <dgm:pt modelId="{CAD7BEC4-A260-48BD-B198-EBCF3F7E69F0}" type="parTrans" cxnId="{13A2A93A-359D-4093-8B9F-F65AB915C6AE}">
      <dgm:prSet/>
      <dgm:spPr/>
      <dgm:t>
        <a:bodyPr/>
        <a:lstStyle/>
        <a:p>
          <a:endParaRPr lang="en-US"/>
        </a:p>
      </dgm:t>
    </dgm:pt>
    <dgm:pt modelId="{F54654F1-1B14-449C-AADF-A25140B31412}" type="sibTrans" cxnId="{13A2A93A-359D-4093-8B9F-F65AB915C6AE}">
      <dgm:prSet/>
      <dgm:spPr/>
      <dgm:t>
        <a:bodyPr/>
        <a:lstStyle/>
        <a:p>
          <a:endParaRPr lang="en-US"/>
        </a:p>
      </dgm:t>
    </dgm:pt>
    <dgm:pt modelId="{9416078F-8475-46B1-9BF4-3D551B4AE6D5}">
      <dgm:prSet/>
      <dgm:spPr/>
      <dgm:t>
        <a:bodyPr/>
        <a:lstStyle/>
        <a:p>
          <a:endParaRPr lang="en-US" dirty="0"/>
        </a:p>
      </dgm:t>
    </dgm:pt>
    <dgm:pt modelId="{14251B94-8C0F-45FA-B240-FF8148FDD9AE}" type="parTrans" cxnId="{2C44CCA7-D449-4B87-BC66-5F9EB3D1F466}">
      <dgm:prSet/>
      <dgm:spPr/>
      <dgm:t>
        <a:bodyPr/>
        <a:lstStyle/>
        <a:p>
          <a:endParaRPr lang="en-US"/>
        </a:p>
      </dgm:t>
    </dgm:pt>
    <dgm:pt modelId="{3F4D8746-E07D-412E-AF02-BE17F1773083}" type="sibTrans" cxnId="{2C44CCA7-D449-4B87-BC66-5F9EB3D1F466}">
      <dgm:prSet/>
      <dgm:spPr/>
      <dgm:t>
        <a:bodyPr/>
        <a:lstStyle/>
        <a:p>
          <a:endParaRPr lang="en-US"/>
        </a:p>
      </dgm:t>
    </dgm:pt>
    <dgm:pt modelId="{5C2BD211-C969-4EEE-8810-6D8388483C56}">
      <dgm:prSet/>
      <dgm:spPr/>
      <dgm:t>
        <a:bodyPr/>
        <a:lstStyle/>
        <a:p>
          <a:endParaRPr lang="en-US" dirty="0"/>
        </a:p>
      </dgm:t>
    </dgm:pt>
    <dgm:pt modelId="{BC8F9AD1-1E2A-45A8-9C31-BC591440B795}" type="parTrans" cxnId="{467EAA6B-6017-440C-8B63-E703AB4BDEE7}">
      <dgm:prSet/>
      <dgm:spPr/>
      <dgm:t>
        <a:bodyPr/>
        <a:lstStyle/>
        <a:p>
          <a:endParaRPr lang="en-US"/>
        </a:p>
      </dgm:t>
    </dgm:pt>
    <dgm:pt modelId="{70EFA0CD-4CEA-4D6E-BFEB-E4C5972C5442}" type="sibTrans" cxnId="{467EAA6B-6017-440C-8B63-E703AB4BDEE7}">
      <dgm:prSet/>
      <dgm:spPr/>
      <dgm:t>
        <a:bodyPr/>
        <a:lstStyle/>
        <a:p>
          <a:endParaRPr lang="en-US"/>
        </a:p>
      </dgm:t>
    </dgm:pt>
    <dgm:pt modelId="{71C7F5DD-899F-48C1-8643-181BFAB78330}">
      <dgm:prSet/>
      <dgm:spPr/>
      <dgm:t>
        <a:bodyPr/>
        <a:lstStyle/>
        <a:p>
          <a:endParaRPr lang="en-US" dirty="0"/>
        </a:p>
      </dgm:t>
    </dgm:pt>
    <dgm:pt modelId="{1E3AB84C-A006-4732-9335-E83E8BAC6DDE}" type="parTrans" cxnId="{EA66F301-CC70-4684-9ABA-818F6FBDBB5A}">
      <dgm:prSet/>
      <dgm:spPr/>
      <dgm:t>
        <a:bodyPr/>
        <a:lstStyle/>
        <a:p>
          <a:endParaRPr lang="en-US"/>
        </a:p>
      </dgm:t>
    </dgm:pt>
    <dgm:pt modelId="{C19EEE83-1C25-4290-9A5F-F6EF99E67818}" type="sibTrans" cxnId="{EA66F301-CC70-4684-9ABA-818F6FBDBB5A}">
      <dgm:prSet/>
      <dgm:spPr/>
      <dgm:t>
        <a:bodyPr/>
        <a:lstStyle/>
        <a:p>
          <a:endParaRPr lang="en-US"/>
        </a:p>
      </dgm:t>
    </dgm:pt>
    <dgm:pt modelId="{13381EFE-193F-4702-9836-856ED7FD35C9}">
      <dgm:prSet/>
      <dgm:spPr/>
      <dgm:t>
        <a:bodyPr/>
        <a:lstStyle/>
        <a:p>
          <a:endParaRPr lang="en-US" dirty="0"/>
        </a:p>
      </dgm:t>
    </dgm:pt>
    <dgm:pt modelId="{C69C4EC3-1974-4A04-9AF8-A66BABE8FA2C}" type="parTrans" cxnId="{2E610F67-EC03-4CF5-A91F-954487813604}">
      <dgm:prSet/>
      <dgm:spPr/>
      <dgm:t>
        <a:bodyPr/>
        <a:lstStyle/>
        <a:p>
          <a:endParaRPr lang="en-US"/>
        </a:p>
      </dgm:t>
    </dgm:pt>
    <dgm:pt modelId="{B2C25573-BD13-4FDB-8232-E3398E94629F}" type="sibTrans" cxnId="{2E610F67-EC03-4CF5-A91F-954487813604}">
      <dgm:prSet/>
      <dgm:spPr/>
      <dgm:t>
        <a:bodyPr/>
        <a:lstStyle/>
        <a:p>
          <a:endParaRPr lang="en-US"/>
        </a:p>
      </dgm:t>
    </dgm:pt>
    <dgm:pt modelId="{DBB6F1F7-D254-451B-B2F1-6B06063D916B}">
      <dgm:prSet/>
      <dgm:spPr/>
      <dgm:t>
        <a:bodyPr/>
        <a:lstStyle/>
        <a:p>
          <a:endParaRPr lang="en-US" dirty="0"/>
        </a:p>
      </dgm:t>
    </dgm:pt>
    <dgm:pt modelId="{C850C14D-C706-49BA-B577-4C7CF6EA8249}" type="parTrans" cxnId="{2105DA22-D9C7-4E0E-AA1C-04F42FA327DA}">
      <dgm:prSet/>
      <dgm:spPr/>
      <dgm:t>
        <a:bodyPr/>
        <a:lstStyle/>
        <a:p>
          <a:endParaRPr lang="en-US"/>
        </a:p>
      </dgm:t>
    </dgm:pt>
    <dgm:pt modelId="{AB7F07DD-EBC4-42B2-88D3-2BAEC2D9DEE4}" type="sibTrans" cxnId="{2105DA22-D9C7-4E0E-AA1C-04F42FA327DA}">
      <dgm:prSet/>
      <dgm:spPr/>
      <dgm:t>
        <a:bodyPr/>
        <a:lstStyle/>
        <a:p>
          <a:endParaRPr lang="en-US"/>
        </a:p>
      </dgm:t>
    </dgm:pt>
    <dgm:pt modelId="{4F133E56-0676-4C96-96EB-94C65E10EEA8}">
      <dgm:prSet/>
      <dgm:spPr/>
      <dgm:t>
        <a:bodyPr/>
        <a:lstStyle/>
        <a:p>
          <a:endParaRPr lang="en-US" dirty="0"/>
        </a:p>
      </dgm:t>
    </dgm:pt>
    <dgm:pt modelId="{B9AE2ADA-FAAF-4BFD-96EF-2A70D7ECD78A}" type="parTrans" cxnId="{7C41EF5B-3173-47AF-9218-E28E23BCBC12}">
      <dgm:prSet/>
      <dgm:spPr/>
      <dgm:t>
        <a:bodyPr/>
        <a:lstStyle/>
        <a:p>
          <a:endParaRPr lang="en-US"/>
        </a:p>
      </dgm:t>
    </dgm:pt>
    <dgm:pt modelId="{468C154B-0637-4EE7-B9B1-5844EF7BC73E}" type="sibTrans" cxnId="{7C41EF5B-3173-47AF-9218-E28E23BCBC12}">
      <dgm:prSet/>
      <dgm:spPr/>
      <dgm:t>
        <a:bodyPr/>
        <a:lstStyle/>
        <a:p>
          <a:endParaRPr lang="en-US"/>
        </a:p>
      </dgm:t>
    </dgm:pt>
    <dgm:pt modelId="{47ECA459-D536-47C2-851C-9B3FC390450C}">
      <dgm:prSet/>
      <dgm:spPr/>
      <dgm:t>
        <a:bodyPr/>
        <a:lstStyle/>
        <a:p>
          <a:endParaRPr lang="en-US" dirty="0"/>
        </a:p>
      </dgm:t>
    </dgm:pt>
    <dgm:pt modelId="{C266CDC1-D3D6-4CE4-90EE-F8A9AEE8EAEE}" type="parTrans" cxnId="{842EC9CB-A9E4-4E6A-91C5-0FADA689A6C8}">
      <dgm:prSet/>
      <dgm:spPr/>
      <dgm:t>
        <a:bodyPr/>
        <a:lstStyle/>
        <a:p>
          <a:endParaRPr lang="en-US"/>
        </a:p>
      </dgm:t>
    </dgm:pt>
    <dgm:pt modelId="{12148B51-50C7-4304-93C1-0651CECE355B}" type="sibTrans" cxnId="{842EC9CB-A9E4-4E6A-91C5-0FADA689A6C8}">
      <dgm:prSet/>
      <dgm:spPr/>
      <dgm:t>
        <a:bodyPr/>
        <a:lstStyle/>
        <a:p>
          <a:endParaRPr lang="en-US"/>
        </a:p>
      </dgm:t>
    </dgm:pt>
    <dgm:pt modelId="{BFDFD708-7841-4BC0-B536-5928292C4265}">
      <dgm:prSet/>
      <dgm:spPr/>
      <dgm:t>
        <a:bodyPr/>
        <a:lstStyle/>
        <a:p>
          <a:endParaRPr lang="en-US" dirty="0"/>
        </a:p>
      </dgm:t>
    </dgm:pt>
    <dgm:pt modelId="{EE592CDD-3394-43F5-9888-6F14F369BEA1}" type="parTrans" cxnId="{4724138A-2651-4370-AEB0-0C801558F901}">
      <dgm:prSet/>
      <dgm:spPr/>
      <dgm:t>
        <a:bodyPr/>
        <a:lstStyle/>
        <a:p>
          <a:endParaRPr lang="en-US"/>
        </a:p>
      </dgm:t>
    </dgm:pt>
    <dgm:pt modelId="{6B40E72D-F57D-410B-8F9B-10B08EDFF6D2}" type="sibTrans" cxnId="{4724138A-2651-4370-AEB0-0C801558F901}">
      <dgm:prSet/>
      <dgm:spPr/>
      <dgm:t>
        <a:bodyPr/>
        <a:lstStyle/>
        <a:p>
          <a:endParaRPr lang="en-US"/>
        </a:p>
      </dgm:t>
    </dgm:pt>
    <dgm:pt modelId="{92DD4E48-C5A7-4EC9-8D52-29154D4C7434}">
      <dgm:prSet/>
      <dgm:spPr/>
      <dgm:t>
        <a:bodyPr/>
        <a:lstStyle/>
        <a:p>
          <a:endParaRPr lang="en-US" dirty="0"/>
        </a:p>
      </dgm:t>
    </dgm:pt>
    <dgm:pt modelId="{1852E670-5E66-42E3-B556-79BEDA3EC7A5}" type="parTrans" cxnId="{479B9490-3982-4658-BC21-79DBF9B83CBA}">
      <dgm:prSet/>
      <dgm:spPr/>
      <dgm:t>
        <a:bodyPr/>
        <a:lstStyle/>
        <a:p>
          <a:endParaRPr lang="en-US"/>
        </a:p>
      </dgm:t>
    </dgm:pt>
    <dgm:pt modelId="{81136D3A-6364-4700-9763-8972D447D274}" type="sibTrans" cxnId="{479B9490-3982-4658-BC21-79DBF9B83CBA}">
      <dgm:prSet/>
      <dgm:spPr/>
      <dgm:t>
        <a:bodyPr/>
        <a:lstStyle/>
        <a:p>
          <a:endParaRPr lang="en-US"/>
        </a:p>
      </dgm:t>
    </dgm:pt>
    <dgm:pt modelId="{B54C0749-9507-4F72-BA77-71B6AC6AA785}">
      <dgm:prSet/>
      <dgm:spPr/>
      <dgm:t>
        <a:bodyPr/>
        <a:lstStyle/>
        <a:p>
          <a:endParaRPr lang="en-US" dirty="0"/>
        </a:p>
      </dgm:t>
    </dgm:pt>
    <dgm:pt modelId="{11F28FF7-32FF-465E-8C53-6F4428412AF4}" type="parTrans" cxnId="{6A2A4906-1AF7-40E4-8424-A72C21E86EA6}">
      <dgm:prSet/>
      <dgm:spPr/>
      <dgm:t>
        <a:bodyPr/>
        <a:lstStyle/>
        <a:p>
          <a:endParaRPr lang="en-US"/>
        </a:p>
      </dgm:t>
    </dgm:pt>
    <dgm:pt modelId="{B012C91E-E652-4AA7-A93C-25FFE941BFE2}" type="sibTrans" cxnId="{6A2A4906-1AF7-40E4-8424-A72C21E86EA6}">
      <dgm:prSet/>
      <dgm:spPr/>
      <dgm:t>
        <a:bodyPr/>
        <a:lstStyle/>
        <a:p>
          <a:endParaRPr lang="en-US"/>
        </a:p>
      </dgm:t>
    </dgm:pt>
    <dgm:pt modelId="{ABB2DFD1-5A1B-4993-89BF-6EB8F3574B5E}">
      <dgm:prSet/>
      <dgm:spPr/>
      <dgm:t>
        <a:bodyPr/>
        <a:lstStyle/>
        <a:p>
          <a:endParaRPr lang="en-US" dirty="0"/>
        </a:p>
      </dgm:t>
    </dgm:pt>
    <dgm:pt modelId="{9823F4CC-4700-476C-ADE1-B28096FD929A}" type="parTrans" cxnId="{C0DF80EF-59AA-4794-B64C-6EE94331E58C}">
      <dgm:prSet/>
      <dgm:spPr/>
      <dgm:t>
        <a:bodyPr/>
        <a:lstStyle/>
        <a:p>
          <a:endParaRPr lang="en-US"/>
        </a:p>
      </dgm:t>
    </dgm:pt>
    <dgm:pt modelId="{7A4B1563-6456-4ED4-BA97-87D357B9C39C}" type="sibTrans" cxnId="{C0DF80EF-59AA-4794-B64C-6EE94331E58C}">
      <dgm:prSet/>
      <dgm:spPr/>
      <dgm:t>
        <a:bodyPr/>
        <a:lstStyle/>
        <a:p>
          <a:endParaRPr lang="en-US"/>
        </a:p>
      </dgm:t>
    </dgm:pt>
    <dgm:pt modelId="{8B3384ED-CBBC-436D-8402-993718E9BA80}">
      <dgm:prSet/>
      <dgm:spPr/>
      <dgm:t>
        <a:bodyPr/>
        <a:lstStyle/>
        <a:p>
          <a:endParaRPr lang="en-US" dirty="0"/>
        </a:p>
      </dgm:t>
    </dgm:pt>
    <dgm:pt modelId="{BC36A880-1FC8-44D0-891A-3625168C8A70}" type="parTrans" cxnId="{6A50AB3E-6E3F-41BF-A1B9-1BCD99B7C1D5}">
      <dgm:prSet/>
      <dgm:spPr/>
      <dgm:t>
        <a:bodyPr/>
        <a:lstStyle/>
        <a:p>
          <a:endParaRPr lang="en-US"/>
        </a:p>
      </dgm:t>
    </dgm:pt>
    <dgm:pt modelId="{1A7C3256-CE65-43E7-BDE0-D2C91271AB57}" type="sibTrans" cxnId="{6A50AB3E-6E3F-41BF-A1B9-1BCD99B7C1D5}">
      <dgm:prSet/>
      <dgm:spPr/>
      <dgm:t>
        <a:bodyPr/>
        <a:lstStyle/>
        <a:p>
          <a:endParaRPr lang="en-US"/>
        </a:p>
      </dgm:t>
    </dgm:pt>
    <dgm:pt modelId="{5CE54509-0E84-4CC4-8072-4870B749D420}">
      <dgm:prSet/>
      <dgm:spPr/>
      <dgm:t>
        <a:bodyPr/>
        <a:lstStyle/>
        <a:p>
          <a:endParaRPr lang="en-US" dirty="0"/>
        </a:p>
      </dgm:t>
    </dgm:pt>
    <dgm:pt modelId="{5D838853-375F-4E3B-809E-7EACDFBA60C8}" type="parTrans" cxnId="{FAF9C0C0-2DB9-4889-9CFF-E0B08324F0DA}">
      <dgm:prSet/>
      <dgm:spPr/>
      <dgm:t>
        <a:bodyPr/>
        <a:lstStyle/>
        <a:p>
          <a:endParaRPr lang="en-US"/>
        </a:p>
      </dgm:t>
    </dgm:pt>
    <dgm:pt modelId="{0012275D-6127-4135-A3E9-B121080E79DE}" type="sibTrans" cxnId="{FAF9C0C0-2DB9-4889-9CFF-E0B08324F0DA}">
      <dgm:prSet/>
      <dgm:spPr/>
      <dgm:t>
        <a:bodyPr/>
        <a:lstStyle/>
        <a:p>
          <a:endParaRPr lang="en-US"/>
        </a:p>
      </dgm:t>
    </dgm:pt>
    <dgm:pt modelId="{F781E64E-2FC7-42D1-9208-D595144779AD}">
      <dgm:prSet/>
      <dgm:spPr/>
      <dgm:t>
        <a:bodyPr/>
        <a:lstStyle/>
        <a:p>
          <a:endParaRPr lang="en-US" dirty="0"/>
        </a:p>
      </dgm:t>
    </dgm:pt>
    <dgm:pt modelId="{D880442E-F2A7-4976-9994-530D4A2D82F3}" type="parTrans" cxnId="{996E268F-FA27-446C-BDD3-1148F71D4D6E}">
      <dgm:prSet/>
      <dgm:spPr/>
      <dgm:t>
        <a:bodyPr/>
        <a:lstStyle/>
        <a:p>
          <a:endParaRPr lang="en-US"/>
        </a:p>
      </dgm:t>
    </dgm:pt>
    <dgm:pt modelId="{DCA2F4E3-8A12-44CC-BEDB-A11CB7CD6F15}" type="sibTrans" cxnId="{996E268F-FA27-446C-BDD3-1148F71D4D6E}">
      <dgm:prSet/>
      <dgm:spPr/>
      <dgm:t>
        <a:bodyPr/>
        <a:lstStyle/>
        <a:p>
          <a:endParaRPr lang="en-US"/>
        </a:p>
      </dgm:t>
    </dgm:pt>
    <dgm:pt modelId="{84D44F6F-5DA3-4AB8-8D41-734CF3D6D2AA}">
      <dgm:prSet/>
      <dgm:spPr/>
      <dgm:t>
        <a:bodyPr/>
        <a:lstStyle/>
        <a:p>
          <a:endParaRPr lang="en-US" dirty="0"/>
        </a:p>
      </dgm:t>
    </dgm:pt>
    <dgm:pt modelId="{D4E3A63D-9B40-4EA5-A3C3-E64124668006}" type="parTrans" cxnId="{967A5EA6-027A-4451-87CD-9AD9995F03D0}">
      <dgm:prSet/>
      <dgm:spPr/>
      <dgm:t>
        <a:bodyPr/>
        <a:lstStyle/>
        <a:p>
          <a:endParaRPr lang="en-US"/>
        </a:p>
      </dgm:t>
    </dgm:pt>
    <dgm:pt modelId="{7C97BAEE-98BB-4D02-8EA9-939716D2F7CA}" type="sibTrans" cxnId="{967A5EA6-027A-4451-87CD-9AD9995F03D0}">
      <dgm:prSet/>
      <dgm:spPr/>
      <dgm:t>
        <a:bodyPr/>
        <a:lstStyle/>
        <a:p>
          <a:endParaRPr lang="en-US"/>
        </a:p>
      </dgm:t>
    </dgm:pt>
    <dgm:pt modelId="{346491A4-0B40-4AED-B01D-5EBE4DF9B4F8}">
      <dgm:prSet/>
      <dgm:spPr/>
      <dgm:t>
        <a:bodyPr/>
        <a:lstStyle/>
        <a:p>
          <a:endParaRPr lang="en-US" dirty="0"/>
        </a:p>
      </dgm:t>
    </dgm:pt>
    <dgm:pt modelId="{D2C379B3-3D8A-4954-90ED-A832C3690B18}" type="parTrans" cxnId="{BA7B7551-FBB7-42F0-AB57-B88914248296}">
      <dgm:prSet/>
      <dgm:spPr/>
      <dgm:t>
        <a:bodyPr/>
        <a:lstStyle/>
        <a:p>
          <a:endParaRPr lang="en-US"/>
        </a:p>
      </dgm:t>
    </dgm:pt>
    <dgm:pt modelId="{7BF32AD6-5632-40F5-8C15-C0F564B2C6EF}" type="sibTrans" cxnId="{BA7B7551-FBB7-42F0-AB57-B88914248296}">
      <dgm:prSet/>
      <dgm:spPr/>
      <dgm:t>
        <a:bodyPr/>
        <a:lstStyle/>
        <a:p>
          <a:endParaRPr lang="en-US"/>
        </a:p>
      </dgm:t>
    </dgm:pt>
    <dgm:pt modelId="{47C44967-E4BE-4B78-A507-8CD07B74BD50}">
      <dgm:prSet/>
      <dgm:spPr/>
      <dgm:t>
        <a:bodyPr/>
        <a:lstStyle/>
        <a:p>
          <a:endParaRPr lang="en-US" dirty="0"/>
        </a:p>
      </dgm:t>
    </dgm:pt>
    <dgm:pt modelId="{7E752CCA-D388-4CB1-A6EF-81690EB435FD}" type="parTrans" cxnId="{36451CD2-5FE6-47E1-9462-B3B2E1355AA9}">
      <dgm:prSet/>
      <dgm:spPr/>
      <dgm:t>
        <a:bodyPr/>
        <a:lstStyle/>
        <a:p>
          <a:endParaRPr lang="en-US"/>
        </a:p>
      </dgm:t>
    </dgm:pt>
    <dgm:pt modelId="{38B1B940-1923-44B5-A013-BC84AABCDD53}" type="sibTrans" cxnId="{36451CD2-5FE6-47E1-9462-B3B2E1355AA9}">
      <dgm:prSet/>
      <dgm:spPr/>
      <dgm:t>
        <a:bodyPr/>
        <a:lstStyle/>
        <a:p>
          <a:endParaRPr lang="en-US"/>
        </a:p>
      </dgm:t>
    </dgm:pt>
    <dgm:pt modelId="{513A6B2C-0201-409A-BEC4-E8E2A9109031}">
      <dgm:prSet/>
      <dgm:spPr/>
      <dgm:t>
        <a:bodyPr/>
        <a:lstStyle/>
        <a:p>
          <a:endParaRPr lang="en-US" dirty="0"/>
        </a:p>
      </dgm:t>
    </dgm:pt>
    <dgm:pt modelId="{FAD67531-E8AA-436D-9DB2-A574D73D4256}" type="parTrans" cxnId="{C876CDBD-9820-4CAE-8FA2-BEFCE0A94B86}">
      <dgm:prSet/>
      <dgm:spPr/>
      <dgm:t>
        <a:bodyPr/>
        <a:lstStyle/>
        <a:p>
          <a:endParaRPr lang="en-US"/>
        </a:p>
      </dgm:t>
    </dgm:pt>
    <dgm:pt modelId="{48CE34E2-93DB-412F-B4CE-DA94ACAC4B94}" type="sibTrans" cxnId="{C876CDBD-9820-4CAE-8FA2-BEFCE0A94B86}">
      <dgm:prSet/>
      <dgm:spPr/>
      <dgm:t>
        <a:bodyPr/>
        <a:lstStyle/>
        <a:p>
          <a:endParaRPr lang="en-US"/>
        </a:p>
      </dgm:t>
    </dgm:pt>
    <dgm:pt modelId="{185AE044-282F-4687-A44D-C4732D012B03}">
      <dgm:prSet/>
      <dgm:spPr/>
      <dgm:t>
        <a:bodyPr/>
        <a:lstStyle/>
        <a:p>
          <a:endParaRPr lang="en-US" dirty="0"/>
        </a:p>
      </dgm:t>
    </dgm:pt>
    <dgm:pt modelId="{CB9C6C60-6E73-42D8-9E79-CA3C70630A39}" type="parTrans" cxnId="{D10A32C5-6B69-4A3C-8CC8-8ECADB12B17C}">
      <dgm:prSet/>
      <dgm:spPr/>
      <dgm:t>
        <a:bodyPr/>
        <a:lstStyle/>
        <a:p>
          <a:endParaRPr lang="en-US"/>
        </a:p>
      </dgm:t>
    </dgm:pt>
    <dgm:pt modelId="{B8CC041B-EC64-42FC-AD67-FFEF1F4B3A59}" type="sibTrans" cxnId="{D10A32C5-6B69-4A3C-8CC8-8ECADB12B17C}">
      <dgm:prSet/>
      <dgm:spPr/>
      <dgm:t>
        <a:bodyPr/>
        <a:lstStyle/>
        <a:p>
          <a:endParaRPr lang="en-US"/>
        </a:p>
      </dgm:t>
    </dgm:pt>
    <dgm:pt modelId="{29502A5B-6708-4D3B-BED5-A9EFCB16AF9B}">
      <dgm:prSet/>
      <dgm:spPr/>
      <dgm:t>
        <a:bodyPr/>
        <a:lstStyle/>
        <a:p>
          <a:endParaRPr lang="en-US" dirty="0"/>
        </a:p>
      </dgm:t>
    </dgm:pt>
    <dgm:pt modelId="{4481DEE1-3D12-4697-96CE-99DAF0E92D48}" type="parTrans" cxnId="{64C0EA98-789E-4A9D-9E56-5CD680143718}">
      <dgm:prSet/>
      <dgm:spPr/>
      <dgm:t>
        <a:bodyPr/>
        <a:lstStyle/>
        <a:p>
          <a:endParaRPr lang="en-US"/>
        </a:p>
      </dgm:t>
    </dgm:pt>
    <dgm:pt modelId="{F548AC41-2B7D-4F4C-B27D-EDB4DDD63FDB}" type="sibTrans" cxnId="{64C0EA98-789E-4A9D-9E56-5CD680143718}">
      <dgm:prSet/>
      <dgm:spPr/>
      <dgm:t>
        <a:bodyPr/>
        <a:lstStyle/>
        <a:p>
          <a:endParaRPr lang="en-US"/>
        </a:p>
      </dgm:t>
    </dgm:pt>
    <dgm:pt modelId="{E49E9CBA-03DE-4C49-A029-DDEE55A00A75}">
      <dgm:prSet/>
      <dgm:spPr/>
      <dgm:t>
        <a:bodyPr/>
        <a:lstStyle/>
        <a:p>
          <a:endParaRPr lang="en-US" dirty="0"/>
        </a:p>
      </dgm:t>
    </dgm:pt>
    <dgm:pt modelId="{10FF93CB-66CB-4773-81BB-0EDDD9C4F389}" type="parTrans" cxnId="{F4A61651-489F-40DE-B74F-109553A235B7}">
      <dgm:prSet/>
      <dgm:spPr/>
      <dgm:t>
        <a:bodyPr/>
        <a:lstStyle/>
        <a:p>
          <a:endParaRPr lang="en-US"/>
        </a:p>
      </dgm:t>
    </dgm:pt>
    <dgm:pt modelId="{B96D10B5-2F96-4C41-B6D4-61728DA80AEB}" type="sibTrans" cxnId="{F4A61651-489F-40DE-B74F-109553A235B7}">
      <dgm:prSet/>
      <dgm:spPr/>
      <dgm:t>
        <a:bodyPr/>
        <a:lstStyle/>
        <a:p>
          <a:endParaRPr lang="en-US"/>
        </a:p>
      </dgm:t>
    </dgm:pt>
    <dgm:pt modelId="{B1DFDF8C-1E24-4C0E-97DF-6290404F5F1B}" type="pres">
      <dgm:prSet presAssocID="{8A60B8C7-0A35-49B6-A5D5-B35B6BBB00B4}" presName="Name0" presStyleCnt="0">
        <dgm:presLayoutVars>
          <dgm:chMax val="1"/>
          <dgm:dir/>
          <dgm:animLvl val="ctr"/>
          <dgm:resizeHandles val="exact"/>
        </dgm:presLayoutVars>
      </dgm:prSet>
      <dgm:spPr/>
      <dgm:t>
        <a:bodyPr/>
        <a:lstStyle/>
        <a:p>
          <a:endParaRPr lang="en-US"/>
        </a:p>
      </dgm:t>
    </dgm:pt>
    <dgm:pt modelId="{A81D933D-A1CF-4047-AC5B-97D37FB3696D}" type="pres">
      <dgm:prSet presAssocID="{54709F67-D9BA-410D-B245-C10D548FF06D}" presName="centerShape" presStyleLbl="node0" presStyleIdx="0" presStyleCnt="1"/>
      <dgm:spPr/>
      <dgm:t>
        <a:bodyPr/>
        <a:lstStyle/>
        <a:p>
          <a:endParaRPr lang="en-US"/>
        </a:p>
      </dgm:t>
    </dgm:pt>
    <dgm:pt modelId="{03FDCEB4-58B6-470B-84B8-BA3A2114E973}" type="pres">
      <dgm:prSet presAssocID="{44F35069-104A-4268-ACE9-031B29E0B783}" presName="parTrans" presStyleLbl="sibTrans2D1" presStyleIdx="0" presStyleCnt="3"/>
      <dgm:spPr/>
      <dgm:t>
        <a:bodyPr/>
        <a:lstStyle/>
        <a:p>
          <a:endParaRPr lang="en-US"/>
        </a:p>
      </dgm:t>
    </dgm:pt>
    <dgm:pt modelId="{96AF49E1-D68F-4E77-8F28-3BF133A50F53}" type="pres">
      <dgm:prSet presAssocID="{44F35069-104A-4268-ACE9-031B29E0B783}" presName="connectorText" presStyleLbl="sibTrans2D1" presStyleIdx="0" presStyleCnt="3"/>
      <dgm:spPr/>
      <dgm:t>
        <a:bodyPr/>
        <a:lstStyle/>
        <a:p>
          <a:endParaRPr lang="en-US"/>
        </a:p>
      </dgm:t>
    </dgm:pt>
    <dgm:pt modelId="{EC83D086-6897-4CB5-A2BB-BCDBFF4F0B1F}" type="pres">
      <dgm:prSet presAssocID="{0FA9403F-9B9E-4A79-844B-42DD2B45EB57}" presName="node" presStyleLbl="node1" presStyleIdx="0" presStyleCnt="3">
        <dgm:presLayoutVars>
          <dgm:bulletEnabled val="1"/>
        </dgm:presLayoutVars>
      </dgm:prSet>
      <dgm:spPr/>
      <dgm:t>
        <a:bodyPr/>
        <a:lstStyle/>
        <a:p>
          <a:endParaRPr lang="en-US"/>
        </a:p>
      </dgm:t>
    </dgm:pt>
    <dgm:pt modelId="{D1C627D9-A302-4A7E-96F0-2AD9F1B71BA0}" type="pres">
      <dgm:prSet presAssocID="{6A6CB2FE-ED28-4D3F-960F-79B5C967C66A}" presName="parTrans" presStyleLbl="sibTrans2D1" presStyleIdx="1" presStyleCnt="3"/>
      <dgm:spPr/>
      <dgm:t>
        <a:bodyPr/>
        <a:lstStyle/>
        <a:p>
          <a:endParaRPr lang="en-US"/>
        </a:p>
      </dgm:t>
    </dgm:pt>
    <dgm:pt modelId="{0A341D21-23E6-4DC6-985E-AE577BF0CB6D}" type="pres">
      <dgm:prSet presAssocID="{6A6CB2FE-ED28-4D3F-960F-79B5C967C66A}" presName="connectorText" presStyleLbl="sibTrans2D1" presStyleIdx="1" presStyleCnt="3"/>
      <dgm:spPr/>
      <dgm:t>
        <a:bodyPr/>
        <a:lstStyle/>
        <a:p>
          <a:endParaRPr lang="en-US"/>
        </a:p>
      </dgm:t>
    </dgm:pt>
    <dgm:pt modelId="{A1AD61E8-4F9D-439E-9F06-79F154141CF5}" type="pres">
      <dgm:prSet presAssocID="{9F662563-4D88-433B-A1A1-97622825DDFD}" presName="node" presStyleLbl="node1" presStyleIdx="1" presStyleCnt="3">
        <dgm:presLayoutVars>
          <dgm:bulletEnabled val="1"/>
        </dgm:presLayoutVars>
      </dgm:prSet>
      <dgm:spPr/>
      <dgm:t>
        <a:bodyPr/>
        <a:lstStyle/>
        <a:p>
          <a:endParaRPr lang="en-US"/>
        </a:p>
      </dgm:t>
    </dgm:pt>
    <dgm:pt modelId="{F4D40D85-E9E1-474A-B371-5E7FAE9DDADA}" type="pres">
      <dgm:prSet presAssocID="{9BF20A06-9EF5-405E-BF43-D71C08334260}" presName="parTrans" presStyleLbl="sibTrans2D1" presStyleIdx="2" presStyleCnt="3"/>
      <dgm:spPr/>
      <dgm:t>
        <a:bodyPr/>
        <a:lstStyle/>
        <a:p>
          <a:endParaRPr lang="en-US"/>
        </a:p>
      </dgm:t>
    </dgm:pt>
    <dgm:pt modelId="{8DFA1D8C-2A0E-4A04-A559-6861055A69D0}" type="pres">
      <dgm:prSet presAssocID="{9BF20A06-9EF5-405E-BF43-D71C08334260}" presName="connectorText" presStyleLbl="sibTrans2D1" presStyleIdx="2" presStyleCnt="3"/>
      <dgm:spPr/>
      <dgm:t>
        <a:bodyPr/>
        <a:lstStyle/>
        <a:p>
          <a:endParaRPr lang="en-US"/>
        </a:p>
      </dgm:t>
    </dgm:pt>
    <dgm:pt modelId="{0E27A0E5-81CE-401F-8114-AC4770C94A8F}" type="pres">
      <dgm:prSet presAssocID="{728D7599-A2CB-4991-9F0A-FACF1F8830E0}" presName="node" presStyleLbl="node1" presStyleIdx="2" presStyleCnt="3">
        <dgm:presLayoutVars>
          <dgm:bulletEnabled val="1"/>
        </dgm:presLayoutVars>
      </dgm:prSet>
      <dgm:spPr/>
      <dgm:t>
        <a:bodyPr/>
        <a:lstStyle/>
        <a:p>
          <a:endParaRPr lang="en-US"/>
        </a:p>
      </dgm:t>
    </dgm:pt>
  </dgm:ptLst>
  <dgm:cxnLst>
    <dgm:cxn modelId="{F4A61651-489F-40DE-B74F-109553A235B7}" srcId="{8A60B8C7-0A35-49B6-A5D5-B35B6BBB00B4}" destId="{E49E9CBA-03DE-4C49-A029-DDEE55A00A75}" srcOrd="32" destOrd="0" parTransId="{10FF93CB-66CB-4773-81BB-0EDDD9C4F389}" sibTransId="{B96D10B5-2F96-4C41-B6D4-61728DA80AEB}"/>
    <dgm:cxn modelId="{C2568057-B055-47E2-A49F-A654AC30E9F3}" srcId="{8A60B8C7-0A35-49B6-A5D5-B35B6BBB00B4}" destId="{434D8D53-DBA0-4522-8414-AF911457BD55}" srcOrd="4" destOrd="0" parTransId="{0A3BE86D-233C-4E39-B81E-C79D322E5800}" sibTransId="{59AFAF3E-893F-4CAF-808E-8F5970FBE087}"/>
    <dgm:cxn modelId="{7D0A12B2-AC46-4AEF-A295-0B960DFEA828}" srcId="{54709F67-D9BA-410D-B245-C10D548FF06D}" destId="{728D7599-A2CB-4991-9F0A-FACF1F8830E0}" srcOrd="2" destOrd="0" parTransId="{9BF20A06-9EF5-405E-BF43-D71C08334260}" sibTransId="{0ECA2FB3-9FD8-427E-81F6-A5D58CD2421F}"/>
    <dgm:cxn modelId="{D10A32C5-6B69-4A3C-8CC8-8ECADB12B17C}" srcId="{8A60B8C7-0A35-49B6-A5D5-B35B6BBB00B4}" destId="{185AE044-282F-4687-A44D-C4732D012B03}" srcOrd="30" destOrd="0" parTransId="{CB9C6C60-6E73-42D8-9E79-CA3C70630A39}" sibTransId="{B8CC041B-EC64-42FC-AD67-FFEF1F4B3A59}"/>
    <dgm:cxn modelId="{EC737056-B810-439D-80F0-31D60A362326}" type="presOf" srcId="{9BF20A06-9EF5-405E-BF43-D71C08334260}" destId="{8DFA1D8C-2A0E-4A04-A559-6861055A69D0}" srcOrd="1" destOrd="0" presId="urn:microsoft.com/office/officeart/2005/8/layout/radial5"/>
    <dgm:cxn modelId="{2C44CCA7-D449-4B87-BC66-5F9EB3D1F466}" srcId="{8A60B8C7-0A35-49B6-A5D5-B35B6BBB00B4}" destId="{9416078F-8475-46B1-9BF4-3D551B4AE6D5}" srcOrd="12" destOrd="0" parTransId="{14251B94-8C0F-45FA-B240-FF8148FDD9AE}" sibTransId="{3F4D8746-E07D-412E-AF02-BE17F1773083}"/>
    <dgm:cxn modelId="{04325923-5A96-4805-BE50-A8C21D7F8CF4}" type="presOf" srcId="{6A6CB2FE-ED28-4D3F-960F-79B5C967C66A}" destId="{D1C627D9-A302-4A7E-96F0-2AD9F1B71BA0}" srcOrd="0" destOrd="0" presId="urn:microsoft.com/office/officeart/2005/8/layout/radial5"/>
    <dgm:cxn modelId="{C3E3E05C-375A-4223-9F72-EE25D9086DA7}" srcId="{8A60B8C7-0A35-49B6-A5D5-B35B6BBB00B4}" destId="{C0D61FEC-6897-4D3A-989B-05B8EB56E410}" srcOrd="2" destOrd="0" parTransId="{214EDBAC-B5A9-4416-B165-12AA65705418}" sibTransId="{A5BCDA44-7864-4A66-9B08-4D50780906E4}"/>
    <dgm:cxn modelId="{A5A1FCC6-56A1-43C3-803F-D8F277ED4A36}" type="presOf" srcId="{0FA9403F-9B9E-4A79-844B-42DD2B45EB57}" destId="{EC83D086-6897-4CB5-A2BB-BCDBFF4F0B1F}" srcOrd="0" destOrd="0" presId="urn:microsoft.com/office/officeart/2005/8/layout/radial5"/>
    <dgm:cxn modelId="{5D46103D-0506-4385-A597-5CAC5DAA89CB}" srcId="{8A60B8C7-0A35-49B6-A5D5-B35B6BBB00B4}" destId="{6EA4FE3B-A56C-457E-8A86-78383A9E2376}" srcOrd="5" destOrd="0" parTransId="{EC6ABEE8-3C7A-4CF6-9C01-9006D2078759}" sibTransId="{F3463D3E-7431-47F3-8C40-F9E6E0B8458A}"/>
    <dgm:cxn modelId="{C0DF80EF-59AA-4794-B64C-6EE94331E58C}" srcId="{8A60B8C7-0A35-49B6-A5D5-B35B6BBB00B4}" destId="{ABB2DFD1-5A1B-4993-89BF-6EB8F3574B5E}" srcOrd="22" destOrd="0" parTransId="{9823F4CC-4700-476C-ADE1-B28096FD929A}" sibTransId="{7A4B1563-6456-4ED4-BA97-87D357B9C39C}"/>
    <dgm:cxn modelId="{467EAA6B-6017-440C-8B63-E703AB4BDEE7}" srcId="{8A60B8C7-0A35-49B6-A5D5-B35B6BBB00B4}" destId="{5C2BD211-C969-4EEE-8810-6D8388483C56}" srcOrd="13" destOrd="0" parTransId="{BC8F9AD1-1E2A-45A8-9C31-BC591440B795}" sibTransId="{70EFA0CD-4CEA-4D6E-BFEB-E4C5972C5442}"/>
    <dgm:cxn modelId="{786B6E4F-283A-4368-A245-B12EB513C55B}" type="presOf" srcId="{9F662563-4D88-433B-A1A1-97622825DDFD}" destId="{A1AD61E8-4F9D-439E-9F06-79F154141CF5}" srcOrd="0" destOrd="0" presId="urn:microsoft.com/office/officeart/2005/8/layout/radial5"/>
    <dgm:cxn modelId="{BA7B7551-FBB7-42F0-AB57-B88914248296}" srcId="{8A60B8C7-0A35-49B6-A5D5-B35B6BBB00B4}" destId="{346491A4-0B40-4AED-B01D-5EBE4DF9B4F8}" srcOrd="27" destOrd="0" parTransId="{D2C379B3-3D8A-4954-90ED-A832C3690B18}" sibTransId="{7BF32AD6-5632-40F5-8C15-C0F564B2C6EF}"/>
    <dgm:cxn modelId="{6A50AB3E-6E3F-41BF-A1B9-1BCD99B7C1D5}" srcId="{8A60B8C7-0A35-49B6-A5D5-B35B6BBB00B4}" destId="{8B3384ED-CBBC-436D-8402-993718E9BA80}" srcOrd="23" destOrd="0" parTransId="{BC36A880-1FC8-44D0-891A-3625168C8A70}" sibTransId="{1A7C3256-CE65-43E7-BDE0-D2C91271AB57}"/>
    <dgm:cxn modelId="{809CB005-22E7-44E2-9819-386EE0A3BFC5}" srcId="{8A60B8C7-0A35-49B6-A5D5-B35B6BBB00B4}" destId="{DC06F0C8-F4B0-4C1C-ABF5-E46023B2EA66}" srcOrd="1" destOrd="0" parTransId="{AB297E9B-4F2A-470D-813F-5741D6788F7D}" sibTransId="{997FB9B2-35A9-494C-9940-28016976F8EB}"/>
    <dgm:cxn modelId="{B3AD157F-BFE2-431B-8D33-C600B08E941A}" srcId="{54709F67-D9BA-410D-B245-C10D548FF06D}" destId="{9F662563-4D88-433B-A1A1-97622825DDFD}" srcOrd="1" destOrd="0" parTransId="{6A6CB2FE-ED28-4D3F-960F-79B5C967C66A}" sibTransId="{B2ED4D3F-0AC8-4A80-ACA2-61B39A0516A5}"/>
    <dgm:cxn modelId="{C876CDBD-9820-4CAE-8FA2-BEFCE0A94B86}" srcId="{8A60B8C7-0A35-49B6-A5D5-B35B6BBB00B4}" destId="{513A6B2C-0201-409A-BEC4-E8E2A9109031}" srcOrd="29" destOrd="0" parTransId="{FAD67531-E8AA-436D-9DB2-A574D73D4256}" sibTransId="{48CE34E2-93DB-412F-B4CE-DA94ACAC4B94}"/>
    <dgm:cxn modelId="{749859EA-274B-4A5E-9E27-71A01DA6AC3E}" type="presOf" srcId="{9BF20A06-9EF5-405E-BF43-D71C08334260}" destId="{F4D40D85-E9E1-474A-B371-5E7FAE9DDADA}" srcOrd="0" destOrd="0" presId="urn:microsoft.com/office/officeart/2005/8/layout/radial5"/>
    <dgm:cxn modelId="{6A2A4906-1AF7-40E4-8424-A72C21E86EA6}" srcId="{8A60B8C7-0A35-49B6-A5D5-B35B6BBB00B4}" destId="{B54C0749-9507-4F72-BA77-71B6AC6AA785}" srcOrd="21" destOrd="0" parTransId="{11F28FF7-32FF-465E-8C53-6F4428412AF4}" sibTransId="{B012C91E-E652-4AA7-A93C-25FFE941BFE2}"/>
    <dgm:cxn modelId="{FA2EE352-B939-445A-A015-68F51C1252BA}" srcId="{8A60B8C7-0A35-49B6-A5D5-B35B6BBB00B4}" destId="{7FF33592-744E-4078-8243-856A8C87BE05}" srcOrd="6" destOrd="0" parTransId="{70E2E81D-CD58-4018-B8CE-EAD472809539}" sibTransId="{FD5CF70D-0A16-4130-8035-23263DDD081A}"/>
    <dgm:cxn modelId="{E04C9D81-B180-456B-BA58-808C90BD1DCE}" type="presOf" srcId="{44F35069-104A-4268-ACE9-031B29E0B783}" destId="{03FDCEB4-58B6-470B-84B8-BA3A2114E973}" srcOrd="0" destOrd="0" presId="urn:microsoft.com/office/officeart/2005/8/layout/radial5"/>
    <dgm:cxn modelId="{F2DA3BB2-D4AD-4DA8-8079-676A13E04CE5}" srcId="{8A60B8C7-0A35-49B6-A5D5-B35B6BBB00B4}" destId="{98A99DE1-72E2-4AE9-B16E-4460AC286588}" srcOrd="8" destOrd="0" parTransId="{4D2BFE22-6537-4D69-B27F-0DA38553A065}" sibTransId="{A599D275-8DA0-41A6-9957-D6E64EDB00C1}"/>
    <dgm:cxn modelId="{479B9490-3982-4658-BC21-79DBF9B83CBA}" srcId="{8A60B8C7-0A35-49B6-A5D5-B35B6BBB00B4}" destId="{92DD4E48-C5A7-4EC9-8D52-29154D4C7434}" srcOrd="20" destOrd="0" parTransId="{1852E670-5E66-42E3-B556-79BEDA3EC7A5}" sibTransId="{81136D3A-6364-4700-9763-8972D447D274}"/>
    <dgm:cxn modelId="{EA13AD4D-501B-461E-ABB6-243DBFF58269}" srcId="{8A60B8C7-0A35-49B6-A5D5-B35B6BBB00B4}" destId="{BA353469-22D8-4B14-B1CA-B98EC3D996A7}" srcOrd="7" destOrd="0" parTransId="{66D473B5-0B71-45F0-95B9-41CA9049F063}" sibTransId="{C23CFB27-6C91-494D-A44E-F412E3F9C30B}"/>
    <dgm:cxn modelId="{19AC6B52-7E40-4A5C-ABA6-F82FC4D8BA68}" type="presOf" srcId="{8A60B8C7-0A35-49B6-A5D5-B35B6BBB00B4}" destId="{B1DFDF8C-1E24-4C0E-97DF-6290404F5F1B}" srcOrd="0" destOrd="0" presId="urn:microsoft.com/office/officeart/2005/8/layout/radial5"/>
    <dgm:cxn modelId="{8B9E6A3D-76DA-4D2E-A676-A584A7704310}" type="presOf" srcId="{44F35069-104A-4268-ACE9-031B29E0B783}" destId="{96AF49E1-D68F-4E77-8F28-3BF133A50F53}" srcOrd="1" destOrd="0" presId="urn:microsoft.com/office/officeart/2005/8/layout/radial5"/>
    <dgm:cxn modelId="{08014AB4-2961-4169-AE80-7833E1EE3FFD}" srcId="{8A60B8C7-0A35-49B6-A5D5-B35B6BBB00B4}" destId="{7F18DE97-7E8C-47E0-8D66-1C211E0824F6}" srcOrd="10" destOrd="0" parTransId="{E6E075C1-E413-43BB-AB61-E476B6CD4FDA}" sibTransId="{508520EC-4F54-4CED-B3D0-9CFB86FCD269}"/>
    <dgm:cxn modelId="{F45A266F-71CA-47A5-86D0-B2D88B9FE4B9}" srcId="{8A60B8C7-0A35-49B6-A5D5-B35B6BBB00B4}" destId="{10058FF3-EBCE-46C0-82FD-9AFAFBA92D80}" srcOrd="3" destOrd="0" parTransId="{254777A0-83A7-4922-A921-9BA86EC6A518}" sibTransId="{D93A6B5A-3BDF-4F93-BBB0-D10776954BA8}"/>
    <dgm:cxn modelId="{EA66F301-CC70-4684-9ABA-818F6FBDBB5A}" srcId="{8A60B8C7-0A35-49B6-A5D5-B35B6BBB00B4}" destId="{71C7F5DD-899F-48C1-8643-181BFAB78330}" srcOrd="14" destOrd="0" parTransId="{1E3AB84C-A006-4732-9335-E83E8BAC6DDE}" sibTransId="{C19EEE83-1C25-4290-9A5F-F6EF99E67818}"/>
    <dgm:cxn modelId="{842EC9CB-A9E4-4E6A-91C5-0FADA689A6C8}" srcId="{8A60B8C7-0A35-49B6-A5D5-B35B6BBB00B4}" destId="{47ECA459-D536-47C2-851C-9B3FC390450C}" srcOrd="18" destOrd="0" parTransId="{C266CDC1-D3D6-4CE4-90EE-F8A9AEE8EAEE}" sibTransId="{12148B51-50C7-4304-93C1-0651CECE355B}"/>
    <dgm:cxn modelId="{2E610F67-EC03-4CF5-A91F-954487813604}" srcId="{8A60B8C7-0A35-49B6-A5D5-B35B6BBB00B4}" destId="{13381EFE-193F-4702-9836-856ED7FD35C9}" srcOrd="15" destOrd="0" parTransId="{C69C4EC3-1974-4A04-9AF8-A66BABE8FA2C}" sibTransId="{B2C25573-BD13-4FDB-8232-E3398E94629F}"/>
    <dgm:cxn modelId="{967A5EA6-027A-4451-87CD-9AD9995F03D0}" srcId="{8A60B8C7-0A35-49B6-A5D5-B35B6BBB00B4}" destId="{84D44F6F-5DA3-4AB8-8D41-734CF3D6D2AA}" srcOrd="26" destOrd="0" parTransId="{D4E3A63D-9B40-4EA5-A3C3-E64124668006}" sibTransId="{7C97BAEE-98BB-4D02-8EA9-939716D2F7CA}"/>
    <dgm:cxn modelId="{3CFD9D2A-1847-4F37-A26C-D58D3EBC7918}" srcId="{54709F67-D9BA-410D-B245-C10D548FF06D}" destId="{0FA9403F-9B9E-4A79-844B-42DD2B45EB57}" srcOrd="0" destOrd="0" parTransId="{44F35069-104A-4268-ACE9-031B29E0B783}" sibTransId="{12F5BC5E-3144-4BDA-B6E6-977073F7C181}"/>
    <dgm:cxn modelId="{FAF9C0C0-2DB9-4889-9CFF-E0B08324F0DA}" srcId="{8A60B8C7-0A35-49B6-A5D5-B35B6BBB00B4}" destId="{5CE54509-0E84-4CC4-8072-4870B749D420}" srcOrd="24" destOrd="0" parTransId="{5D838853-375F-4E3B-809E-7EACDFBA60C8}" sibTransId="{0012275D-6127-4135-A3E9-B121080E79DE}"/>
    <dgm:cxn modelId="{7C41EF5B-3173-47AF-9218-E28E23BCBC12}" srcId="{8A60B8C7-0A35-49B6-A5D5-B35B6BBB00B4}" destId="{4F133E56-0676-4C96-96EB-94C65E10EEA8}" srcOrd="17" destOrd="0" parTransId="{B9AE2ADA-FAAF-4BFD-96EF-2A70D7ECD78A}" sibTransId="{468C154B-0637-4EE7-B9B1-5844EF7BC73E}"/>
    <dgm:cxn modelId="{7975D089-F67C-4ECB-B573-1E0B2388DD26}" srcId="{8A60B8C7-0A35-49B6-A5D5-B35B6BBB00B4}" destId="{453EF2E9-0CEB-4AF4-BA26-5C0893C23E98}" srcOrd="9" destOrd="0" parTransId="{DFFAABE7-4EEB-4BCD-B467-1F11B1C4CFB6}" sibTransId="{1BCAA040-08DC-4F6C-9AD5-B70D09010644}"/>
    <dgm:cxn modelId="{996E268F-FA27-446C-BDD3-1148F71D4D6E}" srcId="{8A60B8C7-0A35-49B6-A5D5-B35B6BBB00B4}" destId="{F781E64E-2FC7-42D1-9208-D595144779AD}" srcOrd="25" destOrd="0" parTransId="{D880442E-F2A7-4976-9994-530D4A2D82F3}" sibTransId="{DCA2F4E3-8A12-44CC-BEDB-A11CB7CD6F15}"/>
    <dgm:cxn modelId="{13A2A93A-359D-4093-8B9F-F65AB915C6AE}" srcId="{8A60B8C7-0A35-49B6-A5D5-B35B6BBB00B4}" destId="{6A85EFAF-2E32-4E44-80BB-6B9B4E6FA9F0}" srcOrd="11" destOrd="0" parTransId="{CAD7BEC4-A260-48BD-B198-EBCF3F7E69F0}" sibTransId="{F54654F1-1B14-449C-AADF-A25140B31412}"/>
    <dgm:cxn modelId="{3E02B41D-4395-437A-8855-EB7F4283C687}" type="presOf" srcId="{54709F67-D9BA-410D-B245-C10D548FF06D}" destId="{A81D933D-A1CF-4047-AC5B-97D37FB3696D}" srcOrd="0" destOrd="0" presId="urn:microsoft.com/office/officeart/2005/8/layout/radial5"/>
    <dgm:cxn modelId="{36451CD2-5FE6-47E1-9462-B3B2E1355AA9}" srcId="{8A60B8C7-0A35-49B6-A5D5-B35B6BBB00B4}" destId="{47C44967-E4BE-4B78-A507-8CD07B74BD50}" srcOrd="28" destOrd="0" parTransId="{7E752CCA-D388-4CB1-A6EF-81690EB435FD}" sibTransId="{38B1B940-1923-44B5-A013-BC84AABCDD53}"/>
    <dgm:cxn modelId="{64C0EA98-789E-4A9D-9E56-5CD680143718}" srcId="{8A60B8C7-0A35-49B6-A5D5-B35B6BBB00B4}" destId="{29502A5B-6708-4D3B-BED5-A9EFCB16AF9B}" srcOrd="31" destOrd="0" parTransId="{4481DEE1-3D12-4697-96CE-99DAF0E92D48}" sibTransId="{F548AC41-2B7D-4F4C-B27D-EDB4DDD63FDB}"/>
    <dgm:cxn modelId="{93A2C7E9-294C-4663-B12F-7EF42320EDCE}" srcId="{8A60B8C7-0A35-49B6-A5D5-B35B6BBB00B4}" destId="{54709F67-D9BA-410D-B245-C10D548FF06D}" srcOrd="0" destOrd="0" parTransId="{35B283AD-1E96-45BA-8F3A-AFF71F7B901A}" sibTransId="{7CC4C7A4-3502-491F-9522-4B62861CFD3C}"/>
    <dgm:cxn modelId="{7DAD3D47-134C-4080-9F3A-1F6F398DF748}" type="presOf" srcId="{6A6CB2FE-ED28-4D3F-960F-79B5C967C66A}" destId="{0A341D21-23E6-4DC6-985E-AE577BF0CB6D}" srcOrd="1" destOrd="0" presId="urn:microsoft.com/office/officeart/2005/8/layout/radial5"/>
    <dgm:cxn modelId="{2105DA22-D9C7-4E0E-AA1C-04F42FA327DA}" srcId="{8A60B8C7-0A35-49B6-A5D5-B35B6BBB00B4}" destId="{DBB6F1F7-D254-451B-B2F1-6B06063D916B}" srcOrd="16" destOrd="0" parTransId="{C850C14D-C706-49BA-B577-4C7CF6EA8249}" sibTransId="{AB7F07DD-EBC4-42B2-88D3-2BAEC2D9DEE4}"/>
    <dgm:cxn modelId="{4724138A-2651-4370-AEB0-0C801558F901}" srcId="{8A60B8C7-0A35-49B6-A5D5-B35B6BBB00B4}" destId="{BFDFD708-7841-4BC0-B536-5928292C4265}" srcOrd="19" destOrd="0" parTransId="{EE592CDD-3394-43F5-9888-6F14F369BEA1}" sibTransId="{6B40E72D-F57D-410B-8F9B-10B08EDFF6D2}"/>
    <dgm:cxn modelId="{9707CD1A-0F06-4FD9-AD96-EA90E6AFB7AD}" type="presOf" srcId="{728D7599-A2CB-4991-9F0A-FACF1F8830E0}" destId="{0E27A0E5-81CE-401F-8114-AC4770C94A8F}" srcOrd="0" destOrd="0" presId="urn:microsoft.com/office/officeart/2005/8/layout/radial5"/>
    <dgm:cxn modelId="{C5849610-D762-4189-9D81-82A5D5526E3A}" type="presParOf" srcId="{B1DFDF8C-1E24-4C0E-97DF-6290404F5F1B}" destId="{A81D933D-A1CF-4047-AC5B-97D37FB3696D}" srcOrd="0" destOrd="0" presId="urn:microsoft.com/office/officeart/2005/8/layout/radial5"/>
    <dgm:cxn modelId="{5DD9A25D-BD0E-4935-89FE-5BB2319D6EFE}" type="presParOf" srcId="{B1DFDF8C-1E24-4C0E-97DF-6290404F5F1B}" destId="{03FDCEB4-58B6-470B-84B8-BA3A2114E973}" srcOrd="1" destOrd="0" presId="urn:microsoft.com/office/officeart/2005/8/layout/radial5"/>
    <dgm:cxn modelId="{BAC061F5-55D7-4577-8275-32F263E62E8D}" type="presParOf" srcId="{03FDCEB4-58B6-470B-84B8-BA3A2114E973}" destId="{96AF49E1-D68F-4E77-8F28-3BF133A50F53}" srcOrd="0" destOrd="0" presId="urn:microsoft.com/office/officeart/2005/8/layout/radial5"/>
    <dgm:cxn modelId="{1441438E-96E4-465F-A178-AC65F21648B4}" type="presParOf" srcId="{B1DFDF8C-1E24-4C0E-97DF-6290404F5F1B}" destId="{EC83D086-6897-4CB5-A2BB-BCDBFF4F0B1F}" srcOrd="2" destOrd="0" presId="urn:microsoft.com/office/officeart/2005/8/layout/radial5"/>
    <dgm:cxn modelId="{89DEA6D0-4945-404B-8221-85CACFA5B757}" type="presParOf" srcId="{B1DFDF8C-1E24-4C0E-97DF-6290404F5F1B}" destId="{D1C627D9-A302-4A7E-96F0-2AD9F1B71BA0}" srcOrd="3" destOrd="0" presId="urn:microsoft.com/office/officeart/2005/8/layout/radial5"/>
    <dgm:cxn modelId="{8C86CA8B-E474-441F-80E8-A838CB50D21E}" type="presParOf" srcId="{D1C627D9-A302-4A7E-96F0-2AD9F1B71BA0}" destId="{0A341D21-23E6-4DC6-985E-AE577BF0CB6D}" srcOrd="0" destOrd="0" presId="urn:microsoft.com/office/officeart/2005/8/layout/radial5"/>
    <dgm:cxn modelId="{DC037EF7-B97F-42D9-B8C9-6B114BF388EA}" type="presParOf" srcId="{B1DFDF8C-1E24-4C0E-97DF-6290404F5F1B}" destId="{A1AD61E8-4F9D-439E-9F06-79F154141CF5}" srcOrd="4" destOrd="0" presId="urn:microsoft.com/office/officeart/2005/8/layout/radial5"/>
    <dgm:cxn modelId="{4DCBACCC-568C-4434-956A-359893D8B3D6}" type="presParOf" srcId="{B1DFDF8C-1E24-4C0E-97DF-6290404F5F1B}" destId="{F4D40D85-E9E1-474A-B371-5E7FAE9DDADA}" srcOrd="5" destOrd="0" presId="urn:microsoft.com/office/officeart/2005/8/layout/radial5"/>
    <dgm:cxn modelId="{FB4808B0-2051-4B1D-8963-6E4BCA783E1E}" type="presParOf" srcId="{F4D40D85-E9E1-474A-B371-5E7FAE9DDADA}" destId="{8DFA1D8C-2A0E-4A04-A559-6861055A69D0}" srcOrd="0" destOrd="0" presId="urn:microsoft.com/office/officeart/2005/8/layout/radial5"/>
    <dgm:cxn modelId="{5D74F9BA-39EC-49D5-8850-B6B0666B74F1}" type="presParOf" srcId="{B1DFDF8C-1E24-4C0E-97DF-6290404F5F1B}" destId="{0E27A0E5-81CE-401F-8114-AC4770C94A8F}"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AF7240-410A-41FA-A840-AF62F738A6DA}">
      <dsp:nvSpPr>
        <dsp:cNvPr id="0" name=""/>
        <dsp:cNvSpPr/>
      </dsp:nvSpPr>
      <dsp:spPr>
        <a:xfrm>
          <a:off x="806014" y="319460"/>
          <a:ext cx="2079745" cy="2079745"/>
        </a:xfrm>
        <a:prstGeom prst="blockArc">
          <a:avLst>
            <a:gd name="adj1" fmla="val 900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F566A1-122F-4077-A3AB-92B39CB352FC}">
      <dsp:nvSpPr>
        <dsp:cNvPr id="0" name=""/>
        <dsp:cNvSpPr/>
      </dsp:nvSpPr>
      <dsp:spPr>
        <a:xfrm>
          <a:off x="806014" y="319460"/>
          <a:ext cx="2079745" cy="2079745"/>
        </a:xfrm>
        <a:prstGeom prst="blockArc">
          <a:avLst>
            <a:gd name="adj1" fmla="val 1800000"/>
            <a:gd name="adj2" fmla="val 90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73324B-C2D6-4D25-85C6-354A394074D9}">
      <dsp:nvSpPr>
        <dsp:cNvPr id="0" name=""/>
        <dsp:cNvSpPr/>
      </dsp:nvSpPr>
      <dsp:spPr>
        <a:xfrm>
          <a:off x="806014" y="319460"/>
          <a:ext cx="2079745" cy="2079745"/>
        </a:xfrm>
        <a:prstGeom prst="blockArc">
          <a:avLst>
            <a:gd name="adj1" fmla="val 16200000"/>
            <a:gd name="adj2" fmla="val 18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260989-83D6-4B42-AFBC-C3DB339E5313}">
      <dsp:nvSpPr>
        <dsp:cNvPr id="0" name=""/>
        <dsp:cNvSpPr/>
      </dsp:nvSpPr>
      <dsp:spPr>
        <a:xfrm>
          <a:off x="1309060" y="761040"/>
          <a:ext cx="1117167" cy="95715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a:t>الضوضاء الخارجية</a:t>
          </a:r>
          <a:endParaRPr lang="en-US" sz="1800" kern="1200" dirty="0"/>
        </a:p>
      </dsp:txBody>
      <dsp:txXfrm>
        <a:off x="1309060" y="761040"/>
        <a:ext cx="1117167" cy="957150"/>
      </dsp:txXfrm>
    </dsp:sp>
    <dsp:sp modelId="{4B254FA3-4EF1-45B7-B5F3-F818D08DE59E}">
      <dsp:nvSpPr>
        <dsp:cNvPr id="0" name=""/>
        <dsp:cNvSpPr/>
      </dsp:nvSpPr>
      <dsp:spPr>
        <a:xfrm>
          <a:off x="1302287" y="-7147"/>
          <a:ext cx="1087198" cy="70145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ar-SA" sz="800" b="1" kern="1200" dirty="0"/>
            <a:t>الضوضاء الناتجة عن حركة المرور </a:t>
          </a:r>
          <a:r>
            <a:rPr lang="en-US" sz="800" b="1" kern="1200" dirty="0"/>
            <a:t>(Traffic Noise)</a:t>
          </a:r>
          <a:endParaRPr lang="en-US" sz="800" kern="1200" dirty="0"/>
        </a:p>
      </dsp:txBody>
      <dsp:txXfrm>
        <a:off x="1302287" y="-7147"/>
        <a:ext cx="1087198" cy="701455"/>
      </dsp:txXfrm>
    </dsp:sp>
    <dsp:sp modelId="{129AEC65-BE43-4592-A06A-B887DA1267F1}">
      <dsp:nvSpPr>
        <dsp:cNvPr id="0" name=""/>
        <dsp:cNvSpPr/>
      </dsp:nvSpPr>
      <dsp:spPr>
        <a:xfrm>
          <a:off x="2171181" y="1529486"/>
          <a:ext cx="1108745" cy="67544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0">
            <a:lnSpc>
              <a:spcPct val="90000"/>
            </a:lnSpc>
            <a:spcBef>
              <a:spcPct val="0"/>
            </a:spcBef>
            <a:spcAft>
              <a:spcPct val="35000"/>
            </a:spcAft>
          </a:pPr>
          <a:r>
            <a:rPr lang="ar-SA" sz="900" b="1" kern="1200" dirty="0"/>
            <a:t>ضوضاء الصناعة )</a:t>
          </a:r>
          <a:r>
            <a:rPr lang="en-US" sz="900" b="1" kern="1200" dirty="0"/>
            <a:t>Industrial Noise</a:t>
          </a:r>
          <a:r>
            <a:rPr lang="ar-SA" sz="900" b="1" kern="1200" dirty="0"/>
            <a:t> </a:t>
          </a:r>
          <a:r>
            <a:rPr lang="en-US" sz="900" b="1" kern="1200" dirty="0"/>
            <a:t> )</a:t>
          </a:r>
          <a:endParaRPr lang="en-US" sz="900" kern="1200" dirty="0"/>
        </a:p>
      </dsp:txBody>
      <dsp:txXfrm>
        <a:off x="2171181" y="1529486"/>
        <a:ext cx="1108745" cy="675446"/>
      </dsp:txXfrm>
    </dsp:sp>
    <dsp:sp modelId="{F9B9E3CD-29AB-4C1A-9B58-F5CAD515F939}">
      <dsp:nvSpPr>
        <dsp:cNvPr id="0" name=""/>
        <dsp:cNvSpPr/>
      </dsp:nvSpPr>
      <dsp:spPr>
        <a:xfrm>
          <a:off x="453873" y="1513030"/>
          <a:ext cx="1024693" cy="70835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ضوضاء المجتمع </a:t>
          </a:r>
          <a:r>
            <a:rPr lang="en-US" sz="900" b="1" kern="1200" dirty="0"/>
            <a:t>(Community Noise</a:t>
          </a:r>
          <a:r>
            <a:rPr lang="en-US" sz="500" b="1" kern="1200" dirty="0"/>
            <a:t>)</a:t>
          </a:r>
          <a:endParaRPr lang="en-US" sz="500" kern="1200" dirty="0"/>
        </a:p>
      </dsp:txBody>
      <dsp:txXfrm>
        <a:off x="453873" y="1513030"/>
        <a:ext cx="1024693" cy="7083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1D933D-A1CF-4047-AC5B-97D37FB3696D}">
      <dsp:nvSpPr>
        <dsp:cNvPr id="0" name=""/>
        <dsp:cNvSpPr/>
      </dsp:nvSpPr>
      <dsp:spPr>
        <a:xfrm>
          <a:off x="2428734" y="1919130"/>
          <a:ext cx="1162331" cy="1162331"/>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kern="1200" dirty="0"/>
            <a:t>أشكال العزل الصوتي</a:t>
          </a:r>
          <a:endParaRPr lang="en-US" sz="1900" kern="1200" dirty="0"/>
        </a:p>
      </dsp:txBody>
      <dsp:txXfrm>
        <a:off x="2428734" y="1919130"/>
        <a:ext cx="1162331" cy="1162331"/>
      </dsp:txXfrm>
    </dsp:sp>
    <dsp:sp modelId="{03FDCEB4-58B6-470B-84B8-BA3A2114E973}">
      <dsp:nvSpPr>
        <dsp:cNvPr id="0" name=""/>
        <dsp:cNvSpPr/>
      </dsp:nvSpPr>
      <dsp:spPr>
        <a:xfrm rot="16200000">
          <a:off x="2885746" y="1494310"/>
          <a:ext cx="248306" cy="3951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6200000">
        <a:off x="2885746" y="1494310"/>
        <a:ext cx="248306" cy="395192"/>
      </dsp:txXfrm>
    </dsp:sp>
    <dsp:sp modelId="{EC83D086-6897-4CB5-A2BB-BCDBFF4F0B1F}">
      <dsp:nvSpPr>
        <dsp:cNvPr id="0" name=""/>
        <dsp:cNvSpPr/>
      </dsp:nvSpPr>
      <dsp:spPr>
        <a:xfrm>
          <a:off x="2287983" y="6794"/>
          <a:ext cx="1443833" cy="1443833"/>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ar-SA" sz="1300" b="1" kern="1200" dirty="0"/>
            <a:t>منع انتقال الصوت في القواطع والجدران والسقوف من الخارج </a:t>
          </a:r>
          <a:endParaRPr lang="en-US" sz="1300" kern="1200" dirty="0"/>
        </a:p>
      </dsp:txBody>
      <dsp:txXfrm>
        <a:off x="2287983" y="6794"/>
        <a:ext cx="1443833" cy="1443833"/>
      </dsp:txXfrm>
    </dsp:sp>
    <dsp:sp modelId="{D1C627D9-A302-4A7E-96F0-2AD9F1B71BA0}">
      <dsp:nvSpPr>
        <dsp:cNvPr id="0" name=""/>
        <dsp:cNvSpPr/>
      </dsp:nvSpPr>
      <dsp:spPr>
        <a:xfrm rot="1800000">
          <a:off x="3585832" y="2706894"/>
          <a:ext cx="248306" cy="3951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800000">
        <a:off x="3585832" y="2706894"/>
        <a:ext cx="248306" cy="395192"/>
      </dsp:txXfrm>
    </dsp:sp>
    <dsp:sp modelId="{A1AD61E8-4F9D-439E-9F06-79F154141CF5}">
      <dsp:nvSpPr>
        <dsp:cNvPr id="0" name=""/>
        <dsp:cNvSpPr/>
      </dsp:nvSpPr>
      <dsp:spPr>
        <a:xfrm>
          <a:off x="3822221" y="2664172"/>
          <a:ext cx="1443833" cy="1443833"/>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ar-SA" sz="1300" b="1" kern="1200" dirty="0"/>
            <a:t>منع انتقال اهتزاز وأصوات الآلآت</a:t>
          </a:r>
          <a:endParaRPr lang="en-US" sz="1300" kern="1200" dirty="0"/>
        </a:p>
      </dsp:txBody>
      <dsp:txXfrm>
        <a:off x="3822221" y="2664172"/>
        <a:ext cx="1443833" cy="1443833"/>
      </dsp:txXfrm>
    </dsp:sp>
    <dsp:sp modelId="{F4D40D85-E9E1-474A-B371-5E7FAE9DDADA}">
      <dsp:nvSpPr>
        <dsp:cNvPr id="0" name=""/>
        <dsp:cNvSpPr/>
      </dsp:nvSpPr>
      <dsp:spPr>
        <a:xfrm rot="9000000">
          <a:off x="2185660" y="2706894"/>
          <a:ext cx="248306" cy="3951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9000000">
        <a:off x="2185660" y="2706894"/>
        <a:ext cx="248306" cy="395192"/>
      </dsp:txXfrm>
    </dsp:sp>
    <dsp:sp modelId="{0E27A0E5-81CE-401F-8114-AC4770C94A8F}">
      <dsp:nvSpPr>
        <dsp:cNvPr id="0" name=""/>
        <dsp:cNvSpPr/>
      </dsp:nvSpPr>
      <dsp:spPr>
        <a:xfrm>
          <a:off x="753745" y="2664172"/>
          <a:ext cx="1443833" cy="1443833"/>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ar-SA" sz="1300" b="1" kern="1200" dirty="0"/>
            <a:t>طريقة امتصاص الصوت والضوضاء في الداخل </a:t>
          </a:r>
          <a:endParaRPr lang="en-US" sz="1300" kern="1200" dirty="0"/>
        </a:p>
      </dsp:txBody>
      <dsp:txXfrm>
        <a:off x="753745" y="2664172"/>
        <a:ext cx="1443833" cy="144383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06AE85-A69B-4CD2-B71B-9EC5F2A07B50}" type="datetimeFigureOut">
              <a:rPr lang="en-US" smtClean="0"/>
              <a:pPr/>
              <a:t>2/14/2010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8042DE-7847-4C62-83A5-0619A7F74E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8042DE-7847-4C62-83A5-0619A7F74E07}"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8042DE-7847-4C62-83A5-0619A7F74E07}" type="slidenum">
              <a:rPr lang="en-US" smtClean="0"/>
              <a:pPr/>
              <a:t>84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583051-CF21-43D3-AF5E-6B858075AA94}" type="datetime1">
              <a:rPr lang="en-US" smtClean="0"/>
              <a:pPr/>
              <a:t>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35A205-E6C0-4077-8F71-6105FD5C7E9E}" type="datetime1">
              <a:rPr lang="en-US" smtClean="0"/>
              <a:pPr/>
              <a:t>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DAF90E-EA3A-4399-A8F9-319382BC1EC0}" type="datetime1">
              <a:rPr lang="en-US" smtClean="0"/>
              <a:pPr/>
              <a:t>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676B9A-B662-4715-8236-091E603886DB}" type="datetime1">
              <a:rPr lang="en-US" smtClean="0"/>
              <a:pPr/>
              <a:t>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8CE45-3422-4E7D-9F10-6AA239763F9B}" type="datetime1">
              <a:rPr lang="en-US" smtClean="0"/>
              <a:pPr/>
              <a:t>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FADFA4-340D-4872-BC48-1737BEF547D1}" type="datetime1">
              <a:rPr lang="en-US" smtClean="0"/>
              <a:pPr/>
              <a:t>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B464D4-7611-4180-A166-C91C9432AED9}" type="datetime1">
              <a:rPr lang="en-US" smtClean="0"/>
              <a:pPr/>
              <a:t>2/14/2010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CE3F13-D266-44B0-9272-F2ABC1CE7FCE}" type="datetime1">
              <a:rPr lang="en-US" smtClean="0"/>
              <a:pPr/>
              <a:t>2/14/2010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E873B2-EF0A-42FE-ABDB-4D1483A567EF}" type="datetime1">
              <a:rPr lang="en-US" smtClean="0"/>
              <a:pPr/>
              <a:t>2/14/2010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FAE40-A8D9-433D-AC76-57317A44CDA6}" type="datetime1">
              <a:rPr lang="en-US" smtClean="0"/>
              <a:pPr/>
              <a:t>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7B93D6-7D71-493C-9E56-7768FD15790F}" type="datetime1">
              <a:rPr lang="en-US" smtClean="0"/>
              <a:pPr/>
              <a:t>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76A3E-7F26-46A9-95F1-B64090F2CB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92154-72C0-4F0D-95AF-97E2D8199F4D}" type="datetime1">
              <a:rPr lang="en-US" smtClean="0"/>
              <a:pPr/>
              <a:t>2/14/2010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776A3E-7F26-46A9-95F1-B64090F2CB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wmf"/><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wmf"/><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wmf"/><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10" Type="http://schemas.openxmlformats.org/officeDocument/2006/relationships/image" Target="../media/image60.wmf"/><Relationship Id="rId4" Type="http://schemas.openxmlformats.org/officeDocument/2006/relationships/image" Target="../media/image54.png"/><Relationship Id="rId9"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wmf"/><Relationship Id="rId1" Type="http://schemas.openxmlformats.org/officeDocument/2006/relationships/slideLayout" Target="../slideLayouts/slideLayout2.xml"/><Relationship Id="rId4" Type="http://schemas.openxmlformats.org/officeDocument/2006/relationships/image" Target="../media/image81.wmf"/></Relationships>
</file>

<file path=ppt/slides/_rels/slide4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3.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86.emf"/><Relationship Id="rId3" Type="http://schemas.openxmlformats.org/officeDocument/2006/relationships/image" Target="../media/image88.png"/><Relationship Id="rId7" Type="http://schemas.openxmlformats.org/officeDocument/2006/relationships/image" Target="../media/image92.wmf"/><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53.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5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slideLayout" Target="../slideLayouts/slideLayout2.xml"/><Relationship Id="rId1" Type="http://schemas.openxmlformats.org/officeDocument/2006/relationships/video" Target="file:///C:\Users\top\Desktop\qq.avi" TargetMode="Externa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5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57.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image" Target="../media/image108.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10.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1.png"/><Relationship Id="rId7" Type="http://schemas.openxmlformats.org/officeDocument/2006/relationships/diagramColors" Target="../diagrams/colors1.xml"/><Relationship Id="rId2" Type="http://schemas.openxmlformats.org/officeDocument/2006/relationships/hyperlink" Target="http://69.57.154.100/netfu/tmp10020/coollogo_com_130103355.gif" TargetMode="Externa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63.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png"/><Relationship Id="rId1" Type="http://schemas.openxmlformats.org/officeDocument/2006/relationships/slideLayout" Target="../slideLayouts/slideLayout2.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6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G:\&#1605;&#1588;&#1585;&#1608;&#1593;%20&#1578;&#1582;&#1585;&#1580;%202%20&#1610;&#1608;&#1587;&#1601;+&#1605;&#1607;&#1606;&#1583;+%20&#1575;&#1581;&#1605;&#1583;+&#1587;&#1583;&#1610;&#1605;\new%20aryaf_0001.wmv" TargetMode="External"/><Relationship Id="rId1" Type="http://schemas.openxmlformats.org/officeDocument/2006/relationships/themeOverride" Target="../theme/themeOverride1.xml"/><Relationship Id="rId5" Type="http://schemas.openxmlformats.org/officeDocument/2006/relationships/image" Target="../media/image6.png"/><Relationship Id="rId4" Type="http://schemas.openxmlformats.org/officeDocument/2006/relationships/image" Target="../media/image1.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5.wmf"/><Relationship Id="rId2" Type="http://schemas.openxmlformats.org/officeDocument/2006/relationships/image" Target="../media/image134.w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wmf"/><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 Id="rId4" Type="http://schemas.openxmlformats.org/officeDocument/2006/relationships/image" Target="../media/image141.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81.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B776A3E-7F26-46A9-95F1-B64090F2CB22}" type="slidenum">
              <a:rPr lang="en-US" smtClean="0"/>
              <a:pPr/>
              <a:t>1</a:t>
            </a:fld>
            <a:endParaRPr lang="en-US"/>
          </a:p>
        </p:txBody>
      </p:sp>
      <p:pic>
        <p:nvPicPr>
          <p:cNvPr id="12291" name="Picture 3" descr="C:\Users\top\Desktop\poster\21980_1295428101004_1089372099_912361_2424007_n.jpg"/>
          <p:cNvPicPr>
            <a:picLocks noChangeAspect="1" noChangeArrowheads="1"/>
          </p:cNvPicPr>
          <p:nvPr/>
        </p:nvPicPr>
        <p:blipFill>
          <a:blip r:embed="rId2" cstate="print"/>
          <a:srcRect b="32450"/>
          <a:stretch>
            <a:fillRect/>
          </a:stretch>
        </p:blipFill>
        <p:spPr bwMode="auto">
          <a:xfrm>
            <a:off x="0" y="0"/>
            <a:ext cx="5334000" cy="6858000"/>
          </a:xfrm>
          <a:prstGeom prst="rect">
            <a:avLst/>
          </a:prstGeom>
          <a:noFill/>
          <a:ln w="38100">
            <a:solidFill>
              <a:srgbClr val="7030A0"/>
            </a:solidFill>
          </a:ln>
        </p:spPr>
      </p:pic>
      <p:sp>
        <p:nvSpPr>
          <p:cNvPr id="7" name="TextBox 6"/>
          <p:cNvSpPr txBox="1"/>
          <p:nvPr/>
        </p:nvSpPr>
        <p:spPr>
          <a:xfrm>
            <a:off x="5334000" y="0"/>
            <a:ext cx="3810000" cy="6858000"/>
          </a:xfrm>
          <a:prstGeom prst="rect">
            <a:avLst/>
          </a:prstGeom>
          <a:ln w="57150"/>
        </p:spPr>
        <p:style>
          <a:lnRef idx="1">
            <a:schemeClr val="accent4"/>
          </a:lnRef>
          <a:fillRef idx="2">
            <a:schemeClr val="accent4"/>
          </a:fillRef>
          <a:effectRef idx="1">
            <a:schemeClr val="accent4"/>
          </a:effectRef>
          <a:fontRef idx="minor">
            <a:schemeClr val="dk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تصميم الطلبة/</a:t>
            </a:r>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        أحمد محمود أبو الهيجا.</a:t>
            </a: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          سديم أحمد أبو جاموس.</a:t>
            </a: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   مهند محمود سعدية.</a:t>
            </a: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  يوسـف خــالد ياسين.</a:t>
            </a:r>
          </a:p>
          <a:p>
            <a:pPr algn="r" rtl="1"/>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اشراف المهندس/</a:t>
            </a: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 محمد جهاد دويكات</a:t>
            </a:r>
          </a:p>
          <a:p>
            <a:pPr algn="r" rtl="1"/>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قسم هندسة البناء</a:t>
            </a:r>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 </a:t>
            </a:r>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rPr>
              <a:t>30/12/2009</a:t>
            </a:r>
            <a:endParaRPr lang="ar-KW"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r" rtl="1"/>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ader_al gordabia" pitchFamily="2" charset="-78"/>
            </a:endParaRPr>
          </a:p>
        </p:txBody>
      </p:sp>
      <p:cxnSp>
        <p:nvCxnSpPr>
          <p:cNvPr id="9" name="Straight Connector 8"/>
          <p:cNvCxnSpPr/>
          <p:nvPr/>
        </p:nvCxnSpPr>
        <p:spPr>
          <a:xfrm rot="5400000">
            <a:off x="1905000" y="3429000"/>
            <a:ext cx="6858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pic>
        <p:nvPicPr>
          <p:cNvPr id="20" name="Picture 19"/>
          <p:cNvPicPr/>
          <p:nvPr/>
        </p:nvPicPr>
        <p:blipFill>
          <a:blip r:embed="rId2" cstate="print">
            <a:clrChange>
              <a:clrFrom>
                <a:srgbClr val="FFFFFF"/>
              </a:clrFrom>
              <a:clrTo>
                <a:srgbClr val="FFFFFF">
                  <a:alpha val="0"/>
                </a:srgbClr>
              </a:clrTo>
            </a:clrChange>
          </a:blip>
          <a:srcRect l="3425"/>
          <a:stretch>
            <a:fillRect/>
          </a:stretch>
        </p:blipFill>
        <p:spPr bwMode="auto">
          <a:xfrm>
            <a:off x="76200" y="1905000"/>
            <a:ext cx="5548630" cy="4805363"/>
          </a:xfrm>
          <a:prstGeom prst="rect">
            <a:avLst/>
          </a:prstGeom>
          <a:noFill/>
          <a:ln w="9525">
            <a:noFill/>
            <a:miter lim="800000"/>
            <a:headEnd/>
            <a:tailEnd/>
          </a:ln>
        </p:spPr>
      </p:pic>
      <p:sp>
        <p:nvSpPr>
          <p:cNvPr id="60418" name="Text Box 2"/>
          <p:cNvSpPr txBox="1">
            <a:spLocks noChangeArrowheads="1"/>
          </p:cNvSpPr>
          <p:nvPr/>
        </p:nvSpPr>
        <p:spPr bwMode="auto">
          <a:xfrm>
            <a:off x="790575" y="6553200"/>
            <a:ext cx="38576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Times New Roman" pitchFamily="18" charset="0"/>
                <a:ea typeface="Arial" pitchFamily="34" charset="0"/>
                <a:cs typeface="Times New Roman" pitchFamily="18" charset="0"/>
              </a:rPr>
              <a:t>شكل(</a:t>
            </a:r>
            <a:r>
              <a:rPr kumimoji="0" lang="ar-SA" sz="11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2</a:t>
            </a:r>
            <a:r>
              <a:rPr kumimoji="0" lang="ar-SA" sz="1100" b="0" i="0" u="none" strike="noStrike" cap="none" normalizeH="0" baseline="0" dirty="0" smtClean="0">
                <a:ln>
                  <a:noFill/>
                </a:ln>
                <a:solidFill>
                  <a:schemeClr val="tx1"/>
                </a:solidFill>
                <a:effectLst/>
                <a:latin typeface="Times New Roman" pitchFamily="18" charset="0"/>
                <a:ea typeface="Arial" pitchFamily="34" charset="0"/>
                <a:cs typeface="Times New Roman" pitchFamily="18" charset="0"/>
              </a:rPr>
              <a:t>):التحليل البيئي للمشروع</a:t>
            </a:r>
            <a:r>
              <a:rPr kumimoji="0" lang="en-US" sz="1100" b="0" i="0" u="none" strike="noStrike" cap="none" normalizeH="0" baseline="0" dirty="0" smtClean="0">
                <a:ln>
                  <a:noFill/>
                </a:ln>
                <a:solidFill>
                  <a:schemeClr val="tx1"/>
                </a:solidFill>
                <a:effectLst/>
                <a:latin typeface="Times New Roman" pitchFamily="18" charset="0"/>
                <a:ea typeface="Arial"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Box 21"/>
          <p:cNvSpPr txBox="1"/>
          <p:nvPr/>
        </p:nvSpPr>
        <p:spPr>
          <a:xfrm>
            <a:off x="5257800" y="1981200"/>
            <a:ext cx="35052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1.التحليل البيئي للمشروع:</a:t>
            </a:r>
            <a:endParaRPr lang="en-US" dirty="0">
              <a:solidFill>
                <a:srgbClr val="C00000"/>
              </a:solidFill>
            </a:endParaRPr>
          </a:p>
        </p:txBody>
      </p:sp>
      <p:sp>
        <p:nvSpPr>
          <p:cNvPr id="23" name="Rectangle 22"/>
          <p:cNvSpPr/>
          <p:nvPr/>
        </p:nvSpPr>
        <p:spPr>
          <a:xfrm>
            <a:off x="5562600" y="3468469"/>
            <a:ext cx="3124200" cy="1754326"/>
          </a:xfrm>
          <a:prstGeom prst="rect">
            <a:avLst/>
          </a:prstGeom>
        </p:spPr>
        <p:txBody>
          <a:bodyPr wrap="square">
            <a:spAutoFit/>
          </a:bodyPr>
          <a:lstStyle/>
          <a:p>
            <a:pPr algn="r" rtl="1">
              <a:buFont typeface="Arial" pitchFamily="34" charset="0"/>
              <a:buChar char="•"/>
            </a:pPr>
            <a:r>
              <a:rPr lang="ar-JO" b="1" dirty="0" smtClean="0"/>
              <a:t>يبلغ معدل سرعة الرياح السائدة فيها</a:t>
            </a:r>
            <a:endParaRPr lang="ar-SA" b="1" dirty="0" smtClean="0"/>
          </a:p>
          <a:p>
            <a:pPr algn="r" rtl="1"/>
            <a:r>
              <a:rPr lang="ar-JO" b="1" dirty="0" smtClean="0"/>
              <a:t> في هذه المنطقة نحو(</a:t>
            </a:r>
            <a:r>
              <a:rPr lang="en-US" b="1" dirty="0" smtClean="0"/>
              <a:t>4.7</a:t>
            </a:r>
            <a:r>
              <a:rPr lang="ar-JO" b="1" dirty="0" smtClean="0"/>
              <a:t>) كم/ساعة</a:t>
            </a:r>
            <a:r>
              <a:rPr lang="ar-SA" b="1" dirty="0" smtClean="0"/>
              <a:t>.</a:t>
            </a:r>
          </a:p>
          <a:p>
            <a:pPr algn="r" rtl="1">
              <a:buFont typeface="Arial" pitchFamily="34" charset="0"/>
              <a:buChar char="•"/>
            </a:pPr>
            <a:r>
              <a:rPr lang="ar-SA" b="1" dirty="0" smtClean="0"/>
              <a:t>معدل الرطوبة:صيفا 61.9 وشتاءً67.7 </a:t>
            </a:r>
          </a:p>
          <a:p>
            <a:pPr algn="r" rtl="1">
              <a:buFont typeface="Arial" pitchFamily="34" charset="0"/>
              <a:buChar char="•"/>
            </a:pPr>
            <a:r>
              <a:rPr lang="ar-SA" b="1" dirty="0" smtClean="0"/>
              <a:t>معدل درجة الحرارة: صيفاً 31.9 وشتاء 5.7.</a:t>
            </a:r>
            <a:endParaRPr lang="en-US" b="1" dirty="0"/>
          </a:p>
        </p:txBody>
      </p:sp>
      <p:sp>
        <p:nvSpPr>
          <p:cNvPr id="24" name="Rectangle 23"/>
          <p:cNvSpPr/>
          <p:nvPr/>
        </p:nvSpPr>
        <p:spPr>
          <a:xfrm>
            <a:off x="5576653" y="2819400"/>
            <a:ext cx="3110147" cy="646331"/>
          </a:xfrm>
          <a:prstGeom prst="rect">
            <a:avLst/>
          </a:prstGeom>
        </p:spPr>
        <p:txBody>
          <a:bodyPr wrap="none">
            <a:spAutoFit/>
          </a:bodyPr>
          <a:lstStyle/>
          <a:p>
            <a:pPr algn="r" rtl="1">
              <a:buFont typeface="Arial" pitchFamily="34" charset="0"/>
              <a:buChar char="•"/>
            </a:pPr>
            <a:r>
              <a:rPr lang="ar-SA" b="1" dirty="0" smtClean="0"/>
              <a:t> الرياح السائدة</a:t>
            </a:r>
            <a:r>
              <a:rPr lang="ar-JO" b="1" dirty="0" smtClean="0"/>
              <a:t>الغربية ومع رياح</a:t>
            </a:r>
            <a:endParaRPr lang="ar-SA" b="1" dirty="0" smtClean="0"/>
          </a:p>
          <a:p>
            <a:pPr algn="r" rtl="1"/>
            <a:r>
              <a:rPr lang="ar-SA" b="1" dirty="0" smtClean="0"/>
              <a:t>  </a:t>
            </a:r>
            <a:r>
              <a:rPr lang="ar-JO" b="1" dirty="0" smtClean="0"/>
              <a:t>جنوبية غربية</a:t>
            </a:r>
            <a:r>
              <a:rPr lang="ar-SA" b="1" dirty="0" smtClean="0"/>
              <a:t> وشمالية غربية أحيانا. </a:t>
            </a:r>
            <a:endParaRPr lang="en-US" b="1" dirty="0"/>
          </a:p>
        </p:txBody>
      </p:sp>
      <p:sp>
        <p:nvSpPr>
          <p:cNvPr id="10" name="Slide Number Placeholder 9"/>
          <p:cNvSpPr>
            <a:spLocks noGrp="1"/>
          </p:cNvSpPr>
          <p:nvPr>
            <p:ph type="sldNum" sz="quarter" idx="12"/>
          </p:nvPr>
        </p:nvSpPr>
        <p:spPr/>
        <p:txBody>
          <a:bodyPr/>
          <a:lstStyle/>
          <a:p>
            <a:fld id="{3B776A3E-7F26-46A9-95F1-B64090F2CB22}" type="slidenum">
              <a:rPr lang="en-US" smtClean="0"/>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pic>
        <p:nvPicPr>
          <p:cNvPr id="5" name="Picture 4" descr="C:\Users\top\Desktop\New Folder (3)\3.wmf"/>
          <p:cNvPicPr/>
          <p:nvPr/>
        </p:nvPicPr>
        <p:blipFill>
          <a:blip r:embed="rId2" cstate="print"/>
          <a:srcRect l="26107" t="31992" r="63291" b="47401"/>
          <a:stretch>
            <a:fillRect/>
          </a:stretch>
        </p:blipFill>
        <p:spPr bwMode="auto">
          <a:xfrm>
            <a:off x="609600" y="1828800"/>
            <a:ext cx="4648200" cy="3200400"/>
          </a:xfrm>
          <a:prstGeom prst="rect">
            <a:avLst/>
          </a:prstGeom>
          <a:noFill/>
          <a:ln w="9525">
            <a:noFill/>
            <a:miter lim="800000"/>
            <a:headEnd/>
            <a:tailEnd/>
          </a:ln>
        </p:spPr>
      </p:pic>
      <p:pic>
        <p:nvPicPr>
          <p:cNvPr id="6" name="Picture 5" descr="C:\Users\top\Desktop\New Folder (3)\3.wmf"/>
          <p:cNvPicPr/>
          <p:nvPr/>
        </p:nvPicPr>
        <p:blipFill>
          <a:blip r:embed="rId2" cstate="print"/>
          <a:srcRect l="27197" t="52765" r="65716" b="25813"/>
          <a:stretch>
            <a:fillRect/>
          </a:stretch>
        </p:blipFill>
        <p:spPr bwMode="auto">
          <a:xfrm>
            <a:off x="4648200" y="2971800"/>
            <a:ext cx="3657600" cy="3505200"/>
          </a:xfrm>
          <a:prstGeom prst="rect">
            <a:avLst/>
          </a:prstGeom>
          <a:noFill/>
          <a:ln w="9525">
            <a:noFill/>
            <a:miter lim="800000"/>
            <a:headEnd/>
            <a:tailEnd/>
          </a:ln>
        </p:spPr>
      </p:pic>
      <p:sp>
        <p:nvSpPr>
          <p:cNvPr id="7" name="TextBox 6"/>
          <p:cNvSpPr txBox="1"/>
          <p:nvPr/>
        </p:nvSpPr>
        <p:spPr>
          <a:xfrm>
            <a:off x="838200" y="4495800"/>
            <a:ext cx="1524000" cy="369332"/>
          </a:xfrm>
          <a:prstGeom prst="rect">
            <a:avLst/>
          </a:prstGeom>
          <a:noFill/>
        </p:spPr>
        <p:txBody>
          <a:bodyPr wrap="square" rtlCol="0">
            <a:spAutoFit/>
          </a:bodyPr>
          <a:lstStyle/>
          <a:p>
            <a:pPr algn="r" rtl="1">
              <a:buFont typeface="Wingdings" pitchFamily="2" charset="2"/>
              <a:buChar char="ü"/>
            </a:pPr>
            <a:r>
              <a:rPr lang="ar-SA" dirty="0" smtClean="0"/>
              <a:t>.قبل التعديل</a:t>
            </a:r>
            <a:endParaRPr lang="en-US" dirty="0"/>
          </a:p>
        </p:txBody>
      </p:sp>
      <p:sp>
        <p:nvSpPr>
          <p:cNvPr id="10" name="TextBox 9"/>
          <p:cNvSpPr txBox="1"/>
          <p:nvPr/>
        </p:nvSpPr>
        <p:spPr>
          <a:xfrm>
            <a:off x="4800600" y="6019800"/>
            <a:ext cx="1524000" cy="369332"/>
          </a:xfrm>
          <a:prstGeom prst="rect">
            <a:avLst/>
          </a:prstGeom>
          <a:noFill/>
        </p:spPr>
        <p:txBody>
          <a:bodyPr wrap="square" rtlCol="0">
            <a:spAutoFit/>
          </a:bodyPr>
          <a:lstStyle/>
          <a:p>
            <a:pPr algn="r" rtl="1">
              <a:buFont typeface="Wingdings" pitchFamily="2" charset="2"/>
              <a:buChar char="ü"/>
            </a:pPr>
            <a:r>
              <a:rPr lang="ar-SA" dirty="0" smtClean="0"/>
              <a:t>.بعد التعديل</a:t>
            </a:r>
            <a:endParaRPr lang="en-US" dirty="0"/>
          </a:p>
        </p:txBody>
      </p:sp>
      <p:sp>
        <p:nvSpPr>
          <p:cNvPr id="11" name="Flowchart: Connector 10"/>
          <p:cNvSpPr/>
          <p:nvPr/>
        </p:nvSpPr>
        <p:spPr>
          <a:xfrm>
            <a:off x="1143000" y="2590800"/>
            <a:ext cx="838200" cy="7620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Connector 11"/>
          <p:cNvSpPr/>
          <p:nvPr/>
        </p:nvSpPr>
        <p:spPr>
          <a:xfrm>
            <a:off x="3048000" y="2209800"/>
            <a:ext cx="838200" cy="7620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Connector 12"/>
          <p:cNvSpPr/>
          <p:nvPr/>
        </p:nvSpPr>
        <p:spPr>
          <a:xfrm>
            <a:off x="6705600" y="3733800"/>
            <a:ext cx="838200" cy="7620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urved Connector 14"/>
          <p:cNvCxnSpPr/>
          <p:nvPr/>
        </p:nvCxnSpPr>
        <p:spPr>
          <a:xfrm>
            <a:off x="1752600" y="2971800"/>
            <a:ext cx="4953000" cy="990600"/>
          </a:xfrm>
          <a:prstGeom prst="curvedConnector3">
            <a:avLst>
              <a:gd name="adj1" fmla="val 54138"/>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5029200" y="2438400"/>
            <a:ext cx="2971800" cy="3132083"/>
          </a:xfrm>
          <a:custGeom>
            <a:avLst/>
            <a:gdLst>
              <a:gd name="connsiteX0" fmla="*/ 0 w 2827283"/>
              <a:gd name="connsiteY0" fmla="*/ 47297 h 3000704"/>
              <a:gd name="connsiteX1" fmla="*/ 2380593 w 2827283"/>
              <a:gd name="connsiteY1" fmla="*/ 409904 h 3000704"/>
              <a:gd name="connsiteX2" fmla="*/ 2680138 w 2827283"/>
              <a:gd name="connsiteY2" fmla="*/ 2506718 h 3000704"/>
              <a:gd name="connsiteX3" fmla="*/ 2695903 w 2827283"/>
              <a:gd name="connsiteY3" fmla="*/ 2932387 h 3000704"/>
              <a:gd name="connsiteX4" fmla="*/ 2695903 w 2827283"/>
              <a:gd name="connsiteY4" fmla="*/ 2916621 h 3000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283" h="3000704">
                <a:moveTo>
                  <a:pt x="0" y="47297"/>
                </a:moveTo>
                <a:cubicBezTo>
                  <a:pt x="966951" y="23648"/>
                  <a:pt x="1933903" y="0"/>
                  <a:pt x="2380593" y="409904"/>
                </a:cubicBezTo>
                <a:cubicBezTo>
                  <a:pt x="2827283" y="819808"/>
                  <a:pt x="2627586" y="2086304"/>
                  <a:pt x="2680138" y="2506718"/>
                </a:cubicBezTo>
                <a:cubicBezTo>
                  <a:pt x="2732690" y="2927132"/>
                  <a:pt x="2693276" y="2864070"/>
                  <a:pt x="2695903" y="2932387"/>
                </a:cubicBezTo>
                <a:cubicBezTo>
                  <a:pt x="2698530" y="3000704"/>
                  <a:pt x="2697216" y="2958662"/>
                  <a:pt x="2695903" y="291662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6" name="Slide Number Placeholder 15"/>
          <p:cNvSpPr>
            <a:spLocks noGrp="1"/>
          </p:cNvSpPr>
          <p:nvPr>
            <p:ph type="sldNum" sz="quarter" idx="12"/>
          </p:nvPr>
        </p:nvSpPr>
        <p:spPr/>
        <p:txBody>
          <a:bodyPr/>
          <a:lstStyle/>
          <a:p>
            <a:fld id="{3B776A3E-7F26-46A9-95F1-B64090F2CB22}"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pic>
        <p:nvPicPr>
          <p:cNvPr id="2054" name="Picture 6" descr="C:\Users\top\Desktop\5.wmf"/>
          <p:cNvPicPr>
            <a:picLocks noChangeAspect="1" noChangeArrowheads="1"/>
          </p:cNvPicPr>
          <p:nvPr/>
        </p:nvPicPr>
        <p:blipFill>
          <a:blip r:embed="rId2" cstate="print"/>
          <a:srcRect l="13636" t="12029" r="25974"/>
          <a:stretch>
            <a:fillRect/>
          </a:stretch>
        </p:blipFill>
        <p:spPr bwMode="auto">
          <a:xfrm>
            <a:off x="528145" y="2514600"/>
            <a:ext cx="7696200" cy="4131404"/>
          </a:xfrm>
          <a:prstGeom prst="rect">
            <a:avLst/>
          </a:prstGeom>
          <a:noFill/>
        </p:spPr>
      </p:pic>
      <p:sp>
        <p:nvSpPr>
          <p:cNvPr id="19" name="Slide Number Placeholder 18"/>
          <p:cNvSpPr>
            <a:spLocks noGrp="1"/>
          </p:cNvSpPr>
          <p:nvPr>
            <p:ph type="sldNum" sz="quarter" idx="12"/>
          </p:nvPr>
        </p:nvSpPr>
        <p:spPr/>
        <p:txBody>
          <a:bodyPr/>
          <a:lstStyle/>
          <a:p>
            <a:fld id="{3B776A3E-7F26-46A9-95F1-B64090F2CB22}"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838200" y="19050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pic>
        <p:nvPicPr>
          <p:cNvPr id="5" name="Picture 4" descr="C:\Users\top\Desktop\New Folder (3)\arch mshro3 t6rog.wmf"/>
          <p:cNvPicPr/>
          <p:nvPr/>
        </p:nvPicPr>
        <p:blipFill>
          <a:blip r:embed="rId2" cstate="print"/>
          <a:srcRect l="14452" t="50849" r="70930" b="10350"/>
          <a:stretch>
            <a:fillRect/>
          </a:stretch>
        </p:blipFill>
        <p:spPr bwMode="auto">
          <a:xfrm>
            <a:off x="3733800" y="2514600"/>
            <a:ext cx="4191000" cy="3657600"/>
          </a:xfrm>
          <a:prstGeom prst="rect">
            <a:avLst/>
          </a:prstGeom>
          <a:noFill/>
          <a:ln w="9525">
            <a:noFill/>
            <a:miter lim="800000"/>
            <a:headEnd/>
            <a:tailEnd/>
          </a:ln>
        </p:spPr>
      </p:pic>
      <p:pic>
        <p:nvPicPr>
          <p:cNvPr id="6" name="Picture 5" descr="C:\Users\top\Desktop\New Folder (3)\arch mshro3 t6rog.wmf"/>
          <p:cNvPicPr/>
          <p:nvPr/>
        </p:nvPicPr>
        <p:blipFill>
          <a:blip r:embed="rId2" cstate="print"/>
          <a:srcRect l="14452" t="12049" r="70930" b="50097"/>
          <a:stretch>
            <a:fillRect/>
          </a:stretch>
        </p:blipFill>
        <p:spPr bwMode="auto">
          <a:xfrm>
            <a:off x="-304800" y="1981200"/>
            <a:ext cx="4267200" cy="3352800"/>
          </a:xfrm>
          <a:prstGeom prst="rect">
            <a:avLst/>
          </a:prstGeom>
          <a:noFill/>
          <a:ln w="9525">
            <a:noFill/>
            <a:miter lim="800000"/>
            <a:headEnd/>
            <a:tailEnd/>
          </a:ln>
        </p:spPr>
      </p:pic>
      <p:sp>
        <p:nvSpPr>
          <p:cNvPr id="7" name="Flowchart: Connector 6"/>
          <p:cNvSpPr/>
          <p:nvPr/>
        </p:nvSpPr>
        <p:spPr>
          <a:xfrm>
            <a:off x="1066800" y="4267200"/>
            <a:ext cx="1219200" cy="9906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hape 11"/>
          <p:cNvCxnSpPr>
            <a:stCxn id="7" idx="4"/>
          </p:cNvCxnSpPr>
          <p:nvPr/>
        </p:nvCxnSpPr>
        <p:spPr>
          <a:xfrm rot="5400000" flipH="1" flipV="1">
            <a:off x="2476500" y="2857500"/>
            <a:ext cx="1600200" cy="3200400"/>
          </a:xfrm>
          <a:prstGeom prst="curvedConnector4">
            <a:avLst>
              <a:gd name="adj1" fmla="val -14286"/>
              <a:gd name="adj2" fmla="val 59524"/>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Flowchart: Connector 14"/>
          <p:cNvSpPr/>
          <p:nvPr/>
        </p:nvSpPr>
        <p:spPr>
          <a:xfrm>
            <a:off x="4648200" y="3200400"/>
            <a:ext cx="838200" cy="7620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126124" y="3972910"/>
            <a:ext cx="6660931" cy="2396359"/>
          </a:xfrm>
          <a:custGeom>
            <a:avLst/>
            <a:gdLst>
              <a:gd name="connsiteX0" fmla="*/ 1056290 w 6660931"/>
              <a:gd name="connsiteY0" fmla="*/ 0 h 2396359"/>
              <a:gd name="connsiteX1" fmla="*/ 772510 w 6660931"/>
              <a:gd name="connsiteY1" fmla="*/ 1860331 h 2396359"/>
              <a:gd name="connsiteX2" fmla="*/ 5691352 w 6660931"/>
              <a:gd name="connsiteY2" fmla="*/ 2364828 h 2396359"/>
              <a:gd name="connsiteX3" fmla="*/ 6589986 w 6660931"/>
              <a:gd name="connsiteY3" fmla="*/ 1671145 h 2396359"/>
              <a:gd name="connsiteX4" fmla="*/ 6589986 w 6660931"/>
              <a:gd name="connsiteY4" fmla="*/ 1671145 h 2396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0931" h="2396359">
                <a:moveTo>
                  <a:pt x="1056290" y="0"/>
                </a:moveTo>
                <a:cubicBezTo>
                  <a:pt x="528145" y="733096"/>
                  <a:pt x="0" y="1466193"/>
                  <a:pt x="772510" y="1860331"/>
                </a:cubicBezTo>
                <a:cubicBezTo>
                  <a:pt x="1545020" y="2254469"/>
                  <a:pt x="4721773" y="2396359"/>
                  <a:pt x="5691352" y="2364828"/>
                </a:cubicBezTo>
                <a:cubicBezTo>
                  <a:pt x="6660931" y="2333297"/>
                  <a:pt x="6589986" y="1671145"/>
                  <a:pt x="6589986" y="1671145"/>
                </a:cubicBezTo>
                <a:lnTo>
                  <a:pt x="6589986" y="167114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3B776A3E-7F26-46A9-95F1-B64090F2CB22}"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838200" y="19050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pic>
        <p:nvPicPr>
          <p:cNvPr id="11" name="Picture 10" descr="C:\Users\top\Desktop\New Folder (3)\6.wmf"/>
          <p:cNvPicPr/>
          <p:nvPr/>
        </p:nvPicPr>
        <p:blipFill>
          <a:blip r:embed="rId2" cstate="print"/>
          <a:srcRect l="23754" t="6417" r="58638" b="47831"/>
          <a:stretch>
            <a:fillRect/>
          </a:stretch>
        </p:blipFill>
        <p:spPr bwMode="auto">
          <a:xfrm>
            <a:off x="-228600" y="1524000"/>
            <a:ext cx="5715000" cy="4191000"/>
          </a:xfrm>
          <a:prstGeom prst="rect">
            <a:avLst/>
          </a:prstGeom>
          <a:noFill/>
          <a:ln w="9525">
            <a:noFill/>
            <a:miter lim="800000"/>
            <a:headEnd/>
            <a:tailEnd/>
          </a:ln>
        </p:spPr>
      </p:pic>
      <p:pic>
        <p:nvPicPr>
          <p:cNvPr id="13" name="Picture 12" descr="C:\Users\top\Desktop\New Folder (3)\6.wmf"/>
          <p:cNvPicPr/>
          <p:nvPr/>
        </p:nvPicPr>
        <p:blipFill>
          <a:blip r:embed="rId2" cstate="print"/>
          <a:srcRect l="25698" t="53208" r="58638"/>
          <a:stretch>
            <a:fillRect/>
          </a:stretch>
        </p:blipFill>
        <p:spPr bwMode="auto">
          <a:xfrm>
            <a:off x="4038600" y="2819400"/>
            <a:ext cx="5105400" cy="4038600"/>
          </a:xfrm>
          <a:prstGeom prst="rect">
            <a:avLst/>
          </a:prstGeom>
          <a:noFill/>
          <a:ln w="9525">
            <a:noFill/>
            <a:miter lim="800000"/>
            <a:headEnd/>
            <a:tailEnd/>
          </a:ln>
        </p:spPr>
      </p:pic>
      <p:sp>
        <p:nvSpPr>
          <p:cNvPr id="14" name="Flowchart: Connector 13"/>
          <p:cNvSpPr/>
          <p:nvPr/>
        </p:nvSpPr>
        <p:spPr>
          <a:xfrm>
            <a:off x="6858000" y="4343400"/>
            <a:ext cx="1295400" cy="11430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p:cNvSpPr>
            <a:spLocks noGrp="1"/>
          </p:cNvSpPr>
          <p:nvPr>
            <p:ph type="sldNum" sz="quarter" idx="12"/>
          </p:nvPr>
        </p:nvSpPr>
        <p:spPr/>
        <p:txBody>
          <a:bodyPr/>
          <a:lstStyle/>
          <a:p>
            <a:fld id="{3B776A3E-7F26-46A9-95F1-B64090F2CB22}"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838200" y="19050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pic>
        <p:nvPicPr>
          <p:cNvPr id="10" name="Picture 9" descr="C:\Users\mohannad\Desktop\YOUSEF\elc 2.wmf"/>
          <p:cNvPicPr/>
          <p:nvPr/>
        </p:nvPicPr>
        <p:blipFill>
          <a:blip r:embed="rId2" cstate="print"/>
          <a:srcRect l="17647" t="11364" r="36848" b="16667"/>
          <a:stretch>
            <a:fillRect/>
          </a:stretch>
        </p:blipFill>
        <p:spPr bwMode="auto">
          <a:xfrm>
            <a:off x="0" y="3581400"/>
            <a:ext cx="4953000" cy="3276600"/>
          </a:xfrm>
          <a:prstGeom prst="rect">
            <a:avLst/>
          </a:prstGeom>
          <a:noFill/>
          <a:ln w="9525">
            <a:noFill/>
            <a:miter lim="800000"/>
            <a:headEnd/>
            <a:tailEnd/>
          </a:ln>
        </p:spPr>
      </p:pic>
      <p:pic>
        <p:nvPicPr>
          <p:cNvPr id="12" name="Picture 11" descr="C:\مشروع النخرج2\مشروع تخرج2\م. عباده\c4.jpg"/>
          <p:cNvPicPr/>
          <p:nvPr/>
        </p:nvPicPr>
        <p:blipFill>
          <a:blip r:embed="rId3" cstate="print"/>
          <a:srcRect/>
          <a:stretch>
            <a:fillRect/>
          </a:stretch>
        </p:blipFill>
        <p:spPr bwMode="auto">
          <a:xfrm>
            <a:off x="762000" y="1905000"/>
            <a:ext cx="2819400" cy="2133600"/>
          </a:xfrm>
          <a:prstGeom prst="rect">
            <a:avLst/>
          </a:prstGeom>
          <a:noFill/>
          <a:ln w="9525">
            <a:solidFill>
              <a:schemeClr val="tx1"/>
            </a:solidFill>
            <a:miter lim="800000"/>
            <a:headEnd/>
            <a:tailEnd/>
          </a:ln>
        </p:spPr>
      </p:pic>
      <p:pic>
        <p:nvPicPr>
          <p:cNvPr id="15" name="Picture 14" descr="C:\Users\mohannad\Desktop\YOUSEF\arch mshro3 t6rog.wmf"/>
          <p:cNvPicPr/>
          <p:nvPr/>
        </p:nvPicPr>
        <p:blipFill>
          <a:blip r:embed="rId4" cstate="print"/>
          <a:srcRect l="23037" t="18687" r="39971"/>
          <a:stretch>
            <a:fillRect/>
          </a:stretch>
        </p:blipFill>
        <p:spPr bwMode="auto">
          <a:xfrm>
            <a:off x="4114800" y="1676400"/>
            <a:ext cx="4330700" cy="4343400"/>
          </a:xfrm>
          <a:prstGeom prst="rect">
            <a:avLst/>
          </a:prstGeom>
          <a:noFill/>
          <a:ln w="9525">
            <a:noFill/>
            <a:miter lim="800000"/>
            <a:headEnd/>
            <a:tailEnd/>
          </a:ln>
        </p:spPr>
      </p:pic>
      <p:sp>
        <p:nvSpPr>
          <p:cNvPr id="16" name="Flowchart: Connector 15"/>
          <p:cNvSpPr/>
          <p:nvPr/>
        </p:nvSpPr>
        <p:spPr>
          <a:xfrm>
            <a:off x="3581400" y="5257800"/>
            <a:ext cx="1295400" cy="11430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rot="10800000">
            <a:off x="1524000" y="2590800"/>
            <a:ext cx="35814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Slide Number Placeholder 13"/>
          <p:cNvSpPr>
            <a:spLocks noGrp="1"/>
          </p:cNvSpPr>
          <p:nvPr>
            <p:ph type="sldNum" sz="quarter" idx="12"/>
          </p:nvPr>
        </p:nvSpPr>
        <p:spPr/>
        <p:txBody>
          <a:bodyPr/>
          <a:lstStyle/>
          <a:p>
            <a:fld id="{3B776A3E-7F26-46A9-95F1-B64090F2CB22}"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838200" y="19050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pic>
        <p:nvPicPr>
          <p:cNvPr id="61443" name="Picture 3" descr="C:\Users\top\Desktop\2.wmf"/>
          <p:cNvPicPr>
            <a:picLocks noChangeAspect="1" noChangeArrowheads="1"/>
          </p:cNvPicPr>
          <p:nvPr/>
        </p:nvPicPr>
        <p:blipFill>
          <a:blip r:embed="rId2" cstate="print"/>
          <a:srcRect l="11039" t="36185" r="25974"/>
          <a:stretch>
            <a:fillRect/>
          </a:stretch>
        </p:blipFill>
        <p:spPr bwMode="auto">
          <a:xfrm>
            <a:off x="228600" y="2438400"/>
            <a:ext cx="7620000" cy="2844930"/>
          </a:xfrm>
          <a:prstGeom prst="rect">
            <a:avLst/>
          </a:prstGeom>
          <a:noFill/>
        </p:spPr>
      </p:pic>
      <p:pic>
        <p:nvPicPr>
          <p:cNvPr id="61444" name="Picture 4" descr="C:\Users\top\Desktop\3.wmf"/>
          <p:cNvPicPr>
            <a:picLocks noChangeAspect="1" noChangeArrowheads="1"/>
          </p:cNvPicPr>
          <p:nvPr/>
        </p:nvPicPr>
        <p:blipFill>
          <a:blip r:embed="rId3" cstate="print"/>
          <a:srcRect l="14286" t="29956" r="20779" b="11894"/>
          <a:stretch>
            <a:fillRect/>
          </a:stretch>
        </p:blipFill>
        <p:spPr bwMode="auto">
          <a:xfrm>
            <a:off x="1066800" y="4494276"/>
            <a:ext cx="6781800" cy="2237994"/>
          </a:xfrm>
          <a:prstGeom prst="rect">
            <a:avLst/>
          </a:prstGeom>
          <a:noFill/>
        </p:spPr>
      </p:pic>
      <p:sp>
        <p:nvSpPr>
          <p:cNvPr id="7" name="Slide Number Placeholder 6"/>
          <p:cNvSpPr>
            <a:spLocks noGrp="1"/>
          </p:cNvSpPr>
          <p:nvPr>
            <p:ph type="sldNum" sz="quarter" idx="12"/>
          </p:nvPr>
        </p:nvSpPr>
        <p:spPr/>
        <p:txBody>
          <a:bodyPr/>
          <a:lstStyle/>
          <a:p>
            <a:fld id="{3B776A3E-7F26-46A9-95F1-B64090F2CB22}" type="slidenum">
              <a:rPr lang="en-US" smtClean="0"/>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44"/>
                                        </p:tgtEl>
                                        <p:attrNameLst>
                                          <p:attrName>style.visibility</p:attrName>
                                        </p:attrNameLst>
                                      </p:cBhvr>
                                      <p:to>
                                        <p:strVal val="visible"/>
                                      </p:to>
                                    </p:set>
                                    <p:anim calcmode="lin" valueType="num">
                                      <p:cBhvr additive="base">
                                        <p:cTn id="7" dur="500" fill="hold"/>
                                        <p:tgtEl>
                                          <p:spTgt spid="61444"/>
                                        </p:tgtEl>
                                        <p:attrNameLst>
                                          <p:attrName>ppt_x</p:attrName>
                                        </p:attrNameLst>
                                      </p:cBhvr>
                                      <p:tavLst>
                                        <p:tav tm="0">
                                          <p:val>
                                            <p:strVal val="#ppt_x"/>
                                          </p:val>
                                        </p:tav>
                                        <p:tav tm="100000">
                                          <p:val>
                                            <p:strVal val="#ppt_x"/>
                                          </p:val>
                                        </p:tav>
                                      </p:tavLst>
                                    </p:anim>
                                    <p:anim calcmode="lin" valueType="num">
                                      <p:cBhvr additive="base">
                                        <p:cTn id="8" dur="500" fill="hold"/>
                                        <p:tgtEl>
                                          <p:spTgt spid="614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0" y="2667000"/>
          <a:ext cx="2911510" cy="3886195"/>
        </p:xfrm>
        <a:graphic>
          <a:graphicData uri="http://schemas.openxmlformats.org/drawingml/2006/table">
            <a:tbl>
              <a:tblPr rtl="1">
                <a:tableStyleId>{775DCB02-9BB8-47FD-8907-85C794F793BA}</a:tableStyleId>
              </a:tblPr>
              <a:tblGrid>
                <a:gridCol w="403159"/>
                <a:gridCol w="1247450"/>
                <a:gridCol w="1260901"/>
              </a:tblGrid>
              <a:tr h="397202">
                <a:tc>
                  <a:txBody>
                    <a:bodyPr/>
                    <a:lstStyle/>
                    <a:p>
                      <a:pPr marL="0" marR="0" algn="r" rtl="1">
                        <a:lnSpc>
                          <a:spcPct val="115000"/>
                        </a:lnSpc>
                        <a:spcBef>
                          <a:spcPts val="0"/>
                        </a:spcBef>
                        <a:spcAft>
                          <a:spcPts val="1000"/>
                        </a:spcAft>
                      </a:pPr>
                      <a:r>
                        <a:rPr lang="ar-JO" sz="1100" b="1" dirty="0"/>
                        <a:t> </a:t>
                      </a:r>
                      <a:endParaRPr lang="en-US" sz="1000" b="1" dirty="0">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الفراغ</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المساحة بالمتر المربع</a:t>
                      </a:r>
                      <a:endParaRPr lang="en-US" sz="1000" b="1">
                        <a:latin typeface="Calibri"/>
                        <a:ea typeface="Times New Roman"/>
                        <a:cs typeface="Arial"/>
                      </a:endParaRPr>
                    </a:p>
                  </a:txBody>
                  <a:tcPr marL="60525" marR="60525" marT="0" marB="0"/>
                </a:tc>
              </a:tr>
              <a:tr h="397202">
                <a:tc>
                  <a:txBody>
                    <a:bodyPr/>
                    <a:lstStyle/>
                    <a:p>
                      <a:pPr marL="0" marR="0" algn="ctr" rtl="1">
                        <a:lnSpc>
                          <a:spcPct val="115000"/>
                        </a:lnSpc>
                        <a:spcBef>
                          <a:spcPts val="0"/>
                        </a:spcBef>
                        <a:spcAft>
                          <a:spcPts val="1000"/>
                        </a:spcAft>
                      </a:pPr>
                      <a:r>
                        <a:rPr lang="ar-JO" sz="1100" b="1"/>
                        <a:t>1</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صالة الأفراح وخدماتها</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404</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2</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المسرح وخدماته</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440</a:t>
                      </a:r>
                      <a:endParaRPr lang="en-US" sz="1000" b="1">
                        <a:latin typeface="Calibri"/>
                        <a:ea typeface="Times New Roman"/>
                        <a:cs typeface="Arial"/>
                      </a:endParaRPr>
                    </a:p>
                  </a:txBody>
                  <a:tcPr marL="60525" marR="60525" marT="0" marB="0"/>
                </a:tc>
              </a:tr>
              <a:tr h="509978">
                <a:tc>
                  <a:txBody>
                    <a:bodyPr/>
                    <a:lstStyle/>
                    <a:p>
                      <a:pPr marL="0" marR="0" algn="ctr" rtl="1">
                        <a:lnSpc>
                          <a:spcPct val="115000"/>
                        </a:lnSpc>
                        <a:spcBef>
                          <a:spcPts val="0"/>
                        </a:spcBef>
                        <a:spcAft>
                          <a:spcPts val="1000"/>
                        </a:spcAft>
                      </a:pPr>
                      <a:endParaRPr lang="en-US" sz="1000" b="1"/>
                    </a:p>
                    <a:p>
                      <a:pPr marL="0" marR="0" algn="ctr" rtl="1">
                        <a:lnSpc>
                          <a:spcPct val="115000"/>
                        </a:lnSpc>
                        <a:spcBef>
                          <a:spcPts val="0"/>
                        </a:spcBef>
                        <a:spcAft>
                          <a:spcPts val="1000"/>
                        </a:spcAft>
                      </a:pPr>
                      <a:r>
                        <a:rPr lang="ar-JO" sz="1100" b="1"/>
                        <a:t>3</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dirty="0"/>
                        <a:t>المكتبة وخدماتها</a:t>
                      </a:r>
                      <a:endParaRPr lang="en-US" sz="1000" b="1" dirty="0">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dirty="0"/>
                        <a:t>576</a:t>
                      </a:r>
                      <a:endParaRPr lang="en-US" sz="1000" b="1" dirty="0">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4</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الكفتيريا وخدماتها</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424</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5</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مواقف سيارات داخليه</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405</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6</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مسبح </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225</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7</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خدمات المسبح</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95</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8</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غرف ميكانيك للمسبح</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95</a:t>
                      </a:r>
                      <a:endParaRPr lang="en-US" sz="1000" b="1">
                        <a:latin typeface="Calibri"/>
                        <a:ea typeface="Times New Roman"/>
                        <a:cs typeface="Arial"/>
                      </a:endParaRPr>
                    </a:p>
                  </a:txBody>
                  <a:tcPr marL="60525" marR="60525" marT="0" marB="0"/>
                </a:tc>
              </a:tr>
              <a:tr h="397202">
                <a:tc>
                  <a:txBody>
                    <a:bodyPr/>
                    <a:lstStyle/>
                    <a:p>
                      <a:pPr marL="0" marR="0" algn="ctr" rtl="1">
                        <a:lnSpc>
                          <a:spcPct val="115000"/>
                        </a:lnSpc>
                        <a:spcBef>
                          <a:spcPts val="0"/>
                        </a:spcBef>
                        <a:spcAft>
                          <a:spcPts val="1000"/>
                        </a:spcAft>
                      </a:pPr>
                      <a:r>
                        <a:rPr lang="ar-JO" sz="1100" b="1"/>
                        <a:t>9</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محلات تجاريه(عدد5)</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dirty="0"/>
                        <a:t>106</a:t>
                      </a:r>
                      <a:endParaRPr lang="en-US" sz="1000" b="1" dirty="0">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10</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استقبال </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73</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11</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مكاتب موظفين</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348</a:t>
                      </a:r>
                      <a:endParaRPr lang="en-US" sz="1000" b="1">
                        <a:latin typeface="Calibri"/>
                        <a:ea typeface="Times New Roman"/>
                        <a:cs typeface="Arial"/>
                      </a:endParaRPr>
                    </a:p>
                  </a:txBody>
                  <a:tcPr marL="60525" marR="60525" marT="0" marB="0"/>
                </a:tc>
              </a:tr>
              <a:tr h="198601">
                <a:tc>
                  <a:txBody>
                    <a:bodyPr/>
                    <a:lstStyle/>
                    <a:p>
                      <a:pPr marL="0" marR="0" algn="ctr" rtl="1">
                        <a:lnSpc>
                          <a:spcPct val="115000"/>
                        </a:lnSpc>
                        <a:spcBef>
                          <a:spcPts val="0"/>
                        </a:spcBef>
                        <a:spcAft>
                          <a:spcPts val="1000"/>
                        </a:spcAft>
                      </a:pPr>
                      <a:r>
                        <a:rPr lang="ar-JO" sz="1100" b="1"/>
                        <a:t>12</a:t>
                      </a:r>
                      <a:endParaRPr lang="en-US" sz="1000" b="1">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a:t>استراحة موظفين</a:t>
                      </a:r>
                      <a:endParaRPr lang="en-US" sz="1000" b="1">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a:t>116</a:t>
                      </a:r>
                      <a:endParaRPr lang="en-US" sz="1000" b="1">
                        <a:latin typeface="Calibri"/>
                        <a:ea typeface="Times New Roman"/>
                        <a:cs typeface="Arial"/>
                      </a:endParaRPr>
                    </a:p>
                  </a:txBody>
                  <a:tcPr marL="60525" marR="60525" marT="0" marB="0"/>
                </a:tc>
              </a:tr>
              <a:tr h="397202">
                <a:tc>
                  <a:txBody>
                    <a:bodyPr/>
                    <a:lstStyle/>
                    <a:p>
                      <a:pPr marL="0" marR="0" algn="ctr" rtl="1">
                        <a:lnSpc>
                          <a:spcPct val="115000"/>
                        </a:lnSpc>
                        <a:spcBef>
                          <a:spcPts val="0"/>
                        </a:spcBef>
                        <a:spcAft>
                          <a:spcPts val="1000"/>
                        </a:spcAft>
                      </a:pPr>
                      <a:r>
                        <a:rPr lang="ar-JO" sz="1100" b="1" dirty="0"/>
                        <a:t>13</a:t>
                      </a:r>
                      <a:endParaRPr lang="en-US" sz="1000" b="1" dirty="0">
                        <a:latin typeface="Calibri"/>
                        <a:ea typeface="Times New Roman"/>
                        <a:cs typeface="Arial"/>
                      </a:endParaRPr>
                    </a:p>
                  </a:txBody>
                  <a:tcPr marL="60525" marR="60525" marT="0" marB="0"/>
                </a:tc>
                <a:tc>
                  <a:txBody>
                    <a:bodyPr/>
                    <a:lstStyle/>
                    <a:p>
                      <a:pPr marL="0" marR="0" algn="r" rtl="1">
                        <a:lnSpc>
                          <a:spcPct val="115000"/>
                        </a:lnSpc>
                        <a:spcBef>
                          <a:spcPts val="0"/>
                        </a:spcBef>
                        <a:spcAft>
                          <a:spcPts val="1000"/>
                        </a:spcAft>
                      </a:pPr>
                      <a:r>
                        <a:rPr lang="ar-JO" sz="1100" b="1" dirty="0"/>
                        <a:t>مكاتب شركات </a:t>
                      </a:r>
                      <a:r>
                        <a:rPr lang="ar-JO" sz="1100" b="1" dirty="0" smtClean="0"/>
                        <a:t>وخدماتهم</a:t>
                      </a:r>
                      <a:r>
                        <a:rPr lang="ar-KW" sz="1100" b="1" dirty="0" smtClean="0"/>
                        <a:t> </a:t>
                      </a:r>
                      <a:endParaRPr lang="en-US" sz="1000" b="1" dirty="0">
                        <a:latin typeface="Calibri"/>
                        <a:ea typeface="Times New Roman"/>
                        <a:cs typeface="Arial"/>
                      </a:endParaRPr>
                    </a:p>
                  </a:txBody>
                  <a:tcPr marL="60525" marR="60525" marT="0" marB="0"/>
                </a:tc>
                <a:tc>
                  <a:txBody>
                    <a:bodyPr/>
                    <a:lstStyle/>
                    <a:p>
                      <a:pPr marL="0" marR="0" algn="ctr" rtl="1">
                        <a:lnSpc>
                          <a:spcPct val="115000"/>
                        </a:lnSpc>
                        <a:spcBef>
                          <a:spcPts val="0"/>
                        </a:spcBef>
                        <a:spcAft>
                          <a:spcPts val="1000"/>
                        </a:spcAft>
                      </a:pPr>
                      <a:r>
                        <a:rPr lang="ar-JO" sz="1100" b="1" dirty="0"/>
                        <a:t>404</a:t>
                      </a:r>
                      <a:endParaRPr lang="en-US" sz="1000" b="1" dirty="0">
                        <a:latin typeface="Calibri"/>
                        <a:ea typeface="Times New Roman"/>
                        <a:cs typeface="Arial"/>
                      </a:endParaRPr>
                    </a:p>
                  </a:txBody>
                  <a:tcPr marL="60525" marR="60525" marT="0" marB="0"/>
                </a:tc>
              </a:tr>
            </a:tbl>
          </a:graphicData>
        </a:graphic>
      </p:graphicFrame>
      <p:sp>
        <p:nvSpPr>
          <p:cNvPr id="6" name="Rectangle 5"/>
          <p:cNvSpPr/>
          <p:nvPr/>
        </p:nvSpPr>
        <p:spPr>
          <a:xfrm>
            <a:off x="378653" y="2209800"/>
            <a:ext cx="4262705" cy="369332"/>
          </a:xfrm>
          <a:prstGeom prst="rect">
            <a:avLst/>
          </a:prstGeom>
        </p:spPr>
        <p:txBody>
          <a:bodyPr wrap="none">
            <a:spAutoFit/>
          </a:bodyPr>
          <a:lstStyle/>
          <a:p>
            <a:pPr lvl="0" algn="r" rtl="1" eaLnBrk="0" fontAlgn="base" hangingPunct="0">
              <a:spcBef>
                <a:spcPct val="0"/>
              </a:spcBef>
              <a:spcAft>
                <a:spcPct val="0"/>
              </a:spcAft>
            </a:pPr>
            <a:r>
              <a:rPr kumimoji="0" lang="ar-S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الجدول التالي يبين فراغات المشروع ومساحة كل فراغ:</a:t>
            </a:r>
            <a:endParaRPr kumimoji="0" lang="en-US" sz="1050" b="1"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descr="site - primary"/>
          <p:cNvPicPr/>
          <p:nvPr/>
        </p:nvPicPr>
        <p:blipFill>
          <a:blip r:embed="rId2" cstate="print">
            <a:clrChange>
              <a:clrFrom>
                <a:srgbClr val="FFFFFF"/>
              </a:clrFrom>
              <a:clrTo>
                <a:srgbClr val="FFFFFF">
                  <a:alpha val="0"/>
                </a:srgbClr>
              </a:clrTo>
            </a:clrChange>
          </a:blip>
          <a:srcRect/>
          <a:stretch>
            <a:fillRect/>
          </a:stretch>
        </p:blipFill>
        <p:spPr bwMode="auto">
          <a:xfrm rot="21314827">
            <a:off x="3429000" y="2514600"/>
            <a:ext cx="5410200" cy="4495800"/>
          </a:xfrm>
          <a:prstGeom prst="rect">
            <a:avLst/>
          </a:prstGeom>
          <a:noFill/>
          <a:ln w="9525">
            <a:noFill/>
            <a:miter lim="800000"/>
            <a:headEnd/>
            <a:tailEnd/>
          </a:ln>
        </p:spPr>
      </p:pic>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0" name="TextBox 9"/>
          <p:cNvSpPr txBox="1"/>
          <p:nvPr/>
        </p:nvSpPr>
        <p:spPr>
          <a:xfrm>
            <a:off x="838200" y="19050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2.فراغات المشروع ومساحاتها:</a:t>
            </a:r>
            <a:endParaRPr lang="en-US" dirty="0">
              <a:solidFill>
                <a:srgbClr val="C00000"/>
              </a:solidFill>
            </a:endParaRPr>
          </a:p>
        </p:txBody>
      </p:sp>
      <p:sp>
        <p:nvSpPr>
          <p:cNvPr id="11" name="Slide Number Placeholder 10"/>
          <p:cNvSpPr>
            <a:spLocks noGrp="1"/>
          </p:cNvSpPr>
          <p:nvPr>
            <p:ph type="sldNum" sz="quarter" idx="12"/>
          </p:nvPr>
        </p:nvSpPr>
        <p:spPr/>
        <p:txBody>
          <a:bodyPr/>
          <a:lstStyle/>
          <a:p>
            <a:fld id="{3B776A3E-7F26-46A9-95F1-B64090F2CB22}"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ite - primary"/>
          <p:cNvPicPr/>
          <p:nvPr/>
        </p:nvPicPr>
        <p:blipFill>
          <a:blip r:embed="rId2" cstate="print">
            <a:clrChange>
              <a:clrFrom>
                <a:srgbClr val="FFFFFF"/>
              </a:clrFrom>
              <a:clrTo>
                <a:srgbClr val="FFFFFF">
                  <a:alpha val="0"/>
                </a:srgbClr>
              </a:clrTo>
            </a:clrChange>
          </a:blip>
          <a:srcRect/>
          <a:stretch>
            <a:fillRect/>
          </a:stretch>
        </p:blipFill>
        <p:spPr bwMode="auto">
          <a:xfrm rot="21393258">
            <a:off x="595265" y="2106752"/>
            <a:ext cx="6858000" cy="4800600"/>
          </a:xfrm>
          <a:prstGeom prst="rect">
            <a:avLst/>
          </a:prstGeom>
          <a:noFill/>
          <a:ln w="9525">
            <a:noFill/>
            <a:miter lim="800000"/>
            <a:headEnd/>
            <a:tailEnd/>
          </a:ln>
        </p:spPr>
      </p:pic>
      <p:cxnSp>
        <p:nvCxnSpPr>
          <p:cNvPr id="9" name="Straight Arrow Connector 8"/>
          <p:cNvCxnSpPr/>
          <p:nvPr/>
        </p:nvCxnSpPr>
        <p:spPr>
          <a:xfrm rot="10800000">
            <a:off x="5257800" y="3886200"/>
            <a:ext cx="533400" cy="1588"/>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5524500" y="2933700"/>
            <a:ext cx="838200" cy="1588"/>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H="1">
            <a:off x="2362200" y="2895600"/>
            <a:ext cx="609600" cy="1524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H="1">
            <a:off x="2667000" y="2819400"/>
            <a:ext cx="609600" cy="1524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H="1">
            <a:off x="1028700" y="3162300"/>
            <a:ext cx="762000" cy="3810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447800" y="2895600"/>
            <a:ext cx="304800" cy="2286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6200000" flipV="1">
            <a:off x="3238500" y="4000500"/>
            <a:ext cx="457200" cy="381000"/>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H="1">
            <a:off x="1562100" y="4381500"/>
            <a:ext cx="609600" cy="2286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6200000" flipH="1">
            <a:off x="1676400" y="5410200"/>
            <a:ext cx="685800" cy="762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a:off x="4763294" y="3009106"/>
            <a:ext cx="838200" cy="1588"/>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943600" y="2286000"/>
            <a:ext cx="1676400" cy="584775"/>
          </a:xfrm>
          <a:prstGeom prst="rect">
            <a:avLst/>
          </a:prstGeom>
          <a:noFill/>
        </p:spPr>
        <p:txBody>
          <a:bodyPr wrap="square" rtlCol="0">
            <a:spAutoFit/>
          </a:bodyPr>
          <a:lstStyle/>
          <a:p>
            <a:r>
              <a:rPr lang="ar-SA" sz="1600" b="1" dirty="0" smtClean="0"/>
              <a:t> مدخل المسبح +والاحتياجات الخاصة</a:t>
            </a:r>
            <a:endParaRPr lang="en-US" sz="1600" b="1" dirty="0"/>
          </a:p>
        </p:txBody>
      </p:sp>
      <p:sp>
        <p:nvSpPr>
          <p:cNvPr id="36" name="TextBox 35"/>
          <p:cNvSpPr txBox="1"/>
          <p:nvPr/>
        </p:nvSpPr>
        <p:spPr>
          <a:xfrm>
            <a:off x="304800" y="2743200"/>
            <a:ext cx="1143000" cy="338554"/>
          </a:xfrm>
          <a:prstGeom prst="rect">
            <a:avLst/>
          </a:prstGeom>
          <a:noFill/>
        </p:spPr>
        <p:txBody>
          <a:bodyPr wrap="square" rtlCol="0">
            <a:spAutoFit/>
          </a:bodyPr>
          <a:lstStyle/>
          <a:p>
            <a:r>
              <a:rPr lang="ar-SA" sz="1600" b="1" dirty="0" smtClean="0"/>
              <a:t>مدخل للمعاقين</a:t>
            </a:r>
            <a:endParaRPr lang="en-US" sz="1600" b="1" dirty="0"/>
          </a:p>
        </p:txBody>
      </p:sp>
      <p:sp>
        <p:nvSpPr>
          <p:cNvPr id="37" name="TextBox 36"/>
          <p:cNvSpPr txBox="1"/>
          <p:nvPr/>
        </p:nvSpPr>
        <p:spPr>
          <a:xfrm>
            <a:off x="4191000" y="2209800"/>
            <a:ext cx="1143000" cy="338554"/>
          </a:xfrm>
          <a:prstGeom prst="rect">
            <a:avLst/>
          </a:prstGeom>
          <a:noFill/>
        </p:spPr>
        <p:txBody>
          <a:bodyPr wrap="square" rtlCol="0">
            <a:spAutoFit/>
          </a:bodyPr>
          <a:lstStyle/>
          <a:p>
            <a:r>
              <a:rPr lang="ar-SA" sz="1600" b="1" dirty="0" smtClean="0"/>
              <a:t>مدخل رئيسي</a:t>
            </a:r>
            <a:endParaRPr lang="en-US" sz="1600" b="1" dirty="0"/>
          </a:p>
        </p:txBody>
      </p:sp>
      <p:sp>
        <p:nvSpPr>
          <p:cNvPr id="38" name="TextBox 37"/>
          <p:cNvSpPr txBox="1"/>
          <p:nvPr/>
        </p:nvSpPr>
        <p:spPr>
          <a:xfrm>
            <a:off x="2286000" y="2286000"/>
            <a:ext cx="1143000" cy="338554"/>
          </a:xfrm>
          <a:prstGeom prst="rect">
            <a:avLst/>
          </a:prstGeom>
          <a:noFill/>
        </p:spPr>
        <p:txBody>
          <a:bodyPr wrap="square" rtlCol="0">
            <a:spAutoFit/>
          </a:bodyPr>
          <a:lstStyle/>
          <a:p>
            <a:r>
              <a:rPr lang="ar-SA" sz="1600" b="1" dirty="0" smtClean="0"/>
              <a:t>مدخل رئيسي</a:t>
            </a:r>
            <a:endParaRPr lang="en-US" sz="1600" b="1" dirty="0"/>
          </a:p>
        </p:txBody>
      </p:sp>
      <p:sp>
        <p:nvSpPr>
          <p:cNvPr id="39" name="TextBox 38"/>
          <p:cNvSpPr txBox="1"/>
          <p:nvPr/>
        </p:nvSpPr>
        <p:spPr>
          <a:xfrm>
            <a:off x="762000" y="2514600"/>
            <a:ext cx="1143000" cy="338554"/>
          </a:xfrm>
          <a:prstGeom prst="rect">
            <a:avLst/>
          </a:prstGeom>
          <a:noFill/>
        </p:spPr>
        <p:txBody>
          <a:bodyPr wrap="square" rtlCol="0">
            <a:spAutoFit/>
          </a:bodyPr>
          <a:lstStyle/>
          <a:p>
            <a:r>
              <a:rPr lang="ar-SA" sz="1600" b="1" dirty="0" smtClean="0"/>
              <a:t>مدخل فرعي</a:t>
            </a:r>
            <a:endParaRPr lang="en-US" sz="1600" b="1" dirty="0"/>
          </a:p>
        </p:txBody>
      </p:sp>
      <p:cxnSp>
        <p:nvCxnSpPr>
          <p:cNvPr id="40" name="Straight Arrow Connector 39"/>
          <p:cNvCxnSpPr/>
          <p:nvPr/>
        </p:nvCxnSpPr>
        <p:spPr>
          <a:xfrm flipV="1">
            <a:off x="2133600" y="5105400"/>
            <a:ext cx="1447800" cy="6858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781800" y="1981200"/>
            <a:ext cx="1676400" cy="646331"/>
          </a:xfrm>
          <a:prstGeom prst="rect">
            <a:avLst/>
          </a:prstGeom>
          <a:noFill/>
        </p:spPr>
        <p:txBody>
          <a:bodyPr wrap="square" rtlCol="0">
            <a:spAutoFit/>
          </a:bodyPr>
          <a:lstStyle/>
          <a:p>
            <a:pPr algn="r" rtl="1"/>
            <a:r>
              <a:rPr lang="ar-SA" dirty="0" smtClean="0">
                <a:solidFill>
                  <a:srgbClr val="C00000"/>
                </a:solidFill>
                <a:cs typeface="bader_al gordabia" pitchFamily="2" charset="-78"/>
              </a:rPr>
              <a:t>3.الحركة في المشروع والمداخل:</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clrChange>
              <a:clrFrom>
                <a:srgbClr val="FFFFFF"/>
              </a:clrFrom>
              <a:clrTo>
                <a:srgbClr val="FFFFFF">
                  <a:alpha val="0"/>
                </a:srgbClr>
              </a:clrTo>
            </a:clrChange>
          </a:blip>
          <a:srcRect l="10542" t="22917" r="67204" b="66993"/>
          <a:stretch>
            <a:fillRect/>
          </a:stretch>
        </p:blipFill>
        <p:spPr bwMode="auto">
          <a:xfrm>
            <a:off x="2438400" y="1828800"/>
            <a:ext cx="3886200" cy="990600"/>
          </a:xfrm>
          <a:prstGeom prst="rect">
            <a:avLst/>
          </a:prstGeom>
          <a:noFill/>
          <a:ln w="9525">
            <a:noFill/>
            <a:miter lim="800000"/>
            <a:headEnd/>
            <a:tailEnd/>
          </a:ln>
        </p:spPr>
      </p:pic>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l="10542" t="36111" r="67204" b="21875"/>
          <a:stretch>
            <a:fillRect/>
          </a:stretch>
        </p:blipFill>
        <p:spPr bwMode="auto">
          <a:xfrm>
            <a:off x="2438400" y="2656974"/>
            <a:ext cx="3886200" cy="4124826"/>
          </a:xfrm>
          <a:prstGeom prst="rect">
            <a:avLst/>
          </a:prstGeom>
          <a:noFill/>
          <a:ln w="9525">
            <a:noFill/>
            <a:miter lim="800000"/>
            <a:headEnd/>
            <a:tailEnd/>
          </a:ln>
        </p:spPr>
      </p:pic>
      <p:sp>
        <p:nvSpPr>
          <p:cNvPr id="6" name="TextBox 5"/>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TextBox 6"/>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8" name="Slide Number Placeholder 7"/>
          <p:cNvSpPr>
            <a:spLocks noGrp="1"/>
          </p:cNvSpPr>
          <p:nvPr>
            <p:ph type="sldNum" sz="quarter" idx="12"/>
          </p:nvPr>
        </p:nvSpPr>
        <p:spPr/>
        <p:txBody>
          <a:bodyPr/>
          <a:lstStyle/>
          <a:p>
            <a:fld id="{3B776A3E-7F26-46A9-95F1-B64090F2CB22}"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clrChange>
              <a:clrFrom>
                <a:srgbClr val="FFFFFF"/>
              </a:clrFrom>
              <a:clrTo>
                <a:srgbClr val="FFFFFF">
                  <a:alpha val="0"/>
                </a:srgbClr>
              </a:clrTo>
            </a:clrChange>
          </a:blip>
          <a:srcRect l="26354" t="23958" r="32064" b="54167"/>
          <a:stretch>
            <a:fillRect/>
          </a:stretch>
        </p:blipFill>
        <p:spPr bwMode="auto">
          <a:xfrm>
            <a:off x="1905000" y="1828800"/>
            <a:ext cx="5410200" cy="1600200"/>
          </a:xfrm>
          <a:prstGeom prst="rect">
            <a:avLst/>
          </a:prstGeom>
          <a:noFill/>
          <a:ln w="9525">
            <a:noFill/>
            <a:miter lim="800000"/>
            <a:headEnd/>
            <a:tailEnd/>
          </a:ln>
        </p:spPr>
      </p:pic>
      <p:sp>
        <p:nvSpPr>
          <p:cNvPr id="5" name="TextBox 4"/>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6" name="TextBox 5"/>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pic>
        <p:nvPicPr>
          <p:cNvPr id="7" name="Picture 2"/>
          <p:cNvPicPr>
            <a:picLocks noChangeAspect="1" noChangeArrowheads="1"/>
          </p:cNvPicPr>
          <p:nvPr/>
        </p:nvPicPr>
        <p:blipFill>
          <a:blip r:embed="rId2" cstate="print">
            <a:clrChange>
              <a:clrFrom>
                <a:srgbClr val="FFFFFF"/>
              </a:clrFrom>
              <a:clrTo>
                <a:srgbClr val="FFFFFF">
                  <a:alpha val="0"/>
                </a:srgbClr>
              </a:clrTo>
            </a:clrChange>
          </a:blip>
          <a:srcRect l="26354" t="48958" r="32064" b="9375"/>
          <a:stretch>
            <a:fillRect/>
          </a:stretch>
        </p:blipFill>
        <p:spPr bwMode="auto">
          <a:xfrm>
            <a:off x="1752600" y="2667000"/>
            <a:ext cx="6705600" cy="3777803"/>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3B776A3E-7F26-46A9-95F1-B64090F2CB22}"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2316" y="2819400"/>
            <a:ext cx="1614545" cy="400110"/>
          </a:xfrm>
          <a:prstGeom prst="rect">
            <a:avLst/>
          </a:prstGeom>
        </p:spPr>
        <p:txBody>
          <a:bodyPr wrap="none">
            <a:spAutoFit/>
          </a:bodyPr>
          <a:lstStyle/>
          <a:p>
            <a:r>
              <a:rPr lang="en-US" sz="20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Design steps:</a:t>
            </a:r>
            <a:endParaRPr lang="en-US" sz="2000" b="1" dirty="0">
              <a:effectLst>
                <a:outerShdw blurRad="38100" dist="38100" dir="2700000" algn="tl">
                  <a:srgbClr val="000000">
                    <a:alpha val="43137"/>
                  </a:srgbClr>
                </a:outerShdw>
              </a:effectLst>
            </a:endParaRPr>
          </a:p>
        </p:txBody>
      </p:sp>
      <p:sp>
        <p:nvSpPr>
          <p:cNvPr id="3" name="Rectangle 2"/>
          <p:cNvSpPr/>
          <p:nvPr/>
        </p:nvSpPr>
        <p:spPr>
          <a:xfrm>
            <a:off x="792316" y="3276600"/>
            <a:ext cx="3932084" cy="2031325"/>
          </a:xfrm>
          <a:prstGeom prst="rect">
            <a:avLst/>
          </a:prstGeom>
        </p:spPr>
        <p:txBody>
          <a:bodyPr wrap="square">
            <a:spAutoFit/>
          </a:bodyPr>
          <a:lstStyle/>
          <a:p>
            <a:r>
              <a:rPr lang="en-US" b="1" dirty="0" smtClean="0">
                <a:latin typeface="Times New Roman" pitchFamily="18" charset="0"/>
                <a:ea typeface="Calibri" pitchFamily="34" charset="0"/>
                <a:cs typeface="Times New Roman" pitchFamily="18" charset="0"/>
              </a:rPr>
              <a:t>1- Divide the project into blocks.</a:t>
            </a:r>
          </a:p>
          <a:p>
            <a:r>
              <a:rPr lang="en-US" b="1" dirty="0" smtClean="0">
                <a:latin typeface="Times New Roman" pitchFamily="18" charset="0"/>
                <a:cs typeface="Times New Roman" pitchFamily="18" charset="0"/>
              </a:rPr>
              <a:t>2- Preliminary Design.</a:t>
            </a:r>
          </a:p>
          <a:p>
            <a:r>
              <a:rPr lang="en-US" b="1" dirty="0" smtClean="0">
                <a:latin typeface="Times New Roman" pitchFamily="18" charset="0"/>
                <a:cs typeface="Times New Roman" pitchFamily="18" charset="0"/>
              </a:rPr>
              <a:t>3- Computer modeling by ETABS</a:t>
            </a:r>
          </a:p>
          <a:p>
            <a:r>
              <a:rPr lang="en-US" b="1" dirty="0" smtClean="0">
                <a:latin typeface="Times New Roman" pitchFamily="18" charset="0"/>
                <a:cs typeface="Times New Roman" pitchFamily="18" charset="0"/>
              </a:rPr>
              <a:t>4- Analysis of the models by ETABS .</a:t>
            </a:r>
          </a:p>
          <a:p>
            <a:r>
              <a:rPr lang="en-US" b="1" dirty="0" smtClean="0">
                <a:latin typeface="Times New Roman" pitchFamily="18" charset="0"/>
                <a:cs typeface="Times New Roman" pitchFamily="18" charset="0"/>
              </a:rPr>
              <a:t>5- Redesign of the blocks.</a:t>
            </a:r>
          </a:p>
          <a:p>
            <a:r>
              <a:rPr lang="en-US" b="1" dirty="0" smtClean="0">
                <a:latin typeface="Times New Roman" pitchFamily="18" charset="0"/>
                <a:cs typeface="Times New Roman" pitchFamily="18" charset="0"/>
              </a:rPr>
              <a:t>6- hand calculation and check of     structural element.    </a:t>
            </a:r>
            <a:endParaRPr lang="en-US" dirty="0"/>
          </a:p>
        </p:txBody>
      </p:sp>
      <p:sp>
        <p:nvSpPr>
          <p:cNvPr id="4" name="Rectangle 3"/>
          <p:cNvSpPr/>
          <p:nvPr/>
        </p:nvSpPr>
        <p:spPr>
          <a:xfrm>
            <a:off x="685800" y="2286000"/>
            <a:ext cx="2569934" cy="461665"/>
          </a:xfrm>
          <a:prstGeom prst="rect">
            <a:avLst/>
          </a:prstGeom>
        </p:spPr>
        <p:txBody>
          <a:bodyPr wrap="none">
            <a:spAutoFit/>
          </a:bodyPr>
          <a:lstStyle/>
          <a:p>
            <a:r>
              <a:rPr lang="en-US" sz="24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Structural design:</a:t>
            </a:r>
            <a:endParaRPr lang="en-US" sz="2400" b="1" dirty="0">
              <a:effectLst>
                <a:outerShdw blurRad="38100" dist="38100" dir="2700000" algn="tl">
                  <a:srgbClr val="000000">
                    <a:alpha val="43137"/>
                  </a:srgbClr>
                </a:outerShdw>
              </a:effectLst>
            </a:endParaRPr>
          </a:p>
        </p:txBody>
      </p:sp>
      <p:sp>
        <p:nvSpPr>
          <p:cNvPr id="5" name="TextBox 4"/>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6" name="Slide Number Placeholder 5"/>
          <p:cNvSpPr>
            <a:spLocks noGrp="1"/>
          </p:cNvSpPr>
          <p:nvPr>
            <p:ph type="sldNum" sz="quarter" idx="12"/>
          </p:nvPr>
        </p:nvSpPr>
        <p:spPr/>
        <p:txBody>
          <a:bodyPr/>
          <a:lstStyle/>
          <a:p>
            <a:fld id="{3B776A3E-7F26-46A9-95F1-B64090F2CB22}" type="slidenum">
              <a:rPr lang="en-US" smtClean="0"/>
              <a:pPr/>
              <a:t>20</a:t>
            </a:fld>
            <a:endParaRPr lang="en-US"/>
          </a:p>
        </p:txBody>
      </p:sp>
      <p:sp>
        <p:nvSpPr>
          <p:cNvPr id="7" name="TextBox 6"/>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C:\Users\mohannad\Desktop\2222.wmf"/>
          <p:cNvPicPr>
            <a:picLocks noChangeAspect="1" noChangeArrowheads="1"/>
          </p:cNvPicPr>
          <p:nvPr/>
        </p:nvPicPr>
        <p:blipFill>
          <a:blip r:embed="rId2" cstate="print"/>
          <a:srcRect l="15811" r="2090" b="6502"/>
          <a:stretch>
            <a:fillRect/>
          </a:stretch>
        </p:blipFill>
        <p:spPr bwMode="auto">
          <a:xfrm>
            <a:off x="762000" y="2590800"/>
            <a:ext cx="5071056" cy="2667000"/>
          </a:xfrm>
          <a:prstGeom prst="rect">
            <a:avLst/>
          </a:prstGeom>
          <a:noFill/>
        </p:spPr>
      </p:pic>
      <p:sp>
        <p:nvSpPr>
          <p:cNvPr id="5" name="Oval 4"/>
          <p:cNvSpPr/>
          <p:nvPr/>
        </p:nvSpPr>
        <p:spPr>
          <a:xfrm>
            <a:off x="2667000" y="2819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395" name="Picture 3" descr="C:\Users\mohannad\Desktop\555555.wmf"/>
          <p:cNvPicPr>
            <a:picLocks noChangeAspect="1" noChangeArrowheads="1"/>
          </p:cNvPicPr>
          <p:nvPr/>
        </p:nvPicPr>
        <p:blipFill>
          <a:blip r:embed="rId3" cstate="print"/>
          <a:srcRect l="25612" r="12412"/>
          <a:stretch>
            <a:fillRect/>
          </a:stretch>
        </p:blipFill>
        <p:spPr bwMode="auto">
          <a:xfrm>
            <a:off x="5562600" y="4495800"/>
            <a:ext cx="2658875" cy="1981200"/>
          </a:xfrm>
          <a:prstGeom prst="rect">
            <a:avLst/>
          </a:prstGeom>
          <a:noFill/>
        </p:spPr>
      </p:pic>
      <p:cxnSp>
        <p:nvCxnSpPr>
          <p:cNvPr id="8" name="Straight Arrow Connector 7"/>
          <p:cNvCxnSpPr/>
          <p:nvPr/>
        </p:nvCxnSpPr>
        <p:spPr>
          <a:xfrm>
            <a:off x="2895600" y="3048000"/>
            <a:ext cx="4038600" cy="1981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1" name="Oval 10"/>
          <p:cNvSpPr/>
          <p:nvPr/>
        </p:nvSpPr>
        <p:spPr>
          <a:xfrm>
            <a:off x="1524000" y="2819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752600" y="3962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09800" y="2819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886200" y="3200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62000" y="2057400"/>
            <a:ext cx="4487126" cy="461665"/>
          </a:xfrm>
          <a:prstGeom prst="rect">
            <a:avLst/>
          </a:prstGeom>
        </p:spPr>
        <p:txBody>
          <a:bodyPr wrap="none">
            <a:spAutoFit/>
          </a:bodyPr>
          <a:lstStyle/>
          <a:p>
            <a:r>
              <a:rPr lang="en-US" sz="24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Structural and expansion  joints </a:t>
            </a:r>
            <a:endParaRPr lang="en-US" sz="2400" b="1" dirty="0">
              <a:effectLst>
                <a:outerShdw blurRad="38100" dist="38100" dir="2700000" algn="tl">
                  <a:srgbClr val="000000">
                    <a:alpha val="43137"/>
                  </a:srgbClr>
                </a:outerShdw>
              </a:effectLst>
            </a:endParaRPr>
          </a:p>
        </p:txBody>
      </p:sp>
      <p:sp>
        <p:nvSpPr>
          <p:cNvPr id="12" name="TextBox 11"/>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3" name="Slide Number Placeholder 12"/>
          <p:cNvSpPr>
            <a:spLocks noGrp="1"/>
          </p:cNvSpPr>
          <p:nvPr>
            <p:ph type="sldNum" sz="quarter" idx="12"/>
          </p:nvPr>
        </p:nvSpPr>
        <p:spPr/>
        <p:txBody>
          <a:bodyPr/>
          <a:lstStyle/>
          <a:p>
            <a:fld id="{3B776A3E-7F26-46A9-95F1-B64090F2CB22}"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ohannad\Desktop\presentation pp\Presentation1.jpg"/>
          <p:cNvPicPr>
            <a:picLocks noChangeAspect="1" noChangeArrowheads="1"/>
          </p:cNvPicPr>
          <p:nvPr/>
        </p:nvPicPr>
        <p:blipFill>
          <a:blip r:embed="rId2" cstate="print"/>
          <a:srcRect/>
          <a:stretch>
            <a:fillRect/>
          </a:stretch>
        </p:blipFill>
        <p:spPr bwMode="auto">
          <a:xfrm>
            <a:off x="990600" y="2667000"/>
            <a:ext cx="6963508" cy="4191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0724" name="Rectangle 4"/>
          <p:cNvSpPr>
            <a:spLocks noChangeArrowheads="1"/>
          </p:cNvSpPr>
          <p:nvPr/>
        </p:nvSpPr>
        <p:spPr bwMode="auto">
          <a:xfrm>
            <a:off x="914400" y="2209800"/>
            <a:ext cx="40386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project is consist of six blocks as shown</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7" name="Rectangle 7"/>
          <p:cNvSpPr>
            <a:spLocks noChangeArrowheads="1"/>
          </p:cNvSpPr>
          <p:nvPr/>
        </p:nvSpPr>
        <p:spPr bwMode="auto">
          <a:xfrm>
            <a:off x="838200" y="1905000"/>
            <a:ext cx="213616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Project description:</a:t>
            </a:r>
            <a:endPar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TextBox 5"/>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8" name="Slide Number Placeholder 7"/>
          <p:cNvSpPr>
            <a:spLocks noGrp="1"/>
          </p:cNvSpPr>
          <p:nvPr>
            <p:ph type="sldNum" sz="quarter" idx="12"/>
          </p:nvPr>
        </p:nvSpPr>
        <p:spPr/>
        <p:txBody>
          <a:bodyPr/>
          <a:lstStyle/>
          <a:p>
            <a:fld id="{3B776A3E-7F26-46A9-95F1-B64090F2CB22}"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2057400"/>
            <a:ext cx="2214068" cy="400110"/>
          </a:xfrm>
          <a:prstGeom prst="rect">
            <a:avLst/>
          </a:prstGeom>
        </p:spPr>
        <p:txBody>
          <a:bodyPr wrap="none">
            <a:spAutoFit/>
          </a:bodyPr>
          <a:lstStyle/>
          <a:p>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Design of Block B:</a:t>
            </a:r>
            <a:endParaRPr lang="en-US"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4"/>
          <p:cNvPicPr/>
          <p:nvPr/>
        </p:nvPicPr>
        <p:blipFill>
          <a:blip r:embed="rId2" cstate="print">
            <a:clrChange>
              <a:clrFrom>
                <a:srgbClr val="FFFFFF"/>
              </a:clrFrom>
              <a:clrTo>
                <a:srgbClr val="FFFFFF">
                  <a:alpha val="0"/>
                </a:srgbClr>
              </a:clrTo>
            </a:clrChange>
          </a:blip>
          <a:srcRect l="16816" t="27087" r="24814" b="16063"/>
          <a:stretch>
            <a:fillRect/>
          </a:stretch>
        </p:blipFill>
        <p:spPr bwMode="auto">
          <a:xfrm>
            <a:off x="4038600" y="1905000"/>
            <a:ext cx="4800600" cy="3733800"/>
          </a:xfrm>
          <a:prstGeom prst="rect">
            <a:avLst/>
          </a:prstGeom>
          <a:noFill/>
          <a:ln w="9525">
            <a:noFill/>
            <a:miter lim="800000"/>
            <a:headEnd/>
            <a:tailEnd/>
          </a:ln>
        </p:spPr>
      </p:pic>
      <p:sp>
        <p:nvSpPr>
          <p:cNvPr id="58369" name="Rectangle 1"/>
          <p:cNvSpPr>
            <a:spLocks noChangeArrowheads="1"/>
          </p:cNvSpPr>
          <p:nvPr/>
        </p:nvSpPr>
        <p:spPr bwMode="auto">
          <a:xfrm>
            <a:off x="762000" y="2514600"/>
            <a:ext cx="3200400"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Structural system:</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this block we use one way ribbed slab with 30 cm depth.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descr="C:\Documents and Settings\MOHANNAD\سطح المكتب\M2.wmf"/>
          <p:cNvPicPr/>
          <p:nvPr/>
        </p:nvPicPr>
        <p:blipFill>
          <a:blip r:embed="rId3" cstate="print"/>
          <a:srcRect l="12340" t="28798" r="11699" b="30192"/>
          <a:stretch>
            <a:fillRect/>
          </a:stretch>
        </p:blipFill>
        <p:spPr bwMode="auto">
          <a:xfrm>
            <a:off x="838200" y="4724400"/>
            <a:ext cx="3276600" cy="914400"/>
          </a:xfrm>
          <a:prstGeom prst="rect">
            <a:avLst/>
          </a:prstGeom>
          <a:noFill/>
          <a:ln w="9525">
            <a:noFill/>
            <a:miter lim="800000"/>
            <a:headEnd/>
            <a:tailEnd/>
          </a:ln>
        </p:spPr>
      </p:pic>
      <p:sp>
        <p:nvSpPr>
          <p:cNvPr id="8" name="Rectangle 7"/>
          <p:cNvSpPr/>
          <p:nvPr/>
        </p:nvSpPr>
        <p:spPr>
          <a:xfrm>
            <a:off x="685800" y="3505200"/>
            <a:ext cx="2174634" cy="369332"/>
          </a:xfrm>
          <a:prstGeom prst="rect">
            <a:avLst/>
          </a:prstGeom>
        </p:spPr>
        <p:txBody>
          <a:bodyPr wrap="none">
            <a:spAutoFit/>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Preliminary Design:</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057400" y="3962400"/>
            <a:ext cx="292100" cy="336550"/>
          </a:xfrm>
          <a:prstGeom prst="rect">
            <a:avLst/>
          </a:prstGeom>
          <a:noFill/>
        </p:spPr>
      </p:pic>
      <p:pic>
        <p:nvPicPr>
          <p:cNvPr id="10"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667000" y="3962400"/>
            <a:ext cx="514350" cy="342900"/>
          </a:xfrm>
          <a:prstGeom prst="rect">
            <a:avLst/>
          </a:prstGeom>
          <a:noFill/>
        </p:spPr>
      </p:pic>
      <p:sp>
        <p:nvSpPr>
          <p:cNvPr id="11" name="Rectangle 3"/>
          <p:cNvSpPr>
            <a:spLocks noChangeArrowheads="1"/>
          </p:cNvSpPr>
          <p:nvPr/>
        </p:nvSpPr>
        <p:spPr bwMode="auto">
          <a:xfrm>
            <a:off x="685800" y="3962400"/>
            <a:ext cx="22860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Slab thickness (h)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5"/>
          <p:cNvSpPr>
            <a:spLocks noChangeArrowheads="1"/>
          </p:cNvSpPr>
          <p:nvPr/>
        </p:nvSpPr>
        <p:spPr bwMode="auto">
          <a:xfrm>
            <a:off x="3200400" y="3962400"/>
            <a:ext cx="16002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14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27.56 use 30 cm</a:t>
            </a:r>
            <a:r>
              <a:rPr kumimoji="0" lang="en-US" sz="14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p:nvPr/>
        </p:nvSpPr>
        <p:spPr>
          <a:xfrm>
            <a:off x="2362200" y="3962400"/>
            <a:ext cx="300082" cy="369332"/>
          </a:xfrm>
          <a:prstGeom prst="rect">
            <a:avLst/>
          </a:prstGeom>
        </p:spPr>
        <p:txBody>
          <a:bodyPr wrap="none">
            <a:spAutoFit/>
          </a:bodyPr>
          <a:lstStyle/>
          <a:p>
            <a:r>
              <a:rPr lang="en-US" b="1" dirty="0" smtClean="0">
                <a:solidFill>
                  <a:srgbClr val="000000"/>
                </a:solidFill>
                <a:latin typeface="Calibri" pitchFamily="34" charset="0"/>
                <a:ea typeface="Times New Roman" pitchFamily="18" charset="0"/>
                <a:cs typeface="Arial" pitchFamily="34" charset="0"/>
              </a:rPr>
              <a:t>=</a:t>
            </a:r>
            <a:endParaRPr lang="en-US" dirty="0"/>
          </a:p>
        </p:txBody>
      </p:sp>
      <p:sp>
        <p:nvSpPr>
          <p:cNvPr id="14" name="Slide Number Placeholder 13"/>
          <p:cNvSpPr>
            <a:spLocks noGrp="1"/>
          </p:cNvSpPr>
          <p:nvPr>
            <p:ph type="sldNum" sz="quarter" idx="12"/>
          </p:nvPr>
        </p:nvSpPr>
        <p:spPr/>
        <p:txBody>
          <a:bodyPr/>
          <a:lstStyle/>
          <a:p>
            <a:fld id="{3B776A3E-7F26-46A9-95F1-B64090F2CB22}" type="slidenum">
              <a:rPr lang="en-US" smtClean="0"/>
              <a:pPr/>
              <a:t>23</a:t>
            </a:fld>
            <a:endParaRPr lang="en-US"/>
          </a:p>
        </p:txBody>
      </p:sp>
      <p:sp>
        <p:nvSpPr>
          <p:cNvPr id="15" name="TextBox 14"/>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609600" y="1981200"/>
            <a:ext cx="4429033" cy="61555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Structural analysis:</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We use </a:t>
            </a:r>
            <a:r>
              <a:rPr kumimoji="0" lang="en-US" sz="16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ETABS</a:t>
            </a:r>
            <a:r>
              <a:rPr kumimoji="0" lang="en-US"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pro for the analysis of this block.</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 name="Picture 4"/>
          <p:cNvPicPr/>
          <p:nvPr/>
        </p:nvPicPr>
        <p:blipFill>
          <a:blip r:embed="rId2" cstate="print">
            <a:clrChange>
              <a:clrFrom>
                <a:srgbClr val="FFFFFF"/>
              </a:clrFrom>
              <a:clrTo>
                <a:srgbClr val="FFFFFF">
                  <a:alpha val="0"/>
                </a:srgbClr>
              </a:clrTo>
            </a:clrChange>
          </a:blip>
          <a:srcRect l="24800" t="17271" r="7520" b="7676"/>
          <a:stretch>
            <a:fillRect/>
          </a:stretch>
        </p:blipFill>
        <p:spPr bwMode="auto">
          <a:xfrm>
            <a:off x="2286000" y="2819400"/>
            <a:ext cx="4028987" cy="3356658"/>
          </a:xfrm>
          <a:prstGeom prst="rect">
            <a:avLst/>
          </a:prstGeom>
          <a:noFill/>
          <a:ln w="9525">
            <a:noFill/>
            <a:miter lim="800000"/>
            <a:headEnd/>
            <a:tailEnd/>
          </a:ln>
        </p:spPr>
      </p:pic>
      <p:sp>
        <p:nvSpPr>
          <p:cNvPr id="6" name="TextBox 5"/>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Slide Number Placeholder 6"/>
          <p:cNvSpPr>
            <a:spLocks noGrp="1"/>
          </p:cNvSpPr>
          <p:nvPr>
            <p:ph type="sldNum" sz="quarter" idx="12"/>
          </p:nvPr>
        </p:nvSpPr>
        <p:spPr/>
        <p:txBody>
          <a:bodyPr/>
          <a:lstStyle/>
          <a:p>
            <a:fld id="{3B776A3E-7F26-46A9-95F1-B64090F2CB22}"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82" name="Picture 1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76400" y="2286000"/>
            <a:ext cx="285750" cy="336550"/>
          </a:xfrm>
          <a:prstGeom prst="rect">
            <a:avLst/>
          </a:prstGeom>
          <a:noFill/>
        </p:spPr>
      </p:pic>
      <p:pic>
        <p:nvPicPr>
          <p:cNvPr id="32781"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09800" y="2286000"/>
            <a:ext cx="514350" cy="342900"/>
          </a:xfrm>
          <a:prstGeom prst="rect">
            <a:avLst/>
          </a:prstGeom>
          <a:noFill/>
        </p:spPr>
      </p:pic>
      <p:sp>
        <p:nvSpPr>
          <p:cNvPr id="32783" name="Rectangle 15"/>
          <p:cNvSpPr>
            <a:spLocks noChangeArrowheads="1"/>
          </p:cNvSpPr>
          <p:nvPr/>
        </p:nvSpPr>
        <p:spPr bwMode="auto">
          <a:xfrm>
            <a:off x="533400" y="2286000"/>
            <a:ext cx="12192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Beam depth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84" name="Rectangle 16"/>
          <p:cNvSpPr>
            <a:spLocks noChangeArrowheads="1"/>
          </p:cNvSpPr>
          <p:nvPr/>
        </p:nvSpPr>
        <p:spPr bwMode="auto">
          <a:xfrm>
            <a:off x="1905000" y="2286000"/>
            <a:ext cx="228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85" name="Rectangle 17"/>
          <p:cNvSpPr>
            <a:spLocks noChangeArrowheads="1"/>
          </p:cNvSpPr>
          <p:nvPr/>
        </p:nvSpPr>
        <p:spPr bwMode="auto">
          <a:xfrm>
            <a:off x="2667000" y="2286000"/>
            <a:ext cx="4495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33.5 we use 60 cm</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(35 fails in shear and torsion by ETABS pro check)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87" name="Rectangle 19"/>
          <p:cNvSpPr>
            <a:spLocks noChangeArrowheads="1"/>
          </p:cNvSpPr>
          <p:nvPr/>
        </p:nvSpPr>
        <p:spPr bwMode="auto">
          <a:xfrm>
            <a:off x="533400" y="2590800"/>
            <a:ext cx="12954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Beam width:</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 = </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786" name="Picture 1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38200" y="2819400"/>
            <a:ext cx="76200" cy="342900"/>
          </a:xfrm>
          <a:prstGeom prst="rect">
            <a:avLst/>
          </a:prstGeom>
          <a:noFill/>
        </p:spPr>
      </p:pic>
      <p:sp>
        <p:nvSpPr>
          <p:cNvPr id="32788" name="Rectangle 20"/>
          <p:cNvSpPr>
            <a:spLocks noChangeArrowheads="1"/>
          </p:cNvSpPr>
          <p:nvPr/>
        </p:nvSpPr>
        <p:spPr bwMode="auto">
          <a:xfrm>
            <a:off x="838200" y="2819400"/>
            <a:ext cx="762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30cm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7"/>
          <p:cNvSpPr/>
          <p:nvPr/>
        </p:nvSpPr>
        <p:spPr>
          <a:xfrm>
            <a:off x="609600" y="1943100"/>
            <a:ext cx="2440092" cy="369332"/>
          </a:xfrm>
          <a:prstGeom prst="rect">
            <a:avLst/>
          </a:prstGeom>
        </p:spPr>
        <p:txBody>
          <a:bodyPr wrap="none">
            <a:spAutoFit/>
          </a:bodyPr>
          <a:lstStyle/>
          <a:p>
            <a:r>
              <a:rPr lang="en-US" b="1" dirty="0" smtClean="0">
                <a:latin typeface="Times New Roman" pitchFamily="18" charset="0"/>
                <a:cs typeface="Times New Roman" pitchFamily="18" charset="0"/>
              </a:rPr>
              <a:t>Main beam dimension</a:t>
            </a:r>
            <a:r>
              <a:rPr lang="en-US" dirty="0" smtClean="0"/>
              <a:t>:</a:t>
            </a:r>
            <a:endParaRPr lang="en-US" dirty="0"/>
          </a:p>
        </p:txBody>
      </p:sp>
      <p:sp>
        <p:nvSpPr>
          <p:cNvPr id="29" name="Rectangle 28"/>
          <p:cNvSpPr/>
          <p:nvPr/>
        </p:nvSpPr>
        <p:spPr>
          <a:xfrm>
            <a:off x="3276600" y="1447800"/>
            <a:ext cx="1882247" cy="369332"/>
          </a:xfrm>
          <a:prstGeom prst="rect">
            <a:avLst/>
          </a:prstGeom>
        </p:spPr>
        <p:txBody>
          <a:bodyPr wrap="none">
            <a:spAutoFit/>
          </a:bodyPr>
          <a:lstStyle/>
          <a:p>
            <a:r>
              <a:rPr lang="en-US" b="1" dirty="0" smtClean="0">
                <a:latin typeface="Times New Roman" pitchFamily="18" charset="0"/>
                <a:cs typeface="Times New Roman" pitchFamily="18" charset="0"/>
              </a:rPr>
              <a:t>Beam dimension</a:t>
            </a:r>
            <a:r>
              <a:rPr lang="en-US" dirty="0" smtClean="0"/>
              <a:t>:</a:t>
            </a:r>
            <a:endParaRPr lang="en-US" dirty="0"/>
          </a:p>
        </p:txBody>
      </p:sp>
      <p:pic>
        <p:nvPicPr>
          <p:cNvPr id="32790" name="Picture 2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52600" y="3429000"/>
            <a:ext cx="285750" cy="336550"/>
          </a:xfrm>
          <a:prstGeom prst="rect">
            <a:avLst/>
          </a:prstGeom>
          <a:noFill/>
        </p:spPr>
      </p:pic>
      <p:pic>
        <p:nvPicPr>
          <p:cNvPr id="32789" name="Picture 2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286000" y="3429000"/>
            <a:ext cx="514350" cy="342900"/>
          </a:xfrm>
          <a:prstGeom prst="rect">
            <a:avLst/>
          </a:prstGeom>
          <a:noFill/>
        </p:spPr>
      </p:pic>
      <p:sp>
        <p:nvSpPr>
          <p:cNvPr id="32791" name="Rectangle 23"/>
          <p:cNvSpPr>
            <a:spLocks noChangeArrowheads="1"/>
          </p:cNvSpPr>
          <p:nvPr/>
        </p:nvSpPr>
        <p:spPr bwMode="auto">
          <a:xfrm>
            <a:off x="609600" y="3200400"/>
            <a:ext cx="16002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Secondary beam:</a:t>
            </a:r>
            <a:endParaRPr kumimoji="0" lang="en-US" sz="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Beam depth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92" name="Rectangle 24"/>
          <p:cNvSpPr>
            <a:spLocks noChangeArrowheads="1"/>
          </p:cNvSpPr>
          <p:nvPr/>
        </p:nvSpPr>
        <p:spPr bwMode="auto">
          <a:xfrm>
            <a:off x="1981200" y="3429000"/>
            <a:ext cx="304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93" name="Rectangle 25"/>
          <p:cNvSpPr>
            <a:spLocks noChangeArrowheads="1"/>
          </p:cNvSpPr>
          <p:nvPr/>
        </p:nvSpPr>
        <p:spPr bwMode="auto">
          <a:xfrm>
            <a:off x="2819400" y="3429000"/>
            <a:ext cx="3048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26.4 we use 30 cm</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beam is hidden beam)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Rectangle 34"/>
          <p:cNvSpPr/>
          <p:nvPr/>
        </p:nvSpPr>
        <p:spPr>
          <a:xfrm>
            <a:off x="685800" y="3657600"/>
            <a:ext cx="4572000" cy="646331"/>
          </a:xfrm>
          <a:prstGeom prst="rect">
            <a:avLst/>
          </a:prstGeom>
        </p:spPr>
        <p:txBody>
          <a:bodyPr>
            <a:spAutoFit/>
          </a:bodyPr>
          <a:lstStyle/>
          <a:p>
            <a:pPr lvl="0" eaLnBrk="0" fontAlgn="base" hangingPunct="0">
              <a:spcBef>
                <a:spcPct val="0"/>
              </a:spcBef>
              <a:spcAft>
                <a:spcPct val="0"/>
              </a:spcAft>
            </a:pPr>
            <a:r>
              <a:rPr lang="en-US" sz="1600" dirty="0" smtClean="0">
                <a:latin typeface="Times New Roman" pitchFamily="18" charset="0"/>
                <a:ea typeface="Calibri" pitchFamily="34" charset="0"/>
                <a:cs typeface="Times New Roman" pitchFamily="18" charset="0"/>
              </a:rPr>
              <a:t>Beam width</a:t>
            </a:r>
            <a:r>
              <a:rPr lang="en-US" dirty="0" smtClean="0">
                <a:latin typeface="Times New Roman" pitchFamily="18" charset="0"/>
                <a:ea typeface="Calibri" pitchFamily="34" charset="0"/>
                <a:cs typeface="Times New Roman" pitchFamily="18" charset="0"/>
              </a:rPr>
              <a:t>:</a:t>
            </a:r>
            <a:endParaRPr lang="en-US" sz="1000" dirty="0" smtClean="0">
              <a:latin typeface="Times New Roman" pitchFamily="18" charset="0"/>
              <a:cs typeface="Times New Roman" pitchFamily="18" charset="0"/>
            </a:endParaRPr>
          </a:p>
          <a:p>
            <a:pPr lvl="0" eaLnBrk="0" fontAlgn="base" hangingPunct="0">
              <a:spcBef>
                <a:spcPct val="0"/>
              </a:spcBef>
              <a:spcAft>
                <a:spcPct val="0"/>
              </a:spcAft>
            </a:pPr>
            <a:r>
              <a:rPr lang="en-US" sz="1400" dirty="0" smtClean="0">
                <a:latin typeface="Times New Roman" pitchFamily="18" charset="0"/>
                <a:ea typeface="Calibri" pitchFamily="34" charset="0"/>
                <a:cs typeface="Times New Roman" pitchFamily="18" charset="0"/>
              </a:rPr>
              <a:t>B </a:t>
            </a:r>
            <a:r>
              <a:rPr lang="en-US" dirty="0" smtClean="0">
                <a:latin typeface="Times New Roman" pitchFamily="18" charset="0"/>
                <a:ea typeface="Times New Roman" pitchFamily="18" charset="0"/>
                <a:cs typeface="Times New Roman" pitchFamily="18" charset="0"/>
              </a:rPr>
              <a:t>= 40cm </a:t>
            </a:r>
            <a:endParaRPr lang="en-US" sz="2400" dirty="0" smtClean="0">
              <a:latin typeface="Times New Roman" pitchFamily="18" charset="0"/>
              <a:cs typeface="Times New Roman" pitchFamily="18" charset="0"/>
            </a:endParaRPr>
          </a:p>
        </p:txBody>
      </p:sp>
      <p:pic>
        <p:nvPicPr>
          <p:cNvPr id="32797" name="Picture 2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0" y="457200"/>
            <a:ext cx="139700" cy="247650"/>
          </a:xfrm>
          <a:prstGeom prst="rect">
            <a:avLst/>
          </a:prstGeom>
          <a:noFill/>
        </p:spPr>
      </p:pic>
      <p:pic>
        <p:nvPicPr>
          <p:cNvPr id="32796" name="Picture 28"/>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704850"/>
            <a:ext cx="209550" cy="260350"/>
          </a:xfrm>
          <a:prstGeom prst="rect">
            <a:avLst/>
          </a:prstGeom>
          <a:noFill/>
        </p:spPr>
      </p:pic>
      <p:pic>
        <p:nvPicPr>
          <p:cNvPr id="32795" name="Picture 27"/>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965200"/>
            <a:ext cx="127000" cy="247650"/>
          </a:xfrm>
          <a:prstGeom prst="rect">
            <a:avLst/>
          </a:prstGeom>
          <a:noFill/>
        </p:spPr>
      </p:pic>
      <p:pic>
        <p:nvPicPr>
          <p:cNvPr id="32794" name="Picture 26"/>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0" y="1212850"/>
            <a:ext cx="196850" cy="260350"/>
          </a:xfrm>
          <a:prstGeom prst="rect">
            <a:avLst/>
          </a:prstGeom>
          <a:noFill/>
        </p:spPr>
      </p:pic>
      <p:sp>
        <p:nvSpPr>
          <p:cNvPr id="32798" name="Rectangle 30"/>
          <p:cNvSpPr>
            <a:spLocks noChangeArrowheads="1"/>
          </p:cNvSpPr>
          <p:nvPr/>
        </p:nvSpPr>
        <p:spPr bwMode="auto">
          <a:xfrm>
            <a:off x="609600" y="4343400"/>
            <a:ext cx="3048000"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Column dimension: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column is designed into 3 groups</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Edge and gurnard column: rectangular section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a:t>
            </a:r>
            <a:r>
              <a:rPr kumimoji="0" lang="en-US" sz="11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u</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=120 Ton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a:t>
            </a:r>
            <a:r>
              <a:rPr kumimoji="0" lang="en-US" sz="11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u</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Ag×0.1</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Ag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99" name="Rectangle 31"/>
          <p:cNvSpPr>
            <a:spLocks noChangeArrowheads="1"/>
          </p:cNvSpPr>
          <p:nvPr/>
        </p:nvSpPr>
        <p:spPr bwMode="auto">
          <a:xfrm>
            <a:off x="45720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800" name="Rectangle 32"/>
          <p:cNvSpPr>
            <a:spLocks noChangeArrowheads="1"/>
          </p:cNvSpPr>
          <p:nvPr/>
        </p:nvSpPr>
        <p:spPr bwMode="auto">
          <a:xfrm>
            <a:off x="914400" y="5257800"/>
            <a:ext cx="25146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1200=25×50 we use 25×55cm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801" name="Rectangle 33"/>
          <p:cNvSpPr>
            <a:spLocks noChangeArrowheads="1"/>
          </p:cNvSpPr>
          <p:nvPr/>
        </p:nvSpPr>
        <p:spPr bwMode="auto">
          <a:xfrm>
            <a:off x="457200" y="1212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5" name="Table 44"/>
          <p:cNvGraphicFramePr>
            <a:graphicFrameLocks noGrp="1"/>
          </p:cNvGraphicFramePr>
          <p:nvPr/>
        </p:nvGraphicFramePr>
        <p:xfrm>
          <a:off x="609600" y="5675495"/>
          <a:ext cx="2743200" cy="877705"/>
        </p:xfrm>
        <a:graphic>
          <a:graphicData uri="http://schemas.openxmlformats.org/drawingml/2006/table">
            <a:tbl>
              <a:tblPr/>
              <a:tblGrid>
                <a:gridCol w="914400"/>
                <a:gridCol w="822960"/>
                <a:gridCol w="1005840"/>
              </a:tblGrid>
              <a:tr h="246769">
                <a:tc>
                  <a:txBody>
                    <a:bodyPr/>
                    <a:lstStyle/>
                    <a:p>
                      <a:pPr marL="0" marR="0" algn="ctr" rtl="0">
                        <a:lnSpc>
                          <a:spcPct val="115000"/>
                        </a:lnSpc>
                        <a:spcBef>
                          <a:spcPts val="0"/>
                        </a:spcBef>
                        <a:spcAft>
                          <a:spcPts val="0"/>
                        </a:spcAft>
                      </a:pPr>
                      <a:r>
                        <a:rPr lang="en-US" sz="1200" b="1" dirty="0">
                          <a:latin typeface="Times New Roman"/>
                          <a:ea typeface="Times New Roman"/>
                          <a:cs typeface="Arial"/>
                        </a:rPr>
                        <a:t>Type</a:t>
                      </a:r>
                      <a:endParaRPr lang="en-US" sz="11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0"/>
                        </a:spcAft>
                      </a:pPr>
                      <a:r>
                        <a:rPr lang="en-US" sz="1200" b="1">
                          <a:solidFill>
                            <a:srgbClr val="000000"/>
                          </a:solidFill>
                          <a:latin typeface="Times New Roman"/>
                          <a:ea typeface="Times New Roman"/>
                          <a:cs typeface="Arial"/>
                        </a:rPr>
                        <a:t>Pu</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0"/>
                        </a:spcAft>
                      </a:pPr>
                      <a:r>
                        <a:rPr lang="en-US" sz="1200" b="1" dirty="0">
                          <a:solidFill>
                            <a:srgbClr val="000000"/>
                          </a:solidFill>
                          <a:latin typeface="Times New Roman"/>
                          <a:ea typeface="Times New Roman"/>
                          <a:cs typeface="Arial"/>
                        </a:rPr>
                        <a:t>Dim</a:t>
                      </a:r>
                      <a:endParaRPr lang="en-US" sz="11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186857">
                <a:tc>
                  <a:txBody>
                    <a:bodyPr/>
                    <a:lstStyle/>
                    <a:p>
                      <a:pPr marL="0" marR="0" algn="ctr" rtl="0">
                        <a:lnSpc>
                          <a:spcPct val="115000"/>
                        </a:lnSpc>
                        <a:spcBef>
                          <a:spcPts val="0"/>
                        </a:spcBef>
                        <a:spcAft>
                          <a:spcPts val="0"/>
                        </a:spcAft>
                      </a:pPr>
                      <a:r>
                        <a:rPr lang="en-US" sz="1200" b="1">
                          <a:latin typeface="Times New Roman"/>
                          <a:ea typeface="Times New Roman"/>
                          <a:cs typeface="Arial"/>
                        </a:rPr>
                        <a:t>Group 1</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200"/>
                        </a:spcBef>
                        <a:spcAft>
                          <a:spcPts val="0"/>
                        </a:spcAft>
                      </a:pPr>
                      <a:r>
                        <a:rPr lang="en-US" sz="1200" b="1" dirty="0" smtClean="0">
                          <a:solidFill>
                            <a:srgbClr val="000000"/>
                          </a:solidFill>
                          <a:latin typeface="Times New Roman"/>
                          <a:ea typeface="Times New Roman"/>
                          <a:cs typeface="Arial"/>
                        </a:rPr>
                        <a:t>120</a:t>
                      </a:r>
                      <a:endParaRPr lang="en-US" sz="11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200"/>
                        </a:spcBef>
                        <a:spcAft>
                          <a:spcPts val="0"/>
                        </a:spcAft>
                      </a:pPr>
                      <a:r>
                        <a:rPr lang="en-US" sz="1200" b="1">
                          <a:solidFill>
                            <a:srgbClr val="000000"/>
                          </a:solidFill>
                          <a:latin typeface="Times New Roman"/>
                          <a:ea typeface="Times New Roman"/>
                          <a:cs typeface="Arial"/>
                        </a:rPr>
                        <a:t>25</a:t>
                      </a:r>
                      <a:r>
                        <a:rPr lang="en-US" sz="1200" b="1">
                          <a:latin typeface="Times New Roman"/>
                          <a:ea typeface="Calibri"/>
                          <a:cs typeface="Arial"/>
                        </a:rPr>
                        <a:t>×</a:t>
                      </a:r>
                      <a:r>
                        <a:rPr lang="en-US" sz="1200" b="1">
                          <a:solidFill>
                            <a:srgbClr val="000000"/>
                          </a:solidFill>
                          <a:latin typeface="Times New Roman"/>
                          <a:ea typeface="Times New Roman"/>
                          <a:cs typeface="Arial"/>
                        </a:rPr>
                        <a:t>50</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857">
                <a:tc>
                  <a:txBody>
                    <a:bodyPr/>
                    <a:lstStyle/>
                    <a:p>
                      <a:pPr marL="0" marR="0" algn="ctr" rtl="0">
                        <a:lnSpc>
                          <a:spcPct val="115000"/>
                        </a:lnSpc>
                        <a:spcBef>
                          <a:spcPts val="1200"/>
                        </a:spcBef>
                        <a:spcAft>
                          <a:spcPts val="0"/>
                        </a:spcAft>
                      </a:pPr>
                      <a:r>
                        <a:rPr lang="en-US" sz="1200" b="1">
                          <a:latin typeface="Times New Roman"/>
                          <a:ea typeface="Times New Roman"/>
                          <a:cs typeface="Arial"/>
                        </a:rPr>
                        <a:t>Group2</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200"/>
                        </a:spcBef>
                        <a:spcAft>
                          <a:spcPts val="0"/>
                        </a:spcAft>
                      </a:pPr>
                      <a:r>
                        <a:rPr lang="en-US" sz="1200" b="1" dirty="0">
                          <a:solidFill>
                            <a:srgbClr val="000000"/>
                          </a:solidFill>
                          <a:latin typeface="Times New Roman"/>
                          <a:ea typeface="Times New Roman"/>
                          <a:cs typeface="Arial"/>
                        </a:rPr>
                        <a:t>210</a:t>
                      </a:r>
                      <a:endParaRPr lang="en-US" sz="11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200"/>
                        </a:spcBef>
                        <a:spcAft>
                          <a:spcPts val="0"/>
                        </a:spcAft>
                      </a:pPr>
                      <a:r>
                        <a:rPr lang="en-US" sz="1200" b="1">
                          <a:solidFill>
                            <a:srgbClr val="000000"/>
                          </a:solidFill>
                          <a:latin typeface="Times New Roman"/>
                          <a:ea typeface="Times New Roman"/>
                          <a:cs typeface="Arial"/>
                        </a:rPr>
                        <a:t>40</a:t>
                      </a:r>
                      <a:r>
                        <a:rPr lang="en-US" sz="1200" b="1">
                          <a:latin typeface="Times New Roman"/>
                          <a:ea typeface="Calibri"/>
                          <a:cs typeface="Arial"/>
                        </a:rPr>
                        <a:t>×</a:t>
                      </a:r>
                      <a:r>
                        <a:rPr lang="en-US" sz="1200" b="1">
                          <a:solidFill>
                            <a:srgbClr val="000000"/>
                          </a:solidFill>
                          <a:latin typeface="Times New Roman"/>
                          <a:ea typeface="Times New Roman"/>
                          <a:cs typeface="Arial"/>
                        </a:rPr>
                        <a:t>40</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857">
                <a:tc>
                  <a:txBody>
                    <a:bodyPr/>
                    <a:lstStyle/>
                    <a:p>
                      <a:pPr marL="0" marR="0" algn="ctr" rtl="0">
                        <a:lnSpc>
                          <a:spcPct val="115000"/>
                        </a:lnSpc>
                        <a:spcBef>
                          <a:spcPts val="1200"/>
                        </a:spcBef>
                        <a:spcAft>
                          <a:spcPts val="0"/>
                        </a:spcAft>
                      </a:pPr>
                      <a:r>
                        <a:rPr lang="en-US" sz="1200" b="1">
                          <a:latin typeface="Times New Roman"/>
                          <a:ea typeface="Times New Roman"/>
                          <a:cs typeface="Arial"/>
                        </a:rPr>
                        <a:t>Group 3</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200"/>
                        </a:spcBef>
                        <a:spcAft>
                          <a:spcPts val="0"/>
                        </a:spcAft>
                      </a:pPr>
                      <a:r>
                        <a:rPr lang="en-US" sz="1200" b="1">
                          <a:solidFill>
                            <a:srgbClr val="000000"/>
                          </a:solidFill>
                          <a:latin typeface="Times New Roman"/>
                          <a:ea typeface="Times New Roman"/>
                          <a:cs typeface="Arial"/>
                        </a:rPr>
                        <a:t>105</a:t>
                      </a:r>
                      <a:endParaRPr lang="en-US" sz="11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200"/>
                        </a:spcBef>
                        <a:spcAft>
                          <a:spcPts val="0"/>
                        </a:spcAft>
                      </a:pPr>
                      <a:r>
                        <a:rPr lang="en-US" sz="1200" b="1" dirty="0">
                          <a:solidFill>
                            <a:srgbClr val="000000"/>
                          </a:solidFill>
                          <a:latin typeface="Times New Roman"/>
                          <a:ea typeface="Times New Roman"/>
                          <a:cs typeface="Arial"/>
                        </a:rPr>
                        <a:t>D=35</a:t>
                      </a:r>
                      <a:endParaRPr lang="en-US" sz="11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6" name="Picture 45"/>
          <p:cNvPicPr/>
          <p:nvPr/>
        </p:nvPicPr>
        <p:blipFill>
          <a:blip r:embed="rId10" cstate="print">
            <a:clrChange>
              <a:clrFrom>
                <a:srgbClr val="FFFFFF"/>
              </a:clrFrom>
              <a:clrTo>
                <a:srgbClr val="FFFFFF">
                  <a:alpha val="0"/>
                </a:srgbClr>
              </a:clrTo>
            </a:clrChange>
          </a:blip>
          <a:srcRect l="22560" t="36460" r="33920" b="17411"/>
          <a:stretch>
            <a:fillRect/>
          </a:stretch>
        </p:blipFill>
        <p:spPr bwMode="auto">
          <a:xfrm>
            <a:off x="3810000" y="3733800"/>
            <a:ext cx="4648200" cy="3048000"/>
          </a:xfrm>
          <a:prstGeom prst="rect">
            <a:avLst/>
          </a:prstGeom>
          <a:noFill/>
          <a:ln w="9525">
            <a:noFill/>
            <a:miter lim="800000"/>
            <a:headEnd/>
            <a:tailEnd/>
          </a:ln>
        </p:spPr>
      </p:pic>
      <p:sp>
        <p:nvSpPr>
          <p:cNvPr id="30" name="TextBox 29"/>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31" name="Slide Number Placeholder 30"/>
          <p:cNvSpPr>
            <a:spLocks noGrp="1"/>
          </p:cNvSpPr>
          <p:nvPr>
            <p:ph type="sldNum" sz="quarter" idx="12"/>
          </p:nvPr>
        </p:nvSpPr>
        <p:spPr/>
        <p:txBody>
          <a:bodyPr/>
          <a:lstStyle/>
          <a:p>
            <a:fld id="{3B776A3E-7F26-46A9-95F1-B64090F2CB22}"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2057400"/>
            <a:ext cx="2159566" cy="369332"/>
          </a:xfrm>
          <a:prstGeom prst="rect">
            <a:avLst/>
          </a:prstGeom>
        </p:spPr>
        <p:txBody>
          <a:bodyPr wrap="none">
            <a:spAutoFit/>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Column dimention:</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4" descr="C:\Documents and Settings\MOHANNAD\سطح المكتب\Image.jpg"/>
          <p:cNvPicPr/>
          <p:nvPr/>
        </p:nvPicPr>
        <p:blipFill>
          <a:blip r:embed="rId2" cstate="print"/>
          <a:srcRect l="6571" t="13306" r="68269" b="29436"/>
          <a:stretch>
            <a:fillRect/>
          </a:stretch>
        </p:blipFill>
        <p:spPr bwMode="auto">
          <a:xfrm>
            <a:off x="5486400" y="2209800"/>
            <a:ext cx="2229730" cy="2018714"/>
          </a:xfrm>
          <a:prstGeom prst="rect">
            <a:avLst/>
          </a:prstGeom>
          <a:noFill/>
          <a:ln w="9525">
            <a:noFill/>
            <a:miter lim="800000"/>
            <a:headEnd/>
            <a:tailEnd/>
          </a:ln>
        </p:spPr>
      </p:pic>
      <p:pic>
        <p:nvPicPr>
          <p:cNvPr id="6" name="Picture 5" descr="C:\Documents and Settings\MOHANNAD\سطح المكتب\Image.jpg"/>
          <p:cNvPicPr/>
          <p:nvPr/>
        </p:nvPicPr>
        <p:blipFill>
          <a:blip r:embed="rId2" cstate="print"/>
          <a:srcRect l="55929" t="31623" r="24840" b="22177"/>
          <a:stretch>
            <a:fillRect/>
          </a:stretch>
        </p:blipFill>
        <p:spPr bwMode="auto">
          <a:xfrm>
            <a:off x="3200400" y="2514600"/>
            <a:ext cx="1962443" cy="1878037"/>
          </a:xfrm>
          <a:prstGeom prst="rect">
            <a:avLst/>
          </a:prstGeom>
          <a:noFill/>
          <a:ln w="9525">
            <a:noFill/>
            <a:miter lim="800000"/>
            <a:headEnd/>
            <a:tailEnd/>
          </a:ln>
        </p:spPr>
      </p:pic>
      <p:pic>
        <p:nvPicPr>
          <p:cNvPr id="7" name="Picture 6" descr="C:\Documents and Settings\MOHANNAD\سطح المكتب\Image.jpg"/>
          <p:cNvPicPr/>
          <p:nvPr/>
        </p:nvPicPr>
        <p:blipFill>
          <a:blip r:embed="rId2" cstate="print"/>
          <a:srcRect l="31571" t="13710" r="44391" b="33065"/>
          <a:stretch>
            <a:fillRect/>
          </a:stretch>
        </p:blipFill>
        <p:spPr bwMode="auto">
          <a:xfrm>
            <a:off x="838200" y="2438400"/>
            <a:ext cx="2321169" cy="2039815"/>
          </a:xfrm>
          <a:prstGeom prst="rect">
            <a:avLst/>
          </a:prstGeom>
          <a:noFill/>
          <a:ln w="9525">
            <a:noFill/>
            <a:miter lim="800000"/>
            <a:headEnd/>
            <a:tailEnd/>
          </a:ln>
        </p:spPr>
      </p:pic>
      <p:sp>
        <p:nvSpPr>
          <p:cNvPr id="8" name="TextBox 7"/>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Slide Number Placeholder 8"/>
          <p:cNvSpPr>
            <a:spLocks noGrp="1"/>
          </p:cNvSpPr>
          <p:nvPr>
            <p:ph type="sldNum" sz="quarter" idx="12"/>
          </p:nvPr>
        </p:nvSpPr>
        <p:spPr/>
        <p:txBody>
          <a:bodyPr/>
          <a:lstStyle/>
          <a:p>
            <a:fld id="{3B776A3E-7F26-46A9-95F1-B64090F2CB22}" type="slidenum">
              <a:rPr lang="en-US" smtClean="0"/>
              <a:pPr/>
              <a:t>26</a:t>
            </a:fld>
            <a:endParaRPr lang="en-US"/>
          </a:p>
        </p:txBody>
      </p:sp>
      <p:sp>
        <p:nvSpPr>
          <p:cNvPr id="10" name="TextBox 9"/>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81200"/>
            <a:ext cx="3627083" cy="369332"/>
          </a:xfrm>
          <a:prstGeom prst="rect">
            <a:avLst/>
          </a:prstGeom>
        </p:spPr>
        <p:txBody>
          <a:bodyPr wrap="none">
            <a:spAutoFit/>
          </a:bodyPr>
          <a:lstStyle/>
          <a:p>
            <a:r>
              <a:rPr lang="en-US" dirty="0" smtClean="0">
                <a:latin typeface="Times New Roman" pitchFamily="18" charset="0"/>
                <a:cs typeface="Times New Roman" pitchFamily="18" charset="0"/>
              </a:rPr>
              <a:t>Hand calculation check of the beams:</a:t>
            </a:r>
            <a:endParaRPr lang="en-US" dirty="0">
              <a:latin typeface="Times New Roman" pitchFamily="18" charset="0"/>
              <a:cs typeface="Times New Roman" pitchFamily="18" charset="0"/>
            </a:endParaRPr>
          </a:p>
        </p:txBody>
      </p:sp>
      <p:pic>
        <p:nvPicPr>
          <p:cNvPr id="30721" name="Picture 1"/>
          <p:cNvPicPr>
            <a:picLocks noChangeAspect="1" noChangeArrowheads="1"/>
          </p:cNvPicPr>
          <p:nvPr/>
        </p:nvPicPr>
        <p:blipFill>
          <a:blip r:embed="rId3" cstate="print">
            <a:clrChange>
              <a:clrFrom>
                <a:srgbClr val="FFFFFF"/>
              </a:clrFrom>
              <a:clrTo>
                <a:srgbClr val="FFFFFF">
                  <a:alpha val="0"/>
                </a:srgbClr>
              </a:clrTo>
            </a:clrChange>
          </a:blip>
          <a:srcRect l="17429" t="23714" r="8857" b="13429"/>
          <a:stretch>
            <a:fillRect/>
          </a:stretch>
        </p:blipFill>
        <p:spPr bwMode="auto">
          <a:xfrm>
            <a:off x="4495800" y="2209800"/>
            <a:ext cx="4267200" cy="2729023"/>
          </a:xfrm>
          <a:prstGeom prst="rect">
            <a:avLst/>
          </a:prstGeom>
          <a:noFill/>
          <a:ln w="9525">
            <a:noFill/>
            <a:miter lim="800000"/>
            <a:headEnd/>
            <a:tailEnd/>
          </a:ln>
          <a:effectLst/>
        </p:spPr>
      </p:pic>
      <p:sp>
        <p:nvSpPr>
          <p:cNvPr id="30722" name="Rectangle 2"/>
          <p:cNvSpPr>
            <a:spLocks noChangeArrowheads="1"/>
          </p:cNvSpPr>
          <p:nvPr/>
        </p:nvSpPr>
        <p:spPr bwMode="auto">
          <a:xfrm>
            <a:off x="685800" y="2362200"/>
            <a:ext cx="20574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Design for positive moment:</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Mu </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+ve</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23.30 Ton.m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B=30cm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D=60 cm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28"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5800" y="3505200"/>
            <a:ext cx="2171700" cy="336550"/>
          </a:xfrm>
          <a:prstGeom prst="rect">
            <a:avLst/>
          </a:prstGeom>
          <a:noFill/>
        </p:spPr>
      </p:pic>
      <p:pic>
        <p:nvPicPr>
          <p:cNvPr id="3072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2000" y="3124200"/>
            <a:ext cx="1320800" cy="285750"/>
          </a:xfrm>
          <a:prstGeom prst="rect">
            <a:avLst/>
          </a:prstGeom>
          <a:noFill/>
        </p:spPr>
      </p:pic>
      <p:pic>
        <p:nvPicPr>
          <p:cNvPr id="30726"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5800" y="3810000"/>
            <a:ext cx="2298700" cy="514350"/>
          </a:xfrm>
          <a:prstGeom prst="rect">
            <a:avLst/>
          </a:prstGeom>
          <a:noFill/>
        </p:spPr>
      </p:pic>
      <p:pic>
        <p:nvPicPr>
          <p:cNvPr id="30725" name="Picture 5"/>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85800" y="4343400"/>
            <a:ext cx="2755900" cy="514350"/>
          </a:xfrm>
          <a:prstGeom prst="rect">
            <a:avLst/>
          </a:prstGeom>
          <a:noFill/>
        </p:spPr>
      </p:pic>
      <p:pic>
        <p:nvPicPr>
          <p:cNvPr id="30724" name="Picture 4"/>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476500" y="5283200"/>
            <a:ext cx="419100" cy="203200"/>
          </a:xfrm>
          <a:prstGeom prst="rect">
            <a:avLst/>
          </a:prstGeom>
          <a:noFill/>
        </p:spPr>
      </p:pic>
      <p:pic>
        <p:nvPicPr>
          <p:cNvPr id="30723" name="Picture 3"/>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914400" y="5334000"/>
            <a:ext cx="419100" cy="203200"/>
          </a:xfrm>
          <a:prstGeom prst="rect">
            <a:avLst/>
          </a:prstGeom>
          <a:noFill/>
        </p:spPr>
      </p:pic>
      <p:sp>
        <p:nvSpPr>
          <p:cNvPr id="307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30" name="Rectangle 10"/>
          <p:cNvSpPr>
            <a:spLocks noChangeArrowheads="1"/>
          </p:cNvSpPr>
          <p:nvPr/>
        </p:nvSpPr>
        <p:spPr bwMode="auto">
          <a:xfrm>
            <a:off x="838200" y="4747736"/>
            <a:ext cx="236220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US" sz="11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24.48 </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1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ρ </a:t>
            </a:r>
            <a:r>
              <a:rPr kumimoji="0" lang="en-US" sz="11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max = </a:t>
            </a:r>
            <a:r>
              <a:rPr kumimoji="0" lang="en-US" sz="11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0.75 × ρ </a:t>
            </a:r>
            <a:r>
              <a:rPr kumimoji="0" lang="en-US" sz="11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balance </a:t>
            </a:r>
            <a:r>
              <a:rPr kumimoji="0" lang="en-US" sz="11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18.36 </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1" name="Rectangle 11"/>
          <p:cNvSpPr>
            <a:spLocks noChangeArrowheads="1"/>
          </p:cNvSpPr>
          <p:nvPr/>
        </p:nvSpPr>
        <p:spPr bwMode="auto">
          <a:xfrm>
            <a:off x="1981200" y="3103602"/>
            <a:ext cx="685800" cy="5078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2" name="Rectangle 12"/>
          <p:cNvSpPr>
            <a:spLocks noChangeArrowheads="1"/>
          </p:cNvSpPr>
          <p:nvPr/>
        </p:nvSpPr>
        <p:spPr bwMode="auto">
          <a:xfrm>
            <a:off x="0" y="1593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33" name="Rectangle 13"/>
          <p:cNvSpPr>
            <a:spLocks noChangeArrowheads="1"/>
          </p:cNvSpPr>
          <p:nvPr/>
        </p:nvSpPr>
        <p:spPr bwMode="auto">
          <a:xfrm>
            <a:off x="1371600" y="5257800"/>
            <a:ext cx="13716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ρ= 6.78×10</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 </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4" name="Rectangle 14"/>
          <p:cNvSpPr>
            <a:spLocks noChangeArrowheads="1"/>
          </p:cNvSpPr>
          <p:nvPr/>
        </p:nvSpPr>
        <p:spPr bwMode="auto">
          <a:xfrm>
            <a:off x="1219200" y="5283200"/>
            <a:ext cx="5334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5" name="Rectangle 15"/>
          <p:cNvSpPr>
            <a:spLocks noChangeArrowheads="1"/>
          </p:cNvSpPr>
          <p:nvPr/>
        </p:nvSpPr>
        <p:spPr bwMode="auto">
          <a:xfrm>
            <a:off x="685800" y="5562600"/>
            <a:ext cx="57150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As +ve </a:t>
            </a:r>
            <a:r>
              <a:rPr kumimoji="0" lang="en-US" sz="1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ρ ×b × d = 6.78×10</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 </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×57×30= 11.6 cm</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 </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&lt; As from ETABS (14.5 cm</a:t>
            </a:r>
            <a:r>
              <a:rPr kumimoji="0" lang="en-US" sz="11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due to torsion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6" name="Rectangle 16"/>
          <p:cNvSpPr>
            <a:spLocks noChangeArrowheads="1"/>
          </p:cNvSpPr>
          <p:nvPr/>
        </p:nvSpPr>
        <p:spPr bwMode="auto">
          <a:xfrm>
            <a:off x="762000" y="6123801"/>
            <a:ext cx="149521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Mu </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 ve</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34.75 Ton.m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7" name="Rectangle 17"/>
          <p:cNvSpPr>
            <a:spLocks noChangeArrowheads="1"/>
          </p:cNvSpPr>
          <p:nvPr/>
        </p:nvSpPr>
        <p:spPr bwMode="auto">
          <a:xfrm>
            <a:off x="685800" y="6400800"/>
            <a:ext cx="48768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As =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ρ ×b × d = 6.78×10</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×57×30= 18.0 cm</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As from ETABS (17.7 cm</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2"/>
          <p:cNvSpPr/>
          <p:nvPr/>
        </p:nvSpPr>
        <p:spPr>
          <a:xfrm>
            <a:off x="685800" y="5791200"/>
            <a:ext cx="2388731" cy="307777"/>
          </a:xfrm>
          <a:prstGeom prst="rect">
            <a:avLst/>
          </a:prstGeom>
        </p:spPr>
        <p:txBody>
          <a:bodyPr wrap="none">
            <a:spAutoFit/>
          </a:bodyPr>
          <a:lstStyle/>
          <a:p>
            <a:pPr lvl="0" fontAlgn="base">
              <a:spcBef>
                <a:spcPct val="0"/>
              </a:spcBef>
              <a:spcAft>
                <a:spcPct val="0"/>
              </a:spcAft>
            </a:pPr>
            <a:r>
              <a:rPr lang="en-US" sz="1400" b="1" dirty="0" smtClean="0">
                <a:latin typeface="Times New Roman" pitchFamily="18" charset="0"/>
                <a:ea typeface="Calibri" pitchFamily="34" charset="0"/>
                <a:cs typeface="Times New Roman" pitchFamily="18" charset="0"/>
              </a:rPr>
              <a:t>Design for negative moment:</a:t>
            </a:r>
            <a:endParaRPr lang="en-US" sz="900" b="1" dirty="0" smtClean="0">
              <a:latin typeface="Arial" pitchFamily="34" charset="0"/>
              <a:cs typeface="Arial" pitchFamily="34" charset="0"/>
            </a:endParaRPr>
          </a:p>
        </p:txBody>
      </p:sp>
      <p:sp>
        <p:nvSpPr>
          <p:cNvPr id="21" name="TextBox 20"/>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22" name="Slide Number Placeholder 21"/>
          <p:cNvSpPr>
            <a:spLocks noGrp="1"/>
          </p:cNvSpPr>
          <p:nvPr>
            <p:ph type="sldNum" sz="quarter" idx="12"/>
          </p:nvPr>
        </p:nvSpPr>
        <p:spPr/>
        <p:txBody>
          <a:bodyPr/>
          <a:lstStyle/>
          <a:p>
            <a:fld id="{3B776A3E-7F26-46A9-95F1-B64090F2CB22}"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33400" y="1905000"/>
            <a:ext cx="5791200" cy="3447098"/>
          </a:xfrm>
          <a:prstGeom prst="rect">
            <a:avLst/>
          </a:prstGeom>
          <a:noFill/>
        </p:spPr>
        <p:txBody>
          <a:bodyPr wrap="square" rtlCol="0">
            <a:spAutoFit/>
          </a:bodyPr>
          <a:lstStyle/>
          <a:p>
            <a:r>
              <a:rPr lang="en-US" b="1" dirty="0" smtClean="0">
                <a:latin typeface="Times New Roman" pitchFamily="18" charset="0"/>
                <a:cs typeface="Times New Roman" pitchFamily="18" charset="0"/>
              </a:rPr>
              <a:t>Shear check:</a:t>
            </a:r>
          </a:p>
          <a:p>
            <a:r>
              <a:rPr lang="en-US" sz="1400" b="1" dirty="0" smtClean="0">
                <a:latin typeface="Times New Roman" pitchFamily="18" charset="0"/>
                <a:cs typeface="Times New Roman" pitchFamily="18" charset="0"/>
              </a:rPr>
              <a:t>Shear categories:</a:t>
            </a:r>
          </a:p>
          <a:p>
            <a:r>
              <a:rPr lang="en-US" sz="1400" b="1" dirty="0" smtClean="0">
                <a:latin typeface="Times New Roman" pitchFamily="18" charset="0"/>
                <a:cs typeface="Times New Roman" pitchFamily="18" charset="0"/>
              </a:rPr>
              <a:t>(1) Vu ≤  Ø𝓥c (no shear reinforcement).</a:t>
            </a:r>
          </a:p>
          <a:p>
            <a:r>
              <a:rPr lang="en-US" sz="1400" b="1" dirty="0" smtClean="0">
                <a:latin typeface="Times New Roman" pitchFamily="18" charset="0"/>
                <a:cs typeface="Times New Roman" pitchFamily="18" charset="0"/>
              </a:rPr>
              <a:t>(2)  Ø𝓥c &lt; Vu ≤ Ø𝓥c (use minimum shear reinforcement Vs =3.5 ×b ×d). </a:t>
            </a:r>
          </a:p>
          <a:p>
            <a:r>
              <a:rPr lang="en-US" sz="1400" b="1" dirty="0" smtClean="0">
                <a:latin typeface="Times New Roman" pitchFamily="18" charset="0"/>
                <a:cs typeface="Times New Roman" pitchFamily="18" charset="0"/>
              </a:rPr>
              <a:t>(3) Ø𝓥c &lt; Vu ≤ Ø𝓥c + Vs min(use minimum shear reinforcement).</a:t>
            </a:r>
          </a:p>
          <a:p>
            <a:r>
              <a:rPr lang="en-US" sz="1400" b="1" dirty="0" smtClean="0">
                <a:latin typeface="Times New Roman" pitchFamily="18" charset="0"/>
                <a:cs typeface="Times New Roman" pitchFamily="18" charset="0"/>
              </a:rPr>
              <a:t>(4)  Ø𝓥c+ Vs min &lt; Vu ≤ 3× Ø𝓥c (design for the shear S=).</a:t>
            </a:r>
          </a:p>
          <a:p>
            <a:r>
              <a:rPr lang="en-US" sz="1400" b="1" dirty="0" smtClean="0">
                <a:latin typeface="Times New Roman" pitchFamily="18" charset="0"/>
                <a:cs typeface="Times New Roman" pitchFamily="18" charset="0"/>
              </a:rPr>
              <a:t>(5) 3× Ø𝓥c &lt; Vu ≤5× Ø𝓥c (design for the shear S=).</a:t>
            </a:r>
          </a:p>
          <a:p>
            <a:r>
              <a:rPr lang="en-US" sz="1400" b="1" dirty="0" smtClean="0">
                <a:latin typeface="Times New Roman" pitchFamily="18" charset="0"/>
                <a:cs typeface="Times New Roman" pitchFamily="18" charset="0"/>
              </a:rPr>
              <a:t>(6) Vu &gt;5× Ø𝓥c (change the dimension).</a:t>
            </a:r>
          </a:p>
          <a:p>
            <a:endParaRPr lang="en-US" sz="1400" b="1" dirty="0" smtClean="0">
              <a:latin typeface="Times New Roman" pitchFamily="18" charset="0"/>
              <a:cs typeface="Times New Roman" pitchFamily="18" charset="0"/>
            </a:endParaRPr>
          </a:p>
          <a:p>
            <a:r>
              <a:rPr lang="en-US" sz="1400" b="1" dirty="0" smtClean="0">
                <a:latin typeface="Times New Roman" pitchFamily="18" charset="0"/>
                <a:cs typeface="Times New Roman" pitchFamily="18" charset="0"/>
              </a:rPr>
              <a:t> Vu = 34.69 ton </a:t>
            </a:r>
          </a:p>
          <a:p>
            <a:r>
              <a:rPr lang="en-US" sz="1400" b="1" dirty="0" smtClean="0">
                <a:latin typeface="Times New Roman" pitchFamily="18" charset="0"/>
                <a:cs typeface="Times New Roman" pitchFamily="18" charset="0"/>
              </a:rPr>
              <a:t>Ø𝓥c   = = 10.5 ton </a:t>
            </a:r>
          </a:p>
          <a:p>
            <a:r>
              <a:rPr lang="en-US" sz="1400" b="1" dirty="0" smtClean="0">
                <a:latin typeface="Times New Roman" pitchFamily="18" charset="0"/>
                <a:cs typeface="Times New Roman" pitchFamily="18" charset="0"/>
              </a:rPr>
              <a:t>Vs min = 3.5 ×30×57 = 5985 kg =5.985 ton </a:t>
            </a:r>
          </a:p>
          <a:p>
            <a:r>
              <a:rPr lang="en-US" sz="1400" b="1" dirty="0" smtClean="0">
                <a:latin typeface="Times New Roman" pitchFamily="18" charset="0"/>
                <a:cs typeface="Times New Roman" pitchFamily="18" charset="0"/>
              </a:rPr>
              <a:t>3× Ø𝓥c = 31.5&lt; Vu=34.69 ≤5× Ø𝓥c= 52.5 ton (in category 5)</a:t>
            </a:r>
          </a:p>
          <a:p>
            <a:r>
              <a:rPr lang="en-US" sz="1400" b="1" dirty="0" smtClean="0">
                <a:latin typeface="Times New Roman" pitchFamily="18" charset="0"/>
                <a:cs typeface="Times New Roman" pitchFamily="18" charset="0"/>
              </a:rPr>
              <a:t>Vs = </a:t>
            </a:r>
            <a:r>
              <a:rPr lang="en-US" sz="1400" b="1" dirty="0" err="1" smtClean="0">
                <a:latin typeface="Times New Roman" pitchFamily="18" charset="0"/>
                <a:cs typeface="Times New Roman" pitchFamily="18" charset="0"/>
              </a:rPr>
              <a:t>Vn</a:t>
            </a:r>
            <a:r>
              <a:rPr lang="en-US" sz="1400" b="1" dirty="0" smtClean="0">
                <a:latin typeface="Times New Roman" pitchFamily="18" charset="0"/>
                <a:cs typeface="Times New Roman" pitchFamily="18" charset="0"/>
              </a:rPr>
              <a:t> – 𝓥c = 46 – 14= 32 ton </a:t>
            </a:r>
          </a:p>
          <a:p>
            <a:endParaRPr lang="en-US" sz="2000" b="1" dirty="0"/>
          </a:p>
        </p:txBody>
      </p:sp>
      <p:sp>
        <p:nvSpPr>
          <p:cNvPr id="29734" name="Rectangle 38"/>
          <p:cNvSpPr>
            <a:spLocks noChangeArrowheads="1"/>
          </p:cNvSpPr>
          <p:nvPr/>
        </p:nvSpPr>
        <p:spPr bwMode="auto">
          <a:xfrm>
            <a:off x="533400" y="4572000"/>
            <a:ext cx="12954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Vs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9733" name="Picture 3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9600" y="5124450"/>
            <a:ext cx="508000" cy="285750"/>
          </a:xfrm>
          <a:prstGeom prst="rect">
            <a:avLst/>
          </a:prstGeom>
          <a:noFill/>
        </p:spPr>
      </p:pic>
      <p:sp>
        <p:nvSpPr>
          <p:cNvPr id="29735" name="Rectangle 39"/>
          <p:cNvSpPr>
            <a:spLocks noChangeArrowheads="1"/>
          </p:cNvSpPr>
          <p:nvPr/>
        </p:nvSpPr>
        <p:spPr bwMode="auto">
          <a:xfrm>
            <a:off x="533400" y="5833646"/>
            <a:ext cx="2971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 = 11.75 use 1 ɸ 10 / 10 cm</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5" name="Picture 44" descr="C:\Users\mohannad\Desktop\elc 2.wmf"/>
          <p:cNvPicPr/>
          <p:nvPr/>
        </p:nvPicPr>
        <p:blipFill>
          <a:blip r:embed="rId3" cstate="print">
            <a:lum bright="-30000"/>
          </a:blip>
          <a:srcRect l="22278" r="30017"/>
          <a:stretch>
            <a:fillRect/>
          </a:stretch>
        </p:blipFill>
        <p:spPr bwMode="auto">
          <a:xfrm>
            <a:off x="5486400" y="3048000"/>
            <a:ext cx="2835797" cy="2945757"/>
          </a:xfrm>
          <a:prstGeom prst="rect">
            <a:avLst/>
          </a:prstGeom>
          <a:noFill/>
          <a:ln w="9525">
            <a:noFill/>
            <a:miter lim="800000"/>
            <a:headEnd/>
            <a:tailEnd/>
          </a:ln>
        </p:spPr>
      </p:pic>
      <p:pic>
        <p:nvPicPr>
          <p:cNvPr id="29736" name="Picture 4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9600" y="5276850"/>
            <a:ext cx="723900" cy="285750"/>
          </a:xfrm>
          <a:prstGeom prst="rect">
            <a:avLst/>
          </a:prstGeom>
          <a:noFill/>
        </p:spPr>
      </p:pic>
      <p:sp>
        <p:nvSpPr>
          <p:cNvPr id="29738" name="Rectangle 42"/>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200" b="0" i="0" u="none" strike="noStrike" cap="none" normalizeH="0" baseline="0" smtClean="0">
                <a:ln>
                  <a:noFill/>
                </a:ln>
                <a:solidFill>
                  <a:srgbClr val="000000"/>
                </a:solidFill>
                <a:effectLst/>
                <a:latin typeface="Calibri"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740" name="Rectangle 4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9739" name="Picture 4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09600" y="5499100"/>
            <a:ext cx="1746250" cy="368300"/>
          </a:xfrm>
          <a:prstGeom prst="rect">
            <a:avLst/>
          </a:prstGeom>
          <a:noFill/>
        </p:spPr>
      </p:pic>
      <p:sp>
        <p:nvSpPr>
          <p:cNvPr id="11" name="TextBox 10"/>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3" name="Slide Number Placeholder 12"/>
          <p:cNvSpPr>
            <a:spLocks noGrp="1"/>
          </p:cNvSpPr>
          <p:nvPr>
            <p:ph type="sldNum" sz="quarter" idx="12"/>
          </p:nvPr>
        </p:nvSpPr>
        <p:spPr/>
        <p:txBody>
          <a:bodyPr/>
          <a:lstStyle/>
          <a:p>
            <a:fld id="{3B776A3E-7F26-46A9-95F1-B64090F2CB22}"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5" descr="fff"/>
          <p:cNvPicPr>
            <a:picLocks noChangeAspect="1" noChangeArrowheads="1"/>
          </p:cNvPicPr>
          <p:nvPr/>
        </p:nvPicPr>
        <p:blipFill>
          <a:blip r:embed="rId2" cstate="print"/>
          <a:srcRect l="12987" t="4726" r="55833" b="20100"/>
          <a:stretch>
            <a:fillRect/>
          </a:stretch>
        </p:blipFill>
        <p:spPr bwMode="auto">
          <a:xfrm>
            <a:off x="5791200" y="2133600"/>
            <a:ext cx="2667000" cy="2309347"/>
          </a:xfrm>
          <a:prstGeom prst="rect">
            <a:avLst/>
          </a:prstGeom>
          <a:noFill/>
          <a:ln w="9525">
            <a:solidFill>
              <a:srgbClr val="000000"/>
            </a:solidFill>
            <a:miter lim="800000"/>
            <a:headEnd/>
            <a:tailEnd/>
          </a:ln>
        </p:spPr>
      </p:pic>
      <p:sp>
        <p:nvSpPr>
          <p:cNvPr id="28674" name="AutoShape 2"/>
          <p:cNvSpPr>
            <a:spLocks noChangeShapeType="1"/>
          </p:cNvSpPr>
          <p:nvPr/>
        </p:nvSpPr>
        <p:spPr bwMode="auto">
          <a:xfrm>
            <a:off x="7086600" y="2133600"/>
            <a:ext cx="0" cy="39052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8676" name="Rectangle 4"/>
          <p:cNvSpPr>
            <a:spLocks noChangeArrowheads="1"/>
          </p:cNvSpPr>
          <p:nvPr/>
        </p:nvSpPr>
        <p:spPr bwMode="auto">
          <a:xfrm>
            <a:off x="609600" y="1981200"/>
            <a:ext cx="2057400"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Design of footing:</a:t>
            </a:r>
            <a:endParaRPr kumimoji="0" lang="en-US"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78" name="Rectangle 6"/>
          <p:cNvSpPr>
            <a:spLocks noChangeArrowheads="1"/>
          </p:cNvSpPr>
          <p:nvPr/>
        </p:nvSpPr>
        <p:spPr bwMode="auto">
          <a:xfrm>
            <a:off x="609600" y="2286000"/>
            <a:ext cx="2286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370513" algn="l"/>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a:t>
            </a:r>
            <a:r>
              <a:rPr kumimoji="0" lang="en-US"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Design of isolated footing</a:t>
            </a:r>
            <a:r>
              <a:rPr kumimoji="0" lang="en-US"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79" name="Rectangle 7"/>
          <p:cNvSpPr>
            <a:spLocks noChangeArrowheads="1"/>
          </p:cNvSpPr>
          <p:nvPr/>
        </p:nvSpPr>
        <p:spPr bwMode="auto">
          <a:xfrm>
            <a:off x="685800" y="2590800"/>
            <a:ext cx="2209800"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Column in footing (40×40)</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 </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all</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45t/m</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4.5kg/cm</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   </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Service loads:</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Pd =107 ton.</a:t>
            </a: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PL =54 ton.</a:t>
            </a:r>
            <a:r>
              <a:rPr kumimoji="0" lang="en-US" sz="1400" b="1" i="0" u="none" strike="noStrike" cap="none" normalizeH="0" baseline="0" dirty="0" smtClean="0">
                <a:ln>
                  <a:noFill/>
                </a:ln>
                <a:solidFill>
                  <a:schemeClr val="tx1"/>
                </a:solidFill>
                <a:effectLst/>
                <a:latin typeface="Arial" pitchFamily="34" charset="0"/>
                <a:cs typeface="Arial" pitchFamily="34" charset="0"/>
              </a:rPr>
              <a:t> </a:t>
            </a:r>
          </a:p>
        </p:txBody>
      </p:sp>
      <p:sp>
        <p:nvSpPr>
          <p:cNvPr id="28680" name="Text Box 8"/>
          <p:cNvSpPr txBox="1">
            <a:spLocks noChangeArrowheads="1"/>
          </p:cNvSpPr>
          <p:nvPr/>
        </p:nvSpPr>
        <p:spPr bwMode="auto">
          <a:xfrm>
            <a:off x="6629400" y="2362200"/>
            <a:ext cx="1600200" cy="842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D.L=107 ton.</a:t>
            </a:r>
            <a:endParaRPr lang="en-US" sz="1000" dirty="0" smtClean="0">
              <a:latin typeface="Times New Roman" pitchFamily="18" charset="0"/>
              <a:ea typeface="Arial" pitchFamily="34" charset="0"/>
              <a:cs typeface="Arial" pitchFamily="34" charset="0"/>
            </a:endParaRPr>
          </a:p>
          <a:p>
            <a:pPr marL="0" marR="0" lvl="0" indent="0" algn="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L.L=54 ton.</a:t>
            </a:r>
          </a:p>
          <a:p>
            <a:pPr marL="0" marR="0" lvl="0" indent="0" algn="r"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dirty="0" err="1" smtClean="0">
                <a:ln>
                  <a:noFill/>
                </a:ln>
                <a:solidFill>
                  <a:schemeClr val="tx1"/>
                </a:solidFill>
                <a:effectLst/>
                <a:latin typeface="Times New Roman" pitchFamily="18" charset="0"/>
                <a:ea typeface="Arial" pitchFamily="34" charset="0"/>
                <a:cs typeface="Arial" pitchFamily="34" charset="0"/>
              </a:rPr>
              <a:t>Pu</a:t>
            </a:r>
            <a:r>
              <a:rPr kumimoji="0" lang="en-US" sz="10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215 ton.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1" name="Table 10"/>
          <p:cNvGraphicFramePr>
            <a:graphicFrameLocks noGrp="1"/>
          </p:cNvGraphicFramePr>
          <p:nvPr/>
        </p:nvGraphicFramePr>
        <p:xfrm>
          <a:off x="990600" y="5105400"/>
          <a:ext cx="6934200" cy="1660017"/>
        </p:xfrm>
        <a:graphic>
          <a:graphicData uri="http://schemas.openxmlformats.org/drawingml/2006/table">
            <a:tbl>
              <a:tblPr rtl="1"/>
              <a:tblGrid>
                <a:gridCol w="966241"/>
                <a:gridCol w="966241"/>
                <a:gridCol w="568377"/>
                <a:gridCol w="738890"/>
                <a:gridCol w="795728"/>
                <a:gridCol w="511540"/>
                <a:gridCol w="852566"/>
                <a:gridCol w="625214"/>
                <a:gridCol w="909403"/>
              </a:tblGrid>
              <a:tr h="761449">
                <a:tc>
                  <a:txBody>
                    <a:bodyPr/>
                    <a:lstStyle/>
                    <a:p>
                      <a:pPr marL="0" marR="0" algn="ctr" rtl="0">
                        <a:lnSpc>
                          <a:spcPct val="115000"/>
                        </a:lnSpc>
                        <a:spcBef>
                          <a:spcPts val="0"/>
                        </a:spcBef>
                        <a:spcAft>
                          <a:spcPts val="1000"/>
                        </a:spcAft>
                        <a:tabLst>
                          <a:tab pos="5370195" algn="l"/>
                        </a:tabLst>
                      </a:pPr>
                      <a:r>
                        <a:rPr lang="en-US" sz="1200" b="1" dirty="0">
                          <a:latin typeface="Times New Roman"/>
                          <a:ea typeface="Calibri"/>
                          <a:cs typeface="Arial"/>
                        </a:rPr>
                        <a:t>Num of bars in long direction</a:t>
                      </a:r>
                      <a:endParaRPr lang="en-US" sz="1200" b="1" dirty="0">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Num of bars in short direction</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As min</a:t>
                      </a:r>
                      <a:endParaRPr lang="en-US" sz="1200" b="1">
                        <a:latin typeface="Calibri"/>
                        <a:ea typeface="Calibri"/>
                        <a:cs typeface="Arial"/>
                      </a:endParaRPr>
                    </a:p>
                    <a:p>
                      <a:pPr marL="0" marR="0" algn="ctr" rtl="0">
                        <a:lnSpc>
                          <a:spcPct val="115000"/>
                        </a:lnSpc>
                        <a:spcBef>
                          <a:spcPts val="0"/>
                        </a:spcBef>
                        <a:spcAft>
                          <a:spcPts val="1000"/>
                        </a:spcAft>
                        <a:tabLst>
                          <a:tab pos="5370195" algn="l"/>
                        </a:tabLst>
                      </a:pPr>
                      <a:r>
                        <a:rPr lang="en-US" sz="1200" b="1">
                          <a:latin typeface="Times New Roman"/>
                          <a:ea typeface="Calibri"/>
                          <a:cs typeface="Arial"/>
                        </a:rPr>
                        <a:t>cm</a:t>
                      </a:r>
                      <a:r>
                        <a:rPr lang="en-US" sz="1200" b="1" baseline="30000">
                          <a:latin typeface="Times New Roman"/>
                          <a:ea typeface="Calibri"/>
                          <a:cs typeface="Arial"/>
                        </a:rPr>
                        <a:t>2</a:t>
                      </a:r>
                      <a:r>
                        <a:rPr lang="en-US" sz="1200" b="1">
                          <a:latin typeface="Times New Roman"/>
                          <a:ea typeface="Calibri"/>
                          <a:cs typeface="Arial"/>
                        </a:rPr>
                        <a:t>/m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As in long direction</a:t>
                      </a:r>
                      <a:endParaRPr lang="en-US" sz="1200" b="1">
                        <a:latin typeface="Calibri"/>
                        <a:ea typeface="Calibri"/>
                        <a:cs typeface="Arial"/>
                      </a:endParaRPr>
                    </a:p>
                    <a:p>
                      <a:pPr marL="0" marR="0" algn="ctr" rtl="0">
                        <a:lnSpc>
                          <a:spcPct val="115000"/>
                        </a:lnSpc>
                        <a:spcBef>
                          <a:spcPts val="0"/>
                        </a:spcBef>
                        <a:spcAft>
                          <a:spcPts val="1000"/>
                        </a:spcAft>
                        <a:tabLst>
                          <a:tab pos="5370195" algn="l"/>
                        </a:tabLst>
                      </a:pPr>
                      <a:r>
                        <a:rPr lang="en-US" sz="1200" b="1">
                          <a:latin typeface="Times New Roman"/>
                          <a:ea typeface="Calibri"/>
                          <a:cs typeface="Arial"/>
                        </a:rPr>
                        <a:t>(cm</a:t>
                      </a:r>
                      <a:r>
                        <a:rPr lang="en-US" sz="1200" b="1" baseline="30000">
                          <a:latin typeface="Times New Roman"/>
                          <a:ea typeface="Calibri"/>
                          <a:cs typeface="Arial"/>
                        </a:rPr>
                        <a:t>2</a:t>
                      </a:r>
                      <a:r>
                        <a:rPr lang="en-US" sz="1200" b="1">
                          <a:latin typeface="Times New Roman"/>
                          <a:ea typeface="Calibri"/>
                          <a:cs typeface="Arial"/>
                        </a:rPr>
                        <a:t>)</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dirty="0">
                          <a:latin typeface="Times New Roman"/>
                          <a:ea typeface="Calibri"/>
                          <a:cs typeface="Arial"/>
                        </a:rPr>
                        <a:t>As in short direction</a:t>
                      </a:r>
                      <a:endParaRPr lang="en-US" sz="1200" b="1" dirty="0">
                        <a:latin typeface="Calibri"/>
                        <a:ea typeface="Calibri"/>
                        <a:cs typeface="Arial"/>
                      </a:endParaRPr>
                    </a:p>
                    <a:p>
                      <a:pPr marL="0" marR="0" algn="ctr" rtl="0">
                        <a:lnSpc>
                          <a:spcPct val="115000"/>
                        </a:lnSpc>
                        <a:spcBef>
                          <a:spcPts val="0"/>
                        </a:spcBef>
                        <a:spcAft>
                          <a:spcPts val="1000"/>
                        </a:spcAft>
                        <a:tabLst>
                          <a:tab pos="5370195" algn="l"/>
                        </a:tabLst>
                      </a:pPr>
                      <a:r>
                        <a:rPr lang="en-US" sz="1200" b="1" dirty="0">
                          <a:latin typeface="Times New Roman"/>
                          <a:ea typeface="Calibri"/>
                          <a:cs typeface="Arial"/>
                        </a:rPr>
                        <a:t>(cm</a:t>
                      </a:r>
                      <a:r>
                        <a:rPr lang="en-US" sz="1200" b="1" baseline="30000" dirty="0">
                          <a:latin typeface="Times New Roman"/>
                          <a:ea typeface="Calibri"/>
                          <a:cs typeface="Arial"/>
                        </a:rPr>
                        <a:t>2</a:t>
                      </a:r>
                      <a:r>
                        <a:rPr lang="en-US" sz="1200" b="1" dirty="0">
                          <a:latin typeface="Times New Roman"/>
                          <a:ea typeface="Calibri"/>
                          <a:cs typeface="Arial"/>
                        </a:rPr>
                        <a:t>)</a:t>
                      </a:r>
                      <a:endParaRPr lang="en-US" sz="1200" b="1" dirty="0">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Depth</a:t>
                      </a:r>
                      <a:endParaRPr lang="en-US" sz="1200" b="1">
                        <a:latin typeface="Calibri"/>
                        <a:ea typeface="Calibri"/>
                        <a:cs typeface="Arial"/>
                      </a:endParaRPr>
                    </a:p>
                    <a:p>
                      <a:pPr marL="0" marR="0" algn="ctr" rtl="0">
                        <a:lnSpc>
                          <a:spcPct val="115000"/>
                        </a:lnSpc>
                        <a:spcBef>
                          <a:spcPts val="0"/>
                        </a:spcBef>
                        <a:spcAft>
                          <a:spcPts val="1000"/>
                        </a:spcAft>
                        <a:tabLst>
                          <a:tab pos="5370195" algn="l"/>
                        </a:tabLst>
                      </a:pPr>
                      <a:r>
                        <a:rPr lang="en-US" sz="1200" b="1">
                          <a:latin typeface="Times New Roman"/>
                          <a:ea typeface="Calibri"/>
                          <a:cs typeface="Arial"/>
                        </a:rPr>
                        <a:t>(cm)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Diminutions</a:t>
                      </a:r>
                      <a:endParaRPr lang="en-US" sz="1200" b="1">
                        <a:latin typeface="Calibri"/>
                        <a:ea typeface="Calibri"/>
                        <a:cs typeface="Arial"/>
                      </a:endParaRPr>
                    </a:p>
                    <a:p>
                      <a:pPr marL="0" marR="0" algn="ctr" rtl="0">
                        <a:lnSpc>
                          <a:spcPct val="115000"/>
                        </a:lnSpc>
                        <a:spcBef>
                          <a:spcPts val="0"/>
                        </a:spcBef>
                        <a:spcAft>
                          <a:spcPts val="1000"/>
                        </a:spcAft>
                        <a:tabLst>
                          <a:tab pos="5370195" algn="l"/>
                        </a:tabLst>
                      </a:pPr>
                      <a:r>
                        <a:rPr lang="en-US" sz="1200" b="1">
                          <a:latin typeface="Times New Roman"/>
                          <a:ea typeface="Calibri"/>
                          <a:cs typeface="Arial"/>
                        </a:rPr>
                        <a:t>(cm)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Area of footing</a:t>
                      </a:r>
                      <a:endParaRPr lang="en-US" sz="1200" b="1">
                        <a:latin typeface="Calibri"/>
                        <a:ea typeface="Calibri"/>
                        <a:cs typeface="Arial"/>
                      </a:endParaRPr>
                    </a:p>
                    <a:p>
                      <a:pPr marL="0" marR="0" algn="ctr" rtl="0">
                        <a:lnSpc>
                          <a:spcPct val="115000"/>
                        </a:lnSpc>
                        <a:spcBef>
                          <a:spcPts val="0"/>
                        </a:spcBef>
                        <a:spcAft>
                          <a:spcPts val="1000"/>
                        </a:spcAft>
                        <a:tabLst>
                          <a:tab pos="5370195" algn="l"/>
                        </a:tabLst>
                      </a:pPr>
                      <a:r>
                        <a:rPr lang="en-US" sz="1200" b="1">
                          <a:latin typeface="Times New Roman"/>
                          <a:ea typeface="Calibri"/>
                          <a:cs typeface="Arial"/>
                        </a:rPr>
                        <a:t>(m</a:t>
                      </a:r>
                      <a:r>
                        <a:rPr lang="en-US" sz="1200" b="1" baseline="30000">
                          <a:latin typeface="Times New Roman"/>
                          <a:ea typeface="Calibri"/>
                          <a:cs typeface="Arial"/>
                        </a:rPr>
                        <a:t>2</a:t>
                      </a:r>
                      <a:r>
                        <a:rPr lang="en-US" sz="1200" b="1">
                          <a:latin typeface="Times New Roman"/>
                          <a:ea typeface="Calibri"/>
                          <a:cs typeface="Arial"/>
                        </a:rPr>
                        <a:t>)</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rtl="0">
                        <a:lnSpc>
                          <a:spcPct val="115000"/>
                        </a:lnSpc>
                        <a:spcBef>
                          <a:spcPts val="0"/>
                        </a:spcBef>
                        <a:spcAft>
                          <a:spcPts val="1000"/>
                        </a:spcAft>
                        <a:tabLst>
                          <a:tab pos="5370195" algn="l"/>
                        </a:tabLst>
                      </a:pPr>
                      <a:r>
                        <a:rPr lang="en-US" sz="1200" b="1" dirty="0">
                          <a:latin typeface="Times New Roman"/>
                          <a:ea typeface="Calibri"/>
                          <a:cs typeface="Arial"/>
                        </a:rPr>
                        <a:t>Num of footing</a:t>
                      </a:r>
                      <a:endParaRPr lang="en-US" sz="1200" b="1" dirty="0">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230590">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 ф14/15cm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 ф14/15cm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9</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13.5</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16.2</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50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180×150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2.7</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dirty="0" smtClean="0">
                          <a:latin typeface="Times New Roman"/>
                          <a:ea typeface="Calibri"/>
                          <a:cs typeface="Arial"/>
                        </a:rPr>
                        <a:t>1col(25×55)</a:t>
                      </a:r>
                      <a:endParaRPr lang="en-US" sz="1200" b="1" dirty="0">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449">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1ф14/13.5cm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1ф14/13.5cm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9</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20.1</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20.1</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50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190×190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3.5</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2col(40×40)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730">
                <a:tc>
                  <a:txBody>
                    <a:bodyPr/>
                    <a:lstStyle/>
                    <a:p>
                      <a:pPr marL="0" marR="0" algn="ctr" rtl="0">
                        <a:lnSpc>
                          <a:spcPct val="115000"/>
                        </a:lnSpc>
                        <a:spcBef>
                          <a:spcPts val="0"/>
                        </a:spcBef>
                        <a:spcAft>
                          <a:spcPts val="1000"/>
                        </a:spcAft>
                        <a:tabLst>
                          <a:tab pos="5370195" algn="l"/>
                        </a:tabLst>
                      </a:pPr>
                      <a:r>
                        <a:rPr lang="en-US" sz="1200" b="1" dirty="0">
                          <a:latin typeface="Times New Roman"/>
                          <a:ea typeface="Calibri"/>
                          <a:cs typeface="Arial"/>
                        </a:rPr>
                        <a:t>1ф14/13cm</a:t>
                      </a:r>
                      <a:endParaRPr lang="en-US" sz="1200" b="1" dirty="0">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1ф14/13cm</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9</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5.33</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5.33</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50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130×130</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a:latin typeface="Times New Roman"/>
                          <a:ea typeface="Calibri"/>
                          <a:cs typeface="Arial"/>
                        </a:rPr>
                        <a:t>1.6</a:t>
                      </a:r>
                      <a:endParaRPr lang="en-US" sz="1200" b="1">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tabLst>
                          <a:tab pos="5370195" algn="l"/>
                        </a:tabLst>
                      </a:pPr>
                      <a:r>
                        <a:rPr lang="en-US" sz="1200" b="1" dirty="0">
                          <a:latin typeface="Times New Roman"/>
                          <a:ea typeface="Calibri"/>
                          <a:cs typeface="Arial"/>
                        </a:rPr>
                        <a:t>3col(d=35)</a:t>
                      </a:r>
                      <a:endParaRPr lang="en-US" sz="1200" b="1" dirty="0">
                        <a:latin typeface="Calibri"/>
                        <a:ea typeface="Calibri"/>
                        <a:cs typeface="Arial"/>
                      </a:endParaRPr>
                    </a:p>
                  </a:txBody>
                  <a:tcPr marL="59961" marR="599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681" name="Rectangle 9"/>
          <p:cNvSpPr>
            <a:spLocks noChangeArrowheads="1"/>
          </p:cNvSpPr>
          <p:nvPr/>
        </p:nvSpPr>
        <p:spPr bwMode="auto">
          <a:xfrm>
            <a:off x="609600" y="4572000"/>
            <a:ext cx="3276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Dimention of footing (1.9m×1.9m)</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-Assume d =43cm, t =50cm (cover =7cm)</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8683" name="Rectangle 11"/>
          <p:cNvSpPr>
            <a:spLocks noChangeArrowheads="1"/>
          </p:cNvSpPr>
          <p:nvPr/>
        </p:nvSpPr>
        <p:spPr bwMode="auto">
          <a:xfrm>
            <a:off x="609600" y="3733800"/>
            <a:ext cx="6096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f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82" name="Picture 1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06500" y="3733800"/>
            <a:ext cx="469900" cy="361950"/>
          </a:xfrm>
          <a:prstGeom prst="rect">
            <a:avLst/>
          </a:prstGeom>
          <a:noFill/>
        </p:spPr>
      </p:pic>
      <p:sp>
        <p:nvSpPr>
          <p:cNvPr id="28684" name="Rectangle 12"/>
          <p:cNvSpPr>
            <a:spLocks noChangeArrowheads="1"/>
          </p:cNvSpPr>
          <p:nvPr/>
        </p:nvSpPr>
        <p:spPr bwMode="auto">
          <a:xfrm>
            <a:off x="0" y="819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370513" algn="l"/>
              </a:tabLst>
            </a:pPr>
            <a:r>
              <a:rPr kumimoji="0" lang="en-US" sz="1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914400" y="4114800"/>
            <a:ext cx="228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88"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43000" y="4114800"/>
            <a:ext cx="457200" cy="336550"/>
          </a:xfrm>
          <a:prstGeom prst="rect">
            <a:avLst/>
          </a:prstGeom>
          <a:noFill/>
        </p:spPr>
      </p:pic>
      <p:sp>
        <p:nvSpPr>
          <p:cNvPr id="28690" name="Rectangle 18"/>
          <p:cNvSpPr>
            <a:spLocks noChangeArrowheads="1"/>
          </p:cNvSpPr>
          <p:nvPr/>
        </p:nvSpPr>
        <p:spPr bwMode="auto">
          <a:xfrm>
            <a:off x="1524000" y="4114800"/>
            <a:ext cx="838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3.5m</a:t>
            </a:r>
            <a:r>
              <a:rPr kumimoji="0" lang="en-US"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1"/>
          <p:cNvSpPr>
            <a:spLocks noChangeArrowheads="1"/>
          </p:cNvSpPr>
          <p:nvPr/>
        </p:nvSpPr>
        <p:spPr bwMode="auto">
          <a:xfrm>
            <a:off x="457200" y="4111823"/>
            <a:ext cx="6096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Box 16"/>
          <p:cNvSpPr txBox="1"/>
          <p:nvPr/>
        </p:nvSpPr>
        <p:spPr>
          <a:xfrm>
            <a:off x="-914400" y="14478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8" name="Slide Number Placeholder 17"/>
          <p:cNvSpPr>
            <a:spLocks noGrp="1"/>
          </p:cNvSpPr>
          <p:nvPr>
            <p:ph type="sldNum" sz="quarter" idx="12"/>
          </p:nvPr>
        </p:nvSpPr>
        <p:spPr/>
        <p:txBody>
          <a:bodyPr/>
          <a:lstStyle/>
          <a:p>
            <a:fld id="{3B776A3E-7F26-46A9-95F1-B64090F2CB22}" type="slidenum">
              <a:rPr lang="en-US" smtClean="0"/>
              <a:pPr/>
              <a:t>29</a:t>
            </a:fld>
            <a:endParaRPr lang="en-US"/>
          </a:p>
        </p:txBody>
      </p:sp>
      <p:sp>
        <p:nvSpPr>
          <p:cNvPr id="19" name="TextBox 18"/>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1.فكرة المشروع</a:t>
            </a:r>
            <a:r>
              <a:rPr lang="ar-SA" dirty="0" smtClean="0">
                <a:solidFill>
                  <a:srgbClr val="C00000"/>
                </a:solidFill>
              </a:rPr>
              <a:t>:</a:t>
            </a:r>
            <a:endParaRPr lang="en-US" dirty="0">
              <a:solidFill>
                <a:srgbClr val="C00000"/>
              </a:solidFill>
            </a:endParaRPr>
          </a:p>
        </p:txBody>
      </p:sp>
      <p:sp>
        <p:nvSpPr>
          <p:cNvPr id="5" name="TextBox 4"/>
          <p:cNvSpPr txBox="1"/>
          <p:nvPr/>
        </p:nvSpPr>
        <p:spPr>
          <a:xfrm>
            <a:off x="2514600" y="2514600"/>
            <a:ext cx="5943600" cy="1938992"/>
          </a:xfrm>
          <a:prstGeom prst="rect">
            <a:avLst/>
          </a:prstGeom>
          <a:noFill/>
        </p:spPr>
        <p:txBody>
          <a:bodyPr wrap="square" rtlCol="0">
            <a:spAutoFit/>
          </a:bodyPr>
          <a:lstStyle/>
          <a:p>
            <a:pPr algn="r"/>
            <a:r>
              <a:rPr lang="ar-JO" sz="2000" b="1" dirty="0" smtClean="0"/>
              <a:t> يقوم مبدأ عمل برنامج "نساء من اجل دعم النساء" الذي تنفذه مؤسسة دالية على استثمار المصادر المادية والبشرية </a:t>
            </a:r>
            <a:r>
              <a:rPr lang="ar-JO" sz="2000" b="1" dirty="0" err="1" smtClean="0"/>
              <a:t>بانواعها</a:t>
            </a:r>
            <a:r>
              <a:rPr lang="ar-JO" sz="2000" b="1" dirty="0" smtClean="0"/>
              <a:t> في منطقة تنفيذ البرنامج، وتجنيدها في خدمة النساء، تمشيا مع أهداف وسياسة دالية. ويخدم البرنامج ضمن مشروعه المذكور قرى شمال غرب مدينة نابلس وهي: (</a:t>
            </a:r>
            <a:r>
              <a:rPr lang="ar-JO" sz="2000" b="1" dirty="0" err="1" smtClean="0"/>
              <a:t>إجنسنيا</a:t>
            </a:r>
            <a:r>
              <a:rPr lang="ar-JO" sz="2000" b="1" dirty="0" smtClean="0"/>
              <a:t>، بيت </a:t>
            </a:r>
            <a:r>
              <a:rPr lang="ar-JO" sz="2000" b="1" dirty="0" err="1" smtClean="0"/>
              <a:t>إمرين</a:t>
            </a:r>
            <a:r>
              <a:rPr lang="ar-JO" sz="2000" b="1" dirty="0" smtClean="0"/>
              <a:t>، برقة، نصف </a:t>
            </a:r>
            <a:r>
              <a:rPr lang="ar-JO" sz="2000" b="1" dirty="0" err="1" smtClean="0"/>
              <a:t>جبيل</a:t>
            </a:r>
            <a:r>
              <a:rPr lang="ar-JO" sz="2000" b="1" dirty="0" smtClean="0"/>
              <a:t>، </a:t>
            </a:r>
            <a:r>
              <a:rPr lang="ar-JO" sz="2000" b="1" dirty="0" err="1" smtClean="0"/>
              <a:t>الناقورة</a:t>
            </a:r>
            <a:r>
              <a:rPr lang="ar-JO" sz="2000" b="1" dirty="0" smtClean="0"/>
              <a:t>).</a:t>
            </a:r>
            <a:endParaRPr lang="en-US" sz="2000" b="1" dirty="0"/>
          </a:p>
        </p:txBody>
      </p:sp>
      <p:sp>
        <p:nvSpPr>
          <p:cNvPr id="6" name="TextBox 5"/>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TextBox 6"/>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8" name="Slide Number Placeholder 7"/>
          <p:cNvSpPr>
            <a:spLocks noGrp="1"/>
          </p:cNvSpPr>
          <p:nvPr>
            <p:ph type="sldNum" sz="quarter" idx="12"/>
          </p:nvPr>
        </p:nvSpPr>
        <p:spPr/>
        <p:txBody>
          <a:bodyPr/>
          <a:lstStyle/>
          <a:p>
            <a:fld id="{3B776A3E-7F26-46A9-95F1-B64090F2CB22}"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905000"/>
            <a:ext cx="2101857" cy="369332"/>
          </a:xfrm>
          <a:prstGeom prst="rect">
            <a:avLst/>
          </a:prstGeom>
        </p:spPr>
        <p:txBody>
          <a:bodyPr wrap="none">
            <a:spAutoFit/>
          </a:bodyPr>
          <a:lstStyle/>
          <a:p>
            <a:r>
              <a:rPr lang="en-US" b="1" dirty="0" smtClean="0">
                <a:latin typeface="Times New Roman" pitchFamily="18" charset="0"/>
                <a:cs typeface="Times New Roman" pitchFamily="18" charset="0"/>
              </a:rPr>
              <a:t>Design of the walls:</a:t>
            </a:r>
            <a:endParaRPr lang="en-US" b="1" dirty="0">
              <a:latin typeface="Times New Roman" pitchFamily="18" charset="0"/>
              <a:cs typeface="Times New Roman" pitchFamily="18" charset="0"/>
            </a:endParaRPr>
          </a:p>
        </p:txBody>
      </p:sp>
      <p:pic>
        <p:nvPicPr>
          <p:cNvPr id="5" name="Picture 4" descr="C:\Documents and Settings\MOHANNAD\سطح المكتب\b wall.wmf"/>
          <p:cNvPicPr/>
          <p:nvPr/>
        </p:nvPicPr>
        <p:blipFill>
          <a:blip r:embed="rId2" cstate="print"/>
          <a:srcRect l="25000" r="18865" b="4673"/>
          <a:stretch>
            <a:fillRect/>
          </a:stretch>
        </p:blipFill>
        <p:spPr bwMode="auto">
          <a:xfrm>
            <a:off x="5867401" y="1981200"/>
            <a:ext cx="2285999" cy="1752600"/>
          </a:xfrm>
          <a:prstGeom prst="rect">
            <a:avLst/>
          </a:prstGeom>
          <a:noFill/>
          <a:ln w="9525">
            <a:solidFill>
              <a:schemeClr val="tx1"/>
            </a:solidFill>
            <a:miter lim="800000"/>
            <a:headEnd/>
            <a:tailEnd/>
          </a:ln>
        </p:spPr>
      </p:pic>
      <p:sp>
        <p:nvSpPr>
          <p:cNvPr id="71692" name="Rectangle 12"/>
          <p:cNvSpPr>
            <a:spLocks noChangeArrowheads="1"/>
          </p:cNvSpPr>
          <p:nvPr/>
        </p:nvSpPr>
        <p:spPr bwMode="auto">
          <a:xfrm>
            <a:off x="0" y="882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694" name="Rectangle 14"/>
          <p:cNvSpPr>
            <a:spLocks noChangeArrowheads="1"/>
          </p:cNvSpPr>
          <p:nvPr/>
        </p:nvSpPr>
        <p:spPr bwMode="auto">
          <a:xfrm>
            <a:off x="609600" y="2362200"/>
            <a:ext cx="1066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 =γ × h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693"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00200" y="2362200"/>
            <a:ext cx="635000" cy="425450"/>
          </a:xfrm>
          <a:prstGeom prst="rect">
            <a:avLst/>
          </a:prstGeom>
          <a:noFill/>
        </p:spPr>
      </p:pic>
      <p:sp>
        <p:nvSpPr>
          <p:cNvPr id="71695" name="Rectangle 15"/>
          <p:cNvSpPr>
            <a:spLocks noChangeArrowheads="1"/>
          </p:cNvSpPr>
          <p:nvPr/>
        </p:nvSpPr>
        <p:spPr bwMode="auto">
          <a:xfrm>
            <a:off x="0" y="882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23"/>
          <p:cNvGrpSpPr/>
          <p:nvPr/>
        </p:nvGrpSpPr>
        <p:grpSpPr>
          <a:xfrm>
            <a:off x="609600" y="2819400"/>
            <a:ext cx="2425700" cy="425450"/>
            <a:chOff x="762000" y="2698750"/>
            <a:chExt cx="2425700" cy="425450"/>
          </a:xfrm>
        </p:grpSpPr>
        <p:sp>
          <p:nvSpPr>
            <p:cNvPr id="71697" name="Rectangle 17"/>
            <p:cNvSpPr>
              <a:spLocks noChangeArrowheads="1"/>
            </p:cNvSpPr>
            <p:nvPr/>
          </p:nvSpPr>
          <p:spPr bwMode="auto">
            <a:xfrm>
              <a:off x="762000" y="2743200"/>
              <a:ext cx="17526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 =1.9 × 3.5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696"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05000" y="2698750"/>
              <a:ext cx="1282700" cy="425450"/>
            </a:xfrm>
            <a:prstGeom prst="rect">
              <a:avLst/>
            </a:prstGeom>
            <a:noFill/>
          </p:spPr>
        </p:pic>
      </p:grpSp>
      <p:sp>
        <p:nvSpPr>
          <p:cNvPr id="71698" name="Rectangle 18"/>
          <p:cNvSpPr>
            <a:spLocks noChangeArrowheads="1"/>
          </p:cNvSpPr>
          <p:nvPr/>
        </p:nvSpPr>
        <p:spPr bwMode="auto">
          <a:xfrm>
            <a:off x="0" y="882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1709" name="Picture 2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181100" y="3244850"/>
            <a:ext cx="330200" cy="393700"/>
          </a:xfrm>
          <a:prstGeom prst="rect">
            <a:avLst/>
          </a:prstGeom>
          <a:noFill/>
        </p:spPr>
      </p:pic>
      <p:pic>
        <p:nvPicPr>
          <p:cNvPr id="71708" name="Picture 2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663700" y="3244850"/>
            <a:ext cx="431800" cy="387350"/>
          </a:xfrm>
          <a:prstGeom prst="rect">
            <a:avLst/>
          </a:prstGeom>
          <a:noFill/>
        </p:spPr>
      </p:pic>
      <p:sp>
        <p:nvSpPr>
          <p:cNvPr id="71710" name="Rectangle 30"/>
          <p:cNvSpPr>
            <a:spLocks noChangeArrowheads="1"/>
          </p:cNvSpPr>
          <p:nvPr/>
        </p:nvSpPr>
        <p:spPr bwMode="auto">
          <a:xfrm>
            <a:off x="673100" y="3244850"/>
            <a:ext cx="685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1</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11" name="Rectangle 31"/>
          <p:cNvSpPr>
            <a:spLocks noChangeArrowheads="1"/>
          </p:cNvSpPr>
          <p:nvPr/>
        </p:nvSpPr>
        <p:spPr bwMode="auto">
          <a:xfrm>
            <a:off x="1435100" y="3244850"/>
            <a:ext cx="5334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12" name="Rectangle 32"/>
          <p:cNvSpPr>
            <a:spLocks noChangeArrowheads="1"/>
          </p:cNvSpPr>
          <p:nvPr/>
        </p:nvSpPr>
        <p:spPr bwMode="auto">
          <a:xfrm>
            <a:off x="2044700" y="3244850"/>
            <a:ext cx="1066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136775" algn="l"/>
                <a:tab pos="2898775" algn="r"/>
                <a:tab pos="5370513" algn="l"/>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0.73 Ton.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14" name="Picture 34"/>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371600" y="3733800"/>
            <a:ext cx="330200" cy="393700"/>
          </a:xfrm>
          <a:prstGeom prst="rect">
            <a:avLst/>
          </a:prstGeom>
          <a:noFill/>
        </p:spPr>
      </p:pic>
      <p:pic>
        <p:nvPicPr>
          <p:cNvPr id="71713" name="Picture 3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905000" y="3733800"/>
            <a:ext cx="476250" cy="387350"/>
          </a:xfrm>
          <a:prstGeom prst="rect">
            <a:avLst/>
          </a:prstGeom>
          <a:noFill/>
        </p:spPr>
      </p:pic>
      <p:sp>
        <p:nvSpPr>
          <p:cNvPr id="71715" name="Rectangle 35"/>
          <p:cNvSpPr>
            <a:spLocks noChangeArrowheads="1"/>
          </p:cNvSpPr>
          <p:nvPr/>
        </p:nvSpPr>
        <p:spPr bwMode="auto">
          <a:xfrm>
            <a:off x="673100" y="3702050"/>
            <a:ext cx="685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16" name="Rectangle 36"/>
          <p:cNvSpPr>
            <a:spLocks noChangeArrowheads="1"/>
          </p:cNvSpPr>
          <p:nvPr/>
        </p:nvSpPr>
        <p:spPr bwMode="auto">
          <a:xfrm>
            <a:off x="1435100" y="3702050"/>
            <a:ext cx="381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17" name="Rectangle 37"/>
          <p:cNvSpPr>
            <a:spLocks noChangeArrowheads="1"/>
          </p:cNvSpPr>
          <p:nvPr/>
        </p:nvSpPr>
        <p:spPr bwMode="auto">
          <a:xfrm>
            <a:off x="2286000" y="3730823"/>
            <a:ext cx="9906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136775" algn="l"/>
                <a:tab pos="2898775" algn="r"/>
                <a:tab pos="5370513" algn="l"/>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=1.63 Ton.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 name="Picture 43"/>
          <p:cNvPicPr/>
          <p:nvPr/>
        </p:nvPicPr>
        <p:blipFill>
          <a:blip r:embed="rId9" cstate="print">
            <a:clrChange>
              <a:clrFrom>
                <a:srgbClr val="FFFFFF"/>
              </a:clrFrom>
              <a:clrTo>
                <a:srgbClr val="FFFFFF">
                  <a:alpha val="0"/>
                </a:srgbClr>
              </a:clrTo>
            </a:clrChange>
            <a:lum bright="-20000"/>
          </a:blip>
          <a:srcRect l="11572" t="23791" r="53205" b="27079"/>
          <a:stretch>
            <a:fillRect/>
          </a:stretch>
        </p:blipFill>
        <p:spPr bwMode="auto">
          <a:xfrm>
            <a:off x="5638800" y="4114800"/>
            <a:ext cx="1524000" cy="1295400"/>
          </a:xfrm>
          <a:prstGeom prst="rect">
            <a:avLst/>
          </a:prstGeom>
          <a:noFill/>
          <a:ln w="9525">
            <a:noFill/>
            <a:miter lim="800000"/>
            <a:headEnd/>
            <a:tailEnd/>
          </a:ln>
        </p:spPr>
      </p:pic>
      <p:pic>
        <p:nvPicPr>
          <p:cNvPr id="71718" name="Picture 19" descr="انشائي فقوعة 2"/>
          <p:cNvPicPr>
            <a:picLocks noChangeAspect="1" noChangeArrowheads="1"/>
          </p:cNvPicPr>
          <p:nvPr/>
        </p:nvPicPr>
        <p:blipFill>
          <a:blip r:embed="rId10" cstate="print"/>
          <a:srcRect t="21645" b="20000"/>
          <a:stretch>
            <a:fillRect/>
          </a:stretch>
        </p:blipFill>
        <p:spPr bwMode="auto">
          <a:xfrm>
            <a:off x="4572000" y="5541732"/>
            <a:ext cx="4191000" cy="1316268"/>
          </a:xfrm>
          <a:prstGeom prst="rect">
            <a:avLst/>
          </a:prstGeom>
          <a:noFill/>
        </p:spPr>
      </p:pic>
      <p:pic>
        <p:nvPicPr>
          <p:cNvPr id="48" name="Picture 47"/>
          <p:cNvPicPr/>
          <p:nvPr/>
        </p:nvPicPr>
        <p:blipFill>
          <a:blip r:embed="rId9" cstate="print">
            <a:clrChange>
              <a:clrFrom>
                <a:srgbClr val="FFFFFF"/>
              </a:clrFrom>
              <a:clrTo>
                <a:srgbClr val="FFFFFF">
                  <a:alpha val="0"/>
                </a:srgbClr>
              </a:clrTo>
            </a:clrChange>
            <a:lum bright="-20000"/>
          </a:blip>
          <a:srcRect l="48150" t="23791" r="13917" b="27079"/>
          <a:stretch>
            <a:fillRect/>
          </a:stretch>
        </p:blipFill>
        <p:spPr bwMode="auto">
          <a:xfrm>
            <a:off x="7010400" y="4114800"/>
            <a:ext cx="1524000" cy="1371600"/>
          </a:xfrm>
          <a:prstGeom prst="rect">
            <a:avLst/>
          </a:prstGeom>
          <a:noFill/>
          <a:ln w="9525">
            <a:noFill/>
            <a:miter lim="800000"/>
            <a:headEnd/>
            <a:tailEnd/>
          </a:ln>
        </p:spPr>
      </p:pic>
      <p:sp>
        <p:nvSpPr>
          <p:cNvPr id="71722" name="Rectangle 42"/>
          <p:cNvSpPr>
            <a:spLocks noChangeArrowheads="1"/>
          </p:cNvSpPr>
          <p:nvPr/>
        </p:nvSpPr>
        <p:spPr bwMode="auto">
          <a:xfrm>
            <a:off x="685800" y="4327267"/>
            <a:ext cx="41148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ρ= 1.31×10</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&lt; ρ </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min</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use ρ=2×10</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cm</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use 1 ф12/20cm two layer</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70513" algn="l"/>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71723" name="Rectangle 43"/>
          <p:cNvSpPr>
            <a:spLocks noChangeArrowheads="1"/>
          </p:cNvSpPr>
          <p:nvPr/>
        </p:nvSpPr>
        <p:spPr bwMode="auto">
          <a:xfrm>
            <a:off x="609600" y="4890702"/>
            <a:ext cx="4267200"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70513" algn="l"/>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Horizontal steel = 0.002×100×20 = 4.0 cm</a:t>
            </a:r>
            <a:r>
              <a:rPr kumimoji="0" lang="en-US" sz="1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use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ф 1</a:t>
            </a:r>
            <a:r>
              <a:rPr kumimoji="0" lang="ar-KW"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/20cm two layer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28" name="TextBox 2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29" name="Slide Number Placeholder 28"/>
          <p:cNvSpPr>
            <a:spLocks noGrp="1"/>
          </p:cNvSpPr>
          <p:nvPr>
            <p:ph type="sldNum" sz="quarter" idx="12"/>
          </p:nvPr>
        </p:nvSpPr>
        <p:spPr/>
        <p:txBody>
          <a:bodyPr/>
          <a:lstStyle/>
          <a:p>
            <a:fld id="{3B776A3E-7F26-46A9-95F1-B64090F2CB22}"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ocuments and Settings\MOHANNAD\سطح المكتب\b wall.wmf"/>
          <p:cNvPicPr/>
          <p:nvPr/>
        </p:nvPicPr>
        <p:blipFill>
          <a:blip r:embed="rId2" cstate="print"/>
          <a:srcRect l="25000" t="-4876" r="37832" b="4673"/>
          <a:stretch>
            <a:fillRect/>
          </a:stretch>
        </p:blipFill>
        <p:spPr bwMode="auto">
          <a:xfrm>
            <a:off x="685800" y="2438400"/>
            <a:ext cx="2308616" cy="3061286"/>
          </a:xfrm>
          <a:prstGeom prst="rect">
            <a:avLst/>
          </a:prstGeom>
          <a:noFill/>
          <a:ln w="9525">
            <a:solidFill>
              <a:schemeClr val="tx1"/>
            </a:solidFill>
            <a:miter lim="800000"/>
            <a:headEnd/>
            <a:tailEnd/>
          </a:ln>
        </p:spPr>
      </p:pic>
      <p:sp>
        <p:nvSpPr>
          <p:cNvPr id="3" name="Rectangle 2"/>
          <p:cNvSpPr/>
          <p:nvPr/>
        </p:nvSpPr>
        <p:spPr>
          <a:xfrm>
            <a:off x="609600" y="1905000"/>
            <a:ext cx="3079946" cy="461665"/>
          </a:xfrm>
          <a:prstGeom prst="rect">
            <a:avLst/>
          </a:prstGeom>
        </p:spPr>
        <p:txBody>
          <a:bodyPr wrap="none">
            <a:spAutoFit/>
          </a:bodyPr>
          <a:lstStyle/>
          <a:p>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Design of Wall footing</a:t>
            </a:r>
            <a:r>
              <a:rPr lang="en-US" sz="2400" dirty="0" smtClean="0">
                <a:effectLst>
                  <a:outerShdw blurRad="38100" dist="38100" dir="2700000" algn="tl">
                    <a:srgbClr val="000000">
                      <a:alpha val="43137"/>
                    </a:srgbClr>
                  </a:outerShdw>
                </a:effectLst>
              </a:rPr>
              <a:t>:</a:t>
            </a:r>
            <a:endParaRPr lang="en-US" sz="2400" dirty="0">
              <a:effectLst>
                <a:outerShdw blurRad="38100" dist="38100" dir="2700000" algn="tl">
                  <a:srgbClr val="000000">
                    <a:alpha val="43137"/>
                  </a:srgbClr>
                </a:outerShdw>
              </a:effectLst>
            </a:endParaRPr>
          </a:p>
        </p:txBody>
      </p:sp>
      <p:pic>
        <p:nvPicPr>
          <p:cNvPr id="4" name="Picture 3"/>
          <p:cNvPicPr/>
          <p:nvPr/>
        </p:nvPicPr>
        <p:blipFill>
          <a:blip r:embed="rId3" cstate="print">
            <a:clrChange>
              <a:clrFrom>
                <a:srgbClr val="FFFFFF"/>
              </a:clrFrom>
              <a:clrTo>
                <a:srgbClr val="FFFFFF">
                  <a:alpha val="0"/>
                </a:srgbClr>
              </a:clrTo>
            </a:clrChange>
          </a:blip>
          <a:srcRect l="25558" t="16378" r="30909" b="11586"/>
          <a:stretch>
            <a:fillRect/>
          </a:stretch>
        </p:blipFill>
        <p:spPr bwMode="auto">
          <a:xfrm>
            <a:off x="5943600" y="2514600"/>
            <a:ext cx="2581617" cy="3214468"/>
          </a:xfrm>
          <a:prstGeom prst="rect">
            <a:avLst/>
          </a:prstGeom>
          <a:noFill/>
          <a:ln w="9525">
            <a:noFill/>
            <a:miter lim="800000"/>
            <a:headEnd/>
            <a:tailEnd/>
          </a:ln>
        </p:spPr>
      </p:pic>
      <p:sp>
        <p:nvSpPr>
          <p:cNvPr id="5" name="TextBox 4"/>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6" name="Slide Number Placeholder 5"/>
          <p:cNvSpPr>
            <a:spLocks noGrp="1"/>
          </p:cNvSpPr>
          <p:nvPr>
            <p:ph type="sldNum" sz="quarter" idx="12"/>
          </p:nvPr>
        </p:nvSpPr>
        <p:spPr/>
        <p:txBody>
          <a:bodyPr/>
          <a:lstStyle/>
          <a:p>
            <a:fld id="{3B776A3E-7F26-46A9-95F1-B64090F2CB22}"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981200"/>
            <a:ext cx="4155497" cy="400110"/>
          </a:xfrm>
          <a:prstGeom prst="rect">
            <a:avLst/>
          </a:prstGeom>
        </p:spPr>
        <p:txBody>
          <a:bodyPr wrap="none">
            <a:spAutoFit/>
          </a:bodyPr>
          <a:lstStyle/>
          <a:p>
            <a:r>
              <a:rPr lang="en-US" sz="2000" b="1" dirty="0" smtClean="0">
                <a:latin typeface="Times New Roman" pitchFamily="18" charset="0"/>
                <a:cs typeface="Times New Roman" pitchFamily="18" charset="0"/>
              </a:rPr>
              <a:t>Design of Block (F) (steel structure):</a:t>
            </a:r>
            <a:endParaRPr lang="en-US" sz="2000" b="1" dirty="0">
              <a:latin typeface="Times New Roman" pitchFamily="18" charset="0"/>
              <a:cs typeface="Times New Roman" pitchFamily="18" charset="0"/>
            </a:endParaRPr>
          </a:p>
        </p:txBody>
      </p:sp>
      <p:pic>
        <p:nvPicPr>
          <p:cNvPr id="5" name="Picture 4"/>
          <p:cNvPicPr/>
          <p:nvPr/>
        </p:nvPicPr>
        <p:blipFill>
          <a:blip r:embed="rId2" cstate="print">
            <a:clrChange>
              <a:clrFrom>
                <a:srgbClr val="FFFFFF"/>
              </a:clrFrom>
              <a:clrTo>
                <a:srgbClr val="FFFFFF">
                  <a:alpha val="0"/>
                </a:srgbClr>
              </a:clrTo>
            </a:clrChange>
          </a:blip>
          <a:srcRect l="16743" t="19677" r="11689" b="14194"/>
          <a:stretch>
            <a:fillRect/>
          </a:stretch>
        </p:blipFill>
        <p:spPr bwMode="auto">
          <a:xfrm>
            <a:off x="4572000" y="2819400"/>
            <a:ext cx="4257529" cy="2954216"/>
          </a:xfrm>
          <a:prstGeom prst="rect">
            <a:avLst/>
          </a:prstGeom>
          <a:noFill/>
          <a:ln w="9525">
            <a:noFill/>
            <a:miter lim="800000"/>
            <a:headEnd/>
            <a:tailEnd/>
          </a:ln>
        </p:spPr>
      </p:pic>
      <p:sp>
        <p:nvSpPr>
          <p:cNvPr id="29697" name="Rectangle 1"/>
          <p:cNvSpPr>
            <a:spLocks noChangeArrowheads="1"/>
          </p:cNvSpPr>
          <p:nvPr/>
        </p:nvSpPr>
        <p:spPr bwMode="auto">
          <a:xfrm>
            <a:off x="685800" y="2514600"/>
            <a:ext cx="38862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This block 15m ×20m theatre the structural system that used in this block steel truss and we use arch truss.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Rectangle 2"/>
          <p:cNvSpPr>
            <a:spLocks noChangeArrowheads="1"/>
          </p:cNvSpPr>
          <p:nvPr/>
        </p:nvSpPr>
        <p:spPr bwMode="auto">
          <a:xfrm>
            <a:off x="762000" y="3429000"/>
            <a:ext cx="36576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trusses are positioned 5m apart along the length of the building. It is assumed that the roof loads are transferred to the truss at the nodes of the top chord.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TextBox 5"/>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Slide Number Placeholder 6"/>
          <p:cNvSpPr>
            <a:spLocks noGrp="1"/>
          </p:cNvSpPr>
          <p:nvPr>
            <p:ph type="sldNum" sz="quarter" idx="12"/>
          </p:nvPr>
        </p:nvSpPr>
        <p:spPr/>
        <p:txBody>
          <a:bodyPr/>
          <a:lstStyle/>
          <a:p>
            <a:fld id="{3B776A3E-7F26-46A9-95F1-B64090F2CB22}" type="slidenum">
              <a:rPr lang="en-US" smtClean="0"/>
              <a:pPr/>
              <a:t>32</a:t>
            </a:fld>
            <a:endParaRPr lang="en-US"/>
          </a:p>
        </p:txBody>
      </p:sp>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066800" y="5105400"/>
          <a:ext cx="2819400" cy="1309116"/>
        </p:xfrm>
        <a:graphic>
          <a:graphicData uri="http://schemas.openxmlformats.org/drawingml/2006/table">
            <a:tbl>
              <a:tblPr/>
              <a:tblGrid>
                <a:gridCol w="1262974"/>
                <a:gridCol w="1556426"/>
              </a:tblGrid>
              <a:tr h="218186">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Frame</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rtl="0">
                        <a:lnSpc>
                          <a:spcPct val="115000"/>
                        </a:lnSpc>
                        <a:spcBef>
                          <a:spcPts val="0"/>
                        </a:spcBef>
                        <a:spcAft>
                          <a:spcPts val="0"/>
                        </a:spcAft>
                      </a:pPr>
                      <a:r>
                        <a:rPr lang="en-US" sz="1100" b="1">
                          <a:solidFill>
                            <a:srgbClr val="000000"/>
                          </a:solidFill>
                          <a:latin typeface="Times New Roman"/>
                          <a:ea typeface="Times New Roman"/>
                          <a:cs typeface="Arial"/>
                        </a:rPr>
                        <a:t>Section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18186">
                <a:tc>
                  <a:txBody>
                    <a:bodyPr/>
                    <a:lstStyle/>
                    <a:p>
                      <a:pPr algn="ctr">
                        <a:lnSpc>
                          <a:spcPct val="115000"/>
                        </a:lnSpc>
                      </a:pP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a:lnSpc>
                          <a:spcPct val="115000"/>
                        </a:lnSpc>
                      </a:pP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18186">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Group1</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Times New Roman"/>
                          <a:ea typeface="Times New Roman"/>
                          <a:cs typeface="Arial"/>
                        </a:rPr>
                        <a:t>2L 65X50X5-20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186">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Group2</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2L 35X35X3-20</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186">
                <a:tc>
                  <a:txBody>
                    <a:bodyPr/>
                    <a:lstStyle/>
                    <a:p>
                      <a:pPr marL="0" marR="0" algn="ctr" rtl="0">
                        <a:lnSpc>
                          <a:spcPct val="115000"/>
                        </a:lnSpc>
                        <a:spcBef>
                          <a:spcPts val="0"/>
                        </a:spcBef>
                        <a:spcAft>
                          <a:spcPts val="0"/>
                        </a:spcAft>
                      </a:pPr>
                      <a:r>
                        <a:rPr lang="en-US" sz="1100" b="1">
                          <a:solidFill>
                            <a:srgbClr val="000000"/>
                          </a:solidFill>
                          <a:latin typeface="Times New Roman"/>
                          <a:ea typeface="Times New Roman"/>
                          <a:cs typeface="Arial"/>
                        </a:rPr>
                        <a:t>Group3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L 25X25X30-20</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186">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Group4</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Times New Roman"/>
                          <a:ea typeface="Times New Roman"/>
                          <a:cs typeface="Arial"/>
                        </a:rPr>
                        <a:t>L 35X35X3-20</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674" name="Rectangle 2"/>
          <p:cNvSpPr>
            <a:spLocks noChangeArrowheads="1"/>
          </p:cNvSpPr>
          <p:nvPr/>
        </p:nvSpPr>
        <p:spPr bwMode="auto">
          <a:xfrm>
            <a:off x="609600" y="1981200"/>
            <a:ext cx="39624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design of truss members by SAP program: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project dived into four groups:-</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p:cNvPicPr/>
          <p:nvPr/>
        </p:nvPicPr>
        <p:blipFill>
          <a:blip r:embed="rId2" cstate="print">
            <a:clrChange>
              <a:clrFrom>
                <a:srgbClr val="FFFFFF"/>
              </a:clrFrom>
              <a:clrTo>
                <a:srgbClr val="FFFFFF">
                  <a:alpha val="0"/>
                </a:srgbClr>
              </a:clrTo>
            </a:clrChange>
          </a:blip>
          <a:srcRect/>
          <a:stretch>
            <a:fillRect/>
          </a:stretch>
        </p:blipFill>
        <p:spPr bwMode="auto">
          <a:xfrm>
            <a:off x="685800" y="2819400"/>
            <a:ext cx="6726408" cy="1019908"/>
          </a:xfrm>
          <a:prstGeom prst="rect">
            <a:avLst/>
          </a:prstGeom>
          <a:noFill/>
          <a:ln w="9525">
            <a:noFill/>
            <a:miter lim="800000"/>
            <a:headEnd/>
            <a:tailEnd/>
          </a:ln>
        </p:spPr>
      </p:pic>
      <p:pic>
        <p:nvPicPr>
          <p:cNvPr id="8" name="Picture 7"/>
          <p:cNvPicPr/>
          <p:nvPr/>
        </p:nvPicPr>
        <p:blipFill>
          <a:blip r:embed="rId3" cstate="print">
            <a:clrChange>
              <a:clrFrom>
                <a:srgbClr val="FFFFFF"/>
              </a:clrFrom>
              <a:clrTo>
                <a:srgbClr val="FFFFFF">
                  <a:alpha val="0"/>
                </a:srgbClr>
              </a:clrTo>
            </a:clrChange>
          </a:blip>
          <a:srcRect l="21795" t="21368" r="16239" b="13390"/>
          <a:stretch>
            <a:fillRect/>
          </a:stretch>
        </p:blipFill>
        <p:spPr bwMode="auto">
          <a:xfrm>
            <a:off x="4953000" y="4191000"/>
            <a:ext cx="3276600" cy="2371578"/>
          </a:xfrm>
          <a:prstGeom prst="rect">
            <a:avLst/>
          </a:prstGeom>
          <a:noFill/>
          <a:ln w="9525">
            <a:noFill/>
            <a:miter lim="800000"/>
            <a:headEnd/>
            <a:tailEnd/>
          </a:ln>
        </p:spPr>
      </p:pic>
      <p:sp>
        <p:nvSpPr>
          <p:cNvPr id="6" name="TextBox 5"/>
          <p:cNvSpPr txBox="1"/>
          <p:nvPr/>
        </p:nvSpPr>
        <p:spPr>
          <a:xfrm>
            <a:off x="-9144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Slide Number Placeholder 8"/>
          <p:cNvSpPr>
            <a:spLocks noGrp="1"/>
          </p:cNvSpPr>
          <p:nvPr>
            <p:ph type="sldNum" sz="quarter" idx="12"/>
          </p:nvPr>
        </p:nvSpPr>
        <p:spPr/>
        <p:txBody>
          <a:bodyPr/>
          <a:lstStyle/>
          <a:p>
            <a:fld id="{3B776A3E-7F26-46A9-95F1-B64090F2CB22}"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1981200"/>
            <a:ext cx="4438074" cy="369332"/>
          </a:xfrm>
          <a:prstGeom prst="rect">
            <a:avLst/>
          </a:prstGeom>
        </p:spPr>
        <p:txBody>
          <a:bodyPr wrap="none">
            <a:spAutoFit/>
          </a:bodyPr>
          <a:lstStyle/>
          <a:p>
            <a:r>
              <a:rPr lang="en-US" b="1" dirty="0" smtClean="0">
                <a:latin typeface="Times New Roman" pitchFamily="18" charset="0"/>
                <a:cs typeface="Times New Roman" pitchFamily="18" charset="0"/>
              </a:rPr>
              <a:t>Design of Block (C) (Composite structure): </a:t>
            </a:r>
            <a:endParaRPr lang="en-US" dirty="0">
              <a:latin typeface="Times New Roman" pitchFamily="18" charset="0"/>
              <a:cs typeface="Times New Roman" pitchFamily="18" charset="0"/>
            </a:endParaRPr>
          </a:p>
        </p:txBody>
      </p:sp>
      <p:pic>
        <p:nvPicPr>
          <p:cNvPr id="5" name="Picture 4"/>
          <p:cNvPicPr/>
          <p:nvPr/>
        </p:nvPicPr>
        <p:blipFill>
          <a:blip r:embed="rId2" cstate="print">
            <a:clrChange>
              <a:clrFrom>
                <a:srgbClr val="FFFFFF"/>
              </a:clrFrom>
              <a:clrTo>
                <a:srgbClr val="FFFFFF">
                  <a:alpha val="0"/>
                </a:srgbClr>
              </a:clrTo>
            </a:clrChange>
          </a:blip>
          <a:srcRect l="25335" t="20787" r="20678" b="10335"/>
          <a:stretch>
            <a:fillRect/>
          </a:stretch>
        </p:blipFill>
        <p:spPr bwMode="auto">
          <a:xfrm>
            <a:off x="5562600" y="1981200"/>
            <a:ext cx="2971800" cy="3200400"/>
          </a:xfrm>
          <a:prstGeom prst="rect">
            <a:avLst/>
          </a:prstGeom>
          <a:noFill/>
          <a:ln w="9525">
            <a:noFill/>
            <a:miter lim="800000"/>
            <a:headEnd/>
            <a:tailEnd/>
          </a:ln>
        </p:spPr>
      </p:pic>
      <p:sp>
        <p:nvSpPr>
          <p:cNvPr id="6" name="Rectangle 5"/>
          <p:cNvSpPr/>
          <p:nvPr/>
        </p:nvSpPr>
        <p:spPr>
          <a:xfrm>
            <a:off x="762000" y="2362200"/>
            <a:ext cx="3962400" cy="1354217"/>
          </a:xfrm>
          <a:prstGeom prst="rect">
            <a:avLst/>
          </a:prstGeom>
        </p:spPr>
        <p:txBody>
          <a:bodyPr wrap="square">
            <a:spAutoFit/>
          </a:bodyPr>
          <a:lstStyle/>
          <a:p>
            <a:pPr algn="just"/>
            <a:r>
              <a:rPr lang="en-US"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In this block we use Composite deck slabs </a:t>
            </a:r>
            <a:r>
              <a:rPr lang="en-US" sz="1600" i="1" dirty="0" smtClean="0">
                <a:latin typeface="Times New Roman" pitchFamily="18" charset="0"/>
                <a:cs typeface="Times New Roman" pitchFamily="18" charset="0"/>
              </a:rPr>
              <a:t>Composite floor </a:t>
            </a:r>
            <a:r>
              <a:rPr lang="en-US" sz="1600" dirty="0" smtClean="0">
                <a:latin typeface="Times New Roman" pitchFamily="18" charset="0"/>
                <a:cs typeface="Times New Roman" pitchFamily="18" charset="0"/>
              </a:rPr>
              <a:t>is the general term used to denote the composite action of steel beams and concrete or composite slabs that form a structural floor.</a:t>
            </a:r>
            <a:endParaRPr lang="en-US" sz="1600" dirty="0">
              <a:latin typeface="Times New Roman" pitchFamily="18" charset="0"/>
              <a:cs typeface="Times New Roman" pitchFamily="18" charset="0"/>
            </a:endParaRPr>
          </a:p>
        </p:txBody>
      </p:sp>
      <p:sp>
        <p:nvSpPr>
          <p:cNvPr id="126977" name="Rectangle 1"/>
          <p:cNvSpPr>
            <a:spLocks noChangeArrowheads="1"/>
          </p:cNvSpPr>
          <p:nvPr/>
        </p:nvSpPr>
        <p:spPr bwMode="auto">
          <a:xfrm>
            <a:off x="609600" y="4038600"/>
            <a:ext cx="4343400"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Advantages over the other systems:</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Construction periods are reduced.                                                                                (2) Decking is easily handled.                                                                                              (3) Attachments (e.g. ceiling hangers) can be made easily.                                     (4) Openings can be formed.                                                                                                                              (5) Shear-connectors can be welded through the decking.                                                (6) Decking can be cut to length and is less prone to tolerance problems.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8382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8" name="Slide Number Placeholder 7"/>
          <p:cNvSpPr>
            <a:spLocks noGrp="1"/>
          </p:cNvSpPr>
          <p:nvPr>
            <p:ph type="sldNum" sz="quarter" idx="12"/>
          </p:nvPr>
        </p:nvSpPr>
        <p:spPr/>
        <p:txBody>
          <a:bodyPr/>
          <a:lstStyle/>
          <a:p>
            <a:fld id="{3B776A3E-7F26-46A9-95F1-B64090F2CB22}"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267200"/>
            <a:ext cx="1556836" cy="369332"/>
          </a:xfrm>
          <a:prstGeom prst="rect">
            <a:avLst/>
          </a:prstGeom>
        </p:spPr>
        <p:txBody>
          <a:bodyPr wrap="none">
            <a:spAutoFit/>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Design of slab</a:t>
            </a:r>
            <a:endParaRPr lang="en-US"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4" descr="C:\Users\mohannad\Desktop\elc 2.wmf"/>
          <p:cNvPicPr/>
          <p:nvPr/>
        </p:nvPicPr>
        <p:blipFill>
          <a:blip r:embed="rId2" cstate="print"/>
          <a:srcRect l="10771" t="10782" r="16912" b="10512"/>
          <a:stretch>
            <a:fillRect/>
          </a:stretch>
        </p:blipFill>
        <p:spPr bwMode="auto">
          <a:xfrm>
            <a:off x="3581400" y="3657600"/>
            <a:ext cx="5334000" cy="2514600"/>
          </a:xfrm>
          <a:prstGeom prst="rect">
            <a:avLst/>
          </a:prstGeom>
          <a:noFill/>
          <a:ln w="9525">
            <a:solidFill>
              <a:schemeClr val="bg1"/>
            </a:solidFill>
            <a:miter lim="800000"/>
            <a:headEnd/>
            <a:tailEnd/>
          </a:ln>
        </p:spPr>
      </p:pic>
      <p:grpSp>
        <p:nvGrpSpPr>
          <p:cNvPr id="2" name="Group 8"/>
          <p:cNvGrpSpPr/>
          <p:nvPr/>
        </p:nvGrpSpPr>
        <p:grpSpPr>
          <a:xfrm>
            <a:off x="609600" y="4648200"/>
            <a:ext cx="3264568" cy="688777"/>
            <a:chOff x="523009" y="4645223"/>
            <a:chExt cx="2819400" cy="688777"/>
          </a:xfrm>
        </p:grpSpPr>
        <p:sp>
          <p:nvSpPr>
            <p:cNvPr id="128002" name="Rectangle 2"/>
            <p:cNvSpPr>
              <a:spLocks noChangeArrowheads="1"/>
            </p:cNvSpPr>
            <p:nvPr/>
          </p:nvSpPr>
          <p:spPr bwMode="auto">
            <a:xfrm>
              <a:off x="523009" y="4645223"/>
              <a:ext cx="1447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Slab thickness (h) =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2800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05000" y="4645223"/>
              <a:ext cx="488950" cy="342900"/>
            </a:xfrm>
            <a:prstGeom prst="rect">
              <a:avLst/>
            </a:prstGeom>
            <a:noFill/>
          </p:spPr>
        </p:pic>
        <p:sp>
          <p:nvSpPr>
            <p:cNvPr id="128003" name="Rectangle 3"/>
            <p:cNvSpPr>
              <a:spLocks noChangeArrowheads="1"/>
            </p:cNvSpPr>
            <p:nvPr/>
          </p:nvSpPr>
          <p:spPr bwMode="auto">
            <a:xfrm>
              <a:off x="523009" y="5026223"/>
              <a:ext cx="28194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10cm we use 13 (130 fire rating table)</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28004" name="Rectangle 4"/>
          <p:cNvSpPr>
            <a:spLocks noChangeArrowheads="1"/>
          </p:cNvSpPr>
          <p:nvPr/>
        </p:nvSpPr>
        <p:spPr bwMode="auto">
          <a:xfrm>
            <a:off x="533400" y="1765758"/>
            <a:ext cx="38862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Structure system:</a:t>
            </a:r>
            <a:endParaRPr kumimoji="0" lang="en-US"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beam is positioned 3m apart along the length of the building. It is assumed that the roof is composite steel deck between the beams and the slab; and use shear connector to reduce the beam depth. </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TextBox 8"/>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0" name="Slide Number Placeholder 9"/>
          <p:cNvSpPr>
            <a:spLocks noGrp="1"/>
          </p:cNvSpPr>
          <p:nvPr>
            <p:ph type="sldNum" sz="quarter" idx="12"/>
          </p:nvPr>
        </p:nvSpPr>
        <p:spPr/>
        <p:txBody>
          <a:bodyPr/>
          <a:lstStyle/>
          <a:p>
            <a:fld id="{3B776A3E-7F26-46A9-95F1-B64090F2CB22}" type="slidenum">
              <a:rPr lang="en-US" smtClean="0"/>
              <a:pPr/>
              <a:t>35</a:t>
            </a:fld>
            <a:endParaRPr lang="en-US"/>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9026" name="Picture 8"/>
          <p:cNvPicPr>
            <a:picLocks noChangeAspect="1" noChangeArrowheads="1"/>
          </p:cNvPicPr>
          <p:nvPr/>
        </p:nvPicPr>
        <p:blipFill>
          <a:blip r:embed="rId2" cstate="print">
            <a:clrChange>
              <a:clrFrom>
                <a:srgbClr val="F0F0F0"/>
              </a:clrFrom>
              <a:clrTo>
                <a:srgbClr val="F0F0F0">
                  <a:alpha val="0"/>
                </a:srgbClr>
              </a:clrTo>
            </a:clrChange>
          </a:blip>
          <a:srcRect l="26147" t="17795" r="26740" b="23274"/>
          <a:stretch>
            <a:fillRect/>
          </a:stretch>
        </p:blipFill>
        <p:spPr bwMode="auto">
          <a:xfrm>
            <a:off x="914400" y="2743200"/>
            <a:ext cx="2917137" cy="2743200"/>
          </a:xfrm>
          <a:prstGeom prst="rect">
            <a:avLst/>
          </a:prstGeom>
          <a:noFill/>
          <a:ln w="9525">
            <a:solidFill>
              <a:srgbClr val="000000"/>
            </a:solidFill>
            <a:miter lim="800000"/>
            <a:headEnd/>
            <a:tailEnd/>
          </a:ln>
        </p:spPr>
      </p:pic>
      <p:sp>
        <p:nvSpPr>
          <p:cNvPr id="129028" name="Rectangle 4"/>
          <p:cNvSpPr>
            <a:spLocks noChangeArrowheads="1"/>
          </p:cNvSpPr>
          <p:nvPr/>
        </p:nvSpPr>
        <p:spPr bwMode="auto">
          <a:xfrm>
            <a:off x="685800" y="2362200"/>
            <a:ext cx="357649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 Beam dimention without shear connector </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9029" name="Rectangle 5"/>
          <p:cNvSpPr>
            <a:spLocks noChangeArrowheads="1"/>
          </p:cNvSpPr>
          <p:nvPr/>
        </p:nvSpPr>
        <p:spPr bwMode="auto">
          <a:xfrm>
            <a:off x="4648200" y="2362200"/>
            <a:ext cx="38862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Beam dimention with shear connector:</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9" name="Picture 8"/>
          <p:cNvPicPr/>
          <p:nvPr/>
        </p:nvPicPr>
        <p:blipFill>
          <a:blip r:embed="rId3" cstate="print">
            <a:clrChange>
              <a:clrFrom>
                <a:srgbClr val="F0F0F0"/>
              </a:clrFrom>
              <a:clrTo>
                <a:srgbClr val="F0F0F0">
                  <a:alpha val="0"/>
                </a:srgbClr>
              </a:clrTo>
            </a:clrChange>
          </a:blip>
          <a:srcRect l="26267" t="16378" r="26432" b="24252"/>
          <a:stretch>
            <a:fillRect/>
          </a:stretch>
        </p:blipFill>
        <p:spPr bwMode="auto">
          <a:xfrm>
            <a:off x="4648200" y="2743200"/>
            <a:ext cx="3429000" cy="2819400"/>
          </a:xfrm>
          <a:prstGeom prst="rect">
            <a:avLst/>
          </a:prstGeom>
          <a:noFill/>
          <a:ln w="9525">
            <a:solidFill>
              <a:schemeClr val="tx1"/>
            </a:solidFill>
            <a:miter lim="800000"/>
            <a:headEnd/>
            <a:tailEnd/>
          </a:ln>
        </p:spPr>
      </p:pic>
      <p:sp>
        <p:nvSpPr>
          <p:cNvPr id="10" name="Rectangle 9"/>
          <p:cNvSpPr/>
          <p:nvPr/>
        </p:nvSpPr>
        <p:spPr>
          <a:xfrm>
            <a:off x="762000" y="1905000"/>
            <a:ext cx="2685351" cy="369332"/>
          </a:xfrm>
          <a:prstGeom prst="rect">
            <a:avLst/>
          </a:prstGeom>
        </p:spPr>
        <p:txBody>
          <a:bodyPr wrap="none">
            <a:spAutoFit/>
          </a:bodyPr>
          <a:lstStyle/>
          <a:p>
            <a:r>
              <a:rPr lang="en-US" b="1" dirty="0" smtClean="0">
                <a:latin typeface="Times New Roman" pitchFamily="18" charset="0"/>
                <a:cs typeface="Times New Roman" pitchFamily="18" charset="0"/>
              </a:rPr>
              <a:t>Composite beams design:</a:t>
            </a:r>
            <a:endParaRPr lang="en-US" dirty="0">
              <a:latin typeface="Times New Roman" pitchFamily="18" charset="0"/>
              <a:cs typeface="Times New Roman" pitchFamily="18" charset="0"/>
            </a:endParaRPr>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2" name="Slide Number Placeholder 11"/>
          <p:cNvSpPr>
            <a:spLocks noGrp="1"/>
          </p:cNvSpPr>
          <p:nvPr>
            <p:ph type="sldNum" sz="quarter" idx="12"/>
          </p:nvPr>
        </p:nvSpPr>
        <p:spPr/>
        <p:txBody>
          <a:bodyPr/>
          <a:lstStyle/>
          <a:p>
            <a:fld id="{3B776A3E-7F26-46A9-95F1-B64090F2CB22}"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37</a:t>
            </a:fld>
            <a:endParaRPr lang="en-US" b="1" dirty="0"/>
          </a:p>
        </p:txBody>
      </p:sp>
      <p:pic>
        <p:nvPicPr>
          <p:cNvPr id="4099" name="Picture 3" descr="C:\Users\top\Desktop\rib.wmf"/>
          <p:cNvPicPr>
            <a:picLocks noChangeAspect="1" noChangeArrowheads="1"/>
          </p:cNvPicPr>
          <p:nvPr/>
        </p:nvPicPr>
        <p:blipFill>
          <a:blip r:embed="rId2" cstate="print"/>
          <a:srcRect l="18831" t="15859" r="33766" b="6608"/>
          <a:stretch>
            <a:fillRect/>
          </a:stretch>
        </p:blipFill>
        <p:spPr bwMode="auto">
          <a:xfrm>
            <a:off x="381000" y="1484335"/>
            <a:ext cx="8534400" cy="5373665"/>
          </a:xfrm>
          <a:prstGeom prst="rect">
            <a:avLst/>
          </a:prstGeom>
          <a:noFill/>
        </p:spPr>
      </p:pic>
      <p:sp>
        <p:nvSpPr>
          <p:cNvPr id="16" name="TextBox 15"/>
          <p:cNvSpPr txBox="1"/>
          <p:nvPr/>
        </p:nvSpPr>
        <p:spPr>
          <a:xfrm>
            <a:off x="609600" y="2133600"/>
            <a:ext cx="2743200" cy="369332"/>
          </a:xfrm>
          <a:prstGeom prst="rect">
            <a:avLst/>
          </a:prstGeom>
          <a:noFill/>
        </p:spPr>
        <p:txBody>
          <a:bodyPr wrap="square" rtlCol="0">
            <a:spAutoFit/>
          </a:bodyPr>
          <a:lstStyle/>
          <a:p>
            <a:r>
              <a:rPr lang="en-US" b="1" dirty="0" smtClean="0"/>
              <a:t>Rib reinforcement: </a:t>
            </a:r>
            <a:endParaRPr lang="en-US"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38</a:t>
            </a:fld>
            <a:endParaRPr lang="en-US" b="1" dirty="0"/>
          </a:p>
        </p:txBody>
      </p:sp>
      <p:sp>
        <p:nvSpPr>
          <p:cNvPr id="16" name="TextBox 15"/>
          <p:cNvSpPr txBox="1"/>
          <p:nvPr/>
        </p:nvSpPr>
        <p:spPr>
          <a:xfrm>
            <a:off x="609600" y="2133600"/>
            <a:ext cx="2743200" cy="369332"/>
          </a:xfrm>
          <a:prstGeom prst="rect">
            <a:avLst/>
          </a:prstGeom>
          <a:noFill/>
        </p:spPr>
        <p:txBody>
          <a:bodyPr wrap="square" rtlCol="0">
            <a:spAutoFit/>
          </a:bodyPr>
          <a:lstStyle/>
          <a:p>
            <a:r>
              <a:rPr lang="en-US" b="1" dirty="0" smtClean="0"/>
              <a:t>frame1 reinforcement: </a:t>
            </a:r>
            <a:endParaRPr lang="en-US" b="1" dirty="0"/>
          </a:p>
        </p:txBody>
      </p:sp>
      <p:pic>
        <p:nvPicPr>
          <p:cNvPr id="5123" name="Picture 3" descr="C:\Users\top\Desktop\f1.wmf"/>
          <p:cNvPicPr>
            <a:picLocks noChangeAspect="1" noChangeArrowheads="1"/>
          </p:cNvPicPr>
          <p:nvPr/>
        </p:nvPicPr>
        <p:blipFill>
          <a:blip r:embed="rId2" cstate="print"/>
          <a:srcRect l="33117" t="31718" r="46104" b="27753"/>
          <a:stretch>
            <a:fillRect/>
          </a:stretch>
        </p:blipFill>
        <p:spPr bwMode="auto">
          <a:xfrm>
            <a:off x="304800" y="1500186"/>
            <a:ext cx="7772400" cy="5586414"/>
          </a:xfrm>
          <a:prstGeom prst="rect">
            <a:avLst/>
          </a:prstGeom>
          <a:noFill/>
        </p:spPr>
      </p:pic>
      <p:cxnSp>
        <p:nvCxnSpPr>
          <p:cNvPr id="15" name="Straight Arrow Connector 14"/>
          <p:cNvCxnSpPr/>
          <p:nvPr/>
        </p:nvCxnSpPr>
        <p:spPr>
          <a:xfrm rot="10800000">
            <a:off x="2667001" y="3124200"/>
            <a:ext cx="12954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124200" y="2895600"/>
            <a:ext cx="990600" cy="307777"/>
          </a:xfrm>
          <a:prstGeom prst="rect">
            <a:avLst/>
          </a:prstGeom>
          <a:noFill/>
        </p:spPr>
        <p:txBody>
          <a:bodyPr wrap="square" rtlCol="0">
            <a:spAutoFit/>
          </a:bodyPr>
          <a:lstStyle/>
          <a:p>
            <a:r>
              <a:rPr lang="en-US" sz="1400" dirty="0" smtClean="0"/>
              <a:t>120 cm</a:t>
            </a:r>
            <a:endParaRPr lang="en-US" sz="1400" dirty="0"/>
          </a:p>
        </p:txBody>
      </p:sp>
      <p:pic>
        <p:nvPicPr>
          <p:cNvPr id="5124" name="Picture 4" descr="C:\Users\top\Desktop\f2.wmf"/>
          <p:cNvPicPr>
            <a:picLocks noChangeAspect="1" noChangeArrowheads="1"/>
          </p:cNvPicPr>
          <p:nvPr/>
        </p:nvPicPr>
        <p:blipFill>
          <a:blip r:embed="rId3" cstate="print"/>
          <a:srcRect l="43507" t="28194" r="50000" b="41850"/>
          <a:stretch>
            <a:fillRect/>
          </a:stretch>
        </p:blipFill>
        <p:spPr bwMode="auto">
          <a:xfrm>
            <a:off x="6553200" y="3886200"/>
            <a:ext cx="2133600" cy="362712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39</a:t>
            </a:fld>
            <a:endParaRPr lang="en-US" b="1" dirty="0"/>
          </a:p>
        </p:txBody>
      </p:sp>
      <p:sp>
        <p:nvSpPr>
          <p:cNvPr id="16" name="TextBox 15"/>
          <p:cNvSpPr txBox="1"/>
          <p:nvPr/>
        </p:nvSpPr>
        <p:spPr>
          <a:xfrm>
            <a:off x="533400" y="1981200"/>
            <a:ext cx="2743200" cy="369332"/>
          </a:xfrm>
          <a:prstGeom prst="rect">
            <a:avLst/>
          </a:prstGeom>
          <a:noFill/>
        </p:spPr>
        <p:txBody>
          <a:bodyPr wrap="square" rtlCol="0">
            <a:spAutoFit/>
          </a:bodyPr>
          <a:lstStyle/>
          <a:p>
            <a:r>
              <a:rPr lang="en-US" b="1" dirty="0" smtClean="0"/>
              <a:t>columns1 reinforcement: </a:t>
            </a:r>
            <a:endParaRPr lang="en-US" b="1" dirty="0"/>
          </a:p>
        </p:txBody>
      </p:sp>
      <p:pic>
        <p:nvPicPr>
          <p:cNvPr id="6147" name="Picture 3" descr="C:\Users\top\Desktop\c.wmf"/>
          <p:cNvPicPr>
            <a:picLocks noChangeAspect="1" noChangeArrowheads="1"/>
          </p:cNvPicPr>
          <p:nvPr/>
        </p:nvPicPr>
        <p:blipFill>
          <a:blip r:embed="rId2" cstate="print"/>
          <a:srcRect l="32468" t="28855" r="55844" b="48238"/>
          <a:stretch>
            <a:fillRect/>
          </a:stretch>
        </p:blipFill>
        <p:spPr bwMode="auto">
          <a:xfrm>
            <a:off x="1295400" y="1981200"/>
            <a:ext cx="7010400" cy="506306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2.موقع المشروع</a:t>
            </a:r>
            <a:r>
              <a:rPr lang="ar-SA" dirty="0" smtClean="0">
                <a:solidFill>
                  <a:srgbClr val="C00000"/>
                </a:solidFill>
              </a:rPr>
              <a:t>:</a:t>
            </a:r>
            <a:endParaRPr lang="en-US" dirty="0">
              <a:solidFill>
                <a:srgbClr val="C00000"/>
              </a:solidFill>
            </a:endParaRPr>
          </a:p>
        </p:txBody>
      </p:sp>
      <p:sp>
        <p:nvSpPr>
          <p:cNvPr id="5" name="TextBox 4"/>
          <p:cNvSpPr txBox="1"/>
          <p:nvPr/>
        </p:nvSpPr>
        <p:spPr>
          <a:xfrm>
            <a:off x="2514600" y="2514600"/>
            <a:ext cx="5943600" cy="1015663"/>
          </a:xfrm>
          <a:prstGeom prst="rect">
            <a:avLst/>
          </a:prstGeom>
          <a:noFill/>
        </p:spPr>
        <p:txBody>
          <a:bodyPr wrap="square" rtlCol="0">
            <a:spAutoFit/>
          </a:bodyPr>
          <a:lstStyle/>
          <a:p>
            <a:pPr algn="r"/>
            <a:r>
              <a:rPr lang="ar-SA" sz="2000" b="1" dirty="0" smtClean="0"/>
              <a:t>يقع المشروع بالقرب من </a:t>
            </a:r>
            <a:r>
              <a:rPr lang="ar-SA" sz="2000" b="1" dirty="0" smtClean="0">
                <a:solidFill>
                  <a:srgbClr val="C00000"/>
                </a:solidFill>
              </a:rPr>
              <a:t>قرية اجنسنيا </a:t>
            </a:r>
            <a:r>
              <a:rPr lang="ar-SA" sz="2000" b="1" dirty="0" smtClean="0"/>
              <a:t>وهي تقع إلى الشمال الغربي من مدينة نابلس وتبعد عنها 10 كم ، يصلها طريق محلي يربطها بالطريق الرئيسي نابلس - جنين وطوله 1.5كم</a:t>
            </a:r>
            <a:endParaRPr lang="en-US" sz="2000" b="1" dirty="0"/>
          </a:p>
        </p:txBody>
      </p:sp>
      <p:pic>
        <p:nvPicPr>
          <p:cNvPr id="6" name="Picture 5" descr="SL270011"/>
          <p:cNvPicPr/>
          <p:nvPr/>
        </p:nvPicPr>
        <p:blipFill>
          <a:blip r:embed="rId2" cstate="print"/>
          <a:srcRect/>
          <a:stretch>
            <a:fillRect/>
          </a:stretch>
        </p:blipFill>
        <p:spPr bwMode="auto">
          <a:xfrm>
            <a:off x="2971800" y="3581400"/>
            <a:ext cx="3381375" cy="2590800"/>
          </a:xfrm>
          <a:prstGeom prst="rect">
            <a:avLst/>
          </a:prstGeom>
          <a:noFill/>
          <a:ln w="9525">
            <a:solidFill>
              <a:schemeClr val="tx1"/>
            </a:solidFill>
            <a:miter lim="800000"/>
            <a:headEnd/>
            <a:tailEnd/>
          </a:ln>
        </p:spPr>
      </p:pic>
      <p:sp>
        <p:nvSpPr>
          <p:cNvPr id="7" name="Rectangle 6"/>
          <p:cNvSpPr/>
          <p:nvPr/>
        </p:nvSpPr>
        <p:spPr>
          <a:xfrm>
            <a:off x="1828800" y="6248400"/>
            <a:ext cx="4572000" cy="523220"/>
          </a:xfrm>
          <a:prstGeom prst="rect">
            <a:avLst/>
          </a:prstGeom>
        </p:spPr>
        <p:txBody>
          <a:bodyPr>
            <a:spAutoFit/>
          </a:bodyPr>
          <a:lstStyle/>
          <a:p>
            <a:pPr algn="r"/>
            <a:r>
              <a:rPr lang="ar-SA" sz="1400" dirty="0" smtClean="0"/>
              <a:t>شكل 3.2.1: صورة لأرض المشروع – إلى يسار الشارع الترابي وأمام المنزل على التلة.</a:t>
            </a:r>
            <a:endParaRPr lang="en-US" sz="1400" dirty="0"/>
          </a:p>
        </p:txBody>
      </p:sp>
      <p:sp>
        <p:nvSpPr>
          <p:cNvPr id="8" name="TextBox 7"/>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TextBox 8"/>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0" name="Slide Number Placeholder 9"/>
          <p:cNvSpPr>
            <a:spLocks noGrp="1"/>
          </p:cNvSpPr>
          <p:nvPr>
            <p:ph type="sldNum" sz="quarter" idx="12"/>
          </p:nvPr>
        </p:nvSpPr>
        <p:spPr/>
        <p:txBody>
          <a:bodyPr/>
          <a:lstStyle/>
          <a:p>
            <a:fld id="{3B776A3E-7F26-46A9-95F1-B64090F2CB22}"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40</a:t>
            </a:fld>
            <a:endParaRPr lang="en-US" b="1" dirty="0"/>
          </a:p>
        </p:txBody>
      </p:sp>
      <p:sp>
        <p:nvSpPr>
          <p:cNvPr id="16" name="TextBox 15"/>
          <p:cNvSpPr txBox="1"/>
          <p:nvPr/>
        </p:nvSpPr>
        <p:spPr>
          <a:xfrm>
            <a:off x="533400" y="1981200"/>
            <a:ext cx="2743200" cy="369332"/>
          </a:xfrm>
          <a:prstGeom prst="rect">
            <a:avLst/>
          </a:prstGeom>
          <a:noFill/>
          <a:ln>
            <a:noFill/>
          </a:ln>
        </p:spPr>
        <p:txBody>
          <a:bodyPr wrap="square" rtlCol="0">
            <a:spAutoFit/>
          </a:bodyPr>
          <a:lstStyle/>
          <a:p>
            <a:r>
              <a:rPr lang="en-US" b="1" dirty="0" smtClean="0"/>
              <a:t>footing2 reinforcement: </a:t>
            </a:r>
            <a:endParaRPr lang="en-US" b="1" dirty="0"/>
          </a:p>
        </p:txBody>
      </p:sp>
      <p:pic>
        <p:nvPicPr>
          <p:cNvPr id="8195" name="Picture 3" descr="C:\Users\top\Desktop\17.wmf"/>
          <p:cNvPicPr>
            <a:picLocks noChangeAspect="1" noChangeArrowheads="1"/>
          </p:cNvPicPr>
          <p:nvPr/>
        </p:nvPicPr>
        <p:blipFill>
          <a:blip r:embed="rId2" cstate="print"/>
          <a:srcRect l="20130" t="19383" r="63636" b="41936"/>
          <a:stretch>
            <a:fillRect/>
          </a:stretch>
        </p:blipFill>
        <p:spPr bwMode="auto">
          <a:xfrm>
            <a:off x="0" y="2349191"/>
            <a:ext cx="5135034" cy="4508809"/>
          </a:xfrm>
          <a:prstGeom prst="rect">
            <a:avLst/>
          </a:prstGeom>
          <a:noFill/>
        </p:spPr>
      </p:pic>
      <p:pic>
        <p:nvPicPr>
          <p:cNvPr id="12" name="Picture 3" descr="C:\Users\top\Desktop\17.wmf"/>
          <p:cNvPicPr>
            <a:picLocks noChangeAspect="1" noChangeArrowheads="1"/>
          </p:cNvPicPr>
          <p:nvPr/>
        </p:nvPicPr>
        <p:blipFill>
          <a:blip r:embed="rId2" cstate="print"/>
          <a:srcRect l="20130" t="59138" r="63636" b="5405"/>
          <a:stretch>
            <a:fillRect/>
          </a:stretch>
        </p:blipFill>
        <p:spPr bwMode="auto">
          <a:xfrm>
            <a:off x="3962400" y="2590800"/>
            <a:ext cx="5638800" cy="4538546"/>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41</a:t>
            </a:fld>
            <a:endParaRPr lang="en-US" b="1" dirty="0"/>
          </a:p>
        </p:txBody>
      </p:sp>
      <p:sp>
        <p:nvSpPr>
          <p:cNvPr id="16" name="TextBox 15"/>
          <p:cNvSpPr txBox="1"/>
          <p:nvPr/>
        </p:nvSpPr>
        <p:spPr>
          <a:xfrm>
            <a:off x="609600" y="1916668"/>
            <a:ext cx="4191000" cy="369332"/>
          </a:xfrm>
          <a:prstGeom prst="rect">
            <a:avLst/>
          </a:prstGeom>
          <a:noFill/>
        </p:spPr>
        <p:txBody>
          <a:bodyPr wrap="square" rtlCol="0">
            <a:spAutoFit/>
          </a:bodyPr>
          <a:lstStyle/>
          <a:p>
            <a:r>
              <a:rPr lang="en-US" b="1" dirty="0" smtClean="0"/>
              <a:t>Joints reinforcement details : </a:t>
            </a:r>
            <a:endParaRPr lang="en-US" b="1" dirty="0"/>
          </a:p>
        </p:txBody>
      </p:sp>
      <p:pic>
        <p:nvPicPr>
          <p:cNvPr id="9218" name="Picture 2" descr="C:\Users\top\Desktop\12.wmf"/>
          <p:cNvPicPr>
            <a:picLocks noChangeAspect="1" noChangeArrowheads="1"/>
          </p:cNvPicPr>
          <p:nvPr/>
        </p:nvPicPr>
        <p:blipFill>
          <a:blip r:embed="rId2" cstate="print"/>
          <a:srcRect l="24675" t="27093" r="50000"/>
          <a:stretch>
            <a:fillRect/>
          </a:stretch>
        </p:blipFill>
        <p:spPr bwMode="auto">
          <a:xfrm>
            <a:off x="228600" y="2330938"/>
            <a:ext cx="4267200" cy="4527062"/>
          </a:xfrm>
          <a:prstGeom prst="rect">
            <a:avLst/>
          </a:prstGeom>
          <a:noFill/>
        </p:spPr>
      </p:pic>
      <p:pic>
        <p:nvPicPr>
          <p:cNvPr id="9219" name="Picture 3" descr="C:\Users\top\Desktop\13.wmf"/>
          <p:cNvPicPr>
            <a:picLocks noChangeAspect="1" noChangeArrowheads="1"/>
          </p:cNvPicPr>
          <p:nvPr/>
        </p:nvPicPr>
        <p:blipFill>
          <a:blip r:embed="rId3" cstate="print"/>
          <a:srcRect l="19481" t="35242" r="59091"/>
          <a:stretch>
            <a:fillRect/>
          </a:stretch>
        </p:blipFill>
        <p:spPr bwMode="auto">
          <a:xfrm>
            <a:off x="4343400" y="2209800"/>
            <a:ext cx="4494245" cy="5004954"/>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42</a:t>
            </a:fld>
            <a:endParaRPr lang="en-US" b="1" dirty="0"/>
          </a:p>
        </p:txBody>
      </p:sp>
      <p:sp>
        <p:nvSpPr>
          <p:cNvPr id="16" name="TextBox 15"/>
          <p:cNvSpPr txBox="1"/>
          <p:nvPr/>
        </p:nvSpPr>
        <p:spPr>
          <a:xfrm>
            <a:off x="533400" y="1905000"/>
            <a:ext cx="3657600" cy="369332"/>
          </a:xfrm>
          <a:prstGeom prst="rect">
            <a:avLst/>
          </a:prstGeom>
          <a:noFill/>
        </p:spPr>
        <p:txBody>
          <a:bodyPr wrap="square" rtlCol="0">
            <a:spAutoFit/>
          </a:bodyPr>
          <a:lstStyle/>
          <a:p>
            <a:r>
              <a:rPr lang="en-US" b="1" dirty="0" smtClean="0"/>
              <a:t>Columns splice :</a:t>
            </a:r>
            <a:endParaRPr lang="en-US" b="1" dirty="0"/>
          </a:p>
        </p:txBody>
      </p:sp>
      <p:pic>
        <p:nvPicPr>
          <p:cNvPr id="10243" name="Picture 3" descr="C:\Users\top\Desktop\14.wmf"/>
          <p:cNvPicPr>
            <a:picLocks noChangeAspect="1" noChangeArrowheads="1"/>
          </p:cNvPicPr>
          <p:nvPr/>
        </p:nvPicPr>
        <p:blipFill>
          <a:blip r:embed="rId2" cstate="print"/>
          <a:srcRect l="59740" t="14758" r="30520" b="51762"/>
          <a:stretch>
            <a:fillRect/>
          </a:stretch>
        </p:blipFill>
        <p:spPr bwMode="auto">
          <a:xfrm>
            <a:off x="838200" y="1905000"/>
            <a:ext cx="4114800" cy="5212080"/>
          </a:xfrm>
          <a:prstGeom prst="rect">
            <a:avLst/>
          </a:prstGeom>
          <a:noFill/>
        </p:spPr>
      </p:pic>
      <p:pic>
        <p:nvPicPr>
          <p:cNvPr id="10244" name="Picture 4" descr="C:\Users\top\Desktop\15.wmf"/>
          <p:cNvPicPr>
            <a:picLocks noChangeAspect="1" noChangeArrowheads="1"/>
          </p:cNvPicPr>
          <p:nvPr/>
        </p:nvPicPr>
        <p:blipFill>
          <a:blip r:embed="rId3" cstate="print"/>
          <a:srcRect l="39611" t="19383" r="48701" b="31278"/>
          <a:stretch>
            <a:fillRect/>
          </a:stretch>
        </p:blipFill>
        <p:spPr bwMode="auto">
          <a:xfrm>
            <a:off x="4953000" y="2057400"/>
            <a:ext cx="3276600" cy="5096933"/>
          </a:xfrm>
          <a:prstGeom prst="rect">
            <a:avLst/>
          </a:prstGeom>
          <a:noFill/>
        </p:spPr>
      </p:pic>
      <p:cxnSp>
        <p:nvCxnSpPr>
          <p:cNvPr id="13" name="Elbow Connector 12"/>
          <p:cNvCxnSpPr>
            <a:endCxn id="18" idx="6"/>
          </p:cNvCxnSpPr>
          <p:nvPr/>
        </p:nvCxnSpPr>
        <p:spPr>
          <a:xfrm rot="10800000">
            <a:off x="3352800" y="4152900"/>
            <a:ext cx="2438400" cy="723900"/>
          </a:xfrm>
          <a:prstGeom prst="bentConnector3">
            <a:avLst>
              <a:gd name="adj1" fmla="val 50000"/>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Flowchart: Connector 17"/>
          <p:cNvSpPr/>
          <p:nvPr/>
        </p:nvSpPr>
        <p:spPr>
          <a:xfrm>
            <a:off x="2590800" y="3810000"/>
            <a:ext cx="762000" cy="685800"/>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1" name="TextBox 10"/>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z="1600" b="1" smtClean="0"/>
              <a:pPr/>
              <a:t>43</a:t>
            </a:fld>
            <a:endParaRPr lang="en-US" b="1" dirty="0"/>
          </a:p>
        </p:txBody>
      </p:sp>
      <p:sp>
        <p:nvSpPr>
          <p:cNvPr id="16" name="TextBox 15"/>
          <p:cNvSpPr txBox="1"/>
          <p:nvPr/>
        </p:nvSpPr>
        <p:spPr>
          <a:xfrm>
            <a:off x="533400" y="1981200"/>
            <a:ext cx="2743200" cy="369332"/>
          </a:xfrm>
          <a:prstGeom prst="rect">
            <a:avLst/>
          </a:prstGeom>
          <a:noFill/>
        </p:spPr>
        <p:txBody>
          <a:bodyPr wrap="square" rtlCol="0">
            <a:spAutoFit/>
          </a:bodyPr>
          <a:lstStyle/>
          <a:p>
            <a:r>
              <a:rPr lang="en-US" b="1" dirty="0" smtClean="0"/>
              <a:t>Walls Reinforcement: </a:t>
            </a:r>
            <a:endParaRPr lang="en-US" b="1" dirty="0"/>
          </a:p>
        </p:txBody>
      </p:sp>
      <p:pic>
        <p:nvPicPr>
          <p:cNvPr id="11267" name="Picture 3" descr="C:\Users\top\Desktop\16.wmf"/>
          <p:cNvPicPr>
            <a:picLocks noChangeAspect="1" noChangeArrowheads="1"/>
          </p:cNvPicPr>
          <p:nvPr/>
        </p:nvPicPr>
        <p:blipFill>
          <a:blip r:embed="rId2" cstate="print"/>
          <a:srcRect l="33117" t="35903" r="59740" b="17310"/>
          <a:stretch>
            <a:fillRect/>
          </a:stretch>
        </p:blipFill>
        <p:spPr bwMode="auto">
          <a:xfrm>
            <a:off x="2743200" y="1371600"/>
            <a:ext cx="2209800" cy="5334000"/>
          </a:xfrm>
          <a:prstGeom prst="rect">
            <a:avLst/>
          </a:prstGeom>
          <a:noFill/>
        </p:spPr>
      </p:pic>
      <p:pic>
        <p:nvPicPr>
          <p:cNvPr id="11268" name="Picture 4" descr="C:\Users\top\Desktop\17.wmf"/>
          <p:cNvPicPr>
            <a:picLocks noChangeAspect="1" noChangeArrowheads="1"/>
          </p:cNvPicPr>
          <p:nvPr/>
        </p:nvPicPr>
        <p:blipFill>
          <a:blip r:embed="rId3" cstate="print"/>
          <a:srcRect l="24675" t="35242" r="58442" b="22467"/>
          <a:stretch>
            <a:fillRect/>
          </a:stretch>
        </p:blipFill>
        <p:spPr bwMode="auto">
          <a:xfrm>
            <a:off x="3276600" y="914400"/>
            <a:ext cx="6934200" cy="6400801"/>
          </a:xfrm>
          <a:prstGeom prst="rect">
            <a:avLst/>
          </a:prstGeom>
          <a:noFill/>
        </p:spPr>
      </p:pic>
      <p:cxnSp>
        <p:nvCxnSpPr>
          <p:cNvPr id="19" name="Straight Arrow Connector 18"/>
          <p:cNvCxnSpPr/>
          <p:nvPr/>
        </p:nvCxnSpPr>
        <p:spPr>
          <a:xfrm rot="10800000" flipV="1">
            <a:off x="3810000" y="4724400"/>
            <a:ext cx="2590800" cy="1219200"/>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1269" name="Picture 5" descr="C:\Users\top\Desktop\17.wmf"/>
          <p:cNvPicPr>
            <a:picLocks noChangeAspect="1" noChangeArrowheads="1"/>
          </p:cNvPicPr>
          <p:nvPr/>
        </p:nvPicPr>
        <p:blipFill>
          <a:blip r:embed="rId4" cstate="print"/>
          <a:srcRect l="2597" t="2423" r="39611"/>
          <a:stretch>
            <a:fillRect/>
          </a:stretch>
        </p:blipFill>
        <p:spPr bwMode="auto">
          <a:xfrm>
            <a:off x="381000" y="2971800"/>
            <a:ext cx="3213989" cy="1999715"/>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B776A3E-7F26-46A9-95F1-B64090F2CB22}" type="slidenum">
              <a:rPr lang="en-US" smtClean="0"/>
              <a:pPr/>
              <a:t>44</a:t>
            </a:fld>
            <a:endParaRPr lang="en-US"/>
          </a:p>
        </p:txBody>
      </p:sp>
      <p:pic>
        <p:nvPicPr>
          <p:cNvPr id="1026" name="Picture 2"/>
          <p:cNvPicPr>
            <a:picLocks noChangeAspect="1" noChangeArrowheads="1"/>
          </p:cNvPicPr>
          <p:nvPr/>
        </p:nvPicPr>
        <p:blipFill>
          <a:blip r:embed="rId2" cstate="print">
            <a:clrChange>
              <a:clrFrom>
                <a:srgbClr val="FFFFFF"/>
              </a:clrFrom>
              <a:clrTo>
                <a:srgbClr val="FFFFFF">
                  <a:alpha val="0"/>
                </a:srgbClr>
              </a:clrTo>
            </a:clrChange>
          </a:blip>
          <a:srcRect l="24012" t="23958" r="24451" b="8333"/>
          <a:stretch>
            <a:fillRect/>
          </a:stretch>
        </p:blipFill>
        <p:spPr bwMode="auto">
          <a:xfrm>
            <a:off x="1371600" y="1905000"/>
            <a:ext cx="6705600" cy="4953000"/>
          </a:xfrm>
          <a:prstGeom prst="rect">
            <a:avLst/>
          </a:prstGeom>
          <a:noFill/>
          <a:ln w="9525">
            <a:noFill/>
            <a:miter lim="800000"/>
            <a:headEnd/>
            <a:tailEnd/>
          </a:ln>
        </p:spPr>
      </p:pic>
      <p:sp>
        <p:nvSpPr>
          <p:cNvPr id="5" name="TextBox 4"/>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6" name="TextBox 5"/>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p:nvPr/>
        </p:nvPicPr>
        <p:blipFill>
          <a:blip r:embed="rId2" cstate="print"/>
          <a:srcRect/>
          <a:stretch>
            <a:fillRect/>
          </a:stretch>
        </p:blipFill>
        <p:spPr bwMode="auto">
          <a:xfrm>
            <a:off x="609600" y="1905000"/>
            <a:ext cx="3505200" cy="4800600"/>
          </a:xfrm>
          <a:prstGeom prst="rect">
            <a:avLst/>
          </a:prstGeom>
          <a:noFill/>
          <a:ln w="9525">
            <a:solidFill>
              <a:schemeClr val="tx1"/>
            </a:solidFill>
            <a:miter lim="800000"/>
            <a:headEnd/>
            <a:tailEnd/>
          </a:ln>
        </p:spPr>
      </p:pic>
      <p:sp>
        <p:nvSpPr>
          <p:cNvPr id="7" name="TextBox 8"/>
          <p:cNvSpPr txBox="1"/>
          <p:nvPr/>
        </p:nvSpPr>
        <p:spPr>
          <a:xfrm>
            <a:off x="4267200" y="1981200"/>
            <a:ext cx="4419600" cy="4090351"/>
          </a:xfrm>
          <a:prstGeom prst="rect">
            <a:avLst/>
          </a:prstGeom>
          <a:noFill/>
        </p:spPr>
        <p:txBody>
          <a:bodyPr wrap="square" rtlCol="0">
            <a:spAutoFit/>
          </a:bodyPr>
          <a:lstStyle/>
          <a:p>
            <a:pPr marL="0" marR="0" lvl="0" indent="0" algn="just" defTabSz="914400" rtl="1" eaLnBrk="1" fontAlgn="auto" latinLnBrk="0" hangingPunct="1">
              <a:lnSpc>
                <a:spcPct val="100000"/>
              </a:lnSpc>
              <a:spcBef>
                <a:spcPct val="20000"/>
              </a:spcBef>
              <a:spcAft>
                <a:spcPts val="0"/>
              </a:spcAft>
              <a:buClr>
                <a:srgbClr val="F0A22E"/>
              </a:buClr>
              <a:buSzPct val="70000"/>
              <a:buFontTx/>
              <a:buNone/>
              <a:tabLst/>
              <a:defRPr/>
            </a:pPr>
            <a:r>
              <a:rPr kumimoji="0" lang="ar-JO" sz="2400" b="1" i="0" u="none" strike="noStrike" kern="0" cap="none" spc="0" normalizeH="0" baseline="0" noProof="0" dirty="0" smtClean="0">
                <a:ln>
                  <a:noFill/>
                </a:ln>
                <a:solidFill>
                  <a:schemeClr val="accent4"/>
                </a:solidFill>
                <a:effectLst/>
                <a:uLnTx/>
                <a:uFillTx/>
                <a:cs typeface="+mj-cs"/>
              </a:rPr>
              <a:t>تصنيف منطقة المشروع مناخيا :</a:t>
            </a:r>
          </a:p>
          <a:p>
            <a:pPr algn="justLow" rtl="1">
              <a:spcBef>
                <a:spcPct val="20000"/>
              </a:spcBef>
              <a:buClr>
                <a:srgbClr val="F0A22E"/>
              </a:buClr>
              <a:buSzPct val="70000"/>
            </a:pPr>
            <a:r>
              <a:rPr lang="ar-KW" kern="0" dirty="0">
                <a:solidFill>
                  <a:schemeClr val="accent4"/>
                </a:solidFill>
                <a:latin typeface="Times New Roman" pitchFamily="18" charset="0"/>
                <a:cs typeface="+mj-cs"/>
              </a:rPr>
              <a:t> </a:t>
            </a:r>
            <a:r>
              <a:rPr lang="ar-KW" kern="0" dirty="0" smtClean="0">
                <a:solidFill>
                  <a:schemeClr val="accent4"/>
                </a:solidFill>
                <a:latin typeface="Times New Roman" pitchFamily="18" charset="0"/>
                <a:cs typeface="+mj-cs"/>
              </a:rPr>
              <a:t>   يقع </a:t>
            </a:r>
            <a:r>
              <a:rPr lang="ar-KW" kern="0" dirty="0">
                <a:solidFill>
                  <a:schemeClr val="accent4"/>
                </a:solidFill>
                <a:latin typeface="Times New Roman" pitchFamily="18" charset="0"/>
                <a:cs typeface="+mj-cs"/>
              </a:rPr>
              <a:t>المشروع بالقرب من قرية اجنسنيا وهي تقع إلى الشمال الغربي من مدينة نابلس وتبعد عنها 10 كم ، يصلها طريق محلي يربطها بالطريق الرئيسي نابلس - جنين وطوله 1.5كم و(اجنسينا) </a:t>
            </a:r>
            <a:r>
              <a:rPr lang="ar-KW" kern="0" dirty="0" smtClean="0">
                <a:solidFill>
                  <a:schemeClr val="accent4"/>
                </a:solidFill>
                <a:latin typeface="Times New Roman" pitchFamily="18" charset="0"/>
                <a:cs typeface="+mj-cs"/>
              </a:rPr>
              <a:t>تقع   </a:t>
            </a:r>
            <a:r>
              <a:rPr kumimoji="0" lang="ar-JO" sz="1800" i="0" u="none" strike="noStrike" kern="0" cap="none" spc="0" normalizeH="0" baseline="0" noProof="0" dirty="0" smtClean="0">
                <a:ln>
                  <a:noFill/>
                </a:ln>
                <a:solidFill>
                  <a:schemeClr val="accent4"/>
                </a:solidFill>
                <a:effectLst/>
                <a:uLnTx/>
                <a:uFillTx/>
                <a:latin typeface="Times New Roman" pitchFamily="18" charset="0"/>
                <a:cs typeface="+mj-cs"/>
              </a:rPr>
              <a:t>بين خط طول شرقا (35.370) وخط عرض (32.322) شمالاً ,ويقع</a:t>
            </a:r>
            <a:r>
              <a:rPr kumimoji="0" lang="ar-KW" sz="1800" i="0" u="none" strike="noStrike" kern="0" cap="none" spc="0" normalizeH="0" baseline="0" noProof="0" dirty="0" smtClean="0">
                <a:ln>
                  <a:noFill/>
                </a:ln>
                <a:solidFill>
                  <a:schemeClr val="accent4"/>
                </a:solidFill>
                <a:effectLst/>
                <a:uLnTx/>
                <a:uFillTx/>
                <a:latin typeface="Times New Roman" pitchFamily="18" charset="0"/>
                <a:cs typeface="+mj-cs"/>
              </a:rPr>
              <a:t> </a:t>
            </a:r>
            <a:r>
              <a:rPr kumimoji="0" lang="ar-JO" sz="1800" i="0" u="none" strike="noStrike" kern="0" cap="none" spc="0" normalizeH="0" baseline="0" noProof="0" dirty="0" smtClean="0">
                <a:ln>
                  <a:noFill/>
                </a:ln>
                <a:solidFill>
                  <a:schemeClr val="accent4"/>
                </a:solidFill>
                <a:effectLst/>
                <a:uLnTx/>
                <a:uFillTx/>
                <a:latin typeface="Times New Roman" pitchFamily="18" charset="0"/>
                <a:cs typeface="+mj-cs"/>
              </a:rPr>
              <a:t>ضمن المنطقة</a:t>
            </a:r>
            <a:r>
              <a:rPr kumimoji="0" lang="ar-KW" sz="1800" i="0" u="none" strike="noStrike" kern="0" cap="none" spc="0" normalizeH="0" baseline="0" noProof="0" dirty="0" smtClean="0">
                <a:ln>
                  <a:noFill/>
                </a:ln>
                <a:solidFill>
                  <a:schemeClr val="accent4"/>
                </a:solidFill>
                <a:effectLst/>
                <a:uLnTx/>
                <a:uFillTx/>
                <a:latin typeface="Times New Roman" pitchFamily="18" charset="0"/>
                <a:cs typeface="+mj-cs"/>
              </a:rPr>
              <a:t>                                        </a:t>
            </a:r>
            <a:r>
              <a:rPr kumimoji="0" lang="ar-JO" sz="1800" i="0" u="none" strike="noStrike" kern="0" cap="none" spc="0" normalizeH="0" baseline="0" noProof="0" dirty="0" smtClean="0">
                <a:ln>
                  <a:noFill/>
                </a:ln>
                <a:solidFill>
                  <a:schemeClr val="accent4"/>
                </a:solidFill>
                <a:effectLst/>
                <a:uLnTx/>
                <a:uFillTx/>
                <a:latin typeface="Times New Roman" pitchFamily="18" charset="0"/>
                <a:cs typeface="+mj-cs"/>
              </a:rPr>
              <a:t> </a:t>
            </a:r>
            <a:r>
              <a:rPr kumimoji="0" lang="ar-JO" sz="1800" b="1" i="0" u="none" strike="noStrike" kern="0" cap="none" spc="0" normalizeH="0" baseline="0" noProof="0" dirty="0" smtClean="0">
                <a:ln>
                  <a:noFill/>
                </a:ln>
                <a:solidFill>
                  <a:schemeClr val="accent4"/>
                </a:solidFill>
                <a:effectLst/>
                <a:uLnTx/>
                <a:uFillTx/>
                <a:latin typeface="Times New Roman" pitchFamily="18" charset="0"/>
                <a:cs typeface="+mj-cs"/>
              </a:rPr>
              <a:t>المناخية الثالثة</a:t>
            </a:r>
            <a:r>
              <a:rPr kumimoji="0" lang="ar-KW" sz="1800" b="1" i="0" u="none" strike="noStrike" kern="0" cap="none" spc="0" normalizeH="0" baseline="0" noProof="0" dirty="0" smtClean="0">
                <a:ln>
                  <a:noFill/>
                </a:ln>
                <a:solidFill>
                  <a:schemeClr val="accent4"/>
                </a:solidFill>
                <a:effectLst/>
                <a:uLnTx/>
                <a:uFillTx/>
                <a:latin typeface="Times New Roman" pitchFamily="18" charset="0"/>
                <a:cs typeface="+mj-cs"/>
              </a:rPr>
              <a:t>:</a:t>
            </a:r>
            <a:endParaRPr kumimoji="0" lang="ar-JO" sz="1800" b="1" i="0" u="none" strike="noStrike" kern="0" cap="none" spc="0" normalizeH="0" baseline="0" noProof="0" dirty="0" smtClean="0">
              <a:ln>
                <a:noFill/>
              </a:ln>
              <a:solidFill>
                <a:schemeClr val="accent4"/>
              </a:solidFill>
              <a:effectLst/>
              <a:uLnTx/>
              <a:uFillTx/>
              <a:latin typeface="Times New Roman" pitchFamily="18" charset="0"/>
              <a:cs typeface="+mj-cs"/>
            </a:endParaRPr>
          </a:p>
          <a:p>
            <a:pPr marL="342900" marR="0" lvl="0" indent="-342900" algn="just" defTabSz="914400" rtl="1" eaLnBrk="1" fontAlgn="auto" latinLnBrk="0" hangingPunct="1">
              <a:lnSpc>
                <a:spcPct val="115000"/>
              </a:lnSpc>
              <a:spcBef>
                <a:spcPts val="0"/>
              </a:spcBef>
              <a:spcAft>
                <a:spcPts val="1000"/>
              </a:spcAft>
              <a:buClrTx/>
              <a:buSzTx/>
              <a:buFont typeface="Wingdings" pitchFamily="2" charset="2"/>
              <a:buChar char="ü"/>
              <a:tabLst>
                <a:tab pos="1308735" algn="l"/>
              </a:tabLst>
              <a:defRPr/>
            </a:pPr>
            <a:r>
              <a:rPr kumimoji="0" lang="ar-JO" sz="1800" i="0" u="none" strike="noStrike" kern="0" cap="none" spc="0" normalizeH="0" baseline="0" noProof="0" dirty="0" smtClean="0">
                <a:ln>
                  <a:noFill/>
                </a:ln>
                <a:solidFill>
                  <a:schemeClr val="accent4"/>
                </a:solidFill>
                <a:effectLst/>
                <a:uLnTx/>
                <a:uFillTx/>
                <a:latin typeface="Calibri"/>
                <a:ea typeface="Calibri"/>
                <a:cs typeface="+mj-cs"/>
              </a:rPr>
              <a:t>المنطقة المناخية الثالثة (صيف حار شبه جاف،وشتاء معتدل) وتبلغ مساحة هذه المنطقة (</a:t>
            </a:r>
            <a:r>
              <a:rPr kumimoji="0" lang="en-US" sz="1800" i="0" u="none" strike="noStrike" kern="0" cap="none" spc="0" normalizeH="0" baseline="0" noProof="0" dirty="0" smtClean="0">
                <a:ln>
                  <a:noFill/>
                </a:ln>
                <a:solidFill>
                  <a:schemeClr val="accent4"/>
                </a:solidFill>
                <a:effectLst/>
                <a:uLnTx/>
                <a:uFillTx/>
                <a:latin typeface="Times New Roman"/>
                <a:ea typeface="Calibri"/>
                <a:cs typeface="+mj-cs"/>
              </a:rPr>
              <a:t>969.1</a:t>
            </a:r>
            <a:r>
              <a:rPr kumimoji="0" lang="ar-JO" sz="1800" i="0" u="none" strike="noStrike" kern="0" cap="none" spc="0" normalizeH="0" baseline="0" noProof="0" dirty="0" smtClean="0">
                <a:ln>
                  <a:noFill/>
                </a:ln>
                <a:solidFill>
                  <a:schemeClr val="accent4"/>
                </a:solidFill>
                <a:effectLst/>
                <a:uLnTx/>
                <a:uFillTx/>
                <a:latin typeface="Calibri"/>
                <a:ea typeface="Calibri"/>
                <a:cs typeface="+mj-cs"/>
              </a:rPr>
              <a:t>)كم</a:t>
            </a:r>
            <a:r>
              <a:rPr kumimoji="0" lang="ar-JO" sz="1800" i="0" u="none" strike="noStrike" kern="0" cap="none" spc="0" normalizeH="0" baseline="30000" noProof="0" dirty="0" smtClean="0">
                <a:ln>
                  <a:noFill/>
                </a:ln>
                <a:solidFill>
                  <a:schemeClr val="accent4"/>
                </a:solidFill>
                <a:effectLst/>
                <a:uLnTx/>
                <a:uFillTx/>
                <a:latin typeface="Calibri"/>
                <a:ea typeface="Calibri"/>
                <a:cs typeface="+mj-cs"/>
              </a:rPr>
              <a:t>2</a:t>
            </a:r>
            <a:r>
              <a:rPr kumimoji="0" lang="ar-JO" sz="1800" i="0" u="none" strike="noStrike" kern="0" cap="none" spc="0" normalizeH="0" baseline="0" noProof="0" dirty="0" smtClean="0">
                <a:ln>
                  <a:noFill/>
                </a:ln>
                <a:solidFill>
                  <a:schemeClr val="accent4"/>
                </a:solidFill>
                <a:effectLst/>
                <a:uLnTx/>
                <a:uFillTx/>
                <a:latin typeface="Calibri"/>
                <a:ea typeface="Calibri"/>
                <a:cs typeface="+mj-cs"/>
              </a:rPr>
              <a:t>، وهي تمثل ما نسبته (</a:t>
            </a:r>
            <a:r>
              <a:rPr kumimoji="0" lang="en-US" sz="1800" i="0" u="none" strike="noStrike" kern="0" cap="none" spc="0" normalizeH="0" baseline="0" noProof="0" dirty="0" smtClean="0">
                <a:ln>
                  <a:noFill/>
                </a:ln>
                <a:solidFill>
                  <a:schemeClr val="accent4"/>
                </a:solidFill>
                <a:effectLst/>
                <a:uLnTx/>
                <a:uFillTx/>
                <a:latin typeface="Times New Roman"/>
                <a:ea typeface="Calibri"/>
                <a:cs typeface="+mj-cs"/>
              </a:rPr>
              <a:t>17.1</a:t>
            </a:r>
            <a:r>
              <a:rPr kumimoji="0" lang="ar-JO" sz="1800" i="0" u="none" strike="noStrike" kern="0" cap="none" spc="0" normalizeH="0" baseline="0" noProof="0" dirty="0" smtClean="0">
                <a:ln>
                  <a:noFill/>
                </a:ln>
                <a:solidFill>
                  <a:schemeClr val="accent4"/>
                </a:solidFill>
                <a:effectLst/>
                <a:uLnTx/>
                <a:uFillTx/>
                <a:latin typeface="Calibri"/>
                <a:ea typeface="Calibri"/>
                <a:cs typeface="+mj-cs"/>
              </a:rPr>
              <a:t>%) من مساحة الضفة الغربية ، وتضم مناطق محافظات الخليل وبيت لحم والقدس ورام الله ونابلس وطوباس وجنين وتضم العديد من القرى والتجمعات السكانية المحيطة بالمحافظات.</a:t>
            </a:r>
            <a:endParaRPr kumimoji="0" lang="ar-JO" sz="1800" i="0" u="none" strike="noStrike" kern="0" cap="none" spc="0" normalizeH="0" baseline="0" noProof="0" dirty="0" smtClean="0">
              <a:ln>
                <a:noFill/>
              </a:ln>
              <a:solidFill>
                <a:schemeClr val="accent4"/>
              </a:solidFill>
              <a:effectLst/>
              <a:uLnTx/>
              <a:uFillTx/>
              <a:latin typeface="Times New Roman" pitchFamily="18" charset="0"/>
              <a:ea typeface="Calibri"/>
              <a:cs typeface="+mj-cs"/>
            </a:endParaRPr>
          </a:p>
        </p:txBody>
      </p:sp>
      <p:sp>
        <p:nvSpPr>
          <p:cNvPr id="5" name="TextBox 4"/>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6" name="TextBox 5"/>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26000" t="20286" r="11429" b="16857"/>
          <a:stretch>
            <a:fillRect/>
          </a:stretch>
        </p:blipFill>
        <p:spPr bwMode="auto">
          <a:xfrm>
            <a:off x="457200" y="1905000"/>
            <a:ext cx="8229600" cy="4953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Title 1"/>
          <p:cNvSpPr>
            <a:spLocks noGrp="1"/>
          </p:cNvSpPr>
          <p:nvPr>
            <p:ph type="title"/>
          </p:nvPr>
        </p:nvSpPr>
        <p:spPr>
          <a:xfrm>
            <a:off x="5334000" y="1828800"/>
            <a:ext cx="3581400" cy="1143000"/>
          </a:xfrm>
        </p:spPr>
        <p:txBody>
          <a:bodyPr>
            <a:normAutofit/>
          </a:bodyPr>
          <a:lstStyle/>
          <a:p>
            <a:r>
              <a:rPr lang="ar-KW" sz="2000" b="1" dirty="0" smtClean="0">
                <a:solidFill>
                  <a:schemeClr val="accent4"/>
                </a:solidFill>
                <a:effectLst>
                  <a:outerShdw blurRad="38100" dist="38100" dir="2700000" algn="tl">
                    <a:srgbClr val="000000">
                      <a:alpha val="43137"/>
                    </a:srgbClr>
                  </a:outerShdw>
                </a:effectLst>
              </a:rPr>
              <a:t>حركة الشمس والرياح للمشروع</a:t>
            </a:r>
            <a:endParaRPr lang="en-US" sz="2000" b="1" dirty="0">
              <a:solidFill>
                <a:schemeClr val="accent4"/>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lum bright="-20000"/>
          </a:blip>
          <a:srcRect l="3425"/>
          <a:stretch>
            <a:fillRect/>
          </a:stretch>
        </p:blipFill>
        <p:spPr bwMode="auto">
          <a:xfrm>
            <a:off x="533400" y="1828800"/>
            <a:ext cx="8229600" cy="5029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Title 1"/>
          <p:cNvSpPr>
            <a:spLocks noGrp="1"/>
          </p:cNvSpPr>
          <p:nvPr>
            <p:ph type="title"/>
          </p:nvPr>
        </p:nvSpPr>
        <p:spPr>
          <a:xfrm>
            <a:off x="609600" y="838200"/>
            <a:ext cx="3581400" cy="1143000"/>
          </a:xfrm>
        </p:spPr>
        <p:txBody>
          <a:bodyPr>
            <a:normAutofit/>
          </a:bodyPr>
          <a:lstStyle/>
          <a:p>
            <a:r>
              <a:rPr lang="ar-KW" sz="2000" b="1" dirty="0" smtClean="0">
                <a:solidFill>
                  <a:schemeClr val="accent4"/>
                </a:solidFill>
                <a:effectLst>
                  <a:outerShdw blurRad="38100" dist="38100" dir="2700000" algn="tl">
                    <a:srgbClr val="000000">
                      <a:alpha val="43137"/>
                    </a:srgbClr>
                  </a:outerShdw>
                </a:effectLst>
              </a:rPr>
              <a:t>التحليل البيــــــــــئي للمنطقة</a:t>
            </a:r>
            <a:endParaRPr lang="en-US" sz="2000" b="1" dirty="0">
              <a:solidFill>
                <a:schemeClr val="accent4"/>
              </a:solidFill>
              <a:effectLst>
                <a:outerShdw blurRad="38100" dist="38100" dir="2700000" algn="tl">
                  <a:srgbClr val="000000">
                    <a:alpha val="43137"/>
                  </a:srgbClr>
                </a:outerShdw>
              </a:effectLst>
            </a:endParaRPr>
          </a:p>
        </p:txBody>
      </p:sp>
      <p:sp>
        <p:nvSpPr>
          <p:cNvPr id="6" name="TextBox 5"/>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TextBox 6"/>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r">
              <a:buNone/>
            </a:pPr>
            <a:endParaRPr lang="ar-SA" u="sng" dirty="0" smtClean="0"/>
          </a:p>
          <a:p>
            <a:pPr algn="r">
              <a:buNone/>
            </a:pPr>
            <a:r>
              <a:rPr lang="en-US" u="sng" dirty="0" smtClean="0"/>
              <a:t>:</a:t>
            </a:r>
            <a:r>
              <a:rPr lang="ar-SA" u="sng" dirty="0" smtClean="0"/>
              <a:t>العزل الحراري</a:t>
            </a:r>
            <a:endParaRPr lang="ar-SA" sz="2800" u="sng" dirty="0" smtClean="0">
              <a:cs typeface="+mj-cs"/>
            </a:endParaRPr>
          </a:p>
          <a:p>
            <a:pPr algn="r">
              <a:buNone/>
            </a:pPr>
            <a:r>
              <a:rPr lang="ar-SA" sz="2800" dirty="0" smtClean="0">
                <a:cs typeface="+mj-cs"/>
              </a:rPr>
              <a:t>تم حساب الفقدان الحراري بدون عزل =533 كيلو واط.</a:t>
            </a:r>
          </a:p>
          <a:p>
            <a:pPr algn="r">
              <a:buNone/>
            </a:pPr>
            <a:r>
              <a:rPr lang="ar-SA" sz="2800" dirty="0" smtClean="0">
                <a:cs typeface="+mj-cs"/>
              </a:rPr>
              <a:t>اما قيمة الفقدان الحراري بعد العزل = 437 كيلو واط.</a:t>
            </a:r>
          </a:p>
          <a:p>
            <a:pPr algn="r">
              <a:buNone/>
            </a:pPr>
            <a:r>
              <a:rPr lang="ar-SA" sz="2800" dirty="0" smtClean="0">
                <a:cs typeface="+mj-cs"/>
              </a:rPr>
              <a:t>تم استخدام البوليسترين كعازل للاسقف والجدران.</a:t>
            </a:r>
          </a:p>
          <a:p>
            <a:pPr algn="r">
              <a:buNone/>
            </a:pPr>
            <a:r>
              <a:rPr lang="ar-SA" sz="2800" dirty="0" smtClean="0">
                <a:cs typeface="+mj-cs"/>
              </a:rPr>
              <a:t>.</a:t>
            </a:r>
            <a:r>
              <a:rPr lang="en-US" sz="2800" dirty="0" smtClean="0">
                <a:cs typeface="+mj-cs"/>
              </a:rPr>
              <a:t>(double glass)</a:t>
            </a:r>
            <a:r>
              <a:rPr lang="ar-SA" sz="2800" dirty="0" smtClean="0">
                <a:cs typeface="+mj-cs"/>
              </a:rPr>
              <a:t>تم استخدام زجاج من نوع</a:t>
            </a:r>
            <a:r>
              <a:rPr lang="ar-SA" dirty="0" smtClean="0"/>
              <a:t> </a:t>
            </a:r>
          </a:p>
        </p:txBody>
      </p:sp>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5856" t="22917" r="65447" b="10417"/>
          <a:stretch>
            <a:fillRect/>
          </a:stretch>
        </p:blipFill>
        <p:spPr bwMode="auto">
          <a:xfrm>
            <a:off x="1981200" y="1752600"/>
            <a:ext cx="40386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3.الحاجة الاجتماعية للمشروع</a:t>
            </a:r>
            <a:r>
              <a:rPr lang="ar-SA" dirty="0" smtClean="0">
                <a:solidFill>
                  <a:srgbClr val="C00000"/>
                </a:solidFill>
              </a:rPr>
              <a:t>:</a:t>
            </a:r>
            <a:endParaRPr lang="en-US" dirty="0">
              <a:solidFill>
                <a:srgbClr val="C00000"/>
              </a:solidFill>
            </a:endParaRPr>
          </a:p>
        </p:txBody>
      </p:sp>
      <p:sp>
        <p:nvSpPr>
          <p:cNvPr id="8" name="TextBox 7"/>
          <p:cNvSpPr txBox="1"/>
          <p:nvPr/>
        </p:nvSpPr>
        <p:spPr>
          <a:xfrm>
            <a:off x="840828" y="2753710"/>
            <a:ext cx="7620000" cy="646331"/>
          </a:xfrm>
          <a:prstGeom prst="rect">
            <a:avLst/>
          </a:prstGeom>
          <a:noFill/>
        </p:spPr>
        <p:txBody>
          <a:bodyPr wrap="square" rtlCol="0">
            <a:spAutoFit/>
          </a:bodyPr>
          <a:lstStyle/>
          <a:p>
            <a:pPr algn="r"/>
            <a:r>
              <a:rPr lang="ar-SA" b="1" dirty="0" smtClean="0">
                <a:cs typeface="+mj-cs"/>
              </a:rPr>
              <a:t>يعتبر المشروع مشروع ترفيهي يوفر متطلبات المجتمع المحلي من:  التسوق من المنتجات الريفية وإقامة المناسبات والحفلات وأنشطة ثقافية ترفيهية متنوعة. </a:t>
            </a:r>
            <a:endParaRPr lang="en-US" b="1" dirty="0">
              <a:cs typeface="+mj-cs"/>
            </a:endParaRPr>
          </a:p>
        </p:txBody>
      </p:sp>
      <p:sp>
        <p:nvSpPr>
          <p:cNvPr id="9" name="TextBox 8"/>
          <p:cNvSpPr txBox="1"/>
          <p:nvPr/>
        </p:nvSpPr>
        <p:spPr>
          <a:xfrm>
            <a:off x="838200" y="36576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4.المناطق التي يمكن أن تزور المشروع:</a:t>
            </a:r>
            <a:endParaRPr lang="en-US" dirty="0">
              <a:solidFill>
                <a:srgbClr val="C00000"/>
              </a:solidFill>
            </a:endParaRPr>
          </a:p>
        </p:txBody>
      </p:sp>
      <p:pic>
        <p:nvPicPr>
          <p:cNvPr id="10" name="Picture 9" descr="نابلس"/>
          <p:cNvPicPr/>
          <p:nvPr/>
        </p:nvPicPr>
        <p:blipFill>
          <a:blip r:embed="rId2" cstate="print">
            <a:clrChange>
              <a:clrFrom>
                <a:srgbClr val="FFFFFF"/>
              </a:clrFrom>
              <a:clrTo>
                <a:srgbClr val="FFFFFF">
                  <a:alpha val="0"/>
                </a:srgbClr>
              </a:clrTo>
            </a:clrChange>
            <a:lum bright="-40000"/>
          </a:blip>
          <a:srcRect/>
          <a:stretch>
            <a:fillRect/>
          </a:stretch>
        </p:blipFill>
        <p:spPr bwMode="auto">
          <a:xfrm>
            <a:off x="533400" y="3400425"/>
            <a:ext cx="2514600" cy="3457575"/>
          </a:xfrm>
          <a:prstGeom prst="rect">
            <a:avLst/>
          </a:prstGeom>
          <a:noFill/>
          <a:ln w="9525">
            <a:noFill/>
            <a:miter lim="800000"/>
            <a:headEnd/>
            <a:tailEnd/>
          </a:ln>
        </p:spPr>
      </p:pic>
      <p:sp>
        <p:nvSpPr>
          <p:cNvPr id="2049" name="Rectangle 1"/>
          <p:cNvSpPr>
            <a:spLocks noChangeArrowheads="1"/>
          </p:cNvSpPr>
          <p:nvPr/>
        </p:nvSpPr>
        <p:spPr bwMode="auto">
          <a:xfrm>
            <a:off x="-152400" y="6400800"/>
            <a:ext cx="365760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شكل 4.2.1: المناطق التي يمكن أن تزور المشروع.</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Box 10"/>
          <p:cNvSpPr txBox="1"/>
          <p:nvPr/>
        </p:nvSpPr>
        <p:spPr>
          <a:xfrm>
            <a:off x="838200" y="4343400"/>
            <a:ext cx="7620000" cy="369332"/>
          </a:xfrm>
          <a:prstGeom prst="rect">
            <a:avLst/>
          </a:prstGeom>
          <a:noFill/>
        </p:spPr>
        <p:txBody>
          <a:bodyPr wrap="square" rtlCol="0">
            <a:spAutoFit/>
          </a:bodyPr>
          <a:lstStyle/>
          <a:p>
            <a:pPr algn="r"/>
            <a:r>
              <a:rPr lang="ar-SA" b="1" dirty="0" smtClean="0">
                <a:cs typeface="+mj-cs"/>
              </a:rPr>
              <a:t>من معظم مناطق الضفة الغربية ويمكن أن يزوره سواح وزوار من الخارج.</a:t>
            </a:r>
            <a:endParaRPr lang="en-US" b="1" dirty="0">
              <a:cs typeface="+mj-cs"/>
            </a:endParaRPr>
          </a:p>
        </p:txBody>
      </p:sp>
      <p:sp>
        <p:nvSpPr>
          <p:cNvPr id="12" name="TextBox 11"/>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3" name="TextBox 12"/>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14" name="Slide Number Placeholder 13"/>
          <p:cNvSpPr>
            <a:spLocks noGrp="1"/>
          </p:cNvSpPr>
          <p:nvPr>
            <p:ph type="sldNum" sz="quarter" idx="12"/>
          </p:nvPr>
        </p:nvSpPr>
        <p:spPr/>
        <p:txBody>
          <a:bodyPr/>
          <a:lstStyle/>
          <a:p>
            <a:fld id="{3B776A3E-7F26-46A9-95F1-B64090F2CB22}"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28800"/>
            <a:ext cx="8229600" cy="4525963"/>
          </a:xfrm>
        </p:spPr>
        <p:txBody>
          <a:bodyPr/>
          <a:lstStyle/>
          <a:p>
            <a:pPr algn="r" rtl="1">
              <a:buNone/>
            </a:pPr>
            <a:r>
              <a:rPr lang="ar-KW" sz="2800" b="1" u="sng" kern="0" dirty="0" smtClean="0">
                <a:solidFill>
                  <a:schemeClr val="accent4"/>
                </a:solidFill>
                <a:effectLst>
                  <a:outerShdw blurRad="38100" dist="38100" dir="2700000" algn="tl">
                    <a:srgbClr val="000000">
                      <a:alpha val="43137"/>
                    </a:srgbClr>
                  </a:outerShdw>
                </a:effectLst>
                <a:latin typeface="Times New Roman" pitchFamily="18" charset="0"/>
                <a:cs typeface="+mj-cs"/>
              </a:rPr>
              <a:t>   شمل </a:t>
            </a:r>
            <a:r>
              <a:rPr lang="ar-KW" sz="2800" b="1" u="sng" kern="0" dirty="0">
                <a:solidFill>
                  <a:schemeClr val="accent4"/>
                </a:solidFill>
                <a:effectLst>
                  <a:outerShdw blurRad="38100" dist="38100" dir="2700000" algn="tl">
                    <a:srgbClr val="000000">
                      <a:alpha val="43137"/>
                    </a:srgbClr>
                  </a:outerShdw>
                </a:effectLst>
                <a:latin typeface="Times New Roman" pitchFamily="18" charset="0"/>
                <a:cs typeface="+mj-cs"/>
              </a:rPr>
              <a:t>تصميم الأنظمة الصوتية والكهربائية ما يلي :</a:t>
            </a:r>
          </a:p>
          <a:p>
            <a:pPr algn="r" rtl="1">
              <a:buFont typeface="Wingdings" pitchFamily="2" charset="2"/>
              <a:buChar char="ü"/>
            </a:pPr>
            <a:r>
              <a:rPr lang="ar-KW" sz="2000" b="1" kern="0" dirty="0">
                <a:solidFill>
                  <a:schemeClr val="accent4"/>
                </a:solidFill>
                <a:latin typeface="Times New Roman" pitchFamily="18" charset="0"/>
                <a:cs typeface="+mj-cs"/>
              </a:rPr>
              <a:t>التحليل الصوتي للمنطقة .</a:t>
            </a:r>
            <a:endParaRPr lang="en-US" sz="2000" b="1" kern="0" dirty="0">
              <a:solidFill>
                <a:schemeClr val="accent4"/>
              </a:solidFill>
              <a:latin typeface="Times New Roman" pitchFamily="18" charset="0"/>
              <a:cs typeface="+mj-cs"/>
            </a:endParaRPr>
          </a:p>
          <a:p>
            <a:pPr algn="r" rtl="1">
              <a:buFont typeface="Wingdings" pitchFamily="2" charset="2"/>
              <a:buChar char="ü"/>
            </a:pPr>
            <a:r>
              <a:rPr lang="ar-SA" sz="2000" b="1" kern="0" dirty="0">
                <a:solidFill>
                  <a:schemeClr val="accent4"/>
                </a:solidFill>
                <a:latin typeface="Times New Roman" pitchFamily="18" charset="0"/>
                <a:cs typeface="+mj-cs"/>
              </a:rPr>
              <a:t>طرق التحكم في الضوضاء الخارجية </a:t>
            </a:r>
            <a:r>
              <a:rPr lang="ar-KW" sz="2000" b="1" kern="0" dirty="0">
                <a:solidFill>
                  <a:schemeClr val="accent4"/>
                </a:solidFill>
                <a:latin typeface="Times New Roman" pitchFamily="18" charset="0"/>
                <a:cs typeface="+mj-cs"/>
              </a:rPr>
              <a:t>والداخلية </a:t>
            </a:r>
            <a:r>
              <a:rPr lang="ar-KW" sz="2000" b="1" kern="0" dirty="0" smtClean="0">
                <a:solidFill>
                  <a:schemeClr val="accent4"/>
                </a:solidFill>
                <a:latin typeface="Times New Roman" pitchFamily="18" charset="0"/>
                <a:cs typeface="+mj-cs"/>
              </a:rPr>
              <a:t>.</a:t>
            </a:r>
            <a:endParaRPr lang="ar-KW" sz="2000" b="1" kern="0" dirty="0">
              <a:solidFill>
                <a:schemeClr val="accent4"/>
              </a:solidFill>
              <a:latin typeface="Times New Roman" pitchFamily="18" charset="0"/>
              <a:cs typeface="+mj-cs"/>
            </a:endParaRPr>
          </a:p>
          <a:p>
            <a:pPr algn="r" rtl="1">
              <a:buFont typeface="Wingdings" pitchFamily="2" charset="2"/>
              <a:buChar char="ü"/>
            </a:pPr>
            <a:r>
              <a:rPr lang="ar-EG" sz="2000" b="1" kern="0" dirty="0">
                <a:solidFill>
                  <a:schemeClr val="accent4"/>
                </a:solidFill>
                <a:latin typeface="Times New Roman" pitchFamily="18" charset="0"/>
                <a:cs typeface="+mj-cs"/>
              </a:rPr>
              <a:t>الحسابات الصوتية</a:t>
            </a:r>
            <a:r>
              <a:rPr lang="ar-KW" sz="2000" b="1" kern="0" dirty="0">
                <a:solidFill>
                  <a:schemeClr val="accent4"/>
                </a:solidFill>
                <a:latin typeface="Times New Roman" pitchFamily="18" charset="0"/>
                <a:cs typeface="+mj-cs"/>
              </a:rPr>
              <a:t> .</a:t>
            </a:r>
          </a:p>
          <a:p>
            <a:pPr algn="r" rtl="1">
              <a:buFont typeface="Wingdings" pitchFamily="2" charset="2"/>
              <a:buChar char="ü"/>
            </a:pPr>
            <a:r>
              <a:rPr lang="ar-SA" sz="2000" b="1" kern="0" dirty="0">
                <a:solidFill>
                  <a:schemeClr val="accent4"/>
                </a:solidFill>
                <a:latin typeface="Times New Roman" pitchFamily="18" charset="0"/>
                <a:cs typeface="+mj-cs"/>
              </a:rPr>
              <a:t>تصميم النظام الصوتي (</a:t>
            </a:r>
            <a:r>
              <a:rPr lang="en-US" sz="2000" b="1" kern="0" dirty="0">
                <a:solidFill>
                  <a:schemeClr val="accent4"/>
                </a:solidFill>
                <a:latin typeface="Times New Roman" pitchFamily="18" charset="0"/>
                <a:cs typeface="+mj-cs"/>
              </a:rPr>
              <a:t> Sound Reinforcement system </a:t>
            </a:r>
            <a:r>
              <a:rPr lang="ar-SA" sz="2000" b="1" kern="0" dirty="0">
                <a:solidFill>
                  <a:schemeClr val="accent4"/>
                </a:solidFill>
                <a:latin typeface="Times New Roman" pitchFamily="18" charset="0"/>
                <a:cs typeface="+mj-cs"/>
              </a:rPr>
              <a:t>)</a:t>
            </a:r>
            <a:r>
              <a:rPr lang="ar-KW" sz="2000" b="1" kern="0" dirty="0" smtClean="0">
                <a:solidFill>
                  <a:schemeClr val="accent4"/>
                </a:solidFill>
                <a:latin typeface="Times New Roman" pitchFamily="18" charset="0"/>
                <a:cs typeface="+mj-cs"/>
              </a:rPr>
              <a:t>.</a:t>
            </a:r>
            <a:endParaRPr lang="en-US" sz="2000" b="1" kern="0" dirty="0" smtClean="0">
              <a:solidFill>
                <a:schemeClr val="accent4"/>
              </a:solidFill>
              <a:latin typeface="Times New Roman" pitchFamily="18" charset="0"/>
              <a:cs typeface="+mj-cs"/>
            </a:endParaRPr>
          </a:p>
          <a:p>
            <a:pPr algn="r" rtl="1">
              <a:buFont typeface="Wingdings" pitchFamily="2" charset="2"/>
              <a:buChar char="ü"/>
            </a:pPr>
            <a:r>
              <a:rPr lang="ar-SA" sz="2000" b="1" kern="0" dirty="0" smtClean="0">
                <a:solidFill>
                  <a:schemeClr val="accent4"/>
                </a:solidFill>
                <a:latin typeface="Times New Roman" pitchFamily="18" charset="0"/>
                <a:cs typeface="+mj-cs"/>
              </a:rPr>
              <a:t>تصميم حسابات الضغط العالي والمنخفض .</a:t>
            </a:r>
          </a:p>
          <a:p>
            <a:pPr algn="r" rtl="1">
              <a:buFont typeface="Wingdings" pitchFamily="2" charset="2"/>
              <a:buChar char="ü"/>
            </a:pPr>
            <a:r>
              <a:rPr lang="ar-SA" sz="2000" b="1" kern="0" dirty="0" smtClean="0">
                <a:solidFill>
                  <a:schemeClr val="accent4"/>
                </a:solidFill>
                <a:latin typeface="Times New Roman" pitchFamily="18" charset="0"/>
                <a:cs typeface="+mj-cs"/>
              </a:rPr>
              <a:t>تصميم الإنارة الداخلية .</a:t>
            </a:r>
          </a:p>
          <a:p>
            <a:pPr algn="r" rtl="1">
              <a:buFont typeface="Wingdings" pitchFamily="2" charset="2"/>
              <a:buChar char="ü"/>
            </a:pPr>
            <a:r>
              <a:rPr lang="ar-SA" sz="2000" b="1" kern="0" dirty="0" smtClean="0">
                <a:solidFill>
                  <a:schemeClr val="accent4"/>
                </a:solidFill>
                <a:latin typeface="Times New Roman" pitchFamily="18" charset="0"/>
                <a:cs typeface="+mj-cs"/>
              </a:rPr>
              <a:t> حسابات الانارة على برنامج </a:t>
            </a:r>
            <a:r>
              <a:rPr lang="en-US" sz="2000" b="1" kern="0" dirty="0" smtClean="0">
                <a:solidFill>
                  <a:schemeClr val="accent4"/>
                </a:solidFill>
                <a:latin typeface="Times New Roman" pitchFamily="18" charset="0"/>
                <a:cs typeface="+mj-cs"/>
              </a:rPr>
              <a:t>Dialux  </a:t>
            </a:r>
            <a:r>
              <a:rPr lang="ar-SA" sz="2000" b="1" kern="0" dirty="0" smtClean="0">
                <a:solidFill>
                  <a:schemeClr val="accent4"/>
                </a:solidFill>
                <a:latin typeface="Times New Roman" pitchFamily="18" charset="0"/>
                <a:cs typeface="+mj-cs"/>
              </a:rPr>
              <a:t>.</a:t>
            </a:r>
            <a:endParaRPr lang="en-US" sz="2000" b="1" kern="0" dirty="0" smtClean="0">
              <a:solidFill>
                <a:schemeClr val="accent4"/>
              </a:solidFill>
              <a:latin typeface="Times New Roman" pitchFamily="18" charset="0"/>
              <a:cs typeface="+mj-cs"/>
            </a:endParaRPr>
          </a:p>
          <a:p>
            <a:pPr algn="r" rtl="1">
              <a:buFont typeface="Wingdings" pitchFamily="2" charset="2"/>
              <a:buChar char="ü"/>
            </a:pPr>
            <a:r>
              <a:rPr lang="ar-SA" sz="2000" b="1" kern="0" dirty="0" smtClean="0">
                <a:solidFill>
                  <a:schemeClr val="accent4"/>
                </a:solidFill>
                <a:latin typeface="Times New Roman" pitchFamily="18" charset="0"/>
                <a:cs typeface="+mj-cs"/>
              </a:rPr>
              <a:t>حسابات </a:t>
            </a:r>
            <a:r>
              <a:rPr lang="ar-EG" sz="2000" b="1" kern="0" dirty="0" smtClean="0">
                <a:solidFill>
                  <a:schemeClr val="accent4"/>
                </a:solidFill>
                <a:latin typeface="Times New Roman" pitchFamily="18" charset="0"/>
                <a:cs typeface="+mj-cs"/>
              </a:rPr>
              <a:t>الأحمال الكهربائية </a:t>
            </a:r>
            <a:r>
              <a:rPr lang="en-US" sz="2000" b="1" dirty="0" smtClean="0"/>
              <a:t>, </a:t>
            </a:r>
            <a:r>
              <a:rPr lang="ar-IQ" sz="2000" b="1" kern="0" dirty="0" smtClean="0">
                <a:solidFill>
                  <a:schemeClr val="accent4"/>
                </a:solidFill>
                <a:latin typeface="Times New Roman" pitchFamily="18" charset="0"/>
                <a:cs typeface="+mj-cs"/>
              </a:rPr>
              <a:t>حساب الدارات الفرعية والقواطع ومقاطع الأسلاك</a:t>
            </a:r>
            <a:r>
              <a:rPr lang="en-US" sz="2000" b="1" kern="0" dirty="0" smtClean="0">
                <a:solidFill>
                  <a:schemeClr val="accent4"/>
                </a:solidFill>
                <a:latin typeface="Times New Roman" pitchFamily="18" charset="0"/>
                <a:cs typeface="+mj-cs"/>
              </a:rPr>
              <a:t> . </a:t>
            </a:r>
            <a:endParaRPr lang="ar-SA" sz="2000" b="1" kern="0" dirty="0" smtClean="0">
              <a:solidFill>
                <a:schemeClr val="accent4"/>
              </a:solidFill>
              <a:latin typeface="Times New Roman" pitchFamily="18" charset="0"/>
              <a:cs typeface="+mj-cs"/>
            </a:endParaRPr>
          </a:p>
          <a:p>
            <a:pPr algn="r" rtl="1">
              <a:buFont typeface="Wingdings" pitchFamily="2" charset="2"/>
              <a:buChar char="ü"/>
            </a:pPr>
            <a:endParaRPr lang="ar-SA" sz="2000" b="1" kern="0" dirty="0" smtClean="0">
              <a:solidFill>
                <a:schemeClr val="accent4"/>
              </a:solidFill>
              <a:latin typeface="Times New Roman" pitchFamily="18" charset="0"/>
              <a:cs typeface="+mj-cs"/>
            </a:endParaRPr>
          </a:p>
          <a:p>
            <a:pPr algn="r" rtl="1">
              <a:buFont typeface="Wingdings" pitchFamily="2" charset="2"/>
              <a:buChar char="ü"/>
            </a:pPr>
            <a:endParaRPr lang="ar-KW" sz="2000" b="1" kern="0" dirty="0">
              <a:solidFill>
                <a:schemeClr val="accent4"/>
              </a:solidFill>
              <a:latin typeface="Times New Roman" pitchFamily="18" charset="0"/>
              <a:cs typeface="+mj-cs"/>
            </a:endParaRPr>
          </a:p>
          <a:p>
            <a:pPr algn="r" rtl="1">
              <a:buNone/>
            </a:pPr>
            <a:endParaRPr lang="en-US" dirty="0"/>
          </a:p>
        </p:txBody>
      </p:sp>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219200" y="1981200"/>
            <a:ext cx="7391400" cy="27576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rtl="1" fontAlgn="base">
              <a:lnSpc>
                <a:spcPct val="100000"/>
              </a:lnSpc>
              <a:spcBef>
                <a:spcPct val="20000"/>
              </a:spcBef>
              <a:spcAft>
                <a:spcPct val="0"/>
              </a:spcAft>
              <a:buClrTx/>
              <a:buSzTx/>
              <a:buFont typeface="Wingdings" pitchFamily="2" charset="2"/>
              <a:buChar char="ü"/>
              <a:tabLst/>
            </a:pPr>
            <a:r>
              <a:rPr lang="ar-KW" sz="1200" dirty="0" smtClean="0">
                <a:latin typeface="Times New Roman" pitchFamily="18" charset="0"/>
                <a:ea typeface="Calibri" pitchFamily="34" charset="0"/>
                <a:cs typeface="Times New Roman" pitchFamily="18" charset="0"/>
              </a:rPr>
              <a:t> </a:t>
            </a:r>
            <a:r>
              <a:rPr lang="ar-KW" b="1" kern="0" dirty="0">
                <a:solidFill>
                  <a:schemeClr val="accent4"/>
                </a:solidFill>
                <a:latin typeface="Times New Roman" pitchFamily="18" charset="0"/>
                <a:cs typeface="+mj-cs"/>
              </a:rPr>
              <a:t>تم الحساب يدويا ً لغرف معينة </a:t>
            </a:r>
            <a:r>
              <a:rPr lang="ar-EG" b="1" kern="0" dirty="0">
                <a:solidFill>
                  <a:schemeClr val="accent4"/>
                </a:solidFill>
                <a:latin typeface="Times New Roman" pitchFamily="18" charset="0"/>
                <a:cs typeface="+mj-cs"/>
              </a:rPr>
              <a:t>أما بالنسبة لباقي الغرف فقد تم حسابها عن طريق برنامج</a:t>
            </a:r>
            <a:r>
              <a:rPr lang="en-US" b="1" kern="0" dirty="0">
                <a:solidFill>
                  <a:schemeClr val="accent4"/>
                </a:solidFill>
                <a:latin typeface="Times New Roman" pitchFamily="18" charset="0"/>
                <a:cs typeface="+mj-cs"/>
              </a:rPr>
              <a:t> Dialux </a:t>
            </a:r>
            <a:r>
              <a:rPr lang="ar-EG" b="1" kern="0" dirty="0">
                <a:solidFill>
                  <a:schemeClr val="accent4"/>
                </a:solidFill>
                <a:latin typeface="Times New Roman" pitchFamily="18" charset="0"/>
                <a:cs typeface="+mj-cs"/>
              </a:rPr>
              <a:t>وهو</a:t>
            </a:r>
            <a:r>
              <a:rPr lang="ar-SA" b="1" kern="0" dirty="0">
                <a:solidFill>
                  <a:schemeClr val="accent4"/>
                </a:solidFill>
                <a:latin typeface="Times New Roman" pitchFamily="18" charset="0"/>
                <a:cs typeface="+mj-cs"/>
              </a:rPr>
              <a:t> أ</a:t>
            </a:r>
            <a:r>
              <a:rPr lang="ar-EG" b="1" kern="0" dirty="0">
                <a:solidFill>
                  <a:schemeClr val="accent4"/>
                </a:solidFill>
                <a:latin typeface="Times New Roman" pitchFamily="18" charset="0"/>
                <a:cs typeface="+mj-cs"/>
              </a:rPr>
              <a:t>حد البرامج التي لها علاقة بالإنارة وحساب الشدة والتوزيع المنتظم لوحدات الإنارة.</a:t>
            </a:r>
            <a:endParaRPr lang="ar-KW" b="1" kern="0" dirty="0">
              <a:solidFill>
                <a:schemeClr val="accent4"/>
              </a:solidFill>
              <a:latin typeface="Times New Roman" pitchFamily="18" charset="0"/>
              <a:cs typeface="+mj-cs"/>
            </a:endParaRPr>
          </a:p>
          <a:p>
            <a:pPr marL="342900" lvl="0" indent="-342900" algn="just" rtl="1" fontAlgn="base">
              <a:spcBef>
                <a:spcPct val="20000"/>
              </a:spcBef>
              <a:spcAft>
                <a:spcPct val="0"/>
              </a:spcAft>
              <a:buFont typeface="Wingdings" pitchFamily="2" charset="2"/>
              <a:buChar char="ü"/>
            </a:pPr>
            <a:r>
              <a:rPr lang="ar-EG" b="1" kern="0" dirty="0">
                <a:solidFill>
                  <a:schemeClr val="accent4"/>
                </a:solidFill>
                <a:latin typeface="Times New Roman" pitchFamily="18" charset="0"/>
                <a:cs typeface="+mj-cs"/>
              </a:rPr>
              <a:t>وقد قمنا بالتصميم والحساب وفقا للهيئة العالمية للإنارة </a:t>
            </a:r>
            <a:r>
              <a:rPr lang="ar-EG" sz="1600" b="1" kern="0" dirty="0">
                <a:solidFill>
                  <a:schemeClr val="accent4"/>
                </a:solidFill>
                <a:effectLst>
                  <a:outerShdw blurRad="38100" dist="38100" dir="2700000" algn="tl">
                    <a:srgbClr val="000000">
                      <a:alpha val="43137"/>
                    </a:srgbClr>
                  </a:outerShdw>
                </a:effectLst>
                <a:latin typeface="Times New Roman" pitchFamily="18" charset="0"/>
                <a:cs typeface="+mj-cs"/>
              </a:rPr>
              <a:t>(</a:t>
            </a:r>
            <a:r>
              <a:rPr lang="en-US" sz="1600" b="1" kern="0" dirty="0">
                <a:solidFill>
                  <a:schemeClr val="accent4"/>
                </a:solidFill>
                <a:effectLst>
                  <a:outerShdw blurRad="38100" dist="38100" dir="2700000" algn="tl">
                    <a:srgbClr val="000000">
                      <a:alpha val="43137"/>
                    </a:srgbClr>
                  </a:outerShdw>
                </a:effectLst>
                <a:latin typeface="Times New Roman" pitchFamily="18" charset="0"/>
                <a:cs typeface="+mj-cs"/>
              </a:rPr>
              <a:t>CIE </a:t>
            </a:r>
            <a:r>
              <a:rPr lang="en-GB" sz="1600" b="1" kern="0" dirty="0">
                <a:solidFill>
                  <a:schemeClr val="accent4"/>
                </a:solidFill>
                <a:effectLst>
                  <a:outerShdw blurRad="38100" dist="38100" dir="2700000" algn="tl">
                    <a:srgbClr val="000000">
                      <a:alpha val="43137"/>
                    </a:srgbClr>
                  </a:outerShdw>
                </a:effectLst>
                <a:latin typeface="Times New Roman" pitchFamily="18" charset="0"/>
                <a:cs typeface="+mj-cs"/>
              </a:rPr>
              <a:t>Standard</a:t>
            </a:r>
            <a:r>
              <a:rPr lang="en-US" sz="1600" b="1" kern="0" dirty="0">
                <a:solidFill>
                  <a:schemeClr val="accent4"/>
                </a:solidFill>
                <a:effectLst>
                  <a:outerShdw blurRad="38100" dist="38100" dir="2700000" algn="tl">
                    <a:srgbClr val="000000">
                      <a:alpha val="43137"/>
                    </a:srgbClr>
                  </a:outerShdw>
                </a:effectLst>
                <a:latin typeface="Times New Roman" pitchFamily="18" charset="0"/>
                <a:cs typeface="+mj-cs"/>
              </a:rPr>
              <a:t> 008/E-2001</a:t>
            </a:r>
            <a:r>
              <a:rPr lang="ar-EG" sz="1600" b="1" kern="0" dirty="0">
                <a:solidFill>
                  <a:schemeClr val="accent4"/>
                </a:solidFill>
                <a:latin typeface="Times New Roman" pitchFamily="18" charset="0"/>
                <a:cs typeface="+mj-cs"/>
              </a:rPr>
              <a:t>)</a:t>
            </a:r>
            <a:r>
              <a:rPr lang="en-GB" sz="1600" b="1" kern="0" dirty="0">
                <a:solidFill>
                  <a:schemeClr val="accent4"/>
                </a:solidFill>
                <a:latin typeface="Times New Roman" pitchFamily="18" charset="0"/>
                <a:cs typeface="+mj-cs"/>
              </a:rPr>
              <a:t> </a:t>
            </a:r>
            <a:r>
              <a:rPr lang="en-GB" b="1" kern="0" dirty="0">
                <a:solidFill>
                  <a:schemeClr val="accent4"/>
                </a:solidFill>
                <a:latin typeface="Times New Roman" pitchFamily="18" charset="0"/>
                <a:cs typeface="+mj-cs"/>
              </a:rPr>
              <a:t>.</a:t>
            </a:r>
            <a:endParaRPr lang="ar-KW" b="1" kern="0" dirty="0">
              <a:solidFill>
                <a:schemeClr val="accent4"/>
              </a:solidFill>
              <a:latin typeface="Times New Roman" pitchFamily="18" charset="0"/>
              <a:cs typeface="+mj-cs"/>
            </a:endParaRPr>
          </a:p>
          <a:p>
            <a:pPr marL="342900" indent="-342900" algn="just" rtl="1" fontAlgn="base">
              <a:spcBef>
                <a:spcPct val="20000"/>
              </a:spcBef>
              <a:spcAft>
                <a:spcPct val="0"/>
              </a:spcAft>
              <a:buFont typeface="Wingdings" pitchFamily="2" charset="2"/>
              <a:buChar char="ü"/>
            </a:pPr>
            <a:r>
              <a:rPr lang="ar-EG" b="1" kern="0" dirty="0">
                <a:solidFill>
                  <a:schemeClr val="accent4"/>
                </a:solidFill>
                <a:latin typeface="Times New Roman" pitchFamily="18" charset="0"/>
                <a:cs typeface="+mj-cs"/>
              </a:rPr>
              <a:t>الشركة التي تم التعامل معها: تم اختيار وحدات الإنارة من كتالوجات (</a:t>
            </a:r>
            <a:r>
              <a:rPr lang="en-US" b="1" kern="0" dirty="0">
                <a:solidFill>
                  <a:schemeClr val="accent4"/>
                </a:solidFill>
                <a:latin typeface="Times New Roman" pitchFamily="18" charset="0"/>
                <a:cs typeface="+mj-cs"/>
              </a:rPr>
              <a:t>catalogs</a:t>
            </a:r>
            <a:r>
              <a:rPr lang="ar-EG" b="1" kern="0" dirty="0">
                <a:solidFill>
                  <a:schemeClr val="accent4"/>
                </a:solidFill>
                <a:latin typeface="Times New Roman" pitchFamily="18" charset="0"/>
                <a:cs typeface="+mj-cs"/>
              </a:rPr>
              <a:t>) شركة </a:t>
            </a:r>
            <a:r>
              <a:rPr lang="en-US" b="1" kern="0" dirty="0">
                <a:solidFill>
                  <a:schemeClr val="accent4"/>
                </a:solidFill>
                <a:latin typeface="Times New Roman" pitchFamily="18" charset="0"/>
                <a:cs typeface="+mj-cs"/>
              </a:rPr>
              <a:t>Phillips </a:t>
            </a:r>
            <a:r>
              <a:rPr lang="en-GB" b="1" kern="0" dirty="0">
                <a:solidFill>
                  <a:schemeClr val="accent4"/>
                </a:solidFill>
                <a:latin typeface="Times New Roman" pitchFamily="18" charset="0"/>
                <a:cs typeface="+mj-cs"/>
              </a:rPr>
              <a:t>  </a:t>
            </a:r>
            <a:r>
              <a:rPr lang="ar-SA" b="1" kern="0" dirty="0">
                <a:solidFill>
                  <a:schemeClr val="accent4"/>
                </a:solidFill>
                <a:latin typeface="Times New Roman" pitchFamily="18" charset="0"/>
                <a:cs typeface="+mj-cs"/>
              </a:rPr>
              <a:t>العالمية، وذلك لتوفرها بشكل كبير وانتشارها في معظم دول العالم .</a:t>
            </a:r>
            <a:endParaRPr lang="en-US" b="1" kern="0" dirty="0">
              <a:solidFill>
                <a:schemeClr val="accent4"/>
              </a:solidFill>
              <a:latin typeface="Times New Roman" pitchFamily="18" charset="0"/>
              <a:cs typeface="+mj-cs"/>
            </a:endParaRPr>
          </a:p>
          <a:p>
            <a:pPr lvl="0" algn="r" rtl="1" eaLnBrk="0" fontAlgn="base" hangingPunct="0">
              <a:spcBef>
                <a:spcPct val="0"/>
              </a:spcBef>
              <a:spcAft>
                <a:spcPct val="0"/>
              </a:spcAft>
              <a:buFont typeface="Wingdings" pitchFamily="2" charset="2"/>
              <a:buChar char="ü"/>
            </a:pPr>
            <a:endParaRPr kumimoji="0" lang="ar-KW"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algn="r" rtl="1" eaLnBrk="0" fontAlgn="base" hangingPunct="0">
              <a:spcBef>
                <a:spcPct val="0"/>
              </a:spcBef>
              <a:spcAft>
                <a:spcPct val="0"/>
              </a:spcAft>
              <a:buFont typeface="Wingdings" pitchFamily="2" charset="2"/>
              <a:buChar char="ü"/>
            </a:pPr>
            <a:endParaRPr kumimoji="0" lang="ar-KW"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clrChange>
              <a:clrFrom>
                <a:srgbClr val="FFFFFF"/>
              </a:clrFrom>
              <a:clrTo>
                <a:srgbClr val="FFFFFF">
                  <a:alpha val="0"/>
                </a:srgbClr>
              </a:clrTo>
            </a:clrChange>
          </a:blip>
          <a:srcRect/>
          <a:stretch>
            <a:fillRect/>
          </a:stretch>
        </p:blipFill>
        <p:spPr bwMode="auto">
          <a:xfrm>
            <a:off x="1752600" y="3810000"/>
            <a:ext cx="52578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31" name="Rectangle 15"/>
          <p:cNvSpPr>
            <a:spLocks noChangeArrowheads="1"/>
          </p:cNvSpPr>
          <p:nvPr/>
        </p:nvSpPr>
        <p:spPr bwMode="auto">
          <a:xfrm>
            <a:off x="685800" y="2667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E= 500 lux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5.2 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b=3.9m</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20.3m2</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Class D</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δ=1.25  clean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ζ= 65%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436"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0435" name="Picture 1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28800" y="3733800"/>
            <a:ext cx="1590675" cy="361950"/>
          </a:xfrm>
          <a:prstGeom prst="rect">
            <a:avLst/>
          </a:prstGeom>
          <a:noFill/>
        </p:spPr>
      </p:pic>
      <p:sp>
        <p:nvSpPr>
          <p:cNvPr id="24" name="Rectangle 23"/>
          <p:cNvSpPr/>
          <p:nvPr/>
        </p:nvSpPr>
        <p:spPr>
          <a:xfrm>
            <a:off x="1295400" y="3657600"/>
            <a:ext cx="479618" cy="369332"/>
          </a:xfrm>
          <a:prstGeom prst="rect">
            <a:avLst/>
          </a:prstGeom>
        </p:spPr>
        <p:txBody>
          <a:bodyPr wrap="none">
            <a:spAutoFit/>
          </a:bodyPr>
          <a:lstStyle/>
          <a:p>
            <a:r>
              <a:rPr lang="en-GB" b="1" dirty="0" smtClean="0"/>
              <a:t>K= </a:t>
            </a:r>
            <a:endParaRPr lang="en-US" dirty="0"/>
          </a:p>
        </p:txBody>
      </p:sp>
      <p:sp>
        <p:nvSpPr>
          <p:cNvPr id="60438" name="Rectangle 22"/>
          <p:cNvSpPr>
            <a:spLocks noChangeArrowheads="1"/>
          </p:cNvSpPr>
          <p:nvPr/>
        </p:nvSpPr>
        <p:spPr bwMode="auto">
          <a:xfrm>
            <a:off x="990600" y="4191000"/>
            <a:ext cx="533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J=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0437" name="Picture 2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71600" y="4267200"/>
            <a:ext cx="2066925" cy="390525"/>
          </a:xfrm>
          <a:prstGeom prst="rect">
            <a:avLst/>
          </a:prstGeom>
          <a:noFill/>
        </p:spPr>
      </p:pic>
      <p:sp>
        <p:nvSpPr>
          <p:cNvPr id="60439" name="Rectangle 23"/>
          <p:cNvSpPr>
            <a:spLocks noChangeArrowheads="1"/>
          </p:cNvSpPr>
          <p:nvPr/>
        </p:nvSpPr>
        <p:spPr bwMode="auto">
          <a:xfrm>
            <a:off x="45720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0440" name="Rectangle 24"/>
          <p:cNvSpPr>
            <a:spLocks noChangeArrowheads="1"/>
          </p:cNvSpPr>
          <p:nvPr/>
        </p:nvSpPr>
        <p:spPr bwMode="auto">
          <a:xfrm>
            <a:off x="838200" y="4799111"/>
            <a:ext cx="38862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573463" algn="l"/>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From table of room utilization factor; U=0.79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442" name="Rectangle 26"/>
          <p:cNvSpPr>
            <a:spLocks noChangeArrowheads="1"/>
          </p:cNvSpPr>
          <p:nvPr/>
        </p:nvSpPr>
        <p:spPr bwMode="auto">
          <a:xfrm>
            <a:off x="1066800" y="5181600"/>
            <a:ext cx="533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F</a:t>
            </a:r>
            <a:r>
              <a:rPr kumimoji="0" lang="en-GB" sz="18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pic>
        <p:nvPicPr>
          <p:cNvPr id="60441" name="Picture 2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0200" y="5181600"/>
            <a:ext cx="1304925" cy="438150"/>
          </a:xfrm>
          <a:prstGeom prst="rect">
            <a:avLst/>
          </a:prstGeom>
          <a:noFill/>
        </p:spPr>
      </p:pic>
      <p:sp>
        <p:nvSpPr>
          <p:cNvPr id="60443" name="Rectangle 27"/>
          <p:cNvSpPr>
            <a:spLocks noChangeArrowheads="1"/>
          </p:cNvSpPr>
          <p:nvPr/>
        </p:nvSpPr>
        <p:spPr bwMode="auto">
          <a:xfrm>
            <a:off x="2971800" y="5195500"/>
            <a:ext cx="13716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573463" algn="l"/>
                <a:tab pos="4525963" algn="l"/>
                <a:tab pos="6097588" algn="r"/>
              </a:tabLst>
            </a:pPr>
            <a:r>
              <a:rPr kumimoji="0" lang="en-GB" sz="12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=24707.8 lumen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pic>
        <p:nvPicPr>
          <p:cNvPr id="60445" name="Picture 2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24000" y="5638800"/>
            <a:ext cx="104775" cy="466725"/>
          </a:xfrm>
          <a:prstGeom prst="rect">
            <a:avLst/>
          </a:prstGeom>
          <a:noFill/>
        </p:spPr>
      </p:pic>
      <p:pic>
        <p:nvPicPr>
          <p:cNvPr id="60444" name="Picture 2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981200" y="5715000"/>
            <a:ext cx="1981200" cy="333375"/>
          </a:xfrm>
          <a:prstGeom prst="rect">
            <a:avLst/>
          </a:prstGeom>
          <a:noFill/>
        </p:spPr>
      </p:pic>
      <p:sp>
        <p:nvSpPr>
          <p:cNvPr id="60446" name="Rectangle 30"/>
          <p:cNvSpPr>
            <a:spLocks noChangeArrowheads="1"/>
          </p:cNvSpPr>
          <p:nvPr/>
        </p:nvSpPr>
        <p:spPr bwMode="auto">
          <a:xfrm>
            <a:off x="1066800" y="5670321"/>
            <a:ext cx="5334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447" name="Rectangle 31"/>
          <p:cNvSpPr>
            <a:spLocks noChangeArrowheads="1"/>
          </p:cNvSpPr>
          <p:nvPr/>
        </p:nvSpPr>
        <p:spPr bwMode="auto">
          <a:xfrm>
            <a:off x="1676400" y="5712023"/>
            <a:ext cx="304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448" name="Rectangle 32"/>
          <p:cNvSpPr>
            <a:spLocks noChangeArrowheads="1"/>
          </p:cNvSpPr>
          <p:nvPr/>
        </p:nvSpPr>
        <p:spPr bwMode="auto">
          <a:xfrm>
            <a:off x="0" y="1714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573463" algn="l"/>
                <a:tab pos="4525963" algn="l"/>
                <a:tab pos="6097588"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7" name="Picture 36" descr="C:\Documents and Settings\MOHANNAD\سطح المكتب\Drawing1.wmf"/>
          <p:cNvPicPr/>
          <p:nvPr/>
        </p:nvPicPr>
        <p:blipFill>
          <a:blip r:embed="rId7" cstate="print"/>
          <a:srcRect l="23750" t="2890" r="34062" b="4913"/>
          <a:stretch>
            <a:fillRect/>
          </a:stretch>
        </p:blipFill>
        <p:spPr bwMode="auto">
          <a:xfrm>
            <a:off x="3810000" y="1752600"/>
            <a:ext cx="2571750" cy="2743200"/>
          </a:xfrm>
          <a:prstGeom prst="rect">
            <a:avLst/>
          </a:prstGeom>
          <a:ln>
            <a:noFill/>
          </a:ln>
          <a:effectLst>
            <a:outerShdw blurRad="292100" dist="139700" dir="2700000" algn="tl" rotWithShape="0">
              <a:srgbClr val="333333">
                <a:alpha val="65000"/>
              </a:srgbClr>
            </a:outerShdw>
          </a:effectLst>
        </p:spPr>
      </p:pic>
      <p:pic>
        <p:nvPicPr>
          <p:cNvPr id="38" name="Picture 37"/>
          <p:cNvPicPr/>
          <p:nvPr/>
        </p:nvPicPr>
        <p:blipFill>
          <a:blip r:embed="rId8" cstate="print">
            <a:clrChange>
              <a:clrFrom>
                <a:srgbClr val="FFFFFF"/>
              </a:clrFrom>
              <a:clrTo>
                <a:srgbClr val="FFFFFF">
                  <a:alpha val="0"/>
                </a:srgbClr>
              </a:clrTo>
            </a:clrChange>
          </a:blip>
          <a:srcRect/>
          <a:stretch>
            <a:fillRect/>
          </a:stretch>
        </p:blipFill>
        <p:spPr bwMode="auto">
          <a:xfrm>
            <a:off x="4495800" y="4267200"/>
            <a:ext cx="4114800" cy="2286000"/>
          </a:xfrm>
          <a:prstGeom prst="rect">
            <a:avLst/>
          </a:prstGeom>
          <a:noFill/>
          <a:ln w="9525">
            <a:noFill/>
            <a:miter lim="800000"/>
            <a:headEnd/>
            <a:tailEnd/>
          </a:ln>
        </p:spPr>
      </p:pic>
      <p:sp>
        <p:nvSpPr>
          <p:cNvPr id="39" name="Oval 38"/>
          <p:cNvSpPr/>
          <p:nvPr/>
        </p:nvSpPr>
        <p:spPr>
          <a:xfrm>
            <a:off x="8001000" y="6248400"/>
            <a:ext cx="4572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22"/>
          <p:cNvSpPr>
            <a:spLocks noChangeArrowheads="1"/>
          </p:cNvSpPr>
          <p:nvPr/>
        </p:nvSpPr>
        <p:spPr bwMode="auto">
          <a:xfrm>
            <a:off x="609600" y="6355750"/>
            <a:ext cx="5715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kumimoji="0" lang="ar-SA" sz="1800" b="1" i="0" u="none" strike="noStrike" cap="none" normalizeH="0" baseline="0" dirty="0" smtClean="0">
                <a:ln>
                  <a:noFill/>
                </a:ln>
                <a:solidFill>
                  <a:schemeClr val="accent4"/>
                </a:solidFill>
                <a:effectLst/>
                <a:latin typeface="Arial" pitchFamily="34" charset="0"/>
                <a:cs typeface="Arial" pitchFamily="34" charset="0"/>
              </a:rPr>
              <a:t>وهو</a:t>
            </a:r>
            <a:r>
              <a:rPr kumimoji="0" lang="ar-SA" sz="1800" b="1" i="0" u="none" strike="noStrike" cap="none" normalizeH="0" dirty="0" smtClean="0">
                <a:ln>
                  <a:noFill/>
                </a:ln>
                <a:solidFill>
                  <a:schemeClr val="accent4"/>
                </a:solidFill>
                <a:effectLst/>
                <a:latin typeface="Arial" pitchFamily="34" charset="0"/>
                <a:cs typeface="Arial" pitchFamily="34" charset="0"/>
              </a:rPr>
              <a:t> نفس العدد الذي نتج من برنامج </a:t>
            </a:r>
            <a:r>
              <a:rPr lang="ar-SA" b="1" dirty="0" smtClean="0">
                <a:solidFill>
                  <a:schemeClr val="accent4"/>
                </a:solidFill>
                <a:latin typeface="Arial" pitchFamily="34" charset="0"/>
                <a:cs typeface="Arial" pitchFamily="34" charset="0"/>
              </a:rPr>
              <a:t>الديلكس</a:t>
            </a:r>
            <a:r>
              <a:rPr lang="en-US" b="1" dirty="0" smtClean="0">
                <a:solidFill>
                  <a:schemeClr val="accent4"/>
                </a:solidFill>
                <a:latin typeface="Arial" pitchFamily="34" charset="0"/>
                <a:cs typeface="Arial" pitchFamily="34" charset="0"/>
              </a:rPr>
              <a:t> </a:t>
            </a:r>
            <a:r>
              <a:rPr lang="ar-SA" b="1" dirty="0" smtClean="0">
                <a:solidFill>
                  <a:schemeClr val="accent4"/>
                </a:solidFill>
                <a:latin typeface="Arial" pitchFamily="34" charset="0"/>
                <a:cs typeface="Arial" pitchFamily="34" charset="0"/>
              </a:rPr>
              <a:t>.</a:t>
            </a:r>
            <a:r>
              <a:rPr lang="en-US" b="1" dirty="0" smtClean="0">
                <a:solidFill>
                  <a:schemeClr val="accent4"/>
                </a:solidFill>
                <a:latin typeface="Arial" pitchFamily="34" charset="0"/>
                <a:cs typeface="Arial" pitchFamily="34" charset="0"/>
              </a:rPr>
              <a:t> </a:t>
            </a:r>
            <a:endParaRPr kumimoji="0" lang="en-GB" sz="1800" b="1" i="0" u="none" strike="noStrike" cap="none" normalizeH="0" baseline="0" dirty="0" smtClean="0">
              <a:ln>
                <a:noFill/>
              </a:ln>
              <a:solidFill>
                <a:schemeClr val="accent4"/>
              </a:solidFill>
              <a:effectLst/>
              <a:latin typeface="Arial" pitchFamily="34" charset="0"/>
              <a:cs typeface="Arial" pitchFamily="34" charset="0"/>
            </a:endParaRPr>
          </a:p>
        </p:txBody>
      </p:sp>
      <p:sp>
        <p:nvSpPr>
          <p:cNvPr id="22" name="TextBox 21"/>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23" name="TextBox 22"/>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481" name="Picture 1" descr="G:\dialux\22.bmp"/>
          <p:cNvPicPr>
            <a:picLocks noChangeAspect="1" noChangeArrowheads="1"/>
          </p:cNvPicPr>
          <p:nvPr/>
        </p:nvPicPr>
        <p:blipFill>
          <a:blip r:embed="rId2" cstate="print"/>
          <a:srcRect/>
          <a:stretch>
            <a:fillRect/>
          </a:stretch>
        </p:blipFill>
        <p:spPr bwMode="auto">
          <a:xfrm>
            <a:off x="0" y="0"/>
            <a:ext cx="4495800" cy="2286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0483" name="Picture 3" descr="G:\dialux\24.bmp"/>
          <p:cNvPicPr>
            <a:picLocks noChangeAspect="1" noChangeArrowheads="1"/>
          </p:cNvPicPr>
          <p:nvPr/>
        </p:nvPicPr>
        <p:blipFill>
          <a:blip r:embed="rId3" cstate="print"/>
          <a:srcRect/>
          <a:stretch>
            <a:fillRect/>
          </a:stretch>
        </p:blipFill>
        <p:spPr bwMode="auto">
          <a:xfrm>
            <a:off x="4572000" y="0"/>
            <a:ext cx="4572000" cy="2260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0485" name="Picture 5" descr="G:\dialux\26.bmp"/>
          <p:cNvPicPr>
            <a:picLocks noChangeAspect="1" noChangeArrowheads="1"/>
          </p:cNvPicPr>
          <p:nvPr/>
        </p:nvPicPr>
        <p:blipFill>
          <a:blip r:embed="rId4" cstate="print"/>
          <a:srcRect/>
          <a:stretch>
            <a:fillRect/>
          </a:stretch>
        </p:blipFill>
        <p:spPr bwMode="auto">
          <a:xfrm>
            <a:off x="0" y="2362200"/>
            <a:ext cx="9144000" cy="2286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0486" name="Picture 6" descr="G:\dialux\27.bmp"/>
          <p:cNvPicPr>
            <a:picLocks noChangeAspect="1" noChangeArrowheads="1"/>
          </p:cNvPicPr>
          <p:nvPr/>
        </p:nvPicPr>
        <p:blipFill>
          <a:blip r:embed="rId5" cstate="print"/>
          <a:srcRect/>
          <a:stretch>
            <a:fillRect/>
          </a:stretch>
        </p:blipFill>
        <p:spPr bwMode="auto">
          <a:xfrm>
            <a:off x="0" y="4724400"/>
            <a:ext cx="2904797"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Picture 4" descr="G:\dialux\25.bmp"/>
          <p:cNvPicPr>
            <a:picLocks noChangeAspect="1" noChangeArrowheads="1"/>
          </p:cNvPicPr>
          <p:nvPr/>
        </p:nvPicPr>
        <p:blipFill>
          <a:blip r:embed="rId6" cstate="print"/>
          <a:srcRect/>
          <a:stretch>
            <a:fillRect/>
          </a:stretch>
        </p:blipFill>
        <p:spPr bwMode="auto">
          <a:xfrm>
            <a:off x="2971800" y="4724400"/>
            <a:ext cx="3200400" cy="2133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1" name="Picture 2" descr="G:\dialux\23.bmp"/>
          <p:cNvPicPr>
            <a:picLocks noChangeAspect="1" noChangeArrowheads="1"/>
          </p:cNvPicPr>
          <p:nvPr/>
        </p:nvPicPr>
        <p:blipFill>
          <a:blip r:embed="rId7" cstate="print"/>
          <a:srcRect/>
          <a:stretch>
            <a:fillRect/>
          </a:stretch>
        </p:blipFill>
        <p:spPr bwMode="auto">
          <a:xfrm>
            <a:off x="6248400" y="4724400"/>
            <a:ext cx="2895599" cy="2133600"/>
          </a:xfrm>
          <a:prstGeom prst="roundRect">
            <a:avLst>
              <a:gd name="adj" fmla="val 6989"/>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9457" name="Picture 1" descr="G:\dialux\القاعة - Light scene 2.bmp"/>
          <p:cNvPicPr>
            <a:picLocks noChangeAspect="1" noChangeArrowheads="1"/>
          </p:cNvPicPr>
          <p:nvPr/>
        </p:nvPicPr>
        <p:blipFill>
          <a:blip r:embed="rId3" cstate="print"/>
          <a:srcRect/>
          <a:stretch>
            <a:fillRect/>
          </a:stretch>
        </p:blipFill>
        <p:spPr bwMode="auto">
          <a:xfrm>
            <a:off x="0" y="3581400"/>
            <a:ext cx="9144000" cy="327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9458" name="Picture 2" descr="G:\dialux\k.bmp"/>
          <p:cNvPicPr>
            <a:picLocks noChangeAspect="1" noChangeArrowheads="1"/>
          </p:cNvPicPr>
          <p:nvPr/>
        </p:nvPicPr>
        <p:blipFill>
          <a:blip r:embed="rId4" cstate="print"/>
          <a:srcRect/>
          <a:stretch>
            <a:fillRect/>
          </a:stretch>
        </p:blipFill>
        <p:spPr bwMode="auto">
          <a:xfrm>
            <a:off x="4495800" y="0"/>
            <a:ext cx="4648200" cy="3505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9459" name="Picture 3" descr="G:\dialux\yyg.bmp"/>
          <p:cNvPicPr>
            <a:picLocks noChangeAspect="1" noChangeArrowheads="1"/>
          </p:cNvPicPr>
          <p:nvPr/>
        </p:nvPicPr>
        <p:blipFill>
          <a:blip r:embed="rId5" cstate="print"/>
          <a:srcRect/>
          <a:stretch>
            <a:fillRect/>
          </a:stretch>
        </p:blipFill>
        <p:spPr bwMode="auto">
          <a:xfrm>
            <a:off x="0" y="0"/>
            <a:ext cx="4419600" cy="3505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qq.avi">
            <a:hlinkClick r:id="" action="ppaction://media"/>
          </p:cNvPr>
          <p:cNvPicPr>
            <a:picLocks noRot="1" noChangeAspect="1"/>
          </p:cNvPicPr>
          <p:nvPr>
            <a:videoFile r:link="rId1"/>
          </p:nvPr>
        </p:nvPicPr>
        <p:blipFill>
          <a:blip r:embed="rId6" cstate="print"/>
          <a:stretch>
            <a:fillRect/>
          </a:stretch>
        </p:blipFill>
        <p:spPr>
          <a:xfrm>
            <a:off x="0" y="3581400"/>
            <a:ext cx="9144000" cy="32575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p:cNvPicPr>
            <a:picLocks noChangeAspect="1" noChangeArrowheads="1"/>
          </p:cNvPicPr>
          <p:nvPr/>
        </p:nvPicPr>
        <p:blipFill>
          <a:blip r:embed="rId2" cstate="print">
            <a:clrChange>
              <a:clrFrom>
                <a:srgbClr val="FFFCE5"/>
              </a:clrFrom>
              <a:clrTo>
                <a:srgbClr val="FFFCE5">
                  <a:alpha val="0"/>
                </a:srgbClr>
              </a:clrTo>
            </a:clrChange>
          </a:blip>
          <a:srcRect l="35725" t="58333" r="50805" b="13542"/>
          <a:stretch>
            <a:fillRect/>
          </a:stretch>
        </p:blipFill>
        <p:spPr bwMode="auto">
          <a:xfrm>
            <a:off x="6629400" y="2438400"/>
            <a:ext cx="1828800" cy="2146852"/>
          </a:xfrm>
          <a:prstGeom prst="rect">
            <a:avLst/>
          </a:prstGeom>
          <a:noFill/>
          <a:ln w="9525">
            <a:noFill/>
            <a:miter lim="800000"/>
            <a:headEnd/>
            <a:tailEnd/>
          </a:ln>
        </p:spPr>
      </p:pic>
      <p:pic>
        <p:nvPicPr>
          <p:cNvPr id="64517" name="Picture 5"/>
          <p:cNvPicPr>
            <a:picLocks noChangeAspect="1" noChangeArrowheads="1"/>
          </p:cNvPicPr>
          <p:nvPr/>
        </p:nvPicPr>
        <p:blipFill>
          <a:blip r:embed="rId3" cstate="print">
            <a:clrChange>
              <a:clrFrom>
                <a:srgbClr val="FFFCE5"/>
              </a:clrFrom>
              <a:clrTo>
                <a:srgbClr val="FFFCE5">
                  <a:alpha val="0"/>
                </a:srgbClr>
              </a:clrTo>
            </a:clrChange>
          </a:blip>
          <a:srcRect l="33602" t="21875" r="37116" b="13542"/>
          <a:stretch>
            <a:fillRect/>
          </a:stretch>
        </p:blipFill>
        <p:spPr bwMode="auto">
          <a:xfrm>
            <a:off x="1447800" y="1752600"/>
            <a:ext cx="4343400" cy="4876800"/>
          </a:xfrm>
          <a:prstGeom prst="rect">
            <a:avLst/>
          </a:prstGeom>
          <a:noFill/>
          <a:ln w="9525">
            <a:noFill/>
            <a:miter lim="800000"/>
            <a:headEnd/>
            <a:tailEnd/>
          </a:ln>
        </p:spPr>
      </p:pic>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8800" y="2667000"/>
            <a:ext cx="3200400" cy="1143000"/>
          </a:xfrm>
        </p:spPr>
        <p:txBody>
          <a:bodyPr>
            <a:normAutofit/>
          </a:bodyPr>
          <a:lstStyle/>
          <a:p>
            <a:r>
              <a:rPr lang="ar-SA" sz="2200" b="1" kern="0" dirty="0" smtClean="0">
                <a:solidFill>
                  <a:schemeClr val="accent4"/>
                </a:solidFill>
                <a:latin typeface="Times New Roman" pitchFamily="18" charset="0"/>
                <a:ea typeface="+mn-ea"/>
              </a:rPr>
              <a:t>نموذج من نتائج حسابات الانارة   </a:t>
            </a:r>
            <a:r>
              <a:rPr lang="en-US" sz="2200" b="1" kern="0" dirty="0" smtClean="0">
                <a:solidFill>
                  <a:schemeClr val="accent4"/>
                </a:solidFill>
                <a:latin typeface="Times New Roman" pitchFamily="18" charset="0"/>
                <a:ea typeface="+mn-ea"/>
              </a:rPr>
              <a:t>Dialux </a:t>
            </a:r>
            <a:r>
              <a:rPr lang="ar-SA" sz="2200" b="1" kern="0" dirty="0" smtClean="0">
                <a:solidFill>
                  <a:schemeClr val="accent4"/>
                </a:solidFill>
                <a:latin typeface="Times New Roman" pitchFamily="18" charset="0"/>
                <a:ea typeface="+mn-ea"/>
              </a:rPr>
              <a:t>حسب برنامج</a:t>
            </a:r>
            <a:endParaRPr lang="en-US" sz="2200" b="1" kern="0" dirty="0">
              <a:solidFill>
                <a:schemeClr val="accent4"/>
              </a:solidFill>
              <a:latin typeface="Times New Roman" pitchFamily="18" charset="0"/>
              <a:ea typeface="+mn-ea"/>
            </a:endParaRPr>
          </a:p>
        </p:txBody>
      </p:sp>
      <p:pic>
        <p:nvPicPr>
          <p:cNvPr id="4" name="Picture 3"/>
          <p:cNvPicPr/>
          <p:nvPr/>
        </p:nvPicPr>
        <p:blipFill>
          <a:blip r:embed="rId2" cstate="print"/>
          <a:srcRect/>
          <a:stretch>
            <a:fillRect/>
          </a:stretch>
        </p:blipFill>
        <p:spPr bwMode="auto">
          <a:xfrm>
            <a:off x="685800" y="1981200"/>
            <a:ext cx="5105400" cy="14033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p:cNvPicPr/>
          <p:nvPr/>
        </p:nvPicPr>
        <p:blipFill>
          <a:blip r:embed="rId3" cstate="print"/>
          <a:srcRect/>
          <a:stretch>
            <a:fillRect/>
          </a:stretch>
        </p:blipFill>
        <p:spPr bwMode="auto">
          <a:xfrm>
            <a:off x="609600" y="4724400"/>
            <a:ext cx="5257800" cy="1981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p:cNvPicPr/>
          <p:nvPr/>
        </p:nvPicPr>
        <p:blipFill>
          <a:blip r:embed="rId4" cstate="print"/>
          <a:srcRect t="2941"/>
          <a:stretch>
            <a:fillRect/>
          </a:stretch>
        </p:blipFill>
        <p:spPr bwMode="auto">
          <a:xfrm>
            <a:off x="685800" y="3448050"/>
            <a:ext cx="5105400" cy="12001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extBox 6"/>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8" name="TextBox 7"/>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ohannad\Desktop\jet6u56.wmf"/>
          <p:cNvPicPr>
            <a:picLocks noChangeAspect="1" noChangeArrowheads="1"/>
          </p:cNvPicPr>
          <p:nvPr/>
        </p:nvPicPr>
        <p:blipFill>
          <a:blip r:embed="rId2" cstate="print"/>
          <a:srcRect l="28386" t="3937" r="11122" b="18526"/>
          <a:stretch>
            <a:fillRect/>
          </a:stretch>
        </p:blipFill>
        <p:spPr bwMode="auto">
          <a:xfrm>
            <a:off x="4724400" y="3810000"/>
            <a:ext cx="3810000" cy="25194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7" name="Picture 3" descr="C:\Users\mohannad\Desktop\mgd.wmf"/>
          <p:cNvPicPr>
            <a:picLocks noChangeAspect="1" noChangeArrowheads="1"/>
          </p:cNvPicPr>
          <p:nvPr/>
        </p:nvPicPr>
        <p:blipFill>
          <a:blip r:embed="rId3" cstate="print"/>
          <a:srcRect l="21124" t="12115" r="43349" b="15194"/>
          <a:stretch>
            <a:fillRect/>
          </a:stretch>
        </p:blipFill>
        <p:spPr bwMode="auto">
          <a:xfrm>
            <a:off x="762000" y="2286000"/>
            <a:ext cx="4191000" cy="2743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ohannad\Desktop\iot78.wmf"/>
          <p:cNvPicPr>
            <a:picLocks noChangeAspect="1" noChangeArrowheads="1"/>
          </p:cNvPicPr>
          <p:nvPr/>
        </p:nvPicPr>
        <p:blipFill>
          <a:blip r:embed="rId2" cstate="print"/>
          <a:srcRect l="22084" t="14538" r="29906" b="39425"/>
          <a:stretch>
            <a:fillRect/>
          </a:stretch>
        </p:blipFill>
        <p:spPr bwMode="auto">
          <a:xfrm>
            <a:off x="609600" y="2590800"/>
            <a:ext cx="7924801"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3433763" y="3116263"/>
            <a:ext cx="2276475" cy="625475"/>
            <a:chOff x="0" y="0"/>
            <a:chExt cx="1434" cy="394"/>
          </a:xfrm>
        </p:grpSpPr>
        <p:sp>
          <p:nvSpPr>
            <p:cNvPr id="14344" name="Rectangle 6"/>
            <p:cNvSpPr>
              <a:spLocks noChangeArrowheads="1"/>
            </p:cNvSpPr>
            <p:nvPr/>
          </p:nvSpPr>
          <p:spPr bwMode="auto">
            <a:xfrm>
              <a:off x="0" y="0"/>
              <a:ext cx="0" cy="0"/>
            </a:xfrm>
            <a:prstGeom prst="rect">
              <a:avLst/>
            </a:prstGeom>
            <a:noFill/>
            <a:ln w="9525">
              <a:noFill/>
              <a:miter lim="800000"/>
              <a:headEnd/>
              <a:tailEnd/>
            </a:ln>
          </p:spPr>
          <p:txBody>
            <a:bodyPr>
              <a:spAutoFit/>
            </a:bodyPr>
            <a:lstStyle/>
            <a:p>
              <a:endParaRPr lang="en-US"/>
            </a:p>
          </p:txBody>
        </p:sp>
        <p:sp>
          <p:nvSpPr>
            <p:cNvPr id="14345" name="Rectangle 7"/>
            <p:cNvSpPr>
              <a:spLocks noChangeArrowheads="1"/>
            </p:cNvSpPr>
            <p:nvPr/>
          </p:nvSpPr>
          <p:spPr bwMode="auto">
            <a:xfrm>
              <a:off x="0" y="0"/>
              <a:ext cx="1434" cy="394"/>
            </a:xfrm>
            <a:prstGeom prst="rect">
              <a:avLst/>
            </a:prstGeom>
            <a:noFill/>
            <a:ln w="9525">
              <a:noFill/>
              <a:miter lim="800000"/>
              <a:headEnd/>
              <a:tailEnd/>
            </a:ln>
          </p:spPr>
          <p:txBody>
            <a:bodyPr/>
            <a:lstStyle/>
            <a:p>
              <a:r>
                <a:rPr lang="en-US"/>
                <a:t>                       </a:t>
              </a:r>
            </a:p>
          </p:txBody>
        </p:sp>
      </p:grpSp>
      <p:sp>
        <p:nvSpPr>
          <p:cNvPr id="14339" name="Rectangle 10"/>
          <p:cNvSpPr>
            <a:spLocks noChangeArrowheads="1"/>
          </p:cNvSpPr>
          <p:nvPr/>
        </p:nvSpPr>
        <p:spPr bwMode="auto">
          <a:xfrm>
            <a:off x="0" y="3116263"/>
            <a:ext cx="9144000" cy="0"/>
          </a:xfrm>
          <a:prstGeom prst="rect">
            <a:avLst/>
          </a:prstGeom>
          <a:noFill/>
          <a:ln w="9525">
            <a:noFill/>
            <a:miter lim="800000"/>
            <a:headEnd/>
            <a:tailEnd/>
          </a:ln>
        </p:spPr>
        <p:txBody>
          <a:bodyPr>
            <a:spAutoFit/>
          </a:bodyPr>
          <a:lstStyle/>
          <a:p>
            <a:endParaRPr lang="en-US"/>
          </a:p>
        </p:txBody>
      </p:sp>
      <p:grpSp>
        <p:nvGrpSpPr>
          <p:cNvPr id="3" name="Group 14"/>
          <p:cNvGrpSpPr>
            <a:grpSpLocks/>
          </p:cNvGrpSpPr>
          <p:nvPr/>
        </p:nvGrpSpPr>
        <p:grpSpPr bwMode="auto">
          <a:xfrm>
            <a:off x="3433763" y="3116263"/>
            <a:ext cx="2276475" cy="625475"/>
            <a:chOff x="0" y="0"/>
            <a:chExt cx="1434" cy="394"/>
          </a:xfrm>
        </p:grpSpPr>
        <p:sp>
          <p:nvSpPr>
            <p:cNvPr id="14342" name="Rectangle 11"/>
            <p:cNvSpPr>
              <a:spLocks noChangeArrowheads="1"/>
            </p:cNvSpPr>
            <p:nvPr/>
          </p:nvSpPr>
          <p:spPr bwMode="auto">
            <a:xfrm>
              <a:off x="0" y="0"/>
              <a:ext cx="0" cy="0"/>
            </a:xfrm>
            <a:prstGeom prst="rect">
              <a:avLst/>
            </a:prstGeom>
            <a:noFill/>
            <a:ln w="9525">
              <a:noFill/>
              <a:miter lim="800000"/>
              <a:headEnd/>
              <a:tailEnd/>
            </a:ln>
          </p:spPr>
          <p:txBody>
            <a:bodyPr>
              <a:spAutoFit/>
            </a:bodyPr>
            <a:lstStyle/>
            <a:p>
              <a:endParaRPr lang="en-US"/>
            </a:p>
          </p:txBody>
        </p:sp>
        <p:sp>
          <p:nvSpPr>
            <p:cNvPr id="14343" name="Rectangle 12"/>
            <p:cNvSpPr>
              <a:spLocks noChangeArrowheads="1"/>
            </p:cNvSpPr>
            <p:nvPr/>
          </p:nvSpPr>
          <p:spPr bwMode="auto">
            <a:xfrm>
              <a:off x="0" y="0"/>
              <a:ext cx="1434" cy="394"/>
            </a:xfrm>
            <a:prstGeom prst="rect">
              <a:avLst/>
            </a:prstGeom>
            <a:noFill/>
            <a:ln w="9525">
              <a:noFill/>
              <a:miter lim="800000"/>
              <a:headEnd/>
              <a:tailEnd/>
            </a:ln>
          </p:spPr>
          <p:txBody>
            <a:bodyPr/>
            <a:lstStyle/>
            <a:p>
              <a:r>
                <a:rPr lang="en-US">
                  <a:hlinkClick r:id="rId2"/>
                </a:rPr>
                <a:t>  </a:t>
              </a:r>
              <a:r>
                <a:rPr lang="en-US" sz="3500"/>
                <a:t> </a:t>
              </a:r>
              <a:r>
                <a:rPr lang="en-US"/>
                <a:t>                        </a:t>
              </a:r>
            </a:p>
          </p:txBody>
        </p:sp>
      </p:grpSp>
      <p:pic>
        <p:nvPicPr>
          <p:cNvPr id="10" name="Picture 9"/>
          <p:cNvPicPr/>
          <p:nvPr/>
        </p:nvPicPr>
        <p:blipFill>
          <a:blip r:embed="rId3" cstate="print">
            <a:clrChange>
              <a:clrFrom>
                <a:srgbClr val="FFFFFF"/>
              </a:clrFrom>
              <a:clrTo>
                <a:srgbClr val="FFFFFF">
                  <a:alpha val="0"/>
                </a:srgbClr>
              </a:clrTo>
            </a:clrChange>
          </a:blip>
          <a:srcRect l="10764" t="18827" r="27951" b="19136"/>
          <a:stretch>
            <a:fillRect/>
          </a:stretch>
        </p:blipFill>
        <p:spPr bwMode="auto">
          <a:xfrm>
            <a:off x="2209800" y="2514600"/>
            <a:ext cx="6019800" cy="3581400"/>
          </a:xfrm>
          <a:prstGeom prst="rect">
            <a:avLst/>
          </a:prstGeom>
          <a:ln>
            <a:noFill/>
          </a:ln>
          <a:effectLst/>
        </p:spPr>
      </p:pic>
      <p:sp>
        <p:nvSpPr>
          <p:cNvPr id="17409" name="Rectangle 1"/>
          <p:cNvSpPr>
            <a:spLocks noChangeArrowheads="1"/>
          </p:cNvSpPr>
          <p:nvPr/>
        </p:nvSpPr>
        <p:spPr bwMode="auto">
          <a:xfrm>
            <a:off x="685800" y="2057400"/>
            <a:ext cx="726032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                            </a:t>
            </a:r>
            <a:r>
              <a:rPr kumimoji="0" lang="ar-SA"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الشكل يمثل مخطط لموقع المشروع وتحليل صوتي لمصدر الإزعاج الخارجي</a:t>
            </a:r>
            <a:endParaRPr kumimoji="0" lang="ar-SA" sz="2800" b="1" i="0" u="none" strike="noStrike" cap="none" normalizeH="0" baseline="0" dirty="0" smtClean="0">
              <a:ln>
                <a:noFill/>
              </a:ln>
              <a:solidFill>
                <a:schemeClr val="accent4"/>
              </a:solidFill>
              <a:effectLst/>
              <a:latin typeface="Arial" pitchFamily="34" charset="0"/>
              <a:cs typeface="Arial" pitchFamily="34" charset="0"/>
            </a:endParaRPr>
          </a:p>
        </p:txBody>
      </p:sp>
      <p:graphicFrame>
        <p:nvGraphicFramePr>
          <p:cNvPr id="11" name="Diagram 10"/>
          <p:cNvGraphicFramePr/>
          <p:nvPr/>
        </p:nvGraphicFramePr>
        <p:xfrm>
          <a:off x="0" y="3429000"/>
          <a:ext cx="3733800" cy="2524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3" name="TextBox 12"/>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3.وصف المشروع</a:t>
            </a:r>
            <a:r>
              <a:rPr lang="ar-SA" dirty="0" smtClean="0">
                <a:solidFill>
                  <a:srgbClr val="C00000"/>
                </a:solidFill>
              </a:rPr>
              <a:t>:</a:t>
            </a:r>
            <a:endParaRPr lang="en-US" dirty="0">
              <a:solidFill>
                <a:srgbClr val="C00000"/>
              </a:solidFill>
            </a:endParaRPr>
          </a:p>
        </p:txBody>
      </p:sp>
      <p:sp>
        <p:nvSpPr>
          <p:cNvPr id="5" name="Rectangle 4"/>
          <p:cNvSpPr/>
          <p:nvPr/>
        </p:nvSpPr>
        <p:spPr>
          <a:xfrm>
            <a:off x="2438400" y="2667000"/>
            <a:ext cx="5867400" cy="1200329"/>
          </a:xfrm>
          <a:prstGeom prst="rect">
            <a:avLst/>
          </a:prstGeom>
        </p:spPr>
        <p:txBody>
          <a:bodyPr wrap="square">
            <a:spAutoFit/>
          </a:bodyPr>
          <a:lstStyle/>
          <a:p>
            <a:pPr algn="just" rtl="1"/>
            <a:r>
              <a:rPr lang="ar-SA" b="1" dirty="0" smtClean="0"/>
              <a:t> المشروع هو عبارة عن حديقة ريفية. وتقع الحديقة المقترحة في مكان وسطي بين خمسة قرى شمال غرب نابلس وهي </a:t>
            </a:r>
            <a:r>
              <a:rPr lang="ar-SA" b="1" dirty="0" smtClean="0">
                <a:solidFill>
                  <a:srgbClr val="C00000"/>
                </a:solidFill>
              </a:rPr>
              <a:t>(اجنسنيا، النافورة، نصف جبيل، بيت امرين، برقة) </a:t>
            </a:r>
            <a:r>
              <a:rPr lang="ar-SA" b="1" dirty="0" smtClean="0"/>
              <a:t>كما ذكر سابقا. ويمكن أن يعزز المشروع من دور المنطقة السياحي لإبراز الريف الفلسطيني المتميز. </a:t>
            </a:r>
            <a:endParaRPr lang="en-US" b="1" dirty="0"/>
          </a:p>
        </p:txBody>
      </p:sp>
      <p:sp>
        <p:nvSpPr>
          <p:cNvPr id="6" name="Rectangle 5"/>
          <p:cNvSpPr/>
          <p:nvPr/>
        </p:nvSpPr>
        <p:spPr>
          <a:xfrm>
            <a:off x="2514600" y="4791670"/>
            <a:ext cx="5867400" cy="923330"/>
          </a:xfrm>
          <a:prstGeom prst="rect">
            <a:avLst/>
          </a:prstGeom>
        </p:spPr>
        <p:txBody>
          <a:bodyPr wrap="square">
            <a:spAutoFit/>
          </a:bodyPr>
          <a:lstStyle/>
          <a:p>
            <a:pPr algn="r" rtl="1"/>
            <a:r>
              <a:rPr lang="ar-SA" b="1" dirty="0" smtClean="0"/>
              <a:t>أولاً: منطقة المباني الإدارية والمكتبية والصالات.</a:t>
            </a:r>
            <a:endParaRPr lang="en-US" b="1" dirty="0" smtClean="0"/>
          </a:p>
          <a:p>
            <a:pPr algn="r" rtl="1"/>
            <a:r>
              <a:rPr lang="ar-SA" b="1" dirty="0" smtClean="0"/>
              <a:t>ثانياً: منطقة المبيعات </a:t>
            </a:r>
            <a:endParaRPr lang="en-US" b="1" dirty="0" smtClean="0"/>
          </a:p>
          <a:p>
            <a:pPr algn="r" rtl="1"/>
            <a:r>
              <a:rPr lang="ar-SA" b="1" dirty="0" smtClean="0"/>
              <a:t>ثالثاً: الساحات والألعاب.</a:t>
            </a:r>
            <a:endParaRPr lang="en-US" b="1" dirty="0"/>
          </a:p>
        </p:txBody>
      </p:sp>
      <p:sp>
        <p:nvSpPr>
          <p:cNvPr id="7" name="Rectangle 6"/>
          <p:cNvSpPr/>
          <p:nvPr/>
        </p:nvSpPr>
        <p:spPr>
          <a:xfrm>
            <a:off x="2514600" y="4278868"/>
            <a:ext cx="5867400" cy="369332"/>
          </a:xfrm>
          <a:prstGeom prst="rect">
            <a:avLst/>
          </a:prstGeom>
        </p:spPr>
        <p:txBody>
          <a:bodyPr wrap="square">
            <a:spAutoFit/>
          </a:bodyPr>
          <a:lstStyle/>
          <a:p>
            <a:pPr algn="r" rtl="1"/>
            <a:r>
              <a:rPr lang="ar-SA" b="1" dirty="0" smtClean="0">
                <a:solidFill>
                  <a:srgbClr val="C00000"/>
                </a:solidFill>
              </a:rPr>
              <a:t>تنقسم مباني المشروع الى ثلاثة أقسام رئيسية:</a:t>
            </a:r>
            <a:endParaRPr lang="en-US" b="1" dirty="0">
              <a:solidFill>
                <a:srgbClr val="C00000"/>
              </a:solidFill>
            </a:endParaRPr>
          </a:p>
        </p:txBody>
      </p:sp>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0" name="Slide Number Placeholder 9"/>
          <p:cNvSpPr>
            <a:spLocks noGrp="1"/>
          </p:cNvSpPr>
          <p:nvPr>
            <p:ph type="sldNum" sz="quarter" idx="12"/>
          </p:nvPr>
        </p:nvSpPr>
        <p:spPr/>
        <p:txBody>
          <a:bodyPr/>
          <a:lstStyle/>
          <a:p>
            <a:fld id="{3B776A3E-7F26-46A9-95F1-B64090F2CB22}"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14757" t="25925" r="25000" b="15124"/>
          <a:stretch>
            <a:fillRect/>
          </a:stretch>
        </p:blipFill>
        <p:spPr bwMode="auto">
          <a:xfrm>
            <a:off x="4495800" y="2819400"/>
            <a:ext cx="4343400" cy="3581400"/>
          </a:xfrm>
          <a:prstGeom prst="rect">
            <a:avLst/>
          </a:prstGeom>
          <a:ln>
            <a:noFill/>
          </a:ln>
          <a:effectLst/>
        </p:spPr>
      </p:pic>
      <p:pic>
        <p:nvPicPr>
          <p:cNvPr id="5" name="Content Placeholder 4"/>
          <p:cNvPicPr>
            <a:picLocks noGrp="1"/>
          </p:cNvPicPr>
          <p:nvPr>
            <p:ph idx="1"/>
          </p:nvPr>
        </p:nvPicPr>
        <p:blipFill>
          <a:blip r:embed="rId3" cstate="print">
            <a:clrChange>
              <a:clrFrom>
                <a:srgbClr val="FFFFFF"/>
              </a:clrFrom>
              <a:clrTo>
                <a:srgbClr val="FFFFFF">
                  <a:alpha val="0"/>
                </a:srgbClr>
              </a:clrTo>
            </a:clrChange>
          </a:blip>
          <a:srcRect l="16667" t="24383" r="23437" b="15432"/>
          <a:stretch>
            <a:fillRect/>
          </a:stretch>
        </p:blipFill>
        <p:spPr bwMode="auto">
          <a:xfrm>
            <a:off x="838200" y="2819400"/>
            <a:ext cx="4038600" cy="3429000"/>
          </a:xfrm>
          <a:prstGeom prst="rect">
            <a:avLst/>
          </a:prstGeom>
          <a:ln>
            <a:noFill/>
          </a:ln>
          <a:effectLst/>
        </p:spPr>
      </p:pic>
      <p:sp>
        <p:nvSpPr>
          <p:cNvPr id="6" name="Rectangle 5"/>
          <p:cNvSpPr/>
          <p:nvPr/>
        </p:nvSpPr>
        <p:spPr>
          <a:xfrm>
            <a:off x="2133600" y="2209800"/>
            <a:ext cx="4114800" cy="461665"/>
          </a:xfrm>
          <a:prstGeom prst="rect">
            <a:avLst/>
          </a:prstGeom>
        </p:spPr>
        <p:txBody>
          <a:bodyPr wrap="square">
            <a:spAutoFit/>
          </a:bodyPr>
          <a:lstStyle/>
          <a:p>
            <a:r>
              <a:rPr lang="ar-SA" b="1" kern="0" dirty="0">
                <a:solidFill>
                  <a:schemeClr val="accent4"/>
                </a:solidFill>
                <a:latin typeface="Times New Roman" pitchFamily="18" charset="0"/>
              </a:rPr>
              <a:t> </a:t>
            </a:r>
            <a:r>
              <a:rPr lang="ar-SA" sz="2400" b="1" kern="0" dirty="0">
                <a:solidFill>
                  <a:schemeClr val="accent4"/>
                </a:solidFill>
                <a:latin typeface="Times New Roman" pitchFamily="18" charset="0"/>
              </a:rPr>
              <a:t>التحليل الصوتي الناتج عن الضوضاء</a:t>
            </a:r>
            <a:endParaRPr lang="en-US" b="1" kern="0" dirty="0">
              <a:solidFill>
                <a:schemeClr val="accent4"/>
              </a:solidFill>
              <a:latin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447800" y="2209800"/>
          <a:ext cx="6019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11979" t="18519" r="25868" b="21296"/>
          <a:stretch>
            <a:fillRect/>
          </a:stretch>
        </p:blipFill>
        <p:spPr bwMode="auto">
          <a:xfrm>
            <a:off x="4191000" y="2057400"/>
            <a:ext cx="4191000" cy="2590800"/>
          </a:xfrm>
          <a:prstGeom prst="rect">
            <a:avLst/>
          </a:prstGeom>
          <a:ln>
            <a:noFill/>
          </a:ln>
          <a:effectLst>
            <a:outerShdw blurRad="190500" algn="tl" rotWithShape="0">
              <a:srgbClr val="000000">
                <a:alpha val="70000"/>
              </a:srgbClr>
            </a:outerShdw>
          </a:effectLst>
        </p:spPr>
      </p:pic>
      <p:sp>
        <p:nvSpPr>
          <p:cNvPr id="51201" name="Rectangle 1"/>
          <p:cNvSpPr>
            <a:spLocks noChangeArrowheads="1"/>
          </p:cNvSpPr>
          <p:nvPr/>
        </p:nvSpPr>
        <p:spPr bwMode="auto">
          <a:xfrm>
            <a:off x="1295400" y="6096000"/>
            <a:ext cx="7010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الشكل يمثل مقطع من الجدار المشترك بين قاعة الموسيقى (مصدر ) والمدرج (مستقبل ) </a:t>
            </a:r>
            <a:r>
              <a:rPr kumimoji="0" lang="ar-SA" sz="1400" b="1" i="0" u="none" strike="noStrike" cap="none" normalizeH="0" baseline="0" dirty="0" smtClean="0">
                <a:ln>
                  <a:noFill/>
                </a:ln>
                <a:solidFill>
                  <a:schemeClr val="accent4"/>
                </a:solidFill>
                <a:effectLst>
                  <a:outerShdw blurRad="38100" dist="38100" dir="2700000" algn="tl">
                    <a:srgbClr val="000000">
                      <a:alpha val="43137"/>
                    </a:srgbClr>
                  </a:outerShdw>
                </a:effectLst>
                <a:latin typeface="Calibri" pitchFamily="34" charset="0"/>
                <a:ea typeface="Times New Roman" pitchFamily="18" charset="0"/>
                <a:cs typeface="Arial" pitchFamily="34" charset="0"/>
              </a:rPr>
              <a:t>قبل</a:t>
            </a:r>
            <a:r>
              <a:rPr kumimoji="0" lang="ar-SA" sz="1400"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 </a:t>
            </a:r>
            <a:r>
              <a:rPr kumimoji="0" lang="ar-KW" sz="1400"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و</a:t>
            </a:r>
            <a:r>
              <a:rPr kumimoji="0" lang="ar-KW" sz="1400" b="1" i="0" u="none" strike="noStrike" cap="none" normalizeH="0" baseline="0" dirty="0" smtClean="0">
                <a:ln>
                  <a:noFill/>
                </a:ln>
                <a:solidFill>
                  <a:schemeClr val="accent4"/>
                </a:solidFill>
                <a:effectLst>
                  <a:outerShdw blurRad="38100" dist="38100" dir="2700000" algn="tl">
                    <a:srgbClr val="000000">
                      <a:alpha val="43137"/>
                    </a:srgbClr>
                  </a:outerShdw>
                </a:effectLst>
                <a:latin typeface="Calibri" pitchFamily="34" charset="0"/>
                <a:ea typeface="Times New Roman" pitchFamily="18" charset="0"/>
                <a:cs typeface="Arial" pitchFamily="34" charset="0"/>
              </a:rPr>
              <a:t>بعد </a:t>
            </a:r>
            <a:r>
              <a:rPr kumimoji="0" lang="ar-KW" sz="1400"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 </a:t>
            </a:r>
            <a:r>
              <a:rPr kumimoji="0" lang="ar-SA" sz="1400" b="1" i="0" u="none" strike="noStrike" cap="none" normalizeH="0" baseline="0" dirty="0" smtClean="0">
                <a:ln>
                  <a:noFill/>
                </a:ln>
                <a:solidFill>
                  <a:schemeClr val="accent4"/>
                </a:solidFill>
                <a:effectLst/>
                <a:latin typeface="Calibri" pitchFamily="34" charset="0"/>
                <a:ea typeface="Times New Roman" pitchFamily="18" charset="0"/>
                <a:cs typeface="Arial" pitchFamily="34" charset="0"/>
              </a:rPr>
              <a:t>التعديل </a:t>
            </a:r>
            <a:endParaRPr kumimoji="0" lang="en-US" sz="1000" b="1" i="0" u="none" strike="noStrike" cap="none" normalizeH="0" baseline="0" dirty="0" smtClean="0">
              <a:ln>
                <a:noFill/>
              </a:ln>
              <a:solidFill>
                <a:schemeClr val="accent4"/>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accent4"/>
              </a:solidFill>
              <a:effectLst/>
              <a:latin typeface="Arial" pitchFamily="34" charset="0"/>
              <a:cs typeface="Arial" pitchFamily="34" charset="0"/>
            </a:endParaRPr>
          </a:p>
        </p:txBody>
      </p:sp>
      <p:pic>
        <p:nvPicPr>
          <p:cNvPr id="6" name="Picture 5"/>
          <p:cNvPicPr/>
          <p:nvPr/>
        </p:nvPicPr>
        <p:blipFill>
          <a:blip r:embed="rId3" cstate="print">
            <a:clrChange>
              <a:clrFrom>
                <a:srgbClr val="FFFFFF"/>
              </a:clrFrom>
              <a:clrTo>
                <a:srgbClr val="FFFFFF">
                  <a:alpha val="0"/>
                </a:srgbClr>
              </a:clrTo>
            </a:clrChange>
          </a:blip>
          <a:srcRect l="27951" t="29012" r="52867" b="31504"/>
          <a:stretch>
            <a:fillRect/>
          </a:stretch>
        </p:blipFill>
        <p:spPr bwMode="auto">
          <a:xfrm>
            <a:off x="2438400" y="3810000"/>
            <a:ext cx="2362200" cy="2174875"/>
          </a:xfrm>
          <a:prstGeom prst="rect">
            <a:avLst/>
          </a:prstGeom>
          <a:ln>
            <a:noFill/>
          </a:ln>
          <a:effectLst>
            <a:outerShdw blurRad="190500" algn="tl" rotWithShape="0">
              <a:srgbClr val="000000">
                <a:alpha val="70000"/>
              </a:srgbClr>
            </a:outerShdw>
          </a:effectLst>
        </p:spPr>
      </p:pic>
      <p:pic>
        <p:nvPicPr>
          <p:cNvPr id="7" name="Picture 6"/>
          <p:cNvPicPr/>
          <p:nvPr/>
        </p:nvPicPr>
        <p:blipFill>
          <a:blip r:embed="rId4" cstate="print">
            <a:clrChange>
              <a:clrFrom>
                <a:srgbClr val="FFFFFF"/>
              </a:clrFrom>
              <a:clrTo>
                <a:srgbClr val="FFFFFF">
                  <a:alpha val="0"/>
                </a:srgbClr>
              </a:clrTo>
            </a:clrChange>
          </a:blip>
          <a:srcRect l="42708" t="16667" r="28472" b="33950"/>
          <a:stretch>
            <a:fillRect/>
          </a:stretch>
        </p:blipFill>
        <p:spPr bwMode="auto">
          <a:xfrm>
            <a:off x="457200" y="1981200"/>
            <a:ext cx="2590800" cy="2180567"/>
          </a:xfrm>
          <a:prstGeom prst="rect">
            <a:avLst/>
          </a:prstGeom>
          <a:ln>
            <a:noFill/>
          </a:ln>
          <a:effectLst>
            <a:outerShdw blurRad="190500" algn="tl" rotWithShape="0">
              <a:srgbClr val="000000">
                <a:alpha val="70000"/>
              </a:srgbClr>
            </a:outerShdw>
          </a:effectLst>
        </p:spPr>
      </p:pic>
      <p:sp>
        <p:nvSpPr>
          <p:cNvPr id="8" name="Rectangle 7"/>
          <p:cNvSpPr/>
          <p:nvPr/>
        </p:nvSpPr>
        <p:spPr>
          <a:xfrm>
            <a:off x="6400800" y="4419600"/>
            <a:ext cx="550151" cy="369332"/>
          </a:xfrm>
          <a:prstGeom prst="rect">
            <a:avLst/>
          </a:prstGeom>
        </p:spPr>
        <p:txBody>
          <a:bodyPr wrap="none">
            <a:spAutoFit/>
          </a:bodyPr>
          <a:lstStyle/>
          <a:p>
            <a:r>
              <a:rPr lang="ar-SA" b="1" dirty="0" smtClean="0">
                <a:solidFill>
                  <a:schemeClr val="accent4"/>
                </a:solidFill>
                <a:latin typeface="Calibri" pitchFamily="34" charset="0"/>
                <a:ea typeface="Times New Roman" pitchFamily="18" charset="0"/>
                <a:cs typeface="Arial" pitchFamily="34" charset="0"/>
              </a:rPr>
              <a:t> </a:t>
            </a:r>
            <a:r>
              <a:rPr lang="ar-SA" b="1" dirty="0" smtClean="0">
                <a:solidFill>
                  <a:schemeClr val="accent4"/>
                </a:solidFill>
                <a:effectLst>
                  <a:outerShdw blurRad="38100" dist="38100" dir="2700000" algn="tl">
                    <a:srgbClr val="000000">
                      <a:alpha val="43137"/>
                    </a:srgbClr>
                  </a:outerShdw>
                </a:effectLst>
                <a:latin typeface="Calibri" pitchFamily="34" charset="0"/>
                <a:ea typeface="Times New Roman" pitchFamily="18" charset="0"/>
                <a:cs typeface="Arial" pitchFamily="34" charset="0"/>
              </a:rPr>
              <a:t>قبل</a:t>
            </a:r>
            <a:r>
              <a:rPr lang="ar-SA" b="1" dirty="0" smtClean="0">
                <a:solidFill>
                  <a:schemeClr val="accent4"/>
                </a:solidFill>
                <a:latin typeface="Calibri" pitchFamily="34" charset="0"/>
                <a:ea typeface="Times New Roman" pitchFamily="18" charset="0"/>
                <a:cs typeface="Arial" pitchFamily="34" charset="0"/>
              </a:rPr>
              <a:t> </a:t>
            </a:r>
            <a:endParaRPr lang="en-US" dirty="0"/>
          </a:p>
        </p:txBody>
      </p:sp>
      <p:sp>
        <p:nvSpPr>
          <p:cNvPr id="9" name="Rectangle 8"/>
          <p:cNvSpPr/>
          <p:nvPr/>
        </p:nvSpPr>
        <p:spPr>
          <a:xfrm>
            <a:off x="533400" y="3657600"/>
            <a:ext cx="685800" cy="400110"/>
          </a:xfrm>
          <a:prstGeom prst="rect">
            <a:avLst/>
          </a:prstGeom>
        </p:spPr>
        <p:txBody>
          <a:bodyPr wrap="square">
            <a:spAutoFit/>
          </a:bodyPr>
          <a:lstStyle/>
          <a:p>
            <a:r>
              <a:rPr lang="ar-SA" sz="2000" b="1" dirty="0" smtClean="0">
                <a:solidFill>
                  <a:schemeClr val="accent4"/>
                </a:solidFill>
                <a:effectLst>
                  <a:outerShdw blurRad="38100" dist="38100" dir="2700000" algn="tl">
                    <a:srgbClr val="000000">
                      <a:alpha val="43137"/>
                    </a:srgbClr>
                  </a:outerShdw>
                </a:effectLst>
                <a:latin typeface="Calibri" pitchFamily="34" charset="0"/>
                <a:cs typeface="Arial" pitchFamily="34" charset="0"/>
              </a:rPr>
              <a:t>بعد</a:t>
            </a:r>
            <a:endParaRPr lang="en-US" sz="2000" dirty="0">
              <a:effectLst>
                <a:outerShdw blurRad="38100" dist="38100" dir="2700000" algn="tl">
                  <a:srgbClr val="000000">
                    <a:alpha val="43137"/>
                  </a:srgbClr>
                </a:outerShdw>
              </a:effectLst>
            </a:endParaRPr>
          </a:p>
        </p:txBody>
      </p:sp>
      <p:sp>
        <p:nvSpPr>
          <p:cNvPr id="10" name="Rectangle 9"/>
          <p:cNvSpPr/>
          <p:nvPr/>
        </p:nvSpPr>
        <p:spPr>
          <a:xfrm>
            <a:off x="4495800" y="5410200"/>
            <a:ext cx="685800" cy="400110"/>
          </a:xfrm>
          <a:prstGeom prst="rect">
            <a:avLst/>
          </a:prstGeom>
        </p:spPr>
        <p:txBody>
          <a:bodyPr wrap="square">
            <a:spAutoFit/>
          </a:bodyPr>
          <a:lstStyle/>
          <a:p>
            <a:r>
              <a:rPr lang="ar-SA" sz="2000" b="1" dirty="0" smtClean="0">
                <a:solidFill>
                  <a:schemeClr val="accent4"/>
                </a:solidFill>
                <a:effectLst>
                  <a:outerShdw blurRad="38100" dist="38100" dir="2700000" algn="tl">
                    <a:srgbClr val="000000">
                      <a:alpha val="43137"/>
                    </a:srgbClr>
                  </a:outerShdw>
                </a:effectLst>
                <a:latin typeface="Calibri" pitchFamily="34" charset="0"/>
                <a:cs typeface="Arial" pitchFamily="34" charset="0"/>
              </a:rPr>
              <a:t>بعد</a:t>
            </a:r>
            <a:endParaRPr lang="en-US" sz="20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905000"/>
            <a:ext cx="5257800" cy="461665"/>
          </a:xfrm>
          <a:prstGeom prst="rect">
            <a:avLst/>
          </a:prstGeom>
        </p:spPr>
        <p:txBody>
          <a:bodyPr wrap="square">
            <a:spAutoFit/>
          </a:bodyPr>
          <a:lstStyle/>
          <a:p>
            <a:r>
              <a:rPr lang="ar-SA" sz="2400" b="1" dirty="0" smtClean="0">
                <a:effectLst>
                  <a:outerShdw blurRad="38100" dist="38100" dir="2700000" algn="tl">
                    <a:srgbClr val="000000">
                      <a:alpha val="43137"/>
                    </a:srgbClr>
                  </a:outerShdw>
                </a:effectLst>
              </a:rPr>
              <a:t> </a:t>
            </a:r>
            <a:r>
              <a:rPr lang="en-US" sz="2400" b="1" dirty="0" smtClean="0">
                <a:effectLst>
                  <a:outerShdw blurRad="38100" dist="38100" dir="2700000" algn="tl">
                    <a:srgbClr val="000000">
                      <a:alpha val="43137"/>
                    </a:srgbClr>
                  </a:outerShdw>
                </a:effectLst>
              </a:rPr>
              <a:t>Acoustic calculation For hall</a:t>
            </a:r>
            <a:endParaRPr lang="en-US" sz="2400" dirty="0">
              <a:effectLst>
                <a:outerShdw blurRad="38100" dist="38100" dir="2700000" algn="tl">
                  <a:srgbClr val="000000">
                    <a:alpha val="43137"/>
                  </a:srgbClr>
                </a:outerShdw>
              </a:effectLst>
            </a:endParaRPr>
          </a:p>
        </p:txBody>
      </p:sp>
      <p:sp>
        <p:nvSpPr>
          <p:cNvPr id="6246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246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14400" y="2819400"/>
            <a:ext cx="2619375" cy="342900"/>
          </a:xfrm>
          <a:prstGeom prst="rect">
            <a:avLst/>
          </a:prstGeom>
          <a:noFill/>
        </p:spPr>
      </p:pic>
      <p:sp>
        <p:nvSpPr>
          <p:cNvPr id="62470" name="Rectangle 6"/>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2" name="Table 11"/>
          <p:cNvGraphicFramePr>
            <a:graphicFrameLocks noGrp="1"/>
          </p:cNvGraphicFramePr>
          <p:nvPr/>
        </p:nvGraphicFramePr>
        <p:xfrm>
          <a:off x="4876800" y="2057400"/>
          <a:ext cx="3657600" cy="4697508"/>
        </p:xfrm>
        <a:graphic>
          <a:graphicData uri="http://schemas.openxmlformats.org/drawingml/2006/table">
            <a:tbl>
              <a:tblPr rtl="1"/>
              <a:tblGrid>
                <a:gridCol w="2491678"/>
                <a:gridCol w="1165922"/>
              </a:tblGrid>
              <a:tr h="717176">
                <a:tc>
                  <a:txBody>
                    <a:bodyPr/>
                    <a:lstStyle/>
                    <a:p>
                      <a:pPr marL="0" marR="0" algn="ctr" rtl="1">
                        <a:lnSpc>
                          <a:spcPct val="150000"/>
                        </a:lnSpc>
                        <a:spcBef>
                          <a:spcPts val="0"/>
                        </a:spcBef>
                        <a:spcAft>
                          <a:spcPts val="0"/>
                        </a:spcAft>
                      </a:pPr>
                      <a:endParaRPr lang="ar-SA" sz="1000" dirty="0">
                        <a:solidFill>
                          <a:srgbClr val="FFFFFF"/>
                        </a:solidFill>
                        <a:latin typeface="Calibri"/>
                        <a:ea typeface="Calibri"/>
                        <a:cs typeface="Arial"/>
                      </a:endParaRPr>
                    </a:p>
                    <a:p>
                      <a:pPr marL="0" marR="0" algn="ctr" rtl="1">
                        <a:lnSpc>
                          <a:spcPct val="150000"/>
                        </a:lnSpc>
                        <a:spcBef>
                          <a:spcPts val="0"/>
                        </a:spcBef>
                        <a:spcAft>
                          <a:spcPts val="0"/>
                        </a:spcAft>
                      </a:pPr>
                      <a:r>
                        <a:rPr lang="ar-SA" sz="1000" dirty="0">
                          <a:solidFill>
                            <a:srgbClr val="FFFFFF"/>
                          </a:solidFill>
                          <a:latin typeface="Calibri"/>
                          <a:ea typeface="Calibri"/>
                          <a:cs typeface="Arial"/>
                        </a:rPr>
                        <a:t>نوع المكان الداخلي / أو النشاط داخل هذا المكان</a:t>
                      </a:r>
                      <a:endParaRPr lang="en-US" sz="1000" dirty="0">
                        <a:latin typeface="Calibri"/>
                        <a:ea typeface="Calibri"/>
                        <a:cs typeface="Arial"/>
                      </a:endParaRP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000000"/>
                    </a:solidFill>
                  </a:tcPr>
                </a:tc>
                <a:tc>
                  <a:txBody>
                    <a:bodyPr/>
                    <a:lstStyle/>
                    <a:p>
                      <a:pPr marL="0" marR="0" algn="ctr" rtl="1">
                        <a:lnSpc>
                          <a:spcPct val="150000"/>
                        </a:lnSpc>
                        <a:spcBef>
                          <a:spcPts val="0"/>
                        </a:spcBef>
                        <a:spcAft>
                          <a:spcPts val="0"/>
                        </a:spcAft>
                      </a:pPr>
                      <a:r>
                        <a:rPr lang="ar-SA" sz="1000" dirty="0">
                          <a:solidFill>
                            <a:srgbClr val="FFFFFF"/>
                          </a:solidFill>
                          <a:latin typeface="Calibri"/>
                          <a:ea typeface="Calibri"/>
                          <a:cs typeface="Arial"/>
                        </a:rPr>
                        <a:t>مستوى الضوضاء المسموح به</a:t>
                      </a:r>
                      <a:endParaRPr lang="en-US" sz="1000" dirty="0">
                        <a:latin typeface="Calibri"/>
                        <a:ea typeface="Calibri"/>
                        <a:cs typeface="Arial"/>
                      </a:endParaRPr>
                    </a:p>
                    <a:p>
                      <a:pPr marL="0" marR="0" algn="ctr" rtl="1">
                        <a:lnSpc>
                          <a:spcPct val="150000"/>
                        </a:lnSpc>
                        <a:spcBef>
                          <a:spcPts val="0"/>
                        </a:spcBef>
                        <a:spcAft>
                          <a:spcPts val="0"/>
                        </a:spcAft>
                      </a:pPr>
                      <a:r>
                        <a:rPr lang="en-US" sz="1000" dirty="0">
                          <a:solidFill>
                            <a:srgbClr val="FFFFFF"/>
                          </a:solidFill>
                          <a:latin typeface="Calibri"/>
                          <a:ea typeface="Calibri"/>
                          <a:cs typeface="Arial"/>
                        </a:rPr>
                        <a:t>Recommended Noise Level in dB(A)</a:t>
                      </a:r>
                      <a:endParaRPr lang="en-US" sz="1000" dirty="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00000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غرف الأبحاث والمحاضرات </a:t>
                      </a:r>
                      <a:r>
                        <a:rPr lang="en-US" sz="1000">
                          <a:latin typeface="Calibri"/>
                          <a:ea typeface="Calibri"/>
                          <a:cs typeface="Arial"/>
                        </a:rPr>
                        <a:t>Seminar room</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30 – 35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قاعات المحاضرات حتى 250 مقعد</a:t>
                      </a:r>
                      <a:endParaRPr lang="en-US" sz="1000">
                        <a:latin typeface="Calibri"/>
                        <a:ea typeface="Calibri"/>
                        <a:cs typeface="Arial"/>
                      </a:endParaRP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a:latin typeface="Calibri"/>
                          <a:ea typeface="Calibri"/>
                          <a:cs typeface="Arial"/>
                        </a:rPr>
                        <a:t>25 – 30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قاعات المؤتمرات </a:t>
                      </a:r>
                      <a:r>
                        <a:rPr lang="en-US" sz="1000">
                          <a:latin typeface="Calibri"/>
                          <a:ea typeface="Calibri"/>
                          <a:cs typeface="Arial"/>
                        </a:rPr>
                        <a:t>Conference room</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30 – 35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dirty="0">
                          <a:latin typeface="Calibri"/>
                          <a:ea typeface="Calibri"/>
                          <a:cs typeface="Arial"/>
                        </a:rPr>
                        <a:t>قاعات السينما والموسيقى </a:t>
                      </a:r>
                      <a:r>
                        <a:rPr lang="en-US" sz="1000" dirty="0">
                          <a:latin typeface="Calibri"/>
                          <a:ea typeface="Calibri"/>
                          <a:cs typeface="Arial"/>
                        </a:rPr>
                        <a:t> Motion picture theaters&amp; musical play</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a:latin typeface="Calibri"/>
                          <a:ea typeface="Calibri"/>
                          <a:cs typeface="Arial"/>
                        </a:rPr>
                        <a:t>35 – 45</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قاعات المطاعم</a:t>
                      </a:r>
                      <a:r>
                        <a:rPr lang="en-US" sz="1000">
                          <a:latin typeface="Calibri"/>
                          <a:ea typeface="Calibri"/>
                          <a:cs typeface="Arial"/>
                        </a:rPr>
                        <a:t>Restaurants   </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35 – 45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المكاتب الإدارية  </a:t>
                      </a:r>
                      <a:r>
                        <a:rPr lang="en-US" sz="1000">
                          <a:latin typeface="Calibri"/>
                          <a:ea typeface="Calibri"/>
                          <a:cs typeface="Arial"/>
                        </a:rPr>
                        <a:t>Administrative offices</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a:latin typeface="Calibri"/>
                          <a:ea typeface="Calibri"/>
                          <a:cs typeface="Arial"/>
                        </a:rPr>
                        <a:t>40 – 45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المكاتب العامة    </a:t>
                      </a:r>
                      <a:r>
                        <a:rPr lang="en-US" sz="1000">
                          <a:latin typeface="Calibri"/>
                          <a:ea typeface="Calibri"/>
                          <a:cs typeface="Arial"/>
                        </a:rPr>
                        <a:t>General offices</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45 – 50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أماكن عامة داخل المبنى ( انتظار أو غيره )</a:t>
                      </a:r>
                      <a:endParaRPr lang="en-US" sz="1000">
                        <a:latin typeface="Calibri"/>
                        <a:ea typeface="Calibri"/>
                        <a:cs typeface="Arial"/>
                      </a:endParaRP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a:latin typeface="Calibri"/>
                          <a:ea typeface="Calibri"/>
                          <a:cs typeface="Arial"/>
                        </a:rPr>
                        <a:t>50 – 55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أماكن الاطلاع ( القراءة ) </a:t>
                      </a:r>
                      <a:r>
                        <a:rPr lang="en-US" sz="1000">
                          <a:latin typeface="Calibri"/>
                          <a:ea typeface="Calibri"/>
                          <a:cs typeface="Arial"/>
                        </a:rPr>
                        <a:t>Reading areas    </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35 – 40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 أماكن انتظار السيارات بالمباني العامة </a:t>
                      </a:r>
                      <a:r>
                        <a:rPr lang="en-US" sz="1000">
                          <a:latin typeface="Calibri"/>
                          <a:ea typeface="Calibri"/>
                          <a:cs typeface="Arial"/>
                        </a:rPr>
                        <a:t>Car parks areas</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a:latin typeface="Calibri"/>
                          <a:ea typeface="Calibri"/>
                          <a:cs typeface="Arial"/>
                        </a:rPr>
                        <a:t>55 – 65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غرف الكمبيوتر</a:t>
                      </a:r>
                      <a:endParaRPr lang="en-US" sz="1000">
                        <a:latin typeface="Calibri"/>
                        <a:ea typeface="Calibri"/>
                        <a:cs typeface="Arial"/>
                      </a:endParaRP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45 – 55</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المعارض والمحلات  التجارية الصغيرة </a:t>
                      </a:r>
                      <a:r>
                        <a:rPr lang="en-US" sz="1000">
                          <a:latin typeface="Calibri"/>
                          <a:ea typeface="Calibri"/>
                          <a:cs typeface="Arial"/>
                        </a:rPr>
                        <a:t>Showrooms </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a:latin typeface="Calibri"/>
                          <a:ea typeface="Calibri"/>
                          <a:cs typeface="Arial"/>
                        </a:rPr>
                        <a:t>45 – 50</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غرف الطباعين</a:t>
                      </a:r>
                      <a:endParaRPr lang="en-US" sz="1000">
                        <a:latin typeface="Calibri"/>
                        <a:ea typeface="Calibri"/>
                        <a:cs typeface="Arial"/>
                      </a:endParaRP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ar-SA" sz="1000">
                          <a:latin typeface="Calibri"/>
                          <a:ea typeface="Calibri"/>
                          <a:cs typeface="Arial"/>
                        </a:rPr>
                        <a:t>45 – 55 </a:t>
                      </a:r>
                      <a:endParaRPr lang="en-US" sz="100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239059">
                <a:tc>
                  <a:txBody>
                    <a:bodyPr/>
                    <a:lstStyle/>
                    <a:p>
                      <a:pPr marL="0" marR="0" algn="justLow" rtl="1">
                        <a:lnSpc>
                          <a:spcPct val="150000"/>
                        </a:lnSpc>
                        <a:spcBef>
                          <a:spcPts val="0"/>
                        </a:spcBef>
                        <a:spcAft>
                          <a:spcPts val="0"/>
                        </a:spcAft>
                      </a:pPr>
                      <a:r>
                        <a:rPr lang="ar-SA" sz="1000">
                          <a:latin typeface="Calibri"/>
                          <a:ea typeface="Calibri"/>
                          <a:cs typeface="Arial"/>
                        </a:rPr>
                        <a:t>المسارح      </a:t>
                      </a:r>
                      <a:r>
                        <a:rPr lang="en-US" sz="1000">
                          <a:latin typeface="Calibri"/>
                          <a:ea typeface="Calibri"/>
                          <a:cs typeface="Arial"/>
                        </a:rPr>
                        <a:t>Theaters</a:t>
                      </a:r>
                    </a:p>
                  </a:txBody>
                  <a:tcPr marL="59765" marR="59765" marT="0" marB="0">
                    <a:lnL w="12700" cap="flat" cmpd="sng" algn="ctr">
                      <a:solidFill>
                        <a:srgbClr val="404040"/>
                      </a:solidFill>
                      <a:prstDash val="solid"/>
                      <a:round/>
                      <a:headEnd type="none" w="med" len="med"/>
                      <a:tailEnd type="none" w="med" len="med"/>
                    </a:lnL>
                    <a:lnR>
                      <a:noFill/>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000" dirty="0">
                          <a:latin typeface="Calibri"/>
                          <a:ea typeface="Calibri"/>
                          <a:cs typeface="Arial"/>
                        </a:rPr>
                        <a:t>40 – 45</a:t>
                      </a:r>
                      <a:endParaRPr lang="en-US" sz="1000" dirty="0">
                        <a:latin typeface="Calibri"/>
                        <a:ea typeface="Calibri"/>
                        <a:cs typeface="Arial"/>
                      </a:endParaRPr>
                    </a:p>
                  </a:txBody>
                  <a:tcPr marL="59765" marR="59765" marT="0" marB="0">
                    <a:lnL>
                      <a:noFill/>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r>
            </a:tbl>
          </a:graphicData>
        </a:graphic>
      </p:graphicFrame>
      <p:sp>
        <p:nvSpPr>
          <p:cNvPr id="4097" name="Rectangle 1"/>
          <p:cNvSpPr>
            <a:spLocks noChangeArrowheads="1"/>
          </p:cNvSpPr>
          <p:nvPr/>
        </p:nvSpPr>
        <p:spPr bwMode="auto">
          <a:xfrm>
            <a:off x="838200" y="3276600"/>
            <a:ext cx="3810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Recommended RT60 is between (0.8-1.3) second.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Rectangle 2"/>
          <p:cNvSpPr>
            <a:spLocks noChangeArrowheads="1"/>
          </p:cNvSpPr>
          <p:nvPr/>
        </p:nvSpPr>
        <p:spPr bwMode="auto">
          <a:xfrm>
            <a:off x="914400" y="3581400"/>
            <a:ext cx="3733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Volume of hall = 1792 m³ (by AutoCAD)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3962400"/>
            <a:ext cx="1419225" cy="238125"/>
          </a:xfrm>
          <a:prstGeom prst="rect">
            <a:avLst/>
          </a:prstGeom>
          <a:noFill/>
        </p:spPr>
      </p:pic>
      <p:sp>
        <p:nvSpPr>
          <p:cNvPr id="4101" name="Rectangle 5"/>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Box 12"/>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4" name="TextBox 13"/>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4" name="Rectangle 6"/>
          <p:cNvSpPr>
            <a:spLocks noChangeArrowheads="1"/>
          </p:cNvSpPr>
          <p:nvPr/>
        </p:nvSpPr>
        <p:spPr bwMode="auto">
          <a:xfrm>
            <a:off x="457200" y="5943600"/>
            <a:ext cx="8686800" cy="2923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accent4"/>
                </a:solidFill>
                <a:effectLst/>
                <a:latin typeface="Times New Roman" pitchFamily="18" charset="0"/>
                <a:ea typeface="Calibri" pitchFamily="34" charset="0"/>
                <a:cs typeface="Times New Roman" pitchFamily="18" charset="0"/>
              </a:rPr>
              <a:t>In order to arranger the volume use speaker. Put it in the false ceiling in order to cover all the area of the theater.</a:t>
            </a:r>
            <a:endParaRPr kumimoji="0" lang="en-US" sz="1300" b="1" i="0" u="none" strike="noStrike" cap="none" normalizeH="0" baseline="0" dirty="0" smtClean="0">
              <a:ln>
                <a:noFill/>
              </a:ln>
              <a:solidFill>
                <a:schemeClr val="accent4"/>
              </a:solidFill>
              <a:effectLst/>
              <a:latin typeface="Arial" pitchFamily="34" charset="0"/>
              <a:cs typeface="Arial" pitchFamily="34" charset="0"/>
            </a:endParaRPr>
          </a:p>
        </p:txBody>
      </p:sp>
      <p:sp>
        <p:nvSpPr>
          <p:cNvPr id="63495" name="Rectangle 7"/>
          <p:cNvSpPr>
            <a:spLocks noChangeArrowheads="1"/>
          </p:cNvSpPr>
          <p:nvPr/>
        </p:nvSpPr>
        <p:spPr bwMode="auto">
          <a:xfrm>
            <a:off x="762000" y="4876800"/>
            <a:ext cx="7696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i="0" u="none" strike="noStrike" cap="none" normalizeH="0" baseline="0" dirty="0" smtClean="0">
                <a:ln>
                  <a:noFill/>
                </a:ln>
                <a:solidFill>
                  <a:srgbClr val="FF0000"/>
                </a:solidFill>
                <a:effectLst>
                  <a:outerShdw blurRad="38100" dist="38100" dir="2700000" algn="tl">
                    <a:srgbClr val="000000">
                      <a:alpha val="43137"/>
                    </a:srgbClr>
                  </a:outerShdw>
                </a:effectLst>
                <a:latin typeface="Arabic Transparent"/>
                <a:ea typeface="Times New Roman" pitchFamily="18" charset="0"/>
                <a:cs typeface="Arial" pitchFamily="34" charset="0"/>
              </a:rPr>
              <a:t>سيتم استخدام وحدات جدارية عازلة للصوت وهي بلاطات ممتصة للصوت بدرجة عالية  من وجهين وتكون محببة من الكوارتز الملون والملصق بالراتنج وتتميز بقدرتها علي التحمل وسهولة التنظيف .</a:t>
            </a:r>
            <a:endParaRPr kumimoji="0" lang="en-US" sz="1050" i="0" u="none" strike="noStrike" cap="none" normalizeH="0" baseline="0" dirty="0" smtClean="0">
              <a:ln>
                <a:noFill/>
              </a:ln>
              <a:solidFill>
                <a:srgbClr val="FF0000"/>
              </a:solidFill>
              <a:effectLst>
                <a:outerShdw blurRad="38100" dist="38100" dir="2700000" algn="tl">
                  <a:srgbClr val="000000">
                    <a:alpha val="43137"/>
                  </a:srgbClr>
                </a:outerShdw>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800" i="0" u="none" strike="noStrike" cap="none" normalizeH="0" baseline="0" dirty="0" smtClean="0">
              <a:ln>
                <a:no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17" name="Table 16"/>
          <p:cNvGraphicFramePr>
            <a:graphicFrameLocks noGrp="1"/>
          </p:cNvGraphicFramePr>
          <p:nvPr/>
        </p:nvGraphicFramePr>
        <p:xfrm>
          <a:off x="609600" y="2057400"/>
          <a:ext cx="3962400" cy="1942485"/>
        </p:xfrm>
        <a:graphic>
          <a:graphicData uri="http://schemas.openxmlformats.org/drawingml/2006/table">
            <a:tbl>
              <a:tblPr/>
              <a:tblGrid>
                <a:gridCol w="1905000"/>
                <a:gridCol w="685800"/>
                <a:gridCol w="665605"/>
                <a:gridCol w="705995"/>
              </a:tblGrid>
              <a:tr h="173228">
                <a:tc>
                  <a:txBody>
                    <a:bodyPr/>
                    <a:lstStyle/>
                    <a:p>
                      <a:pPr marL="0" marR="0" algn="l" rtl="1">
                        <a:lnSpc>
                          <a:spcPct val="115000"/>
                        </a:lnSpc>
                        <a:spcBef>
                          <a:spcPts val="0"/>
                        </a:spcBef>
                        <a:spcAft>
                          <a:spcPts val="0"/>
                        </a:spcAft>
                      </a:pPr>
                      <a:r>
                        <a:rPr lang="en-US" sz="1050" b="1" dirty="0">
                          <a:solidFill>
                            <a:srgbClr val="000000"/>
                          </a:solidFill>
                          <a:latin typeface="Calibri"/>
                          <a:ea typeface="Calibri"/>
                          <a:cs typeface="Arial"/>
                        </a:rPr>
                        <a:t> </a:t>
                      </a:r>
                      <a:endParaRPr lang="en-US" sz="1000" b="1"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1">
                        <a:lnSpc>
                          <a:spcPct val="115000"/>
                        </a:lnSpc>
                        <a:spcBef>
                          <a:spcPts val="0"/>
                        </a:spcBef>
                        <a:spcAft>
                          <a:spcPts val="0"/>
                        </a:spcAft>
                      </a:pPr>
                      <a:r>
                        <a:rPr lang="en-US" sz="1050" b="1">
                          <a:solidFill>
                            <a:srgbClr val="000000"/>
                          </a:solidFill>
                          <a:latin typeface="Cambria Math"/>
                          <a:ea typeface="Calibri"/>
                          <a:cs typeface="Cambria Math"/>
                        </a:rPr>
                        <a:t>𝛼</a:t>
                      </a:r>
                      <a:r>
                        <a:rPr lang="en-US" sz="1050" b="1">
                          <a:solidFill>
                            <a:srgbClr val="000000"/>
                          </a:solidFill>
                          <a:latin typeface="Calibri"/>
                          <a:ea typeface="Calibri"/>
                          <a:cs typeface="Arial"/>
                        </a:rPr>
                        <a:t>i</a:t>
                      </a:r>
                      <a:endParaRPr lang="en-US" sz="10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1">
                        <a:lnSpc>
                          <a:spcPct val="115000"/>
                        </a:lnSpc>
                        <a:spcBef>
                          <a:spcPts val="0"/>
                        </a:spcBef>
                        <a:spcAft>
                          <a:spcPts val="0"/>
                        </a:spcAft>
                      </a:pPr>
                      <a:r>
                        <a:rPr lang="en-US" sz="1050" b="1">
                          <a:solidFill>
                            <a:srgbClr val="000000"/>
                          </a:solidFill>
                          <a:latin typeface="Calibri"/>
                          <a:ea typeface="Calibri"/>
                          <a:cs typeface="Arial"/>
                        </a:rPr>
                        <a:t>si</a:t>
                      </a:r>
                      <a:endParaRPr lang="en-US" sz="10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1">
                        <a:lnSpc>
                          <a:spcPct val="115000"/>
                        </a:lnSpc>
                        <a:spcBef>
                          <a:spcPts val="0"/>
                        </a:spcBef>
                        <a:spcAft>
                          <a:spcPts val="0"/>
                        </a:spcAft>
                      </a:pPr>
                      <a:r>
                        <a:rPr lang="en-US" sz="1050" b="1" dirty="0">
                          <a:solidFill>
                            <a:srgbClr val="000000"/>
                          </a:solidFill>
                          <a:latin typeface="Cambria Math"/>
                          <a:ea typeface="Calibri"/>
                          <a:cs typeface="Cambria Math"/>
                        </a:rPr>
                        <a:t>𝛼</a:t>
                      </a:r>
                      <a:r>
                        <a:rPr lang="en-US" sz="1050" b="1" dirty="0">
                          <a:solidFill>
                            <a:srgbClr val="000000"/>
                          </a:solidFill>
                          <a:latin typeface="Calibri"/>
                          <a:ea typeface="Calibri"/>
                          <a:cs typeface="Arial"/>
                        </a:rPr>
                        <a:t>isi</a:t>
                      </a:r>
                      <a:endParaRPr lang="en-US" sz="1000" b="1"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077">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walls(plaster)</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0.03</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412.2</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12.366</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293077">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Ceiling (fall selling)</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0.02</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320</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6.4</a:t>
                      </a:r>
                    </a:p>
                  </a:txBody>
                  <a:tcPr marL="68580" marR="68580" marT="0" marB="0">
                    <a:lnL>
                      <a:noFill/>
                    </a:lnL>
                    <a:lnR>
                      <a:noFill/>
                    </a:lnR>
                    <a:lnT>
                      <a:noFill/>
                    </a:lnT>
                    <a:lnB>
                      <a:noFill/>
                    </a:lnB>
                  </a:tcPr>
                </a:tc>
              </a:tr>
              <a:tr h="293077">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floor(Tiles)</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0.03</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257.5</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7.725</a:t>
                      </a:r>
                    </a:p>
                  </a:txBody>
                  <a:tcPr marL="68580" marR="68580" marT="0" marB="0">
                    <a:lnL>
                      <a:noFill/>
                    </a:lnL>
                    <a:lnR>
                      <a:noFill/>
                    </a:lnR>
                    <a:lnT>
                      <a:noFill/>
                    </a:lnT>
                    <a:lnB>
                      <a:noFill/>
                    </a:lnB>
                    <a:solidFill>
                      <a:srgbClr val="C0C0C0"/>
                    </a:solidFill>
                  </a:tcPr>
                </a:tc>
              </a:tr>
              <a:tr h="293077">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Seats &amp; tables ( #25)of 2.5m²</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0.88</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62.5</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55</a:t>
                      </a:r>
                    </a:p>
                  </a:txBody>
                  <a:tcPr marL="68580" marR="68580" marT="0" marB="0">
                    <a:lnL>
                      <a:noFill/>
                    </a:lnL>
                    <a:lnR>
                      <a:noFill/>
                    </a:lnR>
                    <a:lnT>
                      <a:noFill/>
                    </a:lnT>
                    <a:lnB>
                      <a:noFill/>
                    </a:lnB>
                  </a:tcPr>
                </a:tc>
              </a:tr>
              <a:tr h="293077">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Doors</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0.04</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8</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0.32</a:t>
                      </a:r>
                    </a:p>
                  </a:txBody>
                  <a:tcPr marL="68580" marR="68580" marT="0" marB="0">
                    <a:lnL>
                      <a:noFill/>
                    </a:lnL>
                    <a:lnR>
                      <a:noFill/>
                    </a:lnR>
                    <a:lnT>
                      <a:noFill/>
                    </a:lnT>
                    <a:lnB>
                      <a:noFill/>
                    </a:lnB>
                    <a:solidFill>
                      <a:srgbClr val="C0C0C0"/>
                    </a:solidFill>
                  </a:tcPr>
                </a:tc>
              </a:tr>
              <a:tr h="293077">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door (glass)</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0.18</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10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1.8</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18" name="Table 17"/>
          <p:cNvGraphicFramePr>
            <a:graphicFrameLocks noGrp="1"/>
          </p:cNvGraphicFramePr>
          <p:nvPr/>
        </p:nvGraphicFramePr>
        <p:xfrm>
          <a:off x="4724400" y="2057400"/>
          <a:ext cx="3733800" cy="2041906"/>
        </p:xfrm>
        <a:graphic>
          <a:graphicData uri="http://schemas.openxmlformats.org/drawingml/2006/table">
            <a:tbl>
              <a:tblPr/>
              <a:tblGrid>
                <a:gridCol w="2049524"/>
                <a:gridCol w="404572"/>
                <a:gridCol w="639852"/>
                <a:gridCol w="639852"/>
              </a:tblGrid>
              <a:tr h="13208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 </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𝛼i</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si</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𝛼isi</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walls(plaster)</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0.03</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262.2</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7.866</a:t>
                      </a: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ceiling(fall selling)</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0.02</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320</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6.4</a:t>
                      </a:r>
                    </a:p>
                  </a:txBody>
                  <a:tcPr marL="68580" marR="68580" marT="0" marB="0">
                    <a:lnL>
                      <a:noFill/>
                    </a:lnL>
                    <a:lnR>
                      <a:noFill/>
                    </a:lnR>
                    <a:lnT>
                      <a:noFill/>
                    </a:lnT>
                    <a:lnB>
                      <a:noFill/>
                    </a:lnB>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floor(Tiles)</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0.03</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257.5</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7.725</a:t>
                      </a:r>
                    </a:p>
                  </a:txBody>
                  <a:tcPr marL="68580" marR="68580" marT="0" marB="0">
                    <a:lnL>
                      <a:noFill/>
                    </a:lnL>
                    <a:lnR>
                      <a:noFill/>
                    </a:lnR>
                    <a:lnT>
                      <a:noFill/>
                    </a:lnT>
                    <a:lnB>
                      <a:noFill/>
                    </a:lnB>
                    <a:solidFill>
                      <a:srgbClr val="C0C0C0"/>
                    </a:solidFill>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Seats &amp;tables ( #25)of 2.5m²</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0.88</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62.5</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55</a:t>
                      </a:r>
                    </a:p>
                  </a:txBody>
                  <a:tcPr marL="68580" marR="68580" marT="0" marB="0">
                    <a:lnL>
                      <a:noFill/>
                    </a:lnL>
                    <a:lnR>
                      <a:noFill/>
                    </a:lnR>
                    <a:lnT>
                      <a:noFill/>
                    </a:lnT>
                    <a:lnB>
                      <a:noFill/>
                    </a:lnB>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Doors</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0.04</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8</a:t>
                      </a:r>
                    </a:p>
                  </a:txBody>
                  <a:tcPr marL="68580" marR="68580" marT="0" marB="0">
                    <a:lnL>
                      <a:noFill/>
                    </a:lnL>
                    <a:lnR>
                      <a:noFill/>
                    </a:lnR>
                    <a:lnT>
                      <a:noFill/>
                    </a:lnT>
                    <a:lnB>
                      <a:noFill/>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0.32</a:t>
                      </a:r>
                    </a:p>
                  </a:txBody>
                  <a:tcPr marL="68580" marR="68580" marT="0" marB="0">
                    <a:lnL>
                      <a:noFill/>
                    </a:lnL>
                    <a:lnR>
                      <a:noFill/>
                    </a:lnR>
                    <a:lnT>
                      <a:noFill/>
                    </a:lnT>
                    <a:lnB>
                      <a:noFill/>
                    </a:lnB>
                    <a:solidFill>
                      <a:srgbClr val="C0C0C0"/>
                    </a:solidFill>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door (glass)</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0.18</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10</a:t>
                      </a:r>
                    </a:p>
                  </a:txBody>
                  <a:tcPr marL="68580" marR="68580" marT="0" marB="0">
                    <a:lnL>
                      <a:noFill/>
                    </a:lnL>
                    <a:lnR>
                      <a:noFill/>
                    </a:lnR>
                    <a:lnT>
                      <a:noFill/>
                    </a:lnT>
                    <a:lnB>
                      <a:noFill/>
                    </a:lnB>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1.8</a:t>
                      </a:r>
                    </a:p>
                  </a:txBody>
                  <a:tcPr marL="68580" marR="68580" marT="0" marB="0">
                    <a:lnL>
                      <a:noFill/>
                    </a:lnL>
                    <a:lnR>
                      <a:noFill/>
                    </a:lnR>
                    <a:lnT>
                      <a:noFill/>
                    </a:lnT>
                    <a:lnB>
                      <a:noFill/>
                    </a:lnB>
                  </a:tcPr>
                </a:tc>
              </a:tr>
              <a:tr h="264160">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Absorptive material</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a:solidFill>
                            <a:srgbClr val="000000"/>
                          </a:solidFill>
                          <a:latin typeface="Calibri"/>
                          <a:ea typeface="Calibri"/>
                          <a:cs typeface="Arial"/>
                        </a:rPr>
                        <a:t>0.90</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smtClean="0">
                          <a:solidFill>
                            <a:srgbClr val="000000"/>
                          </a:solidFill>
                          <a:latin typeface="Calibri"/>
                          <a:ea typeface="Calibri"/>
                          <a:cs typeface="Arial"/>
                        </a:rPr>
                        <a:t>150</a:t>
                      </a:r>
                      <a:endParaRPr lang="en-US" sz="1100" b="1" kern="12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defTabSz="914400" rtl="1" eaLnBrk="1" latinLnBrk="0" hangingPunct="1">
                        <a:lnSpc>
                          <a:spcPct val="115000"/>
                        </a:lnSpc>
                        <a:spcBef>
                          <a:spcPts val="0"/>
                        </a:spcBef>
                        <a:spcAft>
                          <a:spcPts val="0"/>
                        </a:spcAft>
                      </a:pPr>
                      <a:r>
                        <a:rPr lang="en-US" sz="1100" b="1" kern="1200" dirty="0" smtClean="0">
                          <a:solidFill>
                            <a:srgbClr val="000000"/>
                          </a:solidFill>
                          <a:latin typeface="Calibri"/>
                          <a:ea typeface="Calibri"/>
                          <a:cs typeface="Arial"/>
                        </a:rPr>
                        <a:t>135</a:t>
                      </a:r>
                      <a:endParaRPr lang="en-US" sz="1100" b="1" kern="12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0" y="4114800"/>
            <a:ext cx="2762250" cy="266700"/>
          </a:xfrm>
          <a:prstGeom prst="rect">
            <a:avLst/>
          </a:prstGeom>
          <a:noFill/>
        </p:spPr>
      </p:pic>
      <p:sp>
        <p:nvSpPr>
          <p:cNvPr id="3075" name="Rectangle 3"/>
          <p:cNvSpPr>
            <a:spLocks noChangeArrowheads="1"/>
          </p:cNvSpPr>
          <p:nvPr/>
        </p:nvSpPr>
        <p:spPr bwMode="auto">
          <a:xfrm>
            <a:off x="-6019800" y="449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=Not OK.(3.435 </a:t>
            </a:r>
            <a:r>
              <a:rPr kumimoji="0" lang="en-US" sz="1400" b="0" i="0" u="none" strike="noStrike" cap="none" normalizeH="0" baseline="0" dirty="0" smtClean="0">
                <a:ln>
                  <a:noFill/>
                </a:ln>
                <a:solidFill>
                  <a:schemeClr val="tx1"/>
                </a:solidFill>
                <a:effectLst/>
                <a:latin typeface="Cambria Math" pitchFamily="18" charset="0"/>
                <a:ea typeface="Calibri" pitchFamily="34" charset="0"/>
                <a:cs typeface="Arial" pitchFamily="34" charset="0"/>
              </a:rPr>
              <a: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(0.8-1.3))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076"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76800" y="4191000"/>
            <a:ext cx="847725" cy="190500"/>
          </a:xfrm>
          <a:prstGeom prst="rect">
            <a:avLst/>
          </a:prstGeom>
          <a:noFill/>
        </p:spPr>
      </p:pic>
      <p:sp>
        <p:nvSpPr>
          <p:cNvPr id="3078" name="Rectangle 6"/>
          <p:cNvSpPr>
            <a:spLocks noChangeArrowheads="1"/>
          </p:cNvSpPr>
          <p:nvPr/>
        </p:nvSpPr>
        <p:spPr bwMode="auto">
          <a:xfrm>
            <a:off x="4953000" y="449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(1.259 </a:t>
            </a:r>
            <a:r>
              <a:rPr kumimoji="0" lang="en-US" sz="1400" b="0" i="0" u="none" strike="noStrike" cap="none" normalizeH="0" baseline="0" dirty="0" smtClean="0">
                <a:ln>
                  <a:noFill/>
                </a:ln>
                <a:solidFill>
                  <a:schemeClr val="tx1"/>
                </a:solidFill>
                <a:effectLst/>
                <a:latin typeface="Cambria Math" pitchFamily="18" charset="0"/>
                <a:ea typeface="Calibri" pitchFamily="34" charset="0"/>
                <a:cs typeface="Arial" pitchFamily="34" charset="0"/>
              </a:rPr>
              <a:t>∈</a:t>
            </a: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(0.8-1.3)) OK</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Box 1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5" name="TextBox 1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clrChange>
              <a:clrFrom>
                <a:srgbClr val="FFFFFF"/>
              </a:clrFrom>
              <a:clrTo>
                <a:srgbClr val="FFFFFF">
                  <a:alpha val="0"/>
                </a:srgbClr>
              </a:clrTo>
            </a:clrChange>
          </a:blip>
          <a:srcRect l="14931" t="27469" r="15972" b="20988"/>
          <a:stretch>
            <a:fillRect/>
          </a:stretch>
        </p:blipFill>
        <p:spPr bwMode="auto">
          <a:xfrm>
            <a:off x="4267200" y="4705350"/>
            <a:ext cx="5130268" cy="2152650"/>
          </a:xfrm>
          <a:prstGeom prst="rect">
            <a:avLst/>
          </a:prstGeom>
          <a:noFill/>
          <a:ln w="9525">
            <a:noFill/>
            <a:miter lim="800000"/>
            <a:headEnd/>
            <a:tailEnd/>
          </a:ln>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47725" y="2895600"/>
            <a:ext cx="2581275" cy="3429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90575" y="3352800"/>
            <a:ext cx="3171825" cy="209550"/>
          </a:xfrm>
          <a:prstGeom prst="rect">
            <a:avLst/>
          </a:prstGeom>
          <a:noFill/>
        </p:spPr>
      </p:pic>
      <p:pic>
        <p:nvPicPr>
          <p:cNvPr id="1032"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914400" y="4114800"/>
            <a:ext cx="3486150" cy="314325"/>
          </a:xfrm>
          <a:prstGeom prst="rect">
            <a:avLst/>
          </a:prstGeom>
          <a:noFill/>
        </p:spPr>
      </p:pic>
      <p:pic>
        <p:nvPicPr>
          <p:cNvPr id="1031"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800600" y="4114800"/>
            <a:ext cx="342900" cy="285750"/>
          </a:xfrm>
          <a:prstGeom prst="rect">
            <a:avLst/>
          </a:prstGeom>
          <a:noFill/>
        </p:spPr>
      </p:pic>
      <p:pic>
        <p:nvPicPr>
          <p:cNvPr id="1030" name="Picture 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914400" y="4495800"/>
            <a:ext cx="3124200" cy="314325"/>
          </a:xfrm>
          <a:prstGeom prst="rect">
            <a:avLst/>
          </a:prstGeom>
          <a:noFill/>
        </p:spPr>
      </p:pic>
      <p:pic>
        <p:nvPicPr>
          <p:cNvPr id="1029" name="Picture 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267200" y="4495800"/>
            <a:ext cx="342900" cy="285750"/>
          </a:xfrm>
          <a:prstGeom prst="rect">
            <a:avLst/>
          </a:prstGeom>
          <a:noFill/>
        </p:spPr>
      </p:pic>
      <p:sp>
        <p:nvSpPr>
          <p:cNvPr id="1033" name="Rectangle 9"/>
          <p:cNvSpPr>
            <a:spLocks noChangeArrowheads="1"/>
          </p:cNvSpPr>
          <p:nvPr/>
        </p:nvSpPr>
        <p:spPr bwMode="auto">
          <a:xfrm>
            <a:off x="685800" y="3657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629025" algn="l"/>
                <a:tab pos="5486400" algn="r"/>
              </a:tabLst>
            </a:pP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small theater = 300 m</a:t>
            </a:r>
            <a:r>
              <a:rPr kumimoji="0" lang="en-US" sz="1200" b="0" i="1" u="none" strike="noStrike" cap="none" normalizeH="0" baseline="0" dirty="0" smtClean="0">
                <a:ln>
                  <a:noFill/>
                </a:ln>
                <a:solidFill>
                  <a:schemeClr val="tx1"/>
                </a:solidFill>
                <a:effectLst/>
                <a:latin typeface="Calibri"/>
                <a:ea typeface="Calibri" pitchFamily="34" charset="0"/>
                <a:cs typeface="Times New Roman" pitchFamily="18" charset="0"/>
              </a:rPr>
              <a:t>²</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629025" algn="l"/>
                <a:tab pos="5486400" algn="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Rectangle 10"/>
          <p:cNvSpPr>
            <a:spLocks noChangeArrowheads="1"/>
          </p:cNvSpPr>
          <p:nvPr/>
        </p:nvSpPr>
        <p:spPr bwMode="auto">
          <a:xfrm>
            <a:off x="4343400" y="4038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5257800" y="4066401"/>
            <a:ext cx="1391728"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629025" algn="l"/>
                <a:tab pos="5486400" algn="r"/>
              </a:tabLst>
            </a:pP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SA"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7.95≈8 speakers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629025" algn="l"/>
                <a:tab pos="5486400" algn="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6" name="Rectangle 12"/>
          <p:cNvSpPr>
            <a:spLocks noChangeArrowheads="1"/>
          </p:cNvSpPr>
          <p:nvPr/>
        </p:nvSpPr>
        <p:spPr bwMode="auto">
          <a:xfrm>
            <a:off x="3962400" y="4343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7" name="Rectangle 13"/>
          <p:cNvSpPr>
            <a:spLocks noChangeArrowheads="1"/>
          </p:cNvSpPr>
          <p:nvPr/>
        </p:nvSpPr>
        <p:spPr bwMode="auto">
          <a:xfrm>
            <a:off x="762000" y="4953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=8.48 ≈ 9 speakers</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 = distance between speakers =2x= 2radious =6.8m.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 distance between wall and speakers = x = radius = 3.46</a:t>
            </a:r>
            <a:r>
              <a:rPr kumimoji="0" lang="en-US" sz="1400" b="1" i="1"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 </a:t>
            </a:r>
            <a:r>
              <a:rPr kumimoji="0" lang="en-US" sz="1200" b="1" i="1"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5"/>
          <p:cNvSpPr/>
          <p:nvPr/>
        </p:nvSpPr>
        <p:spPr>
          <a:xfrm>
            <a:off x="4800600" y="4495800"/>
            <a:ext cx="1548565" cy="307777"/>
          </a:xfrm>
          <a:prstGeom prst="rect">
            <a:avLst/>
          </a:prstGeom>
        </p:spPr>
        <p:txBody>
          <a:bodyPr wrap="none">
            <a:spAutoFit/>
          </a:bodyPr>
          <a:lstStyle/>
          <a:p>
            <a:r>
              <a:rPr lang="en-US" sz="1400" b="1" i="1" dirty="0" smtClean="0"/>
              <a:t>=8.48 ≈ 9 speakers</a:t>
            </a:r>
            <a:endParaRPr lang="en-US" sz="1400" dirty="0"/>
          </a:p>
        </p:txBody>
      </p:sp>
      <p:sp>
        <p:nvSpPr>
          <p:cNvPr id="1038" name="Rectangle 14"/>
          <p:cNvSpPr>
            <a:spLocks noChangeArrowheads="1"/>
          </p:cNvSpPr>
          <p:nvPr/>
        </p:nvSpPr>
        <p:spPr bwMode="auto">
          <a:xfrm>
            <a:off x="-609600" y="3810000"/>
            <a:ext cx="28194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music hall =320 m</a:t>
            </a:r>
            <a:r>
              <a:rPr kumimoji="0" lang="en-US" sz="1200" b="0" i="1" u="none" strike="noStrike" cap="none" normalizeH="0" baseline="0" dirty="0" smtClean="0">
                <a:ln>
                  <a:noFill/>
                </a:ln>
                <a:solidFill>
                  <a:schemeClr val="tx1"/>
                </a:solidFill>
                <a:effectLst/>
                <a:latin typeface="Calibri"/>
                <a:ea typeface="Calibri" pitchFamily="34" charset="0"/>
                <a:cs typeface="Times New Roman" pitchFamily="18" charset="0"/>
              </a:rPr>
              <a:t>²</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TextBox 1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9" name="TextBox 18"/>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31277" t="18229" r="40776" b="16536"/>
          <a:stretch>
            <a:fillRect/>
          </a:stretch>
        </p:blipFill>
        <p:spPr bwMode="auto">
          <a:xfrm rot="781006">
            <a:off x="4843074" y="2679039"/>
            <a:ext cx="2886852" cy="3412986"/>
          </a:xfrm>
          <a:prstGeom prst="rect">
            <a:avLst/>
          </a:prstGeom>
          <a:ln>
            <a:noFill/>
          </a:ln>
          <a:effectLst>
            <a:outerShdw blurRad="292100" dist="139700" dir="2700000" algn="tl" rotWithShape="0">
              <a:srgbClr val="333333">
                <a:alpha val="65000"/>
              </a:srgbClr>
            </a:outerShdw>
          </a:effectLst>
        </p:spPr>
      </p:pic>
      <p:pic>
        <p:nvPicPr>
          <p:cNvPr id="5" name="Picture 4"/>
          <p:cNvPicPr/>
          <p:nvPr/>
        </p:nvPicPr>
        <p:blipFill>
          <a:blip r:embed="rId3" cstate="print">
            <a:clrChange>
              <a:clrFrom>
                <a:srgbClr val="FFFFFF"/>
              </a:clrFrom>
              <a:clrTo>
                <a:srgbClr val="FFFFFF">
                  <a:alpha val="0"/>
                </a:srgbClr>
              </a:clrTo>
            </a:clrChange>
          </a:blip>
          <a:srcRect l="34375" t="22222" r="39236" b="19136"/>
          <a:stretch>
            <a:fillRect/>
          </a:stretch>
        </p:blipFill>
        <p:spPr bwMode="auto">
          <a:xfrm rot="21277663">
            <a:off x="1293367" y="2804327"/>
            <a:ext cx="2759333" cy="3169461"/>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2286000" y="2057400"/>
            <a:ext cx="5562600" cy="369332"/>
          </a:xfrm>
          <a:prstGeom prst="rect">
            <a:avLst/>
          </a:prstGeom>
        </p:spPr>
        <p:txBody>
          <a:bodyPr wrap="square">
            <a:spAutoFit/>
          </a:bodyPr>
          <a:lstStyle/>
          <a:p>
            <a:pPr algn="r" rtl="1"/>
            <a:r>
              <a:rPr lang="ar-SA" b="1" kern="0" dirty="0">
                <a:solidFill>
                  <a:schemeClr val="accent4"/>
                </a:solidFill>
                <a:latin typeface="Times New Roman" pitchFamily="18" charset="0"/>
                <a:ea typeface="+mn-ea"/>
                <a:cs typeface="+mn-cs"/>
              </a:rPr>
              <a:t>تصميم النظام الصوتي (</a:t>
            </a:r>
            <a:r>
              <a:rPr lang="en-US" b="1" kern="0" dirty="0">
                <a:solidFill>
                  <a:schemeClr val="accent4"/>
                </a:solidFill>
                <a:latin typeface="Times New Roman" pitchFamily="18" charset="0"/>
                <a:ea typeface="+mn-ea"/>
                <a:cs typeface="+mn-cs"/>
              </a:rPr>
              <a:t> Sound Reinforcement system </a:t>
            </a:r>
            <a:r>
              <a:rPr lang="ar-SA" b="1" kern="0" dirty="0">
                <a:solidFill>
                  <a:schemeClr val="accent4"/>
                </a:solidFill>
                <a:latin typeface="Times New Roman" pitchFamily="18" charset="0"/>
                <a:ea typeface="+mn-ea"/>
                <a:cs typeface="+mn-cs"/>
              </a:rPr>
              <a:t>)</a:t>
            </a:r>
            <a:r>
              <a:rPr lang="ar-KW" b="1" kern="0" dirty="0">
                <a:solidFill>
                  <a:schemeClr val="accent4"/>
                </a:solidFill>
                <a:latin typeface="Times New Roman" pitchFamily="18" charset="0"/>
                <a:ea typeface="+mn-ea"/>
                <a:cs typeface="+mn-cs"/>
              </a:rPr>
              <a:t>.</a:t>
            </a:r>
          </a:p>
        </p:txBody>
      </p:sp>
      <p:sp>
        <p:nvSpPr>
          <p:cNvPr id="7" name="Rectangle 6"/>
          <p:cNvSpPr/>
          <p:nvPr/>
        </p:nvSpPr>
        <p:spPr>
          <a:xfrm>
            <a:off x="3962400" y="5867400"/>
            <a:ext cx="1295400" cy="369332"/>
          </a:xfrm>
          <a:prstGeom prst="rect">
            <a:avLst/>
          </a:prstGeom>
        </p:spPr>
        <p:txBody>
          <a:bodyPr wrap="square">
            <a:spAutoFit/>
          </a:bodyPr>
          <a:lstStyle/>
          <a:p>
            <a:pPr algn="r" rtl="1"/>
            <a:r>
              <a:rPr lang="ar-SA" b="1" kern="0" dirty="0" smtClean="0">
                <a:solidFill>
                  <a:schemeClr val="accent4"/>
                </a:solidFill>
                <a:latin typeface="Times New Roman" pitchFamily="18" charset="0"/>
                <a:ea typeface="+mn-ea"/>
                <a:cs typeface="+mn-cs"/>
              </a:rPr>
              <a:t>النظام المنتشر</a:t>
            </a:r>
            <a:endParaRPr lang="ar-KW" b="1" kern="0" dirty="0">
              <a:solidFill>
                <a:schemeClr val="accent4"/>
              </a:solidFill>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clrChange>
              <a:clrFrom>
                <a:srgbClr val="FFFFFF"/>
              </a:clrFrom>
              <a:clrTo>
                <a:srgbClr val="FFFFFF">
                  <a:alpha val="0"/>
                </a:srgbClr>
              </a:clrTo>
            </a:clrChange>
          </a:blip>
          <a:srcRect l="14056" t="22917" r="50220" b="6250"/>
          <a:stretch>
            <a:fillRect/>
          </a:stretch>
        </p:blipFill>
        <p:spPr bwMode="auto">
          <a:xfrm>
            <a:off x="1676400" y="1752600"/>
            <a:ext cx="4648200" cy="5105400"/>
          </a:xfrm>
          <a:prstGeom prst="rect">
            <a:avLst/>
          </a:prstGeom>
          <a:noFill/>
          <a:ln w="9525">
            <a:noFill/>
            <a:miter lim="800000"/>
            <a:headEnd/>
            <a:tailEnd/>
          </a:ln>
        </p:spPr>
      </p:pic>
      <p:sp>
        <p:nvSpPr>
          <p:cNvPr id="3" name="TextBox 2"/>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1981200"/>
            <a:ext cx="8229600" cy="4525963"/>
          </a:xfrm>
        </p:spPr>
        <p:txBody>
          <a:bodyPr>
            <a:normAutofit/>
          </a:bodyPr>
          <a:lstStyle/>
          <a:p>
            <a:pPr algn="r" rtl="1"/>
            <a:r>
              <a:rPr lang="ar-KW" b="1" u="sng" kern="0" dirty="0">
                <a:solidFill>
                  <a:schemeClr val="accent4"/>
                </a:solidFill>
                <a:latin typeface="Times New Roman" pitchFamily="18" charset="0"/>
                <a:cs typeface="+mj-cs"/>
              </a:rPr>
              <a:t>وشمل تصميم الانظمة الداخلية </a:t>
            </a:r>
            <a:r>
              <a:rPr lang="ar-KW" sz="2400" b="1" kern="0" dirty="0">
                <a:solidFill>
                  <a:schemeClr val="accent4"/>
                </a:solidFill>
                <a:latin typeface="Times New Roman" pitchFamily="18" charset="0"/>
                <a:cs typeface="+mj-cs"/>
              </a:rPr>
              <a:t>:</a:t>
            </a:r>
          </a:p>
          <a:p>
            <a:pPr algn="r" rtl="1">
              <a:buFont typeface="Wingdings" pitchFamily="2" charset="2"/>
              <a:buChar char="ü"/>
            </a:pPr>
            <a:r>
              <a:rPr lang="ar-KW" sz="2400" b="1" kern="0" dirty="0">
                <a:solidFill>
                  <a:schemeClr val="accent4"/>
                </a:solidFill>
                <a:latin typeface="Times New Roman" pitchFamily="18" charset="0"/>
                <a:cs typeface="+mj-cs"/>
              </a:rPr>
              <a:t> </a:t>
            </a:r>
            <a:r>
              <a:rPr lang="ar-KW" sz="2000" b="1" kern="0" dirty="0">
                <a:solidFill>
                  <a:schemeClr val="accent4"/>
                </a:solidFill>
                <a:latin typeface="Times New Roman" pitchFamily="18" charset="0"/>
                <a:cs typeface="+mj-cs"/>
              </a:rPr>
              <a:t>تصميم أنظمة التكييف والتبريد (</a:t>
            </a:r>
            <a:r>
              <a:rPr lang="en-US" sz="2000" b="1" kern="0" dirty="0">
                <a:solidFill>
                  <a:schemeClr val="accent4"/>
                </a:solidFill>
                <a:latin typeface="Times New Roman" pitchFamily="18" charset="0"/>
                <a:cs typeface="+mj-cs"/>
              </a:rPr>
              <a:t>HVAC design</a:t>
            </a:r>
            <a:r>
              <a:rPr lang="ar-KW" sz="2000" b="1" kern="0" dirty="0">
                <a:solidFill>
                  <a:schemeClr val="accent4"/>
                </a:solidFill>
                <a:latin typeface="Times New Roman" pitchFamily="18" charset="0"/>
                <a:cs typeface="+mj-cs"/>
              </a:rPr>
              <a:t>).</a:t>
            </a:r>
          </a:p>
          <a:p>
            <a:pPr algn="r" rtl="1">
              <a:buFont typeface="Wingdings" pitchFamily="2" charset="2"/>
              <a:buChar char="ü"/>
            </a:pPr>
            <a:r>
              <a:rPr lang="ar-KW" sz="2000" b="1" kern="0" dirty="0">
                <a:solidFill>
                  <a:schemeClr val="accent4"/>
                </a:solidFill>
                <a:latin typeface="Times New Roman" pitchFamily="18" charset="0"/>
                <a:cs typeface="+mj-cs"/>
              </a:rPr>
              <a:t>تصميم المصاعد (</a:t>
            </a:r>
            <a:r>
              <a:rPr lang="en-US" sz="2000" b="1" kern="0" dirty="0">
                <a:solidFill>
                  <a:schemeClr val="accent4"/>
                </a:solidFill>
                <a:latin typeface="Times New Roman" pitchFamily="18" charset="0"/>
                <a:cs typeface="+mj-cs"/>
              </a:rPr>
              <a:t>Elevator design</a:t>
            </a:r>
            <a:r>
              <a:rPr lang="ar-KW" sz="2000" b="1" kern="0" dirty="0">
                <a:solidFill>
                  <a:schemeClr val="accent4"/>
                </a:solidFill>
                <a:latin typeface="Times New Roman" pitchFamily="18" charset="0"/>
                <a:cs typeface="+mj-cs"/>
              </a:rPr>
              <a:t>).</a:t>
            </a:r>
            <a:endParaRPr lang="en-US" sz="2000" b="1" kern="0" dirty="0">
              <a:solidFill>
                <a:schemeClr val="accent4"/>
              </a:solidFill>
              <a:latin typeface="Times New Roman" pitchFamily="18" charset="0"/>
              <a:cs typeface="+mj-cs"/>
            </a:endParaRPr>
          </a:p>
          <a:p>
            <a:pPr algn="r" rtl="1">
              <a:buFont typeface="Wingdings" pitchFamily="2" charset="2"/>
              <a:buChar char="ü"/>
            </a:pPr>
            <a:r>
              <a:rPr lang="ar-KW" sz="2000" b="1" kern="0" dirty="0">
                <a:solidFill>
                  <a:schemeClr val="accent4"/>
                </a:solidFill>
                <a:latin typeface="Times New Roman" pitchFamily="18" charset="0"/>
                <a:cs typeface="+mj-cs"/>
              </a:rPr>
              <a:t>تصميم أنظمة مقاومة الحرائق (</a:t>
            </a:r>
            <a:r>
              <a:rPr lang="en-US" sz="2000" b="1" kern="0" dirty="0">
                <a:solidFill>
                  <a:schemeClr val="accent4"/>
                </a:solidFill>
                <a:latin typeface="Times New Roman" pitchFamily="18" charset="0"/>
                <a:cs typeface="+mj-cs"/>
              </a:rPr>
              <a:t>Design of Fire Protection</a:t>
            </a:r>
            <a:r>
              <a:rPr lang="ar-KW" sz="2000" b="1" kern="0" dirty="0">
                <a:solidFill>
                  <a:schemeClr val="accent4"/>
                </a:solidFill>
                <a:latin typeface="Times New Roman" pitchFamily="18" charset="0"/>
                <a:cs typeface="+mj-cs"/>
              </a:rPr>
              <a:t>) .</a:t>
            </a:r>
          </a:p>
          <a:p>
            <a:pPr algn="r" rtl="1">
              <a:buFont typeface="Wingdings" pitchFamily="2" charset="2"/>
              <a:buChar char="ü"/>
            </a:pPr>
            <a:r>
              <a:rPr lang="ar-KW" sz="2000" b="1" kern="0" dirty="0">
                <a:solidFill>
                  <a:schemeClr val="accent4"/>
                </a:solidFill>
                <a:latin typeface="Times New Roman" pitchFamily="18" charset="0"/>
                <a:cs typeface="+mj-cs"/>
              </a:rPr>
              <a:t>تصميم أجهزة إنذار الحرائق .</a:t>
            </a:r>
          </a:p>
          <a:p>
            <a:pPr algn="r" rtl="1">
              <a:buFont typeface="Wingdings" pitchFamily="2" charset="2"/>
              <a:buChar char="ü"/>
            </a:pPr>
            <a:r>
              <a:rPr lang="ar-SA" sz="2000" b="1" kern="0" dirty="0">
                <a:solidFill>
                  <a:schemeClr val="accent4"/>
                </a:solidFill>
                <a:latin typeface="Times New Roman" pitchFamily="18" charset="0"/>
                <a:cs typeface="+mj-cs"/>
              </a:rPr>
              <a:t>تصميم شبكة الصرف الصحي </a:t>
            </a:r>
            <a:r>
              <a:rPr lang="ar-KW" sz="2000" b="1" kern="0" dirty="0">
                <a:solidFill>
                  <a:schemeClr val="accent4"/>
                </a:solidFill>
                <a:latin typeface="Times New Roman" pitchFamily="18" charset="0"/>
                <a:cs typeface="+mj-cs"/>
              </a:rPr>
              <a:t> (</a:t>
            </a:r>
            <a:r>
              <a:rPr lang="en-US" sz="2000" b="1" kern="0" dirty="0">
                <a:solidFill>
                  <a:schemeClr val="accent4"/>
                </a:solidFill>
                <a:latin typeface="Times New Roman" pitchFamily="18" charset="0"/>
                <a:cs typeface="+mj-cs"/>
              </a:rPr>
              <a:t>Drainage System</a:t>
            </a:r>
            <a:r>
              <a:rPr lang="ar-KW" sz="2000" b="1" kern="0" dirty="0">
                <a:solidFill>
                  <a:schemeClr val="accent4"/>
                </a:solidFill>
                <a:latin typeface="Times New Roman" pitchFamily="18" charset="0"/>
                <a:cs typeface="+mj-cs"/>
              </a:rPr>
              <a:t>) .</a:t>
            </a:r>
            <a:endParaRPr lang="en-US" sz="2000" b="1" kern="0" dirty="0">
              <a:solidFill>
                <a:schemeClr val="accent4"/>
              </a:solidFill>
              <a:latin typeface="Times New Roman" pitchFamily="18" charset="0"/>
              <a:cs typeface="+mj-cs"/>
            </a:endParaRPr>
          </a:p>
          <a:p>
            <a:pPr algn="r" rtl="1">
              <a:buFont typeface="Wingdings" pitchFamily="2" charset="2"/>
              <a:buChar char="ü"/>
            </a:pPr>
            <a:r>
              <a:rPr lang="ar-EG" sz="2000" b="1" kern="0" dirty="0">
                <a:solidFill>
                  <a:schemeClr val="accent4"/>
                </a:solidFill>
                <a:latin typeface="Times New Roman" pitchFamily="18" charset="0"/>
                <a:cs typeface="+mj-cs"/>
              </a:rPr>
              <a:t>تمديدات المياه(</a:t>
            </a:r>
            <a:r>
              <a:rPr lang="en-US" sz="2000" b="1" kern="0" dirty="0">
                <a:solidFill>
                  <a:schemeClr val="accent4"/>
                </a:solidFill>
                <a:latin typeface="Times New Roman" pitchFamily="18" charset="0"/>
                <a:cs typeface="+mj-cs"/>
              </a:rPr>
              <a:t>Supply Water system</a:t>
            </a:r>
            <a:r>
              <a:rPr lang="ar-EG" sz="2000" b="1" kern="0" dirty="0">
                <a:solidFill>
                  <a:schemeClr val="accent4"/>
                </a:solidFill>
                <a:latin typeface="Times New Roman" pitchFamily="18" charset="0"/>
                <a:cs typeface="+mj-cs"/>
              </a:rPr>
              <a:t>)</a:t>
            </a:r>
            <a:r>
              <a:rPr lang="en-US" sz="2000" b="1" kern="0" dirty="0">
                <a:solidFill>
                  <a:schemeClr val="accent4"/>
                </a:solidFill>
                <a:latin typeface="Times New Roman" pitchFamily="18" charset="0"/>
                <a:cs typeface="+mj-cs"/>
              </a:rPr>
              <a:t>.</a:t>
            </a:r>
            <a:endParaRPr lang="ar-KW" sz="2000" b="1" kern="0" dirty="0">
              <a:solidFill>
                <a:schemeClr val="accent4"/>
              </a:solidFill>
              <a:latin typeface="Times New Roman" pitchFamily="18" charset="0"/>
              <a:cs typeface="+mj-cs"/>
            </a:endParaRPr>
          </a:p>
          <a:p>
            <a:pPr algn="r" rtl="1"/>
            <a:endParaRPr lang="en-US" sz="3600" dirty="0"/>
          </a:p>
        </p:txBody>
      </p:sp>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clrChange>
              <a:clrFrom>
                <a:srgbClr val="FFFFFF"/>
              </a:clrFrom>
              <a:clrTo>
                <a:srgbClr val="FFFFFF">
                  <a:alpha val="0"/>
                </a:srgbClr>
              </a:clrTo>
            </a:clrChange>
          </a:blip>
          <a:srcRect l="34242" t="18759" r="21289" b="16508"/>
          <a:stretch>
            <a:fillRect/>
          </a:stretch>
        </p:blipFill>
        <p:spPr bwMode="auto">
          <a:xfrm>
            <a:off x="838200" y="2667000"/>
            <a:ext cx="3733800" cy="37338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Rectangle 5"/>
          <p:cNvSpPr/>
          <p:nvPr/>
        </p:nvSpPr>
        <p:spPr>
          <a:xfrm>
            <a:off x="4876800" y="1905000"/>
            <a:ext cx="3330655" cy="369332"/>
          </a:xfrm>
          <a:prstGeom prst="rect">
            <a:avLst/>
          </a:prstGeom>
        </p:spPr>
        <p:txBody>
          <a:bodyPr wrap="none">
            <a:spAutoFit/>
          </a:bodyPr>
          <a:lstStyle/>
          <a:p>
            <a:pPr algn="l" rtl="1"/>
            <a:r>
              <a:rPr lang="ar-EG" b="1" dirty="0" smtClean="0"/>
              <a:t>1/تمديدات المياه(</a:t>
            </a:r>
            <a:r>
              <a:rPr lang="en-US" b="1" dirty="0" smtClean="0"/>
              <a:t>plumping system</a:t>
            </a:r>
            <a:r>
              <a:rPr lang="ar-EG" b="1" dirty="0" smtClean="0"/>
              <a:t>): </a:t>
            </a:r>
            <a:endParaRPr lang="en-US" dirty="0"/>
          </a:p>
        </p:txBody>
      </p:sp>
      <p:sp>
        <p:nvSpPr>
          <p:cNvPr id="7" name="Rectangle 6"/>
          <p:cNvSpPr/>
          <p:nvPr/>
        </p:nvSpPr>
        <p:spPr>
          <a:xfrm>
            <a:off x="4119203" y="2743200"/>
            <a:ext cx="4174605" cy="923330"/>
          </a:xfrm>
          <a:prstGeom prst="rect">
            <a:avLst/>
          </a:prstGeom>
        </p:spPr>
        <p:txBody>
          <a:bodyPr wrap="none">
            <a:spAutoFit/>
          </a:bodyPr>
          <a:lstStyle/>
          <a:p>
            <a:pPr algn="r" rtl="1"/>
            <a:r>
              <a:rPr lang="ar-SA" b="1" dirty="0" smtClean="0"/>
              <a:t> النظام المستخدم في المشروع:</a:t>
            </a:r>
          </a:p>
          <a:p>
            <a:pPr algn="r" rtl="1"/>
            <a:endParaRPr lang="ar-SA" b="1" dirty="0" smtClean="0"/>
          </a:p>
          <a:p>
            <a:pPr algn="r" rtl="1"/>
            <a:r>
              <a:rPr lang="ar-SA" b="1" dirty="0" smtClean="0"/>
              <a:t>طريقة التغذية بجاذبية السقوط كما هو موضح بالشكل.</a:t>
            </a:r>
            <a:endParaRPr lang="en-US" b="1" dirty="0" smtClean="0"/>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TextBox 8"/>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pic>
        <p:nvPicPr>
          <p:cNvPr id="9" name="new aryaf_0001.wmv">
            <a:hlinkClick r:id="" action="ppaction://media"/>
          </p:cNvPr>
          <p:cNvPicPr>
            <a:picLocks noRot="1" noChangeAspect="1"/>
          </p:cNvPicPr>
          <p:nvPr>
            <a:videoFile r:link="rId2"/>
          </p:nvPr>
        </p:nvPicPr>
        <p:blipFill>
          <a:blip r:embed="rId5" cstate="print"/>
          <a:stretch>
            <a:fillRect/>
          </a:stretch>
        </p:blipFill>
        <p:spPr>
          <a:xfrm>
            <a:off x="990600" y="2286000"/>
            <a:ext cx="7162800" cy="4114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itle 1"/>
          <p:cNvSpPr txBox="1">
            <a:spLocks/>
          </p:cNvSpPr>
          <p:nvPr/>
        </p:nvSpPr>
        <p:spPr>
          <a:xfrm>
            <a:off x="762000" y="3429000"/>
            <a:ext cx="6705600" cy="1676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KW" sz="36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Andalus" pitchFamily="18" charset="-78"/>
                <a:ea typeface="+mj-ea"/>
                <a:cs typeface="bader_al gordabia" pitchFamily="2" charset="-78"/>
              </a:rPr>
              <a:t>روبرتاج</a:t>
            </a:r>
            <a:endParaRPr kumimoji="0" lang="en-US" sz="36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Andalus" pitchFamily="18" charset="-78"/>
              <a:ea typeface="+mj-ea"/>
              <a:cs typeface="bader_al gordabia" pitchFamily="2" charset="-78"/>
            </a:endParaRPr>
          </a:p>
        </p:txBody>
      </p:sp>
      <p:sp>
        <p:nvSpPr>
          <p:cNvPr id="11" name="Slide Number Placeholder 10"/>
          <p:cNvSpPr>
            <a:spLocks noGrp="1"/>
          </p:cNvSpPr>
          <p:nvPr>
            <p:ph type="sldNum" sz="quarter" idx="12"/>
          </p:nvPr>
        </p:nvSpPr>
        <p:spPr/>
        <p:txBody>
          <a:bodyPr/>
          <a:lstStyle/>
          <a:p>
            <a:fld id="{3B776A3E-7F26-46A9-95F1-B64090F2CB22}" type="slidenum">
              <a:rPr lang="en-US" smtClean="0"/>
              <a:pPr/>
              <a:t>7</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558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76800" y="1905000"/>
            <a:ext cx="3330655" cy="369332"/>
          </a:xfrm>
          <a:prstGeom prst="rect">
            <a:avLst/>
          </a:prstGeom>
        </p:spPr>
        <p:txBody>
          <a:bodyPr wrap="none">
            <a:spAutoFit/>
          </a:bodyPr>
          <a:lstStyle/>
          <a:p>
            <a:pPr algn="l" rtl="1"/>
            <a:r>
              <a:rPr lang="ar-EG" b="1" dirty="0" smtClean="0"/>
              <a:t>1/تمديدات المياه(</a:t>
            </a:r>
            <a:r>
              <a:rPr lang="en-US" b="1" dirty="0" smtClean="0"/>
              <a:t>plumping system</a:t>
            </a:r>
            <a:r>
              <a:rPr lang="ar-EG" b="1" dirty="0" smtClean="0"/>
              <a:t>): </a:t>
            </a:r>
            <a:endParaRPr lang="en-US" dirty="0"/>
          </a:p>
        </p:txBody>
      </p:sp>
      <p:graphicFrame>
        <p:nvGraphicFramePr>
          <p:cNvPr id="8" name="Table 7"/>
          <p:cNvGraphicFramePr>
            <a:graphicFrameLocks noGrp="1"/>
          </p:cNvGraphicFramePr>
          <p:nvPr/>
        </p:nvGraphicFramePr>
        <p:xfrm>
          <a:off x="2362200" y="5562600"/>
          <a:ext cx="4114800" cy="981456"/>
        </p:xfrm>
        <a:graphic>
          <a:graphicData uri="http://schemas.openxmlformats.org/drawingml/2006/table">
            <a:tbl>
              <a:tblPr/>
              <a:tblGrid>
                <a:gridCol w="1028491"/>
                <a:gridCol w="1028491"/>
                <a:gridCol w="1028909"/>
                <a:gridCol w="1028909"/>
              </a:tblGrid>
              <a:tr h="0">
                <a:tc>
                  <a:txBody>
                    <a:bodyPr/>
                    <a:lstStyle/>
                    <a:p>
                      <a:pPr marL="0" marR="0" algn="l" rtl="0">
                        <a:lnSpc>
                          <a:spcPct val="115000"/>
                        </a:lnSpc>
                        <a:spcBef>
                          <a:spcPts val="0"/>
                        </a:spcBef>
                        <a:spcAft>
                          <a:spcPts val="0"/>
                        </a:spcAft>
                      </a:pPr>
                      <a:r>
                        <a:rPr lang="en-US" sz="1400" dirty="0">
                          <a:latin typeface="Times New Roman"/>
                          <a:ea typeface="Calibri"/>
                          <a:cs typeface="Arial"/>
                        </a:rPr>
                        <a:t>Pipe </a:t>
                      </a:r>
                      <a:r>
                        <a:rPr lang="en-US" sz="1400" dirty="0" smtClean="0">
                          <a:latin typeface="Times New Roman"/>
                          <a:ea typeface="Calibri"/>
                          <a:cs typeface="Arial"/>
                        </a:rPr>
                        <a:t>diameter </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3 inches</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2 inches</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1 1/2 inches</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0">
                        <a:lnSpc>
                          <a:spcPct val="115000"/>
                        </a:lnSpc>
                        <a:spcBef>
                          <a:spcPts val="0"/>
                        </a:spcBef>
                        <a:spcAft>
                          <a:spcPts val="0"/>
                        </a:spcAft>
                      </a:pPr>
                      <a:r>
                        <a:rPr lang="en-US" sz="1400">
                          <a:latin typeface="Times New Roman"/>
                          <a:ea typeface="Calibri"/>
                          <a:cs typeface="Arial"/>
                        </a:rPr>
                        <a:t>Loss /100 ft </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1.1</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4.5</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11.5</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0">
                        <a:lnSpc>
                          <a:spcPct val="115000"/>
                        </a:lnSpc>
                        <a:spcBef>
                          <a:spcPts val="0"/>
                        </a:spcBef>
                        <a:spcAft>
                          <a:spcPts val="0"/>
                        </a:spcAft>
                      </a:pPr>
                      <a:r>
                        <a:rPr lang="en-US" sz="1400">
                          <a:latin typeface="Times New Roman"/>
                          <a:ea typeface="Calibri"/>
                          <a:cs typeface="Arial"/>
                        </a:rPr>
                        <a:t>Loss /114 ft</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1.254</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5.13</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13.11</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1371600" y="4038600"/>
          <a:ext cx="5715000" cy="981456"/>
        </p:xfrm>
        <a:graphic>
          <a:graphicData uri="http://schemas.openxmlformats.org/drawingml/2006/table">
            <a:tbl>
              <a:tblPr/>
              <a:tblGrid>
                <a:gridCol w="952306"/>
                <a:gridCol w="952306"/>
                <a:gridCol w="952306"/>
                <a:gridCol w="952306"/>
                <a:gridCol w="952888"/>
                <a:gridCol w="952888"/>
              </a:tblGrid>
              <a:tr h="308283">
                <a:tc>
                  <a:txBody>
                    <a:bodyPr/>
                    <a:lstStyle/>
                    <a:p>
                      <a:pPr marL="0" marR="0" algn="l" rtl="0">
                        <a:lnSpc>
                          <a:spcPct val="115000"/>
                        </a:lnSpc>
                        <a:spcBef>
                          <a:spcPts val="0"/>
                        </a:spcBef>
                        <a:spcAft>
                          <a:spcPts val="0"/>
                        </a:spcAft>
                      </a:pPr>
                      <a:r>
                        <a:rPr lang="en-US" sz="1400" dirty="0">
                          <a:latin typeface="Times New Roman"/>
                          <a:ea typeface="Calibri"/>
                          <a:cs typeface="Arial"/>
                        </a:rPr>
                        <a:t>Meter diameter</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4 inches</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3 1/2 inches</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3 inches</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2 1/2 inches</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2 inches</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045">
                <a:tc>
                  <a:txBody>
                    <a:bodyPr/>
                    <a:lstStyle/>
                    <a:p>
                      <a:pPr marL="0" marR="0" algn="l" rtl="0">
                        <a:lnSpc>
                          <a:spcPct val="115000"/>
                        </a:lnSpc>
                        <a:spcBef>
                          <a:spcPts val="0"/>
                        </a:spcBef>
                        <a:spcAft>
                          <a:spcPts val="0"/>
                        </a:spcAft>
                      </a:pPr>
                      <a:r>
                        <a:rPr lang="en-US" sz="1400" dirty="0">
                          <a:latin typeface="Times New Roman"/>
                          <a:ea typeface="Calibri"/>
                          <a:cs typeface="Arial"/>
                        </a:rPr>
                        <a:t> Friction loss (psi)</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0.2</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0.38</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a:latin typeface="Times New Roman"/>
                          <a:ea typeface="Calibri"/>
                          <a:cs typeface="Arial"/>
                        </a:rPr>
                        <a:t>0.85</a:t>
                      </a:r>
                      <a:endParaRPr lang="en-US" sz="110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1.9</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latin typeface="Times New Roman"/>
                          <a:ea typeface="Calibri"/>
                          <a:cs typeface="Arial"/>
                        </a:rPr>
                        <a:t>6</a:t>
                      </a:r>
                      <a:endParaRPr lang="en-US" sz="1100" dirty="0">
                        <a:latin typeface="Calibri"/>
                        <a:ea typeface="Calibri"/>
                        <a:cs typeface="Arial"/>
                      </a:endParaRPr>
                    </a:p>
                  </a:txBody>
                  <a:tcPr marL="67057" marR="670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9"/>
          <p:cNvSpPr/>
          <p:nvPr/>
        </p:nvSpPr>
        <p:spPr>
          <a:xfrm>
            <a:off x="5410200" y="3657600"/>
            <a:ext cx="3092402" cy="369332"/>
          </a:xfrm>
          <a:prstGeom prst="rect">
            <a:avLst/>
          </a:prstGeom>
        </p:spPr>
        <p:txBody>
          <a:bodyPr wrap="square">
            <a:spAutoFit/>
          </a:bodyPr>
          <a:lstStyle/>
          <a:p>
            <a:pPr algn="r" rtl="1"/>
            <a:r>
              <a:rPr lang="ar-SA" b="1" dirty="0" smtClean="0"/>
              <a:t>القطر المستخدم للـ</a:t>
            </a:r>
            <a:r>
              <a:rPr lang="en-US" dirty="0" smtClean="0">
                <a:latin typeface="Times New Roman"/>
                <a:ea typeface="Calibri"/>
                <a:cs typeface="Arial"/>
              </a:rPr>
              <a:t> Meter</a:t>
            </a:r>
            <a:r>
              <a:rPr lang="ar-SA" dirty="0" smtClean="0">
                <a:latin typeface="Times New Roman"/>
                <a:ea typeface="Calibri"/>
                <a:cs typeface="Arial"/>
              </a:rPr>
              <a:t>  </a:t>
            </a:r>
            <a:endParaRPr lang="en-US" dirty="0"/>
          </a:p>
        </p:txBody>
      </p:sp>
      <p:sp>
        <p:nvSpPr>
          <p:cNvPr id="11" name="Rectangle 10"/>
          <p:cNvSpPr/>
          <p:nvPr/>
        </p:nvSpPr>
        <p:spPr>
          <a:xfrm>
            <a:off x="5562600" y="5181600"/>
            <a:ext cx="3092402" cy="369332"/>
          </a:xfrm>
          <a:prstGeom prst="rect">
            <a:avLst/>
          </a:prstGeom>
        </p:spPr>
        <p:txBody>
          <a:bodyPr wrap="square">
            <a:spAutoFit/>
          </a:bodyPr>
          <a:lstStyle/>
          <a:p>
            <a:pPr algn="r" rtl="1"/>
            <a:r>
              <a:rPr lang="ar-SA" b="1" dirty="0" smtClean="0"/>
              <a:t>القطر المستخدم للـ </a:t>
            </a:r>
            <a:r>
              <a:rPr lang="en-US" dirty="0" smtClean="0"/>
              <a:t>PIPE</a:t>
            </a:r>
            <a:endParaRPr lang="en-US" dirty="0"/>
          </a:p>
        </p:txBody>
      </p:sp>
      <p:sp>
        <p:nvSpPr>
          <p:cNvPr id="12" name="Flowchart: Connector 11"/>
          <p:cNvSpPr/>
          <p:nvPr/>
        </p:nvSpPr>
        <p:spPr>
          <a:xfrm>
            <a:off x="5486400" y="5410200"/>
            <a:ext cx="609600" cy="5334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Connector 12"/>
          <p:cNvSpPr/>
          <p:nvPr/>
        </p:nvSpPr>
        <p:spPr>
          <a:xfrm>
            <a:off x="6172200" y="3886200"/>
            <a:ext cx="609600" cy="533400"/>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15" name="TextBox 1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76800" y="1905000"/>
            <a:ext cx="3621184" cy="400110"/>
          </a:xfrm>
          <a:prstGeom prst="rect">
            <a:avLst/>
          </a:prstGeom>
        </p:spPr>
        <p:txBody>
          <a:bodyPr wrap="none">
            <a:spAutoFit/>
          </a:bodyPr>
          <a:lstStyle/>
          <a:p>
            <a:pPr algn="l" rtl="1"/>
            <a:r>
              <a:rPr lang="ar-EG" sz="2000" b="1" dirty="0" smtClean="0">
                <a:solidFill>
                  <a:srgbClr val="C00000"/>
                </a:solidFill>
                <a:cs typeface="bader_al gordabia" pitchFamily="2" charset="-78"/>
              </a:rPr>
              <a:t>1/تمديدات المياه(</a:t>
            </a:r>
            <a:r>
              <a:rPr lang="en-US" sz="2000" b="1" dirty="0" smtClean="0">
                <a:solidFill>
                  <a:srgbClr val="C00000"/>
                </a:solidFill>
                <a:cs typeface="bader_al gordabia" pitchFamily="2" charset="-78"/>
              </a:rPr>
              <a:t>plumping system</a:t>
            </a:r>
            <a:r>
              <a:rPr lang="ar-EG" sz="2000" b="1" dirty="0" smtClean="0">
                <a:solidFill>
                  <a:srgbClr val="C00000"/>
                </a:solidFill>
                <a:cs typeface="bader_al gordabia" pitchFamily="2" charset="-78"/>
              </a:rPr>
              <a:t>): </a:t>
            </a:r>
            <a:endParaRPr lang="en-US" sz="2000" dirty="0">
              <a:solidFill>
                <a:srgbClr val="C00000"/>
              </a:solidFill>
              <a:cs typeface="bader_al gordabia" pitchFamily="2" charset="-78"/>
            </a:endParaRPr>
          </a:p>
        </p:txBody>
      </p:sp>
      <p:pic>
        <p:nvPicPr>
          <p:cNvPr id="14" name="Picture 4" descr="C:\Users\mohannad\Desktop\jdm6.wmf"/>
          <p:cNvPicPr>
            <a:picLocks noChangeAspect="1" noChangeArrowheads="1"/>
          </p:cNvPicPr>
          <p:nvPr/>
        </p:nvPicPr>
        <p:blipFill>
          <a:blip r:embed="rId2" cstate="print"/>
          <a:srcRect l="24266" t="8507" r="45868" b="12805"/>
          <a:stretch>
            <a:fillRect/>
          </a:stretch>
        </p:blipFill>
        <p:spPr bwMode="auto">
          <a:xfrm>
            <a:off x="533400" y="1905000"/>
            <a:ext cx="4114800" cy="35661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5" name="Picture 3" descr="C:\Users\mohannad\Desktop\jfdth.wmf"/>
          <p:cNvPicPr>
            <a:picLocks noChangeAspect="1" noChangeArrowheads="1"/>
          </p:cNvPicPr>
          <p:nvPr/>
        </p:nvPicPr>
        <p:blipFill>
          <a:blip r:embed="rId3" cstate="print"/>
          <a:srcRect l="38265" t="19140" r="26269" b="19185"/>
          <a:stretch>
            <a:fillRect/>
          </a:stretch>
        </p:blipFill>
        <p:spPr bwMode="auto">
          <a:xfrm>
            <a:off x="4953000" y="3581400"/>
            <a:ext cx="3394841" cy="2590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TextBox 6"/>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943600" y="1905000"/>
            <a:ext cx="2467342" cy="400110"/>
          </a:xfrm>
          <a:prstGeom prst="rect">
            <a:avLst/>
          </a:prstGeom>
        </p:spPr>
        <p:txBody>
          <a:bodyPr wrap="none">
            <a:spAutoFit/>
          </a:bodyPr>
          <a:lstStyle/>
          <a:p>
            <a:pPr algn="l" rtl="1"/>
            <a:r>
              <a:rPr lang="en-US" sz="2000" b="1" dirty="0" smtClean="0">
                <a:solidFill>
                  <a:srgbClr val="C00000"/>
                </a:solidFill>
                <a:cs typeface="bader_al gordabia" pitchFamily="2" charset="-78"/>
              </a:rPr>
              <a:t>2</a:t>
            </a:r>
            <a:r>
              <a:rPr lang="ar-EG" sz="2000" b="1" dirty="0" smtClean="0">
                <a:solidFill>
                  <a:srgbClr val="C00000"/>
                </a:solidFill>
                <a:cs typeface="bader_al gordabia" pitchFamily="2" charset="-78"/>
              </a:rPr>
              <a:t>/تمديدات </a:t>
            </a:r>
            <a:r>
              <a:rPr lang="ar-SA" sz="2000" b="1" dirty="0" smtClean="0">
                <a:solidFill>
                  <a:srgbClr val="C00000"/>
                </a:solidFill>
                <a:cs typeface="bader_al gordabia" pitchFamily="2" charset="-78"/>
              </a:rPr>
              <a:t>الصرف الصحي:</a:t>
            </a:r>
            <a:endParaRPr lang="en-US" sz="2000" dirty="0">
              <a:solidFill>
                <a:srgbClr val="C00000"/>
              </a:solidFill>
              <a:cs typeface="bader_al gordabia" pitchFamily="2" charset="-78"/>
            </a:endParaRPr>
          </a:p>
        </p:txBody>
      </p:sp>
      <p:sp>
        <p:nvSpPr>
          <p:cNvPr id="100353" name="Rectangle 1"/>
          <p:cNvSpPr>
            <a:spLocks noChangeArrowheads="1"/>
          </p:cNvSpPr>
          <p:nvPr/>
        </p:nvSpPr>
        <p:spPr bwMode="auto">
          <a:xfrm>
            <a:off x="5181600" y="2438400"/>
            <a:ext cx="3204723"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Total D.F.U</a:t>
            </a:r>
            <a:r>
              <a:rPr kumimoji="0" lang="en-US"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(for all building) </a:t>
            </a:r>
            <a:endParaRPr kumimoji="0" lang="ar-SA"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=164+41+8+10 = 223 D.F.U's.</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descr="C:\Users\top\Desktop\New Folder (3)\2222222.wmf"/>
          <p:cNvPicPr/>
          <p:nvPr/>
        </p:nvPicPr>
        <p:blipFill>
          <a:blip r:embed="rId2" cstate="print"/>
          <a:srcRect l="21562" t="2966" r="41719" b="13488"/>
          <a:stretch>
            <a:fillRect/>
          </a:stretch>
        </p:blipFill>
        <p:spPr bwMode="auto">
          <a:xfrm>
            <a:off x="152400" y="1524000"/>
            <a:ext cx="5867400" cy="5334000"/>
          </a:xfrm>
          <a:prstGeom prst="rect">
            <a:avLst/>
          </a:prstGeom>
          <a:noFill/>
          <a:ln w="9525">
            <a:noFill/>
            <a:miter lim="800000"/>
            <a:headEnd/>
            <a:tailEnd/>
          </a:ln>
        </p:spPr>
      </p:pic>
      <p:pic>
        <p:nvPicPr>
          <p:cNvPr id="8" name="Picture 2" descr="C:\Users\mohannad\Desktop\4587578.wmf"/>
          <p:cNvPicPr>
            <a:picLocks noChangeAspect="1" noChangeArrowheads="1"/>
          </p:cNvPicPr>
          <p:nvPr/>
        </p:nvPicPr>
        <p:blipFill>
          <a:blip r:embed="rId3" cstate="print"/>
          <a:srcRect l="25199" t="53168" r="56311" b="8456"/>
          <a:stretch>
            <a:fillRect/>
          </a:stretch>
        </p:blipFill>
        <p:spPr bwMode="auto">
          <a:xfrm>
            <a:off x="4953000" y="4114800"/>
            <a:ext cx="3689131" cy="2743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TextBox 8"/>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top\Desktop\New Folder (3)\elv.wmf"/>
          <p:cNvPicPr/>
          <p:nvPr/>
        </p:nvPicPr>
        <p:blipFill>
          <a:blip r:embed="rId2" cstate="print"/>
          <a:srcRect l="18906" t="8714" r="41875"/>
          <a:stretch>
            <a:fillRect/>
          </a:stretch>
        </p:blipFill>
        <p:spPr bwMode="auto">
          <a:xfrm>
            <a:off x="762000" y="2743200"/>
            <a:ext cx="3124200" cy="3003550"/>
          </a:xfrm>
          <a:prstGeom prst="rect">
            <a:avLst/>
          </a:prstGeom>
          <a:noFill/>
          <a:ln w="9525">
            <a:noFill/>
            <a:miter lim="800000"/>
            <a:headEnd/>
            <a:tailEnd/>
          </a:ln>
        </p:spPr>
      </p:pic>
      <p:graphicFrame>
        <p:nvGraphicFramePr>
          <p:cNvPr id="5" name="Table 4"/>
          <p:cNvGraphicFramePr>
            <a:graphicFrameLocks noGrp="1"/>
          </p:cNvGraphicFramePr>
          <p:nvPr/>
        </p:nvGraphicFramePr>
        <p:xfrm>
          <a:off x="1143000" y="2057400"/>
          <a:ext cx="6469380" cy="579882"/>
        </p:xfrm>
        <a:graphic>
          <a:graphicData uri="http://schemas.openxmlformats.org/drawingml/2006/table">
            <a:tbl>
              <a:tblPr>
                <a:tableStyleId>{775DCB02-9BB8-47FD-8907-85C794F793BA}</a:tableStyleId>
              </a:tblPr>
              <a:tblGrid>
                <a:gridCol w="6469380"/>
              </a:tblGrid>
              <a:tr h="579882">
                <a:tc>
                  <a:txBody>
                    <a:bodyPr/>
                    <a:lstStyle/>
                    <a:p>
                      <a:pPr marL="0" marR="0" algn="ctr" rtl="1">
                        <a:lnSpc>
                          <a:spcPct val="115000"/>
                        </a:lnSpc>
                        <a:spcBef>
                          <a:spcPts val="0"/>
                        </a:spcBef>
                        <a:spcAft>
                          <a:spcPts val="0"/>
                        </a:spcAft>
                      </a:pPr>
                      <a:r>
                        <a:rPr lang="en-US" sz="1800" b="1" dirty="0">
                          <a:effectLst>
                            <a:outerShdw blurRad="38100" dist="38100" dir="2700000" algn="tl">
                              <a:srgbClr val="000000">
                                <a:alpha val="43137"/>
                              </a:srgbClr>
                            </a:outerShdw>
                          </a:effectLst>
                        </a:rPr>
                        <a:t>From the </a:t>
                      </a:r>
                      <a:r>
                        <a:rPr lang="en-US" sz="1800" b="1" dirty="0" smtClean="0">
                          <a:effectLst>
                            <a:outerShdw blurRad="38100" dist="38100" dir="2700000" algn="tl">
                              <a:srgbClr val="000000">
                                <a:alpha val="43137"/>
                              </a:srgbClr>
                            </a:outerShdw>
                          </a:effectLst>
                        </a:rPr>
                        <a:t>solution </a:t>
                      </a:r>
                      <a:r>
                        <a:rPr lang="en-US" sz="1800" b="1" dirty="0">
                          <a:effectLst>
                            <a:outerShdw blurRad="38100" dist="38100" dir="2700000" algn="tl">
                              <a:srgbClr val="000000">
                                <a:alpha val="43137"/>
                              </a:srgbClr>
                            </a:outerShdw>
                          </a:effectLst>
                        </a:rPr>
                        <a:t>try elevator of 350 fpm and 2500 lb</a:t>
                      </a:r>
                      <a:endParaRPr lang="en-US" sz="1400" b="1" dirty="0">
                        <a:effectLst>
                          <a:outerShdw blurRad="38100" dist="38100" dir="2700000" algn="tl">
                            <a:srgbClr val="000000">
                              <a:alpha val="43137"/>
                            </a:srgbClr>
                          </a:outerShdw>
                        </a:effectLst>
                        <a:latin typeface="Calibri"/>
                        <a:ea typeface="Calibri"/>
                        <a:cs typeface="Arial"/>
                      </a:endParaRPr>
                    </a:p>
                  </a:txBody>
                  <a:tcPr marL="68580" marR="68580" marT="0" marB="0"/>
                </a:tc>
              </a:tr>
            </a:tbl>
          </a:graphicData>
        </a:graphic>
      </p:graphicFrame>
      <p:pic>
        <p:nvPicPr>
          <p:cNvPr id="7" name="Picture 6"/>
          <p:cNvPicPr/>
          <p:nvPr/>
        </p:nvPicPr>
        <p:blipFill>
          <a:blip r:embed="rId3" cstate="print">
            <a:clrChange>
              <a:clrFrom>
                <a:srgbClr val="FFFFFF"/>
              </a:clrFrom>
              <a:clrTo>
                <a:srgbClr val="FFFFFF">
                  <a:alpha val="0"/>
                </a:srgbClr>
              </a:clrTo>
            </a:clrChange>
          </a:blip>
          <a:srcRect l="24805" t="35071" r="58694" b="30332"/>
          <a:stretch>
            <a:fillRect/>
          </a:stretch>
        </p:blipFill>
        <p:spPr bwMode="auto">
          <a:xfrm>
            <a:off x="5867400" y="2971800"/>
            <a:ext cx="1941830" cy="1905000"/>
          </a:xfrm>
          <a:prstGeom prst="rect">
            <a:avLst/>
          </a:prstGeom>
          <a:noFill/>
          <a:ln w="9525">
            <a:noFill/>
            <a:miter lim="800000"/>
            <a:headEnd/>
            <a:tailEnd/>
          </a:ln>
        </p:spPr>
      </p:pic>
      <p:pic>
        <p:nvPicPr>
          <p:cNvPr id="8" name="Picture 7"/>
          <p:cNvPicPr/>
          <p:nvPr/>
        </p:nvPicPr>
        <p:blipFill>
          <a:blip r:embed="rId4" cstate="print">
            <a:clrChange>
              <a:clrFrom>
                <a:srgbClr val="FFFFFF"/>
              </a:clrFrom>
              <a:clrTo>
                <a:srgbClr val="FFFFFF">
                  <a:alpha val="0"/>
                </a:srgbClr>
              </a:clrTo>
            </a:clrChange>
          </a:blip>
          <a:srcRect l="19103" t="26303" r="44243" b="12559"/>
          <a:stretch>
            <a:fillRect/>
          </a:stretch>
        </p:blipFill>
        <p:spPr bwMode="auto">
          <a:xfrm>
            <a:off x="3810000" y="4419600"/>
            <a:ext cx="2209800" cy="2115922"/>
          </a:xfrm>
          <a:prstGeom prst="rect">
            <a:avLst/>
          </a:prstGeom>
          <a:noFill/>
          <a:ln w="9525">
            <a:noFill/>
            <a:miter lim="800000"/>
            <a:headEnd/>
            <a:tailEnd/>
          </a:ln>
        </p:spPr>
      </p:pic>
      <p:sp>
        <p:nvSpPr>
          <p:cNvPr id="6" name="TextBox 5"/>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TextBox 8"/>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2971800"/>
          <a:ext cx="5791200" cy="3003802"/>
        </p:xfrm>
        <a:graphic>
          <a:graphicData uri="http://schemas.openxmlformats.org/drawingml/2006/table">
            <a:tbl>
              <a:tblPr rtl="1"/>
              <a:tblGrid>
                <a:gridCol w="876266"/>
                <a:gridCol w="706244"/>
                <a:gridCol w="724554"/>
                <a:gridCol w="1037132"/>
                <a:gridCol w="814796"/>
                <a:gridCol w="796486"/>
                <a:gridCol w="835722"/>
              </a:tblGrid>
              <a:tr h="429115">
                <a:tc>
                  <a:txBody>
                    <a:bodyPr/>
                    <a:lstStyle/>
                    <a:p>
                      <a:pPr marL="0" marR="0" algn="ctr" rtl="1">
                        <a:lnSpc>
                          <a:spcPct val="115000"/>
                        </a:lnSpc>
                        <a:spcBef>
                          <a:spcPts val="0"/>
                        </a:spcBef>
                        <a:spcAft>
                          <a:spcPts val="0"/>
                        </a:spcAft>
                      </a:pPr>
                      <a:r>
                        <a:rPr lang="en-US" sz="1100" b="1" dirty="0">
                          <a:latin typeface="Calibri"/>
                          <a:ea typeface="Calibri"/>
                          <a:cs typeface="Arial"/>
                        </a:rPr>
                        <a:t>Type of distribution</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1">
                        <a:lnSpc>
                          <a:spcPct val="115000"/>
                        </a:lnSpc>
                        <a:spcBef>
                          <a:spcPts val="0"/>
                        </a:spcBef>
                        <a:spcAft>
                          <a:spcPts val="0"/>
                        </a:spcAft>
                      </a:pPr>
                      <a:r>
                        <a:rPr lang="en-US" sz="1100" b="1">
                          <a:latin typeface="Calibri"/>
                          <a:ea typeface="Calibri"/>
                          <a:cs typeface="Arial"/>
                        </a:rPr>
                        <a:t>No. of sprinkler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1">
                        <a:lnSpc>
                          <a:spcPct val="115000"/>
                        </a:lnSpc>
                        <a:spcBef>
                          <a:spcPts val="0"/>
                        </a:spcBef>
                        <a:spcAft>
                          <a:spcPts val="0"/>
                        </a:spcAft>
                      </a:pPr>
                      <a:r>
                        <a:rPr lang="en-US" sz="1100" b="1">
                          <a:latin typeface="Calibri"/>
                          <a:ea typeface="Calibri"/>
                          <a:cs typeface="Arial"/>
                        </a:rPr>
                        <a:t>Max. distance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1">
                        <a:lnSpc>
                          <a:spcPct val="115000"/>
                        </a:lnSpc>
                        <a:spcBef>
                          <a:spcPts val="0"/>
                        </a:spcBef>
                        <a:spcAft>
                          <a:spcPts val="0"/>
                        </a:spcAft>
                      </a:pPr>
                      <a:r>
                        <a:rPr lang="en-US" sz="1100" b="1">
                          <a:latin typeface="Calibri"/>
                          <a:ea typeface="Calibri"/>
                          <a:cs typeface="Arial"/>
                        </a:rPr>
                        <a:t>Area coverage of sprinkler m</a:t>
                      </a:r>
                      <a:r>
                        <a:rPr lang="en-US" sz="1100" b="1" baseline="30000">
                          <a:latin typeface="Calibri"/>
                          <a:ea typeface="Calibri"/>
                          <a:cs typeface="Arial"/>
                        </a:rPr>
                        <a:t>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1">
                        <a:lnSpc>
                          <a:spcPct val="115000"/>
                        </a:lnSpc>
                        <a:spcBef>
                          <a:spcPts val="0"/>
                        </a:spcBef>
                        <a:spcAft>
                          <a:spcPts val="0"/>
                        </a:spcAft>
                      </a:pPr>
                      <a:r>
                        <a:rPr lang="en-US" sz="1100" b="1">
                          <a:latin typeface="Calibri"/>
                          <a:ea typeface="Calibri"/>
                          <a:cs typeface="Arial"/>
                        </a:rPr>
                        <a:t>Room area</a:t>
                      </a:r>
                      <a:endParaRPr lang="en-US" sz="1100">
                        <a:latin typeface="Calibri"/>
                        <a:ea typeface="Calibri"/>
                        <a:cs typeface="Arial"/>
                      </a:endParaRPr>
                    </a:p>
                    <a:p>
                      <a:pPr marL="0" marR="0" algn="ctr" rtl="1">
                        <a:lnSpc>
                          <a:spcPct val="115000"/>
                        </a:lnSpc>
                        <a:spcBef>
                          <a:spcPts val="0"/>
                        </a:spcBef>
                        <a:spcAft>
                          <a:spcPts val="0"/>
                        </a:spcAft>
                      </a:pPr>
                      <a:r>
                        <a:rPr lang="en-US" sz="1100" b="1">
                          <a:latin typeface="Calibri"/>
                          <a:ea typeface="Calibri"/>
                          <a:cs typeface="Arial"/>
                        </a:rPr>
                        <a:t>m</a:t>
                      </a:r>
                      <a:r>
                        <a:rPr lang="en-US" sz="1100" b="1" baseline="30000">
                          <a:latin typeface="Calibri"/>
                          <a:ea typeface="Calibri"/>
                          <a:cs typeface="Arial"/>
                        </a:rPr>
                        <a:t>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1">
                        <a:lnSpc>
                          <a:spcPct val="115000"/>
                        </a:lnSpc>
                        <a:spcBef>
                          <a:spcPts val="0"/>
                        </a:spcBef>
                        <a:spcAft>
                          <a:spcPts val="0"/>
                        </a:spcAft>
                      </a:pPr>
                      <a:r>
                        <a:rPr lang="en-US" sz="1100" b="1">
                          <a:latin typeface="Calibri"/>
                          <a:ea typeface="Calibri"/>
                          <a:cs typeface="Arial"/>
                        </a:rPr>
                        <a:t>Hazard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1">
                        <a:lnSpc>
                          <a:spcPct val="115000"/>
                        </a:lnSpc>
                        <a:spcBef>
                          <a:spcPts val="0"/>
                        </a:spcBef>
                        <a:spcAft>
                          <a:spcPts val="0"/>
                        </a:spcAft>
                      </a:pPr>
                      <a:r>
                        <a:rPr lang="en-US" sz="1100" b="1">
                          <a:latin typeface="Calibri"/>
                          <a:ea typeface="Calibri"/>
                          <a:cs typeface="Arial"/>
                        </a:rPr>
                        <a:t>Type of use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214557">
                <a:tc>
                  <a:txBody>
                    <a:bodyPr/>
                    <a:lstStyle/>
                    <a:p>
                      <a:pPr marL="0" marR="0" algn="ctr" rtl="1">
                        <a:lnSpc>
                          <a:spcPct val="115000"/>
                        </a:lnSpc>
                        <a:spcBef>
                          <a:spcPts val="0"/>
                        </a:spcBef>
                        <a:spcAft>
                          <a:spcPts val="0"/>
                        </a:spcAft>
                      </a:pPr>
                      <a:r>
                        <a:rPr lang="en-US" sz="1100" b="1">
                          <a:latin typeface="Calibri"/>
                          <a:ea typeface="Calibri"/>
                          <a:cs typeface="Arial"/>
                        </a:rPr>
                        <a:t>Staggered</a:t>
                      </a:r>
                      <a:endParaRPr lang="en-US" sz="11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355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1">
                        <a:lnSpc>
                          <a:spcPct val="115000"/>
                        </a:lnSpc>
                        <a:spcBef>
                          <a:spcPts val="0"/>
                        </a:spcBef>
                        <a:spcAft>
                          <a:spcPts val="0"/>
                        </a:spcAft>
                      </a:pPr>
                      <a:r>
                        <a:rPr lang="en-US" sz="1100">
                          <a:latin typeface="Calibri"/>
                          <a:ea typeface="Calibri"/>
                          <a:cs typeface="Arial"/>
                        </a:rPr>
                        <a:t>Ordinary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1">
                        <a:lnSpc>
                          <a:spcPct val="115000"/>
                        </a:lnSpc>
                        <a:spcBef>
                          <a:spcPts val="0"/>
                        </a:spcBef>
                        <a:spcAft>
                          <a:spcPts val="0"/>
                        </a:spcAft>
                      </a:pPr>
                      <a:r>
                        <a:rPr lang="en-US" sz="1100">
                          <a:latin typeface="Calibri"/>
                          <a:ea typeface="Calibri"/>
                          <a:cs typeface="Arial"/>
                        </a:rPr>
                        <a:t>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643672">
                <a:tc>
                  <a:txBody>
                    <a:bodyPr/>
                    <a:lstStyle/>
                    <a:p>
                      <a:pPr marL="0" marR="0" algn="ctr" rtl="1">
                        <a:lnSpc>
                          <a:spcPct val="115000"/>
                        </a:lnSpc>
                        <a:spcBef>
                          <a:spcPts val="0"/>
                        </a:spcBef>
                        <a:spcAft>
                          <a:spcPts val="0"/>
                        </a:spcAft>
                      </a:pPr>
                      <a:r>
                        <a:rPr lang="en-US" sz="1100" b="1">
                          <a:latin typeface="Calibri"/>
                          <a:ea typeface="Calibri"/>
                          <a:cs typeface="Arial"/>
                        </a:rPr>
                        <a:t>Standard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latin typeface="Calibri"/>
                          <a:ea typeface="Calibri"/>
                          <a:cs typeface="Arial"/>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495.5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a:latin typeface="Calibri"/>
                          <a:ea typeface="Calibri"/>
                          <a:cs typeface="Arial"/>
                        </a:rPr>
                        <a:t>Light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a:latin typeface="Calibri"/>
                          <a:ea typeface="Calibri"/>
                          <a:cs typeface="Arial"/>
                        </a:rPr>
                        <a:t>Multi Purpose hall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557">
                <a:tc>
                  <a:txBody>
                    <a:bodyPr/>
                    <a:lstStyle/>
                    <a:p>
                      <a:pPr marL="0" marR="0" algn="ctr" rtl="1">
                        <a:lnSpc>
                          <a:spcPct val="115000"/>
                        </a:lnSpc>
                        <a:spcBef>
                          <a:spcPts val="0"/>
                        </a:spcBef>
                        <a:spcAft>
                          <a:spcPts val="0"/>
                        </a:spcAft>
                      </a:pPr>
                      <a:r>
                        <a:rPr lang="en-US" sz="1100" b="1">
                          <a:latin typeface="Calibri"/>
                          <a:ea typeface="Calibri"/>
                          <a:cs typeface="Arial"/>
                        </a:rPr>
                        <a:t>Standard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295.6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1">
                        <a:lnSpc>
                          <a:spcPct val="115000"/>
                        </a:lnSpc>
                        <a:spcBef>
                          <a:spcPts val="0"/>
                        </a:spcBef>
                        <a:spcAft>
                          <a:spcPts val="0"/>
                        </a:spcAft>
                      </a:pPr>
                      <a:r>
                        <a:rPr lang="en-US" sz="1100">
                          <a:latin typeface="Calibri"/>
                          <a:ea typeface="Calibri"/>
                          <a:cs typeface="Arial"/>
                        </a:rPr>
                        <a:t>ordinary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1">
                        <a:lnSpc>
                          <a:spcPct val="115000"/>
                        </a:lnSpc>
                        <a:spcBef>
                          <a:spcPts val="0"/>
                        </a:spcBef>
                        <a:spcAft>
                          <a:spcPts val="0"/>
                        </a:spcAft>
                      </a:pPr>
                      <a:r>
                        <a:rPr lang="en-US" sz="1100">
                          <a:latin typeface="Calibri"/>
                          <a:ea typeface="Calibri"/>
                          <a:cs typeface="Arial"/>
                        </a:rPr>
                        <a:t>Theater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29115">
                <a:tc>
                  <a:txBody>
                    <a:bodyPr/>
                    <a:lstStyle/>
                    <a:p>
                      <a:pPr marL="0" marR="0" algn="ctr" rtl="1">
                        <a:lnSpc>
                          <a:spcPct val="115000"/>
                        </a:lnSpc>
                        <a:spcBef>
                          <a:spcPts val="0"/>
                        </a:spcBef>
                        <a:spcAft>
                          <a:spcPts val="0"/>
                        </a:spcAft>
                      </a:pPr>
                      <a:r>
                        <a:rPr lang="en-US" sz="1100" b="1">
                          <a:latin typeface="Calibri"/>
                          <a:ea typeface="Calibri"/>
                          <a:cs typeface="Arial"/>
                        </a:rPr>
                        <a:t>Standard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a:latin typeface="Calibri"/>
                          <a:ea typeface="Calibri"/>
                          <a:cs typeface="Arial"/>
                        </a:rPr>
                        <a:t>Avg. area=15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a:latin typeface="Calibri"/>
                          <a:ea typeface="Calibri"/>
                          <a:cs typeface="Arial"/>
                        </a:rPr>
                        <a:t>Light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a:latin typeface="Calibri"/>
                          <a:ea typeface="Calibri"/>
                          <a:cs typeface="Arial"/>
                        </a:rPr>
                        <a:t>Each Office room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557">
                <a:tc>
                  <a:txBody>
                    <a:bodyPr/>
                    <a:lstStyle/>
                    <a:p>
                      <a:pPr marL="0" marR="0" algn="ctr" rtl="1">
                        <a:lnSpc>
                          <a:spcPct val="115000"/>
                        </a:lnSpc>
                        <a:spcBef>
                          <a:spcPts val="0"/>
                        </a:spcBef>
                        <a:spcAft>
                          <a:spcPts val="0"/>
                        </a:spcAft>
                      </a:pPr>
                      <a:r>
                        <a:rPr lang="en-US" sz="1100" b="1">
                          <a:latin typeface="Calibri"/>
                          <a:ea typeface="Calibri"/>
                          <a:cs typeface="Arial"/>
                        </a:rPr>
                        <a:t>Standard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363.5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1">
                        <a:lnSpc>
                          <a:spcPct val="115000"/>
                        </a:lnSpc>
                        <a:spcBef>
                          <a:spcPts val="0"/>
                        </a:spcBef>
                        <a:spcAft>
                          <a:spcPts val="0"/>
                        </a:spcAft>
                      </a:pPr>
                      <a:r>
                        <a:rPr lang="en-US" sz="1100">
                          <a:latin typeface="Calibri"/>
                          <a:ea typeface="Calibri"/>
                          <a:cs typeface="Arial"/>
                        </a:rPr>
                        <a:t>Light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1">
                        <a:lnSpc>
                          <a:spcPct val="115000"/>
                        </a:lnSpc>
                        <a:spcBef>
                          <a:spcPts val="0"/>
                        </a:spcBef>
                        <a:spcAft>
                          <a:spcPts val="0"/>
                        </a:spcAft>
                      </a:pPr>
                      <a:r>
                        <a:rPr lang="en-US" sz="1100">
                          <a:latin typeface="Calibri"/>
                          <a:ea typeface="Calibri"/>
                          <a:cs typeface="Arial"/>
                        </a:rPr>
                        <a:t>Restaurant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29115">
                <a:tc>
                  <a:txBody>
                    <a:bodyPr/>
                    <a:lstStyle/>
                    <a:p>
                      <a:pPr marL="0" marR="0" algn="ctr" rtl="1">
                        <a:lnSpc>
                          <a:spcPct val="115000"/>
                        </a:lnSpc>
                        <a:spcBef>
                          <a:spcPts val="0"/>
                        </a:spcBef>
                        <a:spcAft>
                          <a:spcPts val="0"/>
                        </a:spcAft>
                      </a:pPr>
                      <a:r>
                        <a:rPr lang="en-US" sz="1100" b="1">
                          <a:latin typeface="Calibri"/>
                          <a:ea typeface="Calibri"/>
                          <a:cs typeface="Arial"/>
                        </a:rPr>
                        <a:t>Standard</a:t>
                      </a:r>
                      <a:endParaRPr lang="en-US" sz="11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latin typeface="Calibri"/>
                          <a:ea typeface="Calibri"/>
                          <a:cs typeface="Arial"/>
                        </a:rPr>
                        <a:t>20.5 for each store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a:latin typeface="Calibri"/>
                          <a:ea typeface="Calibri"/>
                          <a:cs typeface="Arial"/>
                        </a:rPr>
                        <a:t>Light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rtl="1">
                        <a:lnSpc>
                          <a:spcPct val="115000"/>
                        </a:lnSpc>
                        <a:spcBef>
                          <a:spcPts val="0"/>
                        </a:spcBef>
                        <a:spcAft>
                          <a:spcPts val="0"/>
                        </a:spcAft>
                      </a:pPr>
                      <a:r>
                        <a:rPr lang="en-US" sz="1100">
                          <a:latin typeface="Calibri"/>
                          <a:ea typeface="Calibri"/>
                          <a:cs typeface="Arial"/>
                        </a:rPr>
                        <a:t>Store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557">
                <a:tc>
                  <a:txBody>
                    <a:bodyPr/>
                    <a:lstStyle/>
                    <a:p>
                      <a:pPr marL="0" marR="0" algn="ctr" rtl="1">
                        <a:lnSpc>
                          <a:spcPct val="115000"/>
                        </a:lnSpc>
                        <a:spcBef>
                          <a:spcPts val="0"/>
                        </a:spcBef>
                        <a:spcAft>
                          <a:spcPts val="0"/>
                        </a:spcAft>
                      </a:pPr>
                      <a:r>
                        <a:rPr lang="en-US" sz="1100" b="1">
                          <a:latin typeface="Calibri"/>
                          <a:ea typeface="Calibri"/>
                          <a:cs typeface="Arial"/>
                        </a:rPr>
                        <a:t>Standard</a:t>
                      </a:r>
                      <a:endParaRPr lang="en-US" sz="11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rowSpan="2">
                  <a:txBody>
                    <a:bodyPr/>
                    <a:lstStyle/>
                    <a:p>
                      <a:pPr marL="0" marR="0" algn="ctr" rtl="0">
                        <a:lnSpc>
                          <a:spcPct val="115000"/>
                        </a:lnSpc>
                        <a:spcBef>
                          <a:spcPts val="0"/>
                        </a:spcBef>
                        <a:spcAft>
                          <a:spcPts val="0"/>
                        </a:spcAft>
                      </a:pPr>
                      <a:r>
                        <a:rPr lang="en-US" sz="1100">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rowSpan="2">
                  <a:txBody>
                    <a:bodyPr/>
                    <a:lstStyle/>
                    <a:p>
                      <a:pPr marL="0" marR="0" algn="ctr" rtl="0">
                        <a:lnSpc>
                          <a:spcPct val="115000"/>
                        </a:lnSpc>
                        <a:spcBef>
                          <a:spcPts val="0"/>
                        </a:spcBef>
                        <a:spcAft>
                          <a:spcPts val="0"/>
                        </a:spcAft>
                      </a:pPr>
                      <a:r>
                        <a:rPr lang="en-US" sz="1100">
                          <a:latin typeface="Calibri"/>
                          <a:ea typeface="Calibri"/>
                          <a:cs typeface="Arial"/>
                        </a:rPr>
                        <a:t>20.5 for each store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rowSpan="2">
                  <a:txBody>
                    <a:bodyPr/>
                    <a:lstStyle/>
                    <a:p>
                      <a:pPr marL="0" marR="0" algn="ctr" rtl="1">
                        <a:lnSpc>
                          <a:spcPct val="115000"/>
                        </a:lnSpc>
                        <a:spcBef>
                          <a:spcPts val="0"/>
                        </a:spcBef>
                        <a:spcAft>
                          <a:spcPts val="0"/>
                        </a:spcAft>
                      </a:pPr>
                      <a:r>
                        <a:rPr lang="en-US" sz="1100">
                          <a:latin typeface="Calibri"/>
                          <a:ea typeface="Calibri"/>
                          <a:cs typeface="Arial"/>
                        </a:rPr>
                        <a:t>ordinary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vMerge="1">
                  <a:txBody>
                    <a:bodyPr/>
                    <a:lstStyle/>
                    <a:p>
                      <a:endParaRPr lang="en-US"/>
                    </a:p>
                  </a:txBody>
                  <a:tcPr/>
                </a:tc>
              </a:tr>
              <a:tr h="214557">
                <a:tc>
                  <a:txBody>
                    <a:bodyPr/>
                    <a:lstStyle/>
                    <a:p>
                      <a:pPr marL="0" marR="0" algn="ctr" rtl="1">
                        <a:lnSpc>
                          <a:spcPct val="115000"/>
                        </a:lnSpc>
                        <a:spcBef>
                          <a:spcPts val="0"/>
                        </a:spcBef>
                        <a:spcAft>
                          <a:spcPts val="0"/>
                        </a:spcAft>
                      </a:pPr>
                      <a:r>
                        <a:rPr lang="en-US" sz="1100" b="1">
                          <a:latin typeface="Calibri"/>
                          <a:ea typeface="Calibri"/>
                          <a:cs typeface="Arial"/>
                        </a:rPr>
                        <a:t>Staggered</a:t>
                      </a:r>
                      <a:endParaRPr lang="en-US" sz="11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79646"/>
                    </a:solidFill>
                  </a:tcPr>
                </a:tc>
                <a:tc>
                  <a:txBody>
                    <a:bodyPr/>
                    <a:lstStyle/>
                    <a:p>
                      <a:pPr marL="0" marR="0" algn="ctr" rtl="0">
                        <a:lnSpc>
                          <a:spcPct val="115000"/>
                        </a:lnSpc>
                        <a:spcBef>
                          <a:spcPts val="0"/>
                        </a:spcBef>
                        <a:spcAft>
                          <a:spcPts val="0"/>
                        </a:spcAft>
                      </a:pPr>
                      <a:r>
                        <a:rPr lang="en-US" sz="1100">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lnSpc>
                          <a:spcPct val="115000"/>
                        </a:lnSpc>
                        <a:spcBef>
                          <a:spcPts val="0"/>
                        </a:spcBef>
                        <a:spcAft>
                          <a:spcPts val="0"/>
                        </a:spcAft>
                      </a:pPr>
                      <a:r>
                        <a:rPr lang="en-US" sz="1100" dirty="0">
                          <a:latin typeface="Calibri"/>
                          <a:ea typeface="Calibri"/>
                          <a:cs typeface="Arial"/>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12289" name="Rectangle 1"/>
          <p:cNvSpPr>
            <a:spLocks noChangeArrowheads="1"/>
          </p:cNvSpPr>
          <p:nvPr/>
        </p:nvSpPr>
        <p:spPr bwMode="auto">
          <a:xfrm>
            <a:off x="1143000" y="2049334"/>
            <a:ext cx="67056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accent4"/>
                </a:solidFill>
                <a:latin typeface="Times New Roman" pitchFamily="18" charset="0"/>
                <a:ea typeface="Calibri" pitchFamily="34" charset="0"/>
                <a:cs typeface="Times New Roman" pitchFamily="18" charset="0"/>
              </a:rPr>
              <a:t>.</a:t>
            </a:r>
            <a:r>
              <a:rPr kumimoji="0" lang="ar-SA" sz="2000" b="1" i="0" u="none" strike="noStrike" cap="none" normalizeH="0" baseline="0" dirty="0" smtClean="0">
                <a:ln>
                  <a:noFill/>
                </a:ln>
                <a:solidFill>
                  <a:schemeClr val="accent4"/>
                </a:solidFill>
                <a:latin typeface="Times New Roman" pitchFamily="18" charset="0"/>
                <a:ea typeface="Calibri" pitchFamily="34" charset="0"/>
                <a:cs typeface="Times New Roman" pitchFamily="18" charset="0"/>
              </a:rPr>
              <a:t>الحسابات التصميمية لشبكات الحرائق </a:t>
            </a:r>
            <a:r>
              <a:rPr kumimoji="0" lang="ar-SA" b="1" i="0" u="none" strike="noStrike" cap="none" normalizeH="0" baseline="0" dirty="0" smtClean="0">
                <a:ln>
                  <a:noFill/>
                </a:ln>
                <a:solidFill>
                  <a:schemeClr val="accent4"/>
                </a:solidFill>
                <a:latin typeface="Times New Roman" pitchFamily="18" charset="0"/>
                <a:ea typeface="Calibri" pitchFamily="34" charset="0"/>
                <a:cs typeface="Times New Roman" pitchFamily="18" charset="0"/>
              </a:rPr>
              <a:t>:</a:t>
            </a:r>
            <a:endParaRPr kumimoji="0" lang="en-US" sz="900" b="1" i="0" u="none" strike="noStrike" cap="none" normalizeH="0" baseline="0" dirty="0" smtClean="0">
              <a:ln>
                <a:noFill/>
              </a:ln>
              <a:solidFill>
                <a:schemeClr val="accent4"/>
              </a:solidFill>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accent4"/>
                </a:solidFill>
                <a:latin typeface="Calibri" pitchFamily="34" charset="0"/>
                <a:ea typeface="Calibri" pitchFamily="34" charset="0"/>
                <a:cs typeface="Arial" pitchFamily="34" charset="0"/>
              </a:rPr>
              <a:t>سيتم استخدام نظام إطفاء أوتوماتيكي المتمثل بنظام المرشات التلقائية (</a:t>
            </a:r>
            <a:r>
              <a:rPr kumimoji="0" lang="en-US" sz="1600" b="1" i="0" u="none" strike="noStrike" cap="none" normalizeH="0" baseline="0" dirty="0" smtClean="0">
                <a:ln>
                  <a:noFill/>
                </a:ln>
                <a:solidFill>
                  <a:schemeClr val="accent4"/>
                </a:solidFill>
                <a:latin typeface="Calibri" pitchFamily="34" charset="0"/>
                <a:ea typeface="Calibri" pitchFamily="34" charset="0"/>
                <a:cs typeface="Arial" pitchFamily="34" charset="0"/>
              </a:rPr>
              <a:t>sprinkler system </a:t>
            </a:r>
            <a:r>
              <a:rPr kumimoji="0" lang="ar-SA" sz="1600" b="1" i="0" u="none" strike="noStrike" cap="none" normalizeH="0" baseline="0" dirty="0" smtClean="0">
                <a:ln>
                  <a:noFill/>
                </a:ln>
                <a:solidFill>
                  <a:schemeClr val="accent4"/>
                </a:solidFill>
                <a:latin typeface="Calibri" pitchFamily="34" charset="0"/>
                <a:ea typeface="Calibri" pitchFamily="34" charset="0"/>
                <a:cs typeface="Arial" pitchFamily="34" charset="0"/>
              </a:rPr>
              <a:t>) </a:t>
            </a:r>
            <a:endParaRPr kumimoji="0" lang="ar-SA" sz="2000" b="1" i="0" u="none" strike="noStrike" cap="none" normalizeH="0" baseline="0" dirty="0" smtClean="0">
              <a:ln>
                <a:noFill/>
              </a:ln>
              <a:solidFill>
                <a:schemeClr val="accent4"/>
              </a:solidFill>
              <a:latin typeface="Arial" pitchFamily="34" charset="0"/>
              <a:cs typeface="Arial" pitchFamily="34" charset="0"/>
            </a:endParaRPr>
          </a:p>
        </p:txBody>
      </p:sp>
      <p:sp>
        <p:nvSpPr>
          <p:cNvPr id="4" name="TextBox 3"/>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32812" t="28704" r="13715" b="10802"/>
          <a:stretch>
            <a:fillRect/>
          </a:stretch>
        </p:blipFill>
        <p:spPr bwMode="auto">
          <a:xfrm rot="1273952">
            <a:off x="1020128" y="2109501"/>
            <a:ext cx="6995424" cy="386136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Picture 5" descr="C:\Users\mohannad\Desktop\RME-HVAC-3D-1.p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9851" y="1752600"/>
            <a:ext cx="2965349" cy="24538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3" descr="C:\Users\mohannad\Desktop\sidelinks.jpg"/>
          <p:cNvPicPr>
            <a:picLocks noChangeAspect="1" noChangeArrowheads="1"/>
          </p:cNvPicPr>
          <p:nvPr/>
        </p:nvPicPr>
        <p:blipFill>
          <a:blip r:embed="rId4" cstate="print">
            <a:clrChange>
              <a:clrFrom>
                <a:srgbClr val="F3F2F7"/>
              </a:clrFrom>
              <a:clrTo>
                <a:srgbClr val="F3F2F7">
                  <a:alpha val="0"/>
                </a:srgbClr>
              </a:clrTo>
            </a:clrChange>
            <a:lum bright="-30000" contrast="10000"/>
          </a:blip>
          <a:srcRect/>
          <a:stretch>
            <a:fillRect/>
          </a:stretch>
        </p:blipFill>
        <p:spPr bwMode="auto">
          <a:xfrm>
            <a:off x="7132750" y="1828801"/>
            <a:ext cx="1541350" cy="2895600"/>
          </a:xfrm>
          <a:prstGeom prst="rect">
            <a:avLst/>
          </a:prstGeom>
          <a:noFill/>
        </p:spPr>
      </p:pic>
      <p:sp>
        <p:nvSpPr>
          <p:cNvPr id="6" name="Rectangle 5"/>
          <p:cNvSpPr/>
          <p:nvPr/>
        </p:nvSpPr>
        <p:spPr>
          <a:xfrm>
            <a:off x="381000" y="1828800"/>
            <a:ext cx="8305800" cy="461665"/>
          </a:xfrm>
          <a:prstGeom prst="rect">
            <a:avLst/>
          </a:prstGeom>
        </p:spPr>
        <p:txBody>
          <a:bodyPr wrap="square">
            <a:spAutoFit/>
          </a:bodyPr>
          <a:lstStyle/>
          <a:p>
            <a:r>
              <a:rPr lang="en-US" sz="2400" b="1" dirty="0" smtClean="0"/>
              <a:t> Heating, ventilation  and air-conditioning (</a:t>
            </a:r>
            <a:r>
              <a:rPr lang="en-US" sz="2400" b="1" dirty="0" smtClean="0">
                <a:solidFill>
                  <a:srgbClr val="FF0000"/>
                </a:solidFill>
              </a:rPr>
              <a:t>HVAC</a:t>
            </a:r>
            <a:r>
              <a:rPr lang="en-US" sz="2400" b="1" dirty="0" smtClean="0"/>
              <a:t>) systems </a:t>
            </a:r>
            <a:endParaRPr lang="en-US" sz="2400" b="1" dirty="0"/>
          </a:p>
        </p:txBody>
      </p:sp>
      <p:sp>
        <p:nvSpPr>
          <p:cNvPr id="8" name="TextBox 7"/>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TextBox 8"/>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38200" y="3505200"/>
            <a:ext cx="3733800" cy="400110"/>
          </a:xfrm>
          <a:prstGeom prst="rect">
            <a:avLst/>
          </a:prstGeom>
        </p:spPr>
        <p:txBody>
          <a:bodyPr wrap="square">
            <a:spAutoFit/>
          </a:bodyPr>
          <a:lstStyle/>
          <a:p>
            <a:r>
              <a:rPr lang="en-US" sz="2000" b="1" dirty="0" smtClean="0">
                <a:solidFill>
                  <a:schemeClr val="accent4"/>
                </a:solidFill>
                <a:latin typeface="Algerian" pitchFamily="82" charset="0"/>
              </a:rPr>
              <a:t>Heating load calculation</a:t>
            </a:r>
            <a:endParaRPr lang="en-US" sz="2000" dirty="0">
              <a:solidFill>
                <a:schemeClr val="accent4"/>
              </a:solidFill>
              <a:latin typeface="Algerian" pitchFamily="82" charset="0"/>
            </a:endParaRPr>
          </a:p>
        </p:txBody>
      </p:sp>
      <p:sp>
        <p:nvSpPr>
          <p:cNvPr id="10" name="Rectangle 9"/>
          <p:cNvSpPr/>
          <p:nvPr/>
        </p:nvSpPr>
        <p:spPr>
          <a:xfrm>
            <a:off x="990600" y="3962400"/>
            <a:ext cx="2081339" cy="369332"/>
          </a:xfrm>
          <a:prstGeom prst="rect">
            <a:avLst/>
          </a:prstGeom>
        </p:spPr>
        <p:txBody>
          <a:bodyPr wrap="none">
            <a:spAutoFit/>
          </a:bodyPr>
          <a:lstStyle/>
          <a:p>
            <a:pPr>
              <a:buFont typeface="Wingdings" pitchFamily="2" charset="2"/>
              <a:buChar char="ü"/>
            </a:pPr>
            <a:r>
              <a:rPr lang="en-US" b="1" dirty="0" smtClean="0"/>
              <a:t> Q Total=57.90 Kw</a:t>
            </a:r>
            <a:endParaRPr lang="en-US" b="1" dirty="0"/>
          </a:p>
        </p:txBody>
      </p:sp>
      <p:sp>
        <p:nvSpPr>
          <p:cNvPr id="11" name="Rectangle 1"/>
          <p:cNvSpPr>
            <a:spLocks noChangeArrowheads="1"/>
          </p:cNvSpPr>
          <p:nvPr/>
        </p:nvSpPr>
        <p:spPr bwMode="auto">
          <a:xfrm>
            <a:off x="990600" y="4385846"/>
            <a:ext cx="4648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 circulation = 2.2 ×3991.77= </a:t>
            </a:r>
            <a:r>
              <a:rPr kumimoji="0" lang="en-US"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8781.89</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CFM</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990600" y="4724400"/>
            <a:ext cx="2963953" cy="369332"/>
          </a:xfrm>
          <a:prstGeom prst="rect">
            <a:avLst/>
          </a:prstGeom>
        </p:spPr>
        <p:txBody>
          <a:bodyPr wrap="none">
            <a:spAutoFit/>
          </a:bodyPr>
          <a:lstStyle/>
          <a:p>
            <a:pPr>
              <a:buFont typeface="Wingdings" pitchFamily="2" charset="2"/>
              <a:buChar char="ü"/>
            </a:pPr>
            <a:r>
              <a:rPr lang="en-US" b="1" dirty="0" smtClean="0"/>
              <a:t>    (60x60) provide 300 CFM</a:t>
            </a:r>
            <a:endParaRPr lang="en-US" b="1" dirty="0"/>
          </a:p>
        </p:txBody>
      </p:sp>
      <p:sp>
        <p:nvSpPr>
          <p:cNvPr id="13" name="Rectangle 2"/>
          <p:cNvSpPr>
            <a:spLocks noChangeArrowheads="1"/>
          </p:cNvSpPr>
          <p:nvPr/>
        </p:nvSpPr>
        <p:spPr bwMode="auto">
          <a:xfrm>
            <a:off x="990600" y="5105400"/>
            <a:ext cx="5715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N# diff = 21.95 we used   </a:t>
            </a:r>
            <a:r>
              <a:rPr kumimoji="0" lang="en-US"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22</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diffuser (60x60) </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p:txBody>
      </p:sp>
      <p:sp>
        <p:nvSpPr>
          <p:cNvPr id="57347" name="Rectangle 3"/>
          <p:cNvSpPr>
            <a:spLocks noChangeArrowheads="1"/>
          </p:cNvSpPr>
          <p:nvPr/>
        </p:nvSpPr>
        <p:spPr bwMode="auto">
          <a:xfrm>
            <a:off x="2286000" y="5928211"/>
            <a:ext cx="4558107" cy="61555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none" lIns="91440" tIns="45720" rIns="91440" bIns="45720" numCol="1" anchor="ctr" anchorCtr="0" compatLnSpc="1">
            <a:prstTxWarp prst="textNoShape">
              <a:avLst/>
            </a:prstTxWarp>
            <a:spAutoFit/>
            <a:scene3d>
              <a:camera prst="orthographicFront"/>
              <a:lightRig rig="balanced" dir="t">
                <a:rot lat="0" lon="0" rev="2100000"/>
              </a:lightRig>
            </a:scene3d>
            <a:sp3d extrusionH="57150" prstMaterial="metal">
              <a:bevelT w="38100" h="25400"/>
              <a:contourClr>
                <a:schemeClr val="bg2"/>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normalizeH="0" baseline="0" dirty="0" smtClean="0">
                <a:ln w="50800"/>
                <a:solidFill>
                  <a:srgbClr val="FF0000"/>
                </a:solidFill>
                <a:latin typeface="Times New Roman" pitchFamily="18" charset="0"/>
                <a:ea typeface="Times New Roman" pitchFamily="18" charset="0"/>
                <a:cs typeface="Times New Roman" pitchFamily="18" charset="0"/>
              </a:rPr>
              <a:t>Air handler unit </a:t>
            </a:r>
            <a:endParaRPr kumimoji="0" lang="en-US" sz="1600" b="1" i="0" u="none" strike="noStrike" normalizeH="0" baseline="0" dirty="0" smtClean="0">
              <a:ln w="50800"/>
              <a:solidFill>
                <a:srgbClr val="FF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We used air handler unit with capacity </a:t>
            </a:r>
            <a:r>
              <a:rPr kumimoji="0" lang="en-US" sz="1600" b="1" i="0" u="none" strike="noStrike" normalizeH="0" baseline="0" dirty="0" smtClean="0">
                <a:ln w="50800"/>
                <a:solidFill>
                  <a:srgbClr val="FF0000"/>
                </a:solidFill>
                <a:latin typeface="Times New Roman" pitchFamily="18" charset="0"/>
                <a:ea typeface="Times New Roman" pitchFamily="18" charset="0"/>
                <a:cs typeface="Times New Roman" pitchFamily="18" charset="0"/>
              </a:rPr>
              <a:t>9000</a:t>
            </a:r>
            <a:r>
              <a:rPr kumimoji="0" lang="en-US" sz="1600" b="1" i="0" u="none"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 CFM</a:t>
            </a:r>
            <a:endParaRPr kumimoji="0" lang="en-US" sz="2000" b="1" i="0" u="none" strike="noStrike" normalizeH="0" baseline="0" dirty="0" smtClean="0">
              <a:ln w="50800"/>
              <a:solidFill>
                <a:schemeClr val="bg1">
                  <a:shade val="50000"/>
                </a:schemeClr>
              </a:solidFill>
              <a:latin typeface="Arial" pitchFamily="34" charset="0"/>
              <a:cs typeface="Arial" pitchFamily="34" charset="0"/>
            </a:endParaRPr>
          </a:p>
        </p:txBody>
      </p:sp>
      <p:sp>
        <p:nvSpPr>
          <p:cNvPr id="57348" name="Rectangle 4"/>
          <p:cNvSpPr>
            <a:spLocks noChangeArrowheads="1"/>
          </p:cNvSpPr>
          <p:nvPr/>
        </p:nvSpPr>
        <p:spPr bwMode="auto">
          <a:xfrm>
            <a:off x="838200" y="2667000"/>
            <a:ext cx="4419600" cy="769441"/>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accent4"/>
                </a:solidFill>
                <a:effectLst/>
                <a:latin typeface="Algerian" pitchFamily="82" charset="0"/>
                <a:ea typeface="Calibri" pitchFamily="34" charset="0"/>
                <a:cs typeface="Times New Roman" pitchFamily="18" charset="0"/>
              </a:rPr>
              <a:t>HVAC SYSTEMS: </a:t>
            </a:r>
            <a:endParaRPr kumimoji="0" lang="en-US" sz="1200" b="0" i="0" u="none" strike="noStrike" cap="none" normalizeH="0" baseline="0" dirty="0" smtClean="0">
              <a:ln>
                <a:noFill/>
              </a:ln>
              <a:solidFill>
                <a:schemeClr val="accent4"/>
              </a:solidFill>
              <a:effectLst/>
              <a:latin typeface="Algerian" pitchFamily="82"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We Used water to air system in the project,</a:t>
            </a:r>
            <a:endPar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981200"/>
            <a:ext cx="2262158" cy="461665"/>
          </a:xfrm>
          <a:prstGeom prst="rect">
            <a:avLst/>
          </a:prstGeom>
        </p:spPr>
        <p:txBody>
          <a:bodyPr wrap="none">
            <a:spAutoFit/>
          </a:bodyPr>
          <a:lstStyle/>
          <a:p>
            <a:r>
              <a:rPr lang="en-US" sz="2400" dirty="0" smtClean="0">
                <a:solidFill>
                  <a:schemeClr val="accent4"/>
                </a:solidFill>
                <a:latin typeface="Algerian" pitchFamily="82" charset="0"/>
              </a:rPr>
              <a:t>Cooling load</a:t>
            </a:r>
            <a:endParaRPr lang="en-US" sz="2400" dirty="0">
              <a:solidFill>
                <a:schemeClr val="accent4"/>
              </a:solidFill>
              <a:latin typeface="Algerian" pitchFamily="82" charset="0"/>
            </a:endParaRPr>
          </a:p>
        </p:txBody>
      </p:sp>
      <p:sp>
        <p:nvSpPr>
          <p:cNvPr id="59393" name="Rectangle 1"/>
          <p:cNvSpPr>
            <a:spLocks noChangeArrowheads="1"/>
          </p:cNvSpPr>
          <p:nvPr/>
        </p:nvSpPr>
        <p:spPr bwMode="auto">
          <a:xfrm>
            <a:off x="990600" y="2560023"/>
            <a:ext cx="2362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 total = 61.25 Kw</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59394" name="Rectangle 2"/>
          <p:cNvSpPr>
            <a:spLocks noChangeArrowheads="1"/>
          </p:cNvSpPr>
          <p:nvPr/>
        </p:nvSpPr>
        <p:spPr bwMode="auto">
          <a:xfrm>
            <a:off x="990600" y="2971800"/>
            <a:ext cx="2031325"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 s= 43.10 Kw	</a:t>
            </a:r>
            <a:endPar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 cir = 3591.71 L/S	</a:t>
            </a:r>
            <a:endPar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 cir =7901.76 CFM	</a:t>
            </a:r>
            <a:endPar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 diffuser = 19.75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use 20	</a:t>
            </a:r>
            <a:r>
              <a:rPr kumimoji="0" lang="en-US" sz="16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(60x60)</a:t>
            </a:r>
            <a:endParaRPr kumimoji="0" lang="en-US" sz="2000" b="0" i="0" u="none" strike="noStrike" cap="none" normalizeH="0" baseline="0" dirty="0" smtClean="0">
              <a:ln>
                <a:noFill/>
              </a:ln>
              <a:solidFill>
                <a:srgbClr val="FF0000"/>
              </a:solidFill>
              <a:effectLst/>
              <a:latin typeface="Arial" pitchFamily="34" charset="0"/>
              <a:cs typeface="Arial" pitchFamily="34" charset="0"/>
            </a:endParaRPr>
          </a:p>
        </p:txBody>
      </p:sp>
      <p:pic>
        <p:nvPicPr>
          <p:cNvPr id="8" name="Picture 7"/>
          <p:cNvPicPr/>
          <p:nvPr/>
        </p:nvPicPr>
        <p:blipFill>
          <a:blip r:embed="rId2" cstate="print">
            <a:clrChange>
              <a:clrFrom>
                <a:srgbClr val="FFFFFF"/>
              </a:clrFrom>
              <a:clrTo>
                <a:srgbClr val="FFFFFF">
                  <a:alpha val="0"/>
                </a:srgbClr>
              </a:clrTo>
            </a:clrChange>
          </a:blip>
          <a:srcRect l="32812" t="28704" r="13715" b="10802"/>
          <a:stretch>
            <a:fillRect/>
          </a:stretch>
        </p:blipFill>
        <p:spPr bwMode="auto">
          <a:xfrm>
            <a:off x="2743200" y="2547938"/>
            <a:ext cx="5923280" cy="3548062"/>
          </a:xfrm>
          <a:prstGeom prst="rect">
            <a:avLst/>
          </a:prstGeom>
          <a:noFill/>
          <a:ln w="9525">
            <a:noFill/>
            <a:miter lim="800000"/>
            <a:headEnd/>
            <a:tailEnd/>
          </a:ln>
        </p:spPr>
      </p:pic>
      <p:sp>
        <p:nvSpPr>
          <p:cNvPr id="59395" name="Rectangle 3"/>
          <p:cNvSpPr>
            <a:spLocks noChangeArrowheads="1"/>
          </p:cNvSpPr>
          <p:nvPr/>
        </p:nvSpPr>
        <p:spPr bwMode="auto">
          <a:xfrm>
            <a:off x="1981200" y="6172200"/>
            <a:ext cx="4495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97013" algn="l"/>
                <a:tab pos="3048000" algn="ctr"/>
              </a:tabLst>
            </a:pPr>
            <a:r>
              <a:rPr kumimoji="0" lang="ar-KW" sz="1600" b="1" i="0" u="none" strike="noStrike" cap="none" normalizeH="0" baseline="0" dirty="0" smtClean="0">
                <a:ln>
                  <a:noFill/>
                </a:ln>
                <a:solidFill>
                  <a:schemeClr val="accent4"/>
                </a:solidFill>
                <a:effectLst/>
                <a:latin typeface="Times New Roman" pitchFamily="18" charset="0"/>
                <a:ea typeface="Times New Roman" pitchFamily="18" charset="0"/>
                <a:cs typeface="Times New Roman" pitchFamily="18" charset="0"/>
              </a:rPr>
              <a:t>	الشكل يوضح توزيع مخارج التدفئة والتبريد في المدرج</a:t>
            </a:r>
            <a:endParaRPr kumimoji="0" lang="ar-KW" sz="2000" b="1" i="0" u="none" strike="noStrike" cap="none" normalizeH="0" baseline="0" dirty="0" smtClean="0">
              <a:ln>
                <a:noFill/>
              </a:ln>
              <a:solidFill>
                <a:schemeClr val="accent4"/>
              </a:solidFill>
              <a:effectLst/>
              <a:latin typeface="Arial" pitchFamily="34" charset="0"/>
              <a:cs typeface="Arial" pitchFamily="34" charset="0"/>
            </a:endParaRPr>
          </a:p>
        </p:txBody>
      </p:sp>
      <p:sp>
        <p:nvSpPr>
          <p:cNvPr id="7" name="TextBox 6"/>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9" name="TextBox 8"/>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34896" t="25309" r="20660" b="12037"/>
          <a:stretch>
            <a:fillRect/>
          </a:stretch>
        </p:blipFill>
        <p:spPr bwMode="auto">
          <a:xfrm>
            <a:off x="990600" y="1828800"/>
            <a:ext cx="71628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19618" t="35494" r="20660" b="38580"/>
          <a:stretch>
            <a:fillRect/>
          </a:stretch>
        </p:blipFill>
        <p:spPr bwMode="auto">
          <a:xfrm>
            <a:off x="838200" y="1838325"/>
            <a:ext cx="5676900" cy="1590675"/>
          </a:xfrm>
          <a:prstGeom prst="rect">
            <a:avLst/>
          </a:prstGeom>
          <a:noFill/>
          <a:ln w="9525">
            <a:noFill/>
            <a:miter lim="800000"/>
            <a:headEnd/>
            <a:tailEnd/>
          </a:ln>
        </p:spPr>
      </p:pic>
      <p:pic>
        <p:nvPicPr>
          <p:cNvPr id="5" name="Picture 4"/>
          <p:cNvPicPr/>
          <p:nvPr/>
        </p:nvPicPr>
        <p:blipFill>
          <a:blip r:embed="rId3" cstate="print">
            <a:clrChange>
              <a:clrFrom>
                <a:srgbClr val="FFFFFF"/>
              </a:clrFrom>
              <a:clrTo>
                <a:srgbClr val="FFFFFF">
                  <a:alpha val="0"/>
                </a:srgbClr>
              </a:clrTo>
            </a:clrChange>
          </a:blip>
          <a:srcRect l="20660" t="24383" r="21875" b="13272"/>
          <a:stretch>
            <a:fillRect/>
          </a:stretch>
        </p:blipFill>
        <p:spPr bwMode="auto">
          <a:xfrm>
            <a:off x="990600" y="3657600"/>
            <a:ext cx="5334000" cy="3200400"/>
          </a:xfrm>
          <a:prstGeom prst="rect">
            <a:avLst/>
          </a:prstGeom>
          <a:noFill/>
          <a:ln w="9525">
            <a:noFill/>
            <a:miter lim="800000"/>
            <a:headEnd/>
            <a:tailEnd/>
          </a:ln>
        </p:spPr>
      </p:pic>
      <p:sp>
        <p:nvSpPr>
          <p:cNvPr id="6" name="TextBox 5"/>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TextBox 6"/>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pic>
        <p:nvPicPr>
          <p:cNvPr id="55298" name="Picture 2"/>
          <p:cNvPicPr>
            <a:picLocks noChangeAspect="1" noChangeArrowheads="1"/>
          </p:cNvPicPr>
          <p:nvPr/>
        </p:nvPicPr>
        <p:blipFill>
          <a:blip r:embed="rId2" cstate="print">
            <a:clrChange>
              <a:clrFrom>
                <a:srgbClr val="FFFFFF"/>
              </a:clrFrom>
              <a:clrTo>
                <a:srgbClr val="FFFFFF">
                  <a:alpha val="0"/>
                </a:srgbClr>
              </a:clrTo>
            </a:clrChange>
          </a:blip>
          <a:srcRect l="26354" t="23959" r="32064" b="9375"/>
          <a:stretch>
            <a:fillRect/>
          </a:stretch>
        </p:blipFill>
        <p:spPr bwMode="auto">
          <a:xfrm>
            <a:off x="1752600" y="1828800"/>
            <a:ext cx="5410200" cy="4876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3B776A3E-7F26-46A9-95F1-B64090F2CB22}"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762000" y="2057400"/>
            <a:ext cx="5334000" cy="369332"/>
          </a:xfrm>
          <a:prstGeom prst="rect">
            <a:avLst/>
          </a:prstGeom>
        </p:spPr>
        <p:txBody>
          <a:bodyPr wrap="square">
            <a:spAutoFit/>
          </a:bodyPr>
          <a:lstStyle/>
          <a:p>
            <a:r>
              <a:rPr lang="en-US" b="1" dirty="0" smtClean="0">
                <a:solidFill>
                  <a:schemeClr val="accent4"/>
                </a:solidFill>
              </a:rPr>
              <a:t>Computer room calculation by </a:t>
            </a:r>
            <a:r>
              <a:rPr lang="en-US" b="1" u="sng" dirty="0" smtClean="0">
                <a:solidFill>
                  <a:schemeClr val="accent4"/>
                </a:solidFill>
              </a:rPr>
              <a:t>RHVAC</a:t>
            </a:r>
            <a:r>
              <a:rPr lang="en-US" b="1" dirty="0" smtClean="0">
                <a:solidFill>
                  <a:schemeClr val="accent4"/>
                </a:solidFill>
              </a:rPr>
              <a:t> program</a:t>
            </a:r>
            <a:endParaRPr lang="en-US" dirty="0">
              <a:solidFill>
                <a:schemeClr val="accent4"/>
              </a:solidFill>
            </a:endParaRPr>
          </a:p>
        </p:txBody>
      </p:sp>
      <p:pic>
        <p:nvPicPr>
          <p:cNvPr id="5" name="Picture 4"/>
          <p:cNvPicPr/>
          <p:nvPr/>
        </p:nvPicPr>
        <p:blipFill>
          <a:blip r:embed="rId2" cstate="print">
            <a:clrChange>
              <a:clrFrom>
                <a:srgbClr val="FFFFFF"/>
              </a:clrFrom>
              <a:clrTo>
                <a:srgbClr val="FFFFFF">
                  <a:alpha val="0"/>
                </a:srgbClr>
              </a:clrTo>
            </a:clrChange>
          </a:blip>
          <a:srcRect l="6771" t="45370" r="25868" b="41050"/>
          <a:stretch>
            <a:fillRect/>
          </a:stretch>
        </p:blipFill>
        <p:spPr bwMode="auto">
          <a:xfrm>
            <a:off x="990600" y="2667000"/>
            <a:ext cx="4695825" cy="695325"/>
          </a:xfrm>
          <a:prstGeom prst="rect">
            <a:avLst/>
          </a:prstGeom>
          <a:noFill/>
          <a:ln w="9525">
            <a:noFill/>
            <a:miter lim="800000"/>
            <a:headEnd/>
            <a:tailEnd/>
          </a:ln>
        </p:spPr>
      </p:pic>
      <p:pic>
        <p:nvPicPr>
          <p:cNvPr id="6" name="Picture 5"/>
          <p:cNvPicPr/>
          <p:nvPr/>
        </p:nvPicPr>
        <p:blipFill>
          <a:blip r:embed="rId3" cstate="print">
            <a:clrChange>
              <a:clrFrom>
                <a:srgbClr val="FFFFFF"/>
              </a:clrFrom>
              <a:clrTo>
                <a:srgbClr val="FFFFFF">
                  <a:alpha val="0"/>
                </a:srgbClr>
              </a:clrTo>
            </a:clrChange>
          </a:blip>
          <a:srcRect l="6424" t="34259" r="7465" b="21296"/>
          <a:stretch>
            <a:fillRect/>
          </a:stretch>
        </p:blipFill>
        <p:spPr bwMode="auto">
          <a:xfrm>
            <a:off x="990600" y="3581400"/>
            <a:ext cx="5480050" cy="1838325"/>
          </a:xfrm>
          <a:prstGeom prst="rect">
            <a:avLst/>
          </a:prstGeom>
          <a:noFill/>
          <a:ln w="9525">
            <a:noFill/>
            <a:miter lim="800000"/>
            <a:headEnd/>
            <a:tailEnd/>
          </a:ln>
        </p:spPr>
      </p:pic>
      <p:pic>
        <p:nvPicPr>
          <p:cNvPr id="7" name="Picture 6"/>
          <p:cNvPicPr/>
          <p:nvPr/>
        </p:nvPicPr>
        <p:blipFill>
          <a:blip r:embed="rId4" cstate="print">
            <a:clrChange>
              <a:clrFrom>
                <a:srgbClr val="FFFFFF"/>
              </a:clrFrom>
              <a:clrTo>
                <a:srgbClr val="FFFFFF">
                  <a:alpha val="0"/>
                </a:srgbClr>
              </a:clrTo>
            </a:clrChange>
          </a:blip>
          <a:srcRect l="6250" t="43519" r="7465" b="36419"/>
          <a:stretch>
            <a:fillRect/>
          </a:stretch>
        </p:blipFill>
        <p:spPr bwMode="auto">
          <a:xfrm>
            <a:off x="914400" y="5638800"/>
            <a:ext cx="5819775" cy="101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2929" t="20679" r="21704" b="14198"/>
          <a:stretch>
            <a:fillRect/>
          </a:stretch>
        </p:blipFill>
        <p:spPr bwMode="auto">
          <a:xfrm>
            <a:off x="838200" y="2438400"/>
            <a:ext cx="6952615" cy="38004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TextBox 2"/>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6250" t="17593" r="7292" b="19136"/>
          <a:stretch>
            <a:fillRect/>
          </a:stretch>
        </p:blipFill>
        <p:spPr bwMode="auto">
          <a:xfrm>
            <a:off x="762000" y="2286000"/>
            <a:ext cx="5486400" cy="2258458"/>
          </a:xfrm>
          <a:prstGeom prst="rect">
            <a:avLst/>
          </a:prstGeom>
          <a:noFill/>
          <a:ln w="9525">
            <a:noFill/>
            <a:miter lim="800000"/>
            <a:headEnd/>
            <a:tailEnd/>
          </a:ln>
        </p:spPr>
      </p:pic>
      <p:pic>
        <p:nvPicPr>
          <p:cNvPr id="6" name="Picture 5"/>
          <p:cNvPicPr/>
          <p:nvPr/>
        </p:nvPicPr>
        <p:blipFill>
          <a:blip r:embed="rId3" cstate="print">
            <a:clrChange>
              <a:clrFrom>
                <a:srgbClr val="FFFFFF"/>
              </a:clrFrom>
              <a:clrTo>
                <a:srgbClr val="FFFFFF">
                  <a:alpha val="0"/>
                </a:srgbClr>
              </a:clrTo>
            </a:clrChange>
          </a:blip>
          <a:srcRect l="6250" t="19136" r="7465" b="48148"/>
          <a:stretch>
            <a:fillRect/>
          </a:stretch>
        </p:blipFill>
        <p:spPr bwMode="auto">
          <a:xfrm>
            <a:off x="838200" y="4800600"/>
            <a:ext cx="5400675" cy="1657350"/>
          </a:xfrm>
          <a:prstGeom prst="rect">
            <a:avLst/>
          </a:prstGeom>
          <a:noFill/>
          <a:ln w="9525">
            <a:noFill/>
            <a:miter lim="800000"/>
            <a:headEnd/>
            <a:tailEnd/>
          </a:ln>
        </p:spPr>
      </p:pic>
      <p:sp>
        <p:nvSpPr>
          <p:cNvPr id="5" name="TextBox 4"/>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7" name="TextBox 6"/>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clrChange>
              <a:clrFrom>
                <a:srgbClr val="FFFFFF"/>
              </a:clrFrom>
              <a:clrTo>
                <a:srgbClr val="FFFFFF">
                  <a:alpha val="0"/>
                </a:srgbClr>
              </a:clrTo>
            </a:clrChange>
          </a:blip>
          <a:srcRect l="3672" t="23632" r="29270" b="17374"/>
          <a:stretch>
            <a:fillRect/>
          </a:stretch>
        </p:blipFill>
        <p:spPr bwMode="auto">
          <a:xfrm>
            <a:off x="762000" y="2209800"/>
            <a:ext cx="7315200" cy="3886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TextBox 2"/>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5" name="TextBox 4"/>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2590800"/>
            <a:ext cx="7696200" cy="3170099"/>
          </a:xfrm>
          <a:prstGeom prst="rect">
            <a:avLst/>
          </a:prstGeom>
        </p:spPr>
        <p:txBody>
          <a:bodyPr wrap="square">
            <a:spAutoFit/>
          </a:bodyPr>
          <a:lstStyle/>
          <a:p>
            <a:pPr algn="ctr" rtl="1"/>
            <a:r>
              <a:rPr lang="ar-JO" b="1" dirty="0" smtClean="0">
                <a:solidFill>
                  <a:schemeClr val="accent2"/>
                </a:solidFill>
                <a:cs typeface="bader_al gordabia" pitchFamily="2" charset="-78"/>
              </a:rPr>
              <a:t> </a:t>
            </a:r>
            <a:r>
              <a:rPr lang="ar-JO" sz="2800" b="1" dirty="0" smtClean="0">
                <a:solidFill>
                  <a:srgbClr val="C00000"/>
                </a:solidFill>
                <a:cs typeface="bader_al gordabia" pitchFamily="2" charset="-78"/>
              </a:rPr>
              <a:t>شكرا لإصغائكم ووفقنا </a:t>
            </a:r>
            <a:r>
              <a:rPr lang="ar-JO" sz="2800" b="1" dirty="0" smtClean="0">
                <a:solidFill>
                  <a:srgbClr val="C00000"/>
                </a:solidFill>
                <a:cs typeface="bader_al gordabia" pitchFamily="2" charset="-78"/>
              </a:rPr>
              <a:t>وإياكم الله</a:t>
            </a:r>
          </a:p>
          <a:p>
            <a:pPr algn="ctr" rtl="1"/>
            <a:r>
              <a:rPr lang="ar-JO" sz="2800" b="1" dirty="0" smtClean="0">
                <a:solidFill>
                  <a:srgbClr val="C00000"/>
                </a:solidFill>
                <a:cs typeface="bader_al gordabia" pitchFamily="2" charset="-78"/>
              </a:rPr>
              <a:t> وأهلا وسهلا بالضيوف</a:t>
            </a:r>
            <a:endParaRPr lang="ar-JO" b="1" dirty="0" smtClean="0">
              <a:solidFill>
                <a:srgbClr val="C00000"/>
              </a:solidFill>
              <a:cs typeface="bader_al gordabia" pitchFamily="2" charset="-78"/>
            </a:endParaRPr>
          </a:p>
          <a:p>
            <a:pPr algn="ctr" rtl="1"/>
            <a:endParaRPr lang="ar-JO" b="1" dirty="0" smtClean="0">
              <a:solidFill>
                <a:schemeClr val="accent2"/>
              </a:solidFill>
              <a:cs typeface="bader_al gordabia" pitchFamily="2" charset="-78"/>
            </a:endParaRPr>
          </a:p>
          <a:p>
            <a:pPr algn="ctr" rtl="1"/>
            <a:endParaRPr lang="ar-JO" b="1" dirty="0" smtClean="0">
              <a:solidFill>
                <a:schemeClr val="accent2"/>
              </a:solidFill>
              <a:cs typeface="bader_al gordabia" pitchFamily="2" charset="-78"/>
            </a:endParaRPr>
          </a:p>
          <a:p>
            <a:pPr algn="ctr" rtl="1"/>
            <a:r>
              <a:rPr lang="ar-JO" b="1" dirty="0" smtClean="0">
                <a:solidFill>
                  <a:schemeClr val="accent1">
                    <a:lumMod val="75000"/>
                  </a:schemeClr>
                </a:solidFill>
                <a:cs typeface="bader_al gordabia" pitchFamily="2" charset="-78"/>
              </a:rPr>
              <a:t>مع تحيات الطلبة:</a:t>
            </a:r>
          </a:p>
          <a:p>
            <a:pPr algn="ctr" rtl="1"/>
            <a:r>
              <a:rPr lang="ar-SA" b="1" dirty="0" smtClean="0">
                <a:solidFill>
                  <a:schemeClr val="accent1">
                    <a:lumMod val="75000"/>
                  </a:schemeClr>
                </a:solidFill>
                <a:cs typeface="bader_al gordabia" pitchFamily="2" charset="-78"/>
              </a:rPr>
              <a:t>م.</a:t>
            </a:r>
            <a:r>
              <a:rPr lang="ar-JO" b="1" dirty="0" smtClean="0">
                <a:solidFill>
                  <a:schemeClr val="accent1">
                    <a:lumMod val="75000"/>
                  </a:schemeClr>
                </a:solidFill>
                <a:cs typeface="bader_al gordabia" pitchFamily="2" charset="-78"/>
              </a:rPr>
              <a:t> </a:t>
            </a:r>
            <a:r>
              <a:rPr lang="ar-JO" b="1" dirty="0" smtClean="0">
                <a:solidFill>
                  <a:schemeClr val="accent1">
                    <a:lumMod val="75000"/>
                  </a:schemeClr>
                </a:solidFill>
                <a:cs typeface="bader_al gordabia" pitchFamily="2" charset="-78"/>
              </a:rPr>
              <a:t>يوسف ياسين       </a:t>
            </a:r>
            <a:r>
              <a:rPr lang="ar-SA" b="1" dirty="0" smtClean="0">
                <a:solidFill>
                  <a:schemeClr val="accent1">
                    <a:lumMod val="75000"/>
                  </a:schemeClr>
                </a:solidFill>
                <a:cs typeface="bader_al gordabia" pitchFamily="2" charset="-78"/>
              </a:rPr>
              <a:t>م.</a:t>
            </a:r>
            <a:r>
              <a:rPr lang="ar-JO" b="1" dirty="0" smtClean="0">
                <a:solidFill>
                  <a:schemeClr val="accent1">
                    <a:lumMod val="75000"/>
                  </a:schemeClr>
                </a:solidFill>
                <a:cs typeface="bader_al gordabia" pitchFamily="2" charset="-78"/>
              </a:rPr>
              <a:t> </a:t>
            </a:r>
            <a:r>
              <a:rPr lang="ar-JO" b="1" dirty="0" smtClean="0">
                <a:solidFill>
                  <a:schemeClr val="accent1">
                    <a:lumMod val="75000"/>
                  </a:schemeClr>
                </a:solidFill>
                <a:cs typeface="bader_al gordabia" pitchFamily="2" charset="-78"/>
              </a:rPr>
              <a:t>مهند سعدية       </a:t>
            </a:r>
            <a:r>
              <a:rPr lang="ar-SA" b="1" dirty="0" smtClean="0">
                <a:solidFill>
                  <a:schemeClr val="accent1">
                    <a:lumMod val="75000"/>
                  </a:schemeClr>
                </a:solidFill>
                <a:cs typeface="bader_al gordabia" pitchFamily="2" charset="-78"/>
              </a:rPr>
              <a:t>م.</a:t>
            </a:r>
            <a:r>
              <a:rPr lang="ar-JO" b="1" dirty="0" smtClean="0">
                <a:solidFill>
                  <a:schemeClr val="accent1">
                    <a:lumMod val="75000"/>
                  </a:schemeClr>
                </a:solidFill>
                <a:cs typeface="bader_al gordabia" pitchFamily="2" charset="-78"/>
              </a:rPr>
              <a:t>أحمد </a:t>
            </a:r>
            <a:r>
              <a:rPr lang="ar-JO" b="1" dirty="0" smtClean="0">
                <a:solidFill>
                  <a:schemeClr val="accent1">
                    <a:lumMod val="75000"/>
                  </a:schemeClr>
                </a:solidFill>
                <a:cs typeface="bader_al gordabia" pitchFamily="2" charset="-78"/>
              </a:rPr>
              <a:t>أبو الهيجا     </a:t>
            </a:r>
            <a:r>
              <a:rPr lang="ar-SA" b="1" dirty="0" smtClean="0">
                <a:solidFill>
                  <a:schemeClr val="accent1">
                    <a:lumMod val="75000"/>
                  </a:schemeClr>
                </a:solidFill>
                <a:cs typeface="bader_al gordabia" pitchFamily="2" charset="-78"/>
              </a:rPr>
              <a:t>م.</a:t>
            </a:r>
            <a:r>
              <a:rPr lang="ar-JO" b="1" dirty="0" smtClean="0">
                <a:solidFill>
                  <a:schemeClr val="accent1">
                    <a:lumMod val="75000"/>
                  </a:schemeClr>
                </a:solidFill>
                <a:cs typeface="bader_al gordabia" pitchFamily="2" charset="-78"/>
              </a:rPr>
              <a:t> </a:t>
            </a:r>
            <a:r>
              <a:rPr lang="ar-JO" b="1" dirty="0" smtClean="0">
                <a:solidFill>
                  <a:schemeClr val="accent1">
                    <a:lumMod val="75000"/>
                  </a:schemeClr>
                </a:solidFill>
                <a:cs typeface="bader_al gordabia" pitchFamily="2" charset="-78"/>
              </a:rPr>
              <a:t>سديم أبو </a:t>
            </a:r>
            <a:r>
              <a:rPr lang="ar-JO" b="1" dirty="0" smtClean="0">
                <a:solidFill>
                  <a:schemeClr val="accent1">
                    <a:lumMod val="75000"/>
                  </a:schemeClr>
                </a:solidFill>
                <a:cs typeface="bader_al gordabia" pitchFamily="2" charset="-78"/>
              </a:rPr>
              <a:t>جاموس</a:t>
            </a:r>
            <a:r>
              <a:rPr lang="ar-SA" b="1" dirty="0" smtClean="0">
                <a:solidFill>
                  <a:schemeClr val="accent1">
                    <a:lumMod val="75000"/>
                  </a:schemeClr>
                </a:solidFill>
                <a:cs typeface="bader_al gordabia" pitchFamily="2" charset="-78"/>
              </a:rPr>
              <a:t> </a:t>
            </a:r>
          </a:p>
          <a:p>
            <a:pPr algn="ctr" rtl="1"/>
            <a:r>
              <a:rPr lang="ar-JO" b="1" dirty="0" smtClean="0">
                <a:solidFill>
                  <a:schemeClr val="accent1">
                    <a:lumMod val="75000"/>
                  </a:schemeClr>
                </a:solidFill>
                <a:cs typeface="bader_al gordabia" pitchFamily="2" charset="-78"/>
              </a:rPr>
              <a:t> </a:t>
            </a:r>
            <a:endParaRPr lang="en-US" b="1" dirty="0" smtClean="0">
              <a:solidFill>
                <a:schemeClr val="accent1">
                  <a:lumMod val="75000"/>
                </a:schemeClr>
              </a:solidFill>
              <a:cs typeface="bader_al gordabia" pitchFamily="2" charset="-78"/>
            </a:endParaRPr>
          </a:p>
          <a:p>
            <a:pPr algn="ctr" rtl="1"/>
            <a:r>
              <a:rPr lang="en-US" b="1" dirty="0" smtClean="0">
                <a:solidFill>
                  <a:schemeClr val="accent1">
                    <a:lumMod val="75000"/>
                  </a:schemeClr>
                </a:solidFill>
                <a:cs typeface="bader_al gordabia" pitchFamily="2" charset="-78"/>
              </a:rPr>
              <a:t> </a:t>
            </a:r>
            <a:r>
              <a:rPr lang="ar-SA" b="1" dirty="0" smtClean="0">
                <a:solidFill>
                  <a:schemeClr val="accent1">
                    <a:lumMod val="75000"/>
                  </a:schemeClr>
                </a:solidFill>
                <a:cs typeface="bader_al gordabia" pitchFamily="2" charset="-78"/>
              </a:rPr>
              <a:t>والمشرف :محمد جهاد دويكات</a:t>
            </a:r>
            <a:endParaRPr lang="ar-JO" b="1" dirty="0" smtClean="0">
              <a:solidFill>
                <a:schemeClr val="accent1">
                  <a:lumMod val="75000"/>
                </a:schemeClr>
              </a:solidFill>
              <a:cs typeface="bader_al gordabia" pitchFamily="2" charset="-78"/>
            </a:endParaRPr>
          </a:p>
          <a:p>
            <a:pPr algn="ctr" rtl="1"/>
            <a:endParaRPr lang="ar-SA" b="1" dirty="0" smtClean="0">
              <a:solidFill>
                <a:srgbClr val="C00000"/>
              </a:solidFill>
              <a:cs typeface="bader_al gordabia" pitchFamily="2" charset="-78"/>
            </a:endParaRPr>
          </a:p>
          <a:p>
            <a:pPr algn="ctr" rtl="1"/>
            <a:r>
              <a:rPr lang="ar-JO" b="1" dirty="0" smtClean="0">
                <a:solidFill>
                  <a:srgbClr val="C00000"/>
                </a:solidFill>
                <a:cs typeface="bader_al gordabia" pitchFamily="2" charset="-78"/>
              </a:rPr>
              <a:t>    قسم هندسة البناء /فصل </a:t>
            </a:r>
            <a:r>
              <a:rPr lang="ar-SA" b="1" dirty="0" err="1" smtClean="0">
                <a:solidFill>
                  <a:srgbClr val="C00000"/>
                </a:solidFill>
                <a:cs typeface="bader_al gordabia" pitchFamily="2" charset="-78"/>
              </a:rPr>
              <a:t>اول</a:t>
            </a:r>
            <a:r>
              <a:rPr lang="en-US" b="1" dirty="0" smtClean="0">
                <a:solidFill>
                  <a:srgbClr val="C00000"/>
                </a:solidFill>
                <a:cs typeface="bader_al gordabia" pitchFamily="2" charset="-78"/>
              </a:rPr>
              <a:t> </a:t>
            </a:r>
            <a:r>
              <a:rPr lang="en-US" sz="1400" b="1" dirty="0" smtClean="0">
                <a:solidFill>
                  <a:srgbClr val="C00000"/>
                </a:solidFill>
                <a:cs typeface="bader_al gordabia" pitchFamily="2" charset="-78"/>
              </a:rPr>
              <a:t>30/12/2009 </a:t>
            </a:r>
            <a:endParaRPr lang="en-US" dirty="0"/>
          </a:p>
        </p:txBody>
      </p:sp>
      <p:sp>
        <p:nvSpPr>
          <p:cNvPr id="5" name="TextBox 4"/>
          <p:cNvSpPr txBox="1"/>
          <p:nvPr/>
        </p:nvSpPr>
        <p:spPr>
          <a:xfrm>
            <a:off x="-914400" y="15240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6" name="TextBox 5"/>
          <p:cNvSpPr txBox="1"/>
          <p:nvPr/>
        </p:nvSpPr>
        <p:spPr>
          <a:xfrm>
            <a:off x="-8382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295400"/>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قسم هندسة البناء</a:t>
            </a:r>
            <a:endParaRPr lang="en-US" sz="1100" dirty="0">
              <a:solidFill>
                <a:schemeClr val="accent4">
                  <a:lumMod val="75000"/>
                </a:schemeClr>
              </a:solidFill>
            </a:endParaRPr>
          </a:p>
        </p:txBody>
      </p:sp>
      <p:sp>
        <p:nvSpPr>
          <p:cNvPr id="9" name="TextBox 8"/>
          <p:cNvSpPr txBox="1"/>
          <p:nvPr/>
        </p:nvSpPr>
        <p:spPr>
          <a:xfrm>
            <a:off x="-1066800" y="1535668"/>
            <a:ext cx="2667000" cy="369332"/>
          </a:xfrm>
          <a:prstGeom prst="rect">
            <a:avLst/>
          </a:prstGeom>
          <a:noFill/>
        </p:spPr>
        <p:txBody>
          <a:bodyPr wrap="square" rtlCol="0">
            <a:spAutoFit/>
          </a:bodyPr>
          <a:lstStyle/>
          <a:p>
            <a:pPr algn="r"/>
            <a:r>
              <a:rPr lang="ar-SA" dirty="0" smtClean="0">
                <a:solidFill>
                  <a:schemeClr val="accent4">
                    <a:lumMod val="75000"/>
                  </a:schemeClr>
                </a:solidFill>
                <a:cs typeface="bader_al gordabia" pitchFamily="2" charset="-78"/>
              </a:rPr>
              <a:t>مشروع تخرج/2</a:t>
            </a:r>
            <a:endParaRPr lang="en-US" sz="1100" dirty="0">
              <a:solidFill>
                <a:schemeClr val="accent4">
                  <a:lumMod val="75000"/>
                </a:schemeClr>
              </a:solidFill>
            </a:endParaRPr>
          </a:p>
        </p:txBody>
      </p:sp>
      <p:sp>
        <p:nvSpPr>
          <p:cNvPr id="4" name="TextBox 3"/>
          <p:cNvSpPr txBox="1"/>
          <p:nvPr/>
        </p:nvSpPr>
        <p:spPr>
          <a:xfrm>
            <a:off x="762000" y="1981200"/>
            <a:ext cx="7620000" cy="584775"/>
          </a:xfrm>
          <a:prstGeom prst="rect">
            <a:avLst/>
          </a:prstGeom>
          <a:noFill/>
        </p:spPr>
        <p:txBody>
          <a:bodyPr wrap="square" rtlCol="0">
            <a:spAutoFit/>
          </a:bodyPr>
          <a:lstStyle/>
          <a:p>
            <a:pPr algn="r"/>
            <a:r>
              <a:rPr lang="ar-SA" sz="3200" dirty="0" smtClean="0">
                <a:solidFill>
                  <a:srgbClr val="C00000"/>
                </a:solidFill>
                <a:cs typeface="bader_al gordabia" pitchFamily="2" charset="-78"/>
              </a:rPr>
              <a:t>1.التعديلات المعمارية:</a:t>
            </a:r>
            <a:endParaRPr lang="en-US" dirty="0">
              <a:solidFill>
                <a:srgbClr val="C00000"/>
              </a:solidFill>
            </a:endParaRPr>
          </a:p>
        </p:txBody>
      </p:sp>
      <p:sp>
        <p:nvSpPr>
          <p:cNvPr id="5" name="Rectangle 1"/>
          <p:cNvSpPr>
            <a:spLocks noChangeArrowheads="1"/>
          </p:cNvSpPr>
          <p:nvPr/>
        </p:nvSpPr>
        <p:spPr bwMode="auto">
          <a:xfrm>
            <a:off x="990600" y="2667000"/>
            <a:ext cx="7536831"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JO"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دور مهندس البناء في الجانب المعماري هو التعديل للوصول لتصميم متكامل من حيث:</a:t>
            </a:r>
            <a:endParaRPr kumimoji="0" lang="ar-SA"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أن يحقق أكثر ارتياح ممكن لسكان هذا المبنى من حيث دراسة وظيفة المبنى والعلاقات الوظيفية المختلفة وأن يحقق اكبر منفعة ممكنة.</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أن </a:t>
            </a:r>
            <a:r>
              <a:rPr kumimoji="0" lang="ar-SA"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ن</a:t>
            </a: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حقق ربط بين الرسم على الورق والتنفيذ على ارض الواقع خصوصا في الجانب الإنشائي.</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أن </a:t>
            </a:r>
            <a:r>
              <a:rPr kumimoji="0" lang="ar-SA"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ن</a:t>
            </a: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حقق اكبر قدر ممكن من التوفير بالطاقة والمواد وبالتالي تكلفة المبنى الكلية.</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أن </a:t>
            </a:r>
            <a:r>
              <a:rPr kumimoji="0" lang="ar-SA"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ن</a:t>
            </a: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حقق علاقة ايجابية بين المبنى والبيئية المحيطة </a:t>
            </a:r>
            <a:r>
              <a:rPr kumimoji="0" lang="ar-JO"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به</a:t>
            </a:r>
            <a:r>
              <a:rPr kumimoji="0" lang="ar-JO"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بحيث يكون مبنى صديق للبيئة قدر الإمكان.                                                                                              </a:t>
            </a:r>
            <a:endParaRPr kumimoji="0" lang="ar-JO"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58369" name="Group 1"/>
          <p:cNvGrpSpPr>
            <a:grpSpLocks/>
          </p:cNvGrpSpPr>
          <p:nvPr/>
        </p:nvGrpSpPr>
        <p:grpSpPr bwMode="auto">
          <a:xfrm>
            <a:off x="2466975" y="4876800"/>
            <a:ext cx="4238625" cy="1636712"/>
            <a:chOff x="2790" y="8816"/>
            <a:chExt cx="6675" cy="2577"/>
          </a:xfrm>
        </p:grpSpPr>
        <p:sp>
          <p:nvSpPr>
            <p:cNvPr id="58370" name="Text Box 2"/>
            <p:cNvSpPr txBox="1">
              <a:spLocks noChangeArrowheads="1"/>
            </p:cNvSpPr>
            <p:nvPr/>
          </p:nvSpPr>
          <p:spPr bwMode="auto">
            <a:xfrm>
              <a:off x="5010" y="8816"/>
              <a:ext cx="2040"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التصميم المعماري</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71" name="AutoShape 3"/>
            <p:cNvSpPr>
              <a:spLocks noChangeArrowheads="1"/>
            </p:cNvSpPr>
            <p:nvPr/>
          </p:nvSpPr>
          <p:spPr bwMode="auto">
            <a:xfrm>
              <a:off x="5414" y="9686"/>
              <a:ext cx="1515" cy="911"/>
            </a:xfrm>
            <a:prstGeom prst="flowChartConnector">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مهندس البناء</a:t>
              </a:r>
              <a:r>
                <a:rPr kumimoji="0" lang="en-US"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8372" name="Text Box 4"/>
            <p:cNvSpPr txBox="1">
              <a:spLocks noChangeArrowheads="1"/>
            </p:cNvSpPr>
            <p:nvPr/>
          </p:nvSpPr>
          <p:spPr bwMode="auto">
            <a:xfrm>
              <a:off x="7529" y="9904"/>
              <a:ext cx="1936"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التصميم الإنشائي</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8373" name="Text Box 5"/>
            <p:cNvSpPr txBox="1">
              <a:spLocks noChangeArrowheads="1"/>
            </p:cNvSpPr>
            <p:nvPr/>
          </p:nvSpPr>
          <p:spPr bwMode="auto">
            <a:xfrm>
              <a:off x="2790" y="9956"/>
              <a:ext cx="2040"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التصميم الميكانيكي</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74" name="Text Box 6"/>
            <p:cNvSpPr txBox="1">
              <a:spLocks noChangeArrowheads="1"/>
            </p:cNvSpPr>
            <p:nvPr/>
          </p:nvSpPr>
          <p:spPr bwMode="auto">
            <a:xfrm>
              <a:off x="5010" y="10958"/>
              <a:ext cx="2040" cy="4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التصميم الكهربائي</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8375" name="AutoShape 7"/>
            <p:cNvCxnSpPr>
              <a:cxnSpLocks noChangeShapeType="1"/>
            </p:cNvCxnSpPr>
            <p:nvPr/>
          </p:nvCxnSpPr>
          <p:spPr bwMode="auto">
            <a:xfrm flipH="1">
              <a:off x="3855" y="9011"/>
              <a:ext cx="1155" cy="945"/>
            </a:xfrm>
            <a:prstGeom prst="straightConnector1">
              <a:avLst/>
            </a:prstGeom>
            <a:noFill/>
            <a:ln w="9525">
              <a:solidFill>
                <a:srgbClr val="000000"/>
              </a:solidFill>
              <a:round/>
              <a:headEnd/>
              <a:tailEnd/>
            </a:ln>
          </p:spPr>
        </p:cxnSp>
        <p:cxnSp>
          <p:nvCxnSpPr>
            <p:cNvPr id="58376" name="AutoShape 8"/>
            <p:cNvCxnSpPr>
              <a:cxnSpLocks noChangeShapeType="1"/>
            </p:cNvCxnSpPr>
            <p:nvPr/>
          </p:nvCxnSpPr>
          <p:spPr bwMode="auto">
            <a:xfrm>
              <a:off x="7050" y="9011"/>
              <a:ext cx="1415" cy="892"/>
            </a:xfrm>
            <a:prstGeom prst="straightConnector1">
              <a:avLst/>
            </a:prstGeom>
            <a:noFill/>
            <a:ln w="9525">
              <a:solidFill>
                <a:srgbClr val="000000"/>
              </a:solidFill>
              <a:round/>
              <a:headEnd/>
              <a:tailEnd/>
            </a:ln>
          </p:spPr>
        </p:cxnSp>
        <p:cxnSp>
          <p:nvCxnSpPr>
            <p:cNvPr id="58377" name="AutoShape 9"/>
            <p:cNvCxnSpPr>
              <a:cxnSpLocks noChangeShapeType="1"/>
            </p:cNvCxnSpPr>
            <p:nvPr/>
          </p:nvCxnSpPr>
          <p:spPr bwMode="auto">
            <a:xfrm flipH="1">
              <a:off x="7050" y="10339"/>
              <a:ext cx="1620" cy="863"/>
            </a:xfrm>
            <a:prstGeom prst="straightConnector1">
              <a:avLst/>
            </a:prstGeom>
            <a:noFill/>
            <a:ln w="9525">
              <a:solidFill>
                <a:srgbClr val="000000"/>
              </a:solidFill>
              <a:round/>
              <a:headEnd/>
              <a:tailEnd/>
            </a:ln>
          </p:spPr>
        </p:cxnSp>
        <p:cxnSp>
          <p:nvCxnSpPr>
            <p:cNvPr id="58378" name="AutoShape 10"/>
            <p:cNvCxnSpPr>
              <a:cxnSpLocks noChangeShapeType="1"/>
            </p:cNvCxnSpPr>
            <p:nvPr/>
          </p:nvCxnSpPr>
          <p:spPr bwMode="auto">
            <a:xfrm flipH="1" flipV="1">
              <a:off x="3645" y="10392"/>
              <a:ext cx="1365" cy="810"/>
            </a:xfrm>
            <a:prstGeom prst="straightConnector1">
              <a:avLst/>
            </a:prstGeom>
            <a:noFill/>
            <a:ln w="9525">
              <a:solidFill>
                <a:srgbClr val="000000"/>
              </a:solidFill>
              <a:round/>
              <a:headEnd/>
              <a:tailEnd/>
            </a:ln>
          </p:spPr>
        </p:cxnSp>
        <p:cxnSp>
          <p:nvCxnSpPr>
            <p:cNvPr id="58379" name="AutoShape 11"/>
            <p:cNvCxnSpPr>
              <a:cxnSpLocks noChangeShapeType="1"/>
            </p:cNvCxnSpPr>
            <p:nvPr/>
          </p:nvCxnSpPr>
          <p:spPr bwMode="auto">
            <a:xfrm flipH="1">
              <a:off x="7560" y="10597"/>
              <a:ext cx="612" cy="320"/>
            </a:xfrm>
            <a:prstGeom prst="straightConnector1">
              <a:avLst/>
            </a:prstGeom>
            <a:noFill/>
            <a:ln w="3175">
              <a:solidFill>
                <a:srgbClr val="000000"/>
              </a:solidFill>
              <a:round/>
              <a:headEnd type="triangle" w="med" len="med"/>
              <a:tailEnd type="triangle" w="med" len="med"/>
            </a:ln>
          </p:spPr>
        </p:cxnSp>
        <p:cxnSp>
          <p:nvCxnSpPr>
            <p:cNvPr id="58380" name="AutoShape 12"/>
            <p:cNvCxnSpPr>
              <a:cxnSpLocks noChangeShapeType="1"/>
            </p:cNvCxnSpPr>
            <p:nvPr/>
          </p:nvCxnSpPr>
          <p:spPr bwMode="auto">
            <a:xfrm>
              <a:off x="7452" y="9277"/>
              <a:ext cx="517" cy="318"/>
            </a:xfrm>
            <a:prstGeom prst="straightConnector1">
              <a:avLst/>
            </a:prstGeom>
            <a:noFill/>
            <a:ln w="3175">
              <a:solidFill>
                <a:srgbClr val="000000"/>
              </a:solidFill>
              <a:round/>
              <a:headEnd type="triangle" w="med" len="med"/>
              <a:tailEnd type="triangle" w="med" len="med"/>
            </a:ln>
          </p:spPr>
        </p:cxnSp>
        <p:cxnSp>
          <p:nvCxnSpPr>
            <p:cNvPr id="58381" name="AutoShape 13"/>
            <p:cNvCxnSpPr>
              <a:cxnSpLocks noChangeShapeType="1"/>
            </p:cNvCxnSpPr>
            <p:nvPr/>
          </p:nvCxnSpPr>
          <p:spPr bwMode="auto">
            <a:xfrm flipH="1">
              <a:off x="4229" y="9312"/>
              <a:ext cx="415" cy="342"/>
            </a:xfrm>
            <a:prstGeom prst="straightConnector1">
              <a:avLst/>
            </a:prstGeom>
            <a:noFill/>
            <a:ln w="3175">
              <a:solidFill>
                <a:srgbClr val="000000"/>
              </a:solidFill>
              <a:round/>
              <a:headEnd type="triangle" w="med" len="med"/>
              <a:tailEnd type="triangle" w="med" len="med"/>
            </a:ln>
          </p:spPr>
        </p:cxnSp>
        <p:cxnSp>
          <p:nvCxnSpPr>
            <p:cNvPr id="58382" name="AutoShape 14"/>
            <p:cNvCxnSpPr>
              <a:cxnSpLocks noChangeShapeType="1"/>
            </p:cNvCxnSpPr>
            <p:nvPr/>
          </p:nvCxnSpPr>
          <p:spPr bwMode="auto">
            <a:xfrm flipH="1" flipV="1">
              <a:off x="4048" y="10629"/>
              <a:ext cx="473" cy="288"/>
            </a:xfrm>
            <a:prstGeom prst="straightConnector1">
              <a:avLst/>
            </a:prstGeom>
            <a:noFill/>
            <a:ln w="3175">
              <a:solidFill>
                <a:srgbClr val="000000"/>
              </a:solidFill>
              <a:round/>
              <a:headEnd type="triangle" w="med" len="med"/>
              <a:tailEnd type="triangle" w="med" len="med"/>
            </a:ln>
          </p:spPr>
        </p:cxnSp>
      </p:grpSp>
      <p:sp>
        <p:nvSpPr>
          <p:cNvPr id="20" name="Slide Number Placeholder 19"/>
          <p:cNvSpPr>
            <a:spLocks noGrp="1"/>
          </p:cNvSpPr>
          <p:nvPr>
            <p:ph type="sldNum" sz="quarter" idx="12"/>
          </p:nvPr>
        </p:nvSpPr>
        <p:spPr/>
        <p:txBody>
          <a:bodyPr/>
          <a:lstStyle/>
          <a:p>
            <a:fld id="{3B776A3E-7F26-46A9-95F1-B64090F2CB22}" type="slidenum">
              <a:rPr lang="en-US" smtClean="0"/>
              <a:pPr/>
              <a:t>9</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8369"/>
                                        </p:tgtEl>
                                        <p:attrNameLst>
                                          <p:attrName>style.visibility</p:attrName>
                                        </p:attrNameLst>
                                      </p:cBhvr>
                                      <p:to>
                                        <p:strVal val="visible"/>
                                      </p:to>
                                    </p:set>
                                    <p:animEffect transition="in" filter="wipe(down)">
                                      <p:cBhvr>
                                        <p:cTn id="7" dur="500"/>
                                        <p:tgtEl>
                                          <p:spTgt spid="58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1103</TotalTime>
  <Words>3227</Words>
  <Application>Microsoft Office PowerPoint</Application>
  <PresentationFormat>On-screen Show (4:3)</PresentationFormat>
  <Paragraphs>794</Paragraphs>
  <Slides>84</Slides>
  <Notes>2</Notes>
  <HiddenSlides>0</HiddenSlides>
  <MMClips>2</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حركة الشمس والرياح للمشروع</vt:lpstr>
      <vt:lpstr>التحليل البيــــــــــئي للمنطقة</vt:lpstr>
      <vt:lpstr>Slide 48</vt:lpstr>
      <vt:lpstr>Slide 49</vt:lpstr>
      <vt:lpstr>Slide 50</vt:lpstr>
      <vt:lpstr>Slide 51</vt:lpstr>
      <vt:lpstr>Slide 52</vt:lpstr>
      <vt:lpstr>Slide 53</vt:lpstr>
      <vt:lpstr>Slide 54</vt:lpstr>
      <vt:lpstr>Slide 55</vt:lpstr>
      <vt:lpstr>نموذج من نتائج حسابات الانارة   Dialux حسب برنامج</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mohannad</dc:creator>
  <cp:lastModifiedBy>top</cp:lastModifiedBy>
  <cp:revision>115</cp:revision>
  <dcterms:created xsi:type="dcterms:W3CDTF">2009-12-27T14:19:04Z</dcterms:created>
  <dcterms:modified xsi:type="dcterms:W3CDTF">2010-02-14T12:47:20Z</dcterms:modified>
</cp:coreProperties>
</file>