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9"/>
  </p:notesMasterIdLst>
  <p:sldIdLst>
    <p:sldId id="273" r:id="rId2"/>
    <p:sldId id="274" r:id="rId3"/>
    <p:sldId id="275" r:id="rId4"/>
    <p:sldId id="278" r:id="rId5"/>
    <p:sldId id="279" r:id="rId6"/>
    <p:sldId id="277" r:id="rId7"/>
    <p:sldId id="326" r:id="rId8"/>
    <p:sldId id="332" r:id="rId9"/>
    <p:sldId id="266" r:id="rId10"/>
    <p:sldId id="268" r:id="rId11"/>
    <p:sldId id="328" r:id="rId12"/>
    <p:sldId id="269" r:id="rId13"/>
    <p:sldId id="359" r:id="rId14"/>
    <p:sldId id="360" r:id="rId15"/>
    <p:sldId id="329" r:id="rId16"/>
    <p:sldId id="331" r:id="rId17"/>
    <p:sldId id="330" r:id="rId18"/>
    <p:sldId id="333" r:id="rId19"/>
    <p:sldId id="286" r:id="rId20"/>
    <p:sldId id="316" r:id="rId21"/>
    <p:sldId id="335" r:id="rId22"/>
    <p:sldId id="265" r:id="rId23"/>
    <p:sldId id="264" r:id="rId24"/>
    <p:sldId id="336" r:id="rId25"/>
    <p:sldId id="337" r:id="rId26"/>
    <p:sldId id="338" r:id="rId27"/>
    <p:sldId id="339" r:id="rId28"/>
    <p:sldId id="280" r:id="rId29"/>
    <p:sldId id="282" r:id="rId30"/>
    <p:sldId id="256" r:id="rId31"/>
    <p:sldId id="284" r:id="rId32"/>
    <p:sldId id="285" r:id="rId33"/>
    <p:sldId id="262" r:id="rId34"/>
    <p:sldId id="263" r:id="rId35"/>
    <p:sldId id="259" r:id="rId36"/>
    <p:sldId id="260" r:id="rId37"/>
    <p:sldId id="340" r:id="rId38"/>
    <p:sldId id="341" r:id="rId39"/>
    <p:sldId id="271" r:id="rId40"/>
    <p:sldId id="343" r:id="rId41"/>
    <p:sldId id="342" r:id="rId42"/>
    <p:sldId id="344" r:id="rId43"/>
    <p:sldId id="345" r:id="rId44"/>
    <p:sldId id="346" r:id="rId45"/>
    <p:sldId id="297" r:id="rId46"/>
    <p:sldId id="298" r:id="rId47"/>
    <p:sldId id="302" r:id="rId48"/>
    <p:sldId id="347" r:id="rId49"/>
    <p:sldId id="348" r:id="rId50"/>
    <p:sldId id="349" r:id="rId51"/>
    <p:sldId id="350" r:id="rId52"/>
    <p:sldId id="351" r:id="rId53"/>
    <p:sldId id="308" r:id="rId54"/>
    <p:sldId id="353" r:id="rId55"/>
    <p:sldId id="318" r:id="rId56"/>
    <p:sldId id="319" r:id="rId57"/>
    <p:sldId id="320" r:id="rId58"/>
    <p:sldId id="315" r:id="rId59"/>
    <p:sldId id="354" r:id="rId60"/>
    <p:sldId id="355" r:id="rId61"/>
    <p:sldId id="356" r:id="rId62"/>
    <p:sldId id="357" r:id="rId63"/>
    <p:sldId id="323" r:id="rId64"/>
    <p:sldId id="358" r:id="rId65"/>
    <p:sldId id="299" r:id="rId66"/>
    <p:sldId id="300" r:id="rId67"/>
    <p:sldId id="322" r:id="rId6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97" autoAdjust="0"/>
    <p:restoredTop sz="94660"/>
  </p:normalViewPr>
  <p:slideViewPr>
    <p:cSldViewPr snapToGrid="0">
      <p:cViewPr varScale="1">
        <p:scale>
          <a:sx n="72" d="100"/>
          <a:sy n="72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5E219C-5728-4E49-BE9D-E902927D5E2B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JO"/>
        </a:p>
      </dgm:t>
    </dgm:pt>
    <dgm:pt modelId="{6F245F5F-EF07-4DCE-ADE5-2D0E8D433EF3}">
      <dgm:prSet phldrT="[Text]" custT="1"/>
      <dgm:spPr/>
      <dgm:t>
        <a:bodyPr/>
        <a:lstStyle/>
        <a:p>
          <a:pPr rtl="1"/>
          <a:r>
            <a:rPr lang="en-US" sz="33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Environmental</a:t>
          </a:r>
          <a:endParaRPr lang="ar-JO" sz="3300" dirty="0">
            <a:solidFill>
              <a:schemeClr val="bg1"/>
            </a:solidFill>
          </a:endParaRPr>
        </a:p>
      </dgm:t>
    </dgm:pt>
    <dgm:pt modelId="{06C8CF9D-3C24-41B8-930B-2C26FEAE2BC9}" type="parTrans" cxnId="{A6DA233B-F198-4EA3-B9D0-F223F96CA259}">
      <dgm:prSet/>
      <dgm:spPr/>
      <dgm:t>
        <a:bodyPr/>
        <a:lstStyle/>
        <a:p>
          <a:pPr rtl="1"/>
          <a:endParaRPr lang="ar-JO"/>
        </a:p>
      </dgm:t>
    </dgm:pt>
    <dgm:pt modelId="{67AC8A10-E336-4883-B83A-D55B710C1241}" type="sibTrans" cxnId="{A6DA233B-F198-4EA3-B9D0-F223F96CA259}">
      <dgm:prSet/>
      <dgm:spPr/>
      <dgm:t>
        <a:bodyPr/>
        <a:lstStyle/>
        <a:p>
          <a:pPr rtl="1"/>
          <a:endParaRPr lang="ar-JO"/>
        </a:p>
      </dgm:t>
    </dgm:pt>
    <dgm:pt modelId="{9F158AE5-4606-4003-A920-1B469BD803EC}">
      <dgm:prSet phldrT="[Text]" custT="1"/>
      <dgm:spPr/>
      <dgm:t>
        <a:bodyPr/>
        <a:lstStyle/>
        <a:p>
          <a:pPr rtl="1"/>
          <a:r>
            <a:rPr lang="en-US" sz="3300" dirty="0"/>
            <a:t>Acoustical</a:t>
          </a:r>
          <a:endParaRPr lang="ar-JO" sz="3300" dirty="0"/>
        </a:p>
      </dgm:t>
    </dgm:pt>
    <dgm:pt modelId="{B1489E9F-6EFE-478B-8613-A58B4C22C5CC}" type="parTrans" cxnId="{D2C9A5AA-4E48-4BFE-A00D-81585E4F6078}">
      <dgm:prSet/>
      <dgm:spPr/>
      <dgm:t>
        <a:bodyPr/>
        <a:lstStyle/>
        <a:p>
          <a:pPr rtl="1"/>
          <a:endParaRPr lang="ar-JO"/>
        </a:p>
      </dgm:t>
    </dgm:pt>
    <dgm:pt modelId="{A552ADEA-8134-428C-A320-B89DB3EE9FFA}" type="sibTrans" cxnId="{D2C9A5AA-4E48-4BFE-A00D-81585E4F6078}">
      <dgm:prSet/>
      <dgm:spPr/>
      <dgm:t>
        <a:bodyPr/>
        <a:lstStyle/>
        <a:p>
          <a:pPr rtl="1"/>
          <a:endParaRPr lang="ar-JO"/>
        </a:p>
      </dgm:t>
    </dgm:pt>
    <dgm:pt modelId="{98F52BC1-60E7-47C0-BA9D-4AE7B2BB911C}">
      <dgm:prSet phldrT="[Text]" custT="1"/>
      <dgm:spPr/>
      <dgm:t>
        <a:bodyPr/>
        <a:lstStyle/>
        <a:p>
          <a:pPr rtl="1"/>
          <a:r>
            <a:rPr lang="en-US" sz="3300" dirty="0"/>
            <a:t>Thermal</a:t>
          </a:r>
          <a:endParaRPr lang="ar-JO" sz="3300" dirty="0"/>
        </a:p>
      </dgm:t>
    </dgm:pt>
    <dgm:pt modelId="{C48EFB35-E57B-41E7-B8F1-2840AD83B6F4}" type="parTrans" cxnId="{0000EC5C-81F8-4FA4-AB41-B22A77EE10E9}">
      <dgm:prSet/>
      <dgm:spPr/>
      <dgm:t>
        <a:bodyPr/>
        <a:lstStyle/>
        <a:p>
          <a:pPr rtl="1"/>
          <a:endParaRPr lang="ar-JO"/>
        </a:p>
      </dgm:t>
    </dgm:pt>
    <dgm:pt modelId="{BFA31843-BBF0-4DC1-8F6D-48C08ACB87C1}" type="sibTrans" cxnId="{0000EC5C-81F8-4FA4-AB41-B22A77EE10E9}">
      <dgm:prSet/>
      <dgm:spPr/>
      <dgm:t>
        <a:bodyPr/>
        <a:lstStyle/>
        <a:p>
          <a:pPr rtl="1"/>
          <a:endParaRPr lang="ar-JO"/>
        </a:p>
      </dgm:t>
    </dgm:pt>
    <dgm:pt modelId="{78799C8D-1FA6-49DF-835A-0515ADCA5663}">
      <dgm:prSet phldrT="[Text]"/>
      <dgm:spPr/>
      <dgm:t>
        <a:bodyPr/>
        <a:lstStyle/>
        <a:p>
          <a:pPr rtl="1"/>
          <a:r>
            <a:rPr lang="en-US" dirty="0"/>
            <a:t>Heating&amp;Cooling</a:t>
          </a:r>
          <a:endParaRPr lang="ar-JO" dirty="0"/>
        </a:p>
      </dgm:t>
    </dgm:pt>
    <dgm:pt modelId="{050A2C26-557C-4D2F-9AFD-7C21D7A8BD66}" type="parTrans" cxnId="{9523C952-7738-411F-8E8C-5BF9AFD340A5}">
      <dgm:prSet/>
      <dgm:spPr/>
      <dgm:t>
        <a:bodyPr/>
        <a:lstStyle/>
        <a:p>
          <a:pPr rtl="1"/>
          <a:endParaRPr lang="ar-JO"/>
        </a:p>
      </dgm:t>
    </dgm:pt>
    <dgm:pt modelId="{A760B53A-531D-4CC0-B5AD-02E5ECCBABDB}" type="sibTrans" cxnId="{9523C952-7738-411F-8E8C-5BF9AFD340A5}">
      <dgm:prSet/>
      <dgm:spPr/>
      <dgm:t>
        <a:bodyPr/>
        <a:lstStyle/>
        <a:p>
          <a:pPr rtl="1"/>
          <a:endParaRPr lang="ar-JO"/>
        </a:p>
      </dgm:t>
    </dgm:pt>
    <dgm:pt modelId="{FEAAAD0E-EAE7-483B-B2D3-D3F7B09314BB}">
      <dgm:prSet/>
      <dgm:spPr/>
      <dgm:t>
        <a:bodyPr/>
        <a:lstStyle/>
        <a:p>
          <a:pPr rtl="1"/>
          <a:r>
            <a:rPr lang="en-US" dirty="0"/>
            <a:t>Orientation</a:t>
          </a:r>
          <a:endParaRPr lang="ar-JO" dirty="0"/>
        </a:p>
      </dgm:t>
    </dgm:pt>
    <dgm:pt modelId="{303D242E-3D3E-4DCB-AC3A-62EDE1AECEBF}" type="parTrans" cxnId="{A96979AE-649F-450F-88E2-AE2A2B898C2D}">
      <dgm:prSet/>
      <dgm:spPr/>
      <dgm:t>
        <a:bodyPr/>
        <a:lstStyle/>
        <a:p>
          <a:pPr rtl="1"/>
          <a:endParaRPr lang="ar-JO"/>
        </a:p>
      </dgm:t>
    </dgm:pt>
    <dgm:pt modelId="{0550650C-A6DD-4CE2-92B2-931DFFC9D592}" type="sibTrans" cxnId="{A96979AE-649F-450F-88E2-AE2A2B898C2D}">
      <dgm:prSet/>
      <dgm:spPr/>
      <dgm:t>
        <a:bodyPr/>
        <a:lstStyle/>
        <a:p>
          <a:pPr rtl="1"/>
          <a:endParaRPr lang="ar-JO"/>
        </a:p>
      </dgm:t>
    </dgm:pt>
    <dgm:pt modelId="{8FB940A4-80D1-4FBF-B930-0C9EA88DADF1}">
      <dgm:prSet custT="1"/>
      <dgm:spPr/>
      <dgm:t>
        <a:bodyPr/>
        <a:lstStyle/>
        <a:p>
          <a:pPr rtl="1"/>
          <a:r>
            <a:rPr lang="en-US" sz="3300" dirty="0"/>
            <a:t>Daylight</a:t>
          </a:r>
          <a:endParaRPr lang="ar-JO" sz="3300" dirty="0"/>
        </a:p>
      </dgm:t>
    </dgm:pt>
    <dgm:pt modelId="{04395313-8C75-4571-AD19-F663C52F1B4E}" type="parTrans" cxnId="{9742E678-1FAE-474C-B96D-6189BA94EAFB}">
      <dgm:prSet/>
      <dgm:spPr/>
      <dgm:t>
        <a:bodyPr/>
        <a:lstStyle/>
        <a:p>
          <a:pPr rtl="1"/>
          <a:endParaRPr lang="ar-JO"/>
        </a:p>
      </dgm:t>
    </dgm:pt>
    <dgm:pt modelId="{F06BEB5E-5756-4177-89B2-B53598808EA7}" type="sibTrans" cxnId="{9742E678-1FAE-474C-B96D-6189BA94EAFB}">
      <dgm:prSet/>
      <dgm:spPr/>
      <dgm:t>
        <a:bodyPr/>
        <a:lstStyle/>
        <a:p>
          <a:pPr rtl="1"/>
          <a:endParaRPr lang="ar-JO"/>
        </a:p>
      </dgm:t>
    </dgm:pt>
    <dgm:pt modelId="{927A7A24-FE2B-4D43-BB4E-941C9402FDD8}">
      <dgm:prSet/>
      <dgm:spPr/>
    </dgm:pt>
    <dgm:pt modelId="{AA87165D-FEBE-4870-BA51-5A0BB0F64675}" type="parTrans" cxnId="{06113C07-2540-4645-ADDF-F7C5DF4A3F0F}">
      <dgm:prSet/>
      <dgm:spPr/>
      <dgm:t>
        <a:bodyPr/>
        <a:lstStyle/>
        <a:p>
          <a:pPr rtl="1"/>
          <a:endParaRPr lang="ar-JO"/>
        </a:p>
      </dgm:t>
    </dgm:pt>
    <dgm:pt modelId="{86ABF148-F93A-4B21-B833-F75B2B4E125B}" type="sibTrans" cxnId="{06113C07-2540-4645-ADDF-F7C5DF4A3F0F}">
      <dgm:prSet/>
      <dgm:spPr/>
      <dgm:t>
        <a:bodyPr/>
        <a:lstStyle/>
        <a:p>
          <a:pPr rtl="1"/>
          <a:endParaRPr lang="ar-JO"/>
        </a:p>
      </dgm:t>
    </dgm:pt>
    <dgm:pt modelId="{F240F935-E0C6-46AF-9B1B-3C078DAB7DA8}" type="pres">
      <dgm:prSet presAssocID="{D55E219C-5728-4E49-BE9D-E902927D5E2B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86F043CE-033F-4C76-9B0B-CF3E1DBD9273}" type="pres">
      <dgm:prSet presAssocID="{6F245F5F-EF07-4DCE-ADE5-2D0E8D433EF3}" presName="singleCycle" presStyleCnt="0"/>
      <dgm:spPr/>
    </dgm:pt>
    <dgm:pt modelId="{3061F6E5-C512-41FE-A827-0DAAE21BCCAD}" type="pres">
      <dgm:prSet presAssocID="{6F245F5F-EF07-4DCE-ADE5-2D0E8D433EF3}" presName="singleCenter" presStyleLbl="node1" presStyleIdx="0" presStyleCnt="6" custScaleX="212958">
        <dgm:presLayoutVars>
          <dgm:chMax val="7"/>
          <dgm:chPref val="7"/>
        </dgm:presLayoutVars>
      </dgm:prSet>
      <dgm:spPr/>
    </dgm:pt>
    <dgm:pt modelId="{2CAC18DC-A1D8-499F-A2C8-1058C33A6054}" type="pres">
      <dgm:prSet presAssocID="{B1489E9F-6EFE-478B-8613-A58B4C22C5CC}" presName="Name56" presStyleLbl="parChTrans1D2" presStyleIdx="0" presStyleCnt="5"/>
      <dgm:spPr/>
    </dgm:pt>
    <dgm:pt modelId="{DBE88421-6513-48B1-AA0C-382A8CE1A88B}" type="pres">
      <dgm:prSet presAssocID="{9F158AE5-4606-4003-A920-1B469BD803EC}" presName="text0" presStyleLbl="node1" presStyleIdx="1" presStyleCnt="6" custScaleX="252664">
        <dgm:presLayoutVars>
          <dgm:bulletEnabled val="1"/>
        </dgm:presLayoutVars>
      </dgm:prSet>
      <dgm:spPr/>
    </dgm:pt>
    <dgm:pt modelId="{0858C995-11D6-4EF9-8816-28FF5FF01BE7}" type="pres">
      <dgm:prSet presAssocID="{C48EFB35-E57B-41E7-B8F1-2840AD83B6F4}" presName="Name56" presStyleLbl="parChTrans1D2" presStyleIdx="1" presStyleCnt="5"/>
      <dgm:spPr/>
    </dgm:pt>
    <dgm:pt modelId="{788F7B6B-1853-4358-8B3E-E44CDCF0B3C1}" type="pres">
      <dgm:prSet presAssocID="{98F52BC1-60E7-47C0-BA9D-4AE7B2BB911C}" presName="text0" presStyleLbl="node1" presStyleIdx="2" presStyleCnt="6" custScaleX="338006" custRadScaleRad="176214" custRadScaleInc="-9826">
        <dgm:presLayoutVars>
          <dgm:bulletEnabled val="1"/>
        </dgm:presLayoutVars>
      </dgm:prSet>
      <dgm:spPr/>
    </dgm:pt>
    <dgm:pt modelId="{5293F82F-0B3C-451B-ACCE-01A461857B7F}" type="pres">
      <dgm:prSet presAssocID="{050A2C26-557C-4D2F-9AFD-7C21D7A8BD66}" presName="Name56" presStyleLbl="parChTrans1D2" presStyleIdx="2" presStyleCnt="5"/>
      <dgm:spPr/>
    </dgm:pt>
    <dgm:pt modelId="{29BFC625-5AE1-4D27-9E66-EECC15CDAF75}" type="pres">
      <dgm:prSet presAssocID="{78799C8D-1FA6-49DF-835A-0515ADCA5663}" presName="text0" presStyleLbl="node1" presStyleIdx="3" presStyleCnt="6" custScaleX="340587" custRadScaleRad="143662" custRadScaleInc="-53252">
        <dgm:presLayoutVars>
          <dgm:bulletEnabled val="1"/>
        </dgm:presLayoutVars>
      </dgm:prSet>
      <dgm:spPr/>
    </dgm:pt>
    <dgm:pt modelId="{DDE6F1AD-55C0-431A-B4CA-774FFF21FCD6}" type="pres">
      <dgm:prSet presAssocID="{303D242E-3D3E-4DCB-AC3A-62EDE1AECEBF}" presName="Name56" presStyleLbl="parChTrans1D2" presStyleIdx="3" presStyleCnt="5"/>
      <dgm:spPr/>
    </dgm:pt>
    <dgm:pt modelId="{B705A278-4C60-4DAD-8F63-BAA76A0FD838}" type="pres">
      <dgm:prSet presAssocID="{FEAAAD0E-EAE7-483B-B2D3-D3F7B09314BB}" presName="text0" presStyleLbl="node1" presStyleIdx="4" presStyleCnt="6" custScaleX="240625" custRadScaleRad="156539" custRadScaleInc="62866">
        <dgm:presLayoutVars>
          <dgm:bulletEnabled val="1"/>
        </dgm:presLayoutVars>
      </dgm:prSet>
      <dgm:spPr/>
    </dgm:pt>
    <dgm:pt modelId="{01FC7F1B-F938-4DA0-A047-B4D41999A876}" type="pres">
      <dgm:prSet presAssocID="{04395313-8C75-4571-AD19-F663C52F1B4E}" presName="Name56" presStyleLbl="parChTrans1D2" presStyleIdx="4" presStyleCnt="5"/>
      <dgm:spPr/>
    </dgm:pt>
    <dgm:pt modelId="{C6D0A7A0-420A-4FE5-AAA4-A370DDA8B903}" type="pres">
      <dgm:prSet presAssocID="{8FB940A4-80D1-4FBF-B930-0C9EA88DADF1}" presName="text0" presStyleLbl="node1" presStyleIdx="5" presStyleCnt="6" custScaleX="245377" custRadScaleRad="191607" custRadScaleInc="11757">
        <dgm:presLayoutVars>
          <dgm:bulletEnabled val="1"/>
        </dgm:presLayoutVars>
      </dgm:prSet>
      <dgm:spPr/>
    </dgm:pt>
  </dgm:ptLst>
  <dgm:cxnLst>
    <dgm:cxn modelId="{06113C07-2540-4645-ADDF-F7C5DF4A3F0F}" srcId="{D55E219C-5728-4E49-BE9D-E902927D5E2B}" destId="{927A7A24-FE2B-4D43-BB4E-941C9402FDD8}" srcOrd="1" destOrd="0" parTransId="{AA87165D-FEBE-4870-BA51-5A0BB0F64675}" sibTransId="{86ABF148-F93A-4B21-B833-F75B2B4E125B}"/>
    <dgm:cxn modelId="{15CA6D0B-5A1F-4D88-9BA9-E02D4B78465C}" type="presOf" srcId="{8FB940A4-80D1-4FBF-B930-0C9EA88DADF1}" destId="{C6D0A7A0-420A-4FE5-AAA4-A370DDA8B903}" srcOrd="0" destOrd="0" presId="urn:microsoft.com/office/officeart/2008/layout/RadialCluster"/>
    <dgm:cxn modelId="{DAA57F11-2962-4A2C-A50D-705F4F0E0341}" type="presOf" srcId="{9F158AE5-4606-4003-A920-1B469BD803EC}" destId="{DBE88421-6513-48B1-AA0C-382A8CE1A88B}" srcOrd="0" destOrd="0" presId="urn:microsoft.com/office/officeart/2008/layout/RadialCluster"/>
    <dgm:cxn modelId="{58CAD115-D8D2-4A64-8CC4-A1A0066DAE1D}" type="presOf" srcId="{FEAAAD0E-EAE7-483B-B2D3-D3F7B09314BB}" destId="{B705A278-4C60-4DAD-8F63-BAA76A0FD838}" srcOrd="0" destOrd="0" presId="urn:microsoft.com/office/officeart/2008/layout/RadialCluster"/>
    <dgm:cxn modelId="{8C56FD15-4FC0-4CE1-A443-44A98DC4870C}" type="presOf" srcId="{6F245F5F-EF07-4DCE-ADE5-2D0E8D433EF3}" destId="{3061F6E5-C512-41FE-A827-0DAAE21BCCAD}" srcOrd="0" destOrd="0" presId="urn:microsoft.com/office/officeart/2008/layout/RadialCluster"/>
    <dgm:cxn modelId="{587A2925-8A05-4607-9C5F-01266DC82E10}" type="presOf" srcId="{D55E219C-5728-4E49-BE9D-E902927D5E2B}" destId="{F240F935-E0C6-46AF-9B1B-3C078DAB7DA8}" srcOrd="0" destOrd="0" presId="urn:microsoft.com/office/officeart/2008/layout/RadialCluster"/>
    <dgm:cxn modelId="{A6DA233B-F198-4EA3-B9D0-F223F96CA259}" srcId="{D55E219C-5728-4E49-BE9D-E902927D5E2B}" destId="{6F245F5F-EF07-4DCE-ADE5-2D0E8D433EF3}" srcOrd="0" destOrd="0" parTransId="{06C8CF9D-3C24-41B8-930B-2C26FEAE2BC9}" sibTransId="{67AC8A10-E336-4883-B83A-D55B710C1241}"/>
    <dgm:cxn modelId="{7F4D503C-6134-49CC-96A8-4D708480BD25}" type="presOf" srcId="{78799C8D-1FA6-49DF-835A-0515ADCA5663}" destId="{29BFC625-5AE1-4D27-9E66-EECC15CDAF75}" srcOrd="0" destOrd="0" presId="urn:microsoft.com/office/officeart/2008/layout/RadialCluster"/>
    <dgm:cxn modelId="{0000EC5C-81F8-4FA4-AB41-B22A77EE10E9}" srcId="{6F245F5F-EF07-4DCE-ADE5-2D0E8D433EF3}" destId="{98F52BC1-60E7-47C0-BA9D-4AE7B2BB911C}" srcOrd="1" destOrd="0" parTransId="{C48EFB35-E57B-41E7-B8F1-2840AD83B6F4}" sibTransId="{BFA31843-BBF0-4DC1-8F6D-48C08ACB87C1}"/>
    <dgm:cxn modelId="{2DDC4244-6DF9-41AC-9904-3C5B6D9189C9}" type="presOf" srcId="{04395313-8C75-4571-AD19-F663C52F1B4E}" destId="{01FC7F1B-F938-4DA0-A047-B4D41999A876}" srcOrd="0" destOrd="0" presId="urn:microsoft.com/office/officeart/2008/layout/RadialCluster"/>
    <dgm:cxn modelId="{3D04FA66-117E-4D6F-9ECA-4D98AF03409E}" type="presOf" srcId="{303D242E-3D3E-4DCB-AC3A-62EDE1AECEBF}" destId="{DDE6F1AD-55C0-431A-B4CA-774FFF21FCD6}" srcOrd="0" destOrd="0" presId="urn:microsoft.com/office/officeart/2008/layout/RadialCluster"/>
    <dgm:cxn modelId="{9523C952-7738-411F-8E8C-5BF9AFD340A5}" srcId="{6F245F5F-EF07-4DCE-ADE5-2D0E8D433EF3}" destId="{78799C8D-1FA6-49DF-835A-0515ADCA5663}" srcOrd="2" destOrd="0" parTransId="{050A2C26-557C-4D2F-9AFD-7C21D7A8BD66}" sibTransId="{A760B53A-531D-4CC0-B5AD-02E5ECCBABDB}"/>
    <dgm:cxn modelId="{9742E678-1FAE-474C-B96D-6189BA94EAFB}" srcId="{6F245F5F-EF07-4DCE-ADE5-2D0E8D433EF3}" destId="{8FB940A4-80D1-4FBF-B930-0C9EA88DADF1}" srcOrd="4" destOrd="0" parTransId="{04395313-8C75-4571-AD19-F663C52F1B4E}" sibTransId="{F06BEB5E-5756-4177-89B2-B53598808EA7}"/>
    <dgm:cxn modelId="{B6CFCD9E-77D8-4B20-8006-A584A82AD818}" type="presOf" srcId="{C48EFB35-E57B-41E7-B8F1-2840AD83B6F4}" destId="{0858C995-11D6-4EF9-8816-28FF5FF01BE7}" srcOrd="0" destOrd="0" presId="urn:microsoft.com/office/officeart/2008/layout/RadialCluster"/>
    <dgm:cxn modelId="{D2C9A5AA-4E48-4BFE-A00D-81585E4F6078}" srcId="{6F245F5F-EF07-4DCE-ADE5-2D0E8D433EF3}" destId="{9F158AE5-4606-4003-A920-1B469BD803EC}" srcOrd="0" destOrd="0" parTransId="{B1489E9F-6EFE-478B-8613-A58B4C22C5CC}" sibTransId="{A552ADEA-8134-428C-A320-B89DB3EE9FFA}"/>
    <dgm:cxn modelId="{A96979AE-649F-450F-88E2-AE2A2B898C2D}" srcId="{6F245F5F-EF07-4DCE-ADE5-2D0E8D433EF3}" destId="{FEAAAD0E-EAE7-483B-B2D3-D3F7B09314BB}" srcOrd="3" destOrd="0" parTransId="{303D242E-3D3E-4DCB-AC3A-62EDE1AECEBF}" sibTransId="{0550650C-A6DD-4CE2-92B2-931DFFC9D592}"/>
    <dgm:cxn modelId="{E552A6CD-1AD9-43DF-9DBE-F230263B4476}" type="presOf" srcId="{B1489E9F-6EFE-478B-8613-A58B4C22C5CC}" destId="{2CAC18DC-A1D8-499F-A2C8-1058C33A6054}" srcOrd="0" destOrd="0" presId="urn:microsoft.com/office/officeart/2008/layout/RadialCluster"/>
    <dgm:cxn modelId="{E8BC73D5-3C34-4B54-A8AF-07C48A7155E7}" type="presOf" srcId="{98F52BC1-60E7-47C0-BA9D-4AE7B2BB911C}" destId="{788F7B6B-1853-4358-8B3E-E44CDCF0B3C1}" srcOrd="0" destOrd="0" presId="urn:microsoft.com/office/officeart/2008/layout/RadialCluster"/>
    <dgm:cxn modelId="{6BC9AAE1-8138-41EA-84FD-F6AC7128566B}" type="presOf" srcId="{050A2C26-557C-4D2F-9AFD-7C21D7A8BD66}" destId="{5293F82F-0B3C-451B-ACCE-01A461857B7F}" srcOrd="0" destOrd="0" presId="urn:microsoft.com/office/officeart/2008/layout/RadialCluster"/>
    <dgm:cxn modelId="{7F50D5B4-68C0-48BB-B732-CFC154AF0383}" type="presParOf" srcId="{F240F935-E0C6-46AF-9B1B-3C078DAB7DA8}" destId="{86F043CE-033F-4C76-9B0B-CF3E1DBD9273}" srcOrd="0" destOrd="0" presId="urn:microsoft.com/office/officeart/2008/layout/RadialCluster"/>
    <dgm:cxn modelId="{76B6EF24-AF0E-42F9-9F8F-16EDC0D84FD4}" type="presParOf" srcId="{86F043CE-033F-4C76-9B0B-CF3E1DBD9273}" destId="{3061F6E5-C512-41FE-A827-0DAAE21BCCAD}" srcOrd="0" destOrd="0" presId="urn:microsoft.com/office/officeart/2008/layout/RadialCluster"/>
    <dgm:cxn modelId="{91D434B3-5D96-4F0F-9E58-BE45E64A59EC}" type="presParOf" srcId="{86F043CE-033F-4C76-9B0B-CF3E1DBD9273}" destId="{2CAC18DC-A1D8-499F-A2C8-1058C33A6054}" srcOrd="1" destOrd="0" presId="urn:microsoft.com/office/officeart/2008/layout/RadialCluster"/>
    <dgm:cxn modelId="{E67E5FA9-CE7F-4DAA-A2BE-78797E3A3F2D}" type="presParOf" srcId="{86F043CE-033F-4C76-9B0B-CF3E1DBD9273}" destId="{DBE88421-6513-48B1-AA0C-382A8CE1A88B}" srcOrd="2" destOrd="0" presId="urn:microsoft.com/office/officeart/2008/layout/RadialCluster"/>
    <dgm:cxn modelId="{0B58461A-E1CE-4FDD-8AD5-25AA43D53B39}" type="presParOf" srcId="{86F043CE-033F-4C76-9B0B-CF3E1DBD9273}" destId="{0858C995-11D6-4EF9-8816-28FF5FF01BE7}" srcOrd="3" destOrd="0" presId="urn:microsoft.com/office/officeart/2008/layout/RadialCluster"/>
    <dgm:cxn modelId="{29193B39-4942-4836-B4B1-E9AC531CD346}" type="presParOf" srcId="{86F043CE-033F-4C76-9B0B-CF3E1DBD9273}" destId="{788F7B6B-1853-4358-8B3E-E44CDCF0B3C1}" srcOrd="4" destOrd="0" presId="urn:microsoft.com/office/officeart/2008/layout/RadialCluster"/>
    <dgm:cxn modelId="{126CA708-087F-4328-BC70-8340D2344948}" type="presParOf" srcId="{86F043CE-033F-4C76-9B0B-CF3E1DBD9273}" destId="{5293F82F-0B3C-451B-ACCE-01A461857B7F}" srcOrd="5" destOrd="0" presId="urn:microsoft.com/office/officeart/2008/layout/RadialCluster"/>
    <dgm:cxn modelId="{98726E05-0029-4B4C-A89B-9DB1DCDB6A09}" type="presParOf" srcId="{86F043CE-033F-4C76-9B0B-CF3E1DBD9273}" destId="{29BFC625-5AE1-4D27-9E66-EECC15CDAF75}" srcOrd="6" destOrd="0" presId="urn:microsoft.com/office/officeart/2008/layout/RadialCluster"/>
    <dgm:cxn modelId="{597AAD64-6EDB-4DF3-859B-6168E04CC7E5}" type="presParOf" srcId="{86F043CE-033F-4C76-9B0B-CF3E1DBD9273}" destId="{DDE6F1AD-55C0-431A-B4CA-774FFF21FCD6}" srcOrd="7" destOrd="0" presId="urn:microsoft.com/office/officeart/2008/layout/RadialCluster"/>
    <dgm:cxn modelId="{35A7B8BF-604D-4F20-BB22-7B398EDB8DC8}" type="presParOf" srcId="{86F043CE-033F-4C76-9B0B-CF3E1DBD9273}" destId="{B705A278-4C60-4DAD-8F63-BAA76A0FD838}" srcOrd="8" destOrd="0" presId="urn:microsoft.com/office/officeart/2008/layout/RadialCluster"/>
    <dgm:cxn modelId="{BB7B2534-8568-47A4-A60F-7F0136569535}" type="presParOf" srcId="{86F043CE-033F-4C76-9B0B-CF3E1DBD9273}" destId="{01FC7F1B-F938-4DA0-A047-B4D41999A876}" srcOrd="9" destOrd="0" presId="urn:microsoft.com/office/officeart/2008/layout/RadialCluster"/>
    <dgm:cxn modelId="{72F3E509-CB55-48F6-BEEB-DA31980A5F72}" type="presParOf" srcId="{86F043CE-033F-4C76-9B0B-CF3E1DBD9273}" destId="{C6D0A7A0-420A-4FE5-AAA4-A370DDA8B903}" srcOrd="1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55E219C-5728-4E49-BE9D-E902927D5E2B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JO"/>
        </a:p>
      </dgm:t>
    </dgm:pt>
    <dgm:pt modelId="{6F245F5F-EF07-4DCE-ADE5-2D0E8D433EF3}">
      <dgm:prSet phldrT="[Text]" custT="1"/>
      <dgm:spPr/>
      <dgm:t>
        <a:bodyPr/>
        <a:lstStyle/>
        <a:p>
          <a:pPr rtl="1"/>
          <a:r>
            <a:rPr lang="en-US" sz="33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Electro-mechanical</a:t>
          </a:r>
          <a:endParaRPr lang="ar-JO" sz="3300" dirty="0">
            <a:solidFill>
              <a:schemeClr val="bg1"/>
            </a:solidFill>
          </a:endParaRPr>
        </a:p>
      </dgm:t>
    </dgm:pt>
    <dgm:pt modelId="{06C8CF9D-3C24-41B8-930B-2C26FEAE2BC9}" type="parTrans" cxnId="{A6DA233B-F198-4EA3-B9D0-F223F96CA259}">
      <dgm:prSet/>
      <dgm:spPr/>
      <dgm:t>
        <a:bodyPr/>
        <a:lstStyle/>
        <a:p>
          <a:pPr rtl="1"/>
          <a:endParaRPr lang="ar-JO"/>
        </a:p>
      </dgm:t>
    </dgm:pt>
    <dgm:pt modelId="{67AC8A10-E336-4883-B83A-D55B710C1241}" type="sibTrans" cxnId="{A6DA233B-F198-4EA3-B9D0-F223F96CA259}">
      <dgm:prSet/>
      <dgm:spPr/>
      <dgm:t>
        <a:bodyPr/>
        <a:lstStyle/>
        <a:p>
          <a:pPr rtl="1"/>
          <a:endParaRPr lang="ar-JO"/>
        </a:p>
      </dgm:t>
    </dgm:pt>
    <dgm:pt modelId="{9F158AE5-4606-4003-A920-1B469BD803EC}">
      <dgm:prSet phldrT="[Text]" custT="1"/>
      <dgm:spPr/>
      <dgm:t>
        <a:bodyPr/>
        <a:lstStyle/>
        <a:p>
          <a:pPr rtl="1"/>
          <a:r>
            <a:rPr lang="en-US" sz="3300" dirty="0"/>
            <a:t>Lighting</a:t>
          </a:r>
          <a:endParaRPr lang="ar-JO" sz="3300" dirty="0"/>
        </a:p>
      </dgm:t>
    </dgm:pt>
    <dgm:pt modelId="{B1489E9F-6EFE-478B-8613-A58B4C22C5CC}" type="parTrans" cxnId="{D2C9A5AA-4E48-4BFE-A00D-81585E4F6078}">
      <dgm:prSet/>
      <dgm:spPr/>
      <dgm:t>
        <a:bodyPr/>
        <a:lstStyle/>
        <a:p>
          <a:pPr rtl="1"/>
          <a:endParaRPr lang="ar-JO"/>
        </a:p>
      </dgm:t>
    </dgm:pt>
    <dgm:pt modelId="{A552ADEA-8134-428C-A320-B89DB3EE9FFA}" type="sibTrans" cxnId="{D2C9A5AA-4E48-4BFE-A00D-81585E4F6078}">
      <dgm:prSet/>
      <dgm:spPr/>
      <dgm:t>
        <a:bodyPr/>
        <a:lstStyle/>
        <a:p>
          <a:pPr rtl="1"/>
          <a:endParaRPr lang="ar-JO"/>
        </a:p>
      </dgm:t>
    </dgm:pt>
    <dgm:pt modelId="{98F52BC1-60E7-47C0-BA9D-4AE7B2BB911C}">
      <dgm:prSet phldrT="[Text]" custT="1"/>
      <dgm:spPr/>
      <dgm:t>
        <a:bodyPr/>
        <a:lstStyle/>
        <a:p>
          <a:pPr rtl="1"/>
          <a:r>
            <a:rPr lang="en-US" sz="3300" dirty="0"/>
            <a:t>HVAC system</a:t>
          </a:r>
          <a:endParaRPr lang="ar-JO" sz="3300" dirty="0"/>
        </a:p>
      </dgm:t>
    </dgm:pt>
    <dgm:pt modelId="{C48EFB35-E57B-41E7-B8F1-2840AD83B6F4}" type="parTrans" cxnId="{0000EC5C-81F8-4FA4-AB41-B22A77EE10E9}">
      <dgm:prSet/>
      <dgm:spPr/>
      <dgm:t>
        <a:bodyPr/>
        <a:lstStyle/>
        <a:p>
          <a:pPr rtl="1"/>
          <a:endParaRPr lang="ar-JO"/>
        </a:p>
      </dgm:t>
    </dgm:pt>
    <dgm:pt modelId="{BFA31843-BBF0-4DC1-8F6D-48C08ACB87C1}" type="sibTrans" cxnId="{0000EC5C-81F8-4FA4-AB41-B22A77EE10E9}">
      <dgm:prSet/>
      <dgm:spPr/>
      <dgm:t>
        <a:bodyPr/>
        <a:lstStyle/>
        <a:p>
          <a:pPr rtl="1"/>
          <a:endParaRPr lang="ar-JO"/>
        </a:p>
      </dgm:t>
    </dgm:pt>
    <dgm:pt modelId="{8FB940A4-80D1-4FBF-B930-0C9EA88DADF1}">
      <dgm:prSet custT="1"/>
      <dgm:spPr/>
      <dgm:t>
        <a:bodyPr/>
        <a:lstStyle/>
        <a:p>
          <a:pPr rtl="1"/>
          <a:r>
            <a:rPr lang="en-US" sz="3300" dirty="0"/>
            <a:t>Drainage</a:t>
          </a:r>
          <a:endParaRPr lang="ar-JO" sz="3300" dirty="0"/>
        </a:p>
      </dgm:t>
    </dgm:pt>
    <dgm:pt modelId="{04395313-8C75-4571-AD19-F663C52F1B4E}" type="parTrans" cxnId="{9742E678-1FAE-474C-B96D-6189BA94EAFB}">
      <dgm:prSet/>
      <dgm:spPr/>
      <dgm:t>
        <a:bodyPr/>
        <a:lstStyle/>
        <a:p>
          <a:pPr rtl="1"/>
          <a:endParaRPr lang="ar-JO"/>
        </a:p>
      </dgm:t>
    </dgm:pt>
    <dgm:pt modelId="{F06BEB5E-5756-4177-89B2-B53598808EA7}" type="sibTrans" cxnId="{9742E678-1FAE-474C-B96D-6189BA94EAFB}">
      <dgm:prSet/>
      <dgm:spPr/>
      <dgm:t>
        <a:bodyPr/>
        <a:lstStyle/>
        <a:p>
          <a:pPr rtl="1"/>
          <a:endParaRPr lang="ar-JO"/>
        </a:p>
      </dgm:t>
    </dgm:pt>
    <dgm:pt modelId="{927A7A24-FE2B-4D43-BB4E-941C9402FDD8}">
      <dgm:prSet/>
      <dgm:spPr/>
      <dgm:t>
        <a:bodyPr/>
        <a:lstStyle/>
        <a:p>
          <a:pPr rtl="1"/>
          <a:endParaRPr lang="ar-JO" dirty="0"/>
        </a:p>
      </dgm:t>
    </dgm:pt>
    <dgm:pt modelId="{AA87165D-FEBE-4870-BA51-5A0BB0F64675}" type="parTrans" cxnId="{06113C07-2540-4645-ADDF-F7C5DF4A3F0F}">
      <dgm:prSet/>
      <dgm:spPr/>
      <dgm:t>
        <a:bodyPr/>
        <a:lstStyle/>
        <a:p>
          <a:pPr rtl="1"/>
          <a:endParaRPr lang="ar-JO"/>
        </a:p>
      </dgm:t>
    </dgm:pt>
    <dgm:pt modelId="{86ABF148-F93A-4B21-B833-F75B2B4E125B}" type="sibTrans" cxnId="{06113C07-2540-4645-ADDF-F7C5DF4A3F0F}">
      <dgm:prSet/>
      <dgm:spPr/>
      <dgm:t>
        <a:bodyPr/>
        <a:lstStyle/>
        <a:p>
          <a:pPr rtl="1"/>
          <a:endParaRPr lang="ar-JO"/>
        </a:p>
      </dgm:t>
    </dgm:pt>
    <dgm:pt modelId="{FEAAAD0E-EAE7-483B-B2D3-D3F7B09314BB}">
      <dgm:prSet/>
      <dgm:spPr/>
      <dgm:t>
        <a:bodyPr/>
        <a:lstStyle/>
        <a:p>
          <a:pPr rtl="1"/>
          <a:r>
            <a:rPr lang="en-US" dirty="0"/>
            <a:t>Water supply</a:t>
          </a:r>
          <a:endParaRPr lang="ar-JO" dirty="0"/>
        </a:p>
      </dgm:t>
    </dgm:pt>
    <dgm:pt modelId="{0550650C-A6DD-4CE2-92B2-931DFFC9D592}" type="sibTrans" cxnId="{A96979AE-649F-450F-88E2-AE2A2B898C2D}">
      <dgm:prSet/>
      <dgm:spPr/>
      <dgm:t>
        <a:bodyPr/>
        <a:lstStyle/>
        <a:p>
          <a:pPr rtl="1"/>
          <a:endParaRPr lang="ar-JO"/>
        </a:p>
      </dgm:t>
    </dgm:pt>
    <dgm:pt modelId="{303D242E-3D3E-4DCB-AC3A-62EDE1AECEBF}" type="parTrans" cxnId="{A96979AE-649F-450F-88E2-AE2A2B898C2D}">
      <dgm:prSet/>
      <dgm:spPr/>
      <dgm:t>
        <a:bodyPr/>
        <a:lstStyle/>
        <a:p>
          <a:pPr rtl="1"/>
          <a:endParaRPr lang="ar-JO"/>
        </a:p>
      </dgm:t>
    </dgm:pt>
    <dgm:pt modelId="{F53103A1-ED47-4E49-91B8-4333FD0842F0}">
      <dgm:prSet phldrT="[Text]"/>
      <dgm:spPr/>
      <dgm:t>
        <a:bodyPr/>
        <a:lstStyle/>
        <a:p>
          <a:pPr rtl="1"/>
          <a:r>
            <a:rPr lang="en-US" dirty="0"/>
            <a:t>Firefighting</a:t>
          </a:r>
          <a:endParaRPr lang="ar-JO" dirty="0"/>
        </a:p>
      </dgm:t>
    </dgm:pt>
    <dgm:pt modelId="{A3FB9B8B-F0E9-4782-9EC1-C7EE70CA2609}" type="parTrans" cxnId="{4F55F665-22FA-4109-945D-9AB7A40F3C9C}">
      <dgm:prSet/>
      <dgm:spPr/>
      <dgm:t>
        <a:bodyPr/>
        <a:lstStyle/>
        <a:p>
          <a:pPr rtl="1"/>
          <a:endParaRPr lang="ar-JO"/>
        </a:p>
      </dgm:t>
    </dgm:pt>
    <dgm:pt modelId="{854A809C-EA03-49CE-B75D-87B33B7DF8E9}" type="sibTrans" cxnId="{4F55F665-22FA-4109-945D-9AB7A40F3C9C}">
      <dgm:prSet/>
      <dgm:spPr/>
      <dgm:t>
        <a:bodyPr/>
        <a:lstStyle/>
        <a:p>
          <a:pPr rtl="1"/>
          <a:endParaRPr lang="ar-JO"/>
        </a:p>
      </dgm:t>
    </dgm:pt>
    <dgm:pt modelId="{F240F935-E0C6-46AF-9B1B-3C078DAB7DA8}" type="pres">
      <dgm:prSet presAssocID="{D55E219C-5728-4E49-BE9D-E902927D5E2B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86F043CE-033F-4C76-9B0B-CF3E1DBD9273}" type="pres">
      <dgm:prSet presAssocID="{6F245F5F-EF07-4DCE-ADE5-2D0E8D433EF3}" presName="singleCycle" presStyleCnt="0"/>
      <dgm:spPr/>
    </dgm:pt>
    <dgm:pt modelId="{3061F6E5-C512-41FE-A827-0DAAE21BCCAD}" type="pres">
      <dgm:prSet presAssocID="{6F245F5F-EF07-4DCE-ADE5-2D0E8D433EF3}" presName="singleCenter" presStyleLbl="node1" presStyleIdx="0" presStyleCnt="6" custScaleX="254488">
        <dgm:presLayoutVars>
          <dgm:chMax val="7"/>
          <dgm:chPref val="7"/>
        </dgm:presLayoutVars>
      </dgm:prSet>
      <dgm:spPr/>
    </dgm:pt>
    <dgm:pt modelId="{2CAC18DC-A1D8-499F-A2C8-1058C33A6054}" type="pres">
      <dgm:prSet presAssocID="{B1489E9F-6EFE-478B-8613-A58B4C22C5CC}" presName="Name56" presStyleLbl="parChTrans1D2" presStyleIdx="0" presStyleCnt="5"/>
      <dgm:spPr/>
    </dgm:pt>
    <dgm:pt modelId="{DBE88421-6513-48B1-AA0C-382A8CE1A88B}" type="pres">
      <dgm:prSet presAssocID="{9F158AE5-4606-4003-A920-1B469BD803EC}" presName="text0" presStyleLbl="node1" presStyleIdx="1" presStyleCnt="6" custScaleX="224183" custScaleY="78606" custRadScaleRad="161382" custRadScaleInc="241282">
        <dgm:presLayoutVars>
          <dgm:bulletEnabled val="1"/>
        </dgm:presLayoutVars>
      </dgm:prSet>
      <dgm:spPr/>
    </dgm:pt>
    <dgm:pt modelId="{0858C995-11D6-4EF9-8816-28FF5FF01BE7}" type="pres">
      <dgm:prSet presAssocID="{C48EFB35-E57B-41E7-B8F1-2840AD83B6F4}" presName="Name56" presStyleLbl="parChTrans1D2" presStyleIdx="1" presStyleCnt="5"/>
      <dgm:spPr/>
    </dgm:pt>
    <dgm:pt modelId="{788F7B6B-1853-4358-8B3E-E44CDCF0B3C1}" type="pres">
      <dgm:prSet presAssocID="{98F52BC1-60E7-47C0-BA9D-4AE7B2BB911C}" presName="text0" presStyleLbl="node1" presStyleIdx="2" presStyleCnt="6" custScaleX="305037" custScaleY="79831" custRadScaleRad="149057" custRadScaleInc="-63541">
        <dgm:presLayoutVars>
          <dgm:bulletEnabled val="1"/>
        </dgm:presLayoutVars>
      </dgm:prSet>
      <dgm:spPr/>
    </dgm:pt>
    <dgm:pt modelId="{B303D46E-B174-4E50-87E5-0A7FBF385F2E}" type="pres">
      <dgm:prSet presAssocID="{A3FB9B8B-F0E9-4782-9EC1-C7EE70CA2609}" presName="Name56" presStyleLbl="parChTrans1D2" presStyleIdx="2" presStyleCnt="5"/>
      <dgm:spPr/>
    </dgm:pt>
    <dgm:pt modelId="{9A70C363-E49D-4DC5-BB2A-202EE9E6A761}" type="pres">
      <dgm:prSet presAssocID="{F53103A1-ED47-4E49-91B8-4333FD0842F0}" presName="text0" presStyleLbl="node1" presStyleIdx="3" presStyleCnt="6" custScaleX="305037" custScaleY="79831" custRadScaleRad="73461" custRadScaleInc="107180">
        <dgm:presLayoutVars>
          <dgm:bulletEnabled val="1"/>
        </dgm:presLayoutVars>
      </dgm:prSet>
      <dgm:spPr/>
    </dgm:pt>
    <dgm:pt modelId="{DDE6F1AD-55C0-431A-B4CA-774FFF21FCD6}" type="pres">
      <dgm:prSet presAssocID="{303D242E-3D3E-4DCB-AC3A-62EDE1AECEBF}" presName="Name56" presStyleLbl="parChTrans1D2" presStyleIdx="3" presStyleCnt="5"/>
      <dgm:spPr/>
    </dgm:pt>
    <dgm:pt modelId="{B705A278-4C60-4DAD-8F63-BAA76A0FD838}" type="pres">
      <dgm:prSet presAssocID="{FEAAAD0E-EAE7-483B-B2D3-D3F7B09314BB}" presName="text0" presStyleLbl="node1" presStyleIdx="4" presStyleCnt="6" custScaleX="236224" custScaleY="84572" custRadScaleRad="163951" custRadScaleInc="131387">
        <dgm:presLayoutVars>
          <dgm:bulletEnabled val="1"/>
        </dgm:presLayoutVars>
      </dgm:prSet>
      <dgm:spPr/>
    </dgm:pt>
    <dgm:pt modelId="{01FC7F1B-F938-4DA0-A047-B4D41999A876}" type="pres">
      <dgm:prSet presAssocID="{04395313-8C75-4571-AD19-F663C52F1B4E}" presName="Name56" presStyleLbl="parChTrans1D2" presStyleIdx="4" presStyleCnt="5"/>
      <dgm:spPr/>
    </dgm:pt>
    <dgm:pt modelId="{C6D0A7A0-420A-4FE5-AAA4-A370DDA8B903}" type="pres">
      <dgm:prSet presAssocID="{8FB940A4-80D1-4FBF-B930-0C9EA88DADF1}" presName="text0" presStyleLbl="node1" presStyleIdx="5" presStyleCnt="6" custScaleX="205713" custScaleY="84762" custRadScaleRad="179509" custRadScaleInc="58688">
        <dgm:presLayoutVars>
          <dgm:bulletEnabled val="1"/>
        </dgm:presLayoutVars>
      </dgm:prSet>
      <dgm:spPr/>
    </dgm:pt>
  </dgm:ptLst>
  <dgm:cxnLst>
    <dgm:cxn modelId="{06113C07-2540-4645-ADDF-F7C5DF4A3F0F}" srcId="{D55E219C-5728-4E49-BE9D-E902927D5E2B}" destId="{927A7A24-FE2B-4D43-BB4E-941C9402FDD8}" srcOrd="1" destOrd="0" parTransId="{AA87165D-FEBE-4870-BA51-5A0BB0F64675}" sibTransId="{86ABF148-F93A-4B21-B833-F75B2B4E125B}"/>
    <dgm:cxn modelId="{15CA6D0B-5A1F-4D88-9BA9-E02D4B78465C}" type="presOf" srcId="{8FB940A4-80D1-4FBF-B930-0C9EA88DADF1}" destId="{C6D0A7A0-420A-4FE5-AAA4-A370DDA8B903}" srcOrd="0" destOrd="0" presId="urn:microsoft.com/office/officeart/2008/layout/RadialCluster"/>
    <dgm:cxn modelId="{DAA57F11-2962-4A2C-A50D-705F4F0E0341}" type="presOf" srcId="{9F158AE5-4606-4003-A920-1B469BD803EC}" destId="{DBE88421-6513-48B1-AA0C-382A8CE1A88B}" srcOrd="0" destOrd="0" presId="urn:microsoft.com/office/officeart/2008/layout/RadialCluster"/>
    <dgm:cxn modelId="{58CAD115-D8D2-4A64-8CC4-A1A0066DAE1D}" type="presOf" srcId="{FEAAAD0E-EAE7-483B-B2D3-D3F7B09314BB}" destId="{B705A278-4C60-4DAD-8F63-BAA76A0FD838}" srcOrd="0" destOrd="0" presId="urn:microsoft.com/office/officeart/2008/layout/RadialCluster"/>
    <dgm:cxn modelId="{8C56FD15-4FC0-4CE1-A443-44A98DC4870C}" type="presOf" srcId="{6F245F5F-EF07-4DCE-ADE5-2D0E8D433EF3}" destId="{3061F6E5-C512-41FE-A827-0DAAE21BCCAD}" srcOrd="0" destOrd="0" presId="urn:microsoft.com/office/officeart/2008/layout/RadialCluster"/>
    <dgm:cxn modelId="{587A2925-8A05-4607-9C5F-01266DC82E10}" type="presOf" srcId="{D55E219C-5728-4E49-BE9D-E902927D5E2B}" destId="{F240F935-E0C6-46AF-9B1B-3C078DAB7DA8}" srcOrd="0" destOrd="0" presId="urn:microsoft.com/office/officeart/2008/layout/RadialCluster"/>
    <dgm:cxn modelId="{A6DA233B-F198-4EA3-B9D0-F223F96CA259}" srcId="{D55E219C-5728-4E49-BE9D-E902927D5E2B}" destId="{6F245F5F-EF07-4DCE-ADE5-2D0E8D433EF3}" srcOrd="0" destOrd="0" parTransId="{06C8CF9D-3C24-41B8-930B-2C26FEAE2BC9}" sibTransId="{67AC8A10-E336-4883-B83A-D55B710C1241}"/>
    <dgm:cxn modelId="{0000EC5C-81F8-4FA4-AB41-B22A77EE10E9}" srcId="{6F245F5F-EF07-4DCE-ADE5-2D0E8D433EF3}" destId="{98F52BC1-60E7-47C0-BA9D-4AE7B2BB911C}" srcOrd="1" destOrd="0" parTransId="{C48EFB35-E57B-41E7-B8F1-2840AD83B6F4}" sibTransId="{BFA31843-BBF0-4DC1-8F6D-48C08ACB87C1}"/>
    <dgm:cxn modelId="{2DDC4244-6DF9-41AC-9904-3C5B6D9189C9}" type="presOf" srcId="{04395313-8C75-4571-AD19-F663C52F1B4E}" destId="{01FC7F1B-F938-4DA0-A047-B4D41999A876}" srcOrd="0" destOrd="0" presId="urn:microsoft.com/office/officeart/2008/layout/RadialCluster"/>
    <dgm:cxn modelId="{4F55F665-22FA-4109-945D-9AB7A40F3C9C}" srcId="{6F245F5F-EF07-4DCE-ADE5-2D0E8D433EF3}" destId="{F53103A1-ED47-4E49-91B8-4333FD0842F0}" srcOrd="2" destOrd="0" parTransId="{A3FB9B8B-F0E9-4782-9EC1-C7EE70CA2609}" sibTransId="{854A809C-EA03-49CE-B75D-87B33B7DF8E9}"/>
    <dgm:cxn modelId="{3D04FA66-117E-4D6F-9ECA-4D98AF03409E}" type="presOf" srcId="{303D242E-3D3E-4DCB-AC3A-62EDE1AECEBF}" destId="{DDE6F1AD-55C0-431A-B4CA-774FFF21FCD6}" srcOrd="0" destOrd="0" presId="urn:microsoft.com/office/officeart/2008/layout/RadialCluster"/>
    <dgm:cxn modelId="{9742E678-1FAE-474C-B96D-6189BA94EAFB}" srcId="{6F245F5F-EF07-4DCE-ADE5-2D0E8D433EF3}" destId="{8FB940A4-80D1-4FBF-B930-0C9EA88DADF1}" srcOrd="4" destOrd="0" parTransId="{04395313-8C75-4571-AD19-F663C52F1B4E}" sibTransId="{F06BEB5E-5756-4177-89B2-B53598808EA7}"/>
    <dgm:cxn modelId="{CD819D9D-E718-484C-98E1-042024976AD0}" type="presOf" srcId="{A3FB9B8B-F0E9-4782-9EC1-C7EE70CA2609}" destId="{B303D46E-B174-4E50-87E5-0A7FBF385F2E}" srcOrd="0" destOrd="0" presId="urn:microsoft.com/office/officeart/2008/layout/RadialCluster"/>
    <dgm:cxn modelId="{B6CFCD9E-77D8-4B20-8006-A584A82AD818}" type="presOf" srcId="{C48EFB35-E57B-41E7-B8F1-2840AD83B6F4}" destId="{0858C995-11D6-4EF9-8816-28FF5FF01BE7}" srcOrd="0" destOrd="0" presId="urn:microsoft.com/office/officeart/2008/layout/RadialCluster"/>
    <dgm:cxn modelId="{D2C9A5AA-4E48-4BFE-A00D-81585E4F6078}" srcId="{6F245F5F-EF07-4DCE-ADE5-2D0E8D433EF3}" destId="{9F158AE5-4606-4003-A920-1B469BD803EC}" srcOrd="0" destOrd="0" parTransId="{B1489E9F-6EFE-478B-8613-A58B4C22C5CC}" sibTransId="{A552ADEA-8134-428C-A320-B89DB3EE9FFA}"/>
    <dgm:cxn modelId="{A96979AE-649F-450F-88E2-AE2A2B898C2D}" srcId="{6F245F5F-EF07-4DCE-ADE5-2D0E8D433EF3}" destId="{FEAAAD0E-EAE7-483B-B2D3-D3F7B09314BB}" srcOrd="3" destOrd="0" parTransId="{303D242E-3D3E-4DCB-AC3A-62EDE1AECEBF}" sibTransId="{0550650C-A6DD-4CE2-92B2-931DFFC9D592}"/>
    <dgm:cxn modelId="{3ADBA9BF-BBE2-44F3-B97A-D11300F08732}" type="presOf" srcId="{F53103A1-ED47-4E49-91B8-4333FD0842F0}" destId="{9A70C363-E49D-4DC5-BB2A-202EE9E6A761}" srcOrd="0" destOrd="0" presId="urn:microsoft.com/office/officeart/2008/layout/RadialCluster"/>
    <dgm:cxn modelId="{E552A6CD-1AD9-43DF-9DBE-F230263B4476}" type="presOf" srcId="{B1489E9F-6EFE-478B-8613-A58B4C22C5CC}" destId="{2CAC18DC-A1D8-499F-A2C8-1058C33A6054}" srcOrd="0" destOrd="0" presId="urn:microsoft.com/office/officeart/2008/layout/RadialCluster"/>
    <dgm:cxn modelId="{E8BC73D5-3C34-4B54-A8AF-07C48A7155E7}" type="presOf" srcId="{98F52BC1-60E7-47C0-BA9D-4AE7B2BB911C}" destId="{788F7B6B-1853-4358-8B3E-E44CDCF0B3C1}" srcOrd="0" destOrd="0" presId="urn:microsoft.com/office/officeart/2008/layout/RadialCluster"/>
    <dgm:cxn modelId="{7F50D5B4-68C0-48BB-B732-CFC154AF0383}" type="presParOf" srcId="{F240F935-E0C6-46AF-9B1B-3C078DAB7DA8}" destId="{86F043CE-033F-4C76-9B0B-CF3E1DBD9273}" srcOrd="0" destOrd="0" presId="urn:microsoft.com/office/officeart/2008/layout/RadialCluster"/>
    <dgm:cxn modelId="{76B6EF24-AF0E-42F9-9F8F-16EDC0D84FD4}" type="presParOf" srcId="{86F043CE-033F-4C76-9B0B-CF3E1DBD9273}" destId="{3061F6E5-C512-41FE-A827-0DAAE21BCCAD}" srcOrd="0" destOrd="0" presId="urn:microsoft.com/office/officeart/2008/layout/RadialCluster"/>
    <dgm:cxn modelId="{91D434B3-5D96-4F0F-9E58-BE45E64A59EC}" type="presParOf" srcId="{86F043CE-033F-4C76-9B0B-CF3E1DBD9273}" destId="{2CAC18DC-A1D8-499F-A2C8-1058C33A6054}" srcOrd="1" destOrd="0" presId="urn:microsoft.com/office/officeart/2008/layout/RadialCluster"/>
    <dgm:cxn modelId="{E67E5FA9-CE7F-4DAA-A2BE-78797E3A3F2D}" type="presParOf" srcId="{86F043CE-033F-4C76-9B0B-CF3E1DBD9273}" destId="{DBE88421-6513-48B1-AA0C-382A8CE1A88B}" srcOrd="2" destOrd="0" presId="urn:microsoft.com/office/officeart/2008/layout/RadialCluster"/>
    <dgm:cxn modelId="{0B58461A-E1CE-4FDD-8AD5-25AA43D53B39}" type="presParOf" srcId="{86F043CE-033F-4C76-9B0B-CF3E1DBD9273}" destId="{0858C995-11D6-4EF9-8816-28FF5FF01BE7}" srcOrd="3" destOrd="0" presId="urn:microsoft.com/office/officeart/2008/layout/RadialCluster"/>
    <dgm:cxn modelId="{29193B39-4942-4836-B4B1-E9AC531CD346}" type="presParOf" srcId="{86F043CE-033F-4C76-9B0B-CF3E1DBD9273}" destId="{788F7B6B-1853-4358-8B3E-E44CDCF0B3C1}" srcOrd="4" destOrd="0" presId="urn:microsoft.com/office/officeart/2008/layout/RadialCluster"/>
    <dgm:cxn modelId="{73AF24A7-216B-45F8-AEF7-65E9EC9D5F07}" type="presParOf" srcId="{86F043CE-033F-4C76-9B0B-CF3E1DBD9273}" destId="{B303D46E-B174-4E50-87E5-0A7FBF385F2E}" srcOrd="5" destOrd="0" presId="urn:microsoft.com/office/officeart/2008/layout/RadialCluster"/>
    <dgm:cxn modelId="{793EA016-8EEB-4804-9D78-D58DCEC66BF3}" type="presParOf" srcId="{86F043CE-033F-4C76-9B0B-CF3E1DBD9273}" destId="{9A70C363-E49D-4DC5-BB2A-202EE9E6A761}" srcOrd="6" destOrd="0" presId="urn:microsoft.com/office/officeart/2008/layout/RadialCluster"/>
    <dgm:cxn modelId="{597AAD64-6EDB-4DF3-859B-6168E04CC7E5}" type="presParOf" srcId="{86F043CE-033F-4C76-9B0B-CF3E1DBD9273}" destId="{DDE6F1AD-55C0-431A-B4CA-774FFF21FCD6}" srcOrd="7" destOrd="0" presId="urn:microsoft.com/office/officeart/2008/layout/RadialCluster"/>
    <dgm:cxn modelId="{35A7B8BF-604D-4F20-BB22-7B398EDB8DC8}" type="presParOf" srcId="{86F043CE-033F-4C76-9B0B-CF3E1DBD9273}" destId="{B705A278-4C60-4DAD-8F63-BAA76A0FD838}" srcOrd="8" destOrd="0" presId="urn:microsoft.com/office/officeart/2008/layout/RadialCluster"/>
    <dgm:cxn modelId="{BB7B2534-8568-47A4-A60F-7F0136569535}" type="presParOf" srcId="{86F043CE-033F-4C76-9B0B-CF3E1DBD9273}" destId="{01FC7F1B-F938-4DA0-A047-B4D41999A876}" srcOrd="9" destOrd="0" presId="urn:microsoft.com/office/officeart/2008/layout/RadialCluster"/>
    <dgm:cxn modelId="{72F3E509-CB55-48F6-BEEB-DA31980A5F72}" type="presParOf" srcId="{86F043CE-033F-4C76-9B0B-CF3E1DBD9273}" destId="{C6D0A7A0-420A-4FE5-AAA4-A370DDA8B903}" srcOrd="1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61F6E5-C512-41FE-A827-0DAAE21BCCAD}">
      <dsp:nvSpPr>
        <dsp:cNvPr id="0" name=""/>
        <dsp:cNvSpPr/>
      </dsp:nvSpPr>
      <dsp:spPr>
        <a:xfrm>
          <a:off x="3051031" y="2143829"/>
          <a:ext cx="3510998" cy="16486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b="1" kern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Environmental</a:t>
          </a:r>
          <a:endParaRPr lang="ar-JO" sz="3300" kern="1200" dirty="0">
            <a:solidFill>
              <a:schemeClr val="bg1"/>
            </a:solidFill>
          </a:endParaRPr>
        </a:p>
      </dsp:txBody>
      <dsp:txXfrm>
        <a:off x="3131513" y="2224311"/>
        <a:ext cx="3350034" cy="1487717"/>
      </dsp:txXfrm>
    </dsp:sp>
    <dsp:sp modelId="{2CAC18DC-A1D8-499F-A2C8-1058C33A6054}">
      <dsp:nvSpPr>
        <dsp:cNvPr id="0" name=""/>
        <dsp:cNvSpPr/>
      </dsp:nvSpPr>
      <dsp:spPr>
        <a:xfrm rot="16200000">
          <a:off x="4340993" y="1678291"/>
          <a:ext cx="93107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31075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E88421-6513-48B1-AA0C-382A8CE1A88B}">
      <dsp:nvSpPr>
        <dsp:cNvPr id="0" name=""/>
        <dsp:cNvSpPr/>
      </dsp:nvSpPr>
      <dsp:spPr>
        <a:xfrm>
          <a:off x="3411047" y="108137"/>
          <a:ext cx="2790967" cy="11046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Acoustical</a:t>
          </a:r>
          <a:endParaRPr lang="ar-JO" sz="3300" kern="1200" dirty="0"/>
        </a:p>
      </dsp:txBody>
      <dsp:txXfrm>
        <a:off x="3464970" y="162060"/>
        <a:ext cx="2683121" cy="996770"/>
      </dsp:txXfrm>
    </dsp:sp>
    <dsp:sp modelId="{0858C995-11D6-4EF9-8816-28FF5FF01BE7}">
      <dsp:nvSpPr>
        <dsp:cNvPr id="0" name=""/>
        <dsp:cNvSpPr/>
      </dsp:nvSpPr>
      <dsp:spPr>
        <a:xfrm rot="20196547">
          <a:off x="6543274" y="2118225"/>
          <a:ext cx="45643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56439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8F7B6B-1853-4358-8B3E-E44CDCF0B3C1}">
      <dsp:nvSpPr>
        <dsp:cNvPr id="0" name=""/>
        <dsp:cNvSpPr/>
      </dsp:nvSpPr>
      <dsp:spPr>
        <a:xfrm>
          <a:off x="6390990" y="923005"/>
          <a:ext cx="3733669" cy="11046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Thermal</a:t>
          </a:r>
          <a:endParaRPr lang="ar-JO" sz="3300" kern="1200" dirty="0"/>
        </a:p>
      </dsp:txBody>
      <dsp:txXfrm>
        <a:off x="6444913" y="976928"/>
        <a:ext cx="3625823" cy="996770"/>
      </dsp:txXfrm>
    </dsp:sp>
    <dsp:sp modelId="{5293F82F-0B3C-451B-ACCE-01A461857B7F}">
      <dsp:nvSpPr>
        <dsp:cNvPr id="0" name=""/>
        <dsp:cNvSpPr/>
      </dsp:nvSpPr>
      <dsp:spPr>
        <a:xfrm rot="2089757">
          <a:off x="5910252" y="4050931"/>
          <a:ext cx="90494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04941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BFC625-5AE1-4D27-9E66-EECC15CDAF75}">
      <dsp:nvSpPr>
        <dsp:cNvPr id="0" name=""/>
        <dsp:cNvSpPr/>
      </dsp:nvSpPr>
      <dsp:spPr>
        <a:xfrm>
          <a:off x="5646848" y="4309352"/>
          <a:ext cx="3762179" cy="11046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marL="0" lvl="0" indent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Heating&amp;Cooling</a:t>
          </a:r>
          <a:endParaRPr lang="ar-JO" sz="3100" kern="1200" dirty="0"/>
        </a:p>
      </dsp:txBody>
      <dsp:txXfrm>
        <a:off x="5700771" y="4363275"/>
        <a:ext cx="3654333" cy="996770"/>
      </dsp:txXfrm>
    </dsp:sp>
    <dsp:sp modelId="{DDE6F1AD-55C0-431A-B4CA-774FFF21FCD6}">
      <dsp:nvSpPr>
        <dsp:cNvPr id="0" name=""/>
        <dsp:cNvSpPr/>
      </dsp:nvSpPr>
      <dsp:spPr>
        <a:xfrm rot="8917906">
          <a:off x="2557272" y="4044402"/>
          <a:ext cx="96781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67815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05A278-4C60-4DAD-8F63-BAA76A0FD838}">
      <dsp:nvSpPr>
        <dsp:cNvPr id="0" name=""/>
        <dsp:cNvSpPr/>
      </dsp:nvSpPr>
      <dsp:spPr>
        <a:xfrm>
          <a:off x="393054" y="4296293"/>
          <a:ext cx="2657983" cy="11046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Orientation</a:t>
          </a:r>
          <a:endParaRPr lang="ar-JO" sz="3300" kern="1200" dirty="0"/>
        </a:p>
      </dsp:txBody>
      <dsp:txXfrm>
        <a:off x="446977" y="4350216"/>
        <a:ext cx="2550137" cy="996770"/>
      </dsp:txXfrm>
    </dsp:sp>
    <dsp:sp modelId="{01FC7F1B-F938-4DA0-A047-B4D41999A876}">
      <dsp:nvSpPr>
        <dsp:cNvPr id="0" name=""/>
        <dsp:cNvSpPr/>
      </dsp:nvSpPr>
      <dsp:spPr>
        <a:xfrm rot="12351732">
          <a:off x="2460557" y="1995631"/>
          <a:ext cx="67948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79483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D0A7A0-420A-4FE5-AAA4-A370DDA8B903}">
      <dsp:nvSpPr>
        <dsp:cNvPr id="0" name=""/>
        <dsp:cNvSpPr/>
      </dsp:nvSpPr>
      <dsp:spPr>
        <a:xfrm>
          <a:off x="0" y="742816"/>
          <a:ext cx="2710474" cy="11046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Daylight</a:t>
          </a:r>
          <a:endParaRPr lang="ar-JO" sz="3300" kern="1200" dirty="0"/>
        </a:p>
      </dsp:txBody>
      <dsp:txXfrm>
        <a:off x="53923" y="796739"/>
        <a:ext cx="2602628" cy="9967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61F6E5-C512-41FE-A827-0DAAE21BCCAD}">
      <dsp:nvSpPr>
        <dsp:cNvPr id="0" name=""/>
        <dsp:cNvSpPr/>
      </dsp:nvSpPr>
      <dsp:spPr>
        <a:xfrm>
          <a:off x="2690194" y="2127354"/>
          <a:ext cx="4195695" cy="16486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b="1" kern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Electro-mechanical</a:t>
          </a:r>
          <a:endParaRPr lang="ar-JO" sz="3300" kern="1200" dirty="0">
            <a:solidFill>
              <a:schemeClr val="bg1"/>
            </a:solidFill>
          </a:endParaRPr>
        </a:p>
      </dsp:txBody>
      <dsp:txXfrm>
        <a:off x="2770676" y="2207836"/>
        <a:ext cx="4034731" cy="1487717"/>
      </dsp:txXfrm>
    </dsp:sp>
    <dsp:sp modelId="{2CAC18DC-A1D8-499F-A2C8-1058C33A6054}">
      <dsp:nvSpPr>
        <dsp:cNvPr id="0" name=""/>
        <dsp:cNvSpPr/>
      </dsp:nvSpPr>
      <dsp:spPr>
        <a:xfrm rot="21411691">
          <a:off x="6885603" y="2826175"/>
          <a:ext cx="38321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83211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E88421-6513-48B1-AA0C-382A8CE1A88B}">
      <dsp:nvSpPr>
        <dsp:cNvPr id="0" name=""/>
        <dsp:cNvSpPr/>
      </dsp:nvSpPr>
      <dsp:spPr>
        <a:xfrm>
          <a:off x="7268527" y="2313646"/>
          <a:ext cx="2476362" cy="8682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Lighting</a:t>
          </a:r>
          <a:endParaRPr lang="ar-JO" sz="3300" kern="1200" dirty="0"/>
        </a:p>
      </dsp:txBody>
      <dsp:txXfrm>
        <a:off x="7310914" y="2356033"/>
        <a:ext cx="2391588" cy="783520"/>
      </dsp:txXfrm>
    </dsp:sp>
    <dsp:sp modelId="{0858C995-11D6-4EF9-8816-28FF5FF01BE7}">
      <dsp:nvSpPr>
        <dsp:cNvPr id="0" name=""/>
        <dsp:cNvSpPr/>
      </dsp:nvSpPr>
      <dsp:spPr>
        <a:xfrm rot="19147514">
          <a:off x="5556862" y="1634456"/>
          <a:ext cx="150639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06391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8F7B6B-1853-4358-8B3E-E44CDCF0B3C1}">
      <dsp:nvSpPr>
        <dsp:cNvPr id="0" name=""/>
        <dsp:cNvSpPr/>
      </dsp:nvSpPr>
      <dsp:spPr>
        <a:xfrm>
          <a:off x="5704293" y="259733"/>
          <a:ext cx="3369488" cy="8818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HVAC system</a:t>
          </a:r>
          <a:endParaRPr lang="ar-JO" sz="3300" kern="1200" dirty="0"/>
        </a:p>
      </dsp:txBody>
      <dsp:txXfrm>
        <a:off x="5747340" y="302780"/>
        <a:ext cx="3283394" cy="795732"/>
      </dsp:txXfrm>
    </dsp:sp>
    <dsp:sp modelId="{B303D46E-B174-4E50-87E5-0A7FBF385F2E}">
      <dsp:nvSpPr>
        <dsp:cNvPr id="0" name=""/>
        <dsp:cNvSpPr/>
      </dsp:nvSpPr>
      <dsp:spPr>
        <a:xfrm rot="5555088">
          <a:off x="4526793" y="3990184"/>
          <a:ext cx="42873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28734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70C363-E49D-4DC5-BB2A-202EE9E6A761}">
      <dsp:nvSpPr>
        <dsp:cNvPr id="0" name=""/>
        <dsp:cNvSpPr/>
      </dsp:nvSpPr>
      <dsp:spPr>
        <a:xfrm>
          <a:off x="3026844" y="4204334"/>
          <a:ext cx="3369488" cy="8818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marL="0" lvl="0" indent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Firefighting</a:t>
          </a:r>
          <a:endParaRPr lang="ar-JO" sz="3400" kern="1200" dirty="0"/>
        </a:p>
      </dsp:txBody>
      <dsp:txXfrm>
        <a:off x="3069891" y="4247381"/>
        <a:ext cx="3283394" cy="795732"/>
      </dsp:txXfrm>
    </dsp:sp>
    <dsp:sp modelId="{DDE6F1AD-55C0-431A-B4CA-774FFF21FCD6}">
      <dsp:nvSpPr>
        <dsp:cNvPr id="0" name=""/>
        <dsp:cNvSpPr/>
      </dsp:nvSpPr>
      <dsp:spPr>
        <a:xfrm rot="10366619">
          <a:off x="2609045" y="3222692"/>
          <a:ext cx="8147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1472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05A278-4C60-4DAD-8F63-BAA76A0FD838}">
      <dsp:nvSpPr>
        <dsp:cNvPr id="0" name=""/>
        <dsp:cNvSpPr/>
      </dsp:nvSpPr>
      <dsp:spPr>
        <a:xfrm>
          <a:off x="0" y="2926069"/>
          <a:ext cx="2609369" cy="9341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Water supply</a:t>
          </a:r>
          <a:endParaRPr lang="ar-JO" sz="2800" kern="1200" dirty="0"/>
        </a:p>
      </dsp:txBody>
      <dsp:txXfrm>
        <a:off x="45604" y="2971673"/>
        <a:ext cx="2518161" cy="842988"/>
      </dsp:txXfrm>
    </dsp:sp>
    <dsp:sp modelId="{01FC7F1B-F938-4DA0-A047-B4D41999A876}">
      <dsp:nvSpPr>
        <dsp:cNvPr id="0" name=""/>
        <dsp:cNvSpPr/>
      </dsp:nvSpPr>
      <dsp:spPr>
        <a:xfrm rot="13061880">
          <a:off x="1976928" y="1531824"/>
          <a:ext cx="194776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47768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D0A7A0-420A-4FE5-AAA4-A370DDA8B903}">
      <dsp:nvSpPr>
        <dsp:cNvPr id="0" name=""/>
        <dsp:cNvSpPr/>
      </dsp:nvSpPr>
      <dsp:spPr>
        <a:xfrm>
          <a:off x="438306" y="0"/>
          <a:ext cx="2272339" cy="9362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Drainage</a:t>
          </a:r>
          <a:endParaRPr lang="ar-JO" sz="3300" kern="1200" dirty="0"/>
        </a:p>
      </dsp:txBody>
      <dsp:txXfrm>
        <a:off x="484012" y="45706"/>
        <a:ext cx="2180927" cy="8448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19533E08-2CB2-4D58-83F0-7AC617E15F82}" type="datetimeFigureOut">
              <a:rPr lang="ar-JO" smtClean="0"/>
              <a:t>02/09/1439</a:t>
            </a:fld>
            <a:endParaRPr lang="ar-J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r-J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C8E0A8AF-FFAB-453F-929D-6EE507605840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560783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F98C-5067-4BAC-8D3A-09A051900546}" type="datetimeFigureOut">
              <a:rPr lang="ar-JO" smtClean="0"/>
              <a:t>02/09/1439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9ECDF5D-2962-4B92-871C-9E716A458E4E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473679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F98C-5067-4BAC-8D3A-09A051900546}" type="datetimeFigureOut">
              <a:rPr lang="ar-JO" smtClean="0"/>
              <a:t>02/09/1439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9ECDF5D-2962-4B92-871C-9E716A458E4E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62211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F98C-5067-4BAC-8D3A-09A051900546}" type="datetimeFigureOut">
              <a:rPr lang="ar-JO" smtClean="0"/>
              <a:t>02/09/1439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9ECDF5D-2962-4B92-871C-9E716A458E4E}" type="slidenum">
              <a:rPr lang="ar-JO" smtClean="0"/>
              <a:t>‹#›</a:t>
            </a:fld>
            <a:endParaRPr lang="ar-JO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51516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F98C-5067-4BAC-8D3A-09A051900546}" type="datetimeFigureOut">
              <a:rPr lang="ar-JO" smtClean="0"/>
              <a:t>02/09/1439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9ECDF5D-2962-4B92-871C-9E716A458E4E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6272433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F98C-5067-4BAC-8D3A-09A051900546}" type="datetimeFigureOut">
              <a:rPr lang="ar-JO" smtClean="0"/>
              <a:t>02/09/1439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9ECDF5D-2962-4B92-871C-9E716A458E4E}" type="slidenum">
              <a:rPr lang="ar-JO" smtClean="0"/>
              <a:t>‹#›</a:t>
            </a:fld>
            <a:endParaRPr lang="ar-JO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6826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F98C-5067-4BAC-8D3A-09A051900546}" type="datetimeFigureOut">
              <a:rPr lang="ar-JO" smtClean="0"/>
              <a:t>02/09/1439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9ECDF5D-2962-4B92-871C-9E716A458E4E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617591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F98C-5067-4BAC-8D3A-09A051900546}" type="datetimeFigureOut">
              <a:rPr lang="ar-JO" smtClean="0"/>
              <a:t>02/09/1439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CDF5D-2962-4B92-871C-9E716A458E4E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8373899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F98C-5067-4BAC-8D3A-09A051900546}" type="datetimeFigureOut">
              <a:rPr lang="ar-JO" smtClean="0"/>
              <a:t>02/09/1439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CDF5D-2962-4B92-871C-9E716A458E4E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855822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F98C-5067-4BAC-8D3A-09A051900546}" type="datetimeFigureOut">
              <a:rPr lang="ar-JO" smtClean="0"/>
              <a:t>02/09/1439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CDF5D-2962-4B92-871C-9E716A458E4E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020211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F98C-5067-4BAC-8D3A-09A051900546}" type="datetimeFigureOut">
              <a:rPr lang="ar-JO" smtClean="0"/>
              <a:t>02/09/1439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9ECDF5D-2962-4B92-871C-9E716A458E4E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877905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F98C-5067-4BAC-8D3A-09A051900546}" type="datetimeFigureOut">
              <a:rPr lang="ar-JO" smtClean="0"/>
              <a:t>02/09/1439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9ECDF5D-2962-4B92-871C-9E716A458E4E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351166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F98C-5067-4BAC-8D3A-09A051900546}" type="datetimeFigureOut">
              <a:rPr lang="ar-JO" smtClean="0"/>
              <a:t>02/09/1439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9ECDF5D-2962-4B92-871C-9E716A458E4E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44291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F98C-5067-4BAC-8D3A-09A051900546}" type="datetimeFigureOut">
              <a:rPr lang="ar-JO" smtClean="0"/>
              <a:t>02/09/1439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CDF5D-2962-4B92-871C-9E716A458E4E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489178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F98C-5067-4BAC-8D3A-09A051900546}" type="datetimeFigureOut">
              <a:rPr lang="ar-JO" smtClean="0"/>
              <a:t>02/09/1439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CDF5D-2962-4B92-871C-9E716A458E4E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402896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F98C-5067-4BAC-8D3A-09A051900546}" type="datetimeFigureOut">
              <a:rPr lang="ar-JO" smtClean="0"/>
              <a:t>02/09/1439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CDF5D-2962-4B92-871C-9E716A458E4E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347081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F98C-5067-4BAC-8D3A-09A051900546}" type="datetimeFigureOut">
              <a:rPr lang="ar-JO" smtClean="0"/>
              <a:t>02/09/1439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9ECDF5D-2962-4B92-871C-9E716A458E4E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76735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9F98C-5067-4BAC-8D3A-09A051900546}" type="datetimeFigureOut">
              <a:rPr lang="ar-JO" smtClean="0"/>
              <a:t>02/09/1439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9ECDF5D-2962-4B92-871C-9E716A458E4E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716701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770F9-DC46-4473-9D9E-CDFC9131E6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05978" y="2688481"/>
            <a:ext cx="8915399" cy="1451085"/>
          </a:xfrm>
        </p:spPr>
        <p:txBody>
          <a:bodyPr>
            <a:noAutofit/>
          </a:bodyPr>
          <a:lstStyle/>
          <a:p>
            <a:r>
              <a:rPr lang="en-US" sz="2000" b="1" dirty="0"/>
              <a:t>Graduation project  II  (10611590)</a:t>
            </a:r>
            <a:br>
              <a:rPr lang="en-US" sz="2000" dirty="0"/>
            </a:br>
            <a:r>
              <a:rPr lang="en-US" sz="2000" dirty="0"/>
              <a:t>   </a:t>
            </a:r>
            <a:br>
              <a:rPr lang="en-US" sz="2000" dirty="0"/>
            </a:br>
            <a:r>
              <a:rPr lang="en-US" sz="2000" dirty="0"/>
              <a:t>     </a:t>
            </a:r>
            <a:r>
              <a:rPr lang="en-US" sz="2000" b="1" dirty="0"/>
              <a:t>Autism children institution</a:t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023543-8CDF-4DBB-AC53-05F9339BE2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71161" y="4064941"/>
            <a:ext cx="8915399" cy="1451085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Prepared by</a:t>
            </a:r>
            <a:r>
              <a:rPr lang="en-US" dirty="0"/>
              <a:t>:</a:t>
            </a:r>
          </a:p>
          <a:p>
            <a:br>
              <a:rPr lang="en-US" dirty="0"/>
            </a:br>
            <a:r>
              <a:rPr lang="en-US" b="1" dirty="0">
                <a:solidFill>
                  <a:schemeClr val="tx1"/>
                </a:solidFill>
              </a:rPr>
              <a:t>Mohammad </a:t>
            </a:r>
            <a:r>
              <a:rPr lang="en-US" b="1" dirty="0" err="1">
                <a:solidFill>
                  <a:schemeClr val="tx1"/>
                </a:solidFill>
              </a:rPr>
              <a:t>Tbaileh</a:t>
            </a:r>
            <a:r>
              <a:rPr lang="en-US" b="1" dirty="0">
                <a:solidFill>
                  <a:schemeClr val="tx1"/>
                </a:solidFill>
              </a:rPr>
              <a:t>                                                    Nadeem Abu shams</a:t>
            </a:r>
            <a:endParaRPr lang="ar-JO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photo.jpg">
            <a:extLst>
              <a:ext uri="{FF2B5EF4-FFF2-40B4-BE49-F238E27FC236}">
                <a16:creationId xmlns:a16="http://schemas.microsoft.com/office/drawing/2014/main" id="{45EAD13F-9396-4A77-8D93-9BB9FFA9FE4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95837" y="88156"/>
            <a:ext cx="2600325" cy="26003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E0E1435-59E4-4BFD-97ED-B032A823F2C7}"/>
              </a:ext>
            </a:extLst>
          </p:cNvPr>
          <p:cNvSpPr txBox="1"/>
          <p:nvPr/>
        </p:nvSpPr>
        <p:spPr>
          <a:xfrm>
            <a:off x="2271161" y="5873835"/>
            <a:ext cx="6400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/>
              <a:t>Supervisor: Eng. Narmeen al barq</a:t>
            </a:r>
            <a:endParaRPr lang="ar-JO" b="1" dirty="0"/>
          </a:p>
        </p:txBody>
      </p:sp>
    </p:spTree>
    <p:extLst>
      <p:ext uri="{BB962C8B-B14F-4D97-AF65-F5344CB8AC3E}">
        <p14:creationId xmlns:p14="http://schemas.microsoft.com/office/powerpoint/2010/main" val="5221446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752E5-B655-4E4D-A75A-852D95EF7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308" y="306333"/>
            <a:ext cx="8911687" cy="806850"/>
          </a:xfrm>
        </p:spPr>
        <p:txBody>
          <a:bodyPr/>
          <a:lstStyle/>
          <a:p>
            <a:r>
              <a:rPr lang="en-US" b="1" dirty="0"/>
              <a:t>First floor:</a:t>
            </a:r>
            <a:endParaRPr lang="ar-JO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10F68C-3D5B-4A4B-AEFA-E68FE91A4B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76" y="1259921"/>
            <a:ext cx="4875803" cy="52917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DF61B12-6A96-44E5-9A26-C349C12AD5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5217" y="1259921"/>
            <a:ext cx="6726783" cy="52917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605707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752E5-B655-4E4D-A75A-852D95EF7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308" y="306333"/>
            <a:ext cx="8911687" cy="806850"/>
          </a:xfrm>
        </p:spPr>
        <p:txBody>
          <a:bodyPr/>
          <a:lstStyle/>
          <a:p>
            <a:r>
              <a:rPr lang="en-US" b="1" dirty="0"/>
              <a:t>Second floor:</a:t>
            </a:r>
            <a:endParaRPr lang="ar-JO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60C22C-B7FD-4FB1-8D98-5FCFF20312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56" y="1232454"/>
            <a:ext cx="5367130" cy="50093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EF4EE93-0798-4500-98AD-9AB0CDE550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4603" y="1232453"/>
            <a:ext cx="6198777" cy="50093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06139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752E5-B655-4E4D-A75A-852D95EF7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0804" y="353479"/>
            <a:ext cx="8911687" cy="806850"/>
          </a:xfrm>
        </p:spPr>
        <p:txBody>
          <a:bodyPr/>
          <a:lstStyle/>
          <a:p>
            <a:r>
              <a:rPr lang="en-US" b="1" dirty="0"/>
              <a:t>Third floor:</a:t>
            </a:r>
            <a:endParaRPr lang="ar-JO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612CE1-FB46-42C9-9B8A-6E58AB21D9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86" y="1230896"/>
            <a:ext cx="5099537" cy="50162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2CCF7CC-04EA-436D-969B-0FE3027718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0823" y="1230896"/>
            <a:ext cx="6610350" cy="50162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298804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752E5-B655-4E4D-A75A-852D95EF7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0804" y="353479"/>
            <a:ext cx="8911687" cy="806850"/>
          </a:xfrm>
        </p:spPr>
        <p:txBody>
          <a:bodyPr/>
          <a:lstStyle/>
          <a:p>
            <a:r>
              <a:rPr lang="en-US" b="1" dirty="0"/>
              <a:t>Special design aspects</a:t>
            </a:r>
            <a:endParaRPr lang="ar-JO" b="1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542FDE0-70AE-46AE-8AAD-5C73D7E17BD6}"/>
              </a:ext>
            </a:extLst>
          </p:cNvPr>
          <p:cNvSpPr txBox="1">
            <a:spLocks/>
          </p:cNvSpPr>
          <p:nvPr/>
        </p:nvSpPr>
        <p:spPr>
          <a:xfrm>
            <a:off x="1739047" y="1852407"/>
            <a:ext cx="9684128" cy="480186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indent="-342900" rtl="0"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Must avoid florescent lamps and glare as much as possible.</a:t>
            </a:r>
          </a:p>
          <a:p>
            <a:pPr marL="342900" indent="-342900" rtl="0">
              <a:buFont typeface="Wingdings" panose="05000000000000000000" pitchFamily="2" charset="2"/>
              <a:buChar char="Ø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rtl="0"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Furniture must be heavy or bolted to a wall or floor.</a:t>
            </a:r>
          </a:p>
          <a:p>
            <a:pPr marL="342900" indent="-342900" rtl="0">
              <a:buFont typeface="Wingdings" panose="05000000000000000000" pitchFamily="2" charset="2"/>
              <a:buChar char="Ø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rtl="0"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Rubber material placed in the sharp corners. </a:t>
            </a:r>
          </a:p>
          <a:p>
            <a:pPr marL="342900" indent="-342900" rtl="0">
              <a:buFont typeface="Wingdings" panose="05000000000000000000" pitchFamily="2" charset="2"/>
              <a:buChar char="Ø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rtl="0"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Coloring :</a:t>
            </a:r>
          </a:p>
          <a:p>
            <a:pPr rtl="0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1- Blue is an instant de-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stresser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which is cool.</a:t>
            </a:r>
          </a:p>
          <a:p>
            <a:pPr rtl="0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2- Green is the safest colors which brings balance.</a:t>
            </a:r>
          </a:p>
          <a:p>
            <a:pPr rtl="0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3- Red is a very powerful color, it can be painful and make the kids angry.  </a:t>
            </a:r>
            <a:endParaRPr lang="ar-JO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31366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752E5-B655-4E4D-A75A-852D95EF7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0804" y="353479"/>
            <a:ext cx="8911687" cy="806850"/>
          </a:xfrm>
        </p:spPr>
        <p:txBody>
          <a:bodyPr/>
          <a:lstStyle/>
          <a:p>
            <a:r>
              <a:rPr lang="en-US" b="1" dirty="0"/>
              <a:t>Special design aspects</a:t>
            </a:r>
            <a:endParaRPr lang="ar-JO" b="1" dirty="0"/>
          </a:p>
        </p:txBody>
      </p:sp>
      <p:pic>
        <p:nvPicPr>
          <p:cNvPr id="6" name="Picture 5" descr="https://i0.wp.com/www.raisingtroubledkids.com/wp-content/uploads/calmroom2.jpg">
            <a:extLst>
              <a:ext uri="{FF2B5EF4-FFF2-40B4-BE49-F238E27FC236}">
                <a16:creationId xmlns:a16="http://schemas.microsoft.com/office/drawing/2014/main" id="{F5840F65-3A72-45FA-A0D0-5CAA3689385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975" y="1476375"/>
            <a:ext cx="3905250" cy="39052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E65103DE-411C-463B-AABF-55766C5D339E}"/>
              </a:ext>
            </a:extLst>
          </p:cNvPr>
          <p:cNvSpPr txBox="1">
            <a:spLocks/>
          </p:cNvSpPr>
          <p:nvPr/>
        </p:nvSpPr>
        <p:spPr>
          <a:xfrm>
            <a:off x="1739047" y="1160329"/>
            <a:ext cx="5849108" cy="54939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indent="-342900" rtl="0">
              <a:buFont typeface="Wingdings" panose="05000000000000000000" pitchFamily="2" charset="2"/>
              <a:buChar char="Ø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rtl="0"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Visually calming room</a:t>
            </a:r>
          </a:p>
          <a:p>
            <a:pPr marL="342900" indent="-342900" rtl="0">
              <a:buFont typeface="Wingdings" panose="05000000000000000000" pitchFamily="2" charset="2"/>
              <a:buChar char="Ø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rtl="0"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Special carpet and seating.</a:t>
            </a:r>
          </a:p>
          <a:p>
            <a:pPr marL="342900" indent="-342900" rtl="0"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Curtains to block the sunlight</a:t>
            </a:r>
          </a:p>
          <a:p>
            <a:pPr marL="342900" indent="-342900" rtl="0"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Glowing pipes and LCD projector.</a:t>
            </a:r>
          </a:p>
          <a:p>
            <a:pPr marL="342900" indent="-342900" rtl="0"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Sound speakers.</a:t>
            </a:r>
          </a:p>
          <a:p>
            <a:pPr marL="342900" indent="-342900" rtl="0">
              <a:buFont typeface="Courier New" panose="02070309020205020404" pitchFamily="49" charset="0"/>
              <a:buChar char="o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rtl="0">
              <a:buFont typeface="Courier New" panose="02070309020205020404" pitchFamily="49" charset="0"/>
              <a:buChar char="o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rtl="0">
              <a:buFont typeface="Wingdings" panose="05000000000000000000" pitchFamily="2" charset="2"/>
              <a:buChar char="ü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Calming and soft patterns.</a:t>
            </a:r>
          </a:p>
          <a:p>
            <a:pPr marL="342900" indent="-342900" rtl="0">
              <a:buFont typeface="Wingdings" panose="05000000000000000000" pitchFamily="2" charset="2"/>
              <a:buChar char="ü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Calming sounds.</a:t>
            </a:r>
          </a:p>
          <a:p>
            <a:pPr marL="342900" indent="-342900" rtl="0">
              <a:buFont typeface="Courier New" panose="02070309020205020404" pitchFamily="49" charset="0"/>
              <a:buChar char="o"/>
            </a:pPr>
            <a:endParaRPr lang="ar-JO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1386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752E5-B655-4E4D-A75A-852D95EF7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0804" y="353479"/>
            <a:ext cx="8911687" cy="806850"/>
          </a:xfrm>
        </p:spPr>
        <p:txBody>
          <a:bodyPr/>
          <a:lstStyle/>
          <a:p>
            <a:r>
              <a:rPr lang="en-US" b="1" dirty="0"/>
              <a:t>North elevation:</a:t>
            </a:r>
            <a:endParaRPr lang="ar-JO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7F3628-20E6-4371-8F92-A4A718FE3A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790"/>
          <a:stretch/>
        </p:blipFill>
        <p:spPr>
          <a:xfrm>
            <a:off x="862778" y="1258957"/>
            <a:ext cx="10466443" cy="55990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64511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752E5-B655-4E4D-A75A-852D95EF7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0804" y="353479"/>
            <a:ext cx="8911687" cy="806850"/>
          </a:xfrm>
        </p:spPr>
        <p:txBody>
          <a:bodyPr/>
          <a:lstStyle/>
          <a:p>
            <a:r>
              <a:rPr lang="en-US" b="1" dirty="0"/>
              <a:t>South elevation:</a:t>
            </a:r>
            <a:endParaRPr lang="ar-JO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D646E6-4171-452D-BCDA-31B8AAB922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425" y="1276800"/>
            <a:ext cx="10466443" cy="5581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27597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752E5-B655-4E4D-A75A-852D95EF7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353479"/>
            <a:ext cx="8911687" cy="806850"/>
          </a:xfrm>
        </p:spPr>
        <p:txBody>
          <a:bodyPr/>
          <a:lstStyle/>
          <a:p>
            <a:r>
              <a:rPr lang="en-US" b="1" dirty="0"/>
              <a:t>West elevation</a:t>
            </a:r>
            <a:endParaRPr lang="ar-JO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DB9346-ED25-440E-8F5C-136B661BEA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0330" y="1314347"/>
            <a:ext cx="5681669" cy="54922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7C4786B-38F1-4D17-8B9D-9FD291D26057}"/>
              </a:ext>
            </a:extLst>
          </p:cNvPr>
          <p:cNvSpPr txBox="1">
            <a:spLocks/>
          </p:cNvSpPr>
          <p:nvPr/>
        </p:nvSpPr>
        <p:spPr>
          <a:xfrm>
            <a:off x="7194706" y="353479"/>
            <a:ext cx="8911687" cy="8068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/>
              <a:t>East elevation</a:t>
            </a:r>
            <a:endParaRPr lang="ar-JO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5D9CAF-EFEA-44AD-AD61-BB65B2BD02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0" y="1314347"/>
            <a:ext cx="5681669" cy="54922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424750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752E5-B655-4E4D-A75A-852D95EF7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0804" y="353479"/>
            <a:ext cx="8911687" cy="806850"/>
          </a:xfrm>
        </p:spPr>
        <p:txBody>
          <a:bodyPr/>
          <a:lstStyle/>
          <a:p>
            <a:r>
              <a:rPr lang="en-US" b="1" dirty="0"/>
              <a:t>Section</a:t>
            </a:r>
            <a:endParaRPr lang="ar-JO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C192D6-8E72-4FD3-A1A9-A8D98647C6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9171" y="1382988"/>
            <a:ext cx="9634952" cy="54750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546138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B2721-67C2-4AE2-851E-8D7F9ED89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1978" y="2403306"/>
            <a:ext cx="8915399" cy="1468800"/>
          </a:xfrm>
        </p:spPr>
        <p:txBody>
          <a:bodyPr>
            <a:normAutofit/>
          </a:bodyPr>
          <a:lstStyle/>
          <a:p>
            <a:r>
              <a:rPr lang="en-US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ar-JO" sz="6000" dirty="0"/>
          </a:p>
        </p:txBody>
      </p:sp>
    </p:spTree>
    <p:extLst>
      <p:ext uri="{BB962C8B-B14F-4D97-AF65-F5344CB8AC3E}">
        <p14:creationId xmlns:p14="http://schemas.microsoft.com/office/powerpoint/2010/main" val="4138910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B2721-67C2-4AE2-851E-8D7F9ED89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624110"/>
            <a:ext cx="8911687" cy="128089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Outline:</a:t>
            </a: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D51884-4E4C-48DD-B322-1C4F67F06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0156" y="1603513"/>
            <a:ext cx="8915400" cy="4837044"/>
          </a:xfrm>
        </p:spPr>
        <p:txBody>
          <a:bodyPr>
            <a:normAutofit/>
          </a:bodyPr>
          <a:lstStyle/>
          <a:p>
            <a:pPr algn="l" rtl="0"/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 algn="l" rtl="0"/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 </a:t>
            </a:r>
          </a:p>
          <a:p>
            <a:pPr algn="l" rtl="0"/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</a:p>
          <a:p>
            <a:pPr algn="l" rtl="0"/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  <a:p>
            <a:pPr algn="l" rtl="0"/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</a:p>
          <a:p>
            <a:pPr algn="l" rtl="0"/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Electro-Mechanical design </a:t>
            </a:r>
          </a:p>
          <a:p>
            <a:pPr algn="l" rtl="0"/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fighting</a:t>
            </a:r>
          </a:p>
          <a:p>
            <a:pPr algn="l" rtl="0"/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</a:t>
            </a:r>
          </a:p>
          <a:p>
            <a:pPr algn="l" rtl="0"/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modeling </a:t>
            </a:r>
          </a:p>
        </p:txBody>
      </p:sp>
    </p:spTree>
    <p:extLst>
      <p:ext uri="{BB962C8B-B14F-4D97-AF65-F5344CB8AC3E}">
        <p14:creationId xmlns:p14="http://schemas.microsoft.com/office/powerpoint/2010/main" val="20369489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752E5-B655-4E4D-A75A-852D95EF7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308" y="306333"/>
            <a:ext cx="8911687" cy="80685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ar-JO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8AB151A-54CE-4286-8E16-F718E5535BC3}"/>
              </a:ext>
            </a:extLst>
          </p:cNvPr>
          <p:cNvSpPr/>
          <p:nvPr/>
        </p:nvSpPr>
        <p:spPr>
          <a:xfrm>
            <a:off x="903209" y="1485900"/>
            <a:ext cx="7148970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Codes</a:t>
            </a:r>
          </a:p>
          <a:p>
            <a:pPr lvl="0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ACI -318-14 for Reinforced Concrete Structural Design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UBC -97 for Seismic Load Calculation Design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Data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Concrete B350 with </a:t>
            </a:r>
            <a:r>
              <a:rPr lang="en-US" sz="2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fʹ</a:t>
            </a:r>
            <a:r>
              <a:rPr lang="en-US" sz="2000" baseline="-25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28 MPa for All Structural frame Elements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Concrete B300 with </a:t>
            </a:r>
            <a:r>
              <a:rPr lang="en-US" sz="2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fʹ</a:t>
            </a:r>
            <a:r>
              <a:rPr lang="en-US" sz="2000" baseline="-25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24 MPa for slabs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Allowable Bearing Capacity for the Soil = 250 KN/m²</a:t>
            </a:r>
          </a:p>
          <a:p>
            <a:pPr>
              <a:buNone/>
            </a:pP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Loads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 Imposed Load = 5 KN/m²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 Load = 4 KN/m²</a:t>
            </a: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ar-JO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181BD5-E94D-4EB0-BDF1-8902E9C563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5566" y="1485900"/>
            <a:ext cx="4336434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8619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752E5-B655-4E4D-A75A-852D95EF7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308" y="306333"/>
            <a:ext cx="8911687" cy="80685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ar-JO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8AB151A-54CE-4286-8E16-F718E5535BC3}"/>
              </a:ext>
            </a:extLst>
          </p:cNvPr>
          <p:cNvSpPr/>
          <p:nvPr/>
        </p:nvSpPr>
        <p:spPr>
          <a:xfrm>
            <a:off x="2008677" y="1520098"/>
            <a:ext cx="8911687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Data</a:t>
            </a:r>
          </a:p>
          <a:p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Zone 2A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= 0.15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Soil type is S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0.22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0.32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= 1.00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 = 5.5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ar-JO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CDA9C8-F95F-411A-A4D5-90D31D7BCEF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2370" y="1520098"/>
            <a:ext cx="4019705" cy="449353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906419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752E5-B655-4E4D-A75A-852D95EF7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308" y="306333"/>
            <a:ext cx="8911687" cy="80685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ar-JO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1D6A29-114F-4D74-A8E8-62C5C00D01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2196" y="1228299"/>
            <a:ext cx="8652681" cy="55136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878654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752E5-B655-4E4D-A75A-852D95EF7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308" y="306333"/>
            <a:ext cx="8911687" cy="80685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Slab design</a:t>
            </a:r>
            <a:endParaRPr lang="ar-JO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1578B7-DE77-4198-9AFD-5904A9C80F6A}"/>
              </a:ext>
            </a:extLst>
          </p:cNvPr>
          <p:cNvSpPr txBox="1"/>
          <p:nvPr/>
        </p:nvSpPr>
        <p:spPr>
          <a:xfrm>
            <a:off x="1877308" y="1683026"/>
            <a:ext cx="3821127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way ribbed slab system is used</a:t>
            </a:r>
            <a:endParaRPr lang="ar-J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435361-118C-4ADD-9DB8-B1523179BB1B}"/>
              </a:ext>
            </a:extLst>
          </p:cNvPr>
          <p:cNvSpPr txBox="1"/>
          <p:nvPr/>
        </p:nvSpPr>
        <p:spPr>
          <a:xfrm>
            <a:off x="1877306" y="2354383"/>
            <a:ext cx="3821127" cy="58785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Slab thickness=25cm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Block height= 17cm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Slab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Reinforcement: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ɸ14 bottom steel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ɸ12 top steel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ɸ8mm/m top mesh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ar-JO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509BB4B-8DF3-4761-94C1-2E96110AE3A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876129" y="2006191"/>
            <a:ext cx="5731510" cy="34848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59480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752E5-B655-4E4D-A75A-852D95EF7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308" y="306333"/>
            <a:ext cx="8911687" cy="80685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Column design</a:t>
            </a:r>
            <a:endParaRPr lang="ar-JO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1578B7-DE77-4198-9AFD-5904A9C80F6A}"/>
              </a:ext>
            </a:extLst>
          </p:cNvPr>
          <p:cNvSpPr txBox="1"/>
          <p:nvPr/>
        </p:nvSpPr>
        <p:spPr>
          <a:xfrm>
            <a:off x="1877308" y="1683026"/>
            <a:ext cx="3821127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Columns sections: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(30x70)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12Ø16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(30x30) 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8Ø12 </a:t>
            </a:r>
            <a:endParaRPr lang="ar-J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18E4C3-D4FA-40BE-9A5E-8E70CCDD11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2143" y="3211382"/>
            <a:ext cx="4200525" cy="31051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3F6E684-3936-42DA-BB7E-EDE94909AC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1303" y="3268532"/>
            <a:ext cx="5524500" cy="304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23158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752E5-B655-4E4D-A75A-852D95EF7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308" y="306333"/>
            <a:ext cx="8911687" cy="80685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Beam design</a:t>
            </a:r>
            <a:endParaRPr lang="ar-JO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67B425-0402-4464-8CA1-3FA70E10F8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880" y="3975611"/>
            <a:ext cx="3417981" cy="27322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193D81-218A-4B2D-BE84-C9B4A9D50A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4689" y="3975611"/>
            <a:ext cx="3599053" cy="27322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895982-DAD5-44A3-B812-5144C8223C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5570" y="3975611"/>
            <a:ext cx="3917262" cy="27322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DEB234-4C02-433A-9D77-BE84200E6E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45570" y="1111877"/>
            <a:ext cx="3917262" cy="28104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1FCF2C-FA2F-4E45-B52D-89845659BA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04688" y="1111877"/>
            <a:ext cx="3599053" cy="28104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912003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752E5-B655-4E4D-A75A-852D95EF7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308" y="306333"/>
            <a:ext cx="8911687" cy="80685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Footing design</a:t>
            </a:r>
            <a:endParaRPr lang="ar-JO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1578B7-DE77-4198-9AFD-5904A9C80F6A}"/>
              </a:ext>
            </a:extLst>
          </p:cNvPr>
          <p:cNvSpPr txBox="1"/>
          <p:nvPr/>
        </p:nvSpPr>
        <p:spPr>
          <a:xfrm>
            <a:off x="1877308" y="1526178"/>
            <a:ext cx="3821127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Footing sections: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(1.6x1.6x0.5)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9Ø12 </a:t>
            </a:r>
            <a:endParaRPr lang="ar-J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(2.4x2.4x0.5)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13Ø16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E713D2-8D6D-405B-82DA-1C659BAFA9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3691" y="2884857"/>
            <a:ext cx="4385428" cy="38401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CDBB248-3381-4534-B6EE-DB22736E57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9810" y="3134628"/>
            <a:ext cx="5177000" cy="34170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044912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752E5-B655-4E4D-A75A-852D95EF7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308" y="306333"/>
            <a:ext cx="8911687" cy="80685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Shear wall design</a:t>
            </a:r>
            <a:endParaRPr lang="ar-JO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21491B-D926-48F8-B2D4-335A0B19A2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4970" y="1828800"/>
            <a:ext cx="9344025" cy="44226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78072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B2721-67C2-4AE2-851E-8D7F9ED89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9943" y="2390054"/>
            <a:ext cx="8915399" cy="1468800"/>
          </a:xfrm>
        </p:spPr>
        <p:txBody>
          <a:bodyPr>
            <a:normAutofit/>
          </a:bodyPr>
          <a:lstStyle/>
          <a:p>
            <a:r>
              <a:rPr lang="en-US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design</a:t>
            </a:r>
            <a:endParaRPr lang="ar-JO" sz="6000" dirty="0"/>
          </a:p>
        </p:txBody>
      </p:sp>
    </p:spTree>
    <p:extLst>
      <p:ext uri="{BB962C8B-B14F-4D97-AF65-F5344CB8AC3E}">
        <p14:creationId xmlns:p14="http://schemas.microsoft.com/office/powerpoint/2010/main" val="9304276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8BB54C1B-F928-4E62-9711-EF9591F2DD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5436951"/>
              </p:ext>
            </p:extLst>
          </p:nvPr>
        </p:nvGraphicFramePr>
        <p:xfrm>
          <a:off x="1908314" y="681198"/>
          <a:ext cx="10124660" cy="54956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4749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B2721-67C2-4AE2-851E-8D7F9ED89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624110"/>
            <a:ext cx="8911687" cy="128089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Introduction:</a:t>
            </a: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D51884-4E4C-48DD-B322-1C4F67F06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404" y="1584778"/>
            <a:ext cx="5834686" cy="4837044"/>
          </a:xfrm>
        </p:spPr>
        <p:txBody>
          <a:bodyPr>
            <a:normAutofit/>
          </a:bodyPr>
          <a:lstStyle/>
          <a:p>
            <a:pPr algn="l" rtl="0"/>
            <a:r>
              <a:rPr lang="en-US" sz="2600" dirty="0"/>
              <a:t>Why did we choose </a:t>
            </a:r>
            <a:r>
              <a:rPr lang="en-US" sz="2600" b="1" dirty="0"/>
              <a:t>Autism children institution</a:t>
            </a:r>
            <a:r>
              <a:rPr lang="en-US" sz="2600" dirty="0"/>
              <a:t>: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sz="2000" dirty="0"/>
              <a:t>     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Kids with autism forms a noticeable slice in our society so, we must help them to fit in our society and give them their academic rights.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sz="2000" dirty="0"/>
              <a:t>     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The building is still on paper, so we have the chance to submit our design to be constructed.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raas-render-prod.s3.amazonaws.com/ZNR8MWDBBFMK/2c8b7122-2edc-4a77-9dc1-c7eca582ea64/gallery.0.jpg?AWSAccessKeyId=AKIAI2E3KVRFLGAFLOPA&amp;Expires=1526392720&amp;response-cache-control=public%2C%20max-age%3D86400&amp;response-expires=Tue%2C%2015%20May%202018%2013%3A58%3A40%20GMT&amp;Signature=wL%2F%2BTn%2BNLZDHVs%2BhyDWgvP72oFs%3D&amp;ts=1526306342236">
            <a:extLst>
              <a:ext uri="{FF2B5EF4-FFF2-40B4-BE49-F238E27FC236}">
                <a16:creationId xmlns:a16="http://schemas.microsoft.com/office/drawing/2014/main" id="{98C91999-8DAB-4784-9CF3-FA8C132659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4091" y="1396846"/>
            <a:ext cx="5617910" cy="48370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00308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DE3406C-46C5-4619-911E-70E049D45E5C}"/>
              </a:ext>
            </a:extLst>
          </p:cNvPr>
          <p:cNvSpPr txBox="1"/>
          <p:nvPr/>
        </p:nvSpPr>
        <p:spPr>
          <a:xfrm>
            <a:off x="904526" y="2156350"/>
            <a:ext cx="3230746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wall: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thickness=31cm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U-value = 0.466&lt;0.5</a:t>
            </a:r>
            <a:endParaRPr lang="ar-J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57356BB-4130-467D-87DB-56138B59DCB9}"/>
              </a:ext>
            </a:extLst>
          </p:cNvPr>
          <p:cNvSpPr txBox="1">
            <a:spLocks/>
          </p:cNvSpPr>
          <p:nvPr/>
        </p:nvSpPr>
        <p:spPr>
          <a:xfrm>
            <a:off x="904526" y="1252283"/>
            <a:ext cx="8915400" cy="5689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rtl="0">
              <a:buFont typeface="Wingdings" panose="05000000000000000000" pitchFamily="2" charset="2"/>
              <a:buChar char="Ø"/>
            </a:pP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properties:</a:t>
            </a:r>
            <a:endParaRPr lang="ar-JO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58A287B-6B4C-4D39-B58E-793AE9F8F11A}"/>
              </a:ext>
            </a:extLst>
          </p:cNvPr>
          <p:cNvSpPr txBox="1">
            <a:spLocks/>
          </p:cNvSpPr>
          <p:nvPr/>
        </p:nvSpPr>
        <p:spPr>
          <a:xfrm>
            <a:off x="1640156" y="640456"/>
            <a:ext cx="8911687" cy="8068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/>
              <a:t>Environmental design:</a:t>
            </a:r>
            <a:endParaRPr lang="ar-JO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9F1426-B445-403F-A0CD-F877D5E3151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362226" y="1600891"/>
            <a:ext cx="6474577" cy="20313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29829B8-4679-48CB-8F0A-D3C2E040736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356143" y="3852171"/>
            <a:ext cx="4307432" cy="2809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8C391CA-AFD6-453F-A87A-AD591DD2F3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254154"/>
              </p:ext>
            </p:extLst>
          </p:nvPr>
        </p:nvGraphicFramePr>
        <p:xfrm>
          <a:off x="1181291" y="4650499"/>
          <a:ext cx="5036828" cy="110708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518414">
                  <a:extLst>
                    <a:ext uri="{9D8B030D-6E8A-4147-A177-3AD203B41FA5}">
                      <a16:colId xmlns:a16="http://schemas.microsoft.com/office/drawing/2014/main" val="3644375262"/>
                    </a:ext>
                  </a:extLst>
                </a:gridCol>
                <a:gridCol w="2518414">
                  <a:extLst>
                    <a:ext uri="{9D8B030D-6E8A-4147-A177-3AD203B41FA5}">
                      <a16:colId xmlns:a16="http://schemas.microsoft.com/office/drawing/2014/main" val="3218747150"/>
                    </a:ext>
                  </a:extLst>
                </a:gridCol>
              </a:tblGrid>
              <a:tr h="553543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U-value (old)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U-value (new)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3425081"/>
                  </a:ext>
                </a:extLst>
              </a:tr>
              <a:tr h="553543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0.679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0.466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94603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36368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57356BB-4130-467D-87DB-56138B59DCB9}"/>
              </a:ext>
            </a:extLst>
          </p:cNvPr>
          <p:cNvSpPr txBox="1">
            <a:spLocks/>
          </p:cNvSpPr>
          <p:nvPr/>
        </p:nvSpPr>
        <p:spPr>
          <a:xfrm>
            <a:off x="904526" y="1252283"/>
            <a:ext cx="8915400" cy="5689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rtl="0">
              <a:buFont typeface="Wingdings" panose="05000000000000000000" pitchFamily="2" charset="2"/>
              <a:buChar char="Ø"/>
            </a:pP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properties:</a:t>
            </a:r>
            <a:endParaRPr lang="ar-JO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629276-31FF-46AC-97E9-3510901AD811}"/>
              </a:ext>
            </a:extLst>
          </p:cNvPr>
          <p:cNvSpPr txBox="1"/>
          <p:nvPr/>
        </p:nvSpPr>
        <p:spPr>
          <a:xfrm>
            <a:off x="904526" y="2156350"/>
            <a:ext cx="3230746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floor: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thickness=40.5cm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U-value = 0.859&lt;0.9</a:t>
            </a:r>
            <a:endParaRPr lang="ar-J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443AA39-D486-4992-BDE5-E8AE8F7CC876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72"/>
          <a:stretch/>
        </p:blipFill>
        <p:spPr bwMode="auto">
          <a:xfrm>
            <a:off x="5268037" y="1447306"/>
            <a:ext cx="6566156" cy="2340260"/>
          </a:xfrm>
          <a:prstGeom prst="rect">
            <a:avLst/>
          </a:prstGeom>
          <a:ln w="381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CF629AB-5B6A-4841-947A-AA44A99997A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8202305" y="3982589"/>
            <a:ext cx="3631888" cy="27107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F8551847-9827-4C4A-AEDC-8E32D15A4C04}"/>
              </a:ext>
            </a:extLst>
          </p:cNvPr>
          <p:cNvSpPr txBox="1">
            <a:spLocks/>
          </p:cNvSpPr>
          <p:nvPr/>
        </p:nvSpPr>
        <p:spPr>
          <a:xfrm>
            <a:off x="1640156" y="640456"/>
            <a:ext cx="8911687" cy="8068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/>
              <a:t>Environmental design:</a:t>
            </a:r>
            <a:endParaRPr lang="ar-JO" b="1" dirty="0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67F2B197-66F4-4316-827D-4E10B1630C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9247933"/>
              </p:ext>
            </p:extLst>
          </p:nvPr>
        </p:nvGraphicFramePr>
        <p:xfrm>
          <a:off x="1181291" y="4650499"/>
          <a:ext cx="5036828" cy="110708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518414">
                  <a:extLst>
                    <a:ext uri="{9D8B030D-6E8A-4147-A177-3AD203B41FA5}">
                      <a16:colId xmlns:a16="http://schemas.microsoft.com/office/drawing/2014/main" val="3644375262"/>
                    </a:ext>
                  </a:extLst>
                </a:gridCol>
                <a:gridCol w="2518414">
                  <a:extLst>
                    <a:ext uri="{9D8B030D-6E8A-4147-A177-3AD203B41FA5}">
                      <a16:colId xmlns:a16="http://schemas.microsoft.com/office/drawing/2014/main" val="3218747150"/>
                    </a:ext>
                  </a:extLst>
                </a:gridCol>
              </a:tblGrid>
              <a:tr h="553543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U-value (old)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U-value (new)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3425081"/>
                  </a:ext>
                </a:extLst>
              </a:tr>
              <a:tr h="553543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0.97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0.859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94603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5666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57356BB-4130-467D-87DB-56138B59DCB9}"/>
              </a:ext>
            </a:extLst>
          </p:cNvPr>
          <p:cNvSpPr txBox="1">
            <a:spLocks/>
          </p:cNvSpPr>
          <p:nvPr/>
        </p:nvSpPr>
        <p:spPr>
          <a:xfrm>
            <a:off x="904526" y="1252283"/>
            <a:ext cx="8915400" cy="5689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rtl="0">
              <a:buFont typeface="Wingdings" panose="05000000000000000000" pitchFamily="2" charset="2"/>
              <a:buChar char="Ø"/>
            </a:pP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properties:</a:t>
            </a:r>
            <a:endParaRPr lang="ar-JO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20C2AB6-191C-4C2B-8399-778DB9ACCFD1}"/>
              </a:ext>
            </a:extLst>
          </p:cNvPr>
          <p:cNvSpPr txBox="1"/>
          <p:nvPr/>
        </p:nvSpPr>
        <p:spPr>
          <a:xfrm>
            <a:off x="904526" y="2156350"/>
            <a:ext cx="3230746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Roof slab: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thickness=31.5cm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U-value = 0.387&lt;0.39</a:t>
            </a:r>
            <a:endParaRPr lang="ar-J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B69A67D-6E43-44D8-AC30-B3A2D7E9734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8036" y="1407050"/>
            <a:ext cx="6566157" cy="23805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AB9F00B-3B9A-4E47-8FD1-545AB22F4B3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066" y="3982589"/>
            <a:ext cx="3700127" cy="27107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B5FA83B3-0186-47C2-B69F-CC3773350A0B}"/>
              </a:ext>
            </a:extLst>
          </p:cNvPr>
          <p:cNvSpPr txBox="1">
            <a:spLocks/>
          </p:cNvSpPr>
          <p:nvPr/>
        </p:nvSpPr>
        <p:spPr>
          <a:xfrm>
            <a:off x="1640156" y="640456"/>
            <a:ext cx="8911687" cy="8068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/>
              <a:t>Environmental design:</a:t>
            </a:r>
            <a:endParaRPr lang="ar-JO" b="1" dirty="0"/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7C7B577F-D50A-473D-A622-50D01170B1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7591727"/>
              </p:ext>
            </p:extLst>
          </p:nvPr>
        </p:nvGraphicFramePr>
        <p:xfrm>
          <a:off x="1181291" y="4650499"/>
          <a:ext cx="5036828" cy="110708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518414">
                  <a:extLst>
                    <a:ext uri="{9D8B030D-6E8A-4147-A177-3AD203B41FA5}">
                      <a16:colId xmlns:a16="http://schemas.microsoft.com/office/drawing/2014/main" val="3644375262"/>
                    </a:ext>
                  </a:extLst>
                </a:gridCol>
                <a:gridCol w="2518414">
                  <a:extLst>
                    <a:ext uri="{9D8B030D-6E8A-4147-A177-3AD203B41FA5}">
                      <a16:colId xmlns:a16="http://schemas.microsoft.com/office/drawing/2014/main" val="3218747150"/>
                    </a:ext>
                  </a:extLst>
                </a:gridCol>
              </a:tblGrid>
              <a:tr h="553543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U-value (old)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U-value (new)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3425081"/>
                  </a:ext>
                </a:extLst>
              </a:tr>
              <a:tr h="553543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0.44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0.387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94603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81933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92FB91-D40E-43CA-90D3-9CC559F4DC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3600" y="1080052"/>
            <a:ext cx="8915400" cy="568961"/>
          </a:xfrm>
        </p:spPr>
        <p:txBody>
          <a:bodyPr>
            <a:normAutofit/>
          </a:bodyPr>
          <a:lstStyle/>
          <a:p>
            <a:pPr algn="l" rtl="0"/>
            <a:r>
              <a:rPr lang="en-US" sz="2200" dirty="0">
                <a:solidFill>
                  <a:schemeClr val="tx1"/>
                </a:solidFill>
              </a:rPr>
              <a:t>Natural daylight analysis</a:t>
            </a:r>
            <a:endParaRPr lang="ar-JO" sz="2200" dirty="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69CF302-9194-49D7-9082-244196C350DA}"/>
              </a:ext>
            </a:extLst>
          </p:cNvPr>
          <p:cNvSpPr/>
          <p:nvPr/>
        </p:nvSpPr>
        <p:spPr>
          <a:xfrm>
            <a:off x="2920123" y="6218258"/>
            <a:ext cx="2768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In winter 21/12 at 12:00 pm</a:t>
            </a:r>
            <a:endParaRPr lang="ar-JO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BFBD3AA-B557-41EA-830F-8E35EF2F87D4}"/>
              </a:ext>
            </a:extLst>
          </p:cNvPr>
          <p:cNvSpPr/>
          <p:nvPr/>
        </p:nvSpPr>
        <p:spPr>
          <a:xfrm>
            <a:off x="8010293" y="6218258"/>
            <a:ext cx="2768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In winter 21/12 at 08:00 pm</a:t>
            </a:r>
            <a:endParaRPr lang="ar-JO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AC66330-A632-47E2-B604-BCBE79D9C63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7248" y="1649013"/>
            <a:ext cx="4784037" cy="44999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448C7F6-DD53-461E-97C7-D1262C6FD72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599" y="1680731"/>
            <a:ext cx="4881758" cy="44999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2437A3AB-407C-4B57-BB83-D72A3B6E0128}"/>
              </a:ext>
            </a:extLst>
          </p:cNvPr>
          <p:cNvSpPr txBox="1">
            <a:spLocks/>
          </p:cNvSpPr>
          <p:nvPr/>
        </p:nvSpPr>
        <p:spPr>
          <a:xfrm>
            <a:off x="1640156" y="640456"/>
            <a:ext cx="8911687" cy="8068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/>
              <a:t>Environmental design:</a:t>
            </a:r>
            <a:endParaRPr lang="ar-JO" b="1" dirty="0"/>
          </a:p>
        </p:txBody>
      </p:sp>
    </p:spTree>
    <p:extLst>
      <p:ext uri="{BB962C8B-B14F-4D97-AF65-F5344CB8AC3E}">
        <p14:creationId xmlns:p14="http://schemas.microsoft.com/office/powerpoint/2010/main" val="14308581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92FB91-D40E-43CA-90D3-9CC559F4DC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3600" y="1080052"/>
            <a:ext cx="8915400" cy="568961"/>
          </a:xfrm>
        </p:spPr>
        <p:txBody>
          <a:bodyPr>
            <a:normAutofit/>
          </a:bodyPr>
          <a:lstStyle/>
          <a:p>
            <a:pPr algn="l" rtl="0"/>
            <a:r>
              <a:rPr lang="en-US" sz="2200" dirty="0">
                <a:solidFill>
                  <a:schemeClr val="tx1"/>
                </a:solidFill>
              </a:rPr>
              <a:t>Natural daylight analysis</a:t>
            </a:r>
            <a:endParaRPr lang="ar-JO" sz="22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368C5C-54FF-4FC8-B5D6-6E9DDDBFCACE}"/>
              </a:ext>
            </a:extLst>
          </p:cNvPr>
          <p:cNvSpPr/>
          <p:nvPr/>
        </p:nvSpPr>
        <p:spPr>
          <a:xfrm>
            <a:off x="8031744" y="6128573"/>
            <a:ext cx="2794355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summer 21/6 at 08:00 am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17EA35D-E0D5-4F71-BF0C-51017F1909FB}"/>
              </a:ext>
            </a:extLst>
          </p:cNvPr>
          <p:cNvSpPr/>
          <p:nvPr/>
        </p:nvSpPr>
        <p:spPr>
          <a:xfrm>
            <a:off x="2320271" y="6267072"/>
            <a:ext cx="2807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In summer 21/6 at 12:00 pm</a:t>
            </a:r>
            <a:endParaRPr lang="ar-JO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F7F14D-DA14-4F20-9905-101D649964C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477" y="1649013"/>
            <a:ext cx="5077427" cy="44795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5345324-1D9C-4899-A7BF-D13212C5B0C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999" y="1673911"/>
            <a:ext cx="4895036" cy="44546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0188D833-7688-4AB9-BF92-D1F9C5F2678E}"/>
              </a:ext>
            </a:extLst>
          </p:cNvPr>
          <p:cNvSpPr txBox="1">
            <a:spLocks/>
          </p:cNvSpPr>
          <p:nvPr/>
        </p:nvSpPr>
        <p:spPr>
          <a:xfrm>
            <a:off x="1640156" y="640456"/>
            <a:ext cx="8911687" cy="8068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/>
              <a:t>Environmental design:</a:t>
            </a:r>
            <a:endParaRPr lang="ar-JO" b="1" dirty="0"/>
          </a:p>
        </p:txBody>
      </p:sp>
    </p:spTree>
    <p:extLst>
      <p:ext uri="{BB962C8B-B14F-4D97-AF65-F5344CB8AC3E}">
        <p14:creationId xmlns:p14="http://schemas.microsoft.com/office/powerpoint/2010/main" val="27637529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92FB91-D40E-43CA-90D3-9CC559F4DC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526" y="1252283"/>
            <a:ext cx="8915400" cy="568961"/>
          </a:xfrm>
        </p:spPr>
        <p:txBody>
          <a:bodyPr>
            <a:normAutofit/>
          </a:bodyPr>
          <a:lstStyle/>
          <a:p>
            <a:pPr algn="l" rtl="0"/>
            <a:r>
              <a:rPr lang="en-US" sz="2200" dirty="0">
                <a:solidFill>
                  <a:schemeClr val="tx1"/>
                </a:solidFill>
              </a:rPr>
              <a:t>Natural daylight analysis</a:t>
            </a:r>
            <a:endParaRPr lang="ar-JO" sz="2200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CAA984-97CC-4C3D-8EB1-E9D3F9718D2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526" y="1907856"/>
            <a:ext cx="5273675" cy="39674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26D326B-4E67-4877-ACC4-913755542C4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3364" y="1907856"/>
            <a:ext cx="5274310" cy="39674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D2AB6221-17D5-4826-B46D-2D68A3BB5C35}"/>
              </a:ext>
            </a:extLst>
          </p:cNvPr>
          <p:cNvSpPr txBox="1">
            <a:spLocks/>
          </p:cNvSpPr>
          <p:nvPr/>
        </p:nvSpPr>
        <p:spPr>
          <a:xfrm>
            <a:off x="1640156" y="640456"/>
            <a:ext cx="8911687" cy="8068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/>
              <a:t>Environmental design:</a:t>
            </a:r>
            <a:endParaRPr lang="ar-JO" b="1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6CE88137-BED5-4E28-B075-4B7984A88B9C}"/>
              </a:ext>
            </a:extLst>
          </p:cNvPr>
          <p:cNvSpPr txBox="1">
            <a:spLocks/>
          </p:cNvSpPr>
          <p:nvPr/>
        </p:nvSpPr>
        <p:spPr>
          <a:xfrm>
            <a:off x="1398120" y="6051405"/>
            <a:ext cx="8915400" cy="568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2200" dirty="0">
                <a:solidFill>
                  <a:schemeClr val="tx1"/>
                </a:solidFill>
              </a:rPr>
              <a:t>Maximum daylight=9</a:t>
            </a:r>
            <a:endParaRPr lang="ar-JO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4584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39DE69B-9CAC-4081-BBA8-3F70AE55B7DC}"/>
              </a:ext>
            </a:extLst>
          </p:cNvPr>
          <p:cNvSpPr txBox="1"/>
          <p:nvPr/>
        </p:nvSpPr>
        <p:spPr>
          <a:xfrm>
            <a:off x="1930316" y="1718115"/>
            <a:ext cx="2941935" cy="12926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 Horizontal overhangs and windows reveal depth</a:t>
            </a:r>
          </a:p>
          <a:p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JO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9208E0-7D2F-401C-A98F-29A6E9E7DBE0}"/>
              </a:ext>
            </a:extLst>
          </p:cNvPr>
          <p:cNvSpPr txBox="1"/>
          <p:nvPr/>
        </p:nvSpPr>
        <p:spPr>
          <a:xfrm>
            <a:off x="1837551" y="1113183"/>
            <a:ext cx="858913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200" dirty="0"/>
              <a:t>Shading system :</a:t>
            </a:r>
            <a:endParaRPr lang="ar-SA" sz="2200" dirty="0"/>
          </a:p>
          <a:p>
            <a:endParaRPr lang="ar-JO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586A171-319B-447B-9D0C-29E934045B19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138" y="1821069"/>
            <a:ext cx="6338785" cy="37782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B8F992BD-A680-4BCF-937A-3064481A0E88}"/>
              </a:ext>
            </a:extLst>
          </p:cNvPr>
          <p:cNvSpPr txBox="1">
            <a:spLocks/>
          </p:cNvSpPr>
          <p:nvPr/>
        </p:nvSpPr>
        <p:spPr>
          <a:xfrm>
            <a:off x="1640156" y="640456"/>
            <a:ext cx="8911687" cy="8068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/>
              <a:t>Environmental design:</a:t>
            </a:r>
            <a:endParaRPr lang="ar-JO" b="1" dirty="0"/>
          </a:p>
        </p:txBody>
      </p:sp>
    </p:spTree>
    <p:extLst>
      <p:ext uri="{BB962C8B-B14F-4D97-AF65-F5344CB8AC3E}">
        <p14:creationId xmlns:p14="http://schemas.microsoft.com/office/powerpoint/2010/main" val="35269664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39DE69B-9CAC-4081-BBA8-3F70AE55B7DC}"/>
              </a:ext>
            </a:extLst>
          </p:cNvPr>
          <p:cNvSpPr txBox="1"/>
          <p:nvPr/>
        </p:nvSpPr>
        <p:spPr>
          <a:xfrm>
            <a:off x="1930316" y="1718115"/>
            <a:ext cx="3344269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 Fix-screen shading system</a:t>
            </a: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JO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9208E0-7D2F-401C-A98F-29A6E9E7DBE0}"/>
              </a:ext>
            </a:extLst>
          </p:cNvPr>
          <p:cNvSpPr txBox="1"/>
          <p:nvPr/>
        </p:nvSpPr>
        <p:spPr>
          <a:xfrm>
            <a:off x="1837551" y="1113183"/>
            <a:ext cx="858913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200" dirty="0"/>
              <a:t>Shading system :</a:t>
            </a:r>
            <a:endParaRPr lang="ar-SA" sz="2200" dirty="0"/>
          </a:p>
          <a:p>
            <a:endParaRPr lang="ar-JO" dirty="0"/>
          </a:p>
        </p:txBody>
      </p:sp>
      <p:pic>
        <p:nvPicPr>
          <p:cNvPr id="9" name="Picture 8" descr="https://www.wfm.co.in/wp-content/uploads/2016/12/Solar-shading.jpg">
            <a:extLst>
              <a:ext uri="{FF2B5EF4-FFF2-40B4-BE49-F238E27FC236}">
                <a16:creationId xmlns:a16="http://schemas.microsoft.com/office/drawing/2014/main" id="{C56973F0-C43D-4A76-94CB-5E8D887B035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394" y="2395223"/>
            <a:ext cx="5243342" cy="35698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97FA2BAB-7462-45F9-AE22-758F620FFA32}"/>
              </a:ext>
            </a:extLst>
          </p:cNvPr>
          <p:cNvSpPr txBox="1">
            <a:spLocks/>
          </p:cNvSpPr>
          <p:nvPr/>
        </p:nvSpPr>
        <p:spPr>
          <a:xfrm>
            <a:off x="1640156" y="640456"/>
            <a:ext cx="8911687" cy="8068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/>
              <a:t>Environmental design:</a:t>
            </a:r>
            <a:endParaRPr lang="ar-JO" b="1" dirty="0"/>
          </a:p>
        </p:txBody>
      </p:sp>
    </p:spTree>
    <p:extLst>
      <p:ext uri="{BB962C8B-B14F-4D97-AF65-F5344CB8AC3E}">
        <p14:creationId xmlns:p14="http://schemas.microsoft.com/office/powerpoint/2010/main" val="147379412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79208E0-7D2F-401C-A98F-29A6E9E7DBE0}"/>
              </a:ext>
            </a:extLst>
          </p:cNvPr>
          <p:cNvSpPr txBox="1"/>
          <p:nvPr/>
        </p:nvSpPr>
        <p:spPr>
          <a:xfrm>
            <a:off x="1837551" y="1113183"/>
            <a:ext cx="858913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200" dirty="0"/>
              <a:t>Shading system :</a:t>
            </a:r>
            <a:endParaRPr lang="ar-SA" sz="2200" dirty="0"/>
          </a:p>
          <a:p>
            <a:endParaRPr lang="ar-JO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92F968-5ECC-4B11-83EC-936C8EFB160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487" y="1703979"/>
            <a:ext cx="4761536" cy="44654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DBD8763-AF3B-4E47-8B22-DA7971A54EC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576" y="1703979"/>
            <a:ext cx="5580158" cy="44654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2726F891-D509-4B71-B54B-51429B47E693}"/>
              </a:ext>
            </a:extLst>
          </p:cNvPr>
          <p:cNvSpPr/>
          <p:nvPr/>
        </p:nvSpPr>
        <p:spPr>
          <a:xfrm>
            <a:off x="4394579" y="2838734"/>
            <a:ext cx="1351128" cy="1119117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1345CF9-5576-4E62-A81E-51E02E541006}"/>
              </a:ext>
            </a:extLst>
          </p:cNvPr>
          <p:cNvSpPr/>
          <p:nvPr/>
        </p:nvSpPr>
        <p:spPr>
          <a:xfrm>
            <a:off x="6921689" y="3398292"/>
            <a:ext cx="1351128" cy="1119117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5B1FCAA-34FD-4F19-B8F2-4D3D08894F8C}"/>
              </a:ext>
            </a:extLst>
          </p:cNvPr>
          <p:cNvSpPr txBox="1">
            <a:spLocks/>
          </p:cNvSpPr>
          <p:nvPr/>
        </p:nvSpPr>
        <p:spPr>
          <a:xfrm>
            <a:off x="1640156" y="640456"/>
            <a:ext cx="8911687" cy="8068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/>
              <a:t>Environmental design:</a:t>
            </a:r>
            <a:endParaRPr lang="ar-JO" b="1" dirty="0"/>
          </a:p>
        </p:txBody>
      </p:sp>
    </p:spTree>
    <p:extLst>
      <p:ext uri="{BB962C8B-B14F-4D97-AF65-F5344CB8AC3E}">
        <p14:creationId xmlns:p14="http://schemas.microsoft.com/office/powerpoint/2010/main" val="35757358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556FF17-20A2-47E7-B904-259A67B1E750}"/>
              </a:ext>
            </a:extLst>
          </p:cNvPr>
          <p:cNvSpPr/>
          <p:nvPr/>
        </p:nvSpPr>
        <p:spPr>
          <a:xfrm>
            <a:off x="1879679" y="1225206"/>
            <a:ext cx="299494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Times New Roman" panose="02020603050405020304" pitchFamily="18" charset="0"/>
                <a:ea typeface="Calibri" panose="020F0502020204030204" pitchFamily="34" charset="0"/>
              </a:rPr>
              <a:t>Heating load:</a:t>
            </a:r>
            <a:endParaRPr lang="en-US" sz="2200" dirty="0">
              <a:latin typeface="Times New Roman" panose="02020603050405020304" pitchFamily="18" charset="0"/>
            </a:endParaRPr>
          </a:p>
          <a:p>
            <a:r>
              <a:rPr lang="en-US" sz="2200" dirty="0">
                <a:latin typeface="Times New Roman" panose="02020603050405020304" pitchFamily="18" charset="0"/>
              </a:rPr>
              <a:t>Total design heating capacity load=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45.09</a:t>
            </a:r>
            <a:r>
              <a:rPr lang="en-US" sz="2200" dirty="0">
                <a:latin typeface="Times New Roman" panose="02020603050405020304" pitchFamily="18" charset="0"/>
              </a:rPr>
              <a:t> KW </a:t>
            </a:r>
          </a:p>
          <a:p>
            <a:endParaRPr lang="en-US" sz="2200" dirty="0">
              <a:latin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ar-JO" sz="2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CC41E4F-E813-4196-8545-F91C0F4A6AD5}"/>
              </a:ext>
            </a:extLst>
          </p:cNvPr>
          <p:cNvSpPr/>
          <p:nvPr/>
        </p:nvSpPr>
        <p:spPr>
          <a:xfrm>
            <a:off x="1879679" y="3595060"/>
            <a:ext cx="310175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Times New Roman" panose="02020603050405020304" pitchFamily="18" charset="0"/>
                <a:ea typeface="Calibri" panose="020F0502020204030204" pitchFamily="34" charset="0"/>
              </a:rPr>
              <a:t>Cooling load:</a:t>
            </a:r>
            <a:endParaRPr lang="en-US" sz="2200" dirty="0">
              <a:latin typeface="Times New Roman" panose="02020603050405020304" pitchFamily="18" charset="0"/>
            </a:endParaRPr>
          </a:p>
          <a:p>
            <a:r>
              <a:rPr lang="en-US" sz="2200" dirty="0">
                <a:latin typeface="Times New Roman" panose="02020603050405020304" pitchFamily="18" charset="0"/>
              </a:rPr>
              <a:t>Total cooling design capacity load=87.78 KW </a:t>
            </a:r>
          </a:p>
          <a:p>
            <a:endParaRPr lang="ar-JO" sz="2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B82DFC8-705D-4125-A2E1-6CBEB7A47788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55" t="5920" b="43174"/>
          <a:stretch/>
        </p:blipFill>
        <p:spPr bwMode="auto">
          <a:xfrm>
            <a:off x="6280321" y="1300251"/>
            <a:ext cx="5614591" cy="53325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EF18768F-D301-4A0B-9E4A-766B17EC0657}"/>
              </a:ext>
            </a:extLst>
          </p:cNvPr>
          <p:cNvSpPr txBox="1">
            <a:spLocks/>
          </p:cNvSpPr>
          <p:nvPr/>
        </p:nvSpPr>
        <p:spPr>
          <a:xfrm>
            <a:off x="1640156" y="640456"/>
            <a:ext cx="8911687" cy="8068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/>
              <a:t>Environmental design:</a:t>
            </a:r>
            <a:endParaRPr lang="ar-JO" b="1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947EC19-33F0-4456-A2E8-C249FB9C71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599398"/>
              </p:ext>
            </p:extLst>
          </p:nvPr>
        </p:nvGraphicFramePr>
        <p:xfrm>
          <a:off x="1378035" y="2453066"/>
          <a:ext cx="4252842" cy="97593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126421">
                  <a:extLst>
                    <a:ext uri="{9D8B030D-6E8A-4147-A177-3AD203B41FA5}">
                      <a16:colId xmlns:a16="http://schemas.microsoft.com/office/drawing/2014/main" val="3644375262"/>
                    </a:ext>
                  </a:extLst>
                </a:gridCol>
                <a:gridCol w="2126421">
                  <a:extLst>
                    <a:ext uri="{9D8B030D-6E8A-4147-A177-3AD203B41FA5}">
                      <a16:colId xmlns:a16="http://schemas.microsoft.com/office/drawing/2014/main" val="3218747150"/>
                    </a:ext>
                  </a:extLst>
                </a:gridCol>
              </a:tblGrid>
              <a:tr h="487967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Heating load (old)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Heating load (new)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3425081"/>
                  </a:ext>
                </a:extLst>
              </a:tr>
              <a:tr h="487967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48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45.09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9460307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481A1AB3-638B-4FBB-9EBA-007E16421E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1099743"/>
              </p:ext>
            </p:extLst>
          </p:nvPr>
        </p:nvGraphicFramePr>
        <p:xfrm>
          <a:off x="1378035" y="5041610"/>
          <a:ext cx="4252842" cy="97593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126421">
                  <a:extLst>
                    <a:ext uri="{9D8B030D-6E8A-4147-A177-3AD203B41FA5}">
                      <a16:colId xmlns:a16="http://schemas.microsoft.com/office/drawing/2014/main" val="3644375262"/>
                    </a:ext>
                  </a:extLst>
                </a:gridCol>
                <a:gridCol w="2126421">
                  <a:extLst>
                    <a:ext uri="{9D8B030D-6E8A-4147-A177-3AD203B41FA5}">
                      <a16:colId xmlns:a16="http://schemas.microsoft.com/office/drawing/2014/main" val="3218747150"/>
                    </a:ext>
                  </a:extLst>
                </a:gridCol>
              </a:tblGrid>
              <a:tr h="487967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Cooling load (old)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Cooling load (new)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3425081"/>
                  </a:ext>
                </a:extLst>
              </a:tr>
              <a:tr h="487967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130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87.78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94603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0676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B2721-67C2-4AE2-851E-8D7F9ED89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1752" y="2416559"/>
            <a:ext cx="8915399" cy="1468800"/>
          </a:xfrm>
        </p:spPr>
        <p:txBody>
          <a:bodyPr>
            <a:normAutofit/>
          </a:bodyPr>
          <a:lstStyle/>
          <a:p>
            <a:r>
              <a:rPr lang="en-US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Site analysis</a:t>
            </a:r>
            <a:endParaRPr lang="ar-JO" sz="6000" dirty="0"/>
          </a:p>
        </p:txBody>
      </p:sp>
    </p:spTree>
    <p:extLst>
      <p:ext uri="{BB962C8B-B14F-4D97-AF65-F5344CB8AC3E}">
        <p14:creationId xmlns:p14="http://schemas.microsoft.com/office/powerpoint/2010/main" val="145041634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E540ADC-7010-4AFF-8225-362A649E4DCF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047" b="2828"/>
          <a:stretch/>
        </p:blipFill>
        <p:spPr bwMode="auto">
          <a:xfrm>
            <a:off x="2333767" y="4710590"/>
            <a:ext cx="9170845" cy="14465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2285037-0742-44B9-A428-66FDAB05A268}"/>
              </a:ext>
            </a:extLst>
          </p:cNvPr>
          <p:cNvSpPr txBox="1">
            <a:spLocks/>
          </p:cNvSpPr>
          <p:nvPr/>
        </p:nvSpPr>
        <p:spPr>
          <a:xfrm>
            <a:off x="1640156" y="640456"/>
            <a:ext cx="8911687" cy="8068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/>
              <a:t>Environmental design:</a:t>
            </a:r>
            <a:endParaRPr lang="ar-JO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999203D-B726-4FCA-BC34-B170F14FDEC5}"/>
              </a:ext>
            </a:extLst>
          </p:cNvPr>
          <p:cNvSpPr/>
          <p:nvPr/>
        </p:nvSpPr>
        <p:spPr>
          <a:xfrm>
            <a:off x="1640156" y="1782002"/>
            <a:ext cx="414649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Times New Roman" panose="02020603050405020304" pitchFamily="18" charset="0"/>
                <a:ea typeface="Calibri" panose="020F0502020204030204" pitchFamily="34" charset="0"/>
              </a:rPr>
              <a:t>( pierce </a:t>
            </a:r>
            <a:r>
              <a:rPr lang="en-US" sz="2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pmv</a:t>
            </a:r>
            <a:r>
              <a:rPr lang="en-US" sz="2200" dirty="0">
                <a:latin typeface="Times New Roman" panose="02020603050405020304" pitchFamily="18" charset="0"/>
                <a:ea typeface="Calibri" panose="020F0502020204030204" pitchFamily="34" charset="0"/>
              </a:rPr>
              <a:t> set ) varies between the limit of (-0.5 – 0.5) which reflects the comfort level in the building along the year.</a:t>
            </a:r>
            <a:endParaRPr lang="ar-JO" sz="2200" dirty="0"/>
          </a:p>
        </p:txBody>
      </p:sp>
    </p:spTree>
    <p:extLst>
      <p:ext uri="{BB962C8B-B14F-4D97-AF65-F5344CB8AC3E}">
        <p14:creationId xmlns:p14="http://schemas.microsoft.com/office/powerpoint/2010/main" val="184515613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F3EDA0D-E507-4085-B668-FD1701E7D20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139" y="2955377"/>
            <a:ext cx="8125959" cy="37724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7020C84-8CF7-44C1-938E-410A2F300FA1}"/>
              </a:ext>
            </a:extLst>
          </p:cNvPr>
          <p:cNvSpPr txBox="1">
            <a:spLocks/>
          </p:cNvSpPr>
          <p:nvPr/>
        </p:nvSpPr>
        <p:spPr>
          <a:xfrm>
            <a:off x="1640155" y="599513"/>
            <a:ext cx="8911687" cy="8068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/>
              <a:t>Environmental design:</a:t>
            </a:r>
            <a:endParaRPr lang="ar-JO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62B7F0-066D-4DA5-B58D-335178158A07}"/>
              </a:ext>
            </a:extLst>
          </p:cNvPr>
          <p:cNvSpPr/>
          <p:nvPr/>
        </p:nvSpPr>
        <p:spPr>
          <a:xfrm>
            <a:off x="1640155" y="1305342"/>
            <a:ext cx="355964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Times New Roman" panose="02020603050405020304" pitchFamily="18" charset="0"/>
                <a:ea typeface="Calibri" panose="020F0502020204030204" pitchFamily="34" charset="0"/>
              </a:rPr>
              <a:t>Heating load= 2350.47 kwh</a:t>
            </a:r>
          </a:p>
          <a:p>
            <a:r>
              <a:rPr lang="en-US" sz="2200" dirty="0">
                <a:latin typeface="Times New Roman" panose="02020603050405020304" pitchFamily="18" charset="0"/>
                <a:ea typeface="Calibri" panose="020F0502020204030204" pitchFamily="34" charset="0"/>
              </a:rPr>
              <a:t>Cooling load= 56470.29 kwh</a:t>
            </a:r>
          </a:p>
          <a:p>
            <a:endParaRPr lang="en-US" sz="2200" dirty="0">
              <a:latin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ar-JO" sz="22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8F0BC43-D1DE-4063-B323-BF2106D5521A}"/>
              </a:ext>
            </a:extLst>
          </p:cNvPr>
          <p:cNvSpPr/>
          <p:nvPr/>
        </p:nvSpPr>
        <p:spPr>
          <a:xfrm>
            <a:off x="8823277" y="3429000"/>
            <a:ext cx="750627" cy="26954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D084AB2-C8B2-47B1-88C0-78E6ABE01D92}"/>
              </a:ext>
            </a:extLst>
          </p:cNvPr>
          <p:cNvSpPr/>
          <p:nvPr/>
        </p:nvSpPr>
        <p:spPr>
          <a:xfrm>
            <a:off x="10253187" y="3159457"/>
            <a:ext cx="750627" cy="26954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52431048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6032-E099-49A1-B1BE-A97C8C2AE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4753" y="1456622"/>
            <a:ext cx="9963014" cy="2719593"/>
          </a:xfrm>
        </p:spPr>
        <p:txBody>
          <a:bodyPr>
            <a:normAutofit/>
          </a:bodyPr>
          <a:lstStyle/>
          <a:p>
            <a:pPr marL="342900" indent="-342900" rtl="0">
              <a:buFont typeface="Wingdings" panose="05000000000000000000" pitchFamily="2" charset="2"/>
              <a:buChar char="Ø"/>
            </a:pP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</a:t>
            </a:r>
            <a:b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RT60 Range Should be &lt;0.60 for the classroom</a:t>
            </a:r>
            <a:b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table and figure, the RT60 0.42&lt;0.60</a:t>
            </a:r>
            <a:endParaRPr lang="ar-JO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B6FDF35-5370-4554-9909-4453657C36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38030" y="3097911"/>
            <a:ext cx="4186285" cy="31397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A70DFC8-01F7-46F3-8730-FDE946EDEC1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298993" y="3094177"/>
            <a:ext cx="5647718" cy="31397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9E415DFD-11C1-4073-A259-8E5E0AFED113}"/>
              </a:ext>
            </a:extLst>
          </p:cNvPr>
          <p:cNvSpPr txBox="1">
            <a:spLocks/>
          </p:cNvSpPr>
          <p:nvPr/>
        </p:nvSpPr>
        <p:spPr>
          <a:xfrm>
            <a:off x="1640155" y="599513"/>
            <a:ext cx="8911687" cy="8068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/>
              <a:t>Environmental design:</a:t>
            </a:r>
            <a:endParaRPr lang="ar-JO" b="1" dirty="0"/>
          </a:p>
        </p:txBody>
      </p:sp>
    </p:spTree>
    <p:extLst>
      <p:ext uri="{BB962C8B-B14F-4D97-AF65-F5344CB8AC3E}">
        <p14:creationId xmlns:p14="http://schemas.microsoft.com/office/powerpoint/2010/main" val="281818071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6032-E099-49A1-B1BE-A97C8C2AE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4753" y="1456622"/>
            <a:ext cx="4581247" cy="4801865"/>
          </a:xfrm>
        </p:spPr>
        <p:txBody>
          <a:bodyPr>
            <a:normAutofit/>
          </a:bodyPr>
          <a:lstStyle/>
          <a:p>
            <a:pPr marL="342900" indent="-342900" rtl="0">
              <a:buFont typeface="Wingdings" panose="05000000000000000000" pitchFamily="2" charset="2"/>
              <a:buChar char="Ø"/>
            </a:pP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</a:t>
            </a:r>
            <a:b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background noise from outside was calculated to be 85.8db and the STC for the external wall is 50db , so 85.8-50= 35.8db which is less than the maximum value of (40-45)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so the external wall layers are excellent for noise reduction.</a:t>
            </a:r>
            <a:endParaRPr lang="ar-JO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E415DFD-11C1-4073-A259-8E5E0AFED113}"/>
              </a:ext>
            </a:extLst>
          </p:cNvPr>
          <p:cNvSpPr txBox="1">
            <a:spLocks/>
          </p:cNvSpPr>
          <p:nvPr/>
        </p:nvSpPr>
        <p:spPr>
          <a:xfrm>
            <a:off x="1640155" y="599513"/>
            <a:ext cx="8911687" cy="8068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/>
              <a:t>Environmental design:</a:t>
            </a:r>
            <a:endParaRPr lang="ar-JO" b="1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4088895-DBD6-4D1D-95EB-541A4D00B396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18913" y="1406363"/>
            <a:ext cx="5545467" cy="50519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8046574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6032-E099-49A1-B1BE-A97C8C2AE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4753" y="1456622"/>
            <a:ext cx="4581247" cy="4801865"/>
          </a:xfrm>
        </p:spPr>
        <p:txBody>
          <a:bodyPr>
            <a:normAutofit/>
          </a:bodyPr>
          <a:lstStyle/>
          <a:p>
            <a:pPr marL="342900" indent="-342900" rtl="0">
              <a:buFont typeface="Wingdings" panose="05000000000000000000" pitchFamily="2" charset="2"/>
              <a:buChar char="Ø"/>
            </a:pP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</a:t>
            </a:r>
            <a:b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background noise from above classroom was calculated to be 42db.</a:t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IIC for the floor is 56db , maximum value of (40-45)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so the internal floor layers are excellent for noise reduction.</a:t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JO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E415DFD-11C1-4073-A259-8E5E0AFED113}"/>
              </a:ext>
            </a:extLst>
          </p:cNvPr>
          <p:cNvSpPr txBox="1">
            <a:spLocks/>
          </p:cNvSpPr>
          <p:nvPr/>
        </p:nvSpPr>
        <p:spPr>
          <a:xfrm>
            <a:off x="1640155" y="599513"/>
            <a:ext cx="8911687" cy="8068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/>
              <a:t>Environmental design:</a:t>
            </a:r>
            <a:endParaRPr lang="ar-JO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293485-FD90-40A2-BE40-F03BA4687F1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318913" y="1406362"/>
            <a:ext cx="5545467" cy="50217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6436000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B2721-67C2-4AE2-851E-8D7F9ED89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9775" y="1815548"/>
            <a:ext cx="9715568" cy="2043306"/>
          </a:xfrm>
        </p:spPr>
        <p:txBody>
          <a:bodyPr>
            <a:normAutofit/>
          </a:bodyPr>
          <a:lstStyle/>
          <a:p>
            <a:r>
              <a:rPr lang="en-US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Electro-mechanical design</a:t>
            </a:r>
            <a:endParaRPr lang="ar-JO" sz="6000" dirty="0"/>
          </a:p>
        </p:txBody>
      </p:sp>
    </p:spTree>
    <p:extLst>
      <p:ext uri="{BB962C8B-B14F-4D97-AF65-F5344CB8AC3E}">
        <p14:creationId xmlns:p14="http://schemas.microsoft.com/office/powerpoint/2010/main" val="174890149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8BB54C1B-F928-4E62-9711-EF9591F2DD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90628188"/>
              </p:ext>
            </p:extLst>
          </p:nvPr>
        </p:nvGraphicFramePr>
        <p:xfrm>
          <a:off x="1908314" y="681198"/>
          <a:ext cx="10124660" cy="54956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0716832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752E5-B655-4E4D-A75A-852D95EF7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308" y="306333"/>
            <a:ext cx="8911687" cy="80685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Electro-mechanical design</a:t>
            </a:r>
            <a:endParaRPr lang="ar-JO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556FF17-20A2-47E7-B904-259A67B1E750}"/>
              </a:ext>
            </a:extLst>
          </p:cNvPr>
          <p:cNvSpPr/>
          <p:nvPr/>
        </p:nvSpPr>
        <p:spPr>
          <a:xfrm>
            <a:off x="1877308" y="1113183"/>
            <a:ext cx="767750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Times New Roman" panose="02020603050405020304" pitchFamily="18" charset="0"/>
                <a:ea typeface="Calibri" panose="020F0502020204030204" pitchFamily="34" charset="0"/>
              </a:rPr>
              <a:t>Artificial lighting:</a:t>
            </a:r>
          </a:p>
          <a:p>
            <a:r>
              <a:rPr lang="en-US" sz="2200" b="1" dirty="0">
                <a:latin typeface="Times New Roman" panose="02020603050405020304" pitchFamily="18" charset="0"/>
                <a:ea typeface="Calibri" panose="020F0502020204030204" pitchFamily="34" charset="0"/>
              </a:rPr>
              <a:t>1- Classroom:</a:t>
            </a:r>
          </a:p>
          <a:p>
            <a:r>
              <a:rPr lang="en-US" sz="2200" b="1" dirty="0">
                <a:latin typeface="Times New Roman" panose="02020603050405020304" pitchFamily="18" charset="0"/>
                <a:ea typeface="Calibri" panose="020F0502020204030204" pitchFamily="34" charset="0"/>
              </a:rPr>
              <a:t>2x LED luminaires  </a:t>
            </a:r>
          </a:p>
          <a:p>
            <a:endParaRPr lang="ar-JO" sz="2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0F36D23-9242-49CC-B802-3F569A91237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608818" y="2393773"/>
            <a:ext cx="4414860" cy="43052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3D1B4B9-EEC4-436D-9028-D16C99CF6F2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321" y="2393774"/>
            <a:ext cx="5731510" cy="43053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2039993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752E5-B655-4E4D-A75A-852D95EF7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308" y="306333"/>
            <a:ext cx="8911687" cy="80685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Electro-mechanical design</a:t>
            </a:r>
            <a:endParaRPr lang="ar-JO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54593A-0DE7-4CF7-94DD-3B4AD1E5243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957" y="2393773"/>
            <a:ext cx="5775191" cy="43052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B3394D-8451-4A51-B79E-E9E8786C78D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213" y="2393773"/>
            <a:ext cx="4008476" cy="30380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8269714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752E5-B655-4E4D-A75A-852D95EF7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308" y="306333"/>
            <a:ext cx="8911687" cy="80685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Electro-mechanical design</a:t>
            </a:r>
            <a:endParaRPr lang="ar-JO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556FF17-20A2-47E7-B904-259A67B1E750}"/>
              </a:ext>
            </a:extLst>
          </p:cNvPr>
          <p:cNvSpPr/>
          <p:nvPr/>
        </p:nvSpPr>
        <p:spPr>
          <a:xfrm>
            <a:off x="1877308" y="1113183"/>
            <a:ext cx="767750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Times New Roman" panose="02020603050405020304" pitchFamily="18" charset="0"/>
                <a:ea typeface="Calibri" panose="020F0502020204030204" pitchFamily="34" charset="0"/>
              </a:rPr>
              <a:t>Artificial lighting:</a:t>
            </a:r>
          </a:p>
          <a:p>
            <a:r>
              <a:rPr lang="en-US" sz="2200" b="1" dirty="0">
                <a:latin typeface="Times New Roman" panose="02020603050405020304" pitchFamily="18" charset="0"/>
                <a:ea typeface="Calibri" panose="020F0502020204030204" pitchFamily="34" charset="0"/>
              </a:rPr>
              <a:t>2- Office room:</a:t>
            </a:r>
          </a:p>
          <a:p>
            <a:r>
              <a:rPr lang="en-US" sz="2200" b="1" dirty="0">
                <a:latin typeface="Times New Roman" panose="02020603050405020304" pitchFamily="18" charset="0"/>
                <a:ea typeface="Calibri" panose="020F0502020204030204" pitchFamily="34" charset="0"/>
              </a:rPr>
              <a:t>2x LED luminaires  </a:t>
            </a:r>
          </a:p>
          <a:p>
            <a:endParaRPr lang="ar-JO" sz="2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DCC7C7-FB44-4386-8601-23BAC8919D9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397087" y="2393773"/>
            <a:ext cx="4626591" cy="43053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63E6F14-A6B2-49DD-9764-F2623B8CB45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321" y="2383537"/>
            <a:ext cx="5731510" cy="43155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92789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B2721-67C2-4AE2-851E-8D7F9ED89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624110"/>
            <a:ext cx="8911687" cy="128089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Site analysis:</a:t>
            </a:r>
            <a:endParaRPr lang="ar-JO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0B50EF-81FC-4080-850C-3134188D780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087" y="624110"/>
            <a:ext cx="6261751" cy="59708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CD50481-3B1A-498F-8D1B-C0974A90EC9E}"/>
              </a:ext>
            </a:extLst>
          </p:cNvPr>
          <p:cNvSpPr txBox="1"/>
          <p:nvPr/>
        </p:nvSpPr>
        <p:spPr>
          <a:xfrm>
            <a:off x="1640156" y="1843950"/>
            <a:ext cx="4147931" cy="276998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Nearby.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area.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Sun path and  wind direction.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8493679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752E5-B655-4E4D-A75A-852D95EF7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308" y="306333"/>
            <a:ext cx="8911687" cy="80685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Electro-mechanical design</a:t>
            </a:r>
            <a:endParaRPr lang="ar-JO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9CA13E-5A45-4E02-B2A6-213098A84EC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1955" y="2393773"/>
            <a:ext cx="5731510" cy="43053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EF4A61F-579F-4144-83C2-B82C5EACE553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23"/>
          <a:stretch/>
        </p:blipFill>
        <p:spPr bwMode="auto">
          <a:xfrm>
            <a:off x="7704626" y="2393773"/>
            <a:ext cx="3855028" cy="34201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0889353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752E5-B655-4E4D-A75A-852D95EF7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308" y="306333"/>
            <a:ext cx="8911687" cy="80685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Electro-mechanical design</a:t>
            </a:r>
            <a:endParaRPr lang="ar-JO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556FF17-20A2-47E7-B904-259A67B1E750}"/>
              </a:ext>
            </a:extLst>
          </p:cNvPr>
          <p:cNvSpPr/>
          <p:nvPr/>
        </p:nvSpPr>
        <p:spPr>
          <a:xfrm>
            <a:off x="1877308" y="1113183"/>
            <a:ext cx="767750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Times New Roman" panose="02020603050405020304" pitchFamily="18" charset="0"/>
                <a:ea typeface="Calibri" panose="020F0502020204030204" pitchFamily="34" charset="0"/>
              </a:rPr>
              <a:t>Artificial lighting:</a:t>
            </a:r>
          </a:p>
          <a:p>
            <a:r>
              <a:rPr lang="en-US" sz="2200" b="1" dirty="0">
                <a:latin typeface="Times New Roman" panose="02020603050405020304" pitchFamily="18" charset="0"/>
                <a:ea typeface="Calibri" panose="020F0502020204030204" pitchFamily="34" charset="0"/>
              </a:rPr>
              <a:t>3- </a:t>
            </a:r>
            <a:r>
              <a:rPr lang="en-US" sz="2200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Mainhall</a:t>
            </a:r>
            <a:r>
              <a:rPr lang="en-US" sz="2200" b="1" dirty="0"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</a:p>
          <a:p>
            <a:r>
              <a:rPr lang="en-US" sz="2200" b="1" dirty="0">
                <a:latin typeface="Times New Roman" panose="02020603050405020304" pitchFamily="18" charset="0"/>
                <a:ea typeface="Calibri" panose="020F0502020204030204" pitchFamily="34" charset="0"/>
              </a:rPr>
              <a:t>12x LED luminaires  </a:t>
            </a:r>
          </a:p>
          <a:p>
            <a:endParaRPr lang="ar-JO" sz="2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467305-4638-40D4-9468-96DBA8588BE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376" y="2393773"/>
            <a:ext cx="5731509" cy="43052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2D9524A-2DE6-4EE5-ADB0-A5650C32AE3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371175" y="2393774"/>
            <a:ext cx="4667535" cy="43052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252499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752E5-B655-4E4D-A75A-852D95EF7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308" y="306333"/>
            <a:ext cx="8911687" cy="80685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Electro-mechanical design</a:t>
            </a:r>
            <a:endParaRPr lang="ar-JO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9D5EAE-4A91-4810-8F55-0DF667DCF9D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957" y="2393772"/>
            <a:ext cx="5775191" cy="41578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A868349-2E95-448A-B7F2-7518491BE63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426" y="2393772"/>
            <a:ext cx="4578350" cy="19462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460772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752E5-B655-4E4D-A75A-852D95EF7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308" y="306333"/>
            <a:ext cx="8911687" cy="80685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Electro-mechanical design</a:t>
            </a:r>
            <a:endParaRPr lang="ar-JO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405222-DCC0-42AB-92B3-04D980BCB827}"/>
              </a:ext>
            </a:extLst>
          </p:cNvPr>
          <p:cNvSpPr/>
          <p:nvPr/>
        </p:nvSpPr>
        <p:spPr>
          <a:xfrm>
            <a:off x="1877307" y="1814472"/>
            <a:ext cx="377286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building runs for 7 hours a day (08:00 am- 03:00 pm )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the working days are 180 day/year , 5days/week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rt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 :</a:t>
            </a:r>
          </a:p>
          <a:p>
            <a:pPr rt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(8.869 KW/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hr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x (7hr) x  (180 day/year) =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11174.94 KW/year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47CEBE3-93F3-4FDD-B767-1E1882C88C40}"/>
              </a:ext>
            </a:extLst>
          </p:cNvPr>
          <p:cNvSpPr/>
          <p:nvPr/>
        </p:nvSpPr>
        <p:spPr>
          <a:xfrm>
            <a:off x="1877308" y="1192504"/>
            <a:ext cx="767750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Times New Roman" panose="02020603050405020304" pitchFamily="18" charset="0"/>
                <a:ea typeface="Calibri" panose="020F0502020204030204" pitchFamily="34" charset="0"/>
              </a:rPr>
              <a:t>Energy consumption:</a:t>
            </a:r>
          </a:p>
          <a:p>
            <a:endParaRPr lang="ar-JO" sz="2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B3209D-D21D-40FC-AB75-9A6E48B90F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3151" y="1814472"/>
            <a:ext cx="5667375" cy="47815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5B26A64-50C1-4B51-B61B-66280C407627}"/>
              </a:ext>
            </a:extLst>
          </p:cNvPr>
          <p:cNvSpPr/>
          <p:nvPr/>
        </p:nvSpPr>
        <p:spPr>
          <a:xfrm>
            <a:off x="7898245" y="1192504"/>
            <a:ext cx="330656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en-US" sz="2200" b="1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nd</a:t>
            </a:r>
            <a:r>
              <a:rPr lang="en-US" sz="2200" b="1" dirty="0">
                <a:latin typeface="Times New Roman" panose="02020603050405020304" pitchFamily="18" charset="0"/>
                <a:ea typeface="Calibri" panose="020F0502020204030204" pitchFamily="34" charset="0"/>
              </a:rPr>
              <a:t> floor luminaries</a:t>
            </a:r>
          </a:p>
          <a:p>
            <a:endParaRPr lang="ar-JO" sz="2200" dirty="0"/>
          </a:p>
        </p:txBody>
      </p:sp>
    </p:spTree>
    <p:extLst>
      <p:ext uri="{BB962C8B-B14F-4D97-AF65-F5344CB8AC3E}">
        <p14:creationId xmlns:p14="http://schemas.microsoft.com/office/powerpoint/2010/main" val="80495318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752E5-B655-4E4D-A75A-852D95EF7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308" y="306333"/>
            <a:ext cx="8911687" cy="80685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Electro-mechanical design</a:t>
            </a:r>
            <a:endParaRPr lang="ar-JO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405222-DCC0-42AB-92B3-04D980BCB827}"/>
              </a:ext>
            </a:extLst>
          </p:cNvPr>
          <p:cNvSpPr/>
          <p:nvPr/>
        </p:nvSpPr>
        <p:spPr>
          <a:xfrm>
            <a:off x="1877307" y="1814472"/>
            <a:ext cx="377286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4-5 normal sockets are connected to one branch.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special socket is connected to its own branch.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47CEBE3-93F3-4FDD-B767-1E1882C88C40}"/>
              </a:ext>
            </a:extLst>
          </p:cNvPr>
          <p:cNvSpPr/>
          <p:nvPr/>
        </p:nvSpPr>
        <p:spPr>
          <a:xfrm>
            <a:off x="1877308" y="1192504"/>
            <a:ext cx="767750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Times New Roman" panose="02020603050405020304" pitchFamily="18" charset="0"/>
                <a:ea typeface="Calibri" panose="020F0502020204030204" pitchFamily="34" charset="0"/>
              </a:rPr>
              <a:t>Energy consumption:</a:t>
            </a:r>
          </a:p>
          <a:p>
            <a:endParaRPr lang="ar-JO" sz="22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5B26A64-50C1-4B51-B61B-66280C407627}"/>
              </a:ext>
            </a:extLst>
          </p:cNvPr>
          <p:cNvSpPr/>
          <p:nvPr/>
        </p:nvSpPr>
        <p:spPr>
          <a:xfrm>
            <a:off x="7898245" y="1192504"/>
            <a:ext cx="330656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en-US" sz="2200" b="1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nd</a:t>
            </a:r>
            <a:r>
              <a:rPr lang="en-US" sz="2200" b="1" dirty="0">
                <a:latin typeface="Times New Roman" panose="02020603050405020304" pitchFamily="18" charset="0"/>
                <a:ea typeface="Calibri" panose="020F0502020204030204" pitchFamily="34" charset="0"/>
              </a:rPr>
              <a:t> floor sockets</a:t>
            </a:r>
          </a:p>
          <a:p>
            <a:endParaRPr lang="ar-JO" sz="2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957540-84BA-4B40-827D-1F5F96F27D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9501" y="1814471"/>
            <a:ext cx="5681025" cy="47371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9926945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20568" y="1074053"/>
            <a:ext cx="8911687" cy="1280890"/>
          </a:xfrm>
        </p:spPr>
        <p:txBody>
          <a:bodyPr>
            <a:normAutofit/>
          </a:bodyPr>
          <a:lstStyle/>
          <a:p>
            <a:r>
              <a:rPr lang="en-US" sz="2200" b="1" dirty="0"/>
              <a:t>Water Supply</a:t>
            </a:r>
            <a:endParaRPr lang="ar-SA" sz="2200" b="1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42D068E-811E-4054-8D73-2D73750DDECD}"/>
              </a:ext>
            </a:extLst>
          </p:cNvPr>
          <p:cNvSpPr txBox="1">
            <a:spLocks/>
          </p:cNvSpPr>
          <p:nvPr/>
        </p:nvSpPr>
        <p:spPr>
          <a:xfrm>
            <a:off x="1877308" y="306333"/>
            <a:ext cx="8911687" cy="8068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Electro-mechanical design</a:t>
            </a:r>
            <a:endParaRPr lang="ar-JO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A07BB1-BAD0-4214-9AD9-8561A88D1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4039" y="2354943"/>
            <a:ext cx="4842092" cy="39876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1D3CE4E-5487-4557-A983-F9F8ACCE1A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4317" y="2354943"/>
            <a:ext cx="4943475" cy="39876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8320267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74001" y="1117595"/>
            <a:ext cx="8911687" cy="1280890"/>
          </a:xfrm>
        </p:spPr>
        <p:txBody>
          <a:bodyPr>
            <a:normAutofit/>
          </a:bodyPr>
          <a:lstStyle/>
          <a:p>
            <a:r>
              <a:rPr lang="en-US" sz="2200" b="1" dirty="0"/>
              <a:t>Water Consumption</a:t>
            </a:r>
            <a:endParaRPr lang="ar-SA" sz="22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74001" y="1905000"/>
            <a:ext cx="9840244" cy="2080146"/>
          </a:xfrm>
        </p:spPr>
        <p:txBody>
          <a:bodyPr>
            <a:normAutofit/>
          </a:bodyPr>
          <a:lstStyle/>
          <a:p>
            <a:pPr algn="l" rtl="0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Fresh water demand = (3060L / 1000)=3.060m</a:t>
            </a:r>
            <a:r>
              <a:rPr lang="en-US" sz="2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 4m</a:t>
            </a:r>
            <a:r>
              <a:rPr lang="en-US" sz="2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one day. </a:t>
            </a:r>
          </a:p>
          <a:p>
            <a:pPr algn="l" rtl="0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Assume the water doesn’t run for 3 days in the building so, we will have:</a:t>
            </a:r>
          </a:p>
          <a:p>
            <a:pPr algn="l" rtl="0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tanks volume = 3 * 4m</a:t>
            </a:r>
            <a:r>
              <a:rPr lang="en-US" sz="2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12m</a:t>
            </a:r>
            <a:r>
              <a:rPr lang="en-US" sz="2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tank 2m</a:t>
            </a:r>
            <a:r>
              <a:rPr lang="en-US" sz="2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 12/2= 6 Tanks on the roof.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0965E34-8F9D-469D-A230-A97EE2D377CE}"/>
              </a:ext>
            </a:extLst>
          </p:cNvPr>
          <p:cNvSpPr txBox="1">
            <a:spLocks/>
          </p:cNvSpPr>
          <p:nvPr/>
        </p:nvSpPr>
        <p:spPr>
          <a:xfrm>
            <a:off x="1877308" y="306333"/>
            <a:ext cx="8911687" cy="8068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Electro-mechanical design</a:t>
            </a:r>
            <a:endParaRPr lang="ar-JO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433475-0DCA-456D-A18D-953B57D7A0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3303" y="4165875"/>
            <a:ext cx="7684342" cy="22523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6178109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81200" y="1264555"/>
            <a:ext cx="8911687" cy="1280890"/>
          </a:xfrm>
        </p:spPr>
        <p:txBody>
          <a:bodyPr>
            <a:normAutofit/>
          </a:bodyPr>
          <a:lstStyle/>
          <a:p>
            <a:r>
              <a:rPr lang="en-US" sz="2200" b="1" dirty="0"/>
              <a:t>Water drainage system</a:t>
            </a:r>
            <a:endParaRPr lang="ar-SA" sz="2200" b="1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4255044-FDB5-4E04-9797-4637714D5CA6}"/>
              </a:ext>
            </a:extLst>
          </p:cNvPr>
          <p:cNvSpPr txBox="1">
            <a:spLocks/>
          </p:cNvSpPr>
          <p:nvPr/>
        </p:nvSpPr>
        <p:spPr>
          <a:xfrm>
            <a:off x="1877308" y="306333"/>
            <a:ext cx="8911687" cy="8068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Electro-mechanical design</a:t>
            </a:r>
            <a:endParaRPr lang="ar-JO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49CE0D-5574-4043-8991-584A661E13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1017" y="2858835"/>
            <a:ext cx="5045972" cy="37265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5F1CD78-99DA-4DFE-881B-CBBBA48F14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8344" y="2858835"/>
            <a:ext cx="5228699" cy="24565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8935325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EA3690BA-5683-46F7-9952-D310C173C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308" y="306333"/>
            <a:ext cx="8911687" cy="80685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Electro-mechanical design</a:t>
            </a:r>
            <a:endParaRPr lang="ar-JO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B3DB34-8E6A-4317-80A6-3793F94DCAF8}"/>
              </a:ext>
            </a:extLst>
          </p:cNvPr>
          <p:cNvSpPr/>
          <p:nvPr/>
        </p:nvSpPr>
        <p:spPr>
          <a:xfrm>
            <a:off x="1877308" y="1192504"/>
            <a:ext cx="767750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Times New Roman" panose="02020603050405020304" pitchFamily="18" charset="0"/>
                <a:ea typeface="Calibri" panose="020F0502020204030204" pitchFamily="34" charset="0"/>
              </a:rPr>
              <a:t>HVAC:</a:t>
            </a:r>
          </a:p>
          <a:p>
            <a:endParaRPr lang="ar-JO" sz="2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BC9F0F-C6B6-4D3A-B7DC-86EF87AEF983}"/>
              </a:ext>
            </a:extLst>
          </p:cNvPr>
          <p:cNvSpPr/>
          <p:nvPr/>
        </p:nvSpPr>
        <p:spPr>
          <a:xfrm>
            <a:off x="1031147" y="1348800"/>
            <a:ext cx="454201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VRV (IV) heat recovery system (package unit/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cassete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unit)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design capacity load=87.78 KW </a:t>
            </a: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Ton required for air conditioning.</a:t>
            </a: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outdoor unit was selected to be REYQ16T (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32T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where the cooling capacity 90 Kw&gt;87.78 Kw, so the selected unit is suitable for our building.</a:t>
            </a: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3CC0B25-FC91-4157-93A9-021C359E235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618840" y="1113183"/>
            <a:ext cx="5445821" cy="33572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C2C85F-9F10-41B3-AF86-6F7BFB001FB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773003" y="4706071"/>
            <a:ext cx="6291658" cy="18111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92E45D0-FF53-45A0-B9E8-F7618423DEF8}"/>
              </a:ext>
            </a:extLst>
          </p:cNvPr>
          <p:cNvSpPr/>
          <p:nvPr/>
        </p:nvSpPr>
        <p:spPr>
          <a:xfrm>
            <a:off x="11682484" y="4706071"/>
            <a:ext cx="382177" cy="1811147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03933646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EA3690BA-5683-46F7-9952-D310C173C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308" y="306333"/>
            <a:ext cx="8911687" cy="80685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Electro-mechanical design</a:t>
            </a:r>
            <a:endParaRPr lang="ar-JO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B3DB34-8E6A-4317-80A6-3793F94DCAF8}"/>
              </a:ext>
            </a:extLst>
          </p:cNvPr>
          <p:cNvSpPr/>
          <p:nvPr/>
        </p:nvSpPr>
        <p:spPr>
          <a:xfrm>
            <a:off x="1877308" y="1192504"/>
            <a:ext cx="7677509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Times New Roman" panose="02020603050405020304" pitchFamily="18" charset="0"/>
                <a:ea typeface="Calibri" panose="020F0502020204030204" pitchFamily="34" charset="0"/>
              </a:rPr>
              <a:t>For the ground floor units:</a:t>
            </a:r>
          </a:p>
          <a:p>
            <a:endParaRPr lang="en-US" sz="22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en-US" sz="2200" dirty="0">
                <a:latin typeface="Times New Roman" panose="02020603050405020304" pitchFamily="18" charset="0"/>
                <a:ea typeface="Calibri" panose="020F0502020204030204" pitchFamily="34" charset="0"/>
              </a:rPr>
              <a:t>1- Small concealed ceiling unit.</a:t>
            </a:r>
          </a:p>
          <a:p>
            <a:endParaRPr lang="en-US" sz="22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en-US" sz="2200" dirty="0">
                <a:latin typeface="Times New Roman" panose="02020603050405020304" pitchFamily="18" charset="0"/>
                <a:ea typeface="Calibri" panose="020F0502020204030204" pitchFamily="34" charset="0"/>
              </a:rPr>
              <a:t>2-Fully flat cassette</a:t>
            </a:r>
          </a:p>
          <a:p>
            <a:endParaRPr lang="en-US" sz="22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en-US" sz="2200" dirty="0">
                <a:latin typeface="Times New Roman" panose="02020603050405020304" pitchFamily="18" charset="0"/>
                <a:ea typeface="Calibri" panose="020F0502020204030204" pitchFamily="34" charset="0"/>
              </a:rPr>
              <a:t>3-slim concealed ceiling unit .</a:t>
            </a:r>
          </a:p>
          <a:p>
            <a:endParaRPr lang="ar-JO" sz="2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BC9F0F-C6B6-4D3A-B7DC-86EF87AEF983}"/>
              </a:ext>
            </a:extLst>
          </p:cNvPr>
          <p:cNvSpPr/>
          <p:nvPr/>
        </p:nvSpPr>
        <p:spPr>
          <a:xfrm>
            <a:off x="1031146" y="1348800"/>
            <a:ext cx="1116085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6F3768B-91B5-41D0-8CDC-58C733DF92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697" y="3767421"/>
            <a:ext cx="7385824" cy="27842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2C383C6-708E-43DC-9F8E-9E778B8C7BD8}"/>
              </a:ext>
            </a:extLst>
          </p:cNvPr>
          <p:cNvPicPr/>
          <p:nvPr/>
        </p:nvPicPr>
        <p:blipFill rotWithShape="1">
          <a:blip r:embed="rId3"/>
          <a:srcRect l="11759" r="30126" b="42322"/>
          <a:stretch/>
        </p:blipFill>
        <p:spPr bwMode="auto">
          <a:xfrm>
            <a:off x="9646312" y="1192503"/>
            <a:ext cx="2285365" cy="20015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CB51B41-F468-4A85-AC9A-3BEFE787FE44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298027" y="1192504"/>
            <a:ext cx="2256790" cy="20015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5869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B2721-67C2-4AE2-851E-8D7F9ED89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3645" y="0"/>
            <a:ext cx="8915399" cy="1468800"/>
          </a:xfrm>
        </p:spPr>
        <p:txBody>
          <a:bodyPr>
            <a:normAutofit/>
          </a:bodyPr>
          <a:lstStyle/>
          <a:p>
            <a:r>
              <a:rPr lang="en-US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Architectural design</a:t>
            </a:r>
            <a:endParaRPr lang="ar-JO" sz="6000" dirty="0"/>
          </a:p>
        </p:txBody>
      </p:sp>
      <p:pic>
        <p:nvPicPr>
          <p:cNvPr id="2050" name="Picture 2" descr="https://raas-render-prod.s3.amazonaws.com/ZNR8MWDBBFMK/c8d61bae-6307-4b61-94e1-b5ec5f17242a/gallery.0.jpg?AWSAccessKeyId=AKIAI2E3KVRFLGAFLOPA&amp;Expires=1526392720&amp;response-cache-control=public%2C%20max-age%3D86400&amp;response-expires=Tue%2C%2015%20May%202018%2013%3A58%3A40%20GMT&amp;Signature=L%2Be8XDQqTcd1AtPonnyVzvW5wdM%3D&amp;ts=1526306576923">
            <a:extLst>
              <a:ext uri="{FF2B5EF4-FFF2-40B4-BE49-F238E27FC236}">
                <a16:creationId xmlns:a16="http://schemas.microsoft.com/office/drawing/2014/main" id="{8D2F93F0-EA8A-4D0A-AF84-CB1956D444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5491" r="14454" b="20448"/>
          <a:stretch/>
        </p:blipFill>
        <p:spPr bwMode="auto">
          <a:xfrm>
            <a:off x="1752922" y="1692323"/>
            <a:ext cx="9756122" cy="46538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27198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EA3690BA-5683-46F7-9952-D310C173C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308" y="306333"/>
            <a:ext cx="8911687" cy="80685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Electro-mechanical design</a:t>
            </a:r>
            <a:endParaRPr lang="ar-JO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B3DB34-8E6A-4317-80A6-3793F94DCAF8}"/>
              </a:ext>
            </a:extLst>
          </p:cNvPr>
          <p:cNvSpPr/>
          <p:nvPr/>
        </p:nvSpPr>
        <p:spPr>
          <a:xfrm>
            <a:off x="1877308" y="1441133"/>
            <a:ext cx="504032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1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flowrate for the building = 10440 m</a:t>
            </a:r>
            <a:r>
              <a:rPr lang="en-US" sz="2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hr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(from design builder)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 the (AHU) selection was based on the total flowrate.</a:t>
            </a:r>
            <a:endParaRPr lang="ar-JO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BC9F0F-C6B6-4D3A-B7DC-86EF87AEF983}"/>
              </a:ext>
            </a:extLst>
          </p:cNvPr>
          <p:cNvSpPr/>
          <p:nvPr/>
        </p:nvSpPr>
        <p:spPr>
          <a:xfrm>
            <a:off x="1031146" y="1348800"/>
            <a:ext cx="1116085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67F6F75-765E-466F-819F-599BEC33A46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376924" y="1192504"/>
            <a:ext cx="4355786" cy="29947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A52885B-A31F-4107-9B1B-8889C18AA25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076966" y="4776716"/>
            <a:ext cx="6764925" cy="10235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6E637AF-B2AD-4354-88CC-1AF1D0C058B3}"/>
              </a:ext>
            </a:extLst>
          </p:cNvPr>
          <p:cNvSpPr/>
          <p:nvPr/>
        </p:nvSpPr>
        <p:spPr>
          <a:xfrm>
            <a:off x="11245755" y="4776716"/>
            <a:ext cx="596136" cy="1023583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73320810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EA3690BA-5683-46F7-9952-D310C173C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308" y="306333"/>
            <a:ext cx="8911687" cy="80685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Electro-mechanical design</a:t>
            </a:r>
            <a:endParaRPr lang="ar-JO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BC9F0F-C6B6-4D3A-B7DC-86EF87AEF983}"/>
              </a:ext>
            </a:extLst>
          </p:cNvPr>
          <p:cNvSpPr/>
          <p:nvPr/>
        </p:nvSpPr>
        <p:spPr>
          <a:xfrm>
            <a:off x="1031146" y="1348800"/>
            <a:ext cx="1116085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28376A-1E97-430A-BB21-3A0B3A07EE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2021" y="2122284"/>
            <a:ext cx="5352805" cy="35750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ACB0F7D-6BF1-4877-87AB-A0F049AE1F4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262" y="2122283"/>
            <a:ext cx="5730875" cy="35750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1513893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EA3690BA-5683-46F7-9952-D310C173C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308" y="306333"/>
            <a:ext cx="8911687" cy="80685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Electro-mechanical design</a:t>
            </a:r>
            <a:endParaRPr lang="ar-JO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BC9F0F-C6B6-4D3A-B7DC-86EF87AEF983}"/>
              </a:ext>
            </a:extLst>
          </p:cNvPr>
          <p:cNvSpPr/>
          <p:nvPr/>
        </p:nvSpPr>
        <p:spPr>
          <a:xfrm>
            <a:off x="1031146" y="1348800"/>
            <a:ext cx="1116085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6CBE3E-0EC2-4C79-A080-DE68C200BE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005" y="1113183"/>
            <a:ext cx="9624385" cy="56107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5126189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EA3690BA-5683-46F7-9952-D310C173C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308" y="306333"/>
            <a:ext cx="8911687" cy="80685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Electro-mechanical Analysis</a:t>
            </a:r>
            <a:endParaRPr lang="ar-JO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B3DB34-8E6A-4317-80A6-3793F94DCAF8}"/>
              </a:ext>
            </a:extLst>
          </p:cNvPr>
          <p:cNvSpPr/>
          <p:nvPr/>
        </p:nvSpPr>
        <p:spPr>
          <a:xfrm>
            <a:off x="1877308" y="1192504"/>
            <a:ext cx="767750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Times New Roman" panose="02020603050405020304" pitchFamily="18" charset="0"/>
                <a:ea typeface="Calibri" panose="020F0502020204030204" pitchFamily="34" charset="0"/>
              </a:rPr>
              <a:t>Firefighting:</a:t>
            </a:r>
          </a:p>
          <a:p>
            <a:endParaRPr lang="ar-JO" sz="2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8B78243-1068-47F7-AA4B-5E17C4E13287}"/>
              </a:ext>
            </a:extLst>
          </p:cNvPr>
          <p:cNvSpPr txBox="1"/>
          <p:nvPr/>
        </p:nvSpPr>
        <p:spPr>
          <a:xfrm>
            <a:off x="1818655" y="1961945"/>
            <a:ext cx="4180114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Four tanks each 2m</a:t>
            </a:r>
            <a:r>
              <a:rPr lang="en-US" sz="2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placed on the rooftop for firefighting only with booster pumps.</a:t>
            </a:r>
            <a:endParaRPr lang="ar-JO" dirty="0"/>
          </a:p>
        </p:txBody>
      </p:sp>
      <p:pic>
        <p:nvPicPr>
          <p:cNvPr id="8" name="Picture 7" descr="ÙØªÙØ¬Ø© Ø¨Ø­Ø« Ø§ÙØµÙØ± Ø¹Ù âªwet riserâ¬â">
            <a:extLst>
              <a:ext uri="{FF2B5EF4-FFF2-40B4-BE49-F238E27FC236}">
                <a16:creationId xmlns:a16="http://schemas.microsoft.com/office/drawing/2014/main" id="{83DF8C17-AFE0-4CE8-B12A-1307E7372A0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6977" y="1192504"/>
            <a:ext cx="5348140" cy="55396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6804316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EA3690BA-5683-46F7-9952-D310C173C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308" y="306333"/>
            <a:ext cx="8911687" cy="80685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Electro-mechanical Analysis</a:t>
            </a:r>
            <a:endParaRPr lang="ar-JO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B3DB34-8E6A-4317-80A6-3793F94DCAF8}"/>
              </a:ext>
            </a:extLst>
          </p:cNvPr>
          <p:cNvSpPr/>
          <p:nvPr/>
        </p:nvSpPr>
        <p:spPr>
          <a:xfrm>
            <a:off x="1877308" y="1192504"/>
            <a:ext cx="767750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Times New Roman" panose="02020603050405020304" pitchFamily="18" charset="0"/>
                <a:ea typeface="Calibri" panose="020F0502020204030204" pitchFamily="34" charset="0"/>
              </a:rPr>
              <a:t>Firefighting:</a:t>
            </a:r>
          </a:p>
          <a:p>
            <a:endParaRPr lang="ar-JO" sz="2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8B78243-1068-47F7-AA4B-5E17C4E13287}"/>
              </a:ext>
            </a:extLst>
          </p:cNvPr>
          <p:cNvSpPr txBox="1"/>
          <p:nvPr/>
        </p:nvSpPr>
        <p:spPr>
          <a:xfrm>
            <a:off x="1818654" y="1961945"/>
            <a:ext cx="6301763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 A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corridors, classrooms and offices.</a:t>
            </a:r>
          </a:p>
          <a:p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 C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in the 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administration area for the computers and other electronics.</a:t>
            </a:r>
          </a:p>
          <a:p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 B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kitchen area and cafeteria.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نتيجة بحث الصور عن ‪fire extinguisher‬‏">
            <a:extLst>
              <a:ext uri="{FF2B5EF4-FFF2-40B4-BE49-F238E27FC236}">
                <a16:creationId xmlns:a16="http://schemas.microsoft.com/office/drawing/2014/main" id="{78A94D47-5386-4E19-ABF6-D83EDFBC93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4561" y="1577224"/>
            <a:ext cx="2980262" cy="259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33BF07F-6407-4603-98CC-DD66C890120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818654" y="3593671"/>
            <a:ext cx="7379937" cy="31210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028378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B2721-67C2-4AE2-851E-8D7F9ED89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7788" y="1884578"/>
            <a:ext cx="9715568" cy="2043306"/>
          </a:xfrm>
        </p:spPr>
        <p:txBody>
          <a:bodyPr>
            <a:normAutofit/>
          </a:bodyPr>
          <a:lstStyle/>
          <a:p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</a:t>
            </a:r>
            <a:endParaRPr lang="ar-JO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66059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8E778-B2F3-4461-AD0B-E89975870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7551" y="292806"/>
            <a:ext cx="8911687" cy="820377"/>
          </a:xfrm>
        </p:spPr>
        <p:txBody>
          <a:bodyPr/>
          <a:lstStyle/>
          <a:p>
            <a:r>
              <a:rPr lang="en-US" b="1" dirty="0"/>
              <a:t>Quantity Survey</a:t>
            </a:r>
            <a:endParaRPr lang="ar-JO" b="1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8F30ACE-68C6-4E16-B1A4-94A63C9972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0766346"/>
              </p:ext>
            </p:extLst>
          </p:nvPr>
        </p:nvGraphicFramePr>
        <p:xfrm>
          <a:off x="1837551" y="1704789"/>
          <a:ext cx="9145016" cy="40552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725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5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26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Stage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9279">
                <a:tc>
                  <a:txBody>
                    <a:bodyPr/>
                    <a:lstStyle/>
                    <a:p>
                      <a:pPr marL="0" marR="0" algn="ctr" defTabSz="457063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Excavation work &amp; backfilling</a:t>
                      </a:r>
                      <a:endParaRPr lang="en-US" sz="1800" b="1" kern="12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38,652.94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NIS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94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Structural work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1,356,236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NIS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94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Finishing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310,276.67  NIS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94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Mechanical work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327,326.8 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61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Electrical work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31,902.5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NIS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8390" marR="5839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9279">
                <a:tc>
                  <a:txBody>
                    <a:bodyPr/>
                    <a:lstStyle/>
                    <a:p>
                      <a:pPr marL="0" marR="0" lvl="0" indent="0" algn="ctr" defTabSz="457063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project cost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2,039,156.6  NIS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9459">
                <a:tc>
                  <a:txBody>
                    <a:bodyPr/>
                    <a:lstStyle/>
                    <a:p>
                      <a:pPr marL="0" marR="0" lvl="0" indent="0" algn="ctr" defTabSz="457063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 cost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1,828.84 NIS/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800" kern="12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442788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B2721-67C2-4AE2-851E-8D7F9ED89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2227" y="2146853"/>
            <a:ext cx="9715568" cy="2043306"/>
          </a:xfrm>
        </p:spPr>
        <p:txBody>
          <a:bodyPr>
            <a:normAutofit/>
          </a:bodyPr>
          <a:lstStyle/>
          <a:p>
            <a:r>
              <a:rPr lang="en-US" sz="10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Thank You !</a:t>
            </a:r>
            <a:endParaRPr lang="ar-JO" sz="10000" dirty="0"/>
          </a:p>
        </p:txBody>
      </p:sp>
    </p:spTree>
    <p:extLst>
      <p:ext uri="{BB962C8B-B14F-4D97-AF65-F5344CB8AC3E}">
        <p14:creationId xmlns:p14="http://schemas.microsoft.com/office/powerpoint/2010/main" val="496223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752E5-B655-4E4D-A75A-852D95EF7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308" y="306333"/>
            <a:ext cx="8911687" cy="806850"/>
          </a:xfrm>
        </p:spPr>
        <p:txBody>
          <a:bodyPr/>
          <a:lstStyle/>
          <a:p>
            <a:r>
              <a:rPr lang="en-US" b="1" dirty="0"/>
              <a:t>Architectural analysis:</a:t>
            </a:r>
            <a:endParaRPr lang="ar-JO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053F51-F025-49FD-AB40-AD8B52BEA0D0}"/>
              </a:ext>
            </a:extLst>
          </p:cNvPr>
          <p:cNvSpPr txBox="1"/>
          <p:nvPr/>
        </p:nvSpPr>
        <p:spPr>
          <a:xfrm>
            <a:off x="1489481" y="1769263"/>
            <a:ext cx="4195702" cy="283154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200" dirty="0">
                <a:sym typeface="Wingdings" panose="05000000000000000000" pitchFamily="2" charset="2"/>
              </a:rPr>
              <a:t>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Four story building.</a:t>
            </a: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3 m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Avg floor area=280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m^2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Total area =1115m^2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US" sz="2200" dirty="0">
              <a:sym typeface="Wingdings" panose="05000000000000000000" pitchFamily="2" charset="2"/>
            </a:endParaRPr>
          </a:p>
        </p:txBody>
      </p:sp>
      <p:pic>
        <p:nvPicPr>
          <p:cNvPr id="3074" name="Picture 2" descr="https://raas-render-prod.s3.amazonaws.com/ZNR8MWDBBFMK/44f2d641-670a-44ed-b50c-336fd7581aa8/gallery.0.jpg?AWSAccessKeyId=AKIAI2E3KVRFLGAFLOPA&amp;Expires=1526392720&amp;response-cache-control=public%2C%20max-age%3D86400&amp;response-expires=Tue%2C%2015%20May%202018%2013%3A58%3A40%20GMT&amp;Signature=2iqmQelTrIn5ULJVcyOREJ%2Fk1BY%3D&amp;ts=1526307007344">
            <a:extLst>
              <a:ext uri="{FF2B5EF4-FFF2-40B4-BE49-F238E27FC236}">
                <a16:creationId xmlns:a16="http://schemas.microsoft.com/office/drawing/2014/main" id="{813CED29-2F6A-41DE-AC56-6D00D82621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3" t="16185" r="5709" b="4403"/>
          <a:stretch/>
        </p:blipFill>
        <p:spPr bwMode="auto">
          <a:xfrm>
            <a:off x="4844955" y="1405719"/>
            <a:ext cx="7212883" cy="46546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6847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752E5-B655-4E4D-A75A-852D95EF7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308" y="306333"/>
            <a:ext cx="8911687" cy="806850"/>
          </a:xfrm>
        </p:spPr>
        <p:txBody>
          <a:bodyPr/>
          <a:lstStyle/>
          <a:p>
            <a:r>
              <a:rPr lang="en-US" b="1" dirty="0"/>
              <a:t>Site plan:</a:t>
            </a:r>
            <a:endParaRPr lang="ar-JO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6C76FE-1CCA-4A1C-B3E2-9500EEB4CF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0811" y="995713"/>
            <a:ext cx="8911687" cy="5862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906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752E5-B655-4E4D-A75A-852D95EF7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308" y="306333"/>
            <a:ext cx="8911687" cy="806850"/>
          </a:xfrm>
        </p:spPr>
        <p:txBody>
          <a:bodyPr/>
          <a:lstStyle/>
          <a:p>
            <a:r>
              <a:rPr lang="en-US" b="1" dirty="0"/>
              <a:t>Ground floor:</a:t>
            </a:r>
            <a:endParaRPr lang="ar-JO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2A50F9-C41F-4A96-8D97-C8499084F8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065" y="1245705"/>
            <a:ext cx="5323756" cy="53059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187A5B3-A397-4312-B8E9-E3364ECA07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7901" y="1245705"/>
            <a:ext cx="6251034" cy="53059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89792650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21464</TotalTime>
  <Words>1142</Words>
  <Application>Microsoft Office PowerPoint</Application>
  <PresentationFormat>Widescreen</PresentationFormat>
  <Paragraphs>322</Paragraphs>
  <Slides>67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76" baseType="lpstr">
      <vt:lpstr>Arial</vt:lpstr>
      <vt:lpstr>Calibri</vt:lpstr>
      <vt:lpstr>Century Gothic</vt:lpstr>
      <vt:lpstr>Courier New</vt:lpstr>
      <vt:lpstr>Tahoma</vt:lpstr>
      <vt:lpstr>Times New Roman</vt:lpstr>
      <vt:lpstr>Wingdings</vt:lpstr>
      <vt:lpstr>Wingdings 3</vt:lpstr>
      <vt:lpstr>Wisp</vt:lpstr>
      <vt:lpstr>Graduation project  II  (10611590)          Autism children institution </vt:lpstr>
      <vt:lpstr>Outline:</vt:lpstr>
      <vt:lpstr>Introduction:</vt:lpstr>
      <vt:lpstr>Site analysis</vt:lpstr>
      <vt:lpstr>Site analysis:</vt:lpstr>
      <vt:lpstr>Architectural design</vt:lpstr>
      <vt:lpstr>Architectural analysis:</vt:lpstr>
      <vt:lpstr>Site plan:</vt:lpstr>
      <vt:lpstr>Ground floor:</vt:lpstr>
      <vt:lpstr>First floor:</vt:lpstr>
      <vt:lpstr>Second floor:</vt:lpstr>
      <vt:lpstr>Third floor:</vt:lpstr>
      <vt:lpstr>Special design aspects</vt:lpstr>
      <vt:lpstr>Special design aspects</vt:lpstr>
      <vt:lpstr>North elevation:</vt:lpstr>
      <vt:lpstr>South elevation:</vt:lpstr>
      <vt:lpstr>West elevation</vt:lpstr>
      <vt:lpstr>Section</vt:lpstr>
      <vt:lpstr>Structural Design</vt:lpstr>
      <vt:lpstr>Structural design</vt:lpstr>
      <vt:lpstr>Structural design</vt:lpstr>
      <vt:lpstr>Structural design</vt:lpstr>
      <vt:lpstr>Slab design</vt:lpstr>
      <vt:lpstr>Column design</vt:lpstr>
      <vt:lpstr>Beam design</vt:lpstr>
      <vt:lpstr>Footing design</vt:lpstr>
      <vt:lpstr>Shear wall design</vt:lpstr>
      <vt:lpstr>Environmental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Acoustical Design  RT60 Range Should be &lt;0.60 for the classroom From table and figure, the RT60 0.42&lt;0.60</vt:lpstr>
      <vt:lpstr>Acoustical Design  The background noise from outside was calculated to be 85.8db and the STC for the external wall is 50db , so 85.8-50= 35.8db which is less than the maximum value of (40-45)db so the external wall layers are excellent for noise reduction.</vt:lpstr>
      <vt:lpstr>Acoustical Design  The background noise from above classroom was calculated to be 42db. IIC for the floor is 56db , maximum value of (40-45)db so the internal floor layers are excellent for noise reduction. </vt:lpstr>
      <vt:lpstr>Electro-mechanical design</vt:lpstr>
      <vt:lpstr>PowerPoint Presentation</vt:lpstr>
      <vt:lpstr>Electro-mechanical design</vt:lpstr>
      <vt:lpstr>Electro-mechanical design</vt:lpstr>
      <vt:lpstr>Electro-mechanical design</vt:lpstr>
      <vt:lpstr>Electro-mechanical design</vt:lpstr>
      <vt:lpstr>Electro-mechanical design</vt:lpstr>
      <vt:lpstr>Electro-mechanical design</vt:lpstr>
      <vt:lpstr>Electro-mechanical design</vt:lpstr>
      <vt:lpstr>Electro-mechanical design</vt:lpstr>
      <vt:lpstr>Water Supply</vt:lpstr>
      <vt:lpstr>Water Consumption</vt:lpstr>
      <vt:lpstr>Water drainage system</vt:lpstr>
      <vt:lpstr>Electro-mechanical design</vt:lpstr>
      <vt:lpstr>Electro-mechanical design</vt:lpstr>
      <vt:lpstr>Electro-mechanical design</vt:lpstr>
      <vt:lpstr>Electro-mechanical design</vt:lpstr>
      <vt:lpstr>Electro-mechanical design</vt:lpstr>
      <vt:lpstr>Electro-mechanical Analysis</vt:lpstr>
      <vt:lpstr>Electro-mechanical Analysis</vt:lpstr>
      <vt:lpstr>Quantity Survey</vt:lpstr>
      <vt:lpstr>Quantity Survey</vt:lpstr>
      <vt:lpstr>Thank You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U_value for external wall and their thermal properties</dc:title>
  <dc:creator>mohammad tobileh</dc:creator>
  <cp:lastModifiedBy>mohammad tobileh</cp:lastModifiedBy>
  <cp:revision>147</cp:revision>
  <dcterms:created xsi:type="dcterms:W3CDTF">2017-12-20T22:03:46Z</dcterms:created>
  <dcterms:modified xsi:type="dcterms:W3CDTF">2018-05-16T07:54:59Z</dcterms:modified>
</cp:coreProperties>
</file>