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8288000" cy="10287000"/>
  <p:notesSz cx="6858000" cy="9144000"/>
  <p:embeddedFontLst>
    <p:embeddedFont>
      <p:font typeface="Source Serif Pro Bold" panose="020B0604020202020204" charset="0"/>
      <p:regular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Source Serif Pro" panose="020B0604020202020204" charset="0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75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3" Type="http://schemas.openxmlformats.org/officeDocument/2006/relationships/image" Target="../media/image2.sv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611225" y="6787402"/>
            <a:ext cx="10936025" cy="10299747"/>
          </a:xfrm>
          <a:custGeom>
            <a:avLst/>
            <a:gdLst/>
            <a:ahLst/>
            <a:cxnLst/>
            <a:rect l="l" t="t" r="r" b="b"/>
            <a:pathLst>
              <a:path w="10936025" h="10299747">
                <a:moveTo>
                  <a:pt x="0" y="0"/>
                </a:moveTo>
                <a:lnTo>
                  <a:pt x="10936025" y="0"/>
                </a:lnTo>
                <a:lnTo>
                  <a:pt x="10936025" y="10299747"/>
                </a:lnTo>
                <a:lnTo>
                  <a:pt x="0" y="102997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3" name="Group 3"/>
          <p:cNvGrpSpPr/>
          <p:nvPr/>
        </p:nvGrpSpPr>
        <p:grpSpPr>
          <a:xfrm>
            <a:off x="237270" y="1233214"/>
            <a:ext cx="6623726" cy="6872299"/>
            <a:chOff x="0" y="0"/>
            <a:chExt cx="1336959" cy="138713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36959" cy="1387131"/>
            </a:xfrm>
            <a:custGeom>
              <a:avLst/>
              <a:gdLst/>
              <a:ahLst/>
              <a:cxnLst/>
              <a:rect l="l" t="t" r="r" b="b"/>
              <a:pathLst>
                <a:path w="1336959" h="1387131">
                  <a:moveTo>
                    <a:pt x="46753" y="0"/>
                  </a:moveTo>
                  <a:lnTo>
                    <a:pt x="1290206" y="0"/>
                  </a:lnTo>
                  <a:cubicBezTo>
                    <a:pt x="1302606" y="0"/>
                    <a:pt x="1314497" y="4926"/>
                    <a:pt x="1323265" y="13694"/>
                  </a:cubicBezTo>
                  <a:cubicBezTo>
                    <a:pt x="1332033" y="22461"/>
                    <a:pt x="1336959" y="34353"/>
                    <a:pt x="1336959" y="46753"/>
                  </a:cubicBezTo>
                  <a:lnTo>
                    <a:pt x="1336959" y="1340379"/>
                  </a:lnTo>
                  <a:cubicBezTo>
                    <a:pt x="1336959" y="1352778"/>
                    <a:pt x="1332033" y="1364670"/>
                    <a:pt x="1323265" y="1373438"/>
                  </a:cubicBezTo>
                  <a:cubicBezTo>
                    <a:pt x="1314497" y="1382206"/>
                    <a:pt x="1302606" y="1387131"/>
                    <a:pt x="1290206" y="1387131"/>
                  </a:cubicBezTo>
                  <a:lnTo>
                    <a:pt x="46753" y="1387131"/>
                  </a:lnTo>
                  <a:cubicBezTo>
                    <a:pt x="20932" y="1387131"/>
                    <a:pt x="0" y="1366200"/>
                    <a:pt x="0" y="1340379"/>
                  </a:cubicBezTo>
                  <a:lnTo>
                    <a:pt x="0" y="46753"/>
                  </a:lnTo>
                  <a:cubicBezTo>
                    <a:pt x="0" y="34353"/>
                    <a:pt x="4926" y="22461"/>
                    <a:pt x="13694" y="13694"/>
                  </a:cubicBezTo>
                  <a:cubicBezTo>
                    <a:pt x="22461" y="4926"/>
                    <a:pt x="34353" y="0"/>
                    <a:pt x="46753" y="0"/>
                  </a:cubicBezTo>
                  <a:close/>
                </a:path>
              </a:pathLst>
            </a:custGeom>
            <a:blipFill>
              <a:blip r:embed="rId4"/>
              <a:stretch>
                <a:fillRect t="-199" b="-199"/>
              </a:stretch>
            </a:blipFill>
            <a:ln w="28575" cap="rnd">
              <a:solidFill>
                <a:srgbClr val="FFFFFF"/>
              </a:solidFill>
              <a:prstDash val="solid"/>
              <a:round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7577010" y="-146587"/>
            <a:ext cx="10179253" cy="3349903"/>
            <a:chOff x="0" y="0"/>
            <a:chExt cx="13572338" cy="4466538"/>
          </a:xfrm>
        </p:grpSpPr>
        <p:sp>
          <p:nvSpPr>
            <p:cNvPr id="6" name="TextBox 6"/>
            <p:cNvSpPr txBox="1"/>
            <p:nvPr/>
          </p:nvSpPr>
          <p:spPr>
            <a:xfrm>
              <a:off x="0" y="2316066"/>
              <a:ext cx="13572338" cy="215047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6123"/>
                </a:lnSpc>
              </a:pPr>
              <a:r>
                <a:rPr lang="en-US" sz="6123" b="1">
                  <a:solidFill>
                    <a:srgbClr val="FFFFFF"/>
                  </a:solidFill>
                  <a:latin typeface="Source Serif Pro Bold"/>
                  <a:ea typeface="Source Serif Pro Bold"/>
                  <a:cs typeface="Source Serif Pro Bold"/>
                  <a:sym typeface="Source Serif Pro Bold"/>
                </a:rPr>
                <a:t>ServLink </a:t>
              </a:r>
              <a:r>
                <a:rPr lang="en-US" sz="6123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--- Your Smart Service Connection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11578067" cy="4842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079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8912633" y="3759842"/>
            <a:ext cx="8843631" cy="11503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61"/>
              </a:lnSpc>
            </a:pPr>
            <a:r>
              <a:rPr lang="en-US" sz="266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ServLink is a mobile application built to bridge the gap between people needing help and trusted local professionals.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577010" y="5472194"/>
            <a:ext cx="8843631" cy="30318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81"/>
              </a:lnSpc>
            </a:pPr>
            <a:r>
              <a:rPr lang="en-US" sz="346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Students:</a:t>
            </a:r>
          </a:p>
          <a:p>
            <a:pPr algn="l">
              <a:lnSpc>
                <a:spcPts val="3981"/>
              </a:lnSpc>
            </a:pPr>
            <a:r>
              <a:rPr lang="en-US" sz="346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Shams Abd Al-Aziz </a:t>
            </a:r>
          </a:p>
          <a:p>
            <a:pPr algn="l">
              <a:lnSpc>
                <a:spcPts val="3981"/>
              </a:lnSpc>
            </a:pPr>
            <a:r>
              <a:rPr lang="en-US" sz="346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Rand Nofal</a:t>
            </a:r>
          </a:p>
          <a:p>
            <a:pPr algn="l">
              <a:lnSpc>
                <a:spcPts val="3981"/>
              </a:lnSpc>
            </a:pPr>
            <a:endParaRPr lang="en-US" sz="3461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3981"/>
              </a:lnSpc>
            </a:pPr>
            <a:r>
              <a:rPr lang="en-US" sz="346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Supervisor:</a:t>
            </a:r>
          </a:p>
          <a:p>
            <a:pPr algn="l">
              <a:lnSpc>
                <a:spcPts val="3981"/>
              </a:lnSpc>
            </a:pPr>
            <a:r>
              <a:rPr lang="en-US" sz="346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Dr. Manar Qamhieh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75508" y="1444583"/>
            <a:ext cx="4155936" cy="8842417"/>
          </a:xfrm>
          <a:custGeom>
            <a:avLst/>
            <a:gdLst/>
            <a:ahLst/>
            <a:cxnLst/>
            <a:rect l="l" t="t" r="r" b="b"/>
            <a:pathLst>
              <a:path w="4155936" h="8842417">
                <a:moveTo>
                  <a:pt x="0" y="0"/>
                </a:moveTo>
                <a:lnTo>
                  <a:pt x="4155936" y="0"/>
                </a:lnTo>
                <a:lnTo>
                  <a:pt x="4155936" y="8842417"/>
                </a:lnTo>
                <a:lnTo>
                  <a:pt x="0" y="88424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633790" y="1444583"/>
            <a:ext cx="4273200" cy="8965569"/>
          </a:xfrm>
          <a:custGeom>
            <a:avLst/>
            <a:gdLst/>
            <a:ahLst/>
            <a:cxnLst/>
            <a:rect l="l" t="t" r="r" b="b"/>
            <a:pathLst>
              <a:path w="4273200" h="8965569">
                <a:moveTo>
                  <a:pt x="0" y="0"/>
                </a:moveTo>
                <a:lnTo>
                  <a:pt x="4273200" y="0"/>
                </a:lnTo>
                <a:lnTo>
                  <a:pt x="4273200" y="8965569"/>
                </a:lnTo>
                <a:lnTo>
                  <a:pt x="0" y="89655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326881" y="1444583"/>
            <a:ext cx="4078565" cy="8842417"/>
          </a:xfrm>
          <a:custGeom>
            <a:avLst/>
            <a:gdLst/>
            <a:ahLst/>
            <a:cxnLst/>
            <a:rect l="l" t="t" r="r" b="b"/>
            <a:pathLst>
              <a:path w="4078565" h="8842417">
                <a:moveTo>
                  <a:pt x="0" y="0"/>
                </a:moveTo>
                <a:lnTo>
                  <a:pt x="4078564" y="0"/>
                </a:lnTo>
                <a:lnTo>
                  <a:pt x="4078564" y="8842417"/>
                </a:lnTo>
                <a:lnTo>
                  <a:pt x="0" y="88424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675005" y="299904"/>
            <a:ext cx="16339823" cy="2635041"/>
            <a:chOff x="0" y="0"/>
            <a:chExt cx="21786431" cy="3513389"/>
          </a:xfrm>
        </p:grpSpPr>
        <p:sp>
          <p:nvSpPr>
            <p:cNvPr id="6" name="TextBox 6"/>
            <p:cNvSpPr txBox="1"/>
            <p:nvPr/>
          </p:nvSpPr>
          <p:spPr>
            <a:xfrm>
              <a:off x="0" y="2947965"/>
              <a:ext cx="10177997" cy="5654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486"/>
                </a:lnSpc>
              </a:pPr>
              <a:endParaRPr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76200"/>
              <a:ext cx="21786431" cy="19974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942"/>
                </a:lnSpc>
              </a:pPr>
              <a:r>
                <a:rPr lang="en-US" sz="3942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•</a:t>
              </a:r>
              <a:r>
                <a:rPr lang="en-US" sz="3942" b="1">
                  <a:solidFill>
                    <a:srgbClr val="FFFFFF"/>
                  </a:solidFill>
                  <a:latin typeface="Source Serif Pro Bold"/>
                  <a:ea typeface="Source Serif Pro Bold"/>
                  <a:cs typeface="Source Serif Pro Bold"/>
                  <a:sym typeface="Source Serif Pro Bold"/>
                </a:rPr>
                <a:t> AI Service Matcher: </a:t>
              </a:r>
              <a:r>
                <a:rPr lang="en-US" sz="3942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Describe a problem and let AI suggest the best professional for the job.</a:t>
              </a:r>
            </a:p>
            <a:p>
              <a:pPr marL="0" lvl="0" indent="0" algn="l">
                <a:lnSpc>
                  <a:spcPts val="3667"/>
                </a:lnSpc>
              </a:pPr>
              <a:endParaRPr lang="en-US" sz="3942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03970" y="304035"/>
            <a:ext cx="4609590" cy="9678930"/>
          </a:xfrm>
          <a:custGeom>
            <a:avLst/>
            <a:gdLst/>
            <a:ahLst/>
            <a:cxnLst/>
            <a:rect l="l" t="t" r="r" b="b"/>
            <a:pathLst>
              <a:path w="4609590" h="9678930">
                <a:moveTo>
                  <a:pt x="0" y="0"/>
                </a:moveTo>
                <a:lnTo>
                  <a:pt x="4609591" y="0"/>
                </a:lnTo>
                <a:lnTo>
                  <a:pt x="4609591" y="9678930"/>
                </a:lnTo>
                <a:lnTo>
                  <a:pt x="0" y="96789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013852" y="457721"/>
            <a:ext cx="4595930" cy="9525244"/>
          </a:xfrm>
          <a:custGeom>
            <a:avLst/>
            <a:gdLst/>
            <a:ahLst/>
            <a:cxnLst/>
            <a:rect l="l" t="t" r="r" b="b"/>
            <a:pathLst>
              <a:path w="4595930" h="9525244">
                <a:moveTo>
                  <a:pt x="0" y="0"/>
                </a:moveTo>
                <a:lnTo>
                  <a:pt x="4595930" y="0"/>
                </a:lnTo>
                <a:lnTo>
                  <a:pt x="4595930" y="9525244"/>
                </a:lnTo>
                <a:lnTo>
                  <a:pt x="0" y="95252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625796" y="2858221"/>
            <a:ext cx="7418524" cy="28501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492"/>
              </a:lnSpc>
            </a:pPr>
            <a:r>
              <a:rPr lang="en-US" sz="4224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 </a:t>
            </a:r>
            <a:r>
              <a:rPr lang="en-US" sz="4224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Smart Search : </a:t>
            </a:r>
          </a:p>
          <a:p>
            <a:pPr marL="0" lvl="0" indent="0" algn="l">
              <a:lnSpc>
                <a:spcPts val="4452"/>
              </a:lnSpc>
            </a:pPr>
            <a:r>
              <a:rPr lang="en-US" sz="3424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Find services using keywords with results filtered by category or provider.</a:t>
            </a:r>
          </a:p>
          <a:p>
            <a:pPr marL="0" lvl="0" indent="0" algn="l">
              <a:lnSpc>
                <a:spcPts val="3802"/>
              </a:lnSpc>
            </a:pPr>
            <a:endParaRPr lang="en-US" sz="3424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880946" y="1028700"/>
            <a:ext cx="3902014" cy="8414047"/>
          </a:xfrm>
          <a:custGeom>
            <a:avLst/>
            <a:gdLst/>
            <a:ahLst/>
            <a:cxnLst/>
            <a:rect l="l" t="t" r="r" b="b"/>
            <a:pathLst>
              <a:path w="3902014" h="8414047">
                <a:moveTo>
                  <a:pt x="0" y="0"/>
                </a:moveTo>
                <a:lnTo>
                  <a:pt x="3902014" y="0"/>
                </a:lnTo>
                <a:lnTo>
                  <a:pt x="3902014" y="8414047"/>
                </a:lnTo>
                <a:lnTo>
                  <a:pt x="0" y="84140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02035" y="1028700"/>
            <a:ext cx="3757489" cy="8414047"/>
          </a:xfrm>
          <a:custGeom>
            <a:avLst/>
            <a:gdLst/>
            <a:ahLst/>
            <a:cxnLst/>
            <a:rect l="l" t="t" r="r" b="b"/>
            <a:pathLst>
              <a:path w="3757489" h="8414047">
                <a:moveTo>
                  <a:pt x="0" y="0"/>
                </a:moveTo>
                <a:lnTo>
                  <a:pt x="3757489" y="0"/>
                </a:lnTo>
                <a:lnTo>
                  <a:pt x="3757489" y="8414047"/>
                </a:lnTo>
                <a:lnTo>
                  <a:pt x="0" y="84140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042" r="-3042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3977614" y="1028700"/>
            <a:ext cx="3965119" cy="8414047"/>
          </a:xfrm>
          <a:custGeom>
            <a:avLst/>
            <a:gdLst/>
            <a:ahLst/>
            <a:cxnLst/>
            <a:rect l="l" t="t" r="r" b="b"/>
            <a:pathLst>
              <a:path w="3965119" h="8414047">
                <a:moveTo>
                  <a:pt x="0" y="0"/>
                </a:moveTo>
                <a:lnTo>
                  <a:pt x="3965119" y="0"/>
                </a:lnTo>
                <a:lnTo>
                  <a:pt x="3965119" y="8414047"/>
                </a:lnTo>
                <a:lnTo>
                  <a:pt x="0" y="84140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321483" y="839383"/>
            <a:ext cx="5340388" cy="6308407"/>
            <a:chOff x="0" y="0"/>
            <a:chExt cx="7120517" cy="8411209"/>
          </a:xfrm>
        </p:grpSpPr>
        <p:sp>
          <p:nvSpPr>
            <p:cNvPr id="6" name="TextBox 6"/>
            <p:cNvSpPr txBox="1"/>
            <p:nvPr/>
          </p:nvSpPr>
          <p:spPr>
            <a:xfrm>
              <a:off x="0" y="3552824"/>
              <a:ext cx="7120517" cy="48583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607"/>
                </a:lnSpc>
              </a:pPr>
              <a:r>
                <a:rPr lang="en-US" sz="2775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• Notifications: Get real-time push alerts for booking confirmations or changes.</a:t>
              </a:r>
            </a:p>
            <a:p>
              <a:pPr marL="0" lvl="0" indent="0" algn="l">
                <a:lnSpc>
                  <a:spcPts val="3607"/>
                </a:lnSpc>
              </a:pPr>
              <a:r>
                <a:rPr lang="en-US" sz="2775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Also, Tasks Management,  Favorites List, Feedback &amp; Ratings, Inbox.</a:t>
              </a:r>
            </a:p>
            <a:p>
              <a:pPr marL="0" lvl="0" indent="0" algn="l">
                <a:lnSpc>
                  <a:spcPts val="3607"/>
                </a:lnSpc>
              </a:pPr>
              <a:endParaRPr lang="en-US" sz="2775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endParaRPr>
            </a:p>
            <a:p>
              <a:pPr marL="0" lvl="0" indent="0" algn="l">
                <a:lnSpc>
                  <a:spcPts val="3607"/>
                </a:lnSpc>
              </a:pPr>
              <a:endParaRPr lang="en-US" sz="2775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171450"/>
              <a:ext cx="7120517" cy="30983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8799"/>
                </a:lnSpc>
              </a:pPr>
              <a:r>
                <a:rPr lang="en-US" sz="8799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Other Features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069978" y="1441205"/>
            <a:ext cx="3786351" cy="7887745"/>
          </a:xfrm>
          <a:custGeom>
            <a:avLst/>
            <a:gdLst/>
            <a:ahLst/>
            <a:cxnLst/>
            <a:rect l="l" t="t" r="r" b="b"/>
            <a:pathLst>
              <a:path w="3786351" h="7887745">
                <a:moveTo>
                  <a:pt x="0" y="0"/>
                </a:moveTo>
                <a:lnTo>
                  <a:pt x="3786350" y="0"/>
                </a:lnTo>
                <a:lnTo>
                  <a:pt x="3786350" y="7887745"/>
                </a:lnTo>
                <a:lnTo>
                  <a:pt x="0" y="788774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66" b="-1066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054595" y="1441205"/>
            <a:ext cx="3795977" cy="7887745"/>
          </a:xfrm>
          <a:custGeom>
            <a:avLst/>
            <a:gdLst/>
            <a:ahLst/>
            <a:cxnLst/>
            <a:rect l="l" t="t" r="r" b="b"/>
            <a:pathLst>
              <a:path w="3795977" h="7887745">
                <a:moveTo>
                  <a:pt x="0" y="0"/>
                </a:moveTo>
                <a:lnTo>
                  <a:pt x="3795977" y="0"/>
                </a:lnTo>
                <a:lnTo>
                  <a:pt x="3795977" y="7887745"/>
                </a:lnTo>
                <a:lnTo>
                  <a:pt x="0" y="788774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048838" y="1441205"/>
            <a:ext cx="3726960" cy="7887745"/>
          </a:xfrm>
          <a:custGeom>
            <a:avLst/>
            <a:gdLst/>
            <a:ahLst/>
            <a:cxnLst/>
            <a:rect l="l" t="t" r="r" b="b"/>
            <a:pathLst>
              <a:path w="3726960" h="7887745">
                <a:moveTo>
                  <a:pt x="0" y="0"/>
                </a:moveTo>
                <a:lnTo>
                  <a:pt x="3726960" y="0"/>
                </a:lnTo>
                <a:lnTo>
                  <a:pt x="3726960" y="7887745"/>
                </a:lnTo>
                <a:lnTo>
                  <a:pt x="0" y="788774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528162" y="235166"/>
            <a:ext cx="6801841" cy="4090550"/>
            <a:chOff x="0" y="0"/>
            <a:chExt cx="9069121" cy="5454067"/>
          </a:xfrm>
        </p:grpSpPr>
        <p:sp>
          <p:nvSpPr>
            <p:cNvPr id="6" name="TextBox 6"/>
            <p:cNvSpPr txBox="1"/>
            <p:nvPr/>
          </p:nvSpPr>
          <p:spPr>
            <a:xfrm>
              <a:off x="0" y="4808488"/>
              <a:ext cx="6616531" cy="645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947"/>
                </a:lnSpc>
              </a:pPr>
              <a:endParaRPr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152400"/>
              <a:ext cx="9069121" cy="28653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8107"/>
                </a:lnSpc>
              </a:pPr>
              <a:r>
                <a:rPr lang="en-US" sz="8107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Provider Features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528162" y="3427413"/>
            <a:ext cx="4915019" cy="59813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46"/>
              </a:lnSpc>
            </a:pPr>
            <a:r>
              <a:rPr lang="en-US" sz="30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</a:t>
            </a:r>
            <a:r>
              <a:rPr lang="en-US" sz="3099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 Provider Dashboard:</a:t>
            </a:r>
          </a:p>
          <a:p>
            <a:pPr algn="l">
              <a:lnSpc>
                <a:spcPts val="3864"/>
              </a:lnSpc>
            </a:pPr>
            <a:r>
              <a:rPr lang="en-US" sz="24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 Monitor profits, and order status through visual charts.</a:t>
            </a:r>
          </a:p>
          <a:p>
            <a:pPr algn="l">
              <a:lnSpc>
                <a:spcPts val="4186"/>
              </a:lnSpc>
            </a:pPr>
            <a:endParaRPr lang="en-US" sz="24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4669"/>
              </a:lnSpc>
            </a:pPr>
            <a:r>
              <a:rPr lang="en-US" sz="2900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• AI Performance Insights: </a:t>
            </a:r>
          </a:p>
          <a:p>
            <a:pPr algn="l">
              <a:lnSpc>
                <a:spcPts val="3864"/>
              </a:lnSpc>
            </a:pPr>
            <a:r>
              <a:rPr lang="en-US" sz="24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Access AI reports analyzing business strengths, weaknesses, and pricing tips.</a:t>
            </a:r>
          </a:p>
          <a:p>
            <a:pPr algn="l">
              <a:lnSpc>
                <a:spcPts val="4186"/>
              </a:lnSpc>
            </a:pPr>
            <a:endParaRPr lang="en-US" sz="24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11508"/>
              </a:lnSpc>
            </a:pPr>
            <a:endParaRPr lang="en-US" sz="24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647439" y="1053741"/>
            <a:ext cx="3871587" cy="8603526"/>
          </a:xfrm>
          <a:custGeom>
            <a:avLst/>
            <a:gdLst/>
            <a:ahLst/>
            <a:cxnLst/>
            <a:rect l="l" t="t" r="r" b="b"/>
            <a:pathLst>
              <a:path w="3871587" h="8603526">
                <a:moveTo>
                  <a:pt x="0" y="0"/>
                </a:moveTo>
                <a:lnTo>
                  <a:pt x="3871586" y="0"/>
                </a:lnTo>
                <a:lnTo>
                  <a:pt x="3871586" y="8603526"/>
                </a:lnTo>
                <a:lnTo>
                  <a:pt x="0" y="86035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358287" y="1872226"/>
            <a:ext cx="4822588" cy="5970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700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• Service List</a:t>
            </a:r>
          </a:p>
          <a:p>
            <a:pPr algn="l">
              <a:lnSpc>
                <a:spcPts val="2900"/>
              </a:lnSpc>
            </a:pPr>
            <a:r>
              <a:rPr lang="en-US" sz="29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Create and manage a portfolio of services including descriptions and base prices.</a:t>
            </a:r>
          </a:p>
          <a:p>
            <a:pPr algn="l">
              <a:lnSpc>
                <a:spcPts val="3700"/>
              </a:lnSpc>
            </a:pPr>
            <a:endParaRPr lang="en-US" sz="29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3700"/>
              </a:lnSpc>
            </a:pPr>
            <a:endParaRPr lang="en-US" sz="29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3700"/>
              </a:lnSpc>
              <a:spcBef>
                <a:spcPct val="0"/>
              </a:spcBef>
            </a:pPr>
            <a:endParaRPr lang="en-US" sz="29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3700"/>
              </a:lnSpc>
              <a:spcBef>
                <a:spcPct val="0"/>
              </a:spcBef>
            </a:pPr>
            <a:r>
              <a:rPr lang="en-US" sz="3700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• AI Service Optimizer</a:t>
            </a:r>
          </a:p>
          <a:p>
            <a:pPr algn="l">
              <a:lnSpc>
                <a:spcPts val="2900"/>
              </a:lnSpc>
              <a:spcBef>
                <a:spcPct val="0"/>
              </a:spcBef>
            </a:pPr>
            <a:endParaRPr lang="en-US" sz="3700" b="1">
              <a:solidFill>
                <a:srgbClr val="FFFFFF"/>
              </a:solidFill>
              <a:latin typeface="Source Serif Pro Bold"/>
              <a:ea typeface="Source Serif Pro Bold"/>
              <a:cs typeface="Source Serif Pro Bold"/>
              <a:sym typeface="Source Serif Pro Bold"/>
            </a:endParaRPr>
          </a:p>
          <a:p>
            <a:pPr algn="l">
              <a:lnSpc>
                <a:spcPts val="2900"/>
              </a:lnSpc>
              <a:spcBef>
                <a:spcPct val="0"/>
              </a:spcBef>
            </a:pPr>
            <a:r>
              <a:rPr lang="en-US" sz="29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Use AI to generate marketable service names and professio</a:t>
            </a:r>
            <a:r>
              <a:rPr lang="en-US" sz="2900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nal descriptions.</a:t>
            </a:r>
          </a:p>
          <a:p>
            <a:pPr algn="l">
              <a:lnSpc>
                <a:spcPts val="2900"/>
              </a:lnSpc>
              <a:spcBef>
                <a:spcPct val="0"/>
              </a:spcBef>
            </a:pPr>
            <a:endParaRPr lang="en-US" sz="2900" b="1">
              <a:solidFill>
                <a:srgbClr val="FFFFFF"/>
              </a:solidFill>
              <a:latin typeface="Source Serif Pro Bold"/>
              <a:ea typeface="Source Serif Pro Bold"/>
              <a:cs typeface="Source Serif Pro Bold"/>
              <a:sym typeface="Source Serif Pro Bol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9661900" y="1051209"/>
            <a:ext cx="4173508" cy="8561042"/>
          </a:xfrm>
          <a:custGeom>
            <a:avLst/>
            <a:gdLst/>
            <a:ahLst/>
            <a:cxnLst/>
            <a:rect l="l" t="t" r="r" b="b"/>
            <a:pathLst>
              <a:path w="4173508" h="8561042">
                <a:moveTo>
                  <a:pt x="0" y="0"/>
                </a:moveTo>
                <a:lnTo>
                  <a:pt x="4173508" y="0"/>
                </a:lnTo>
                <a:lnTo>
                  <a:pt x="4173508" y="8561041"/>
                </a:lnTo>
                <a:lnTo>
                  <a:pt x="0" y="85610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3977161" y="1051209"/>
            <a:ext cx="4043012" cy="8606059"/>
          </a:xfrm>
          <a:custGeom>
            <a:avLst/>
            <a:gdLst/>
            <a:ahLst/>
            <a:cxnLst/>
            <a:rect l="l" t="t" r="r" b="b"/>
            <a:pathLst>
              <a:path w="4043012" h="8606059">
                <a:moveTo>
                  <a:pt x="0" y="0"/>
                </a:moveTo>
                <a:lnTo>
                  <a:pt x="4043012" y="0"/>
                </a:lnTo>
                <a:lnTo>
                  <a:pt x="4043012" y="8606058"/>
                </a:lnTo>
                <a:lnTo>
                  <a:pt x="0" y="86060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752" r="-1752"/>
            </a:stretch>
          </a:blipFill>
        </p:spPr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59590" y="215792"/>
            <a:ext cx="3996093" cy="7958583"/>
          </a:xfrm>
          <a:custGeom>
            <a:avLst/>
            <a:gdLst/>
            <a:ahLst/>
            <a:cxnLst/>
            <a:rect l="l" t="t" r="r" b="b"/>
            <a:pathLst>
              <a:path w="3996093" h="7958583">
                <a:moveTo>
                  <a:pt x="0" y="0"/>
                </a:moveTo>
                <a:lnTo>
                  <a:pt x="3996093" y="0"/>
                </a:lnTo>
                <a:lnTo>
                  <a:pt x="3996093" y="7958582"/>
                </a:lnTo>
                <a:lnTo>
                  <a:pt x="0" y="79585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7095" b="-510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122513" y="215792"/>
            <a:ext cx="4109029" cy="7958583"/>
          </a:xfrm>
          <a:custGeom>
            <a:avLst/>
            <a:gdLst/>
            <a:ahLst/>
            <a:cxnLst/>
            <a:rect l="l" t="t" r="r" b="b"/>
            <a:pathLst>
              <a:path w="4109029" h="7958583">
                <a:moveTo>
                  <a:pt x="0" y="0"/>
                </a:moveTo>
                <a:lnTo>
                  <a:pt x="4109029" y="0"/>
                </a:lnTo>
                <a:lnTo>
                  <a:pt x="4109029" y="7958582"/>
                </a:lnTo>
                <a:lnTo>
                  <a:pt x="0" y="79585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6289" b="-6563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3201274" y="335027"/>
            <a:ext cx="4058026" cy="7839348"/>
          </a:xfrm>
          <a:custGeom>
            <a:avLst/>
            <a:gdLst/>
            <a:ahLst/>
            <a:cxnLst/>
            <a:rect l="l" t="t" r="r" b="b"/>
            <a:pathLst>
              <a:path w="4058026" h="7839348">
                <a:moveTo>
                  <a:pt x="0" y="0"/>
                </a:moveTo>
                <a:lnTo>
                  <a:pt x="4058026" y="0"/>
                </a:lnTo>
                <a:lnTo>
                  <a:pt x="4058026" y="7839347"/>
                </a:lnTo>
                <a:lnTo>
                  <a:pt x="0" y="78393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759" b="-7322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726253" y="8502650"/>
            <a:ext cx="4711162" cy="1911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8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  </a:t>
            </a:r>
            <a:r>
              <a:rPr lang="en-US" sz="2800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Schedule Settings: 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8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Define a weekly work calendar with specific start and end times.</a:t>
            </a:r>
          </a:p>
          <a:p>
            <a:pPr algn="ctr">
              <a:lnSpc>
                <a:spcPts val="3700"/>
              </a:lnSpc>
              <a:spcBef>
                <a:spcPct val="0"/>
              </a:spcBef>
            </a:pPr>
            <a:endParaRPr lang="en-US" sz="28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670839" y="8502650"/>
            <a:ext cx="4946323" cy="1911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800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• Unavailable Dates:</a:t>
            </a:r>
            <a:r>
              <a:rPr lang="en-US" sz="28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 Mark specific holidays or personal days on the calendar to block bookings.</a:t>
            </a:r>
          </a:p>
          <a:p>
            <a:pPr algn="ctr">
              <a:lnSpc>
                <a:spcPts val="3700"/>
              </a:lnSpc>
              <a:spcBef>
                <a:spcPct val="0"/>
              </a:spcBef>
            </a:pPr>
            <a:endParaRPr lang="en-US" sz="28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3201274" y="8502650"/>
            <a:ext cx="4319227" cy="2232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8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</a:t>
            </a:r>
            <a:r>
              <a:rPr lang="en-US" sz="2800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 Offer Manager</a:t>
            </a:r>
            <a:r>
              <a:rPr lang="en-US" sz="28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: Create time-bound discounts and promotional pricing to attract customers.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28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ctr">
              <a:lnSpc>
                <a:spcPts val="3500"/>
              </a:lnSpc>
              <a:spcBef>
                <a:spcPct val="0"/>
              </a:spcBef>
            </a:pPr>
            <a:endParaRPr lang="en-US" sz="28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290505"/>
            <a:ext cx="6997125" cy="2316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00"/>
              </a:lnSpc>
              <a:spcBef>
                <a:spcPct val="0"/>
              </a:spcBef>
            </a:pPr>
            <a:r>
              <a:rPr lang="en-US" sz="3200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• Request Management:</a:t>
            </a:r>
          </a:p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Review AI-summarized job details and accept or reject requests.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30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ctr">
              <a:lnSpc>
                <a:spcPts val="3700"/>
              </a:lnSpc>
              <a:spcBef>
                <a:spcPct val="0"/>
              </a:spcBef>
            </a:pPr>
            <a:endParaRPr lang="en-US" sz="30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992508" y="166680"/>
            <a:ext cx="6492026" cy="19758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4"/>
              </a:lnSpc>
            </a:pPr>
            <a:r>
              <a:rPr lang="en-US" sz="31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</a:t>
            </a:r>
            <a:r>
              <a:rPr lang="en-US" sz="3100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 Auto-rebooking System:</a:t>
            </a:r>
          </a:p>
          <a:p>
            <a:pPr algn="ctr">
              <a:lnSpc>
                <a:spcPts val="3690"/>
              </a:lnSpc>
            </a:pPr>
            <a:r>
              <a:rPr lang="en-US" sz="30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If an accepted booking is canceled, AI automatically finds and offers a replacement booking.</a:t>
            </a:r>
          </a:p>
        </p:txBody>
      </p:sp>
      <p:sp>
        <p:nvSpPr>
          <p:cNvPr id="4" name="Freeform 4"/>
          <p:cNvSpPr/>
          <p:nvPr/>
        </p:nvSpPr>
        <p:spPr>
          <a:xfrm>
            <a:off x="757239" y="2375402"/>
            <a:ext cx="4121005" cy="7812199"/>
          </a:xfrm>
          <a:custGeom>
            <a:avLst/>
            <a:gdLst/>
            <a:ahLst/>
            <a:cxnLst/>
            <a:rect l="l" t="t" r="r" b="b"/>
            <a:pathLst>
              <a:path w="4121005" h="7812199">
                <a:moveTo>
                  <a:pt x="0" y="0"/>
                </a:moveTo>
                <a:lnTo>
                  <a:pt x="4121005" y="0"/>
                </a:lnTo>
                <a:lnTo>
                  <a:pt x="4121005" y="7812198"/>
                </a:lnTo>
                <a:lnTo>
                  <a:pt x="0" y="781219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5746" b="-8619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5111498" y="2375402"/>
            <a:ext cx="4194220" cy="7812199"/>
          </a:xfrm>
          <a:custGeom>
            <a:avLst/>
            <a:gdLst/>
            <a:ahLst/>
            <a:cxnLst/>
            <a:rect l="l" t="t" r="r" b="b"/>
            <a:pathLst>
              <a:path w="4194220" h="7812199">
                <a:moveTo>
                  <a:pt x="0" y="0"/>
                </a:moveTo>
                <a:lnTo>
                  <a:pt x="4194220" y="0"/>
                </a:lnTo>
                <a:lnTo>
                  <a:pt x="4194220" y="7812198"/>
                </a:lnTo>
                <a:lnTo>
                  <a:pt x="0" y="78121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6106" b="-6329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2547194" y="2375402"/>
            <a:ext cx="4027167" cy="7812199"/>
          </a:xfrm>
          <a:custGeom>
            <a:avLst/>
            <a:gdLst/>
            <a:ahLst/>
            <a:cxnLst/>
            <a:rect l="l" t="t" r="r" b="b"/>
            <a:pathLst>
              <a:path w="4027167" h="7812199">
                <a:moveTo>
                  <a:pt x="0" y="0"/>
                </a:moveTo>
                <a:lnTo>
                  <a:pt x="4027167" y="0"/>
                </a:lnTo>
                <a:lnTo>
                  <a:pt x="4027167" y="7812198"/>
                </a:lnTo>
                <a:lnTo>
                  <a:pt x="0" y="78121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5212" b="-4467"/>
            </a:stretch>
          </a:blipFill>
        </p:spPr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210340" y="237371"/>
            <a:ext cx="4456821" cy="9482599"/>
          </a:xfrm>
          <a:custGeom>
            <a:avLst/>
            <a:gdLst/>
            <a:ahLst/>
            <a:cxnLst/>
            <a:rect l="l" t="t" r="r" b="b"/>
            <a:pathLst>
              <a:path w="4456821" h="9482599">
                <a:moveTo>
                  <a:pt x="0" y="0"/>
                </a:moveTo>
                <a:lnTo>
                  <a:pt x="4456822" y="0"/>
                </a:lnTo>
                <a:lnTo>
                  <a:pt x="4456822" y="9482599"/>
                </a:lnTo>
                <a:lnTo>
                  <a:pt x="0" y="94825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045562" y="237371"/>
            <a:ext cx="4658327" cy="9482599"/>
          </a:xfrm>
          <a:custGeom>
            <a:avLst/>
            <a:gdLst/>
            <a:ahLst/>
            <a:cxnLst/>
            <a:rect l="l" t="t" r="r" b="b"/>
            <a:pathLst>
              <a:path w="4658327" h="9482599">
                <a:moveTo>
                  <a:pt x="0" y="0"/>
                </a:moveTo>
                <a:lnTo>
                  <a:pt x="4658327" y="0"/>
                </a:lnTo>
                <a:lnTo>
                  <a:pt x="4658327" y="9482599"/>
                </a:lnTo>
                <a:lnTo>
                  <a:pt x="0" y="94825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244616" y="2637022"/>
            <a:ext cx="7584724" cy="4251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99"/>
              </a:lnSpc>
            </a:pPr>
            <a:r>
              <a:rPr lang="en-US" sz="4099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• Smart Calendar &amp; Task Timer: </a:t>
            </a:r>
          </a:p>
          <a:p>
            <a:pPr algn="l">
              <a:lnSpc>
                <a:spcPts val="3900"/>
              </a:lnSpc>
            </a:pPr>
            <a:endParaRPr lang="en-US" sz="4099" b="1">
              <a:solidFill>
                <a:srgbClr val="FFFFFF"/>
              </a:solidFill>
              <a:latin typeface="Source Serif Pro Bold"/>
              <a:ea typeface="Source Serif Pro Bold"/>
              <a:cs typeface="Source Serif Pro Bold"/>
              <a:sym typeface="Source Serif Pro Bold"/>
            </a:endParaRPr>
          </a:p>
          <a:p>
            <a:pPr algn="l">
              <a:lnSpc>
                <a:spcPts val="3600"/>
              </a:lnSpc>
              <a:spcBef>
                <a:spcPct val="0"/>
              </a:spcBef>
            </a:pPr>
            <a:r>
              <a:rPr lang="en-US" sz="36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Calendar that list show daily appointments, with a live timer to track duration and auto-calculate the final price that user must pay with 20% for app and 80% for provider.</a:t>
            </a:r>
          </a:p>
          <a:p>
            <a:pPr algn="l">
              <a:lnSpc>
                <a:spcPts val="3700"/>
              </a:lnSpc>
              <a:spcBef>
                <a:spcPct val="0"/>
              </a:spcBef>
            </a:pPr>
            <a:endParaRPr lang="en-US" sz="36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3700"/>
              </a:lnSpc>
              <a:spcBef>
                <a:spcPct val="0"/>
              </a:spcBef>
            </a:pPr>
            <a:endParaRPr lang="en-US" sz="36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45166" y="207815"/>
            <a:ext cx="3774037" cy="7073583"/>
          </a:xfrm>
          <a:custGeom>
            <a:avLst/>
            <a:gdLst/>
            <a:ahLst/>
            <a:cxnLst/>
            <a:rect l="l" t="t" r="r" b="b"/>
            <a:pathLst>
              <a:path w="3774037" h="7073583">
                <a:moveTo>
                  <a:pt x="0" y="0"/>
                </a:moveTo>
                <a:lnTo>
                  <a:pt x="3774037" y="0"/>
                </a:lnTo>
                <a:lnTo>
                  <a:pt x="3774037" y="7073583"/>
                </a:lnTo>
                <a:lnTo>
                  <a:pt x="0" y="70735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142" b="-5886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902754" y="207815"/>
            <a:ext cx="3746710" cy="7073583"/>
          </a:xfrm>
          <a:custGeom>
            <a:avLst/>
            <a:gdLst/>
            <a:ahLst/>
            <a:cxnLst/>
            <a:rect l="l" t="t" r="r" b="b"/>
            <a:pathLst>
              <a:path w="3746710" h="7073583">
                <a:moveTo>
                  <a:pt x="0" y="0"/>
                </a:moveTo>
                <a:lnTo>
                  <a:pt x="3746710" y="0"/>
                </a:lnTo>
                <a:lnTo>
                  <a:pt x="3746710" y="7073583"/>
                </a:lnTo>
                <a:lnTo>
                  <a:pt x="0" y="70735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9587" b="-4321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516384" y="207815"/>
            <a:ext cx="4170510" cy="7073583"/>
          </a:xfrm>
          <a:custGeom>
            <a:avLst/>
            <a:gdLst/>
            <a:ahLst/>
            <a:cxnLst/>
            <a:rect l="l" t="t" r="r" b="b"/>
            <a:pathLst>
              <a:path w="4170510" h="7073583">
                <a:moveTo>
                  <a:pt x="0" y="0"/>
                </a:moveTo>
                <a:lnTo>
                  <a:pt x="4170510" y="0"/>
                </a:lnTo>
                <a:lnTo>
                  <a:pt x="4170510" y="7073583"/>
                </a:lnTo>
                <a:lnTo>
                  <a:pt x="0" y="70735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5512" b="-20993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28784" y="7415212"/>
            <a:ext cx="5641426" cy="2867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9"/>
              </a:lnSpc>
            </a:pPr>
            <a:r>
              <a:rPr lang="en-US" sz="2699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• In-App Wallet: </a:t>
            </a:r>
          </a:p>
          <a:p>
            <a:pPr algn="ctr">
              <a:lnSpc>
                <a:spcPts val="3239"/>
              </a:lnSpc>
              <a:spcBef>
                <a:spcPct val="0"/>
              </a:spcBef>
            </a:pPr>
            <a:r>
              <a:rPr lang="en-US" sz="26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For every completed job, the service provider receives 80% of the total price, while the platform retains a 20% commission to cover operational costs</a:t>
            </a:r>
          </a:p>
          <a:p>
            <a:pPr algn="ctr">
              <a:lnSpc>
                <a:spcPts val="3239"/>
              </a:lnSpc>
              <a:spcBef>
                <a:spcPct val="0"/>
              </a:spcBef>
            </a:pPr>
            <a:endParaRPr lang="en-US" sz="26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475060" y="7620000"/>
            <a:ext cx="5336474" cy="2047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9"/>
              </a:lnSpc>
            </a:pPr>
            <a:r>
              <a:rPr lang="en-US" sz="2699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• Contact Us &amp; Support:</a:t>
            </a:r>
          </a:p>
          <a:p>
            <a:pPr algn="ctr">
              <a:lnSpc>
                <a:spcPts val="3239"/>
              </a:lnSpc>
              <a:spcBef>
                <a:spcPct val="0"/>
              </a:spcBef>
            </a:pPr>
            <a:r>
              <a:rPr lang="en-US" sz="26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Simple contact form that sends user inquiries directly to the admin dashboard.</a:t>
            </a:r>
          </a:p>
          <a:p>
            <a:pPr algn="ctr">
              <a:lnSpc>
                <a:spcPts val="3239"/>
              </a:lnSpc>
              <a:spcBef>
                <a:spcPct val="0"/>
              </a:spcBef>
            </a:pPr>
            <a:endParaRPr lang="en-US" sz="26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516384" y="7620000"/>
            <a:ext cx="5249968" cy="2457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9"/>
              </a:lnSpc>
            </a:pPr>
            <a:r>
              <a:rPr lang="en-US" sz="2699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• Support Inbox: </a:t>
            </a:r>
          </a:p>
          <a:p>
            <a:pPr algn="ctr">
              <a:lnSpc>
                <a:spcPts val="3239"/>
              </a:lnSpc>
            </a:pPr>
            <a:r>
              <a:rPr lang="en-US" sz="26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User inbox for admin replies with read/unread status and push notifications..</a:t>
            </a:r>
          </a:p>
          <a:p>
            <a:pPr algn="ctr">
              <a:lnSpc>
                <a:spcPts val="3239"/>
              </a:lnSpc>
              <a:spcBef>
                <a:spcPct val="0"/>
              </a:spcBef>
            </a:pPr>
            <a:endParaRPr lang="en-US" sz="26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ctr">
              <a:lnSpc>
                <a:spcPts val="3239"/>
              </a:lnSpc>
              <a:spcBef>
                <a:spcPct val="0"/>
              </a:spcBef>
            </a:pPr>
            <a:endParaRPr lang="en-US" sz="26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69803" y="1401767"/>
            <a:ext cx="3856214" cy="7077992"/>
          </a:xfrm>
          <a:custGeom>
            <a:avLst/>
            <a:gdLst/>
            <a:ahLst/>
            <a:cxnLst/>
            <a:rect l="l" t="t" r="r" b="b"/>
            <a:pathLst>
              <a:path w="3856214" h="7077992">
                <a:moveTo>
                  <a:pt x="0" y="0"/>
                </a:moveTo>
                <a:lnTo>
                  <a:pt x="3856214" y="0"/>
                </a:lnTo>
                <a:lnTo>
                  <a:pt x="3856214" y="7077991"/>
                </a:lnTo>
                <a:lnTo>
                  <a:pt x="0" y="70779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7417" b="-7288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36674" y="333062"/>
            <a:ext cx="5508474" cy="1068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99"/>
              </a:lnSpc>
            </a:pPr>
            <a:r>
              <a:rPr lang="en-US" sz="4699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Admin Features</a:t>
            </a:r>
          </a:p>
          <a:p>
            <a:pPr algn="l">
              <a:lnSpc>
                <a:spcPts val="3700"/>
              </a:lnSpc>
              <a:spcBef>
                <a:spcPct val="0"/>
              </a:spcBef>
            </a:pPr>
            <a:endParaRPr lang="en-US" sz="4699" b="1">
              <a:solidFill>
                <a:srgbClr val="FFFFFF"/>
              </a:solidFill>
              <a:latin typeface="Source Serif Pro Bold"/>
              <a:ea typeface="Source Serif Pro Bold"/>
              <a:cs typeface="Source Serif Pro Bold"/>
              <a:sym typeface="Source Serif Pro Bold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-230779" y="8719137"/>
            <a:ext cx="5813396" cy="152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66"/>
              </a:lnSpc>
              <a:spcBef>
                <a:spcPct val="0"/>
              </a:spcBef>
            </a:pPr>
            <a:r>
              <a:rPr lang="en-US" sz="2555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Global Dashboard:</a:t>
            </a:r>
          </a:p>
          <a:p>
            <a:pPr algn="ctr">
              <a:lnSpc>
                <a:spcPts val="3066"/>
              </a:lnSpc>
              <a:spcBef>
                <a:spcPct val="0"/>
              </a:spcBef>
            </a:pPr>
            <a:r>
              <a:rPr lang="en-US" sz="2555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 Monitor platform-wide metrics including total users, providers, and revenue.</a:t>
            </a:r>
          </a:p>
        </p:txBody>
      </p:sp>
      <p:sp>
        <p:nvSpPr>
          <p:cNvPr id="5" name="Freeform 5"/>
          <p:cNvSpPr/>
          <p:nvPr/>
        </p:nvSpPr>
        <p:spPr>
          <a:xfrm>
            <a:off x="7090889" y="1401767"/>
            <a:ext cx="3548979" cy="7077992"/>
          </a:xfrm>
          <a:custGeom>
            <a:avLst/>
            <a:gdLst/>
            <a:ahLst/>
            <a:cxnLst/>
            <a:rect l="l" t="t" r="r" b="b"/>
            <a:pathLst>
              <a:path w="3548979" h="7077992">
                <a:moveTo>
                  <a:pt x="0" y="0"/>
                </a:moveTo>
                <a:lnTo>
                  <a:pt x="3548979" y="0"/>
                </a:lnTo>
                <a:lnTo>
                  <a:pt x="3548979" y="7077991"/>
                </a:lnTo>
                <a:lnTo>
                  <a:pt x="0" y="70779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5345" b="-2839"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6386083" y="8709612"/>
            <a:ext cx="5280674" cy="14472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43"/>
              </a:lnSpc>
              <a:spcBef>
                <a:spcPct val="0"/>
              </a:spcBef>
            </a:pPr>
            <a:r>
              <a:rPr lang="en-US" sz="2369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Category Controller: </a:t>
            </a:r>
          </a:p>
          <a:p>
            <a:pPr algn="ctr">
              <a:lnSpc>
                <a:spcPts val="2843"/>
              </a:lnSpc>
              <a:spcBef>
                <a:spcPct val="0"/>
              </a:spcBef>
            </a:pPr>
            <a:r>
              <a:rPr lang="en-US" sz="236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Add or edit marketplace categories with AI-suggested names and descriptions.</a:t>
            </a:r>
          </a:p>
        </p:txBody>
      </p:sp>
      <p:sp>
        <p:nvSpPr>
          <p:cNvPr id="7" name="Freeform 7"/>
          <p:cNvSpPr/>
          <p:nvPr/>
        </p:nvSpPr>
        <p:spPr>
          <a:xfrm>
            <a:off x="13004740" y="1290686"/>
            <a:ext cx="3791584" cy="7189073"/>
          </a:xfrm>
          <a:custGeom>
            <a:avLst/>
            <a:gdLst/>
            <a:ahLst/>
            <a:cxnLst/>
            <a:rect l="l" t="t" r="r" b="b"/>
            <a:pathLst>
              <a:path w="3791584" h="7189073">
                <a:moveTo>
                  <a:pt x="0" y="0"/>
                </a:moveTo>
                <a:lnTo>
                  <a:pt x="3791584" y="0"/>
                </a:lnTo>
                <a:lnTo>
                  <a:pt x="3791584" y="7189072"/>
                </a:lnTo>
                <a:lnTo>
                  <a:pt x="0" y="71890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5380" b="-3458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2614445" y="8626409"/>
            <a:ext cx="4954323" cy="19012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7"/>
              </a:lnSpc>
            </a:pPr>
            <a:r>
              <a:rPr lang="en-US" sz="2506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Service Oversight: </a:t>
            </a:r>
          </a:p>
          <a:p>
            <a:pPr algn="ctr">
              <a:lnSpc>
                <a:spcPts val="3007"/>
              </a:lnSpc>
              <a:spcBef>
                <a:spcPct val="0"/>
              </a:spcBef>
            </a:pPr>
            <a:r>
              <a:rPr lang="en-US" sz="2506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Manage the global list of all services offered across the platform.</a:t>
            </a:r>
          </a:p>
          <a:p>
            <a:pPr algn="ctr">
              <a:lnSpc>
                <a:spcPts val="3007"/>
              </a:lnSpc>
              <a:spcBef>
                <a:spcPct val="0"/>
              </a:spcBef>
            </a:pPr>
            <a:endParaRPr lang="en-US" sz="2506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103629" y="2276608"/>
            <a:ext cx="5015662" cy="6521054"/>
            <a:chOff x="0" y="0"/>
            <a:chExt cx="1200275" cy="156052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00275" cy="1560523"/>
            </a:xfrm>
            <a:custGeom>
              <a:avLst/>
              <a:gdLst/>
              <a:ahLst/>
              <a:cxnLst/>
              <a:rect l="l" t="t" r="r" b="b"/>
              <a:pathLst>
                <a:path w="1200275" h="1560523">
                  <a:moveTo>
                    <a:pt x="61742" y="0"/>
                  </a:moveTo>
                  <a:lnTo>
                    <a:pt x="1138533" y="0"/>
                  </a:lnTo>
                  <a:cubicBezTo>
                    <a:pt x="1172632" y="0"/>
                    <a:pt x="1200275" y="27643"/>
                    <a:pt x="1200275" y="61742"/>
                  </a:cubicBezTo>
                  <a:lnTo>
                    <a:pt x="1200275" y="1498781"/>
                  </a:lnTo>
                  <a:cubicBezTo>
                    <a:pt x="1200275" y="1515156"/>
                    <a:pt x="1193770" y="1530860"/>
                    <a:pt x="1182191" y="1542439"/>
                  </a:cubicBezTo>
                  <a:cubicBezTo>
                    <a:pt x="1170612" y="1554018"/>
                    <a:pt x="1154908" y="1560523"/>
                    <a:pt x="1138533" y="1560523"/>
                  </a:cubicBezTo>
                  <a:lnTo>
                    <a:pt x="61742" y="1560523"/>
                  </a:lnTo>
                  <a:cubicBezTo>
                    <a:pt x="27643" y="1560523"/>
                    <a:pt x="0" y="1532880"/>
                    <a:pt x="0" y="1498781"/>
                  </a:cubicBezTo>
                  <a:lnTo>
                    <a:pt x="0" y="61742"/>
                  </a:lnTo>
                  <a:cubicBezTo>
                    <a:pt x="0" y="27643"/>
                    <a:pt x="27643" y="0"/>
                    <a:pt x="61742" y="0"/>
                  </a:cubicBezTo>
                  <a:close/>
                </a:path>
              </a:pathLst>
            </a:custGeom>
            <a:blipFill>
              <a:blip r:embed="rId2"/>
              <a:stretch>
                <a:fillRect t="-271" b="-271"/>
              </a:stretch>
            </a:blipFill>
            <a:ln w="19050" cap="rnd">
              <a:solidFill>
                <a:srgbClr val="432766"/>
              </a:solidFill>
              <a:prstDash val="solid"/>
              <a:round/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279250" y="896317"/>
            <a:ext cx="13204927" cy="9979769"/>
            <a:chOff x="0" y="0"/>
            <a:chExt cx="3477841" cy="262841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477841" cy="2628417"/>
            </a:xfrm>
            <a:custGeom>
              <a:avLst/>
              <a:gdLst/>
              <a:ahLst/>
              <a:cxnLst/>
              <a:rect l="l" t="t" r="r" b="b"/>
              <a:pathLst>
                <a:path w="3477841" h="2628417">
                  <a:moveTo>
                    <a:pt x="0" y="0"/>
                  </a:moveTo>
                  <a:lnTo>
                    <a:pt x="3477841" y="0"/>
                  </a:lnTo>
                  <a:lnTo>
                    <a:pt x="3477841" y="2628417"/>
                  </a:lnTo>
                  <a:lnTo>
                    <a:pt x="0" y="2628417"/>
                  </a:lnTo>
                  <a:close/>
                </a:path>
              </a:pathLst>
            </a:custGeom>
            <a:ln cap="sq">
              <a:noFill/>
              <a:prstDash val="lgDash"/>
              <a:miter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190500"/>
              <a:ext cx="3477841" cy="2818916"/>
            </a:xfrm>
            <a:prstGeom prst="rect">
              <a:avLst/>
            </a:prstGeom>
          </p:spPr>
          <p:txBody>
            <a:bodyPr lIns="609600" tIns="609600" rIns="609600" bIns="609600" rtlCol="0" anchor="ctr"/>
            <a:lstStyle/>
            <a:p>
              <a:pPr algn="l">
                <a:lnSpc>
                  <a:spcPts val="6264"/>
                </a:lnSpc>
              </a:pPr>
              <a:r>
                <a:rPr lang="en-US" sz="3499" b="1">
                  <a:solidFill>
                    <a:srgbClr val="FFFFFF"/>
                  </a:solidFill>
                  <a:latin typeface="Source Serif Pro Bold"/>
                  <a:ea typeface="Source Serif Pro Bold"/>
                  <a:cs typeface="Source Serif Pro Bold"/>
                  <a:sym typeface="Source Serif Pro Bold"/>
                </a:rPr>
                <a:t>Problems</a:t>
              </a:r>
            </a:p>
            <a:p>
              <a:pPr marL="561337" lvl="1" indent="-280669" algn="l">
                <a:lnSpc>
                  <a:spcPts val="4653"/>
                </a:lnSpc>
                <a:buFont typeface="Arial"/>
                <a:buChar char="•"/>
              </a:pPr>
              <a:r>
                <a:rPr lang="en-US" sz="2599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Weak mobile access: Many platforms aren’t mobile-first; users want on-demand services anywhere.</a:t>
              </a:r>
            </a:p>
            <a:p>
              <a:pPr marL="561337" lvl="1" indent="-280669" algn="l">
                <a:lnSpc>
                  <a:spcPts val="4653"/>
                </a:lnSpc>
                <a:buFont typeface="Arial"/>
                <a:buChar char="•"/>
              </a:pPr>
              <a:r>
                <a:rPr lang="en-US" sz="2599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Service fragmentation: Single-niche apps force users to use multiple apps.</a:t>
              </a:r>
            </a:p>
            <a:p>
              <a:pPr marL="561337" lvl="1" indent="-280669" algn="l">
                <a:lnSpc>
                  <a:spcPts val="4653"/>
                </a:lnSpc>
                <a:buFont typeface="Arial"/>
                <a:buChar char="•"/>
              </a:pPr>
              <a:r>
                <a:rPr lang="en-US" sz="2599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Low trust/unclear quality: Hard to find reliable local pros and verify service quality.</a:t>
              </a:r>
            </a:p>
            <a:p>
              <a:pPr algn="l">
                <a:lnSpc>
                  <a:spcPts val="4653"/>
                </a:lnSpc>
              </a:pPr>
              <a:endParaRPr lang="en-US" sz="25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endParaRPr>
            </a:p>
            <a:p>
              <a:pPr algn="l">
                <a:lnSpc>
                  <a:spcPts val="6085"/>
                </a:lnSpc>
              </a:pPr>
              <a:r>
                <a:rPr lang="en-US" sz="3399" b="1">
                  <a:solidFill>
                    <a:srgbClr val="FFFFFF"/>
                  </a:solidFill>
                  <a:latin typeface="Source Serif Pro Bold"/>
                  <a:ea typeface="Source Serif Pro Bold"/>
                  <a:cs typeface="Source Serif Pro Bold"/>
                  <a:sym typeface="Source Serif Pro Bold"/>
                </a:rPr>
                <a:t>Solutions</a:t>
              </a:r>
            </a:p>
            <a:p>
              <a:pPr marL="561337" lvl="1" indent="-280669" algn="l">
                <a:lnSpc>
                  <a:spcPts val="4653"/>
                </a:lnSpc>
                <a:buFont typeface="Arial"/>
                <a:buChar char="•"/>
              </a:pPr>
              <a:r>
                <a:rPr lang="en-US" sz="2599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One unified platform: All service categories in one AI-powered ecosystem.</a:t>
              </a:r>
            </a:p>
            <a:p>
              <a:pPr marL="561337" lvl="1" indent="-280669" algn="l">
                <a:lnSpc>
                  <a:spcPts val="4653"/>
                </a:lnSpc>
                <a:buFont typeface="Arial"/>
                <a:buChar char="•"/>
              </a:pPr>
              <a:r>
                <a:rPr lang="en-US" sz="2599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3-step mobile booking: Search → Book → Done; providers manage jobs in one app.</a:t>
              </a:r>
            </a:p>
            <a:p>
              <a:pPr marL="561337" lvl="1" indent="-280669" algn="l">
                <a:lnSpc>
                  <a:spcPts val="4653"/>
                </a:lnSpc>
                <a:buFont typeface="Arial"/>
                <a:buChar char="•"/>
              </a:pPr>
              <a:r>
                <a:rPr lang="en-US" sz="2599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Verified trust system: Ratings + admin approval using certifications and work samples.</a:t>
              </a:r>
            </a:p>
            <a:p>
              <a:pPr algn="l">
                <a:lnSpc>
                  <a:spcPts val="4653"/>
                </a:lnSpc>
              </a:pPr>
              <a:endParaRPr lang="en-US" sz="25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endParaRPr>
            </a:p>
            <a:p>
              <a:pPr algn="l">
                <a:lnSpc>
                  <a:spcPts val="4295"/>
                </a:lnSpc>
              </a:pPr>
              <a:endParaRPr lang="en-US" sz="25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08877" y="611703"/>
            <a:ext cx="3735734" cy="7189073"/>
          </a:xfrm>
          <a:custGeom>
            <a:avLst/>
            <a:gdLst/>
            <a:ahLst/>
            <a:cxnLst/>
            <a:rect l="l" t="t" r="r" b="b"/>
            <a:pathLst>
              <a:path w="3735734" h="7189073">
                <a:moveTo>
                  <a:pt x="0" y="0"/>
                </a:moveTo>
                <a:lnTo>
                  <a:pt x="3735735" y="0"/>
                </a:lnTo>
                <a:lnTo>
                  <a:pt x="3735735" y="7189073"/>
                </a:lnTo>
                <a:lnTo>
                  <a:pt x="0" y="71890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5390" b="-3032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308877" y="8200986"/>
            <a:ext cx="3735734" cy="13858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21"/>
              </a:lnSpc>
            </a:pPr>
            <a:r>
              <a:rPr lang="en-US" sz="2268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Provider Verification:</a:t>
            </a:r>
          </a:p>
          <a:p>
            <a:pPr algn="ctr">
              <a:lnSpc>
                <a:spcPts val="2721"/>
              </a:lnSpc>
              <a:spcBef>
                <a:spcPct val="0"/>
              </a:spcBef>
            </a:pPr>
            <a:r>
              <a:rPr lang="en-US" sz="2268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 Review professional applications and approve or reject their registration.</a:t>
            </a:r>
          </a:p>
        </p:txBody>
      </p:sp>
      <p:sp>
        <p:nvSpPr>
          <p:cNvPr id="4" name="Freeform 4"/>
          <p:cNvSpPr/>
          <p:nvPr/>
        </p:nvSpPr>
        <p:spPr>
          <a:xfrm>
            <a:off x="4992211" y="611703"/>
            <a:ext cx="3808768" cy="7189073"/>
          </a:xfrm>
          <a:custGeom>
            <a:avLst/>
            <a:gdLst/>
            <a:ahLst/>
            <a:cxnLst/>
            <a:rect l="l" t="t" r="r" b="b"/>
            <a:pathLst>
              <a:path w="3808768" h="7189073">
                <a:moveTo>
                  <a:pt x="0" y="0"/>
                </a:moveTo>
                <a:lnTo>
                  <a:pt x="3808767" y="0"/>
                </a:lnTo>
                <a:lnTo>
                  <a:pt x="3808767" y="7189073"/>
                </a:lnTo>
                <a:lnTo>
                  <a:pt x="0" y="71890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6853" b="-3769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666841" y="8139353"/>
            <a:ext cx="4134138" cy="14475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81"/>
              </a:lnSpc>
              <a:spcBef>
                <a:spcPct val="0"/>
              </a:spcBef>
            </a:pPr>
            <a:r>
              <a:rPr lang="en-US" sz="2401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Support Center: </a:t>
            </a:r>
          </a:p>
          <a:p>
            <a:pPr algn="ctr">
              <a:lnSpc>
                <a:spcPts val="2881"/>
              </a:lnSpc>
              <a:spcBef>
                <a:spcPct val="0"/>
              </a:spcBef>
            </a:pPr>
            <a:r>
              <a:rPr lang="en-US" sz="240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Reply to contact messages using AI-generated polite response suggestions.</a:t>
            </a:r>
          </a:p>
        </p:txBody>
      </p:sp>
      <p:sp>
        <p:nvSpPr>
          <p:cNvPr id="6" name="Freeform 6"/>
          <p:cNvSpPr/>
          <p:nvPr/>
        </p:nvSpPr>
        <p:spPr>
          <a:xfrm>
            <a:off x="9743953" y="611703"/>
            <a:ext cx="3686202" cy="7189073"/>
          </a:xfrm>
          <a:custGeom>
            <a:avLst/>
            <a:gdLst/>
            <a:ahLst/>
            <a:cxnLst/>
            <a:rect l="l" t="t" r="r" b="b"/>
            <a:pathLst>
              <a:path w="3686202" h="7189073">
                <a:moveTo>
                  <a:pt x="0" y="0"/>
                </a:moveTo>
                <a:lnTo>
                  <a:pt x="3686203" y="0"/>
                </a:lnTo>
                <a:lnTo>
                  <a:pt x="3686203" y="7189073"/>
                </a:lnTo>
                <a:lnTo>
                  <a:pt x="0" y="71890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135" b="-4430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4127938" y="533384"/>
            <a:ext cx="3884607" cy="7267392"/>
          </a:xfrm>
          <a:custGeom>
            <a:avLst/>
            <a:gdLst/>
            <a:ahLst/>
            <a:cxnLst/>
            <a:rect l="l" t="t" r="r" b="b"/>
            <a:pathLst>
              <a:path w="3884607" h="7267392">
                <a:moveTo>
                  <a:pt x="0" y="0"/>
                </a:moveTo>
                <a:lnTo>
                  <a:pt x="3884606" y="0"/>
                </a:lnTo>
                <a:lnTo>
                  <a:pt x="3884606" y="7267392"/>
                </a:lnTo>
                <a:lnTo>
                  <a:pt x="0" y="726739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4187" b="-5173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9666594" y="8120303"/>
            <a:ext cx="3763561" cy="22860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1"/>
              </a:lnSpc>
            </a:pPr>
            <a:r>
              <a:rPr lang="en-US" sz="2501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Admin Team Management: </a:t>
            </a:r>
          </a:p>
          <a:p>
            <a:pPr algn="ctr">
              <a:lnSpc>
                <a:spcPts val="3001"/>
              </a:lnSpc>
              <a:spcBef>
                <a:spcPct val="0"/>
              </a:spcBef>
            </a:pPr>
            <a:r>
              <a:rPr lang="en-US" sz="250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Super admins can add, delete, or manage roles for other staff</a:t>
            </a:r>
          </a:p>
          <a:p>
            <a:pPr algn="ctr">
              <a:lnSpc>
                <a:spcPts val="3001"/>
              </a:lnSpc>
              <a:spcBef>
                <a:spcPct val="0"/>
              </a:spcBef>
            </a:pPr>
            <a:endParaRPr lang="en-US" sz="2501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4371212" y="8129828"/>
            <a:ext cx="3641332" cy="18841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80"/>
              </a:lnSpc>
            </a:pPr>
            <a:r>
              <a:rPr lang="en-US" sz="2484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User Management: </a:t>
            </a:r>
          </a:p>
          <a:p>
            <a:pPr algn="ctr">
              <a:lnSpc>
                <a:spcPts val="2980"/>
              </a:lnSpc>
              <a:spcBef>
                <a:spcPct val="0"/>
              </a:spcBef>
            </a:pPr>
            <a:r>
              <a:rPr lang="en-US" sz="2484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Search and monitor all customer accounts with the ability to block violators.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72298" y="645428"/>
            <a:ext cx="7218062" cy="6527723"/>
          </a:xfrm>
          <a:custGeom>
            <a:avLst/>
            <a:gdLst/>
            <a:ahLst/>
            <a:cxnLst/>
            <a:rect l="l" t="t" r="r" b="b"/>
            <a:pathLst>
              <a:path w="7218062" h="6527723">
                <a:moveTo>
                  <a:pt x="0" y="0"/>
                </a:moveTo>
                <a:lnTo>
                  <a:pt x="7218062" y="0"/>
                </a:lnTo>
                <a:lnTo>
                  <a:pt x="7218062" y="6527723"/>
                </a:lnTo>
                <a:lnTo>
                  <a:pt x="0" y="65277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996" b="-2204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560812" y="7497077"/>
            <a:ext cx="5487921" cy="1590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1"/>
              </a:lnSpc>
            </a:pPr>
            <a:r>
              <a:rPr lang="en-US" sz="2568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AI Strategy Reports: </a:t>
            </a:r>
          </a:p>
          <a:p>
            <a:pPr algn="ctr">
              <a:lnSpc>
                <a:spcPts val="3201"/>
              </a:lnSpc>
              <a:spcBef>
                <a:spcPct val="0"/>
              </a:spcBef>
            </a:pPr>
            <a:r>
              <a:rPr lang="en-US" sz="2668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Generate comprehensive platform health reports with strategic suggestions.</a:t>
            </a:r>
          </a:p>
        </p:txBody>
      </p:sp>
      <p:sp>
        <p:nvSpPr>
          <p:cNvPr id="4" name="Freeform 4"/>
          <p:cNvSpPr/>
          <p:nvPr/>
        </p:nvSpPr>
        <p:spPr>
          <a:xfrm>
            <a:off x="10053439" y="645428"/>
            <a:ext cx="6938416" cy="6369211"/>
          </a:xfrm>
          <a:custGeom>
            <a:avLst/>
            <a:gdLst/>
            <a:ahLst/>
            <a:cxnLst/>
            <a:rect l="l" t="t" r="r" b="b"/>
            <a:pathLst>
              <a:path w="6938416" h="6369211">
                <a:moveTo>
                  <a:pt x="0" y="0"/>
                </a:moveTo>
                <a:lnTo>
                  <a:pt x="6938416" y="0"/>
                </a:lnTo>
                <a:lnTo>
                  <a:pt x="6938416" y="6369210"/>
                </a:lnTo>
                <a:lnTo>
                  <a:pt x="0" y="63692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0345313" y="7487552"/>
            <a:ext cx="6913987" cy="1609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20"/>
              </a:lnSpc>
            </a:pPr>
            <a:r>
              <a:rPr lang="en-US" sz="2684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AI Reply Enhancement:</a:t>
            </a:r>
          </a:p>
          <a:p>
            <a:pPr algn="ctr">
              <a:lnSpc>
                <a:spcPts val="3220"/>
              </a:lnSpc>
              <a:spcBef>
                <a:spcPct val="0"/>
              </a:spcBef>
            </a:pPr>
            <a:r>
              <a:rPr lang="en-US" sz="2684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 Automatically suggests, rewrites, and simplifies customer replies to send clearer, more professional messages faster.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85124" y="6381742"/>
            <a:ext cx="11744834" cy="3464726"/>
          </a:xfrm>
          <a:custGeom>
            <a:avLst/>
            <a:gdLst/>
            <a:ahLst/>
            <a:cxnLst/>
            <a:rect l="l" t="t" r="r" b="b"/>
            <a:pathLst>
              <a:path w="11744834" h="3464726">
                <a:moveTo>
                  <a:pt x="0" y="0"/>
                </a:moveTo>
                <a:lnTo>
                  <a:pt x="11744835" y="0"/>
                </a:lnTo>
                <a:lnTo>
                  <a:pt x="11744835" y="3464727"/>
                </a:lnTo>
                <a:lnTo>
                  <a:pt x="0" y="34647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10895" y="223047"/>
            <a:ext cx="6800969" cy="5379643"/>
          </a:xfrm>
          <a:custGeom>
            <a:avLst/>
            <a:gdLst/>
            <a:ahLst/>
            <a:cxnLst/>
            <a:rect l="l" t="t" r="r" b="b"/>
            <a:pathLst>
              <a:path w="6800969" h="5379643">
                <a:moveTo>
                  <a:pt x="0" y="0"/>
                </a:moveTo>
                <a:lnTo>
                  <a:pt x="6800969" y="0"/>
                </a:lnTo>
                <a:lnTo>
                  <a:pt x="6800969" y="5379642"/>
                </a:lnTo>
                <a:lnTo>
                  <a:pt x="0" y="537964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2635994" y="7637856"/>
            <a:ext cx="5424635" cy="952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20"/>
              </a:lnSpc>
              <a:spcBef>
                <a:spcPct val="0"/>
              </a:spcBef>
            </a:pPr>
            <a:r>
              <a:rPr lang="en-US" sz="3184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AI to give admin summary about provider Info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490224" y="1684142"/>
            <a:ext cx="6291540" cy="1685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AI to improve Category name &amp; description when add new one.</a:t>
            </a:r>
          </a:p>
          <a:p>
            <a:pPr algn="ctr">
              <a:lnSpc>
                <a:spcPts val="4799"/>
              </a:lnSpc>
              <a:spcBef>
                <a:spcPct val="0"/>
              </a:spcBef>
            </a:pPr>
            <a:endParaRPr lang="en-US" sz="3000" b="1">
              <a:solidFill>
                <a:srgbClr val="FFFFFF"/>
              </a:solidFill>
              <a:latin typeface="Source Serif Pro Bold"/>
              <a:ea typeface="Source Serif Pro Bold"/>
              <a:cs typeface="Source Serif Pro Bold"/>
              <a:sym typeface="Source Serif Pro Bold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8495154">
            <a:off x="12951559" y="-8250311"/>
            <a:ext cx="13730046" cy="12931207"/>
          </a:xfrm>
          <a:custGeom>
            <a:avLst/>
            <a:gdLst/>
            <a:ahLst/>
            <a:cxnLst/>
            <a:rect l="l" t="t" r="r" b="b"/>
            <a:pathLst>
              <a:path w="13730046" h="12931207">
                <a:moveTo>
                  <a:pt x="0" y="0"/>
                </a:moveTo>
                <a:lnTo>
                  <a:pt x="13730046" y="0"/>
                </a:lnTo>
                <a:lnTo>
                  <a:pt x="13730046" y="12931207"/>
                </a:lnTo>
                <a:lnTo>
                  <a:pt x="0" y="129312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" name="Freeform 3"/>
          <p:cNvSpPr/>
          <p:nvPr/>
        </p:nvSpPr>
        <p:spPr>
          <a:xfrm>
            <a:off x="4338533" y="2513816"/>
            <a:ext cx="3063924" cy="2458799"/>
          </a:xfrm>
          <a:custGeom>
            <a:avLst/>
            <a:gdLst/>
            <a:ahLst/>
            <a:cxnLst/>
            <a:rect l="l" t="t" r="r" b="b"/>
            <a:pathLst>
              <a:path w="3063924" h="2458799">
                <a:moveTo>
                  <a:pt x="0" y="0"/>
                </a:moveTo>
                <a:lnTo>
                  <a:pt x="3063924" y="0"/>
                </a:lnTo>
                <a:lnTo>
                  <a:pt x="3063924" y="2458799"/>
                </a:lnTo>
                <a:lnTo>
                  <a:pt x="0" y="24587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8273672" y="2681840"/>
            <a:ext cx="1878436" cy="2290775"/>
          </a:xfrm>
          <a:custGeom>
            <a:avLst/>
            <a:gdLst/>
            <a:ahLst/>
            <a:cxnLst/>
            <a:rect l="l" t="t" r="r" b="b"/>
            <a:pathLst>
              <a:path w="1878436" h="2290775">
                <a:moveTo>
                  <a:pt x="0" y="0"/>
                </a:moveTo>
                <a:lnTo>
                  <a:pt x="1878435" y="0"/>
                </a:lnTo>
                <a:lnTo>
                  <a:pt x="1878435" y="2290775"/>
                </a:lnTo>
                <a:lnTo>
                  <a:pt x="0" y="22907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4847986" y="2513816"/>
            <a:ext cx="2629684" cy="2629684"/>
          </a:xfrm>
          <a:custGeom>
            <a:avLst/>
            <a:gdLst/>
            <a:ahLst/>
            <a:cxnLst/>
            <a:rect l="l" t="t" r="r" b="b"/>
            <a:pathLst>
              <a:path w="2629684" h="2629684">
                <a:moveTo>
                  <a:pt x="0" y="0"/>
                </a:moveTo>
                <a:lnTo>
                  <a:pt x="2629684" y="0"/>
                </a:lnTo>
                <a:lnTo>
                  <a:pt x="2629684" y="2629684"/>
                </a:lnTo>
                <a:lnTo>
                  <a:pt x="0" y="262968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1655778" y="2681840"/>
            <a:ext cx="2401212" cy="2401212"/>
          </a:xfrm>
          <a:custGeom>
            <a:avLst/>
            <a:gdLst/>
            <a:ahLst/>
            <a:cxnLst/>
            <a:rect l="l" t="t" r="r" b="b"/>
            <a:pathLst>
              <a:path w="2401212" h="2401212">
                <a:moveTo>
                  <a:pt x="0" y="0"/>
                </a:moveTo>
                <a:lnTo>
                  <a:pt x="2401212" y="0"/>
                </a:lnTo>
                <a:lnTo>
                  <a:pt x="2401212" y="2401212"/>
                </a:lnTo>
                <a:lnTo>
                  <a:pt x="0" y="240121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263861" y="2917001"/>
            <a:ext cx="2430621" cy="2430621"/>
          </a:xfrm>
          <a:custGeom>
            <a:avLst/>
            <a:gdLst/>
            <a:ahLst/>
            <a:cxnLst/>
            <a:rect l="l" t="t" r="r" b="b"/>
            <a:pathLst>
              <a:path w="2430621" h="2430621">
                <a:moveTo>
                  <a:pt x="0" y="0"/>
                </a:moveTo>
                <a:lnTo>
                  <a:pt x="2430621" y="0"/>
                </a:lnTo>
                <a:lnTo>
                  <a:pt x="2430621" y="2430621"/>
                </a:lnTo>
                <a:lnTo>
                  <a:pt x="0" y="243062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8099261" y="6181740"/>
            <a:ext cx="2730266" cy="2730266"/>
          </a:xfrm>
          <a:custGeom>
            <a:avLst/>
            <a:gdLst/>
            <a:ahLst/>
            <a:cxnLst/>
            <a:rect l="l" t="t" r="r" b="b"/>
            <a:pathLst>
              <a:path w="2730266" h="2730266">
                <a:moveTo>
                  <a:pt x="0" y="0"/>
                </a:moveTo>
                <a:lnTo>
                  <a:pt x="2730266" y="0"/>
                </a:lnTo>
                <a:lnTo>
                  <a:pt x="2730266" y="2730265"/>
                </a:lnTo>
                <a:lnTo>
                  <a:pt x="0" y="273026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1655778" y="6713601"/>
            <a:ext cx="2875787" cy="1666544"/>
          </a:xfrm>
          <a:custGeom>
            <a:avLst/>
            <a:gdLst/>
            <a:ahLst/>
            <a:cxnLst/>
            <a:rect l="l" t="t" r="r" b="b"/>
            <a:pathLst>
              <a:path w="2875787" h="1666544">
                <a:moveTo>
                  <a:pt x="0" y="0"/>
                </a:moveTo>
                <a:lnTo>
                  <a:pt x="2875787" y="0"/>
                </a:lnTo>
                <a:lnTo>
                  <a:pt x="2875787" y="1666544"/>
                </a:lnTo>
                <a:lnTo>
                  <a:pt x="0" y="166654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24280" t="-30842" r="-19896" b="-34915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512805" y="6266009"/>
            <a:ext cx="1932733" cy="2490828"/>
          </a:xfrm>
          <a:custGeom>
            <a:avLst/>
            <a:gdLst/>
            <a:ahLst/>
            <a:cxnLst/>
            <a:rect l="l" t="t" r="r" b="b"/>
            <a:pathLst>
              <a:path w="1932733" h="2490828">
                <a:moveTo>
                  <a:pt x="0" y="0"/>
                </a:moveTo>
                <a:lnTo>
                  <a:pt x="1932733" y="0"/>
                </a:lnTo>
                <a:lnTo>
                  <a:pt x="1932733" y="2490828"/>
                </a:lnTo>
                <a:lnTo>
                  <a:pt x="0" y="249082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10123" r="-14762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4618763" y="6181740"/>
            <a:ext cx="2783694" cy="2783694"/>
          </a:xfrm>
          <a:custGeom>
            <a:avLst/>
            <a:gdLst/>
            <a:ahLst/>
            <a:cxnLst/>
            <a:rect l="l" t="t" r="r" b="b"/>
            <a:pathLst>
              <a:path w="2783694" h="2783694">
                <a:moveTo>
                  <a:pt x="0" y="0"/>
                </a:moveTo>
                <a:lnTo>
                  <a:pt x="2783694" y="0"/>
                </a:lnTo>
                <a:lnTo>
                  <a:pt x="2783694" y="2783694"/>
                </a:lnTo>
                <a:lnTo>
                  <a:pt x="0" y="278369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8673801">
            <a:off x="13142709" y="7926150"/>
            <a:ext cx="13730046" cy="12931207"/>
          </a:xfrm>
          <a:custGeom>
            <a:avLst/>
            <a:gdLst/>
            <a:ahLst/>
            <a:cxnLst/>
            <a:rect l="l" t="t" r="r" b="b"/>
            <a:pathLst>
              <a:path w="13730046" h="12931207">
                <a:moveTo>
                  <a:pt x="0" y="0"/>
                </a:moveTo>
                <a:lnTo>
                  <a:pt x="13730046" y="0"/>
                </a:lnTo>
                <a:lnTo>
                  <a:pt x="13730046" y="12931207"/>
                </a:lnTo>
                <a:lnTo>
                  <a:pt x="0" y="129312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3" name="Freeform 13"/>
          <p:cNvSpPr/>
          <p:nvPr/>
        </p:nvSpPr>
        <p:spPr>
          <a:xfrm>
            <a:off x="15226890" y="6336908"/>
            <a:ext cx="2058542" cy="2419930"/>
          </a:xfrm>
          <a:custGeom>
            <a:avLst/>
            <a:gdLst/>
            <a:ahLst/>
            <a:cxnLst/>
            <a:rect l="l" t="t" r="r" b="b"/>
            <a:pathLst>
              <a:path w="2058542" h="2419930">
                <a:moveTo>
                  <a:pt x="0" y="0"/>
                </a:moveTo>
                <a:lnTo>
                  <a:pt x="2058542" y="0"/>
                </a:lnTo>
                <a:lnTo>
                  <a:pt x="2058542" y="2419929"/>
                </a:lnTo>
                <a:lnTo>
                  <a:pt x="0" y="241992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37500" t="-25382" r="-39134" b="-24874"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695325" y="838200"/>
            <a:ext cx="14865022" cy="11664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799"/>
              </a:lnSpc>
            </a:pPr>
            <a:r>
              <a:rPr lang="en-US" sz="87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Technologies Used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300848">
            <a:off x="12064338" y="5278644"/>
            <a:ext cx="13730046" cy="12931207"/>
          </a:xfrm>
          <a:custGeom>
            <a:avLst/>
            <a:gdLst/>
            <a:ahLst/>
            <a:cxnLst/>
            <a:rect l="l" t="t" r="r" b="b"/>
            <a:pathLst>
              <a:path w="13730046" h="12931207">
                <a:moveTo>
                  <a:pt x="0" y="0"/>
                </a:moveTo>
                <a:lnTo>
                  <a:pt x="13730046" y="0"/>
                </a:lnTo>
                <a:lnTo>
                  <a:pt x="13730046" y="12931207"/>
                </a:lnTo>
                <a:lnTo>
                  <a:pt x="0" y="129312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" name="TextBox 3"/>
          <p:cNvSpPr txBox="1"/>
          <p:nvPr/>
        </p:nvSpPr>
        <p:spPr>
          <a:xfrm>
            <a:off x="462236" y="1200150"/>
            <a:ext cx="14865022" cy="11664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799"/>
              </a:lnSpc>
            </a:pPr>
            <a:r>
              <a:rPr lang="en-US" sz="87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Future Work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920314" y="2616776"/>
            <a:ext cx="16447372" cy="6086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19"/>
              </a:lnSpc>
            </a:pPr>
            <a:endParaRPr/>
          </a:p>
          <a:p>
            <a:pPr algn="l">
              <a:lnSpc>
                <a:spcPts val="4079"/>
              </a:lnSpc>
            </a:pPr>
            <a:r>
              <a:rPr lang="en-US" sz="33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 Implementing comprehensive multi-language support, including a full Arabic.</a:t>
            </a:r>
          </a:p>
          <a:p>
            <a:pPr algn="l">
              <a:lnSpc>
                <a:spcPts val="4079"/>
              </a:lnSpc>
            </a:pPr>
            <a:endParaRPr lang="en-US" sz="33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4079"/>
              </a:lnSpc>
            </a:pPr>
            <a:r>
              <a:rPr lang="en-US" sz="33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 Expanding the payment gateway to support diverse methods via Stripe, such as digital wallets.</a:t>
            </a:r>
          </a:p>
          <a:p>
            <a:pPr algn="l">
              <a:lnSpc>
                <a:spcPts val="4079"/>
              </a:lnSpc>
            </a:pPr>
            <a:endParaRPr lang="en-US" sz="33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4079"/>
              </a:lnSpc>
            </a:pPr>
            <a:r>
              <a:rPr lang="en-US" sz="33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 Integrating an advanced, wider map system with real-time route optimization for better provider navigation.</a:t>
            </a:r>
          </a:p>
          <a:p>
            <a:pPr algn="l">
              <a:lnSpc>
                <a:spcPts val="4079"/>
              </a:lnSpc>
            </a:pPr>
            <a:endParaRPr lang="en-US" sz="33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4079"/>
              </a:lnSpc>
            </a:pPr>
            <a:r>
              <a:rPr lang="en-US" sz="33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 Upgrading the support system into a real-time live chat for instant coordination between customers and providers.</a:t>
            </a:r>
          </a:p>
          <a:p>
            <a:pPr algn="l">
              <a:lnSpc>
                <a:spcPts val="3239"/>
              </a:lnSpc>
              <a:spcBef>
                <a:spcPct val="0"/>
              </a:spcBef>
            </a:pPr>
            <a:endParaRPr lang="en-US" sz="33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300848">
            <a:off x="12064338" y="5278644"/>
            <a:ext cx="13730046" cy="12931207"/>
          </a:xfrm>
          <a:custGeom>
            <a:avLst/>
            <a:gdLst/>
            <a:ahLst/>
            <a:cxnLst/>
            <a:rect l="l" t="t" r="r" b="b"/>
            <a:pathLst>
              <a:path w="13730046" h="12931207">
                <a:moveTo>
                  <a:pt x="0" y="0"/>
                </a:moveTo>
                <a:lnTo>
                  <a:pt x="13730046" y="0"/>
                </a:lnTo>
                <a:lnTo>
                  <a:pt x="13730046" y="12931207"/>
                </a:lnTo>
                <a:lnTo>
                  <a:pt x="0" y="129312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" name="TextBox 3"/>
          <p:cNvSpPr txBox="1"/>
          <p:nvPr/>
        </p:nvSpPr>
        <p:spPr>
          <a:xfrm>
            <a:off x="523590" y="1522562"/>
            <a:ext cx="14865022" cy="11664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799"/>
              </a:lnSpc>
            </a:pPr>
            <a:r>
              <a:rPr lang="en-US" sz="87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 Conclusion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2698581"/>
            <a:ext cx="16447372" cy="3914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19"/>
              </a:lnSpc>
              <a:spcBef>
                <a:spcPct val="0"/>
              </a:spcBef>
            </a:pPr>
            <a:endParaRPr/>
          </a:p>
          <a:p>
            <a:pPr algn="l">
              <a:lnSpc>
                <a:spcPts val="4319"/>
              </a:lnSpc>
              <a:spcBef>
                <a:spcPct val="0"/>
              </a:spcBef>
            </a:pPr>
            <a:endParaRPr/>
          </a:p>
          <a:p>
            <a:pPr algn="l">
              <a:lnSpc>
                <a:spcPts val="3887"/>
              </a:lnSpc>
            </a:pPr>
            <a:r>
              <a:rPr lang="en-US" sz="26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ServLink successfully bridges the gap between community needs and professional expertise by creating a smart, reliable service ecosystem . By integrating AI-driven matching and estimation with a robust mobile-first architecture, the platform simplifies daily life through a seamless "search-book-pay" process ,. Ultimately, it stands as a technology-driven solution designed to empower local professionals while providing customers with speed, clarity, and real usability.</a:t>
            </a:r>
          </a:p>
          <a:p>
            <a:pPr algn="l">
              <a:lnSpc>
                <a:spcPts val="3239"/>
              </a:lnSpc>
              <a:spcBef>
                <a:spcPct val="0"/>
              </a:spcBef>
            </a:pPr>
            <a:endParaRPr lang="en-US" sz="26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66750" y="666750"/>
            <a:ext cx="14077950" cy="2062247"/>
            <a:chOff x="0" y="0"/>
            <a:chExt cx="18770600" cy="2749662"/>
          </a:xfrm>
        </p:grpSpPr>
        <p:sp>
          <p:nvSpPr>
            <p:cNvPr id="3" name="TextBox 3"/>
            <p:cNvSpPr txBox="1"/>
            <p:nvPr/>
          </p:nvSpPr>
          <p:spPr>
            <a:xfrm>
              <a:off x="0" y="171450"/>
              <a:ext cx="18770600" cy="16124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8799"/>
                </a:lnSpc>
              </a:pPr>
              <a:r>
                <a:rPr lang="en-US" sz="8799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User Roles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140062"/>
              <a:ext cx="18770600" cy="6096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600"/>
                </a:lnSpc>
                <a:spcBef>
                  <a:spcPct val="0"/>
                </a:spcBef>
              </a:pPr>
              <a:r>
                <a:rPr lang="en-US" sz="3000" b="1" spc="192">
                  <a:solidFill>
                    <a:srgbClr val="FFFFFF"/>
                  </a:solidFill>
                  <a:latin typeface="Source Serif Pro Bold"/>
                  <a:ea typeface="Source Serif Pro Bold"/>
                  <a:cs typeface="Source Serif Pro Bold"/>
                  <a:sym typeface="Source Serif Pro Bold"/>
                </a:rPr>
                <a:t>Three Pillars of the Ecosystem</a:t>
              </a:r>
            </a:p>
          </p:txBody>
        </p:sp>
      </p:grpSp>
      <p:sp>
        <p:nvSpPr>
          <p:cNvPr id="5" name="Freeform 5"/>
          <p:cNvSpPr/>
          <p:nvPr/>
        </p:nvSpPr>
        <p:spPr>
          <a:xfrm rot="4437773">
            <a:off x="13770320" y="-6241286"/>
            <a:ext cx="12640239" cy="11904807"/>
          </a:xfrm>
          <a:custGeom>
            <a:avLst/>
            <a:gdLst/>
            <a:ahLst/>
            <a:cxnLst/>
            <a:rect l="l" t="t" r="r" b="b"/>
            <a:pathLst>
              <a:path w="12640239" h="11904807">
                <a:moveTo>
                  <a:pt x="0" y="0"/>
                </a:moveTo>
                <a:lnTo>
                  <a:pt x="12640239" y="0"/>
                </a:lnTo>
                <a:lnTo>
                  <a:pt x="12640239" y="11904806"/>
                </a:lnTo>
                <a:lnTo>
                  <a:pt x="0" y="119048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>
            <a:off x="1642243" y="3658930"/>
            <a:ext cx="1484570" cy="1484570"/>
          </a:xfrm>
          <a:custGeom>
            <a:avLst/>
            <a:gdLst/>
            <a:ahLst/>
            <a:cxnLst/>
            <a:rect l="l" t="t" r="r" b="b"/>
            <a:pathLst>
              <a:path w="1484570" h="1484570">
                <a:moveTo>
                  <a:pt x="0" y="0"/>
                </a:moveTo>
                <a:lnTo>
                  <a:pt x="1484570" y="0"/>
                </a:lnTo>
                <a:lnTo>
                  <a:pt x="1484570" y="1484570"/>
                </a:lnTo>
                <a:lnTo>
                  <a:pt x="0" y="14845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3674296" y="3658930"/>
            <a:ext cx="1484570" cy="1484570"/>
          </a:xfrm>
          <a:custGeom>
            <a:avLst/>
            <a:gdLst/>
            <a:ahLst/>
            <a:cxnLst/>
            <a:rect l="l" t="t" r="r" b="b"/>
            <a:pathLst>
              <a:path w="1484570" h="1484570">
                <a:moveTo>
                  <a:pt x="0" y="0"/>
                </a:moveTo>
                <a:lnTo>
                  <a:pt x="1484570" y="0"/>
                </a:lnTo>
                <a:lnTo>
                  <a:pt x="1484570" y="1484570"/>
                </a:lnTo>
                <a:lnTo>
                  <a:pt x="0" y="14845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7777878" y="3461445"/>
            <a:ext cx="1682055" cy="1682055"/>
          </a:xfrm>
          <a:custGeom>
            <a:avLst/>
            <a:gdLst/>
            <a:ahLst/>
            <a:cxnLst/>
            <a:rect l="l" t="t" r="r" b="b"/>
            <a:pathLst>
              <a:path w="1682055" h="1682055">
                <a:moveTo>
                  <a:pt x="0" y="0"/>
                </a:moveTo>
                <a:lnTo>
                  <a:pt x="1682055" y="0"/>
                </a:lnTo>
                <a:lnTo>
                  <a:pt x="1682055" y="1682055"/>
                </a:lnTo>
                <a:lnTo>
                  <a:pt x="0" y="16820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7034224" y="5331460"/>
            <a:ext cx="4851418" cy="35363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74"/>
              </a:lnSpc>
            </a:pPr>
            <a:r>
              <a:rPr lang="en-US" sz="2699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Service Provider:</a:t>
            </a:r>
          </a:p>
          <a:p>
            <a:pPr algn="l">
              <a:lnSpc>
                <a:spcPts val="3124"/>
              </a:lnSpc>
            </a:pPr>
            <a:endParaRPr lang="en-US" sz="2699" b="1">
              <a:solidFill>
                <a:srgbClr val="FFFFFF"/>
              </a:solidFill>
              <a:latin typeface="Source Serif Pro Bold"/>
              <a:ea typeface="Source Serif Pro Bold"/>
              <a:cs typeface="Source Serif Pro Bold"/>
              <a:sym typeface="Source Serif Pro Bold"/>
            </a:endParaRPr>
          </a:p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 Register credentials, set availability/pricing, accept jobs, and track revenue &amp; performance.</a:t>
            </a:r>
          </a:p>
          <a:p>
            <a:pPr algn="l">
              <a:lnSpc>
                <a:spcPts val="3124"/>
              </a:lnSpc>
            </a:pPr>
            <a:endParaRPr lang="en-US" sz="24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3124"/>
              </a:lnSpc>
            </a:pPr>
            <a:endParaRPr lang="en-US" sz="24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algn="l">
              <a:lnSpc>
                <a:spcPts val="3124"/>
              </a:lnSpc>
            </a:pPr>
            <a:endParaRPr lang="en-US" sz="24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883229" y="5495925"/>
            <a:ext cx="4912853" cy="23933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74"/>
              </a:lnSpc>
            </a:pPr>
            <a:r>
              <a:rPr lang="en-US" sz="2699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Customer (User):</a:t>
            </a:r>
          </a:p>
          <a:p>
            <a:pPr algn="l">
              <a:lnSpc>
                <a:spcPts val="3374"/>
              </a:lnSpc>
            </a:pPr>
            <a:endParaRPr lang="en-US" sz="2699" b="1">
              <a:solidFill>
                <a:srgbClr val="FFFFFF"/>
              </a:solidFill>
              <a:latin typeface="Source Serif Pro Bold"/>
              <a:ea typeface="Source Serif Pro Bold"/>
              <a:cs typeface="Source Serif Pro Bold"/>
              <a:sym typeface="Source Serif Pro Bold"/>
            </a:endParaRPr>
          </a:p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Search/filter/book services, pay (card/cash), rate providers, and get real-time booking updates.</a:t>
            </a:r>
          </a:p>
          <a:p>
            <a:pPr algn="l">
              <a:lnSpc>
                <a:spcPts val="3124"/>
              </a:lnSpc>
            </a:pPr>
            <a:endParaRPr lang="en-US" sz="24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995851" y="5331460"/>
            <a:ext cx="4728709" cy="2364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74"/>
              </a:lnSpc>
            </a:pPr>
            <a:r>
              <a:rPr lang="en-US" sz="2699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Administrator: </a:t>
            </a:r>
          </a:p>
          <a:p>
            <a:pPr algn="l">
              <a:lnSpc>
                <a:spcPts val="3124"/>
              </a:lnSpc>
            </a:pPr>
            <a:endParaRPr lang="en-US" sz="2699" b="1">
              <a:solidFill>
                <a:srgbClr val="FFFFFF"/>
              </a:solidFill>
              <a:latin typeface="Source Serif Pro Bold"/>
              <a:ea typeface="Source Serif Pro Bold"/>
              <a:cs typeface="Source Serif Pro Bold"/>
              <a:sym typeface="Source Serif Pro Bold"/>
            </a:endParaRPr>
          </a:p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Manage accounts, approve providers, monitor platform metrics, and handle commissions/disputes.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72438" y="4072803"/>
            <a:ext cx="8944227" cy="2141395"/>
            <a:chOff x="0" y="0"/>
            <a:chExt cx="11925636" cy="2855193"/>
          </a:xfrm>
        </p:grpSpPr>
        <p:sp>
          <p:nvSpPr>
            <p:cNvPr id="3" name="TextBox 3"/>
            <p:cNvSpPr txBox="1"/>
            <p:nvPr/>
          </p:nvSpPr>
          <p:spPr>
            <a:xfrm>
              <a:off x="0" y="2222831"/>
              <a:ext cx="11925636" cy="6323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928"/>
                </a:lnSpc>
              </a:pPr>
              <a:endParaRPr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171450"/>
              <a:ext cx="11925636" cy="174520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9454"/>
                </a:lnSpc>
              </a:pPr>
              <a:r>
                <a:rPr lang="en-US" sz="9454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App Features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734675" y="666750"/>
            <a:ext cx="6886575" cy="8953500"/>
            <a:chOff x="0" y="0"/>
            <a:chExt cx="1200275" cy="156052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00275" cy="1560523"/>
            </a:xfrm>
            <a:custGeom>
              <a:avLst/>
              <a:gdLst/>
              <a:ahLst/>
              <a:cxnLst/>
              <a:rect l="l" t="t" r="r" b="b"/>
              <a:pathLst>
                <a:path w="1200275" h="1560523">
                  <a:moveTo>
                    <a:pt x="44968" y="0"/>
                  </a:moveTo>
                  <a:lnTo>
                    <a:pt x="1155306" y="0"/>
                  </a:lnTo>
                  <a:cubicBezTo>
                    <a:pt x="1167233" y="0"/>
                    <a:pt x="1178670" y="4738"/>
                    <a:pt x="1187104" y="13171"/>
                  </a:cubicBezTo>
                  <a:cubicBezTo>
                    <a:pt x="1195537" y="21604"/>
                    <a:pt x="1200275" y="33042"/>
                    <a:pt x="1200275" y="44968"/>
                  </a:cubicBezTo>
                  <a:lnTo>
                    <a:pt x="1200275" y="1515555"/>
                  </a:lnTo>
                  <a:cubicBezTo>
                    <a:pt x="1200275" y="1527481"/>
                    <a:pt x="1195537" y="1538919"/>
                    <a:pt x="1187104" y="1547352"/>
                  </a:cubicBezTo>
                  <a:cubicBezTo>
                    <a:pt x="1178670" y="1555785"/>
                    <a:pt x="1167233" y="1560523"/>
                    <a:pt x="1155306" y="1560523"/>
                  </a:cubicBezTo>
                  <a:lnTo>
                    <a:pt x="44968" y="1560523"/>
                  </a:lnTo>
                  <a:cubicBezTo>
                    <a:pt x="33042" y="1560523"/>
                    <a:pt x="21604" y="1555785"/>
                    <a:pt x="13171" y="1547352"/>
                  </a:cubicBezTo>
                  <a:cubicBezTo>
                    <a:pt x="4738" y="1538919"/>
                    <a:pt x="0" y="1527481"/>
                    <a:pt x="0" y="1515555"/>
                  </a:cubicBezTo>
                  <a:lnTo>
                    <a:pt x="0" y="44968"/>
                  </a:lnTo>
                  <a:cubicBezTo>
                    <a:pt x="0" y="33042"/>
                    <a:pt x="4738" y="21604"/>
                    <a:pt x="13171" y="13171"/>
                  </a:cubicBezTo>
                  <a:cubicBezTo>
                    <a:pt x="21604" y="4738"/>
                    <a:pt x="33042" y="0"/>
                    <a:pt x="44968" y="0"/>
                  </a:cubicBezTo>
                  <a:close/>
                </a:path>
              </a:pathLst>
            </a:custGeom>
            <a:blipFill>
              <a:blip r:embed="rId2"/>
              <a:stretch>
                <a:fillRect t="-271" b="-271"/>
              </a:stretch>
            </a:blipFill>
            <a:ln w="19050" cap="rnd">
              <a:solidFill>
                <a:srgbClr val="432766"/>
              </a:solidFill>
              <a:prstDash val="solid"/>
              <a:round/>
            </a:ln>
          </p:spPr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83433" y="1889250"/>
            <a:ext cx="4810206" cy="8556764"/>
          </a:xfrm>
          <a:custGeom>
            <a:avLst/>
            <a:gdLst/>
            <a:ahLst/>
            <a:cxnLst/>
            <a:rect l="l" t="t" r="r" b="b"/>
            <a:pathLst>
              <a:path w="4810206" h="8556764">
                <a:moveTo>
                  <a:pt x="0" y="0"/>
                </a:moveTo>
                <a:lnTo>
                  <a:pt x="4810206" y="0"/>
                </a:lnTo>
                <a:lnTo>
                  <a:pt x="4810206" y="8556764"/>
                </a:lnTo>
                <a:lnTo>
                  <a:pt x="0" y="85567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373" b="-12502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83433" y="416113"/>
            <a:ext cx="13113683" cy="1158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22718" lvl="1" indent="-361359" algn="just">
              <a:lnSpc>
                <a:spcPts val="4719"/>
              </a:lnSpc>
              <a:buFont typeface="Arial"/>
              <a:buChar char="•"/>
            </a:pPr>
            <a:r>
              <a:rPr lang="en-US" sz="3347" b="1">
                <a:solidFill>
                  <a:srgbClr val="FFFFFF"/>
                </a:solidFill>
                <a:latin typeface="Source Serif Pro Bold"/>
                <a:ea typeface="Source Serif Pro Bold"/>
                <a:cs typeface="Source Serif Pro Bold"/>
                <a:sym typeface="Source Serif Pro Bold"/>
              </a:rPr>
              <a:t>Registration and Auth: </a:t>
            </a:r>
            <a:r>
              <a:rPr lang="en-US" sz="3347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 unified system to sign up as a customer or service provider and securely log in.</a:t>
            </a:r>
          </a:p>
        </p:txBody>
      </p:sp>
      <p:sp>
        <p:nvSpPr>
          <p:cNvPr id="4" name="Freeform 4"/>
          <p:cNvSpPr/>
          <p:nvPr/>
        </p:nvSpPr>
        <p:spPr>
          <a:xfrm>
            <a:off x="6169202" y="1889250"/>
            <a:ext cx="5237123" cy="8842987"/>
          </a:xfrm>
          <a:custGeom>
            <a:avLst/>
            <a:gdLst/>
            <a:ahLst/>
            <a:cxnLst/>
            <a:rect l="l" t="t" r="r" b="b"/>
            <a:pathLst>
              <a:path w="5237123" h="8842987">
                <a:moveTo>
                  <a:pt x="0" y="0"/>
                </a:moveTo>
                <a:lnTo>
                  <a:pt x="5237123" y="0"/>
                </a:lnTo>
                <a:lnTo>
                  <a:pt x="5237123" y="8842987"/>
                </a:lnTo>
                <a:lnTo>
                  <a:pt x="0" y="88429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1" r="-1255" b="-3176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2837159" y="1889250"/>
            <a:ext cx="4273748" cy="9085384"/>
          </a:xfrm>
          <a:custGeom>
            <a:avLst/>
            <a:gdLst/>
            <a:ahLst/>
            <a:cxnLst/>
            <a:rect l="l" t="t" r="r" b="b"/>
            <a:pathLst>
              <a:path w="4273748" h="9085384">
                <a:moveTo>
                  <a:pt x="0" y="0"/>
                </a:moveTo>
                <a:lnTo>
                  <a:pt x="4273748" y="0"/>
                </a:lnTo>
                <a:lnTo>
                  <a:pt x="4273748" y="9085384"/>
                </a:lnTo>
                <a:lnTo>
                  <a:pt x="0" y="90853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468" t="-777" b="-777"/>
            </a:stretch>
          </a:blipFill>
        </p:spPr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77149" y="2649276"/>
            <a:ext cx="4012706" cy="7484883"/>
          </a:xfrm>
          <a:custGeom>
            <a:avLst/>
            <a:gdLst/>
            <a:ahLst/>
            <a:cxnLst/>
            <a:rect l="l" t="t" r="r" b="b"/>
            <a:pathLst>
              <a:path w="4012706" h="7484883">
                <a:moveTo>
                  <a:pt x="0" y="0"/>
                </a:moveTo>
                <a:lnTo>
                  <a:pt x="4012706" y="0"/>
                </a:lnTo>
                <a:lnTo>
                  <a:pt x="4012706" y="7484883"/>
                </a:lnTo>
                <a:lnTo>
                  <a:pt x="0" y="74848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38" b="-923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781126" y="2649276"/>
            <a:ext cx="4370951" cy="7484883"/>
          </a:xfrm>
          <a:custGeom>
            <a:avLst/>
            <a:gdLst/>
            <a:ahLst/>
            <a:cxnLst/>
            <a:rect l="l" t="t" r="r" b="b"/>
            <a:pathLst>
              <a:path w="4370951" h="7484883">
                <a:moveTo>
                  <a:pt x="0" y="0"/>
                </a:moveTo>
                <a:lnTo>
                  <a:pt x="4370951" y="0"/>
                </a:lnTo>
                <a:lnTo>
                  <a:pt x="4370951" y="7484883"/>
                </a:lnTo>
                <a:lnTo>
                  <a:pt x="0" y="74848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3475" b="-13475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915386" y="2649276"/>
            <a:ext cx="4028089" cy="7407525"/>
          </a:xfrm>
          <a:custGeom>
            <a:avLst/>
            <a:gdLst/>
            <a:ahLst/>
            <a:cxnLst/>
            <a:rect l="l" t="t" r="r" b="b"/>
            <a:pathLst>
              <a:path w="4028089" h="7407525">
                <a:moveTo>
                  <a:pt x="0" y="0"/>
                </a:moveTo>
                <a:lnTo>
                  <a:pt x="4028088" y="0"/>
                </a:lnTo>
                <a:lnTo>
                  <a:pt x="4028088" y="7407525"/>
                </a:lnTo>
                <a:lnTo>
                  <a:pt x="0" y="74075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0253" b="-10253"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321483" y="195918"/>
            <a:ext cx="8324850" cy="1966754"/>
            <a:chOff x="0" y="0"/>
            <a:chExt cx="11099800" cy="2622339"/>
          </a:xfrm>
        </p:grpSpPr>
        <p:sp>
          <p:nvSpPr>
            <p:cNvPr id="6" name="TextBox 6"/>
            <p:cNvSpPr txBox="1"/>
            <p:nvPr/>
          </p:nvSpPr>
          <p:spPr>
            <a:xfrm>
              <a:off x="0" y="2066924"/>
              <a:ext cx="11099800" cy="555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428"/>
                </a:lnSpc>
              </a:pPr>
              <a:endParaRPr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171450"/>
              <a:ext cx="11099800" cy="16124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8799"/>
                </a:lnSpc>
              </a:pPr>
              <a:r>
                <a:rPr lang="en-US" sz="8799">
                  <a:solidFill>
                    <a:srgbClr val="FFFFFF"/>
                  </a:solidFill>
                  <a:latin typeface="Source Serif Pro"/>
                  <a:ea typeface="Source Serif Pro"/>
                  <a:cs typeface="Source Serif Pro"/>
                  <a:sym typeface="Source Serif Pro"/>
                </a:rPr>
                <a:t>User Features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0" y="1630542"/>
            <a:ext cx="18288000" cy="11118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800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 Discovery Home: Browse service categories, current offers, and most-booked services, top providers and recommendation services system for user that used AI.</a:t>
            </a:r>
          </a:p>
          <a:p>
            <a:pPr algn="ctr">
              <a:lnSpc>
                <a:spcPts val="3000"/>
              </a:lnSpc>
              <a:spcBef>
                <a:spcPct val="0"/>
              </a:spcBef>
            </a:pPr>
            <a:endParaRPr lang="en-US" sz="2800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207944" y="233581"/>
            <a:ext cx="5371203" cy="9602149"/>
          </a:xfrm>
          <a:custGeom>
            <a:avLst/>
            <a:gdLst/>
            <a:ahLst/>
            <a:cxnLst/>
            <a:rect l="l" t="t" r="r" b="b"/>
            <a:pathLst>
              <a:path w="5371203" h="9602149">
                <a:moveTo>
                  <a:pt x="0" y="0"/>
                </a:moveTo>
                <a:lnTo>
                  <a:pt x="5371203" y="0"/>
                </a:lnTo>
                <a:lnTo>
                  <a:pt x="5371203" y="9602150"/>
                </a:lnTo>
                <a:lnTo>
                  <a:pt x="0" y="96021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5408" b="-16526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472760" y="151054"/>
            <a:ext cx="4614610" cy="10004575"/>
          </a:xfrm>
          <a:custGeom>
            <a:avLst/>
            <a:gdLst/>
            <a:ahLst/>
            <a:cxnLst/>
            <a:rect l="l" t="t" r="r" b="b"/>
            <a:pathLst>
              <a:path w="4614610" h="10004575">
                <a:moveTo>
                  <a:pt x="0" y="0"/>
                </a:moveTo>
                <a:lnTo>
                  <a:pt x="4614610" y="0"/>
                </a:lnTo>
                <a:lnTo>
                  <a:pt x="4614610" y="10004575"/>
                </a:lnTo>
                <a:lnTo>
                  <a:pt x="0" y="1000457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-151054" y="811707"/>
            <a:ext cx="5642597" cy="2280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799"/>
              </a:lnSpc>
              <a:spcBef>
                <a:spcPct val="0"/>
              </a:spcBef>
            </a:pPr>
            <a:r>
              <a:rPr lang="en-US" sz="87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Direct Booking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12845" y="4850171"/>
            <a:ext cx="5482385" cy="15741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99"/>
              </a:lnSpc>
              <a:spcBef>
                <a:spcPct val="0"/>
              </a:spcBef>
            </a:pPr>
            <a:r>
              <a:rPr lang="en-US" sz="3099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 Map Integration: Pinpoint service locations using an interactive map interface.</a:t>
            </a:r>
          </a:p>
          <a:p>
            <a:pPr algn="ctr">
              <a:lnSpc>
                <a:spcPts val="3099"/>
              </a:lnSpc>
              <a:spcBef>
                <a:spcPct val="0"/>
              </a:spcBef>
            </a:pPr>
            <a:endParaRPr lang="en-US" sz="3099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136234"/>
            <a:ext cx="4656757" cy="10014531"/>
          </a:xfrm>
          <a:custGeom>
            <a:avLst/>
            <a:gdLst/>
            <a:ahLst/>
            <a:cxnLst/>
            <a:rect l="l" t="t" r="r" b="b"/>
            <a:pathLst>
              <a:path w="4656757" h="10014531">
                <a:moveTo>
                  <a:pt x="0" y="0"/>
                </a:moveTo>
                <a:lnTo>
                  <a:pt x="4656757" y="0"/>
                </a:lnTo>
                <a:lnTo>
                  <a:pt x="4656757" y="10014532"/>
                </a:lnTo>
                <a:lnTo>
                  <a:pt x="0" y="100145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652704" y="68117"/>
            <a:ext cx="4656664" cy="10150766"/>
          </a:xfrm>
          <a:custGeom>
            <a:avLst/>
            <a:gdLst/>
            <a:ahLst/>
            <a:cxnLst/>
            <a:rect l="l" t="t" r="r" b="b"/>
            <a:pathLst>
              <a:path w="4656664" h="10150766">
                <a:moveTo>
                  <a:pt x="0" y="0"/>
                </a:moveTo>
                <a:lnTo>
                  <a:pt x="4656664" y="0"/>
                </a:lnTo>
                <a:lnTo>
                  <a:pt x="4656664" y="10150766"/>
                </a:lnTo>
                <a:lnTo>
                  <a:pt x="0" y="101507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364274" y="136234"/>
            <a:ext cx="4694312" cy="10014531"/>
          </a:xfrm>
          <a:custGeom>
            <a:avLst/>
            <a:gdLst/>
            <a:ahLst/>
            <a:cxnLst/>
            <a:rect l="l" t="t" r="r" b="b"/>
            <a:pathLst>
              <a:path w="4694312" h="10014531">
                <a:moveTo>
                  <a:pt x="0" y="0"/>
                </a:moveTo>
                <a:lnTo>
                  <a:pt x="4694312" y="0"/>
                </a:lnTo>
                <a:lnTo>
                  <a:pt x="4694312" y="10014532"/>
                </a:lnTo>
                <a:lnTo>
                  <a:pt x="0" y="100145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03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088590" y="202675"/>
            <a:ext cx="4652442" cy="10032220"/>
          </a:xfrm>
          <a:custGeom>
            <a:avLst/>
            <a:gdLst/>
            <a:ahLst/>
            <a:cxnLst/>
            <a:rect l="l" t="t" r="r" b="b"/>
            <a:pathLst>
              <a:path w="4652442" h="10032220">
                <a:moveTo>
                  <a:pt x="0" y="0"/>
                </a:moveTo>
                <a:lnTo>
                  <a:pt x="4652442" y="0"/>
                </a:lnTo>
                <a:lnTo>
                  <a:pt x="4652442" y="10032220"/>
                </a:lnTo>
                <a:lnTo>
                  <a:pt x="0" y="100322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334395" y="202675"/>
            <a:ext cx="4644376" cy="9881650"/>
          </a:xfrm>
          <a:custGeom>
            <a:avLst/>
            <a:gdLst/>
            <a:ahLst/>
            <a:cxnLst/>
            <a:rect l="l" t="t" r="r" b="b"/>
            <a:pathLst>
              <a:path w="4644376" h="9881650">
                <a:moveTo>
                  <a:pt x="0" y="0"/>
                </a:moveTo>
                <a:lnTo>
                  <a:pt x="4644376" y="0"/>
                </a:lnTo>
                <a:lnTo>
                  <a:pt x="4644376" y="9881650"/>
                </a:lnTo>
                <a:lnTo>
                  <a:pt x="0" y="98816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45983" y="3823282"/>
            <a:ext cx="6452057" cy="27071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56"/>
              </a:lnSpc>
              <a:spcBef>
                <a:spcPct val="0"/>
              </a:spcBef>
            </a:pPr>
            <a:r>
              <a:rPr lang="en-US" sz="3456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• Flexible Payment: Pay for services securely through either credit card or cash.</a:t>
            </a:r>
          </a:p>
          <a:p>
            <a:pPr algn="ctr">
              <a:lnSpc>
                <a:spcPts val="10139"/>
              </a:lnSpc>
              <a:spcBef>
                <a:spcPct val="0"/>
              </a:spcBef>
            </a:pPr>
            <a:endParaRPr lang="en-US" sz="3456">
              <a:solidFill>
                <a:srgbClr val="FFFFFF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889</Words>
  <Application>Microsoft Office PowerPoint</Application>
  <PresentationFormat>Custom</PresentationFormat>
  <Paragraphs>108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Source Serif Pro Bold</vt:lpstr>
      <vt:lpstr>Arial</vt:lpstr>
      <vt:lpstr>Calibri</vt:lpstr>
      <vt:lpstr>Source Serif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- ServLink — Your Smart Service Connection</dc:title>
  <dc:description>Presentation - ServLink — Your Smart Service Connection</dc:description>
  <cp:lastModifiedBy>pc</cp:lastModifiedBy>
  <cp:revision>2</cp:revision>
  <dcterms:created xsi:type="dcterms:W3CDTF">2006-08-16T00:00:00Z</dcterms:created>
  <dcterms:modified xsi:type="dcterms:W3CDTF">2026-02-15T13:34:09Z</dcterms:modified>
  <dc:identifier>DAG-3XFJrwk</dc:identifier>
</cp:coreProperties>
</file>