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slide+xml" PartName="/ppt/slides/slide70.xml"/>
  <Override ContentType="application/vnd.openxmlformats-officedocument.presentationml.slide+xml" PartName="/ppt/slides/slide71.xml"/>
  <Override ContentType="application/vnd.openxmlformats-officedocument.presentationml.slide+xml" PartName="/ppt/slides/slide72.xml"/>
  <Override ContentType="application/vnd.openxmlformats-officedocument.presentationml.slide+xml" PartName="/ppt/slides/slide73.xml"/>
  <Override ContentType="application/vnd.openxmlformats-officedocument.presentationml.slide+xml" PartName="/ppt/slides/slide74.xml"/>
  <Override ContentType="application/vnd.openxmlformats-officedocument.presentationml.slide+xml" PartName="/ppt/slides/slide75.xml"/>
  <Override ContentType="application/vnd.openxmlformats-officedocument.presentationml.slide+xml" PartName="/ppt/slides/slide76.xml"/>
  <Override ContentType="application/vnd.openxmlformats-officedocument.presentationml.slide+xml" PartName="/ppt/slides/slide77.xml"/>
  <Override ContentType="application/vnd.openxmlformats-officedocument.presentationml.slide+xml" PartName="/ppt/slides/slide78.xml"/>
  <Override ContentType="application/vnd.openxmlformats-officedocument.presentationml.slide+xml" PartName="/ppt/slides/slide79.xml"/>
  <Override ContentType="application/vnd.openxmlformats-officedocument.presentationml.slide+xml" PartName="/ppt/slides/slide80.xml"/>
  <Override ContentType="application/vnd.openxmlformats-officedocument.presentationml.slide+xml" PartName="/ppt/slides/slide81.xml"/>
  <Override ContentType="application/vnd.openxmlformats-officedocument.presentationml.slide+xml" PartName="/ppt/slides/slide82.xml"/>
  <Override ContentType="application/vnd.openxmlformats-officedocument.presentationml.slide+xml" PartName="/ppt/slides/slide83.xml"/>
  <Override ContentType="application/vnd.openxmlformats-officedocument.presentationml.slide+xml" PartName="/ppt/slides/slide84.xml"/>
  <Override ContentType="application/vnd.openxmlformats-officedocument.presentationml.slide+xml" PartName="/ppt/slides/slide85.xml"/>
  <Override ContentType="application/vnd.openxmlformats-officedocument.presentationml.slide+xml" PartName="/ppt/slides/slide86.xml"/>
  <Override ContentType="application/vnd.openxmlformats-officedocument.presentationml.slide+xml" PartName="/ppt/slides/slide87.xml"/>
  <Override ContentType="application/vnd.openxmlformats-officedocument.presentationml.slide+xml" PartName="/ppt/slides/slide88.xml"/>
  <Override ContentType="application/vnd.openxmlformats-officedocument.presentationml.slide+xml" PartName="/ppt/slides/slide89.xml"/>
  <Override ContentType="application/vnd.openxmlformats-officedocument.presentationml.slide+xml" PartName="/ppt/slides/slide90.xml"/>
  <Override ContentType="application/vnd.openxmlformats-officedocument.presentationml.slide+xml" PartName="/ppt/slides/slide91.xml"/>
  <Override ContentType="application/vnd.openxmlformats-officedocument.presentationml.slide+xml" PartName="/ppt/slides/slide92.xml"/>
  <Override ContentType="application/vnd.openxmlformats-officedocument.presentationml.slide+xml" PartName="/ppt/slides/slide93.xml"/>
  <Override ContentType="application/vnd.openxmlformats-officedocument.presentationml.slide+xml" PartName="/ppt/slides/slide9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</p:sldIdLst>
  <p:sldSz cx="18288000" cy="10287000"/>
  <p:notesSz cx="6858000" cy="9144000"/>
  <p:embeddedFontLst>
    <p:embeddedFont>
      <p:font typeface="Inter" charset="1" panose="020B0502030000000004"/>
      <p:regular r:id="rId100"/>
    </p:embeddedFont>
    <p:embeddedFont>
      <p:font typeface="DM Sans" charset="1" panose="00000000000000000000"/>
      <p:regular r:id="rId101"/>
    </p:embeddedFont>
    <p:embeddedFont>
      <p:font typeface="Inter Bold" charset="1" panose="020B0802030000000004"/>
      <p:regular r:id="rId102"/>
    </p:embeddedFont>
    <p:embeddedFont>
      <p:font typeface="Open Sans" charset="1" panose="020B0606030504020204"/>
      <p:regular r:id="rId103"/>
    </p:embeddedFont>
    <p:embeddedFont>
      <p:font typeface="Open Sans Bold" charset="1" panose="020B0806030504020204"/>
      <p:regular r:id="rId104"/>
    </p:embeddedFont>
    <p:embeddedFont>
      <p:font typeface="Canva Sans Bold" charset="1" panose="020B0803030501040103"/>
      <p:regular r:id="rId105"/>
    </p:embeddedFont>
    <p:embeddedFont>
      <p:font typeface="Canva Sans" charset="1" panose="020B0503030501040103"/>
      <p:regular r:id="rId10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00" Target="fonts/font100.fntdata" Type="http://schemas.openxmlformats.org/officeDocument/2006/relationships/font"/><Relationship Id="rId101" Target="fonts/font101.fntdata" Type="http://schemas.openxmlformats.org/officeDocument/2006/relationships/font"/><Relationship Id="rId102" Target="fonts/font102.fntdata" Type="http://schemas.openxmlformats.org/officeDocument/2006/relationships/font"/><Relationship Id="rId103" Target="fonts/font103.fntdata" Type="http://schemas.openxmlformats.org/officeDocument/2006/relationships/font"/><Relationship Id="rId104" Target="fonts/font104.fntdata" Type="http://schemas.openxmlformats.org/officeDocument/2006/relationships/font"/><Relationship Id="rId105" Target="fonts/font105.fntdata" Type="http://schemas.openxmlformats.org/officeDocument/2006/relationships/font"/><Relationship Id="rId106" Target="fonts/font106.fntdata" Type="http://schemas.openxmlformats.org/officeDocument/2006/relationships/font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slides/slide68.xml" Type="http://schemas.openxmlformats.org/officeDocument/2006/relationships/slide"/><Relationship Id="rId74" Target="slides/slide69.xml" Type="http://schemas.openxmlformats.org/officeDocument/2006/relationships/slide"/><Relationship Id="rId75" Target="slides/slide70.xml" Type="http://schemas.openxmlformats.org/officeDocument/2006/relationships/slide"/><Relationship Id="rId76" Target="slides/slide71.xml" Type="http://schemas.openxmlformats.org/officeDocument/2006/relationships/slide"/><Relationship Id="rId77" Target="slides/slide72.xml" Type="http://schemas.openxmlformats.org/officeDocument/2006/relationships/slide"/><Relationship Id="rId78" Target="slides/slide73.xml" Type="http://schemas.openxmlformats.org/officeDocument/2006/relationships/slide"/><Relationship Id="rId79" Target="slides/slide74.xml" Type="http://schemas.openxmlformats.org/officeDocument/2006/relationships/slide"/><Relationship Id="rId8" Target="slides/slide3.xml" Type="http://schemas.openxmlformats.org/officeDocument/2006/relationships/slide"/><Relationship Id="rId80" Target="slides/slide75.xml" Type="http://schemas.openxmlformats.org/officeDocument/2006/relationships/slide"/><Relationship Id="rId81" Target="slides/slide76.xml" Type="http://schemas.openxmlformats.org/officeDocument/2006/relationships/slide"/><Relationship Id="rId82" Target="slides/slide77.xml" Type="http://schemas.openxmlformats.org/officeDocument/2006/relationships/slide"/><Relationship Id="rId83" Target="slides/slide78.xml" Type="http://schemas.openxmlformats.org/officeDocument/2006/relationships/slide"/><Relationship Id="rId84" Target="slides/slide79.xml" Type="http://schemas.openxmlformats.org/officeDocument/2006/relationships/slide"/><Relationship Id="rId85" Target="slides/slide80.xml" Type="http://schemas.openxmlformats.org/officeDocument/2006/relationships/slide"/><Relationship Id="rId86" Target="slides/slide81.xml" Type="http://schemas.openxmlformats.org/officeDocument/2006/relationships/slide"/><Relationship Id="rId87" Target="slides/slide82.xml" Type="http://schemas.openxmlformats.org/officeDocument/2006/relationships/slide"/><Relationship Id="rId88" Target="slides/slide83.xml" Type="http://schemas.openxmlformats.org/officeDocument/2006/relationships/slide"/><Relationship Id="rId89" Target="slides/slide84.xml" Type="http://schemas.openxmlformats.org/officeDocument/2006/relationships/slide"/><Relationship Id="rId9" Target="slides/slide4.xml" Type="http://schemas.openxmlformats.org/officeDocument/2006/relationships/slide"/><Relationship Id="rId90" Target="slides/slide85.xml" Type="http://schemas.openxmlformats.org/officeDocument/2006/relationships/slide"/><Relationship Id="rId91" Target="slides/slide86.xml" Type="http://schemas.openxmlformats.org/officeDocument/2006/relationships/slide"/><Relationship Id="rId92" Target="slides/slide87.xml" Type="http://schemas.openxmlformats.org/officeDocument/2006/relationships/slide"/><Relationship Id="rId93" Target="slides/slide88.xml" Type="http://schemas.openxmlformats.org/officeDocument/2006/relationships/slide"/><Relationship Id="rId94" Target="slides/slide89.xml" Type="http://schemas.openxmlformats.org/officeDocument/2006/relationships/slide"/><Relationship Id="rId95" Target="slides/slide90.xml" Type="http://schemas.openxmlformats.org/officeDocument/2006/relationships/slide"/><Relationship Id="rId96" Target="slides/slide91.xml" Type="http://schemas.openxmlformats.org/officeDocument/2006/relationships/slide"/><Relationship Id="rId97" Target="slides/slide92.xml" Type="http://schemas.openxmlformats.org/officeDocument/2006/relationships/slide"/><Relationship Id="rId98" Target="slides/slide93.xml" Type="http://schemas.openxmlformats.org/officeDocument/2006/relationships/slide"/><Relationship Id="rId99" Target="slides/slide9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.jpe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5.png" Type="http://schemas.openxmlformats.org/officeDocument/2006/relationships/image"/><Relationship Id="rId11" Target="../media/image26.png" Type="http://schemas.openxmlformats.org/officeDocument/2006/relationships/image"/><Relationship Id="rId12" Target="../media/image27.png" Type="http://schemas.openxmlformats.org/officeDocument/2006/relationships/image"/><Relationship Id="rId13" Target="../media/image28.png" Type="http://schemas.openxmlformats.org/officeDocument/2006/relationships/image"/><Relationship Id="rId14" Target="../media/image29.png" Type="http://schemas.openxmlformats.org/officeDocument/2006/relationships/image"/><Relationship Id="rId15" Target="../media/image30.png" Type="http://schemas.openxmlformats.org/officeDocument/2006/relationships/image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9.png" Type="http://schemas.openxmlformats.org/officeDocument/2006/relationships/image"/><Relationship Id="rId5" Target="../media/image20.png" Type="http://schemas.openxmlformats.org/officeDocument/2006/relationships/image"/><Relationship Id="rId6" Target="../media/image21.png" Type="http://schemas.openxmlformats.org/officeDocument/2006/relationships/image"/><Relationship Id="rId7" Target="../media/image22.png" Type="http://schemas.openxmlformats.org/officeDocument/2006/relationships/image"/><Relationship Id="rId8" Target="../media/image23.png" Type="http://schemas.openxmlformats.org/officeDocument/2006/relationships/image"/><Relationship Id="rId9" Target="../media/image24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3.png" Type="http://schemas.openxmlformats.org/officeDocument/2006/relationships/image"/><Relationship Id="rId4" Target="../media/image34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jpeg" Type="http://schemas.openxmlformats.org/officeDocument/2006/relationships/image"/><Relationship Id="rId3" Target="../media/VAGqjnN5CPA.mp4" Type="http://schemas.openxmlformats.org/officeDocument/2006/relationships/video"/><Relationship Id="rId4" Target="../media/VAGqjnN5CPA.mp4" Type="http://schemas.microsoft.com/office/2007/relationships/media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svg" Type="http://schemas.openxmlformats.org/officeDocument/2006/relationships/image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39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svg" Type="http://schemas.openxmlformats.org/officeDocument/2006/relationships/image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48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svg" Type="http://schemas.openxmlformats.org/officeDocument/2006/relationships/image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51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4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56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8.jpe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jpeg" Type="http://schemas.openxmlformats.org/officeDocument/2006/relationships/image"/><Relationship Id="rId3" Target="../media/VAGqj3CpyAQ.mp4" Type="http://schemas.openxmlformats.org/officeDocument/2006/relationships/video"/><Relationship Id="rId4" Target="../media/VAGqj3CpyAQ.mp4" Type="http://schemas.microsoft.com/office/2007/relationships/media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1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3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4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svg" Type="http://schemas.openxmlformats.org/officeDocument/2006/relationships/image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65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6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9.jpe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67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8.png" Type="http://schemas.openxmlformats.org/officeDocument/2006/relationships/image"/><Relationship Id="rId3" Target="../media/image69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svg" Type="http://schemas.openxmlformats.org/officeDocument/2006/relationships/image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73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4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pn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14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77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8.pn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0.pn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81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2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3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84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15.png" Type="http://schemas.openxmlformats.org/officeDocument/2006/relationships/image"/><Relationship Id="rId4" Target="../media/image16.svg" Type="http://schemas.openxmlformats.org/officeDocument/2006/relationships/image"/><Relationship Id="rId5" Target="../media/image17.jpe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86.png" Type="http://schemas.openxmlformats.org/officeDocument/2006/relationships/image"/><Relationship Id="rId5" Target="../media/image87.sv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8.pn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9.pn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4.svg" Type="http://schemas.openxmlformats.org/officeDocument/2006/relationships/image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90.jpeg" Type="http://schemas.openxmlformats.org/officeDocument/2006/relationships/image"/><Relationship Id="rId5" Target="../media/image91.png" Type="http://schemas.openxmlformats.org/officeDocument/2006/relationships/image"/><Relationship Id="rId6" Target="../media/image92.svg" Type="http://schemas.openxmlformats.org/officeDocument/2006/relationships/image"/><Relationship Id="rId7" Target="../media/image42.png" Type="http://schemas.openxmlformats.org/officeDocument/2006/relationships/image"/><Relationship Id="rId8" Target="../media/image43.svg" Type="http://schemas.openxmlformats.org/officeDocument/2006/relationships/image"/><Relationship Id="rId9" Target="../media/image93.pn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5.png" Type="http://schemas.openxmlformats.org/officeDocument/2006/relationships/image"/><Relationship Id="rId3" Target="../media/image96.pn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6.png" Type="http://schemas.openxmlformats.org/officeDocument/2006/relationships/image"/><Relationship Id="rId3" Target="../media/image97.pn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8.pn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6.png" Type="http://schemas.openxmlformats.org/officeDocument/2006/relationships/image"/><Relationship Id="rId5" Target="../media/image99.jpeg" Type="http://schemas.openxmlformats.org/officeDocument/2006/relationships/image"/><Relationship Id="rId6" Target="../media/image40.png" Type="http://schemas.openxmlformats.org/officeDocument/2006/relationships/image"/><Relationship Id="rId7" Target="../media/image41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6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0.png" Type="http://schemas.openxmlformats.org/officeDocument/2006/relationships/image"/></Relationships>
</file>

<file path=ppt/slides/_rels/slide6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1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18.jpeg" Type="http://schemas.openxmlformats.org/officeDocument/2006/relationships/image"/></Relationships>
</file>

<file path=ppt/slides/_rels/slide7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2.png" Type="http://schemas.openxmlformats.org/officeDocument/2006/relationships/image"/></Relationships>
</file>

<file path=ppt/slides/_rels/slide7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/Relationships>
</file>

<file path=ppt/slides/_rels/slide7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3.png" Type="http://schemas.openxmlformats.org/officeDocument/2006/relationships/image"/></Relationships>
</file>

<file path=ppt/slides/_rels/slide7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4.png" Type="http://schemas.openxmlformats.org/officeDocument/2006/relationships/image"/></Relationships>
</file>

<file path=ppt/slides/_rels/slide7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5.png" Type="http://schemas.openxmlformats.org/officeDocument/2006/relationships/image"/></Relationships>
</file>

<file path=ppt/slides/_rels/slide7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7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6.png" Type="http://schemas.openxmlformats.org/officeDocument/2006/relationships/image"/></Relationships>
</file>

<file path=ppt/slides/_rels/slide7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7.png" Type="http://schemas.openxmlformats.org/officeDocument/2006/relationships/image"/></Relationships>
</file>

<file path=ppt/slides/_rels/slide7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8.png" Type="http://schemas.openxmlformats.org/officeDocument/2006/relationships/image"/></Relationships>
</file>

<file path=ppt/slides/_rels/slide7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8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/Relationships>
</file>

<file path=ppt/slides/_rels/slide8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09.png" Type="http://schemas.openxmlformats.org/officeDocument/2006/relationships/image"/><Relationship Id="rId5" Target="../media/image110.png" Type="http://schemas.openxmlformats.org/officeDocument/2006/relationships/image"/><Relationship Id="rId6" Target="../media/image111.png" Type="http://schemas.openxmlformats.org/officeDocument/2006/relationships/image"/></Relationships>
</file>

<file path=ppt/slides/_rels/slide8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12.png" Type="http://schemas.openxmlformats.org/officeDocument/2006/relationships/image"/></Relationships>
</file>

<file path=ppt/slides/_rels/slide8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13.png" Type="http://schemas.openxmlformats.org/officeDocument/2006/relationships/image"/></Relationships>
</file>

<file path=ppt/slides/_rels/slide8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8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14.png" Type="http://schemas.openxmlformats.org/officeDocument/2006/relationships/image"/><Relationship Id="rId5" Target="../media/image115.png" Type="http://schemas.openxmlformats.org/officeDocument/2006/relationships/image"/><Relationship Id="rId6" Target="../media/image116.png" Type="http://schemas.openxmlformats.org/officeDocument/2006/relationships/image"/><Relationship Id="rId7" Target="../media/image117.png" Type="http://schemas.openxmlformats.org/officeDocument/2006/relationships/image"/></Relationships>
</file>

<file path=ppt/slides/_rels/slide8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/Relationships>
</file>

<file path=ppt/slides/_rels/slide8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18.png" Type="http://schemas.openxmlformats.org/officeDocument/2006/relationships/image"/></Relationships>
</file>

<file path=ppt/slides/_rels/slide8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19.png" Type="http://schemas.openxmlformats.org/officeDocument/2006/relationships/image"/><Relationship Id="rId5" Target="../media/image120.png" Type="http://schemas.openxmlformats.org/officeDocument/2006/relationships/image"/></Relationships>
</file>

<file path=ppt/slides/_rels/slide8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21.png" Type="http://schemas.openxmlformats.org/officeDocument/2006/relationships/image"/><Relationship Id="rId5" Target="../media/image122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9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23.jpeg" Type="http://schemas.openxmlformats.org/officeDocument/2006/relationships/image"/><Relationship Id="rId5" Target="../media/image124.jpeg" Type="http://schemas.openxmlformats.org/officeDocument/2006/relationships/image"/></Relationships>
</file>

<file path=ppt/slides/_rels/slide9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125.jpeg" Type="http://schemas.openxmlformats.org/officeDocument/2006/relationships/image"/><Relationship Id="rId5" Target="../media/image126.jpeg" Type="http://schemas.openxmlformats.org/officeDocument/2006/relationships/image"/></Relationships>
</file>

<file path=ppt/slides/_rels/slide9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127.jpeg" Type="http://schemas.openxmlformats.org/officeDocument/2006/relationships/image"/></Relationships>
</file>

<file path=ppt/slides/_rels/slide9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8.jpeg" Type="http://schemas.openxmlformats.org/officeDocument/2006/relationships/image"/></Relationships>
</file>

<file path=ppt/slides/_rels/slide9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29.jpeg" Type="http://schemas.openxmlformats.org/officeDocument/2006/relationships/image"/><Relationship Id="rId7" Target="../media/image130.jpeg" Type="http://schemas.openxmlformats.org/officeDocument/2006/relationships/image"/><Relationship Id="rId8" Target="../media/image131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8342228"/>
            <a:ext cx="18591887" cy="1944772"/>
            <a:chOff x="0" y="0"/>
            <a:chExt cx="4896629" cy="51220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896629" cy="512203"/>
            </a:xfrm>
            <a:custGeom>
              <a:avLst/>
              <a:gdLst/>
              <a:ahLst/>
              <a:cxnLst/>
              <a:rect r="r" b="b" t="t" l="l"/>
              <a:pathLst>
                <a:path h="512203" w="4896629">
                  <a:moveTo>
                    <a:pt x="0" y="0"/>
                  </a:moveTo>
                  <a:lnTo>
                    <a:pt x="4896629" y="0"/>
                  </a:lnTo>
                  <a:lnTo>
                    <a:pt x="4896629" y="512203"/>
                  </a:lnTo>
                  <a:lnTo>
                    <a:pt x="0" y="512203"/>
                  </a:ln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4896629" cy="5503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9587608" y="1579552"/>
            <a:ext cx="7671692" cy="5460369"/>
            <a:chOff x="0" y="0"/>
            <a:chExt cx="1188546" cy="84595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88546" cy="845954"/>
            </a:xfrm>
            <a:custGeom>
              <a:avLst/>
              <a:gdLst/>
              <a:ahLst/>
              <a:cxnLst/>
              <a:rect r="r" b="b" t="t" l="l"/>
              <a:pathLst>
                <a:path h="845954" w="1188546">
                  <a:moveTo>
                    <a:pt x="34311" y="0"/>
                  </a:moveTo>
                  <a:lnTo>
                    <a:pt x="1154235" y="0"/>
                  </a:lnTo>
                  <a:cubicBezTo>
                    <a:pt x="1173184" y="0"/>
                    <a:pt x="1188546" y="15362"/>
                    <a:pt x="1188546" y="34311"/>
                  </a:cubicBezTo>
                  <a:lnTo>
                    <a:pt x="1188546" y="811643"/>
                  </a:lnTo>
                  <a:cubicBezTo>
                    <a:pt x="1188546" y="820743"/>
                    <a:pt x="1184931" y="829470"/>
                    <a:pt x="1178496" y="835905"/>
                  </a:cubicBezTo>
                  <a:cubicBezTo>
                    <a:pt x="1172062" y="842339"/>
                    <a:pt x="1163335" y="845954"/>
                    <a:pt x="1154235" y="845954"/>
                  </a:cubicBezTo>
                  <a:lnTo>
                    <a:pt x="34311" y="845954"/>
                  </a:lnTo>
                  <a:cubicBezTo>
                    <a:pt x="25211" y="845954"/>
                    <a:pt x="16484" y="842339"/>
                    <a:pt x="10050" y="835905"/>
                  </a:cubicBezTo>
                  <a:cubicBezTo>
                    <a:pt x="3615" y="829470"/>
                    <a:pt x="0" y="820743"/>
                    <a:pt x="0" y="811643"/>
                  </a:cubicBezTo>
                  <a:lnTo>
                    <a:pt x="0" y="34311"/>
                  </a:lnTo>
                  <a:cubicBezTo>
                    <a:pt x="0" y="25211"/>
                    <a:pt x="3615" y="16484"/>
                    <a:pt x="10050" y="10050"/>
                  </a:cubicBezTo>
                  <a:cubicBezTo>
                    <a:pt x="16484" y="3615"/>
                    <a:pt x="25211" y="0"/>
                    <a:pt x="34311" y="0"/>
                  </a:cubicBezTo>
                  <a:close/>
                </a:path>
              </a:pathLst>
            </a:custGeom>
            <a:blipFill>
              <a:blip r:embed="rId4"/>
              <a:stretch>
                <a:fillRect l="-3415" t="0" r="-3415" b="0"/>
              </a:stretch>
            </a:blip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1028700" y="1028700"/>
            <a:ext cx="981196" cy="679701"/>
          </a:xfrm>
          <a:custGeom>
            <a:avLst/>
            <a:gdLst/>
            <a:ahLst/>
            <a:cxnLst/>
            <a:rect r="r" b="b" t="t" l="l"/>
            <a:pathLst>
              <a:path h="679701" w="981196">
                <a:moveTo>
                  <a:pt x="0" y="0"/>
                </a:moveTo>
                <a:lnTo>
                  <a:pt x="981196" y="0"/>
                </a:lnTo>
                <a:lnTo>
                  <a:pt x="981196" y="679701"/>
                </a:lnTo>
                <a:lnTo>
                  <a:pt x="0" y="67970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-948989" y="823830"/>
            <a:ext cx="10244932" cy="5750608"/>
          </a:xfrm>
          <a:custGeom>
            <a:avLst/>
            <a:gdLst/>
            <a:ahLst/>
            <a:cxnLst/>
            <a:rect r="r" b="b" t="t" l="l"/>
            <a:pathLst>
              <a:path h="5750608" w="10244932">
                <a:moveTo>
                  <a:pt x="0" y="0"/>
                </a:moveTo>
                <a:lnTo>
                  <a:pt x="10244933" y="0"/>
                </a:lnTo>
                <a:lnTo>
                  <a:pt x="10244933" y="5750608"/>
                </a:lnTo>
                <a:lnTo>
                  <a:pt x="0" y="575060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39076" r="0" b="-39076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28700" y="5479210"/>
            <a:ext cx="6177242" cy="21237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16"/>
              </a:lnSpc>
            </a:pPr>
            <a:r>
              <a:rPr lang="en-US" sz="3011">
                <a:solidFill>
                  <a:srgbClr val="255E69"/>
                </a:solidFill>
                <a:latin typeface="Inter"/>
                <a:ea typeface="Inter"/>
                <a:cs typeface="Inter"/>
                <a:sym typeface="Inter"/>
              </a:rPr>
              <a:t>By :</a:t>
            </a:r>
          </a:p>
          <a:p>
            <a:pPr algn="l">
              <a:lnSpc>
                <a:spcPts val="4216"/>
              </a:lnSpc>
            </a:pPr>
            <a:r>
              <a:rPr lang="en-US" sz="3011">
                <a:solidFill>
                  <a:srgbClr val="255E69"/>
                </a:solidFill>
                <a:latin typeface="Inter"/>
                <a:ea typeface="Inter"/>
                <a:cs typeface="Inter"/>
                <a:sym typeface="Inter"/>
              </a:rPr>
              <a:t>Abd Alrahman Masri</a:t>
            </a:r>
          </a:p>
          <a:p>
            <a:pPr algn="l">
              <a:lnSpc>
                <a:spcPts val="4216"/>
              </a:lnSpc>
            </a:pPr>
            <a:r>
              <a:rPr lang="en-US" sz="3011">
                <a:solidFill>
                  <a:srgbClr val="255E69"/>
                </a:solidFill>
                <a:latin typeface="Inter"/>
                <a:ea typeface="Inter"/>
                <a:cs typeface="Inter"/>
                <a:sym typeface="Inter"/>
              </a:rPr>
              <a:t>Fairouz Dabeek</a:t>
            </a:r>
          </a:p>
          <a:p>
            <a:pPr algn="l">
              <a:lnSpc>
                <a:spcPts val="4216"/>
              </a:lnSpc>
              <a:spcBef>
                <a:spcPct val="0"/>
              </a:spcBef>
            </a:pPr>
            <a:r>
              <a:rPr lang="en-US" sz="3011">
                <a:solidFill>
                  <a:srgbClr val="255E69"/>
                </a:solidFill>
                <a:latin typeface="Inter"/>
                <a:ea typeface="Inter"/>
                <a:cs typeface="Inter"/>
                <a:sym typeface="Inter"/>
              </a:rPr>
              <a:t>Yasmin Aslan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165870" y="1108040"/>
            <a:ext cx="5040072" cy="4384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56"/>
              </a:lnSpc>
              <a:spcBef>
                <a:spcPct val="0"/>
              </a:spcBef>
            </a:pPr>
            <a:r>
              <a:rPr lang="en-US" sz="2611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AN-Najah National University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570593" y="7715521"/>
            <a:ext cx="19429185" cy="4150698"/>
            <a:chOff x="0" y="0"/>
            <a:chExt cx="5423189" cy="11585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423189" cy="1158567"/>
            </a:xfrm>
            <a:custGeom>
              <a:avLst/>
              <a:gdLst/>
              <a:ahLst/>
              <a:cxnLst/>
              <a:rect r="r" b="b" t="t" l="l"/>
              <a:pathLst>
                <a:path h="1158567" w="5423189">
                  <a:moveTo>
                    <a:pt x="20322" y="0"/>
                  </a:moveTo>
                  <a:lnTo>
                    <a:pt x="5402867" y="0"/>
                  </a:lnTo>
                  <a:cubicBezTo>
                    <a:pt x="5414091" y="0"/>
                    <a:pt x="5423189" y="9098"/>
                    <a:pt x="5423189" y="20322"/>
                  </a:cubicBezTo>
                  <a:lnTo>
                    <a:pt x="5423189" y="1138245"/>
                  </a:lnTo>
                  <a:cubicBezTo>
                    <a:pt x="5423189" y="1149469"/>
                    <a:pt x="5414091" y="1158567"/>
                    <a:pt x="5402867" y="1158567"/>
                  </a:cubicBezTo>
                  <a:lnTo>
                    <a:pt x="20322" y="1158567"/>
                  </a:lnTo>
                  <a:cubicBezTo>
                    <a:pt x="9098" y="1158567"/>
                    <a:pt x="0" y="1149469"/>
                    <a:pt x="0" y="1138245"/>
                  </a:cubicBezTo>
                  <a:lnTo>
                    <a:pt x="0" y="20322"/>
                  </a:lnTo>
                  <a:cubicBezTo>
                    <a:pt x="0" y="9098"/>
                    <a:pt x="9098" y="0"/>
                    <a:pt x="20322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423189" cy="11966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5120698" y="857250"/>
            <a:ext cx="8533567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Smart Systems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149678" y="3287267"/>
            <a:ext cx="10763250" cy="38660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03300" indent="-301650" lvl="1">
              <a:lnSpc>
                <a:spcPts val="4862"/>
              </a:lnSpc>
              <a:buFont typeface="Arial"/>
              <a:buChar char="•"/>
            </a:pPr>
            <a:r>
              <a:rPr lang="en-US" b="true" sz="2794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AI-powe</a:t>
            </a:r>
            <a:r>
              <a:rPr lang="en-US" b="true" sz="2794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red property recommendations</a:t>
            </a:r>
          </a:p>
          <a:p>
            <a:pPr algn="ctr" marL="603300" indent="-301650" lvl="1">
              <a:lnSpc>
                <a:spcPts val="4862"/>
              </a:lnSpc>
              <a:buFont typeface="Arial"/>
              <a:buChar char="•"/>
            </a:pPr>
            <a:r>
              <a:rPr lang="en-US" b="true" sz="2794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ERP</a:t>
            </a:r>
            <a:r>
              <a:rPr lang="en-US" b="true" sz="2794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system for commission tracking &amp; financial reporting</a:t>
            </a:r>
          </a:p>
          <a:p>
            <a:pPr algn="ctr" marL="603300" indent="-301650" lvl="1">
              <a:lnSpc>
                <a:spcPts val="4862"/>
              </a:lnSpc>
              <a:buFont typeface="Arial"/>
              <a:buChar char="•"/>
            </a:pPr>
            <a:r>
              <a:rPr lang="en-US" b="true" sz="2794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CRM integration for client follow-up and segmentation</a:t>
            </a:r>
          </a:p>
          <a:p>
            <a:pPr algn="ctr" marL="603300" indent="-301650" lvl="1">
              <a:lnSpc>
                <a:spcPts val="4862"/>
              </a:lnSpc>
              <a:buFont typeface="Arial"/>
              <a:buChar char="•"/>
            </a:pPr>
            <a:r>
              <a:rPr lang="en-US" b="true" sz="2794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AI chatbot for instant 24/7 responses</a:t>
            </a:r>
          </a:p>
          <a:p>
            <a:pPr algn="ctr" marL="603300" indent="-301650" lvl="1">
              <a:lnSpc>
                <a:spcPts val="4862"/>
              </a:lnSpc>
              <a:buFont typeface="Arial"/>
              <a:buChar char="•"/>
            </a:pPr>
            <a:r>
              <a:rPr lang="en-US" b="true" sz="2794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Live chat support for complex inquiries</a:t>
            </a:r>
          </a:p>
          <a:p>
            <a:pPr algn="ctr" marL="495351" indent="-247676" lvl="1">
              <a:lnSpc>
                <a:spcPts val="3212"/>
              </a:lnSpc>
              <a:spcBef>
                <a:spcPct val="0"/>
              </a:spcBef>
              <a:buFont typeface="Arial"/>
              <a:buChar char="•"/>
            </a:pPr>
          </a:p>
          <a:p>
            <a:pPr algn="ctr">
              <a:lnSpc>
                <a:spcPts val="3212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570593" y="7715521"/>
            <a:ext cx="19429185" cy="4150698"/>
            <a:chOff x="0" y="0"/>
            <a:chExt cx="5423189" cy="11585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423189" cy="1158567"/>
            </a:xfrm>
            <a:custGeom>
              <a:avLst/>
              <a:gdLst/>
              <a:ahLst/>
              <a:cxnLst/>
              <a:rect r="r" b="b" t="t" l="l"/>
              <a:pathLst>
                <a:path h="1158567" w="5423189">
                  <a:moveTo>
                    <a:pt x="20322" y="0"/>
                  </a:moveTo>
                  <a:lnTo>
                    <a:pt x="5402867" y="0"/>
                  </a:lnTo>
                  <a:cubicBezTo>
                    <a:pt x="5414091" y="0"/>
                    <a:pt x="5423189" y="9098"/>
                    <a:pt x="5423189" y="20322"/>
                  </a:cubicBezTo>
                  <a:lnTo>
                    <a:pt x="5423189" y="1138245"/>
                  </a:lnTo>
                  <a:cubicBezTo>
                    <a:pt x="5423189" y="1149469"/>
                    <a:pt x="5414091" y="1158567"/>
                    <a:pt x="5402867" y="1158567"/>
                  </a:cubicBezTo>
                  <a:lnTo>
                    <a:pt x="20322" y="1158567"/>
                  </a:lnTo>
                  <a:cubicBezTo>
                    <a:pt x="9098" y="1158567"/>
                    <a:pt x="0" y="1149469"/>
                    <a:pt x="0" y="1138245"/>
                  </a:cubicBezTo>
                  <a:lnTo>
                    <a:pt x="0" y="20322"/>
                  </a:lnTo>
                  <a:cubicBezTo>
                    <a:pt x="0" y="9098"/>
                    <a:pt x="9098" y="0"/>
                    <a:pt x="20322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423189" cy="11966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4196773" y="857250"/>
            <a:ext cx="10381416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Admin &amp; Analytics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046819" y="3343910"/>
            <a:ext cx="7328495" cy="33496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596627" indent="-298314" lvl="1">
              <a:lnSpc>
                <a:spcPts val="5222"/>
              </a:lnSpc>
              <a:buFont typeface="Arial"/>
              <a:buChar char="•"/>
            </a:pPr>
            <a:r>
              <a:rPr lang="en-US" b="true" sz="2763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Real-</a:t>
            </a:r>
            <a:r>
              <a:rPr lang="en-US" b="true" sz="2763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time admin dashboard</a:t>
            </a:r>
          </a:p>
          <a:p>
            <a:pPr algn="ctr" marL="596627" indent="-298314" lvl="1">
              <a:lnSpc>
                <a:spcPts val="5222"/>
              </a:lnSpc>
              <a:buFont typeface="Arial"/>
              <a:buChar char="•"/>
            </a:pPr>
            <a:r>
              <a:rPr lang="en-US" b="true" sz="2763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</a:t>
            </a:r>
            <a:r>
              <a:rPr lang="en-US" b="true" sz="2763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erformance and KPI tracking</a:t>
            </a:r>
          </a:p>
          <a:p>
            <a:pPr algn="ctr" marL="596627" indent="-298314" lvl="1">
              <a:lnSpc>
                <a:spcPts val="5222"/>
              </a:lnSpc>
              <a:buFont typeface="Arial"/>
              <a:buChar char="•"/>
            </a:pPr>
            <a:r>
              <a:rPr lang="en-US" b="true" sz="2763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Insights on</a:t>
            </a:r>
            <a:r>
              <a:rPr lang="en-US" b="true" sz="2763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traffic, bookings, and user behavior</a:t>
            </a:r>
          </a:p>
          <a:p>
            <a:pPr algn="ctr" marL="423912" indent="-211956" lvl="1">
              <a:lnSpc>
                <a:spcPts val="2748"/>
              </a:lnSpc>
              <a:spcBef>
                <a:spcPct val="0"/>
              </a:spcBef>
              <a:buFont typeface="Arial"/>
              <a:buChar char="•"/>
            </a:pPr>
          </a:p>
          <a:p>
            <a:pPr algn="ctr">
              <a:lnSpc>
                <a:spcPts val="2748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45523" y="1847952"/>
            <a:ext cx="1053592" cy="1053592"/>
          </a:xfrm>
          <a:custGeom>
            <a:avLst/>
            <a:gdLst/>
            <a:ahLst/>
            <a:cxnLst/>
            <a:rect r="r" b="b" t="t" l="l"/>
            <a:pathLst>
              <a:path h="1053592" w="1053592">
                <a:moveTo>
                  <a:pt x="0" y="0"/>
                </a:moveTo>
                <a:lnTo>
                  <a:pt x="1053592" y="0"/>
                </a:lnTo>
                <a:lnTo>
                  <a:pt x="1053592" y="1053592"/>
                </a:lnTo>
                <a:lnTo>
                  <a:pt x="0" y="10535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3101095"/>
            <a:ext cx="1070415" cy="1070415"/>
          </a:xfrm>
          <a:custGeom>
            <a:avLst/>
            <a:gdLst/>
            <a:ahLst/>
            <a:cxnLst/>
            <a:rect r="r" b="b" t="t" l="l"/>
            <a:pathLst>
              <a:path h="1070415" w="1070415">
                <a:moveTo>
                  <a:pt x="0" y="0"/>
                </a:moveTo>
                <a:lnTo>
                  <a:pt x="1070415" y="0"/>
                </a:lnTo>
                <a:lnTo>
                  <a:pt x="1070415" y="1070415"/>
                </a:lnTo>
                <a:lnTo>
                  <a:pt x="0" y="10704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45523" y="4370242"/>
            <a:ext cx="1085672" cy="1085672"/>
          </a:xfrm>
          <a:custGeom>
            <a:avLst/>
            <a:gdLst/>
            <a:ahLst/>
            <a:cxnLst/>
            <a:rect r="r" b="b" t="t" l="l"/>
            <a:pathLst>
              <a:path h="1085672" w="1085672">
                <a:moveTo>
                  <a:pt x="0" y="0"/>
                </a:moveTo>
                <a:lnTo>
                  <a:pt x="1085672" y="0"/>
                </a:lnTo>
                <a:lnTo>
                  <a:pt x="1085672" y="1085672"/>
                </a:lnTo>
                <a:lnTo>
                  <a:pt x="0" y="10856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8700" y="6010567"/>
            <a:ext cx="1038475" cy="1038475"/>
          </a:xfrm>
          <a:custGeom>
            <a:avLst/>
            <a:gdLst/>
            <a:ahLst/>
            <a:cxnLst/>
            <a:rect r="r" b="b" t="t" l="l"/>
            <a:pathLst>
              <a:path h="1038475" w="1038475">
                <a:moveTo>
                  <a:pt x="0" y="0"/>
                </a:moveTo>
                <a:lnTo>
                  <a:pt x="1038475" y="0"/>
                </a:lnTo>
                <a:lnTo>
                  <a:pt x="1038475" y="1038475"/>
                </a:lnTo>
                <a:lnTo>
                  <a:pt x="0" y="103847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45523" y="7049042"/>
            <a:ext cx="1222366" cy="1222366"/>
          </a:xfrm>
          <a:custGeom>
            <a:avLst/>
            <a:gdLst/>
            <a:ahLst/>
            <a:cxnLst/>
            <a:rect r="r" b="b" t="t" l="l"/>
            <a:pathLst>
              <a:path h="1222366" w="1222366">
                <a:moveTo>
                  <a:pt x="0" y="0"/>
                </a:moveTo>
                <a:lnTo>
                  <a:pt x="1222366" y="0"/>
                </a:lnTo>
                <a:lnTo>
                  <a:pt x="1222366" y="1222366"/>
                </a:lnTo>
                <a:lnTo>
                  <a:pt x="0" y="122236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257971" y="7394463"/>
            <a:ext cx="2357086" cy="3727673"/>
          </a:xfrm>
          <a:custGeom>
            <a:avLst/>
            <a:gdLst/>
            <a:ahLst/>
            <a:cxnLst/>
            <a:rect r="r" b="b" t="t" l="l"/>
            <a:pathLst>
              <a:path h="3727673" w="2357086">
                <a:moveTo>
                  <a:pt x="0" y="0"/>
                </a:moveTo>
                <a:lnTo>
                  <a:pt x="2357086" y="0"/>
                </a:lnTo>
                <a:lnTo>
                  <a:pt x="2357086" y="3727674"/>
                </a:lnTo>
                <a:lnTo>
                  <a:pt x="0" y="372767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-154411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134528" y="1666368"/>
            <a:ext cx="1416760" cy="1416760"/>
          </a:xfrm>
          <a:custGeom>
            <a:avLst/>
            <a:gdLst/>
            <a:ahLst/>
            <a:cxnLst/>
            <a:rect r="r" b="b" t="t" l="l"/>
            <a:pathLst>
              <a:path h="1416760" w="1416760">
                <a:moveTo>
                  <a:pt x="0" y="0"/>
                </a:moveTo>
                <a:lnTo>
                  <a:pt x="1416760" y="0"/>
                </a:lnTo>
                <a:lnTo>
                  <a:pt x="1416760" y="1416760"/>
                </a:lnTo>
                <a:lnTo>
                  <a:pt x="0" y="141676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1309544" y="3124051"/>
            <a:ext cx="1066729" cy="1088382"/>
          </a:xfrm>
          <a:custGeom>
            <a:avLst/>
            <a:gdLst/>
            <a:ahLst/>
            <a:cxnLst/>
            <a:rect r="r" b="b" t="t" l="l"/>
            <a:pathLst>
              <a:path h="1088382" w="1066729">
                <a:moveTo>
                  <a:pt x="0" y="0"/>
                </a:moveTo>
                <a:lnTo>
                  <a:pt x="1066729" y="0"/>
                </a:lnTo>
                <a:lnTo>
                  <a:pt x="1066729" y="1088382"/>
                </a:lnTo>
                <a:lnTo>
                  <a:pt x="0" y="108838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-92509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290601" y="4500051"/>
            <a:ext cx="1085672" cy="1085672"/>
          </a:xfrm>
          <a:custGeom>
            <a:avLst/>
            <a:gdLst/>
            <a:ahLst/>
            <a:cxnLst/>
            <a:rect r="r" b="b" t="t" l="l"/>
            <a:pathLst>
              <a:path h="1085672" w="1085672">
                <a:moveTo>
                  <a:pt x="0" y="0"/>
                </a:moveTo>
                <a:lnTo>
                  <a:pt x="1085672" y="0"/>
                </a:lnTo>
                <a:lnTo>
                  <a:pt x="1085672" y="1085672"/>
                </a:lnTo>
                <a:lnTo>
                  <a:pt x="0" y="108567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1300072" y="5982313"/>
            <a:ext cx="1066729" cy="1066729"/>
          </a:xfrm>
          <a:custGeom>
            <a:avLst/>
            <a:gdLst/>
            <a:ahLst/>
            <a:cxnLst/>
            <a:rect r="r" b="b" t="t" l="l"/>
            <a:pathLst>
              <a:path h="1066729" w="1066729">
                <a:moveTo>
                  <a:pt x="0" y="0"/>
                </a:moveTo>
                <a:lnTo>
                  <a:pt x="1066729" y="0"/>
                </a:lnTo>
                <a:lnTo>
                  <a:pt x="1066729" y="1066729"/>
                </a:lnTo>
                <a:lnTo>
                  <a:pt x="0" y="106672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1367022" y="7228173"/>
            <a:ext cx="1184266" cy="1184266"/>
          </a:xfrm>
          <a:custGeom>
            <a:avLst/>
            <a:gdLst/>
            <a:ahLst/>
            <a:cxnLst/>
            <a:rect r="r" b="b" t="t" l="l"/>
            <a:pathLst>
              <a:path h="1184266" w="1184266">
                <a:moveTo>
                  <a:pt x="0" y="0"/>
                </a:moveTo>
                <a:lnTo>
                  <a:pt x="1184266" y="0"/>
                </a:lnTo>
                <a:lnTo>
                  <a:pt x="1184266" y="1184266"/>
                </a:lnTo>
                <a:lnTo>
                  <a:pt x="0" y="118426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1449257" y="8707284"/>
            <a:ext cx="1102031" cy="1102031"/>
          </a:xfrm>
          <a:custGeom>
            <a:avLst/>
            <a:gdLst/>
            <a:ahLst/>
            <a:cxnLst/>
            <a:rect r="r" b="b" t="t" l="l"/>
            <a:pathLst>
              <a:path h="1102031" w="1102031">
                <a:moveTo>
                  <a:pt x="0" y="0"/>
                </a:moveTo>
                <a:lnTo>
                  <a:pt x="1102031" y="0"/>
                </a:lnTo>
                <a:lnTo>
                  <a:pt x="1102031" y="1102032"/>
                </a:lnTo>
                <a:lnTo>
                  <a:pt x="0" y="1102032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5736712" y="556933"/>
            <a:ext cx="6814576" cy="11150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44"/>
              </a:lnSpc>
            </a:pPr>
            <a:r>
              <a:rPr lang="en-US" b="true" sz="84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TOOLS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455392" y="6107358"/>
            <a:ext cx="4130159" cy="74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75"/>
              </a:lnSpc>
            </a:pPr>
            <a:r>
              <a:rPr lang="en-US" sz="4339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WooCommerc</a:t>
            </a:r>
            <a:r>
              <a:rPr lang="en-US" b="true" sz="4339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2819310" y="1958597"/>
            <a:ext cx="2268382" cy="7670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63"/>
              </a:lnSpc>
            </a:pPr>
            <a:r>
              <a:rPr lang="en-US" sz="4474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WP ERP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250642" y="7404155"/>
            <a:ext cx="3217590" cy="74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75"/>
              </a:lnSpc>
            </a:pPr>
            <a:r>
              <a:rPr lang="en-US" sz="4339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Hub </a:t>
            </a:r>
            <a:r>
              <a:rPr lang="en-US" sz="4339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Spot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819310" y="3209922"/>
            <a:ext cx="4218475" cy="7670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63"/>
              </a:lnSpc>
            </a:pPr>
            <a:r>
              <a:rPr lang="en-US" sz="4474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Google Sit</a:t>
            </a:r>
            <a:r>
              <a:rPr lang="en-US" b="true" sz="4474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 Kit 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455392" y="3252091"/>
            <a:ext cx="2948098" cy="74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75"/>
              </a:lnSpc>
            </a:pPr>
            <a:r>
              <a:rPr lang="en-US" sz="4339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Elementor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2882414" y="6107358"/>
            <a:ext cx="2990191" cy="7670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63"/>
              </a:lnSpc>
            </a:pPr>
            <a:r>
              <a:rPr lang="en-US" sz="4474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Formspre</a:t>
            </a:r>
            <a:r>
              <a:rPr lang="en-US" b="true" sz="4474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819310" y="8821466"/>
            <a:ext cx="3982857" cy="7670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63"/>
              </a:lnSpc>
            </a:pPr>
            <a:r>
              <a:rPr lang="en-US" sz="4474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All in on</a:t>
            </a:r>
            <a:r>
              <a:rPr lang="en-US" b="true" sz="4474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 SEO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2415148" y="4626736"/>
            <a:ext cx="4049673" cy="74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75"/>
              </a:lnSpc>
            </a:pPr>
            <a:r>
              <a:rPr lang="en-US" sz="4339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Real Estate Pro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2819310" y="7404155"/>
            <a:ext cx="3116400" cy="7670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63"/>
              </a:lnSpc>
            </a:pPr>
            <a:r>
              <a:rPr lang="en-US" sz="4474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Forminator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2819310" y="4616507"/>
            <a:ext cx="2616993" cy="7670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63"/>
              </a:lnSpc>
            </a:pPr>
            <a:r>
              <a:rPr lang="en-US" sz="4474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Chatbas</a:t>
            </a:r>
            <a:r>
              <a:rPr lang="en-US" b="true" sz="4474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415148" y="8779382"/>
            <a:ext cx="2308115" cy="7879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55"/>
              </a:lnSpc>
            </a:pPr>
            <a:r>
              <a:rPr lang="en-US" sz="4611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Airtabl</a:t>
            </a:r>
            <a:r>
              <a:rPr lang="en-US" b="true" sz="4611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2455392" y="1958597"/>
            <a:ext cx="2808091" cy="74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75"/>
              </a:lnSpc>
            </a:pPr>
            <a:r>
              <a:rPr lang="en-US" sz="4339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wordpr</a:t>
            </a:r>
            <a:r>
              <a:rPr lang="en-US" b="true" sz="4339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ess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487132" y="2623628"/>
            <a:ext cx="13313735" cy="5325494"/>
          </a:xfrm>
          <a:custGeom>
            <a:avLst/>
            <a:gdLst/>
            <a:ahLst/>
            <a:cxnLst/>
            <a:rect r="r" b="b" t="t" l="l"/>
            <a:pathLst>
              <a:path h="5325494" w="13313735">
                <a:moveTo>
                  <a:pt x="0" y="0"/>
                </a:moveTo>
                <a:lnTo>
                  <a:pt x="13313736" y="0"/>
                </a:lnTo>
                <a:lnTo>
                  <a:pt x="13313736" y="5325494"/>
                </a:lnTo>
                <a:lnTo>
                  <a:pt x="0" y="53254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6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92901" y="3968624"/>
            <a:ext cx="14302199" cy="17687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199"/>
              </a:lnSpc>
            </a:pP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OUR WEB</a:t>
            </a: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SITE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570593" y="7715521"/>
            <a:ext cx="19429185" cy="4150698"/>
            <a:chOff x="0" y="0"/>
            <a:chExt cx="5423189" cy="11585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423189" cy="1158567"/>
            </a:xfrm>
            <a:custGeom>
              <a:avLst/>
              <a:gdLst/>
              <a:ahLst/>
              <a:cxnLst/>
              <a:rect r="r" b="b" t="t" l="l"/>
              <a:pathLst>
                <a:path h="1158567" w="5423189">
                  <a:moveTo>
                    <a:pt x="20322" y="0"/>
                  </a:moveTo>
                  <a:lnTo>
                    <a:pt x="5402867" y="0"/>
                  </a:lnTo>
                  <a:cubicBezTo>
                    <a:pt x="5414091" y="0"/>
                    <a:pt x="5423189" y="9098"/>
                    <a:pt x="5423189" y="20322"/>
                  </a:cubicBezTo>
                  <a:lnTo>
                    <a:pt x="5423189" y="1138245"/>
                  </a:lnTo>
                  <a:cubicBezTo>
                    <a:pt x="5423189" y="1149469"/>
                    <a:pt x="5414091" y="1158567"/>
                    <a:pt x="5402867" y="1158567"/>
                  </a:cubicBezTo>
                  <a:lnTo>
                    <a:pt x="20322" y="1158567"/>
                  </a:lnTo>
                  <a:cubicBezTo>
                    <a:pt x="9098" y="1158567"/>
                    <a:pt x="0" y="1149469"/>
                    <a:pt x="0" y="1138245"/>
                  </a:cubicBezTo>
                  <a:lnTo>
                    <a:pt x="0" y="20322"/>
                  </a:lnTo>
                  <a:cubicBezTo>
                    <a:pt x="0" y="9098"/>
                    <a:pt x="9098" y="0"/>
                    <a:pt x="20322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423189" cy="11966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3034665" y="4603751"/>
            <a:ext cx="12741423" cy="1260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499"/>
              </a:lnSpc>
            </a:pPr>
            <a:r>
              <a:rPr lang="en-US" b="true" sz="9499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Home Page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266626" y="3777249"/>
            <a:ext cx="1367991" cy="2732501"/>
          </a:xfrm>
          <a:custGeom>
            <a:avLst/>
            <a:gdLst/>
            <a:ahLst/>
            <a:cxnLst/>
            <a:rect r="r" b="b" t="t" l="l"/>
            <a:pathLst>
              <a:path h="2732501" w="1367991">
                <a:moveTo>
                  <a:pt x="0" y="0"/>
                </a:moveTo>
                <a:lnTo>
                  <a:pt x="1367991" y="0"/>
                </a:lnTo>
                <a:lnTo>
                  <a:pt x="1367991" y="2732502"/>
                </a:lnTo>
                <a:lnTo>
                  <a:pt x="0" y="273250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15284" r="0" b="465"/>
          <a:stretch>
            <a:fillRect/>
          </a:stretch>
        </p:blipFill>
        <p:spPr>
          <a:xfrm flipH="false" flipV="false" rot="0">
            <a:off x="0" y="1028700"/>
            <a:ext cx="18484976" cy="8370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681020"/>
            <a:ext cx="18288000" cy="8924961"/>
          </a:xfrm>
          <a:custGeom>
            <a:avLst/>
            <a:gdLst/>
            <a:ahLst/>
            <a:cxnLst/>
            <a:rect r="r" b="b" t="t" l="l"/>
            <a:pathLst>
              <a:path h="8924961" w="18288000">
                <a:moveTo>
                  <a:pt x="0" y="0"/>
                </a:moveTo>
                <a:lnTo>
                  <a:pt x="18288000" y="0"/>
                </a:lnTo>
                <a:lnTo>
                  <a:pt x="18288000" y="8924960"/>
                </a:lnTo>
                <a:lnTo>
                  <a:pt x="0" y="89249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115" r="0" b="-1107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666208"/>
            <a:ext cx="18288000" cy="8954584"/>
          </a:xfrm>
          <a:custGeom>
            <a:avLst/>
            <a:gdLst/>
            <a:ahLst/>
            <a:cxnLst/>
            <a:rect r="r" b="b" t="t" l="l"/>
            <a:pathLst>
              <a:path h="8954584" w="18288000">
                <a:moveTo>
                  <a:pt x="0" y="0"/>
                </a:moveTo>
                <a:lnTo>
                  <a:pt x="18288000" y="0"/>
                </a:lnTo>
                <a:lnTo>
                  <a:pt x="18288000" y="8954584"/>
                </a:lnTo>
                <a:lnTo>
                  <a:pt x="0" y="89545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56" t="0" r="-1006" b="-1057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579186"/>
            <a:ext cx="18288000" cy="9128629"/>
          </a:xfrm>
          <a:custGeom>
            <a:avLst/>
            <a:gdLst/>
            <a:ahLst/>
            <a:cxnLst/>
            <a:rect r="r" b="b" t="t" l="l"/>
            <a:pathLst>
              <a:path h="9128629" w="18288000">
                <a:moveTo>
                  <a:pt x="0" y="0"/>
                </a:moveTo>
                <a:lnTo>
                  <a:pt x="18288000" y="0"/>
                </a:lnTo>
                <a:lnTo>
                  <a:pt x="18288000" y="9128628"/>
                </a:lnTo>
                <a:lnTo>
                  <a:pt x="0" y="91286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072" r="0" b="-354"/>
            </a:stretch>
          </a:blipFill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62050" y="713404"/>
            <a:ext cx="8325937" cy="8860193"/>
            <a:chOff x="0" y="0"/>
            <a:chExt cx="11101250" cy="11813590"/>
          </a:xfrm>
        </p:grpSpPr>
        <p:sp>
          <p:nvSpPr>
            <p:cNvPr name="AutoShape 6" id="6"/>
            <p:cNvSpPr/>
            <p:nvPr/>
          </p:nvSpPr>
          <p:spPr>
            <a:xfrm rot="-131710">
              <a:off x="214668" y="200199"/>
              <a:ext cx="10671914" cy="1141319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874564"/>
                    </a:lnTo>
                    <a:lnTo>
                      <a:pt x="812800" y="87456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3799" t="0" r="-3799" b="0"/>
                </a:stretch>
              </a:blipFill>
            </p:spPr>
          </p:sp>
        </p:grpSp>
      </p:grpSp>
      <p:sp>
        <p:nvSpPr>
          <p:cNvPr name="Freeform 9" id="9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4432476">
            <a:off x="444855" y="6001197"/>
            <a:ext cx="2375439" cy="1230909"/>
          </a:xfrm>
          <a:custGeom>
            <a:avLst/>
            <a:gdLst/>
            <a:ahLst/>
            <a:cxnLst/>
            <a:rect r="r" b="b" t="t" l="l"/>
            <a:pathLst>
              <a:path h="1230909" w="2375439">
                <a:moveTo>
                  <a:pt x="0" y="0"/>
                </a:moveTo>
                <a:lnTo>
                  <a:pt x="2375439" y="0"/>
                </a:lnTo>
                <a:lnTo>
                  <a:pt x="2375439" y="1230909"/>
                </a:lnTo>
                <a:lnTo>
                  <a:pt x="0" y="123090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662469">
            <a:off x="9662421" y="3658299"/>
            <a:ext cx="8839120" cy="1635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861"/>
              </a:lnSpc>
            </a:pPr>
            <a:r>
              <a:rPr lang="en-US" b="true" sz="13179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About us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839772" y="0"/>
            <a:ext cx="7449317" cy="10287000"/>
            <a:chOff x="0" y="0"/>
            <a:chExt cx="1961960" cy="270933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961960" cy="2709333"/>
            </a:xfrm>
            <a:custGeom>
              <a:avLst/>
              <a:gdLst/>
              <a:ahLst/>
              <a:cxnLst/>
              <a:rect r="r" b="b" t="t" l="l"/>
              <a:pathLst>
                <a:path h="2709333" w="1961960">
                  <a:moveTo>
                    <a:pt x="0" y="0"/>
                  </a:moveTo>
                  <a:lnTo>
                    <a:pt x="1961960" y="0"/>
                  </a:lnTo>
                  <a:lnTo>
                    <a:pt x="1961960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961960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7436371" y="2418111"/>
            <a:ext cx="823336" cy="823336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544427" y="4799903"/>
            <a:ext cx="5628457" cy="14868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53"/>
              </a:lnSpc>
            </a:pPr>
            <a:r>
              <a:rPr lang="en-US" sz="4759" b="true">
                <a:solidFill>
                  <a:srgbClr val="FDFDFD"/>
                </a:solidFill>
                <a:latin typeface="Inter Bold"/>
                <a:ea typeface="Inter Bold"/>
                <a:cs typeface="Inter Bold"/>
                <a:sym typeface="Inter Bold"/>
              </a:rPr>
              <a:t>Table Of  </a:t>
            </a:r>
          </a:p>
          <a:p>
            <a:pPr algn="ctr">
              <a:lnSpc>
                <a:spcPts val="5853"/>
              </a:lnSpc>
            </a:pPr>
            <a:r>
              <a:rPr lang="en-US" b="true" sz="4759">
                <a:solidFill>
                  <a:srgbClr val="FDFDFD"/>
                </a:solidFill>
                <a:latin typeface="Inter Bold"/>
                <a:ea typeface="Inter Bold"/>
                <a:cs typeface="Inter Bold"/>
                <a:sym typeface="Inter Bold"/>
              </a:rPr>
              <a:t>Contents 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7436371" y="3574971"/>
            <a:ext cx="823336" cy="823336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7436371" y="4731832"/>
            <a:ext cx="823336" cy="823336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7436371" y="5888693"/>
            <a:ext cx="823336" cy="823336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7436371" y="7045539"/>
            <a:ext cx="823336" cy="823336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2108995" y="2418096"/>
            <a:ext cx="823336" cy="823336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24" id="2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2108995" y="3574957"/>
            <a:ext cx="823336" cy="823336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2108995" y="4731818"/>
            <a:ext cx="823336" cy="823336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12108995" y="5888679"/>
            <a:ext cx="823336" cy="823336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33" id="3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2108995" y="7045539"/>
            <a:ext cx="823336" cy="823336"/>
            <a:chOff x="0" y="0"/>
            <a:chExt cx="812800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36" id="3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7" id="37"/>
          <p:cNvSpPr txBox="true"/>
          <p:nvPr/>
        </p:nvSpPr>
        <p:spPr>
          <a:xfrm rot="0">
            <a:off x="7230450" y="2491976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1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7230450" y="3648837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2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7230450" y="4805698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3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7230450" y="5962558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4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7230450" y="7120592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5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1903074" y="2491962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6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1903074" y="3648823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7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1903074" y="4806871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8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11903074" y="5962544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9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1903074" y="7120592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10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8465628" y="4761803"/>
            <a:ext cx="3437446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Problem Statement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7848039" y="3704776"/>
            <a:ext cx="3437446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rtl="true">
              <a:lnSpc>
                <a:spcPts val="4180"/>
              </a:lnSpc>
              <a:spcBef>
                <a:spcPct val="0"/>
              </a:spcBef>
            </a:pPr>
            <a:r>
              <a:rPr lang="ar-EG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  <a:rtl val="true"/>
              </a:rPr>
              <a:t>ر</a:t>
            </a: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vision&amp;mission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8465628" y="5972069"/>
            <a:ext cx="3437446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Objectives</a:t>
            </a:r>
          </a:p>
        </p:txBody>
      </p:sp>
      <p:sp>
        <p:nvSpPr>
          <p:cNvPr name="TextBox 50" id="50"/>
          <p:cNvSpPr txBox="true"/>
          <p:nvPr/>
        </p:nvSpPr>
        <p:spPr>
          <a:xfrm rot="0">
            <a:off x="8362667" y="7130117"/>
            <a:ext cx="3437446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proposed soluation</a:t>
            </a:r>
          </a:p>
        </p:txBody>
      </p:sp>
      <p:sp>
        <p:nvSpPr>
          <p:cNvPr name="TextBox 51" id="51"/>
          <p:cNvSpPr txBox="true"/>
          <p:nvPr/>
        </p:nvSpPr>
        <p:spPr>
          <a:xfrm rot="0">
            <a:off x="13037105" y="2504071"/>
            <a:ext cx="3437446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project scope</a:t>
            </a:r>
          </a:p>
        </p:txBody>
      </p:sp>
      <p:sp>
        <p:nvSpPr>
          <p:cNvPr name="TextBox 52" id="52"/>
          <p:cNvSpPr txBox="true"/>
          <p:nvPr/>
        </p:nvSpPr>
        <p:spPr>
          <a:xfrm rot="0">
            <a:off x="13138252" y="7169418"/>
            <a:ext cx="3437446" cy="506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Conclusion</a:t>
            </a:r>
          </a:p>
        </p:txBody>
      </p:sp>
      <p:sp>
        <p:nvSpPr>
          <p:cNvPr name="TextBox 53" id="53"/>
          <p:cNvSpPr txBox="true"/>
          <p:nvPr/>
        </p:nvSpPr>
        <p:spPr>
          <a:xfrm rot="0">
            <a:off x="13138252" y="6018468"/>
            <a:ext cx="3905757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Website</a:t>
            </a:r>
          </a:p>
        </p:txBody>
      </p:sp>
      <p:sp>
        <p:nvSpPr>
          <p:cNvPr name="TextBox 54" id="54"/>
          <p:cNvSpPr txBox="true"/>
          <p:nvPr/>
        </p:nvSpPr>
        <p:spPr>
          <a:xfrm rot="0">
            <a:off x="13037105" y="3700218"/>
            <a:ext cx="3437446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featuers</a:t>
            </a:r>
          </a:p>
        </p:txBody>
      </p:sp>
      <p:sp>
        <p:nvSpPr>
          <p:cNvPr name="TextBox 55" id="55"/>
          <p:cNvSpPr txBox="true"/>
          <p:nvPr/>
        </p:nvSpPr>
        <p:spPr>
          <a:xfrm rot="0">
            <a:off x="8362667" y="2501487"/>
            <a:ext cx="3437446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Introduction</a:t>
            </a:r>
          </a:p>
        </p:txBody>
      </p:sp>
      <p:sp>
        <p:nvSpPr>
          <p:cNvPr name="TextBox 56" id="56"/>
          <p:cNvSpPr txBox="true"/>
          <p:nvPr/>
        </p:nvSpPr>
        <p:spPr>
          <a:xfrm rot="0">
            <a:off x="13037105" y="4819727"/>
            <a:ext cx="3437446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Tools</a:t>
            </a:r>
          </a:p>
        </p:txBody>
      </p:sp>
      <p:grpSp>
        <p:nvGrpSpPr>
          <p:cNvPr name="Group 57" id="57"/>
          <p:cNvGrpSpPr/>
          <p:nvPr/>
        </p:nvGrpSpPr>
        <p:grpSpPr>
          <a:xfrm rot="0">
            <a:off x="12108995" y="8202250"/>
            <a:ext cx="823336" cy="823336"/>
            <a:chOff x="0" y="0"/>
            <a:chExt cx="812800" cy="812800"/>
          </a:xfrm>
        </p:grpSpPr>
        <p:sp>
          <p:nvSpPr>
            <p:cNvPr name="Freeform 58" id="5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255E69"/>
              </a:solidFill>
              <a:prstDash val="solid"/>
              <a:miter/>
            </a:ln>
          </p:spPr>
        </p:sp>
        <p:sp>
          <p:nvSpPr>
            <p:cNvPr name="TextBox 59" id="5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0" id="60"/>
          <p:cNvSpPr txBox="true"/>
          <p:nvPr/>
        </p:nvSpPr>
        <p:spPr>
          <a:xfrm rot="0">
            <a:off x="13037105" y="8339122"/>
            <a:ext cx="3437446" cy="506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80"/>
              </a:lnSpc>
              <a:spcBef>
                <a:spcPct val="0"/>
              </a:spcBef>
            </a:pPr>
            <a:r>
              <a:rPr lang="en-US" sz="2986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Future Plans</a:t>
            </a:r>
          </a:p>
        </p:txBody>
      </p:sp>
      <p:sp>
        <p:nvSpPr>
          <p:cNvPr name="TextBox 61" id="61"/>
          <p:cNvSpPr txBox="true"/>
          <p:nvPr/>
        </p:nvSpPr>
        <p:spPr>
          <a:xfrm rot="0">
            <a:off x="11903074" y="8283183"/>
            <a:ext cx="1235178" cy="608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38"/>
              </a:lnSpc>
              <a:spcBef>
                <a:spcPct val="0"/>
              </a:spcBef>
            </a:pPr>
            <a:r>
              <a:rPr lang="en-US" sz="3599">
                <a:solidFill>
                  <a:srgbClr val="255E69"/>
                </a:solidFill>
                <a:latin typeface="DM Sans"/>
                <a:ea typeface="DM Sans"/>
                <a:cs typeface="DM Sans"/>
                <a:sym typeface="DM Sans"/>
              </a:rPr>
              <a:t>11`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90" t="0" r="-790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406699"/>
            <a:ext cx="18288000" cy="11124322"/>
          </a:xfrm>
          <a:custGeom>
            <a:avLst/>
            <a:gdLst/>
            <a:ahLst/>
            <a:cxnLst/>
            <a:rect r="r" b="b" t="t" l="l"/>
            <a:pathLst>
              <a:path h="11124322" w="18288000">
                <a:moveTo>
                  <a:pt x="0" y="0"/>
                </a:moveTo>
                <a:lnTo>
                  <a:pt x="18288000" y="0"/>
                </a:lnTo>
                <a:lnTo>
                  <a:pt x="18288000" y="11124322"/>
                </a:lnTo>
                <a:lnTo>
                  <a:pt x="0" y="111243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548" t="0" r="-12548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768001" y="352364"/>
            <a:ext cx="5121575" cy="1024831"/>
            <a:chOff x="0" y="0"/>
            <a:chExt cx="1348892" cy="26991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348892" cy="269914"/>
            </a:xfrm>
            <a:custGeom>
              <a:avLst/>
              <a:gdLst/>
              <a:ahLst/>
              <a:cxnLst/>
              <a:rect r="r" b="b" t="t" l="l"/>
              <a:pathLst>
                <a:path h="269914" w="1348892">
                  <a:moveTo>
                    <a:pt x="52907" y="0"/>
                  </a:moveTo>
                  <a:lnTo>
                    <a:pt x="1295985" y="0"/>
                  </a:lnTo>
                  <a:cubicBezTo>
                    <a:pt x="1310017" y="0"/>
                    <a:pt x="1323474" y="5574"/>
                    <a:pt x="1333396" y="15496"/>
                  </a:cubicBezTo>
                  <a:cubicBezTo>
                    <a:pt x="1343318" y="25418"/>
                    <a:pt x="1348892" y="38875"/>
                    <a:pt x="1348892" y="52907"/>
                  </a:cubicBezTo>
                  <a:lnTo>
                    <a:pt x="1348892" y="217007"/>
                  </a:lnTo>
                  <a:cubicBezTo>
                    <a:pt x="1348892" y="246227"/>
                    <a:pt x="1325205" y="269914"/>
                    <a:pt x="1295985" y="269914"/>
                  </a:cubicBezTo>
                  <a:lnTo>
                    <a:pt x="52907" y="269914"/>
                  </a:lnTo>
                  <a:cubicBezTo>
                    <a:pt x="23687" y="269914"/>
                    <a:pt x="0" y="246227"/>
                    <a:pt x="0" y="217007"/>
                  </a:cubicBezTo>
                  <a:lnTo>
                    <a:pt x="0" y="52907"/>
                  </a:lnTo>
                  <a:cubicBezTo>
                    <a:pt x="0" y="23687"/>
                    <a:pt x="23687" y="0"/>
                    <a:pt x="52907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1348892" cy="3461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About us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62050" y="713404"/>
            <a:ext cx="8325937" cy="8860193"/>
            <a:chOff x="0" y="0"/>
            <a:chExt cx="11101250" cy="11813590"/>
          </a:xfrm>
        </p:grpSpPr>
        <p:sp>
          <p:nvSpPr>
            <p:cNvPr name="AutoShape 6" id="6"/>
            <p:cNvSpPr/>
            <p:nvPr/>
          </p:nvSpPr>
          <p:spPr>
            <a:xfrm rot="-131710">
              <a:off x="214668" y="200199"/>
              <a:ext cx="10671914" cy="1141319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874564"/>
                    </a:lnTo>
                    <a:lnTo>
                      <a:pt x="812800" y="87456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3799" t="0" r="-3799" b="0"/>
                </a:stretch>
              </a:blipFill>
            </p:spPr>
          </p:sp>
        </p:grpSp>
      </p:grpSp>
      <p:sp>
        <p:nvSpPr>
          <p:cNvPr name="Freeform 9" id="9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4432476">
            <a:off x="444855" y="6001197"/>
            <a:ext cx="2375439" cy="1230909"/>
          </a:xfrm>
          <a:custGeom>
            <a:avLst/>
            <a:gdLst/>
            <a:ahLst/>
            <a:cxnLst/>
            <a:rect r="r" b="b" t="t" l="l"/>
            <a:pathLst>
              <a:path h="1230909" w="2375439">
                <a:moveTo>
                  <a:pt x="0" y="0"/>
                </a:moveTo>
                <a:lnTo>
                  <a:pt x="2375439" y="0"/>
                </a:lnTo>
                <a:lnTo>
                  <a:pt x="2375439" y="1230909"/>
                </a:lnTo>
                <a:lnTo>
                  <a:pt x="0" y="123090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202183">
            <a:off x="9628036" y="3883999"/>
            <a:ext cx="8839120" cy="1635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861"/>
              </a:lnSpc>
            </a:pPr>
            <a:r>
              <a:rPr lang="en-US" b="true" sz="13179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Agent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52" t="0" r="-1252" b="0"/>
            </a:stretch>
          </a:blipFill>
        </p:spPr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140966" y="0"/>
            <a:ext cx="22292469" cy="10287000"/>
          </a:xfrm>
          <a:custGeom>
            <a:avLst/>
            <a:gdLst/>
            <a:ahLst/>
            <a:cxnLst/>
            <a:rect r="r" b="b" t="t" l="l"/>
            <a:pathLst>
              <a:path h="10287000" w="22292469">
                <a:moveTo>
                  <a:pt x="0" y="0"/>
                </a:moveTo>
                <a:lnTo>
                  <a:pt x="22292469" y="0"/>
                </a:lnTo>
                <a:lnTo>
                  <a:pt x="22292469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81" t="-3008" r="0" b="-7664"/>
            </a:stretch>
          </a:blipFill>
        </p:spPr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62050" y="713404"/>
            <a:ext cx="8325937" cy="8860193"/>
            <a:chOff x="0" y="0"/>
            <a:chExt cx="11101250" cy="11813590"/>
          </a:xfrm>
        </p:grpSpPr>
        <p:sp>
          <p:nvSpPr>
            <p:cNvPr name="AutoShape 6" id="6"/>
            <p:cNvSpPr/>
            <p:nvPr/>
          </p:nvSpPr>
          <p:spPr>
            <a:xfrm rot="-131710">
              <a:off x="214668" y="200199"/>
              <a:ext cx="10671914" cy="1141319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874564"/>
                    </a:lnTo>
                    <a:lnTo>
                      <a:pt x="812800" y="87456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3799" t="0" r="-3799" b="0"/>
                </a:stretch>
              </a:blipFill>
            </p:spPr>
          </p:sp>
        </p:grpSp>
      </p:grpSp>
      <p:sp>
        <p:nvSpPr>
          <p:cNvPr name="TextBox 9" id="9"/>
          <p:cNvSpPr txBox="true"/>
          <p:nvPr/>
        </p:nvSpPr>
        <p:spPr>
          <a:xfrm rot="281874">
            <a:off x="1697822" y="7273536"/>
            <a:ext cx="4812369" cy="1790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6750"/>
              </a:lnSpc>
            </a:pPr>
            <a:r>
              <a:rPr lang="en-US" b="true" sz="7500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</a:t>
            </a:r>
            <a:r>
              <a:rPr lang="en-US" b="true" sz="7500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ore details</a:t>
            </a:r>
          </a:p>
        </p:txBody>
      </p:sp>
      <p:sp>
        <p:nvSpPr>
          <p:cNvPr name="Freeform 10" id="10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4432476">
            <a:off x="444855" y="6001197"/>
            <a:ext cx="2375439" cy="1230909"/>
          </a:xfrm>
          <a:custGeom>
            <a:avLst/>
            <a:gdLst/>
            <a:ahLst/>
            <a:cxnLst/>
            <a:rect r="r" b="b" t="t" l="l"/>
            <a:pathLst>
              <a:path h="1230909" w="2375439">
                <a:moveTo>
                  <a:pt x="0" y="0"/>
                </a:moveTo>
                <a:lnTo>
                  <a:pt x="2375439" y="0"/>
                </a:lnTo>
                <a:lnTo>
                  <a:pt x="2375439" y="1230909"/>
                </a:lnTo>
                <a:lnTo>
                  <a:pt x="0" y="123090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388065">
            <a:off x="9636741" y="3242239"/>
            <a:ext cx="8839120" cy="3140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11861"/>
              </a:lnSpc>
            </a:pPr>
            <a:r>
              <a:rPr lang="en-US" b="true" sz="13179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Property Rent&amp;Buy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081260"/>
          </a:xfrm>
          <a:custGeom>
            <a:avLst/>
            <a:gdLst/>
            <a:ahLst/>
            <a:cxnLst/>
            <a:rect r="r" b="b" t="t" l="l"/>
            <a:pathLst>
              <a:path h="10081260" w="18288000">
                <a:moveTo>
                  <a:pt x="0" y="0"/>
                </a:moveTo>
                <a:lnTo>
                  <a:pt x="18288000" y="0"/>
                </a:lnTo>
                <a:lnTo>
                  <a:pt x="18288000" y="10081260"/>
                </a:lnTo>
                <a:lnTo>
                  <a:pt x="0" y="10081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126980"/>
          </a:xfrm>
          <a:custGeom>
            <a:avLst/>
            <a:gdLst/>
            <a:ahLst/>
            <a:cxnLst/>
            <a:rect r="r" b="b" t="t" l="l"/>
            <a:pathLst>
              <a:path h="10126980" w="18288000">
                <a:moveTo>
                  <a:pt x="0" y="0"/>
                </a:moveTo>
                <a:lnTo>
                  <a:pt x="18288000" y="0"/>
                </a:lnTo>
                <a:lnTo>
                  <a:pt x="18288000" y="10126980"/>
                </a:lnTo>
                <a:lnTo>
                  <a:pt x="0" y="101269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41" t="0" r="-2941" b="0"/>
            </a:stretch>
          </a:blipFill>
        </p:spPr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54592" y="5143500"/>
            <a:ext cx="16378817" cy="5282168"/>
          </a:xfrm>
          <a:custGeom>
            <a:avLst/>
            <a:gdLst/>
            <a:ahLst/>
            <a:cxnLst/>
            <a:rect r="r" b="b" t="t" l="l"/>
            <a:pathLst>
              <a:path h="5282168" w="16378817">
                <a:moveTo>
                  <a:pt x="0" y="0"/>
                </a:moveTo>
                <a:lnTo>
                  <a:pt x="16378816" y="0"/>
                </a:lnTo>
                <a:lnTo>
                  <a:pt x="16378816" y="5282168"/>
                </a:lnTo>
                <a:lnTo>
                  <a:pt x="0" y="52821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436925"/>
            <a:ext cx="17717951" cy="4559355"/>
          </a:xfrm>
          <a:custGeom>
            <a:avLst/>
            <a:gdLst/>
            <a:ahLst/>
            <a:cxnLst/>
            <a:rect r="r" b="b" t="t" l="l"/>
            <a:pathLst>
              <a:path h="4559355" w="17717951">
                <a:moveTo>
                  <a:pt x="0" y="0"/>
                </a:moveTo>
                <a:lnTo>
                  <a:pt x="17717951" y="0"/>
                </a:lnTo>
                <a:lnTo>
                  <a:pt x="17717951" y="4559356"/>
                </a:lnTo>
                <a:lnTo>
                  <a:pt x="0" y="45593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3266" b="-8977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303394" y="1665547"/>
            <a:ext cx="6955906" cy="6955906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5599" y="0"/>
                  </a:moveTo>
                  <a:lnTo>
                    <a:pt x="787201" y="0"/>
                  </a:lnTo>
                  <a:cubicBezTo>
                    <a:pt x="801339" y="0"/>
                    <a:pt x="812800" y="11461"/>
                    <a:pt x="812800" y="25599"/>
                  </a:cubicBezTo>
                  <a:lnTo>
                    <a:pt x="812800" y="787201"/>
                  </a:lnTo>
                  <a:cubicBezTo>
                    <a:pt x="812800" y="801339"/>
                    <a:pt x="801339" y="812800"/>
                    <a:pt x="787201" y="812800"/>
                  </a:cubicBezTo>
                  <a:lnTo>
                    <a:pt x="25599" y="812800"/>
                  </a:lnTo>
                  <a:cubicBezTo>
                    <a:pt x="11461" y="812800"/>
                    <a:pt x="0" y="801339"/>
                    <a:pt x="0" y="787201"/>
                  </a:cubicBezTo>
                  <a:lnTo>
                    <a:pt x="0" y="25599"/>
                  </a:lnTo>
                  <a:cubicBezTo>
                    <a:pt x="0" y="11461"/>
                    <a:pt x="11461" y="0"/>
                    <a:pt x="25599" y="0"/>
                  </a:cubicBezTo>
                  <a:close/>
                </a:path>
              </a:pathLst>
            </a:custGeom>
            <a:blipFill>
              <a:blip r:embed="rId3"/>
              <a:stretch>
                <a:fillRect l="-78" t="0" r="-78" b="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-839772" y="2290165"/>
            <a:ext cx="11963688" cy="1766459"/>
            <a:chOff x="0" y="0"/>
            <a:chExt cx="3150930" cy="46524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150930" cy="465240"/>
            </a:xfrm>
            <a:custGeom>
              <a:avLst/>
              <a:gdLst/>
              <a:ahLst/>
              <a:cxnLst/>
              <a:rect r="r" b="b" t="t" l="l"/>
              <a:pathLst>
                <a:path h="465240" w="3150930">
                  <a:moveTo>
                    <a:pt x="22649" y="0"/>
                  </a:moveTo>
                  <a:lnTo>
                    <a:pt x="3128281" y="0"/>
                  </a:lnTo>
                  <a:cubicBezTo>
                    <a:pt x="3140790" y="0"/>
                    <a:pt x="3150930" y="10140"/>
                    <a:pt x="3150930" y="22649"/>
                  </a:cubicBezTo>
                  <a:lnTo>
                    <a:pt x="3150930" y="442591"/>
                  </a:lnTo>
                  <a:cubicBezTo>
                    <a:pt x="3150930" y="455100"/>
                    <a:pt x="3140790" y="465240"/>
                    <a:pt x="3128281" y="465240"/>
                  </a:cubicBezTo>
                  <a:lnTo>
                    <a:pt x="22649" y="465240"/>
                  </a:lnTo>
                  <a:cubicBezTo>
                    <a:pt x="10140" y="465240"/>
                    <a:pt x="0" y="455100"/>
                    <a:pt x="0" y="442591"/>
                  </a:cubicBezTo>
                  <a:lnTo>
                    <a:pt x="0" y="22649"/>
                  </a:lnTo>
                  <a:cubicBezTo>
                    <a:pt x="0" y="10140"/>
                    <a:pt x="10140" y="0"/>
                    <a:pt x="22649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150930" cy="5033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028700" y="2856767"/>
            <a:ext cx="10713516" cy="7475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29"/>
              </a:lnSpc>
            </a:pPr>
            <a:r>
              <a:rPr lang="en-US" sz="5700" b="true">
                <a:solidFill>
                  <a:srgbClr val="FDFDFD"/>
                </a:solidFill>
                <a:latin typeface="Inter Bold"/>
                <a:ea typeface="Inter Bold"/>
                <a:cs typeface="Inter Bold"/>
                <a:sym typeface="Inter Bold"/>
              </a:rPr>
              <a:t>Introduction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55012" y="4299234"/>
            <a:ext cx="9341633" cy="45181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188"/>
              </a:lnSpc>
            </a:pPr>
            <a:r>
              <a:rPr lang="en-US" sz="247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Palmas RealEstate is a digital real estate brokerage startup founded by: Abdalrahman Al‑Masri, Fairouz Dabeek, and Yasmeen Aslan. Our platform aims to deliver a unified online property listings space for the Palestinian real estate market, with updated listings, visit bookings. Utilizing CRM integration, ERP accounting, and analytics to enhance efficiency, transparency, and customer satisfaction.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672129" y="0"/>
            <a:ext cx="22923677" cy="10287000"/>
          </a:xfrm>
          <a:custGeom>
            <a:avLst/>
            <a:gdLst/>
            <a:ahLst/>
            <a:cxnLst/>
            <a:rect r="r" b="b" t="t" l="l"/>
            <a:pathLst>
              <a:path h="10287000" w="22923677">
                <a:moveTo>
                  <a:pt x="0" y="0"/>
                </a:moveTo>
                <a:lnTo>
                  <a:pt x="22923677" y="0"/>
                </a:lnTo>
                <a:lnTo>
                  <a:pt x="22923677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640080"/>
            <a:ext cx="18288000" cy="9646920"/>
          </a:xfrm>
          <a:custGeom>
            <a:avLst/>
            <a:gdLst/>
            <a:ahLst/>
            <a:cxnLst/>
            <a:rect r="r" b="b" t="t" l="l"/>
            <a:pathLst>
              <a:path h="9646920" w="18288000">
                <a:moveTo>
                  <a:pt x="0" y="0"/>
                </a:moveTo>
                <a:lnTo>
                  <a:pt x="18288000" y="0"/>
                </a:lnTo>
                <a:lnTo>
                  <a:pt x="18288000" y="9646920"/>
                </a:lnTo>
                <a:lnTo>
                  <a:pt x="0" y="96469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018012" y="-117141"/>
            <a:ext cx="21306012" cy="10404141"/>
          </a:xfrm>
          <a:custGeom>
            <a:avLst/>
            <a:gdLst/>
            <a:ahLst/>
            <a:cxnLst/>
            <a:rect r="r" b="b" t="t" l="l"/>
            <a:pathLst>
              <a:path h="10404141" w="21306012">
                <a:moveTo>
                  <a:pt x="0" y="0"/>
                </a:moveTo>
                <a:lnTo>
                  <a:pt x="21306012" y="0"/>
                </a:lnTo>
                <a:lnTo>
                  <a:pt x="21306012" y="10404141"/>
                </a:lnTo>
                <a:lnTo>
                  <a:pt x="0" y="104041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827" r="0" b="-6827"/>
            </a:stretch>
          </a:blipFill>
        </p:spPr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827457" y="0"/>
            <a:ext cx="11398338" cy="10287000"/>
          </a:xfrm>
          <a:custGeom>
            <a:avLst/>
            <a:gdLst/>
            <a:ahLst/>
            <a:cxnLst/>
            <a:rect r="r" b="b" t="t" l="l"/>
            <a:pathLst>
              <a:path h="10287000" w="11398338">
                <a:moveTo>
                  <a:pt x="0" y="0"/>
                </a:moveTo>
                <a:lnTo>
                  <a:pt x="11398338" y="0"/>
                </a:lnTo>
                <a:lnTo>
                  <a:pt x="1139833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52556" y="-573609"/>
            <a:ext cx="12182887" cy="11434218"/>
          </a:xfrm>
          <a:custGeom>
            <a:avLst/>
            <a:gdLst/>
            <a:ahLst/>
            <a:cxnLst/>
            <a:rect r="r" b="b" t="t" l="l"/>
            <a:pathLst>
              <a:path h="11434218" w="12182887">
                <a:moveTo>
                  <a:pt x="0" y="0"/>
                </a:moveTo>
                <a:lnTo>
                  <a:pt x="12182888" y="0"/>
                </a:lnTo>
                <a:lnTo>
                  <a:pt x="12182888" y="11434218"/>
                </a:lnTo>
                <a:lnTo>
                  <a:pt x="0" y="114342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4947" y="358408"/>
            <a:ext cx="15678106" cy="9210887"/>
          </a:xfrm>
          <a:custGeom>
            <a:avLst/>
            <a:gdLst/>
            <a:ahLst/>
            <a:cxnLst/>
            <a:rect r="r" b="b" t="t" l="l"/>
            <a:pathLst>
              <a:path h="9210887" w="15678106">
                <a:moveTo>
                  <a:pt x="0" y="0"/>
                </a:moveTo>
                <a:lnTo>
                  <a:pt x="15678106" y="0"/>
                </a:lnTo>
                <a:lnTo>
                  <a:pt x="15678106" y="9210888"/>
                </a:lnTo>
                <a:lnTo>
                  <a:pt x="0" y="92108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915537" y="0"/>
            <a:ext cx="10456925" cy="10287000"/>
          </a:xfrm>
          <a:custGeom>
            <a:avLst/>
            <a:gdLst/>
            <a:ahLst/>
            <a:cxnLst/>
            <a:rect r="r" b="b" t="t" l="l"/>
            <a:pathLst>
              <a:path h="10287000" w="10456925">
                <a:moveTo>
                  <a:pt x="0" y="0"/>
                </a:moveTo>
                <a:lnTo>
                  <a:pt x="10456926" y="0"/>
                </a:lnTo>
                <a:lnTo>
                  <a:pt x="1045692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62050" y="713404"/>
            <a:ext cx="8325937" cy="8860193"/>
            <a:chOff x="0" y="0"/>
            <a:chExt cx="11101250" cy="11813590"/>
          </a:xfrm>
        </p:grpSpPr>
        <p:sp>
          <p:nvSpPr>
            <p:cNvPr name="AutoShape 6" id="6"/>
            <p:cNvSpPr/>
            <p:nvPr/>
          </p:nvSpPr>
          <p:spPr>
            <a:xfrm rot="-131710">
              <a:off x="214668" y="200199"/>
              <a:ext cx="10671914" cy="1141319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874564"/>
                    </a:lnTo>
                    <a:lnTo>
                      <a:pt x="812800" y="87456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3799" t="0" r="-3799" b="0"/>
                </a:stretch>
              </a:blipFill>
            </p:spPr>
          </p:sp>
        </p:grpSp>
      </p:grpSp>
      <p:sp>
        <p:nvSpPr>
          <p:cNvPr name="TextBox 9" id="9"/>
          <p:cNvSpPr txBox="true"/>
          <p:nvPr/>
        </p:nvSpPr>
        <p:spPr>
          <a:xfrm rot="281874">
            <a:off x="1697822" y="7273536"/>
            <a:ext cx="4812369" cy="1790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6750"/>
              </a:lnSpc>
            </a:pPr>
            <a:r>
              <a:rPr lang="en-US" b="true" sz="7500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</a:t>
            </a:r>
            <a:r>
              <a:rPr lang="en-US" b="true" sz="7500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ore details</a:t>
            </a:r>
          </a:p>
        </p:txBody>
      </p:sp>
      <p:sp>
        <p:nvSpPr>
          <p:cNvPr name="Freeform 10" id="10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4432476">
            <a:off x="444855" y="6001197"/>
            <a:ext cx="2375439" cy="1230909"/>
          </a:xfrm>
          <a:custGeom>
            <a:avLst/>
            <a:gdLst/>
            <a:ahLst/>
            <a:cxnLst/>
            <a:rect r="r" b="b" t="t" l="l"/>
            <a:pathLst>
              <a:path h="1230909" w="2375439">
                <a:moveTo>
                  <a:pt x="0" y="0"/>
                </a:moveTo>
                <a:lnTo>
                  <a:pt x="2375439" y="0"/>
                </a:lnTo>
                <a:lnTo>
                  <a:pt x="2375439" y="1230909"/>
                </a:lnTo>
                <a:lnTo>
                  <a:pt x="0" y="123090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202183">
            <a:off x="8992977" y="3845488"/>
            <a:ext cx="8839120" cy="1635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861"/>
              </a:lnSpc>
            </a:pPr>
            <a:r>
              <a:rPr lang="en-US" b="true" sz="13179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SELL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65551" y="0"/>
            <a:ext cx="20144445" cy="10287000"/>
          </a:xfrm>
          <a:custGeom>
            <a:avLst/>
            <a:gdLst/>
            <a:ahLst/>
            <a:cxnLst/>
            <a:rect r="r" b="b" t="t" l="l"/>
            <a:pathLst>
              <a:path h="10287000" w="20144445">
                <a:moveTo>
                  <a:pt x="0" y="0"/>
                </a:moveTo>
                <a:lnTo>
                  <a:pt x="20144444" y="0"/>
                </a:lnTo>
                <a:lnTo>
                  <a:pt x="20144444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974" t="0" r="-10974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2414450" y="1631906"/>
            <a:ext cx="5675110" cy="6502994"/>
            <a:chOff x="0" y="0"/>
            <a:chExt cx="879223" cy="100748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79223" cy="1007484"/>
            </a:xfrm>
            <a:custGeom>
              <a:avLst/>
              <a:gdLst/>
              <a:ahLst/>
              <a:cxnLst/>
              <a:rect r="r" b="b" t="t" l="l"/>
              <a:pathLst>
                <a:path h="1007484" w="879223">
                  <a:moveTo>
                    <a:pt x="43654" y="0"/>
                  </a:moveTo>
                  <a:lnTo>
                    <a:pt x="835569" y="0"/>
                  </a:lnTo>
                  <a:cubicBezTo>
                    <a:pt x="859679" y="0"/>
                    <a:pt x="879223" y="19545"/>
                    <a:pt x="879223" y="43654"/>
                  </a:cubicBezTo>
                  <a:lnTo>
                    <a:pt x="879223" y="963830"/>
                  </a:lnTo>
                  <a:cubicBezTo>
                    <a:pt x="879223" y="975408"/>
                    <a:pt x="874624" y="986511"/>
                    <a:pt x="866437" y="994698"/>
                  </a:cubicBezTo>
                  <a:cubicBezTo>
                    <a:pt x="858250" y="1002885"/>
                    <a:pt x="847147" y="1007484"/>
                    <a:pt x="835569" y="1007484"/>
                  </a:cubicBezTo>
                  <a:lnTo>
                    <a:pt x="43654" y="1007484"/>
                  </a:lnTo>
                  <a:cubicBezTo>
                    <a:pt x="32076" y="1007484"/>
                    <a:pt x="20973" y="1002885"/>
                    <a:pt x="12786" y="994698"/>
                  </a:cubicBezTo>
                  <a:cubicBezTo>
                    <a:pt x="4599" y="986511"/>
                    <a:pt x="0" y="975408"/>
                    <a:pt x="0" y="963830"/>
                  </a:cubicBezTo>
                  <a:lnTo>
                    <a:pt x="0" y="43654"/>
                  </a:lnTo>
                  <a:cubicBezTo>
                    <a:pt x="0" y="32076"/>
                    <a:pt x="4599" y="20973"/>
                    <a:pt x="12786" y="12786"/>
                  </a:cubicBezTo>
                  <a:cubicBezTo>
                    <a:pt x="20973" y="4599"/>
                    <a:pt x="32076" y="0"/>
                    <a:pt x="43654" y="0"/>
                  </a:cubicBezTo>
                  <a:close/>
                </a:path>
              </a:pathLst>
            </a:custGeom>
            <a:blipFill>
              <a:blip r:embed="rId3"/>
              <a:stretch>
                <a:fillRect l="-26391" t="0" r="-26391" b="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-608063" y="2210826"/>
            <a:ext cx="13022513" cy="4775840"/>
            <a:chOff x="0" y="0"/>
            <a:chExt cx="3429798" cy="125783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429798" cy="1257834"/>
            </a:xfrm>
            <a:custGeom>
              <a:avLst/>
              <a:gdLst/>
              <a:ahLst/>
              <a:cxnLst/>
              <a:rect r="r" b="b" t="t" l="l"/>
              <a:pathLst>
                <a:path h="1257834" w="3429798">
                  <a:moveTo>
                    <a:pt x="0" y="0"/>
                  </a:moveTo>
                  <a:lnTo>
                    <a:pt x="3429798" y="0"/>
                  </a:lnTo>
                  <a:lnTo>
                    <a:pt x="3429798" y="1257834"/>
                  </a:lnTo>
                  <a:lnTo>
                    <a:pt x="0" y="1257834"/>
                  </a:ln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429798" cy="12959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8" id="8"/>
          <p:cNvSpPr/>
          <p:nvPr/>
        </p:nvSpPr>
        <p:spPr>
          <a:xfrm flipH="true">
            <a:off x="6190740" y="3199835"/>
            <a:ext cx="0" cy="4071942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4991332" y="1160711"/>
            <a:ext cx="2302015" cy="2361243"/>
          </a:xfrm>
          <a:custGeom>
            <a:avLst/>
            <a:gdLst/>
            <a:ahLst/>
            <a:cxnLst/>
            <a:rect r="r" b="b" t="t" l="l"/>
            <a:pathLst>
              <a:path h="2361243" w="2302015">
                <a:moveTo>
                  <a:pt x="0" y="0"/>
                </a:moveTo>
                <a:lnTo>
                  <a:pt x="2302015" y="0"/>
                </a:lnTo>
                <a:lnTo>
                  <a:pt x="2302015" y="2361244"/>
                </a:lnTo>
                <a:lnTo>
                  <a:pt x="0" y="23612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516952" y="6656563"/>
            <a:ext cx="1794996" cy="2184176"/>
          </a:xfrm>
          <a:custGeom>
            <a:avLst/>
            <a:gdLst/>
            <a:ahLst/>
            <a:cxnLst/>
            <a:rect r="r" b="b" t="t" l="l"/>
            <a:pathLst>
              <a:path h="2184176" w="1794996">
                <a:moveTo>
                  <a:pt x="0" y="0"/>
                </a:moveTo>
                <a:lnTo>
                  <a:pt x="1794996" y="0"/>
                </a:lnTo>
                <a:lnTo>
                  <a:pt x="1794996" y="2184176"/>
                </a:lnTo>
                <a:lnTo>
                  <a:pt x="0" y="21841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2713004" y="2579268"/>
            <a:ext cx="992738" cy="617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14"/>
              </a:lnSpc>
              <a:spcBef>
                <a:spcPct val="0"/>
              </a:spcBef>
            </a:pPr>
            <a:r>
              <a:rPr lang="en-US" b="true" sz="3653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647631" y="2579268"/>
            <a:ext cx="992738" cy="617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14"/>
              </a:lnSpc>
              <a:spcBef>
                <a:spcPct val="0"/>
              </a:spcBef>
            </a:pPr>
            <a:r>
              <a:rPr lang="en-US" b="true" sz="3653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02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575615" y="3419188"/>
            <a:ext cx="1130127" cy="4799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4"/>
              </a:lnSpc>
              <a:spcBef>
                <a:spcPct val="0"/>
              </a:spcBef>
            </a:pPr>
            <a:r>
              <a:rPr lang="en-US" b="true" sz="2853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vision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450037" y="3419188"/>
            <a:ext cx="1518599" cy="4799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994"/>
              </a:lnSpc>
              <a:spcBef>
                <a:spcPct val="0"/>
              </a:spcBef>
            </a:pPr>
            <a:r>
              <a:rPr lang="en-US" b="true" sz="2853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mission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69514" y="4259216"/>
            <a:ext cx="5279718" cy="1989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08"/>
              </a:lnSpc>
            </a:pPr>
          </a:p>
          <a:p>
            <a:pPr algn="ctr">
              <a:lnSpc>
                <a:spcPts val="3208"/>
              </a:lnSpc>
              <a:spcBef>
                <a:spcPct val="0"/>
              </a:spcBef>
            </a:pPr>
            <a:r>
              <a:rPr lang="en-US" sz="2291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91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2291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o become Palestine’s leading digital real estate platform by transforming the traditional market into a smart, seamless, and trustworthy experience.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6672261" y="4659266"/>
            <a:ext cx="5279718" cy="2389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08"/>
              </a:lnSpc>
              <a:spcBef>
                <a:spcPct val="0"/>
              </a:spcBef>
            </a:pPr>
            <a:r>
              <a:rPr lang="en-US" sz="2291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n-US" sz="2291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 simplify property buying, selling, and renting by providing a unified digital system powered by automation, data, and customer-centric tools.</a:t>
            </a:r>
          </a:p>
          <a:p>
            <a:pPr algn="ctr">
              <a:lnSpc>
                <a:spcPts val="3208"/>
              </a:lnSpc>
              <a:spcBef>
                <a:spcPct val="0"/>
              </a:spcBef>
            </a:pPr>
          </a:p>
          <a:p>
            <a:pPr algn="ctr">
              <a:lnSpc>
                <a:spcPts val="3208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34084" y="713404"/>
            <a:ext cx="8381870" cy="10319356"/>
            <a:chOff x="0" y="0"/>
            <a:chExt cx="11175826" cy="13759142"/>
          </a:xfrm>
        </p:grpSpPr>
        <p:sp>
          <p:nvSpPr>
            <p:cNvPr name="AutoShape 6" id="6"/>
            <p:cNvSpPr/>
            <p:nvPr/>
          </p:nvSpPr>
          <p:spPr>
            <a:xfrm rot="-131710">
              <a:off x="251956" y="199485"/>
              <a:ext cx="10671914" cy="1336017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503220" y="475383"/>
              <a:ext cx="10169386" cy="12808375"/>
              <a:chOff x="0" y="0"/>
              <a:chExt cx="812800" cy="102372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1023724"/>
              </a:xfrm>
              <a:custGeom>
                <a:avLst/>
                <a:gdLst/>
                <a:ahLst/>
                <a:cxnLst/>
                <a:rect r="r" b="b" t="t" l="l"/>
                <a:pathLst>
                  <a:path h="102372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1023724"/>
                    </a:lnTo>
                    <a:lnTo>
                      <a:pt x="812800" y="102372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12975" t="0" r="-12975" b="0"/>
                </a:stretch>
              </a:blipFill>
            </p:spPr>
          </p:sp>
        </p:grpSp>
      </p:grpSp>
      <p:sp>
        <p:nvSpPr>
          <p:cNvPr name="Freeform 9" id="9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202183">
            <a:off x="10665585" y="2589379"/>
            <a:ext cx="6491706" cy="32808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6313"/>
              </a:lnSpc>
            </a:pPr>
            <a:r>
              <a:rPr lang="en-US" b="true" sz="7014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Request</a:t>
            </a:r>
            <a:r>
              <a:rPr lang="en-US" b="true" sz="7014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a tour and interview to view the property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2510" y="3515954"/>
            <a:ext cx="6511923" cy="3057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Schedule</a:t>
            </a: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a Property Tour</a:t>
            </a:r>
          </a:p>
          <a:p>
            <a:pPr algn="l" marL="0" indent="0" lvl="0">
              <a:lnSpc>
                <a:spcPts val="8040"/>
              </a:lnSpc>
            </a:pP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6435308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-12964"/>
            <a:ext cx="7691812" cy="9271264"/>
          </a:xfrm>
          <a:custGeom>
            <a:avLst/>
            <a:gdLst/>
            <a:ahLst/>
            <a:cxnLst/>
            <a:rect r="r" b="b" t="t" l="l"/>
            <a:pathLst>
              <a:path h="9271264" w="7691812">
                <a:moveTo>
                  <a:pt x="0" y="0"/>
                </a:moveTo>
                <a:lnTo>
                  <a:pt x="7691812" y="0"/>
                </a:lnTo>
                <a:lnTo>
                  <a:pt x="7691812" y="9271264"/>
                </a:lnTo>
                <a:lnTo>
                  <a:pt x="0" y="92712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409" t="0" r="-3409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9198524"/>
            <a:ext cx="7691812" cy="1088476"/>
          </a:xfrm>
          <a:custGeom>
            <a:avLst/>
            <a:gdLst/>
            <a:ahLst/>
            <a:cxnLst/>
            <a:rect r="r" b="b" t="t" l="l"/>
            <a:pathLst>
              <a:path h="1088476" w="7691812">
                <a:moveTo>
                  <a:pt x="0" y="0"/>
                </a:moveTo>
                <a:lnTo>
                  <a:pt x="7691812" y="0"/>
                </a:lnTo>
                <a:lnTo>
                  <a:pt x="7691812" y="1088476"/>
                </a:lnTo>
                <a:lnTo>
                  <a:pt x="0" y="10884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124" r="0" b="-5124"/>
            </a:stretch>
          </a:blipFill>
        </p:spPr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2352767"/>
            <a:ext cx="18288000" cy="7455455"/>
          </a:xfrm>
          <a:custGeom>
            <a:avLst/>
            <a:gdLst/>
            <a:ahLst/>
            <a:cxnLst/>
            <a:rect r="r" b="b" t="t" l="l"/>
            <a:pathLst>
              <a:path h="7455455" w="18288000">
                <a:moveTo>
                  <a:pt x="0" y="0"/>
                </a:moveTo>
                <a:lnTo>
                  <a:pt x="18288000" y="0"/>
                </a:lnTo>
                <a:lnTo>
                  <a:pt x="18288000" y="7455454"/>
                </a:lnTo>
                <a:lnTo>
                  <a:pt x="0" y="74554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7010" r="0" b="0"/>
            </a:stretch>
          </a:blipFill>
        </p:spPr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2510" y="4025542"/>
            <a:ext cx="5554984" cy="2038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</a:t>
            </a: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ustomer details</a:t>
            </a: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6874428" y="585712"/>
            <a:ext cx="10384872" cy="8918009"/>
          </a:xfrm>
          <a:custGeom>
            <a:avLst/>
            <a:gdLst/>
            <a:ahLst/>
            <a:cxnLst/>
            <a:rect r="r" b="b" t="t" l="l"/>
            <a:pathLst>
              <a:path h="8918009" w="10384872">
                <a:moveTo>
                  <a:pt x="0" y="0"/>
                </a:moveTo>
                <a:lnTo>
                  <a:pt x="10384872" y="0"/>
                </a:lnTo>
                <a:lnTo>
                  <a:pt x="10384872" y="8918009"/>
                </a:lnTo>
                <a:lnTo>
                  <a:pt x="0" y="89180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2510" y="4025542"/>
            <a:ext cx="5554984" cy="2038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</a:t>
            </a: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orm analysis</a:t>
            </a: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6007494" y="814689"/>
            <a:ext cx="11688335" cy="7974143"/>
          </a:xfrm>
          <a:custGeom>
            <a:avLst/>
            <a:gdLst/>
            <a:ahLst/>
            <a:cxnLst/>
            <a:rect r="r" b="b" t="t" l="l"/>
            <a:pathLst>
              <a:path h="7974143" w="11688335">
                <a:moveTo>
                  <a:pt x="0" y="0"/>
                </a:moveTo>
                <a:lnTo>
                  <a:pt x="11688335" y="0"/>
                </a:lnTo>
                <a:lnTo>
                  <a:pt x="11688335" y="7974143"/>
                </a:lnTo>
                <a:lnTo>
                  <a:pt x="0" y="7974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487132" y="2623628"/>
            <a:ext cx="13313735" cy="5325494"/>
          </a:xfrm>
          <a:custGeom>
            <a:avLst/>
            <a:gdLst/>
            <a:ahLst/>
            <a:cxnLst/>
            <a:rect r="r" b="b" t="t" l="l"/>
            <a:pathLst>
              <a:path h="5325494" w="13313735">
                <a:moveTo>
                  <a:pt x="0" y="0"/>
                </a:moveTo>
                <a:lnTo>
                  <a:pt x="13313736" y="0"/>
                </a:lnTo>
                <a:lnTo>
                  <a:pt x="13313736" y="5325494"/>
                </a:lnTo>
                <a:lnTo>
                  <a:pt x="0" y="53254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92901" y="3132805"/>
            <a:ext cx="14302199" cy="34404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199"/>
              </a:lnSpc>
            </a:pP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OUR EXCLU</a:t>
            </a: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SIVE SERVICES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62050" y="713404"/>
            <a:ext cx="8325937" cy="8860193"/>
            <a:chOff x="0" y="0"/>
            <a:chExt cx="11101250" cy="11813590"/>
          </a:xfrm>
        </p:grpSpPr>
        <p:sp>
          <p:nvSpPr>
            <p:cNvPr name="AutoShape 6" id="6"/>
            <p:cNvSpPr/>
            <p:nvPr/>
          </p:nvSpPr>
          <p:spPr>
            <a:xfrm rot="-131710">
              <a:off x="214668" y="200199"/>
              <a:ext cx="10671914" cy="1141319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874564"/>
                    </a:lnTo>
                    <a:lnTo>
                      <a:pt x="812800" y="87456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3799" t="0" r="-3799" b="0"/>
                </a:stretch>
              </a:blipFill>
            </p:spPr>
          </p:sp>
        </p:grpSp>
      </p:grpSp>
      <p:sp>
        <p:nvSpPr>
          <p:cNvPr name="TextBox 9" id="9"/>
          <p:cNvSpPr txBox="true"/>
          <p:nvPr/>
        </p:nvSpPr>
        <p:spPr>
          <a:xfrm rot="281874">
            <a:off x="1697822" y="7273536"/>
            <a:ext cx="4812369" cy="1790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6750"/>
              </a:lnSpc>
            </a:pPr>
            <a:r>
              <a:rPr lang="en-US" b="true" sz="7500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</a:t>
            </a:r>
            <a:r>
              <a:rPr lang="en-US" b="true" sz="7500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ore details</a:t>
            </a:r>
          </a:p>
        </p:txBody>
      </p:sp>
      <p:sp>
        <p:nvSpPr>
          <p:cNvPr name="Freeform 10" id="10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4432476">
            <a:off x="444855" y="6001197"/>
            <a:ext cx="2375439" cy="1230909"/>
          </a:xfrm>
          <a:custGeom>
            <a:avLst/>
            <a:gdLst/>
            <a:ahLst/>
            <a:cxnLst/>
            <a:rect r="r" b="b" t="t" l="l"/>
            <a:pathLst>
              <a:path h="1230909" w="2375439">
                <a:moveTo>
                  <a:pt x="0" y="0"/>
                </a:moveTo>
                <a:lnTo>
                  <a:pt x="2375439" y="0"/>
                </a:lnTo>
                <a:lnTo>
                  <a:pt x="2375439" y="1230909"/>
                </a:lnTo>
                <a:lnTo>
                  <a:pt x="0" y="123090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202183">
            <a:off x="8312656" y="3831780"/>
            <a:ext cx="8839120" cy="1635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11861"/>
              </a:lnSpc>
            </a:pPr>
            <a:r>
              <a:rPr lang="en-US" b="true" sz="13179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MAPS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362039"/>
            <a:ext cx="18710230" cy="9258300"/>
          </a:xfrm>
          <a:custGeom>
            <a:avLst/>
            <a:gdLst/>
            <a:ahLst/>
            <a:cxnLst/>
            <a:rect r="r" b="b" t="t" l="l"/>
            <a:pathLst>
              <a:path h="9258300" w="18710230">
                <a:moveTo>
                  <a:pt x="0" y="0"/>
                </a:moveTo>
                <a:lnTo>
                  <a:pt x="18710230" y="0"/>
                </a:lnTo>
                <a:lnTo>
                  <a:pt x="18710230" y="9258300"/>
                </a:lnTo>
                <a:lnTo>
                  <a:pt x="0" y="92583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793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44162" y="0"/>
            <a:ext cx="18954393" cy="1362039"/>
            <a:chOff x="0" y="0"/>
            <a:chExt cx="4992103" cy="35872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992103" cy="358726"/>
            </a:xfrm>
            <a:custGeom>
              <a:avLst/>
              <a:gdLst/>
              <a:ahLst/>
              <a:cxnLst/>
              <a:rect r="r" b="b" t="t" l="l"/>
              <a:pathLst>
                <a:path h="358726" w="4992103">
                  <a:moveTo>
                    <a:pt x="14296" y="0"/>
                  </a:moveTo>
                  <a:lnTo>
                    <a:pt x="4977808" y="0"/>
                  </a:lnTo>
                  <a:cubicBezTo>
                    <a:pt x="4981599" y="0"/>
                    <a:pt x="4985235" y="1506"/>
                    <a:pt x="4987916" y="4187"/>
                  </a:cubicBezTo>
                  <a:cubicBezTo>
                    <a:pt x="4990597" y="6868"/>
                    <a:pt x="4992103" y="10504"/>
                    <a:pt x="4992103" y="14296"/>
                  </a:cubicBezTo>
                  <a:lnTo>
                    <a:pt x="4992103" y="344431"/>
                  </a:lnTo>
                  <a:cubicBezTo>
                    <a:pt x="4992103" y="348222"/>
                    <a:pt x="4990597" y="351858"/>
                    <a:pt x="4987916" y="354539"/>
                  </a:cubicBezTo>
                  <a:cubicBezTo>
                    <a:pt x="4985235" y="357220"/>
                    <a:pt x="4981599" y="358726"/>
                    <a:pt x="4977808" y="358726"/>
                  </a:cubicBezTo>
                  <a:lnTo>
                    <a:pt x="14296" y="358726"/>
                  </a:lnTo>
                  <a:cubicBezTo>
                    <a:pt x="10504" y="358726"/>
                    <a:pt x="6868" y="357220"/>
                    <a:pt x="4187" y="354539"/>
                  </a:cubicBezTo>
                  <a:cubicBezTo>
                    <a:pt x="1506" y="351858"/>
                    <a:pt x="0" y="348222"/>
                    <a:pt x="0" y="344431"/>
                  </a:cubicBezTo>
                  <a:lnTo>
                    <a:pt x="0" y="14296"/>
                  </a:lnTo>
                  <a:cubicBezTo>
                    <a:pt x="0" y="10504"/>
                    <a:pt x="1506" y="6868"/>
                    <a:pt x="4187" y="4187"/>
                  </a:cubicBezTo>
                  <a:cubicBezTo>
                    <a:pt x="6868" y="1506"/>
                    <a:pt x="10504" y="0"/>
                    <a:pt x="14296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14300"/>
              <a:ext cx="4992103" cy="47302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679"/>
                </a:lnSpc>
              </a:pPr>
              <a:r>
                <a:rPr lang="en-US" b="true" sz="6199">
                  <a:solidFill>
                    <a:srgbClr val="FDFDFD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01-Geomolg</a:t>
              </a:r>
            </a:p>
          </p:txBody>
        </p:sp>
      </p:grp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073722" y="1366205"/>
            <a:ext cx="19361722" cy="7725183"/>
          </a:xfrm>
          <a:custGeom>
            <a:avLst/>
            <a:gdLst/>
            <a:ahLst/>
            <a:cxnLst/>
            <a:rect r="r" b="b" t="t" l="l"/>
            <a:pathLst>
              <a:path h="7725183" w="19361722">
                <a:moveTo>
                  <a:pt x="0" y="0"/>
                </a:moveTo>
                <a:lnTo>
                  <a:pt x="19361722" y="0"/>
                </a:lnTo>
                <a:lnTo>
                  <a:pt x="19361722" y="7725182"/>
                </a:lnTo>
                <a:lnTo>
                  <a:pt x="0" y="77251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74" r="0" b="-1557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44162" y="0"/>
            <a:ext cx="18954393" cy="1362039"/>
            <a:chOff x="0" y="0"/>
            <a:chExt cx="4992103" cy="35872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992103" cy="358726"/>
            </a:xfrm>
            <a:custGeom>
              <a:avLst/>
              <a:gdLst/>
              <a:ahLst/>
              <a:cxnLst/>
              <a:rect r="r" b="b" t="t" l="l"/>
              <a:pathLst>
                <a:path h="358726" w="4992103">
                  <a:moveTo>
                    <a:pt x="14296" y="0"/>
                  </a:moveTo>
                  <a:lnTo>
                    <a:pt x="4977808" y="0"/>
                  </a:lnTo>
                  <a:cubicBezTo>
                    <a:pt x="4981599" y="0"/>
                    <a:pt x="4985235" y="1506"/>
                    <a:pt x="4987916" y="4187"/>
                  </a:cubicBezTo>
                  <a:cubicBezTo>
                    <a:pt x="4990597" y="6868"/>
                    <a:pt x="4992103" y="10504"/>
                    <a:pt x="4992103" y="14296"/>
                  </a:cubicBezTo>
                  <a:lnTo>
                    <a:pt x="4992103" y="344431"/>
                  </a:lnTo>
                  <a:cubicBezTo>
                    <a:pt x="4992103" y="348222"/>
                    <a:pt x="4990597" y="351858"/>
                    <a:pt x="4987916" y="354539"/>
                  </a:cubicBezTo>
                  <a:cubicBezTo>
                    <a:pt x="4985235" y="357220"/>
                    <a:pt x="4981599" y="358726"/>
                    <a:pt x="4977808" y="358726"/>
                  </a:cubicBezTo>
                  <a:lnTo>
                    <a:pt x="14296" y="358726"/>
                  </a:lnTo>
                  <a:cubicBezTo>
                    <a:pt x="10504" y="358726"/>
                    <a:pt x="6868" y="357220"/>
                    <a:pt x="4187" y="354539"/>
                  </a:cubicBezTo>
                  <a:cubicBezTo>
                    <a:pt x="1506" y="351858"/>
                    <a:pt x="0" y="348222"/>
                    <a:pt x="0" y="344431"/>
                  </a:cubicBezTo>
                  <a:lnTo>
                    <a:pt x="0" y="14296"/>
                  </a:lnTo>
                  <a:cubicBezTo>
                    <a:pt x="0" y="10504"/>
                    <a:pt x="1506" y="6868"/>
                    <a:pt x="4187" y="4187"/>
                  </a:cubicBezTo>
                  <a:cubicBezTo>
                    <a:pt x="6868" y="1506"/>
                    <a:pt x="10504" y="0"/>
                    <a:pt x="14296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14300"/>
              <a:ext cx="4992103" cy="47302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679"/>
                </a:lnSpc>
              </a:pPr>
              <a:r>
                <a:rPr lang="en-US" b="true" sz="6199">
                  <a:solidFill>
                    <a:srgbClr val="FDFDFD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02-Mstkshf</a:t>
              </a:r>
            </a:p>
          </p:txBody>
        </p:sp>
      </p:grp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311805">
            <a:off x="6513600" y="-520869"/>
            <a:ext cx="12293309" cy="11647426"/>
            <a:chOff x="0" y="0"/>
            <a:chExt cx="857872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57872" cy="812800"/>
            </a:xfrm>
            <a:custGeom>
              <a:avLst/>
              <a:gdLst/>
              <a:ahLst/>
              <a:cxnLst/>
              <a:rect r="r" b="b" t="t" l="l"/>
              <a:pathLst>
                <a:path h="812800" w="857872">
                  <a:moveTo>
                    <a:pt x="0" y="0"/>
                  </a:moveTo>
                  <a:lnTo>
                    <a:pt x="857872" y="0"/>
                  </a:lnTo>
                  <a:lnTo>
                    <a:pt x="857872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57665" t="0" r="-57665" b="0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305945">
            <a:off x="-568639" y="-691942"/>
            <a:ext cx="8680338" cy="12137915"/>
            <a:chOff x="0" y="0"/>
            <a:chExt cx="23939970" cy="3347580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3939970" cy="33475808"/>
            </a:xfrm>
            <a:custGeom>
              <a:avLst/>
              <a:gdLst/>
              <a:ahLst/>
              <a:cxnLst/>
              <a:rect r="r" b="b" t="t" l="l"/>
              <a:pathLst>
                <a:path h="33475808" w="23939970">
                  <a:moveTo>
                    <a:pt x="0" y="0"/>
                  </a:moveTo>
                  <a:lnTo>
                    <a:pt x="23939970" y="0"/>
                  </a:lnTo>
                  <a:lnTo>
                    <a:pt x="23939970" y="33475808"/>
                  </a:lnTo>
                  <a:lnTo>
                    <a:pt x="0" y="33475808"/>
                  </a:lnTo>
                  <a:close/>
                </a:path>
              </a:pathLst>
            </a:custGeom>
            <a:solidFill>
              <a:srgbClr val="255E69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643034" y="3452858"/>
            <a:ext cx="7230852" cy="2496673"/>
            <a:chOff x="0" y="0"/>
            <a:chExt cx="9641136" cy="332889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2088234"/>
              <a:ext cx="9641136" cy="12406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7062"/>
                </a:lnSpc>
              </a:pPr>
              <a:r>
                <a:rPr lang="en-US" b="true" sz="6600">
                  <a:solidFill>
                    <a:srgbClr val="FDFDFD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Google map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-171450"/>
              <a:ext cx="2345226" cy="19488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2362"/>
                </a:lnSpc>
                <a:spcBef>
                  <a:spcPct val="0"/>
                </a:spcBef>
              </a:pPr>
              <a:r>
                <a:rPr lang="en-US" b="true" sz="8830">
                  <a:solidFill>
                    <a:srgbClr val="FDFDFD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03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839772" y="-1013654"/>
            <a:ext cx="4448129" cy="11477194"/>
            <a:chOff x="0" y="0"/>
            <a:chExt cx="1171524" cy="302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71524" cy="3022800"/>
            </a:xfrm>
            <a:custGeom>
              <a:avLst/>
              <a:gdLst/>
              <a:ahLst/>
              <a:cxnLst/>
              <a:rect r="r" b="b" t="t" l="l"/>
              <a:pathLst>
                <a:path h="3022800" w="1171524">
                  <a:moveTo>
                    <a:pt x="60917" y="0"/>
                  </a:moveTo>
                  <a:lnTo>
                    <a:pt x="1110607" y="0"/>
                  </a:lnTo>
                  <a:cubicBezTo>
                    <a:pt x="1144250" y="0"/>
                    <a:pt x="1171524" y="27274"/>
                    <a:pt x="1171524" y="60917"/>
                  </a:cubicBezTo>
                  <a:lnTo>
                    <a:pt x="1171524" y="2961883"/>
                  </a:lnTo>
                  <a:cubicBezTo>
                    <a:pt x="1171524" y="2995527"/>
                    <a:pt x="1144250" y="3022800"/>
                    <a:pt x="1110607" y="3022800"/>
                  </a:cubicBezTo>
                  <a:lnTo>
                    <a:pt x="60917" y="3022800"/>
                  </a:lnTo>
                  <a:cubicBezTo>
                    <a:pt x="27274" y="3022800"/>
                    <a:pt x="0" y="2995527"/>
                    <a:pt x="0" y="2961883"/>
                  </a:cubicBezTo>
                  <a:lnTo>
                    <a:pt x="0" y="60917"/>
                  </a:lnTo>
                  <a:cubicBezTo>
                    <a:pt x="0" y="27274"/>
                    <a:pt x="27274" y="0"/>
                    <a:pt x="60917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171524" cy="306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767231" y="323669"/>
            <a:ext cx="4895803" cy="9639663"/>
            <a:chOff x="0" y="0"/>
            <a:chExt cx="703397" cy="138496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703397" cy="1384964"/>
            </a:xfrm>
            <a:custGeom>
              <a:avLst/>
              <a:gdLst/>
              <a:ahLst/>
              <a:cxnLst/>
              <a:rect r="r" b="b" t="t" l="l"/>
              <a:pathLst>
                <a:path h="1384964" w="703397">
                  <a:moveTo>
                    <a:pt x="53765" y="0"/>
                  </a:moveTo>
                  <a:lnTo>
                    <a:pt x="649632" y="0"/>
                  </a:lnTo>
                  <a:cubicBezTo>
                    <a:pt x="663891" y="0"/>
                    <a:pt x="677567" y="5665"/>
                    <a:pt x="687650" y="15748"/>
                  </a:cubicBezTo>
                  <a:cubicBezTo>
                    <a:pt x="697733" y="25831"/>
                    <a:pt x="703397" y="39506"/>
                    <a:pt x="703397" y="53765"/>
                  </a:cubicBezTo>
                  <a:lnTo>
                    <a:pt x="703397" y="1331199"/>
                  </a:lnTo>
                  <a:cubicBezTo>
                    <a:pt x="703397" y="1360893"/>
                    <a:pt x="679326" y="1384964"/>
                    <a:pt x="649632" y="1384964"/>
                  </a:cubicBezTo>
                  <a:lnTo>
                    <a:pt x="53765" y="1384964"/>
                  </a:lnTo>
                  <a:cubicBezTo>
                    <a:pt x="24072" y="1384964"/>
                    <a:pt x="0" y="1360893"/>
                    <a:pt x="0" y="1331199"/>
                  </a:cubicBezTo>
                  <a:lnTo>
                    <a:pt x="0" y="53765"/>
                  </a:lnTo>
                  <a:cubicBezTo>
                    <a:pt x="0" y="24072"/>
                    <a:pt x="24072" y="0"/>
                    <a:pt x="53765" y="0"/>
                  </a:cubicBezTo>
                  <a:close/>
                </a:path>
              </a:pathLst>
            </a:custGeom>
            <a:blipFill>
              <a:blip r:embed="rId3"/>
              <a:stretch>
                <a:fillRect l="-1146" t="0" r="-1146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7115585" y="5427403"/>
            <a:ext cx="2897183" cy="2897183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515379" y="5470733"/>
            <a:ext cx="2897183" cy="2897183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3923444" y="5470733"/>
            <a:ext cx="2897183" cy="2897183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7107650" y="1143000"/>
            <a:ext cx="7166218" cy="7475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29"/>
              </a:lnSpc>
              <a:spcBef>
                <a:spcPct val="0"/>
              </a:spcBef>
            </a:pPr>
            <a:r>
              <a:rPr lang="en-US" b="true" sz="5700" strike="noStrike" u="none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Problem</a:t>
            </a:r>
            <a:r>
              <a:rPr lang="en-US" b="true" sz="5700" strike="noStrike" u="none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 Statement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7063209" y="2710915"/>
            <a:ext cx="9838681" cy="10174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233"/>
              </a:lnSpc>
            </a:pPr>
            <a:r>
              <a:rPr lang="en-US" sz="2391" spc="88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Why</a:t>
            </a:r>
            <a:r>
              <a:rPr lang="en-US" sz="2391" spc="88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does Palestine still rely on slow, manual, and disconnected tools in such a fast-growing real estate market?"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056063" y="5907373"/>
            <a:ext cx="992738" cy="617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14"/>
              </a:lnSpc>
              <a:spcBef>
                <a:spcPct val="0"/>
              </a:spcBef>
            </a:pPr>
            <a:r>
              <a:rPr lang="en-US" b="true" sz="3653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01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465320" y="5907373"/>
            <a:ext cx="992738" cy="617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14"/>
              </a:lnSpc>
              <a:spcBef>
                <a:spcPct val="0"/>
              </a:spcBef>
            </a:pPr>
            <a:r>
              <a:rPr lang="en-US" b="true" sz="3653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02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4875666" y="5907373"/>
            <a:ext cx="992738" cy="617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14"/>
              </a:lnSpc>
              <a:spcBef>
                <a:spcPct val="0"/>
              </a:spcBef>
            </a:pPr>
            <a:r>
              <a:rPr lang="en-US" b="true" sz="3653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03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063209" y="6710486"/>
            <a:ext cx="2978446" cy="380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60"/>
              </a:lnSpc>
              <a:spcBef>
                <a:spcPct val="0"/>
              </a:spcBef>
            </a:pPr>
            <a:r>
              <a:rPr lang="en-US" sz="2257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Market Challenges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493326" y="6710486"/>
            <a:ext cx="2978446" cy="380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60"/>
              </a:lnSpc>
              <a:spcBef>
                <a:spcPct val="0"/>
              </a:spcBef>
            </a:pPr>
            <a:r>
              <a:rPr lang="en-US" sz="2257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 Manual Work Issues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923444" y="6710486"/>
            <a:ext cx="2978446" cy="7808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60"/>
              </a:lnSpc>
              <a:spcBef>
                <a:spcPct val="0"/>
              </a:spcBef>
            </a:pPr>
            <a:r>
              <a:rPr lang="en-US" sz="2257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Existing Platforms (e.g., Shobiddak)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62050" y="713404"/>
            <a:ext cx="8325937" cy="8860193"/>
            <a:chOff x="0" y="0"/>
            <a:chExt cx="11101250" cy="11813590"/>
          </a:xfrm>
        </p:grpSpPr>
        <p:sp>
          <p:nvSpPr>
            <p:cNvPr name="AutoShape 6" id="6"/>
            <p:cNvSpPr/>
            <p:nvPr/>
          </p:nvSpPr>
          <p:spPr>
            <a:xfrm rot="-131710">
              <a:off x="214668" y="200199"/>
              <a:ext cx="10671914" cy="1141319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874564"/>
                    </a:lnTo>
                    <a:lnTo>
                      <a:pt x="812800" y="87456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30749" t="0" r="-30749" b="0"/>
                </a:stretch>
              </a:blipFill>
            </p:spPr>
          </p:sp>
        </p:grpSp>
      </p:grpSp>
      <p:sp>
        <p:nvSpPr>
          <p:cNvPr name="Freeform 9" id="9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202183">
            <a:off x="10488973" y="3092254"/>
            <a:ext cx="6356903" cy="22590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8530"/>
              </a:lnSpc>
            </a:pPr>
            <a:r>
              <a:rPr lang="en-US" b="true" sz="9478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AI</a:t>
            </a:r>
            <a:r>
              <a:rPr lang="en-US" b="true" sz="9478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Chat System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43" t="0" r="-1843" b="0"/>
            </a:stretch>
          </a:blipFill>
        </p:spPr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58309" y="0"/>
            <a:ext cx="19659693" cy="10287000"/>
          </a:xfrm>
          <a:custGeom>
            <a:avLst/>
            <a:gdLst/>
            <a:ahLst/>
            <a:cxnLst/>
            <a:rect r="r" b="b" t="t" l="l"/>
            <a:pathLst>
              <a:path h="10287000" w="19659693">
                <a:moveTo>
                  <a:pt x="0" y="0"/>
                </a:moveTo>
                <a:lnTo>
                  <a:pt x="19659694" y="0"/>
                </a:lnTo>
                <a:lnTo>
                  <a:pt x="19659694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630" t="0" r="-9630" b="0"/>
            </a:stretch>
          </a:blipFill>
        </p:spPr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717050" y="1456170"/>
            <a:ext cx="12570950" cy="6305771"/>
          </a:xfrm>
          <a:custGeom>
            <a:avLst/>
            <a:gdLst/>
            <a:ahLst/>
            <a:cxnLst/>
            <a:rect r="r" b="b" t="t" l="l"/>
            <a:pathLst>
              <a:path h="6305771" w="12570950">
                <a:moveTo>
                  <a:pt x="0" y="0"/>
                </a:moveTo>
                <a:lnTo>
                  <a:pt x="12570950" y="0"/>
                </a:lnTo>
                <a:lnTo>
                  <a:pt x="12570950" y="6305771"/>
                </a:lnTo>
                <a:lnTo>
                  <a:pt x="0" y="63057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030" t="0" r="-672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33897" y="2698192"/>
            <a:ext cx="5554984" cy="3057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Artificial intelligence training</a:t>
            </a:r>
          </a:p>
        </p:txBody>
      </p:sp>
      <p:sp>
        <p:nvSpPr>
          <p:cNvPr name="AutoShape 4" id="4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62050" y="713404"/>
            <a:ext cx="8325937" cy="8860193"/>
            <a:chOff x="0" y="0"/>
            <a:chExt cx="11101250" cy="11813590"/>
          </a:xfrm>
        </p:grpSpPr>
        <p:sp>
          <p:nvSpPr>
            <p:cNvPr name="AutoShape 6" id="6"/>
            <p:cNvSpPr/>
            <p:nvPr/>
          </p:nvSpPr>
          <p:spPr>
            <a:xfrm rot="-131710">
              <a:off x="214668" y="200199"/>
              <a:ext cx="10671914" cy="1141319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874564"/>
                    </a:lnTo>
                    <a:lnTo>
                      <a:pt x="812800" y="87456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3799" t="0" r="-3799" b="0"/>
                </a:stretch>
              </a:blipFill>
            </p:spPr>
          </p:sp>
        </p:grpSp>
      </p:grpSp>
      <p:sp>
        <p:nvSpPr>
          <p:cNvPr name="Freeform 9" id="9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202183">
            <a:off x="10488973" y="2009927"/>
            <a:ext cx="6356903" cy="4423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8530"/>
              </a:lnSpc>
            </a:pPr>
            <a:r>
              <a:rPr lang="en-US" b="true" sz="9478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Technical support or</a:t>
            </a:r>
            <a:r>
              <a:rPr lang="en-US" b="true" sz="9478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customer service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518799" y="-116645"/>
            <a:ext cx="6036016" cy="10520289"/>
          </a:xfrm>
          <a:custGeom>
            <a:avLst/>
            <a:gdLst/>
            <a:ahLst/>
            <a:cxnLst/>
            <a:rect r="r" b="b" t="t" l="l"/>
            <a:pathLst>
              <a:path h="10520289" w="6036016">
                <a:moveTo>
                  <a:pt x="0" y="0"/>
                </a:moveTo>
                <a:lnTo>
                  <a:pt x="6036016" y="0"/>
                </a:lnTo>
                <a:lnTo>
                  <a:pt x="6036016" y="10520290"/>
                </a:lnTo>
                <a:lnTo>
                  <a:pt x="0" y="105202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28080" y="1028700"/>
            <a:ext cx="17717492" cy="7552081"/>
          </a:xfrm>
          <a:custGeom>
            <a:avLst/>
            <a:gdLst/>
            <a:ahLst/>
            <a:cxnLst/>
            <a:rect r="r" b="b" t="t" l="l"/>
            <a:pathLst>
              <a:path h="7552081" w="17717492">
                <a:moveTo>
                  <a:pt x="0" y="0"/>
                </a:moveTo>
                <a:lnTo>
                  <a:pt x="17717492" y="0"/>
                </a:lnTo>
                <a:lnTo>
                  <a:pt x="17717492" y="7552081"/>
                </a:lnTo>
                <a:lnTo>
                  <a:pt x="0" y="75520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62050" y="713404"/>
            <a:ext cx="8325937" cy="8860193"/>
            <a:chOff x="0" y="0"/>
            <a:chExt cx="11101250" cy="11813590"/>
          </a:xfrm>
        </p:grpSpPr>
        <p:sp>
          <p:nvSpPr>
            <p:cNvPr name="AutoShape 6" id="6"/>
            <p:cNvSpPr/>
            <p:nvPr/>
          </p:nvSpPr>
          <p:spPr>
            <a:xfrm rot="-131710">
              <a:off x="214668" y="200199"/>
              <a:ext cx="10671914" cy="1141319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874564"/>
                    </a:lnTo>
                    <a:lnTo>
                      <a:pt x="812800" y="87456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3799" t="0" r="-3799" b="0"/>
                </a:stretch>
              </a:blipFill>
            </p:spPr>
          </p:sp>
        </p:grpSp>
      </p:grpSp>
      <p:sp>
        <p:nvSpPr>
          <p:cNvPr name="Freeform 9" id="9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202183">
            <a:off x="10403506" y="4022827"/>
            <a:ext cx="7298619" cy="22590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8530"/>
              </a:lnSpc>
            </a:pPr>
            <a:r>
              <a:rPr lang="en-US" b="true" sz="9478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tran</a:t>
            </a:r>
            <a:r>
              <a:rPr lang="en-US" b="true" sz="9478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slation service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9877780" cy="10287000"/>
          </a:xfrm>
          <a:custGeom>
            <a:avLst/>
            <a:gdLst/>
            <a:ahLst/>
            <a:cxnLst/>
            <a:rect r="r" b="b" t="t" l="l"/>
            <a:pathLst>
              <a:path h="10287000" w="19877780">
                <a:moveTo>
                  <a:pt x="0" y="0"/>
                </a:moveTo>
                <a:lnTo>
                  <a:pt x="19877780" y="0"/>
                </a:lnTo>
                <a:lnTo>
                  <a:pt x="198777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7366" r="-921" b="-865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253251" y="1198386"/>
            <a:ext cx="7106947" cy="1310661"/>
            <a:chOff x="0" y="0"/>
            <a:chExt cx="1871789" cy="34519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871788" cy="345195"/>
            </a:xfrm>
            <a:custGeom>
              <a:avLst/>
              <a:gdLst/>
              <a:ahLst/>
              <a:cxnLst/>
              <a:rect r="r" b="b" t="t" l="l"/>
              <a:pathLst>
                <a:path h="345195" w="1871788">
                  <a:moveTo>
                    <a:pt x="18519" y="0"/>
                  </a:moveTo>
                  <a:lnTo>
                    <a:pt x="1853270" y="0"/>
                  </a:lnTo>
                  <a:cubicBezTo>
                    <a:pt x="1858181" y="0"/>
                    <a:pt x="1862892" y="1951"/>
                    <a:pt x="1866364" y="5424"/>
                  </a:cubicBezTo>
                  <a:cubicBezTo>
                    <a:pt x="1869837" y="8897"/>
                    <a:pt x="1871788" y="13607"/>
                    <a:pt x="1871788" y="18519"/>
                  </a:cubicBezTo>
                  <a:lnTo>
                    <a:pt x="1871788" y="326676"/>
                  </a:lnTo>
                  <a:cubicBezTo>
                    <a:pt x="1871788" y="331587"/>
                    <a:pt x="1869837" y="336298"/>
                    <a:pt x="1866364" y="339771"/>
                  </a:cubicBezTo>
                  <a:cubicBezTo>
                    <a:pt x="1862892" y="343244"/>
                    <a:pt x="1858181" y="345195"/>
                    <a:pt x="1853270" y="345195"/>
                  </a:cubicBezTo>
                  <a:lnTo>
                    <a:pt x="18519" y="345195"/>
                  </a:lnTo>
                  <a:cubicBezTo>
                    <a:pt x="13607" y="345195"/>
                    <a:pt x="8897" y="343244"/>
                    <a:pt x="5424" y="339771"/>
                  </a:cubicBezTo>
                  <a:cubicBezTo>
                    <a:pt x="1951" y="336298"/>
                    <a:pt x="0" y="331587"/>
                    <a:pt x="0" y="326676"/>
                  </a:cubicBezTo>
                  <a:lnTo>
                    <a:pt x="0" y="18519"/>
                  </a:lnTo>
                  <a:cubicBezTo>
                    <a:pt x="0" y="13607"/>
                    <a:pt x="1951" y="8897"/>
                    <a:pt x="5424" y="5424"/>
                  </a:cubicBezTo>
                  <a:cubicBezTo>
                    <a:pt x="8897" y="1951"/>
                    <a:pt x="13607" y="0"/>
                    <a:pt x="18519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04775"/>
              <a:ext cx="1871789" cy="44997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7419"/>
                </a:lnSpc>
              </a:pPr>
              <a:r>
                <a:rPr lang="en-US" b="true" sz="5299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Before</a:t>
              </a:r>
            </a:p>
          </p:txBody>
        </p:sp>
      </p:grp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22608791" cy="10287000"/>
          </a:xfrm>
          <a:custGeom>
            <a:avLst/>
            <a:gdLst/>
            <a:ahLst/>
            <a:cxnLst/>
            <a:rect r="r" b="b" t="t" l="l"/>
            <a:pathLst>
              <a:path h="10287000" w="22608791">
                <a:moveTo>
                  <a:pt x="0" y="0"/>
                </a:moveTo>
                <a:lnTo>
                  <a:pt x="22608791" y="0"/>
                </a:lnTo>
                <a:lnTo>
                  <a:pt x="2260879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357689" y="1028700"/>
            <a:ext cx="5723149" cy="1172467"/>
            <a:chOff x="0" y="0"/>
            <a:chExt cx="1507331" cy="30879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07331" cy="308798"/>
            </a:xfrm>
            <a:custGeom>
              <a:avLst/>
              <a:gdLst/>
              <a:ahLst/>
              <a:cxnLst/>
              <a:rect r="r" b="b" t="t" l="l"/>
              <a:pathLst>
                <a:path h="308798" w="1507331">
                  <a:moveTo>
                    <a:pt x="22997" y="0"/>
                  </a:moveTo>
                  <a:lnTo>
                    <a:pt x="1484335" y="0"/>
                  </a:lnTo>
                  <a:cubicBezTo>
                    <a:pt x="1490434" y="0"/>
                    <a:pt x="1496283" y="2423"/>
                    <a:pt x="1500596" y="6736"/>
                  </a:cubicBezTo>
                  <a:cubicBezTo>
                    <a:pt x="1504909" y="11048"/>
                    <a:pt x="1507331" y="16897"/>
                    <a:pt x="1507331" y="22997"/>
                  </a:cubicBezTo>
                  <a:lnTo>
                    <a:pt x="1507331" y="285801"/>
                  </a:lnTo>
                  <a:cubicBezTo>
                    <a:pt x="1507331" y="298502"/>
                    <a:pt x="1497036" y="308798"/>
                    <a:pt x="1484335" y="308798"/>
                  </a:cubicBezTo>
                  <a:lnTo>
                    <a:pt x="22997" y="308798"/>
                  </a:lnTo>
                  <a:cubicBezTo>
                    <a:pt x="16897" y="308798"/>
                    <a:pt x="11048" y="306375"/>
                    <a:pt x="6736" y="302062"/>
                  </a:cubicBezTo>
                  <a:cubicBezTo>
                    <a:pt x="2423" y="297750"/>
                    <a:pt x="0" y="291900"/>
                    <a:pt x="0" y="285801"/>
                  </a:cubicBezTo>
                  <a:lnTo>
                    <a:pt x="0" y="22997"/>
                  </a:lnTo>
                  <a:cubicBezTo>
                    <a:pt x="0" y="16897"/>
                    <a:pt x="2423" y="11048"/>
                    <a:pt x="6736" y="6736"/>
                  </a:cubicBezTo>
                  <a:cubicBezTo>
                    <a:pt x="11048" y="2423"/>
                    <a:pt x="16897" y="0"/>
                    <a:pt x="22997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04775"/>
              <a:ext cx="1507331" cy="4135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7419"/>
                </a:lnSpc>
              </a:pPr>
              <a:r>
                <a:rPr lang="en-US" b="true" sz="5299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 After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912987" y="4463188"/>
            <a:ext cx="3943580" cy="3363520"/>
            <a:chOff x="0" y="0"/>
            <a:chExt cx="1038638" cy="88586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038638" cy="885865"/>
            </a:xfrm>
            <a:custGeom>
              <a:avLst/>
              <a:gdLst/>
              <a:ahLst/>
              <a:cxnLst/>
              <a:rect r="r" b="b" t="t" l="l"/>
              <a:pathLst>
                <a:path h="885865" w="1038638">
                  <a:moveTo>
                    <a:pt x="100122" y="0"/>
                  </a:moveTo>
                  <a:lnTo>
                    <a:pt x="938517" y="0"/>
                  </a:lnTo>
                  <a:cubicBezTo>
                    <a:pt x="993812" y="0"/>
                    <a:pt x="1038638" y="44826"/>
                    <a:pt x="1038638" y="100122"/>
                  </a:cubicBezTo>
                  <a:lnTo>
                    <a:pt x="1038638" y="785744"/>
                  </a:lnTo>
                  <a:cubicBezTo>
                    <a:pt x="1038638" y="841039"/>
                    <a:pt x="993812" y="885865"/>
                    <a:pt x="938517" y="885865"/>
                  </a:cubicBezTo>
                  <a:lnTo>
                    <a:pt x="100122" y="885865"/>
                  </a:lnTo>
                  <a:cubicBezTo>
                    <a:pt x="44826" y="885865"/>
                    <a:pt x="0" y="841039"/>
                    <a:pt x="0" y="785744"/>
                  </a:cubicBezTo>
                  <a:lnTo>
                    <a:pt x="0" y="100122"/>
                  </a:lnTo>
                  <a:cubicBezTo>
                    <a:pt x="0" y="44826"/>
                    <a:pt x="44826" y="0"/>
                    <a:pt x="100122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038638" cy="923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8148498" y="4463188"/>
            <a:ext cx="3943580" cy="3363520"/>
            <a:chOff x="0" y="0"/>
            <a:chExt cx="1038638" cy="88586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038638" cy="885865"/>
            </a:xfrm>
            <a:custGeom>
              <a:avLst/>
              <a:gdLst/>
              <a:ahLst/>
              <a:cxnLst/>
              <a:rect r="r" b="b" t="t" l="l"/>
              <a:pathLst>
                <a:path h="885865" w="1038638">
                  <a:moveTo>
                    <a:pt x="100122" y="0"/>
                  </a:moveTo>
                  <a:lnTo>
                    <a:pt x="938517" y="0"/>
                  </a:lnTo>
                  <a:cubicBezTo>
                    <a:pt x="993812" y="0"/>
                    <a:pt x="1038638" y="44826"/>
                    <a:pt x="1038638" y="100122"/>
                  </a:cubicBezTo>
                  <a:lnTo>
                    <a:pt x="1038638" y="785744"/>
                  </a:lnTo>
                  <a:cubicBezTo>
                    <a:pt x="1038638" y="841039"/>
                    <a:pt x="993812" y="885865"/>
                    <a:pt x="938517" y="885865"/>
                  </a:cubicBezTo>
                  <a:lnTo>
                    <a:pt x="100122" y="885865"/>
                  </a:lnTo>
                  <a:cubicBezTo>
                    <a:pt x="44826" y="885865"/>
                    <a:pt x="0" y="841039"/>
                    <a:pt x="0" y="785744"/>
                  </a:cubicBezTo>
                  <a:lnTo>
                    <a:pt x="0" y="100122"/>
                  </a:lnTo>
                  <a:cubicBezTo>
                    <a:pt x="0" y="44826"/>
                    <a:pt x="44826" y="0"/>
                    <a:pt x="100122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038638" cy="923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3299828" y="4463188"/>
            <a:ext cx="3943580" cy="3363520"/>
            <a:chOff x="0" y="0"/>
            <a:chExt cx="1038638" cy="88586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038638" cy="885865"/>
            </a:xfrm>
            <a:custGeom>
              <a:avLst/>
              <a:gdLst/>
              <a:ahLst/>
              <a:cxnLst/>
              <a:rect r="r" b="b" t="t" l="l"/>
              <a:pathLst>
                <a:path h="885865" w="1038638">
                  <a:moveTo>
                    <a:pt x="100122" y="0"/>
                  </a:moveTo>
                  <a:lnTo>
                    <a:pt x="938517" y="0"/>
                  </a:lnTo>
                  <a:cubicBezTo>
                    <a:pt x="993812" y="0"/>
                    <a:pt x="1038638" y="44826"/>
                    <a:pt x="1038638" y="100122"/>
                  </a:cubicBezTo>
                  <a:lnTo>
                    <a:pt x="1038638" y="785744"/>
                  </a:lnTo>
                  <a:cubicBezTo>
                    <a:pt x="1038638" y="841039"/>
                    <a:pt x="993812" y="885865"/>
                    <a:pt x="938517" y="885865"/>
                  </a:cubicBezTo>
                  <a:lnTo>
                    <a:pt x="100122" y="885865"/>
                  </a:lnTo>
                  <a:cubicBezTo>
                    <a:pt x="44826" y="885865"/>
                    <a:pt x="0" y="841039"/>
                    <a:pt x="0" y="785744"/>
                  </a:cubicBezTo>
                  <a:lnTo>
                    <a:pt x="0" y="100122"/>
                  </a:lnTo>
                  <a:cubicBezTo>
                    <a:pt x="0" y="44826"/>
                    <a:pt x="44826" y="0"/>
                    <a:pt x="100122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038638" cy="923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5797833" y="3873453"/>
            <a:ext cx="1562612" cy="1554089"/>
          </a:xfrm>
          <a:custGeom>
            <a:avLst/>
            <a:gdLst/>
            <a:ahLst/>
            <a:cxnLst/>
            <a:rect r="r" b="b" t="t" l="l"/>
            <a:pathLst>
              <a:path h="1554089" w="1562612">
                <a:moveTo>
                  <a:pt x="0" y="0"/>
                </a:moveTo>
                <a:lnTo>
                  <a:pt x="1562612" y="0"/>
                </a:lnTo>
                <a:lnTo>
                  <a:pt x="1562612" y="1554088"/>
                </a:lnTo>
                <a:lnTo>
                  <a:pt x="0" y="15540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1046891" y="3873453"/>
            <a:ext cx="1562612" cy="1554089"/>
          </a:xfrm>
          <a:custGeom>
            <a:avLst/>
            <a:gdLst/>
            <a:ahLst/>
            <a:cxnLst/>
            <a:rect r="r" b="b" t="t" l="l"/>
            <a:pathLst>
              <a:path h="1554089" w="1562612">
                <a:moveTo>
                  <a:pt x="0" y="0"/>
                </a:moveTo>
                <a:lnTo>
                  <a:pt x="1562612" y="0"/>
                </a:lnTo>
                <a:lnTo>
                  <a:pt x="1562612" y="1554088"/>
                </a:lnTo>
                <a:lnTo>
                  <a:pt x="0" y="15540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6295678" y="3873453"/>
            <a:ext cx="1562612" cy="1554089"/>
          </a:xfrm>
          <a:custGeom>
            <a:avLst/>
            <a:gdLst/>
            <a:ahLst/>
            <a:cxnLst/>
            <a:rect r="r" b="b" t="t" l="l"/>
            <a:pathLst>
              <a:path h="1554089" w="1562612">
                <a:moveTo>
                  <a:pt x="0" y="0"/>
                </a:moveTo>
                <a:lnTo>
                  <a:pt x="1562612" y="0"/>
                </a:lnTo>
                <a:lnTo>
                  <a:pt x="1562612" y="1554088"/>
                </a:lnTo>
                <a:lnTo>
                  <a:pt x="0" y="15540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-441056" y="-591083"/>
            <a:ext cx="5054271" cy="5054271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-25136" t="0" r="-25136" b="0"/>
              </a:stretch>
            </a:blipFill>
          </p:spPr>
        </p:sp>
      </p:grpSp>
      <p:sp>
        <p:nvSpPr>
          <p:cNvPr name="TextBox 17" id="17"/>
          <p:cNvSpPr txBox="true"/>
          <p:nvPr/>
        </p:nvSpPr>
        <p:spPr>
          <a:xfrm rot="0">
            <a:off x="6999519" y="1143000"/>
            <a:ext cx="5778375" cy="7475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29"/>
              </a:lnSpc>
              <a:spcBef>
                <a:spcPct val="0"/>
              </a:spcBef>
            </a:pPr>
            <a:r>
              <a:rPr lang="en-US" b="true" sz="5700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Objectives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510357" y="5539662"/>
            <a:ext cx="2748841" cy="878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80"/>
              </a:lnSpc>
              <a:spcBef>
                <a:spcPct val="0"/>
              </a:spcBef>
            </a:pPr>
            <a:r>
              <a:rPr lang="en-US" sz="2557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Digital Foundation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745867" y="5539662"/>
            <a:ext cx="2748841" cy="878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80"/>
              </a:lnSpc>
              <a:spcBef>
                <a:spcPct val="0"/>
              </a:spcBef>
            </a:pPr>
            <a:r>
              <a:rPr lang="en-US" sz="2557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Smart &amp; Organized System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978028" y="5539662"/>
            <a:ext cx="2748841" cy="878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80"/>
              </a:lnSpc>
              <a:spcBef>
                <a:spcPct val="0"/>
              </a:spcBef>
            </a:pPr>
            <a:r>
              <a:rPr lang="en-US" sz="2557">
                <a:solidFill>
                  <a:srgbClr val="FDFDFD"/>
                </a:solidFill>
                <a:latin typeface="Open Sans"/>
                <a:ea typeface="Open Sans"/>
                <a:cs typeface="Open Sans"/>
                <a:sym typeface="Open Sans"/>
              </a:rPr>
              <a:t> Customer-Centric Innovation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28700" y="3138854"/>
            <a:ext cx="16230600" cy="4009292"/>
            <a:chOff x="0" y="0"/>
            <a:chExt cx="3774616" cy="932408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774617" cy="932408"/>
            </a:xfrm>
            <a:custGeom>
              <a:avLst/>
              <a:gdLst/>
              <a:ahLst/>
              <a:cxnLst/>
              <a:rect r="r" b="b" t="t" l="l"/>
              <a:pathLst>
                <a:path h="932408" w="3774617">
                  <a:moveTo>
                    <a:pt x="0" y="0"/>
                  </a:moveTo>
                  <a:lnTo>
                    <a:pt x="3774617" y="0"/>
                  </a:lnTo>
                  <a:lnTo>
                    <a:pt x="3774617" y="932408"/>
                  </a:lnTo>
                  <a:lnTo>
                    <a:pt x="0" y="932408"/>
                  </a:lnTo>
                  <a:close/>
                </a:path>
              </a:pathLst>
            </a:custGeom>
            <a:solidFill>
              <a:srgbClr val="E8E9E9"/>
            </a:solidFill>
          </p:spPr>
        </p:sp>
      </p:grpSp>
      <p:sp>
        <p:nvSpPr>
          <p:cNvPr name="Freeform 6" id="6"/>
          <p:cNvSpPr/>
          <p:nvPr/>
        </p:nvSpPr>
        <p:spPr>
          <a:xfrm flipH="false" flipV="false" rot="4695204">
            <a:off x="1175350" y="3349924"/>
            <a:ext cx="4443920" cy="7596444"/>
          </a:xfrm>
          <a:custGeom>
            <a:avLst/>
            <a:gdLst/>
            <a:ahLst/>
            <a:cxnLst/>
            <a:rect r="r" b="b" t="t" l="l"/>
            <a:pathLst>
              <a:path h="7596444" w="4443920">
                <a:moveTo>
                  <a:pt x="0" y="0"/>
                </a:moveTo>
                <a:lnTo>
                  <a:pt x="4443919" y="0"/>
                </a:lnTo>
                <a:lnTo>
                  <a:pt x="4443919" y="7596444"/>
                </a:lnTo>
                <a:lnTo>
                  <a:pt x="0" y="75964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5029200" y="4432410"/>
            <a:ext cx="8229600" cy="1605523"/>
            <a:chOff x="0" y="0"/>
            <a:chExt cx="10972800" cy="2140697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-66675"/>
              <a:ext cx="10972800" cy="162267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977"/>
                </a:lnSpc>
                <a:spcBef>
                  <a:spcPct val="0"/>
                </a:spcBef>
              </a:pPr>
              <a:r>
                <a:rPr lang="en-US" b="true" sz="3555" u="none">
                  <a:solidFill>
                    <a:srgbClr val="255E69"/>
                  </a:solidFill>
                  <a:latin typeface="Inter Bold"/>
                  <a:ea typeface="Inter Bold"/>
                  <a:cs typeface="Inter Bold"/>
                  <a:sym typeface="Inter Bold"/>
                </a:rPr>
                <a:t>ACCOUNTS AND ADMINISTRATOR ACCOUNTS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1646426"/>
              <a:ext cx="10972800" cy="49427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185"/>
                </a:lnSpc>
              </a:pPr>
            </a:p>
          </p:txBody>
        </p:sp>
      </p:grp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2510" y="4535129"/>
            <a:ext cx="5554984" cy="1019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My</a:t>
            </a: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account</a:t>
            </a: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5656678" y="1163840"/>
            <a:ext cx="12309842" cy="6742579"/>
          </a:xfrm>
          <a:custGeom>
            <a:avLst/>
            <a:gdLst/>
            <a:ahLst/>
            <a:cxnLst/>
            <a:rect r="r" b="b" t="t" l="l"/>
            <a:pathLst>
              <a:path h="6742579" w="12309842">
                <a:moveTo>
                  <a:pt x="0" y="0"/>
                </a:moveTo>
                <a:lnTo>
                  <a:pt x="12309842" y="0"/>
                </a:lnTo>
                <a:lnTo>
                  <a:pt x="12309842" y="6742579"/>
                </a:lnTo>
                <a:lnTo>
                  <a:pt x="0" y="67425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0051" t="-11428" r="-20256" b="0"/>
            </a:stretch>
          </a:blipFill>
        </p:spPr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2510" y="4535129"/>
            <a:ext cx="5554984" cy="1019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My wishlist</a:t>
            </a: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5651027" y="1524498"/>
            <a:ext cx="12636973" cy="6652151"/>
          </a:xfrm>
          <a:custGeom>
            <a:avLst/>
            <a:gdLst/>
            <a:ahLst/>
            <a:cxnLst/>
            <a:rect r="r" b="b" t="t" l="l"/>
            <a:pathLst>
              <a:path h="6652151" w="12636973">
                <a:moveTo>
                  <a:pt x="0" y="0"/>
                </a:moveTo>
                <a:lnTo>
                  <a:pt x="12636973" y="0"/>
                </a:lnTo>
                <a:lnTo>
                  <a:pt x="12636973" y="6652152"/>
                </a:lnTo>
                <a:lnTo>
                  <a:pt x="0" y="66521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067" t="0" r="-20380" b="-93"/>
            </a:stretch>
          </a:blipFill>
        </p:spPr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8800013" y="713404"/>
            <a:ext cx="8325937" cy="8860193"/>
            <a:chOff x="0" y="0"/>
            <a:chExt cx="11101250" cy="11813590"/>
          </a:xfrm>
        </p:grpSpPr>
        <p:sp>
          <p:nvSpPr>
            <p:cNvPr name="AutoShape 5" id="5"/>
            <p:cNvSpPr/>
            <p:nvPr/>
          </p:nvSpPr>
          <p:spPr>
            <a:xfrm rot="131710">
              <a:off x="214668" y="200199"/>
              <a:ext cx="10671914" cy="11413192"/>
            </a:xfrm>
            <a:prstGeom prst="rect">
              <a:avLst/>
            </a:prstGeom>
            <a:solidFill>
              <a:srgbClr val="D9DCDD"/>
            </a:solidFill>
          </p:spPr>
        </p:sp>
        <p:grpSp>
          <p:nvGrpSpPr>
            <p:cNvPr name="Group 6" id="6"/>
            <p:cNvGrpSpPr/>
            <p:nvPr/>
          </p:nvGrpSpPr>
          <p:grpSpPr>
            <a:xfrm rot="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74564"/>
                    </a:lnTo>
                    <a:lnTo>
                      <a:pt x="0" y="874564"/>
                    </a:lnTo>
                    <a:close/>
                  </a:path>
                </a:pathLst>
              </a:custGeom>
              <a:blipFill>
                <a:blip r:embed="rId4"/>
                <a:stretch>
                  <a:fillRect l="-3799" t="0" r="-3799" b="0"/>
                </a:stretch>
              </a:blipFill>
            </p:spPr>
          </p:sp>
        </p:grpSp>
      </p:grpSp>
      <p:sp>
        <p:nvSpPr>
          <p:cNvPr name="Freeform 8" id="8"/>
          <p:cNvSpPr/>
          <p:nvPr/>
        </p:nvSpPr>
        <p:spPr>
          <a:xfrm flipH="false" flipV="false" rot="0">
            <a:off x="12341029" y="4285678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0" y="0"/>
                </a:moveTo>
                <a:lnTo>
                  <a:pt x="7092437" y="0"/>
                </a:lnTo>
                <a:lnTo>
                  <a:pt x="7092437" y="7516070"/>
                </a:lnTo>
                <a:lnTo>
                  <a:pt x="0" y="751607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10800000">
            <a:off x="-803019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0" y="0"/>
                </a:moveTo>
                <a:lnTo>
                  <a:pt x="7092437" y="0"/>
                </a:lnTo>
                <a:lnTo>
                  <a:pt x="7092437" y="7516069"/>
                </a:lnTo>
                <a:lnTo>
                  <a:pt x="0" y="75160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437311">
            <a:off x="3778763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0" y="0"/>
                </a:moveTo>
                <a:lnTo>
                  <a:pt x="1667950" y="0"/>
                </a:lnTo>
                <a:lnTo>
                  <a:pt x="1667950" y="1428371"/>
                </a:lnTo>
                <a:lnTo>
                  <a:pt x="0" y="142837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3757476">
            <a:off x="7501983" y="7124399"/>
            <a:ext cx="2132320" cy="1957857"/>
          </a:xfrm>
          <a:custGeom>
            <a:avLst/>
            <a:gdLst/>
            <a:ahLst/>
            <a:cxnLst/>
            <a:rect r="r" b="b" t="t" l="l"/>
            <a:pathLst>
              <a:path h="1957857" w="2132320">
                <a:moveTo>
                  <a:pt x="0" y="0"/>
                </a:moveTo>
                <a:lnTo>
                  <a:pt x="2132320" y="0"/>
                </a:lnTo>
                <a:lnTo>
                  <a:pt x="2132320" y="1957857"/>
                </a:lnTo>
                <a:lnTo>
                  <a:pt x="0" y="195785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-202183">
            <a:off x="1131186" y="2909583"/>
            <a:ext cx="8839120" cy="3308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386"/>
              </a:lnSpc>
            </a:pPr>
            <a:r>
              <a:rPr lang="en-US" b="true" sz="7096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ADMIN STREETER FEATURES ON THE FRONT-END OF THE SITE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2510" y="4025542"/>
            <a:ext cx="6348511" cy="2038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Add</a:t>
            </a: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properties for rent</a:t>
            </a: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9815446" y="177893"/>
            <a:ext cx="8318768" cy="8836554"/>
          </a:xfrm>
          <a:custGeom>
            <a:avLst/>
            <a:gdLst/>
            <a:ahLst/>
            <a:cxnLst/>
            <a:rect r="r" b="b" t="t" l="l"/>
            <a:pathLst>
              <a:path h="8836554" w="8318768">
                <a:moveTo>
                  <a:pt x="0" y="0"/>
                </a:moveTo>
                <a:lnTo>
                  <a:pt x="8318768" y="0"/>
                </a:lnTo>
                <a:lnTo>
                  <a:pt x="8318768" y="8836554"/>
                </a:lnTo>
                <a:lnTo>
                  <a:pt x="0" y="88365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6618" t="0" r="-45643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013990" y="177893"/>
            <a:ext cx="3801456" cy="3955986"/>
          </a:xfrm>
          <a:custGeom>
            <a:avLst/>
            <a:gdLst/>
            <a:ahLst/>
            <a:cxnLst/>
            <a:rect r="r" b="b" t="t" l="l"/>
            <a:pathLst>
              <a:path h="3955986" w="3801456">
                <a:moveTo>
                  <a:pt x="0" y="0"/>
                </a:moveTo>
                <a:lnTo>
                  <a:pt x="3801456" y="0"/>
                </a:lnTo>
                <a:lnTo>
                  <a:pt x="3801456" y="3955986"/>
                </a:lnTo>
                <a:lnTo>
                  <a:pt x="0" y="39559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2510" y="4025542"/>
            <a:ext cx="6348511" cy="2038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Add</a:t>
            </a: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properties for Sell</a:t>
            </a: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349503" y="0"/>
            <a:ext cx="4182994" cy="4353034"/>
          </a:xfrm>
          <a:custGeom>
            <a:avLst/>
            <a:gdLst/>
            <a:ahLst/>
            <a:cxnLst/>
            <a:rect r="r" b="b" t="t" l="l"/>
            <a:pathLst>
              <a:path h="4353034" w="4182994">
                <a:moveTo>
                  <a:pt x="0" y="0"/>
                </a:moveTo>
                <a:lnTo>
                  <a:pt x="4182994" y="0"/>
                </a:lnTo>
                <a:lnTo>
                  <a:pt x="4182994" y="4353034"/>
                </a:lnTo>
                <a:lnTo>
                  <a:pt x="0" y="43530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341492" y="0"/>
            <a:ext cx="5864803" cy="10287000"/>
          </a:xfrm>
          <a:custGeom>
            <a:avLst/>
            <a:gdLst/>
            <a:ahLst/>
            <a:cxnLst/>
            <a:rect r="r" b="b" t="t" l="l"/>
            <a:pathLst>
              <a:path h="10287000" w="5864803">
                <a:moveTo>
                  <a:pt x="0" y="0"/>
                </a:moveTo>
                <a:lnTo>
                  <a:pt x="5864803" y="0"/>
                </a:lnTo>
                <a:lnTo>
                  <a:pt x="5864803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80786" y="2990504"/>
            <a:ext cx="6348511" cy="3057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Controlling</a:t>
            </a: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registered user accounts</a:t>
            </a: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6429960" y="1171372"/>
            <a:ext cx="11637071" cy="7189240"/>
          </a:xfrm>
          <a:custGeom>
            <a:avLst/>
            <a:gdLst/>
            <a:ahLst/>
            <a:cxnLst/>
            <a:rect r="r" b="b" t="t" l="l"/>
            <a:pathLst>
              <a:path h="7189240" w="11637071">
                <a:moveTo>
                  <a:pt x="0" y="0"/>
                </a:moveTo>
                <a:lnTo>
                  <a:pt x="11637071" y="0"/>
                </a:lnTo>
                <a:lnTo>
                  <a:pt x="11637071" y="7189239"/>
                </a:lnTo>
                <a:lnTo>
                  <a:pt x="0" y="71892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362" t="0" r="-13362" b="0"/>
            </a:stretch>
          </a:blipFill>
        </p:spPr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 descr="Warp Effect Line Drop Shadow"/>
          <p:cNvSpPr/>
          <p:nvPr/>
        </p:nvSpPr>
        <p:spPr>
          <a:xfrm flipH="false" flipV="false" rot="0">
            <a:off x="9587608" y="7039921"/>
            <a:ext cx="7671692" cy="690452"/>
          </a:xfrm>
          <a:custGeom>
            <a:avLst/>
            <a:gdLst/>
            <a:ahLst/>
            <a:cxnLst/>
            <a:rect r="r" b="b" t="t" l="l"/>
            <a:pathLst>
              <a:path h="690452" w="7671692">
                <a:moveTo>
                  <a:pt x="0" y="0"/>
                </a:moveTo>
                <a:lnTo>
                  <a:pt x="7671692" y="0"/>
                </a:lnTo>
                <a:lnTo>
                  <a:pt x="7671692" y="690452"/>
                </a:lnTo>
                <a:lnTo>
                  <a:pt x="0" y="6904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62050" y="713404"/>
            <a:ext cx="8325937" cy="8860193"/>
            <a:chOff x="0" y="0"/>
            <a:chExt cx="11101250" cy="11813590"/>
          </a:xfrm>
        </p:grpSpPr>
        <p:sp>
          <p:nvSpPr>
            <p:cNvPr name="AutoShape 6" id="6"/>
            <p:cNvSpPr/>
            <p:nvPr/>
          </p:nvSpPr>
          <p:spPr>
            <a:xfrm rot="-131710">
              <a:off x="214668" y="200199"/>
              <a:ext cx="10671914" cy="11413192"/>
            </a:xfrm>
            <a:prstGeom prst="rect">
              <a:avLst/>
            </a:prstGeom>
            <a:solidFill>
              <a:srgbClr val="034651"/>
            </a:solidFill>
          </p:spPr>
        </p:sp>
        <p:grpSp>
          <p:nvGrpSpPr>
            <p:cNvPr name="Group 7" id="7"/>
            <p:cNvGrpSpPr/>
            <p:nvPr/>
          </p:nvGrpSpPr>
          <p:grpSpPr>
            <a:xfrm rot="-131710">
              <a:off x="465932" y="435724"/>
              <a:ext cx="10169386" cy="10942143"/>
              <a:chOff x="0" y="0"/>
              <a:chExt cx="812800" cy="874564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74564"/>
              </a:xfrm>
              <a:custGeom>
                <a:avLst/>
                <a:gdLst/>
                <a:ahLst/>
                <a:cxnLst/>
                <a:rect r="r" b="b" t="t" l="l"/>
                <a:pathLst>
                  <a:path h="874564" w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874564"/>
                    </a:lnTo>
                    <a:lnTo>
                      <a:pt x="812800" y="874564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30749" t="0" r="-30749" b="0"/>
                </a:stretch>
              </a:blipFill>
            </p:spPr>
          </p:sp>
        </p:grpSp>
      </p:grpSp>
      <p:sp>
        <p:nvSpPr>
          <p:cNvPr name="Freeform 9" id="9"/>
          <p:cNvSpPr/>
          <p:nvPr/>
        </p:nvSpPr>
        <p:spPr>
          <a:xfrm flipH="true" flipV="false" rot="-10800000">
            <a:off x="11998582" y="-1021624"/>
            <a:ext cx="7092437" cy="7516070"/>
          </a:xfrm>
          <a:custGeom>
            <a:avLst/>
            <a:gdLst/>
            <a:ahLst/>
            <a:cxnLst/>
            <a:rect r="r" b="b" t="t" l="l"/>
            <a:pathLst>
              <a:path h="7516070" w="7092437">
                <a:moveTo>
                  <a:pt x="7092437" y="0"/>
                </a:moveTo>
                <a:lnTo>
                  <a:pt x="0" y="0"/>
                </a:lnTo>
                <a:lnTo>
                  <a:pt x="0" y="7516069"/>
                </a:lnTo>
                <a:lnTo>
                  <a:pt x="7092437" y="7516069"/>
                </a:lnTo>
                <a:lnTo>
                  <a:pt x="7092437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437311">
            <a:off x="12841287" y="6716684"/>
            <a:ext cx="1667949" cy="1428371"/>
          </a:xfrm>
          <a:custGeom>
            <a:avLst/>
            <a:gdLst/>
            <a:ahLst/>
            <a:cxnLst/>
            <a:rect r="r" b="b" t="t" l="l"/>
            <a:pathLst>
              <a:path h="1428371" w="1667949">
                <a:moveTo>
                  <a:pt x="1667950" y="0"/>
                </a:moveTo>
                <a:lnTo>
                  <a:pt x="0" y="0"/>
                </a:lnTo>
                <a:lnTo>
                  <a:pt x="0" y="1428371"/>
                </a:lnTo>
                <a:lnTo>
                  <a:pt x="1667950" y="1428371"/>
                </a:lnTo>
                <a:lnTo>
                  <a:pt x="166795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202183">
            <a:off x="10488973" y="3092254"/>
            <a:ext cx="6356903" cy="22590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 marL="0" indent="0" lvl="0">
              <a:lnSpc>
                <a:spcPts val="8530"/>
              </a:lnSpc>
            </a:pPr>
            <a:r>
              <a:rPr lang="en-US" b="true" sz="9478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ERP</a:t>
            </a:r>
            <a:r>
              <a:rPr lang="en-US" b="true" sz="9478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System</a:t>
            </a:r>
          </a:p>
        </p:txBody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115084"/>
          </a:xfrm>
          <a:custGeom>
            <a:avLst/>
            <a:gdLst/>
            <a:ahLst/>
            <a:cxnLst/>
            <a:rect r="r" b="b" t="t" l="l"/>
            <a:pathLst>
              <a:path h="10115084" w="18288000">
                <a:moveTo>
                  <a:pt x="0" y="0"/>
                </a:moveTo>
                <a:lnTo>
                  <a:pt x="18288000" y="0"/>
                </a:lnTo>
                <a:lnTo>
                  <a:pt x="18288000" y="10115084"/>
                </a:lnTo>
                <a:lnTo>
                  <a:pt x="0" y="101150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439" t="0" r="-3439" b="0"/>
            </a:stretch>
          </a:blipFill>
        </p:spPr>
      </p:sp>
    </p:spTree>
  </p:cSld>
  <p:clrMapOvr>
    <a:masterClrMapping/>
  </p:clrMapOvr>
</p:sld>
</file>

<file path=ppt/slides/slide6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485900"/>
            <a:ext cx="18288000" cy="7315200"/>
          </a:xfrm>
          <a:custGeom>
            <a:avLst/>
            <a:gdLst/>
            <a:ahLst/>
            <a:cxnLst/>
            <a:rect r="r" b="b" t="t" l="l"/>
            <a:pathLst>
              <a:path h="7315200" w="18288000">
                <a:moveTo>
                  <a:pt x="0" y="0"/>
                </a:moveTo>
                <a:lnTo>
                  <a:pt x="18288000" y="0"/>
                </a:lnTo>
                <a:lnTo>
                  <a:pt x="182880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507982" y="6254632"/>
            <a:ext cx="19429185" cy="4150698"/>
            <a:chOff x="0" y="0"/>
            <a:chExt cx="5423189" cy="11585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423189" cy="1158567"/>
            </a:xfrm>
            <a:custGeom>
              <a:avLst/>
              <a:gdLst/>
              <a:ahLst/>
              <a:cxnLst/>
              <a:rect r="r" b="b" t="t" l="l"/>
              <a:pathLst>
                <a:path h="1158567" w="5423189">
                  <a:moveTo>
                    <a:pt x="20322" y="0"/>
                  </a:moveTo>
                  <a:lnTo>
                    <a:pt x="5402867" y="0"/>
                  </a:lnTo>
                  <a:cubicBezTo>
                    <a:pt x="5414091" y="0"/>
                    <a:pt x="5423189" y="9098"/>
                    <a:pt x="5423189" y="20322"/>
                  </a:cubicBezTo>
                  <a:lnTo>
                    <a:pt x="5423189" y="1138245"/>
                  </a:lnTo>
                  <a:cubicBezTo>
                    <a:pt x="5423189" y="1149469"/>
                    <a:pt x="5414091" y="1158567"/>
                    <a:pt x="5402867" y="1158567"/>
                  </a:cubicBezTo>
                  <a:lnTo>
                    <a:pt x="20322" y="1158567"/>
                  </a:lnTo>
                  <a:cubicBezTo>
                    <a:pt x="9098" y="1158567"/>
                    <a:pt x="0" y="1149469"/>
                    <a:pt x="0" y="1138245"/>
                  </a:cubicBezTo>
                  <a:lnTo>
                    <a:pt x="0" y="20322"/>
                  </a:lnTo>
                  <a:cubicBezTo>
                    <a:pt x="0" y="9098"/>
                    <a:pt x="9098" y="0"/>
                    <a:pt x="20322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423189" cy="11966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453666" y="914466"/>
            <a:ext cx="5246370" cy="5246370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3"/>
              <a:stretch>
                <a:fillRect l="-25136" t="0" r="-25136" b="0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5089677" y="3456584"/>
            <a:ext cx="8514625" cy="7321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335"/>
              </a:lnSpc>
              <a:spcBef>
                <a:spcPct val="0"/>
              </a:spcBef>
            </a:pPr>
            <a:r>
              <a:rPr lang="en-US" b="true" sz="5500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Proposed Solution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347140" y="6722599"/>
            <a:ext cx="12703447" cy="2790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14"/>
              </a:lnSpc>
            </a:pPr>
            <a:r>
              <a:rPr lang="en-US" sz="2653" b="true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We built a real estate profesional website using WordPress that allows people in Palestine to sell, buy, or rent properties easily and efficiently.</a:t>
            </a:r>
          </a:p>
          <a:p>
            <a:pPr algn="ctr">
              <a:lnSpc>
                <a:spcPts val="3714"/>
              </a:lnSpc>
            </a:pPr>
          </a:p>
          <a:p>
            <a:pPr algn="ctr">
              <a:lnSpc>
                <a:spcPts val="3714"/>
              </a:lnSpc>
              <a:spcBef>
                <a:spcPct val="0"/>
              </a:spcBef>
            </a:pPr>
            <a:r>
              <a:rPr lang="en-US" b="true" sz="2653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The platform replaces traditional, manual methods with a modern, digital experience — making real estate processes faster, more organized, and accessible online</a:t>
            </a:r>
          </a:p>
        </p:txBody>
      </p:sp>
    </p:spTree>
  </p:cSld>
  <p:clrMapOvr>
    <a:masterClrMapping/>
  </p:clrMapOvr>
</p:sld>
</file>

<file path=ppt/slides/slide7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61" y="1578027"/>
            <a:ext cx="17996077" cy="7130946"/>
          </a:xfrm>
          <a:custGeom>
            <a:avLst/>
            <a:gdLst/>
            <a:ahLst/>
            <a:cxnLst/>
            <a:rect r="r" b="b" t="t" l="l"/>
            <a:pathLst>
              <a:path h="7130946" w="17996077">
                <a:moveTo>
                  <a:pt x="0" y="0"/>
                </a:moveTo>
                <a:lnTo>
                  <a:pt x="17996078" y="0"/>
                </a:lnTo>
                <a:lnTo>
                  <a:pt x="17996078" y="7130946"/>
                </a:lnTo>
                <a:lnTo>
                  <a:pt x="0" y="71309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487132" y="2623628"/>
            <a:ext cx="13313735" cy="5325494"/>
          </a:xfrm>
          <a:custGeom>
            <a:avLst/>
            <a:gdLst/>
            <a:ahLst/>
            <a:cxnLst/>
            <a:rect r="r" b="b" t="t" l="l"/>
            <a:pathLst>
              <a:path h="5325494" w="13313735">
                <a:moveTo>
                  <a:pt x="0" y="0"/>
                </a:moveTo>
                <a:lnTo>
                  <a:pt x="13313736" y="0"/>
                </a:lnTo>
                <a:lnTo>
                  <a:pt x="13313736" y="5325494"/>
                </a:lnTo>
                <a:lnTo>
                  <a:pt x="0" y="53254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8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92901" y="3132805"/>
            <a:ext cx="14302199" cy="34404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199"/>
              </a:lnSpc>
            </a:pP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REAL </a:t>
            </a: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ESTATE WAREHOUSE</a:t>
            </a:r>
          </a:p>
        </p:txBody>
      </p:sp>
    </p:spTree>
  </p:cSld>
  <p:clrMapOvr>
    <a:masterClrMapping/>
  </p:clrMapOvr>
</p:sld>
</file>

<file path=ppt/slides/slide7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396864" cy="10287000"/>
          </a:xfrm>
          <a:custGeom>
            <a:avLst/>
            <a:gdLst/>
            <a:ahLst/>
            <a:cxnLst/>
            <a:rect r="r" b="b" t="t" l="l"/>
            <a:pathLst>
              <a:path h="10287000" w="18396864">
                <a:moveTo>
                  <a:pt x="0" y="0"/>
                </a:moveTo>
                <a:lnTo>
                  <a:pt x="18396864" y="0"/>
                </a:lnTo>
                <a:lnTo>
                  <a:pt x="18396864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30418" b="0"/>
            </a:stretch>
          </a:blipFill>
        </p:spPr>
      </p:sp>
    </p:spTree>
  </p:cSld>
  <p:clrMapOvr>
    <a:masterClrMapping/>
  </p:clrMapOvr>
</p:sld>
</file>

<file path=ppt/slides/slide7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80786" y="3500092"/>
            <a:ext cx="6348511" cy="2038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Clients</a:t>
            </a: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information</a:t>
            </a: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5653722" y="1703048"/>
            <a:ext cx="12434879" cy="6880905"/>
          </a:xfrm>
          <a:custGeom>
            <a:avLst/>
            <a:gdLst/>
            <a:ahLst/>
            <a:cxnLst/>
            <a:rect r="r" b="b" t="t" l="l"/>
            <a:pathLst>
              <a:path h="6880905" w="12434879">
                <a:moveTo>
                  <a:pt x="0" y="0"/>
                </a:moveTo>
                <a:lnTo>
                  <a:pt x="12434879" y="0"/>
                </a:lnTo>
                <a:lnTo>
                  <a:pt x="12434879" y="6880904"/>
                </a:lnTo>
                <a:lnTo>
                  <a:pt x="0" y="68809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45477" b="-6803"/>
            </a:stretch>
          </a:blipFill>
        </p:spPr>
      </p:sp>
    </p:spTree>
  </p:cSld>
  <p:clrMapOvr>
    <a:masterClrMapping/>
  </p:clrMapOvr>
</p:sld>
</file>

<file path=ppt/slides/slide7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80786" y="3500092"/>
            <a:ext cx="6348511" cy="2038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40"/>
              </a:lnSpc>
            </a:pPr>
            <a:r>
              <a:rPr lang="en-US" sz="6700" b="true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Deals</a:t>
            </a:r>
          </a:p>
          <a:p>
            <a:pPr algn="l" marL="0" indent="0" lvl="0">
              <a:lnSpc>
                <a:spcPts val="8040"/>
              </a:lnSpc>
            </a:pPr>
            <a:r>
              <a:rPr lang="en-US" b="true" sz="67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information</a:t>
            </a:r>
          </a:p>
        </p:txBody>
      </p:sp>
      <p:sp>
        <p:nvSpPr>
          <p:cNvPr name="AutoShape 3" id="3"/>
          <p:cNvSpPr/>
          <p:nvPr/>
        </p:nvSpPr>
        <p:spPr>
          <a:xfrm>
            <a:off x="280786" y="6048029"/>
            <a:ext cx="5238423" cy="0"/>
          </a:xfrm>
          <a:prstGeom prst="line">
            <a:avLst/>
          </a:prstGeom>
          <a:ln cap="flat" w="1047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5668220" y="2523452"/>
            <a:ext cx="12502278" cy="4575055"/>
          </a:xfrm>
          <a:custGeom>
            <a:avLst/>
            <a:gdLst/>
            <a:ahLst/>
            <a:cxnLst/>
            <a:rect r="r" b="b" t="t" l="l"/>
            <a:pathLst>
              <a:path h="4575055" w="12502278">
                <a:moveTo>
                  <a:pt x="0" y="0"/>
                </a:moveTo>
                <a:lnTo>
                  <a:pt x="12502278" y="0"/>
                </a:lnTo>
                <a:lnTo>
                  <a:pt x="12502278" y="4575055"/>
                </a:lnTo>
                <a:lnTo>
                  <a:pt x="0" y="45750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8754" b="-674"/>
            </a:stretch>
          </a:blipFill>
        </p:spPr>
      </p:sp>
    </p:spTree>
  </p:cSld>
  <p:clrMapOvr>
    <a:masterClrMapping/>
  </p:clrMapOvr>
</p:sld>
</file>

<file path=ppt/slides/slide7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992901" y="2655838"/>
            <a:ext cx="14302199" cy="51120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199"/>
              </a:lnSpc>
            </a:pP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REAL E</a:t>
            </a: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STATE WAREHOUSE ANALYTICS</a:t>
            </a:r>
          </a:p>
        </p:txBody>
      </p:sp>
    </p:spTree>
  </p:cSld>
  <p:clrMapOvr>
    <a:masterClrMapping/>
  </p:clrMapOvr>
</p:sld>
</file>

<file path=ppt/slides/slide7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406699"/>
            <a:ext cx="18288000" cy="9473602"/>
          </a:xfrm>
          <a:custGeom>
            <a:avLst/>
            <a:gdLst/>
            <a:ahLst/>
            <a:cxnLst/>
            <a:rect r="r" b="b" t="t" l="l"/>
            <a:pathLst>
              <a:path h="9473602" w="18288000">
                <a:moveTo>
                  <a:pt x="0" y="0"/>
                </a:moveTo>
                <a:lnTo>
                  <a:pt x="18288000" y="0"/>
                </a:lnTo>
                <a:lnTo>
                  <a:pt x="18288000" y="9473602"/>
                </a:lnTo>
                <a:lnTo>
                  <a:pt x="0" y="94736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05" t="-8585" r="-1605" b="0"/>
            </a:stretch>
          </a:blipFill>
        </p:spPr>
      </p:sp>
    </p:spTree>
  </p:cSld>
  <p:clrMapOvr>
    <a:masterClrMapping/>
  </p:clrMapOvr>
</p:sld>
</file>

<file path=ppt/slides/slide7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23039" y="483454"/>
            <a:ext cx="19609369" cy="9320092"/>
          </a:xfrm>
          <a:custGeom>
            <a:avLst/>
            <a:gdLst/>
            <a:ahLst/>
            <a:cxnLst/>
            <a:rect r="r" b="b" t="t" l="l"/>
            <a:pathLst>
              <a:path h="9320092" w="19609369">
                <a:moveTo>
                  <a:pt x="0" y="0"/>
                </a:moveTo>
                <a:lnTo>
                  <a:pt x="19609369" y="0"/>
                </a:lnTo>
                <a:lnTo>
                  <a:pt x="19609369" y="9320092"/>
                </a:lnTo>
                <a:lnTo>
                  <a:pt x="0" y="93200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487" b="0"/>
            </a:stretch>
          </a:blipFill>
        </p:spPr>
      </p:sp>
    </p:spTree>
  </p:cSld>
  <p:clrMapOvr>
    <a:masterClrMapping/>
  </p:clrMapOvr>
</p:sld>
</file>

<file path=ppt/slides/slide7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5E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20269951" cy="10287000"/>
          </a:xfrm>
          <a:custGeom>
            <a:avLst/>
            <a:gdLst/>
            <a:ahLst/>
            <a:cxnLst/>
            <a:rect r="r" b="b" t="t" l="l"/>
            <a:pathLst>
              <a:path h="10287000" w="20269951">
                <a:moveTo>
                  <a:pt x="0" y="0"/>
                </a:moveTo>
                <a:lnTo>
                  <a:pt x="20269951" y="0"/>
                </a:lnTo>
                <a:lnTo>
                  <a:pt x="2026995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396193" y="4055712"/>
            <a:ext cx="12741423" cy="1260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499"/>
              </a:lnSpc>
            </a:pPr>
            <a:r>
              <a:rPr lang="en-US" b="true" sz="94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ANALYTICS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266626" y="3777249"/>
            <a:ext cx="1367991" cy="2732501"/>
          </a:xfrm>
          <a:custGeom>
            <a:avLst/>
            <a:gdLst/>
            <a:ahLst/>
            <a:cxnLst/>
            <a:rect r="r" b="b" t="t" l="l"/>
            <a:pathLst>
              <a:path h="2732501" w="1367991">
                <a:moveTo>
                  <a:pt x="0" y="0"/>
                </a:moveTo>
                <a:lnTo>
                  <a:pt x="1367991" y="0"/>
                </a:lnTo>
                <a:lnTo>
                  <a:pt x="1367991" y="2732502"/>
                </a:lnTo>
                <a:lnTo>
                  <a:pt x="0" y="27325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570593" y="7715521"/>
            <a:ext cx="19429185" cy="4150698"/>
            <a:chOff x="0" y="0"/>
            <a:chExt cx="5423189" cy="11585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423189" cy="1158567"/>
            </a:xfrm>
            <a:custGeom>
              <a:avLst/>
              <a:gdLst/>
              <a:ahLst/>
              <a:cxnLst/>
              <a:rect r="r" b="b" t="t" l="l"/>
              <a:pathLst>
                <a:path h="1158567" w="5423189">
                  <a:moveTo>
                    <a:pt x="20322" y="0"/>
                  </a:moveTo>
                  <a:lnTo>
                    <a:pt x="5402867" y="0"/>
                  </a:lnTo>
                  <a:cubicBezTo>
                    <a:pt x="5414091" y="0"/>
                    <a:pt x="5423189" y="9098"/>
                    <a:pt x="5423189" y="20322"/>
                  </a:cubicBezTo>
                  <a:lnTo>
                    <a:pt x="5423189" y="1138245"/>
                  </a:lnTo>
                  <a:cubicBezTo>
                    <a:pt x="5423189" y="1149469"/>
                    <a:pt x="5414091" y="1158567"/>
                    <a:pt x="5402867" y="1158567"/>
                  </a:cubicBezTo>
                  <a:lnTo>
                    <a:pt x="20322" y="1158567"/>
                  </a:lnTo>
                  <a:cubicBezTo>
                    <a:pt x="9098" y="1158567"/>
                    <a:pt x="0" y="1149469"/>
                    <a:pt x="0" y="1138245"/>
                  </a:cubicBezTo>
                  <a:lnTo>
                    <a:pt x="0" y="20322"/>
                  </a:lnTo>
                  <a:cubicBezTo>
                    <a:pt x="0" y="9098"/>
                    <a:pt x="9098" y="0"/>
                    <a:pt x="20322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423189" cy="11966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4886687" y="600776"/>
            <a:ext cx="8514625" cy="7321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335"/>
              </a:lnSpc>
              <a:spcBef>
                <a:spcPct val="0"/>
              </a:spcBef>
            </a:pPr>
            <a:r>
              <a:rPr lang="en-US" b="true" sz="5500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 Project Scope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029304" y="1815791"/>
            <a:ext cx="12229391" cy="60544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70"/>
              </a:lnSpc>
            </a:pPr>
          </a:p>
          <a:p>
            <a:pPr algn="ctr">
              <a:lnSpc>
                <a:spcPts val="5479"/>
              </a:lnSpc>
            </a:pPr>
            <a:r>
              <a:rPr lang="en-US" sz="3242">
                <a:solidFill>
                  <a:srgbClr val="255E69"/>
                </a:solidFill>
                <a:latin typeface="Open Sans"/>
                <a:ea typeface="Open Sans"/>
                <a:cs typeface="Open Sans"/>
                <a:sym typeface="Open Sans"/>
              </a:rPr>
              <a:t>Our pr</a:t>
            </a:r>
            <a:r>
              <a:rPr lang="en-US" sz="3242">
                <a:solidFill>
                  <a:srgbClr val="255E69"/>
                </a:solidFill>
                <a:latin typeface="Open Sans"/>
                <a:ea typeface="Open Sans"/>
                <a:cs typeface="Open Sans"/>
                <a:sym typeface="Open Sans"/>
              </a:rPr>
              <a:t>oject focuses on creating a digital real estate platform in Palestine that allows users to:</a:t>
            </a:r>
          </a:p>
          <a:p>
            <a:pPr algn="ctr" marL="700055" indent="-350028" lvl="1">
              <a:lnSpc>
                <a:spcPts val="5479"/>
              </a:lnSpc>
              <a:buFont typeface="Arial"/>
              <a:buChar char="•"/>
            </a:pPr>
            <a:r>
              <a:rPr lang="en-US" sz="3242">
                <a:solidFill>
                  <a:srgbClr val="255E69"/>
                </a:solidFill>
                <a:latin typeface="Open Sans"/>
                <a:ea typeface="Open Sans"/>
                <a:cs typeface="Open Sans"/>
                <a:sym typeface="Open Sans"/>
              </a:rPr>
              <a:t>Sell, buy, and rent residential or commercial properties</a:t>
            </a:r>
          </a:p>
          <a:p>
            <a:pPr algn="ctr" marL="700055" indent="-350028" lvl="1">
              <a:lnSpc>
                <a:spcPts val="5479"/>
              </a:lnSpc>
              <a:buFont typeface="Arial"/>
              <a:buChar char="•"/>
            </a:pPr>
            <a:r>
              <a:rPr lang="en-US" sz="3242">
                <a:solidFill>
                  <a:srgbClr val="255E69"/>
                </a:solidFill>
                <a:latin typeface="Open Sans"/>
                <a:ea typeface="Open Sans"/>
                <a:cs typeface="Open Sans"/>
                <a:sym typeface="Open Sans"/>
              </a:rPr>
              <a:t>Operate fully online via a WordPress-based website</a:t>
            </a:r>
          </a:p>
          <a:p>
            <a:pPr algn="ctr" marL="700055" indent="-350028" lvl="1">
              <a:lnSpc>
                <a:spcPts val="5479"/>
              </a:lnSpc>
              <a:buFont typeface="Arial"/>
              <a:buChar char="•"/>
            </a:pPr>
            <a:r>
              <a:rPr lang="en-US" sz="3242">
                <a:solidFill>
                  <a:srgbClr val="255E69"/>
                </a:solidFill>
                <a:latin typeface="Open Sans"/>
                <a:ea typeface="Open Sans"/>
                <a:cs typeface="Open Sans"/>
                <a:sym typeface="Open Sans"/>
              </a:rPr>
              <a:t>Serve both individuals and businesses</a:t>
            </a:r>
          </a:p>
          <a:p>
            <a:pPr algn="ctr" marL="700055" indent="-350028" lvl="1">
              <a:lnSpc>
                <a:spcPts val="5479"/>
              </a:lnSpc>
              <a:buFont typeface="Arial"/>
              <a:buChar char="•"/>
            </a:pPr>
            <a:r>
              <a:rPr lang="en-US" sz="3242">
                <a:solidFill>
                  <a:srgbClr val="255E69"/>
                </a:solidFill>
                <a:latin typeface="Open Sans"/>
                <a:ea typeface="Open Sans"/>
                <a:cs typeface="Open Sans"/>
                <a:sym typeface="Open Sans"/>
              </a:rPr>
              <a:t>Cover key cities across Palestine</a:t>
            </a:r>
          </a:p>
          <a:p>
            <a:pPr algn="ctr" marL="770060" indent="-385030" lvl="1">
              <a:lnSpc>
                <a:spcPts val="6027"/>
              </a:lnSpc>
              <a:buFont typeface="Arial"/>
              <a:buChar char="•"/>
            </a:pPr>
            <a:r>
              <a:rPr lang="en-US" sz="3566">
                <a:solidFill>
                  <a:srgbClr val="255E69"/>
                </a:solidFill>
                <a:latin typeface="Open Sans"/>
                <a:ea typeface="Open Sans"/>
                <a:cs typeface="Open Sans"/>
                <a:sym typeface="Open Sans"/>
              </a:rPr>
              <a:t>Provide verified listings and easy communication</a:t>
            </a:r>
          </a:p>
          <a:p>
            <a:pPr algn="just">
              <a:lnSpc>
                <a:spcPts val="6027"/>
              </a:lnSpc>
            </a:pPr>
          </a:p>
        </p:txBody>
      </p:sp>
    </p:spTree>
  </p:cSld>
  <p:clrMapOvr>
    <a:masterClrMapping/>
  </p:clrMapOvr>
</p:sld>
</file>

<file path=ppt/slides/slide8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487132" y="2623628"/>
            <a:ext cx="13313735" cy="5325494"/>
          </a:xfrm>
          <a:custGeom>
            <a:avLst/>
            <a:gdLst/>
            <a:ahLst/>
            <a:cxnLst/>
            <a:rect r="r" b="b" t="t" l="l"/>
            <a:pathLst>
              <a:path h="5325494" w="13313735">
                <a:moveTo>
                  <a:pt x="0" y="0"/>
                </a:moveTo>
                <a:lnTo>
                  <a:pt x="13313736" y="0"/>
                </a:lnTo>
                <a:lnTo>
                  <a:pt x="13313736" y="5325494"/>
                </a:lnTo>
                <a:lnTo>
                  <a:pt x="0" y="53254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92901" y="3132805"/>
            <a:ext cx="14302199" cy="34404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199"/>
              </a:lnSpc>
            </a:pP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WEBSITE ANALYTICS</a:t>
            </a:r>
          </a:p>
        </p:txBody>
      </p:sp>
    </p:spTree>
  </p:cSld>
  <p:clrMapOvr>
    <a:masterClrMapping/>
  </p:clrMapOvr>
</p:sld>
</file>

<file path=ppt/slides/slide8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0"/>
            <a:ext cx="6369497" cy="5244867"/>
          </a:xfrm>
          <a:custGeom>
            <a:avLst/>
            <a:gdLst/>
            <a:ahLst/>
            <a:cxnLst/>
            <a:rect r="r" b="b" t="t" l="l"/>
            <a:pathLst>
              <a:path h="5244867" w="6369497">
                <a:moveTo>
                  <a:pt x="0" y="0"/>
                </a:moveTo>
                <a:lnTo>
                  <a:pt x="6369497" y="0"/>
                </a:lnTo>
                <a:lnTo>
                  <a:pt x="6369497" y="5244867"/>
                </a:lnTo>
                <a:lnTo>
                  <a:pt x="0" y="52448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733479" y="5143500"/>
            <a:ext cx="14821042" cy="5360209"/>
          </a:xfrm>
          <a:custGeom>
            <a:avLst/>
            <a:gdLst/>
            <a:ahLst/>
            <a:cxnLst/>
            <a:rect r="r" b="b" t="t" l="l"/>
            <a:pathLst>
              <a:path h="5360209" w="14821042">
                <a:moveTo>
                  <a:pt x="0" y="0"/>
                </a:moveTo>
                <a:lnTo>
                  <a:pt x="14821042" y="0"/>
                </a:lnTo>
                <a:lnTo>
                  <a:pt x="14821042" y="5360209"/>
                </a:lnTo>
                <a:lnTo>
                  <a:pt x="0" y="53602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671" r="0" b="-1671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792849" y="0"/>
            <a:ext cx="5495151" cy="5594190"/>
          </a:xfrm>
          <a:custGeom>
            <a:avLst/>
            <a:gdLst/>
            <a:ahLst/>
            <a:cxnLst/>
            <a:rect r="r" b="b" t="t" l="l"/>
            <a:pathLst>
              <a:path h="5594190" w="5495151">
                <a:moveTo>
                  <a:pt x="0" y="0"/>
                </a:moveTo>
                <a:lnTo>
                  <a:pt x="5495151" y="0"/>
                </a:lnTo>
                <a:lnTo>
                  <a:pt x="5495151" y="5594190"/>
                </a:lnTo>
                <a:lnTo>
                  <a:pt x="0" y="559419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4010" t="-2776" r="-11049" b="0"/>
            </a:stretch>
          </a:blipFill>
        </p:spPr>
      </p:sp>
    </p:spTree>
  </p:cSld>
  <p:clrMapOvr>
    <a:masterClrMapping/>
  </p:clrMapOvr>
</p:sld>
</file>

<file path=ppt/slides/slide8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1800560"/>
            <a:ext cx="14034598" cy="955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86"/>
              </a:lnSpc>
            </a:pPr>
            <a:r>
              <a:rPr lang="en-US" b="true" sz="6052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Interaction</a:t>
            </a:r>
            <a:r>
              <a:rPr lang="en-US" b="true" sz="6052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analyses</a:t>
            </a:r>
          </a:p>
        </p:txBody>
      </p:sp>
      <p:sp>
        <p:nvSpPr>
          <p:cNvPr name="AutoShape 5" id="5"/>
          <p:cNvSpPr/>
          <p:nvPr/>
        </p:nvSpPr>
        <p:spPr>
          <a:xfrm rot="0">
            <a:off x="1028700" y="1515576"/>
            <a:ext cx="16230600" cy="64082"/>
          </a:xfrm>
          <a:prstGeom prst="rect">
            <a:avLst/>
          </a:prstGeom>
          <a:solidFill>
            <a:srgbClr val="DFE0E1"/>
          </a:solidFill>
        </p:spPr>
      </p:sp>
      <p:sp>
        <p:nvSpPr>
          <p:cNvPr name="Freeform 6" id="6"/>
          <p:cNvSpPr/>
          <p:nvPr/>
        </p:nvSpPr>
        <p:spPr>
          <a:xfrm flipH="false" flipV="false" rot="0">
            <a:off x="1028700" y="3223131"/>
            <a:ext cx="16870225" cy="6368510"/>
          </a:xfrm>
          <a:custGeom>
            <a:avLst/>
            <a:gdLst/>
            <a:ahLst/>
            <a:cxnLst/>
            <a:rect r="r" b="b" t="t" l="l"/>
            <a:pathLst>
              <a:path h="6368510" w="16870225">
                <a:moveTo>
                  <a:pt x="0" y="0"/>
                </a:moveTo>
                <a:lnTo>
                  <a:pt x="16870225" y="0"/>
                </a:lnTo>
                <a:lnTo>
                  <a:pt x="16870225" y="6368509"/>
                </a:lnTo>
                <a:lnTo>
                  <a:pt x="0" y="63685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1800560"/>
            <a:ext cx="14034598" cy="955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86"/>
              </a:lnSpc>
            </a:pPr>
            <a:r>
              <a:rPr lang="en-US" b="true" sz="6052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Page</a:t>
            </a:r>
            <a:r>
              <a:rPr lang="en-US" b="true" sz="6052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analytics</a:t>
            </a:r>
          </a:p>
        </p:txBody>
      </p:sp>
      <p:sp>
        <p:nvSpPr>
          <p:cNvPr name="AutoShape 5" id="5"/>
          <p:cNvSpPr/>
          <p:nvPr/>
        </p:nvSpPr>
        <p:spPr>
          <a:xfrm rot="0">
            <a:off x="1028700" y="1515576"/>
            <a:ext cx="16230600" cy="64082"/>
          </a:xfrm>
          <a:prstGeom prst="rect">
            <a:avLst/>
          </a:prstGeom>
          <a:solidFill>
            <a:srgbClr val="DFE0E1"/>
          </a:solidFill>
        </p:spPr>
      </p:sp>
      <p:sp>
        <p:nvSpPr>
          <p:cNvPr name="Freeform 6" id="6"/>
          <p:cNvSpPr/>
          <p:nvPr/>
        </p:nvSpPr>
        <p:spPr>
          <a:xfrm flipH="false" flipV="false" rot="0">
            <a:off x="322810" y="2899281"/>
            <a:ext cx="17642380" cy="7345782"/>
          </a:xfrm>
          <a:custGeom>
            <a:avLst/>
            <a:gdLst/>
            <a:ahLst/>
            <a:cxnLst/>
            <a:rect r="r" b="b" t="t" l="l"/>
            <a:pathLst>
              <a:path h="7345782" w="17642380">
                <a:moveTo>
                  <a:pt x="0" y="0"/>
                </a:moveTo>
                <a:lnTo>
                  <a:pt x="17642380" y="0"/>
                </a:lnTo>
                <a:lnTo>
                  <a:pt x="17642380" y="7345781"/>
                </a:lnTo>
                <a:lnTo>
                  <a:pt x="0" y="73457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932" t="0" r="-1932" b="-404"/>
            </a:stretch>
          </a:blipFill>
        </p:spPr>
      </p:sp>
    </p:spTree>
  </p:cSld>
  <p:clrMapOvr>
    <a:masterClrMapping/>
  </p:clrMapOvr>
</p:sld>
</file>

<file path=ppt/slides/slide8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396193" y="4055712"/>
            <a:ext cx="12741423" cy="1260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499"/>
              </a:lnSpc>
            </a:pPr>
            <a:r>
              <a:rPr lang="en-US" b="true" sz="94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MARKETING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266626" y="3777249"/>
            <a:ext cx="1367991" cy="2732501"/>
          </a:xfrm>
          <a:custGeom>
            <a:avLst/>
            <a:gdLst/>
            <a:ahLst/>
            <a:cxnLst/>
            <a:rect r="r" b="b" t="t" l="l"/>
            <a:pathLst>
              <a:path h="2732501" w="1367991">
                <a:moveTo>
                  <a:pt x="0" y="0"/>
                </a:moveTo>
                <a:lnTo>
                  <a:pt x="1367991" y="0"/>
                </a:lnTo>
                <a:lnTo>
                  <a:pt x="1367991" y="2732502"/>
                </a:lnTo>
                <a:lnTo>
                  <a:pt x="0" y="27325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65449" y="6919568"/>
            <a:ext cx="3367432" cy="3367432"/>
          </a:xfrm>
          <a:custGeom>
            <a:avLst/>
            <a:gdLst/>
            <a:ahLst/>
            <a:cxnLst/>
            <a:rect r="r" b="b" t="t" l="l"/>
            <a:pathLst>
              <a:path h="3367432" w="3367432">
                <a:moveTo>
                  <a:pt x="0" y="0"/>
                </a:moveTo>
                <a:lnTo>
                  <a:pt x="3367433" y="0"/>
                </a:lnTo>
                <a:lnTo>
                  <a:pt x="3367433" y="3367432"/>
                </a:lnTo>
                <a:lnTo>
                  <a:pt x="0" y="3367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550351" y="7637663"/>
            <a:ext cx="1931242" cy="1931242"/>
          </a:xfrm>
          <a:custGeom>
            <a:avLst/>
            <a:gdLst/>
            <a:ahLst/>
            <a:cxnLst/>
            <a:rect r="r" b="b" t="t" l="l"/>
            <a:pathLst>
              <a:path h="1931242" w="1931242">
                <a:moveTo>
                  <a:pt x="0" y="0"/>
                </a:moveTo>
                <a:lnTo>
                  <a:pt x="1931242" y="0"/>
                </a:lnTo>
                <a:lnTo>
                  <a:pt x="1931242" y="1931242"/>
                </a:lnTo>
                <a:lnTo>
                  <a:pt x="0" y="19312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894934" y="7637663"/>
            <a:ext cx="1931242" cy="1931242"/>
          </a:xfrm>
          <a:custGeom>
            <a:avLst/>
            <a:gdLst/>
            <a:ahLst/>
            <a:cxnLst/>
            <a:rect r="r" b="b" t="t" l="l"/>
            <a:pathLst>
              <a:path h="1931242" w="1931242">
                <a:moveTo>
                  <a:pt x="0" y="0"/>
                </a:moveTo>
                <a:lnTo>
                  <a:pt x="1931242" y="0"/>
                </a:lnTo>
                <a:lnTo>
                  <a:pt x="1931242" y="1931242"/>
                </a:lnTo>
                <a:lnTo>
                  <a:pt x="0" y="193124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50908" y="2831917"/>
            <a:ext cx="17186183" cy="2663858"/>
          </a:xfrm>
          <a:custGeom>
            <a:avLst/>
            <a:gdLst/>
            <a:ahLst/>
            <a:cxnLst/>
            <a:rect r="r" b="b" t="t" l="l"/>
            <a:pathLst>
              <a:path h="2663858" w="17186183">
                <a:moveTo>
                  <a:pt x="0" y="0"/>
                </a:moveTo>
                <a:lnTo>
                  <a:pt x="17186184" y="0"/>
                </a:lnTo>
                <a:lnTo>
                  <a:pt x="17186184" y="2663859"/>
                </a:lnTo>
                <a:lnTo>
                  <a:pt x="0" y="266385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50908" y="838200"/>
            <a:ext cx="3640931" cy="17333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187"/>
              </a:lnSpc>
              <a:spcBef>
                <a:spcPct val="0"/>
              </a:spcBef>
            </a:pPr>
            <a:r>
              <a:rPr lang="en-US" b="true" sz="10133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1-SEO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0" y="5295751"/>
            <a:ext cx="10037733" cy="17341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140"/>
              </a:lnSpc>
              <a:spcBef>
                <a:spcPct val="0"/>
              </a:spcBef>
            </a:pPr>
            <a:r>
              <a:rPr lang="en-US" b="true" sz="101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2-Social media</a:t>
            </a:r>
          </a:p>
        </p:txBody>
      </p:sp>
    </p:spTree>
  </p:cSld>
  <p:clrMapOvr>
    <a:masterClrMapping/>
  </p:clrMapOvr>
</p:sld>
</file>

<file path=ppt/slides/slide8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487132" y="2623628"/>
            <a:ext cx="13313735" cy="5325494"/>
          </a:xfrm>
          <a:custGeom>
            <a:avLst/>
            <a:gdLst/>
            <a:ahLst/>
            <a:cxnLst/>
            <a:rect r="r" b="b" t="t" l="l"/>
            <a:pathLst>
              <a:path h="5325494" w="13313735">
                <a:moveTo>
                  <a:pt x="0" y="0"/>
                </a:moveTo>
                <a:lnTo>
                  <a:pt x="13313736" y="0"/>
                </a:lnTo>
                <a:lnTo>
                  <a:pt x="13313736" y="5325494"/>
                </a:lnTo>
                <a:lnTo>
                  <a:pt x="0" y="53254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992901" y="3132805"/>
            <a:ext cx="14302199" cy="34404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199"/>
              </a:lnSpc>
            </a:pP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MARK</a:t>
            </a:r>
            <a:r>
              <a:rPr lang="en-US" b="true" sz="13199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ETING ANALYTICS</a:t>
            </a:r>
          </a:p>
        </p:txBody>
      </p:sp>
    </p:spTree>
  </p:cSld>
  <p:clrMapOvr>
    <a:masterClrMapping/>
  </p:clrMapOvr>
</p:sld>
</file>

<file path=ppt/slides/slide8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17268" y="1621024"/>
            <a:ext cx="17470732" cy="8123890"/>
          </a:xfrm>
          <a:custGeom>
            <a:avLst/>
            <a:gdLst/>
            <a:ahLst/>
            <a:cxnLst/>
            <a:rect r="r" b="b" t="t" l="l"/>
            <a:pathLst>
              <a:path h="8123890" w="17470732">
                <a:moveTo>
                  <a:pt x="0" y="0"/>
                </a:moveTo>
                <a:lnTo>
                  <a:pt x="17470732" y="0"/>
                </a:lnTo>
                <a:lnTo>
                  <a:pt x="17470732" y="8123891"/>
                </a:lnTo>
                <a:lnTo>
                  <a:pt x="0" y="81238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8487940" y="0"/>
            <a:ext cx="9800060" cy="10287000"/>
            <a:chOff x="0" y="0"/>
            <a:chExt cx="2581086" cy="270933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581086" cy="2709333"/>
            </a:xfrm>
            <a:custGeom>
              <a:avLst/>
              <a:gdLst/>
              <a:ahLst/>
              <a:cxnLst/>
              <a:rect r="r" b="b" t="t" l="l"/>
              <a:pathLst>
                <a:path h="2709333" w="2581086">
                  <a:moveTo>
                    <a:pt x="0" y="0"/>
                  </a:moveTo>
                  <a:lnTo>
                    <a:pt x="2581086" y="0"/>
                  </a:lnTo>
                  <a:lnTo>
                    <a:pt x="258108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DFD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57150"/>
              <a:ext cx="2581086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50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1221556" y="3638549"/>
            <a:ext cx="5122944" cy="2314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25"/>
              </a:lnSpc>
            </a:pPr>
            <a:r>
              <a:rPr lang="en-US" b="true" sz="8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Facebook Analytics</a:t>
            </a:r>
          </a:p>
        </p:txBody>
      </p:sp>
      <p:sp>
        <p:nvSpPr>
          <p:cNvPr name="AutoShape 8" id="8"/>
          <p:cNvSpPr/>
          <p:nvPr/>
        </p:nvSpPr>
        <p:spPr>
          <a:xfrm>
            <a:off x="1221556" y="6743701"/>
            <a:ext cx="5122944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0089049" y="514350"/>
            <a:ext cx="6336618" cy="4508748"/>
          </a:xfrm>
          <a:custGeom>
            <a:avLst/>
            <a:gdLst/>
            <a:ahLst/>
            <a:cxnLst/>
            <a:rect r="r" b="b" t="t" l="l"/>
            <a:pathLst>
              <a:path h="4508748" w="6336618">
                <a:moveTo>
                  <a:pt x="0" y="0"/>
                </a:moveTo>
                <a:lnTo>
                  <a:pt x="6336618" y="0"/>
                </a:lnTo>
                <a:lnTo>
                  <a:pt x="6336618" y="4508748"/>
                </a:lnTo>
                <a:lnTo>
                  <a:pt x="0" y="45087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926911" y="5263902"/>
            <a:ext cx="6660895" cy="4508748"/>
          </a:xfrm>
          <a:custGeom>
            <a:avLst/>
            <a:gdLst/>
            <a:ahLst/>
            <a:cxnLst/>
            <a:rect r="r" b="b" t="t" l="l"/>
            <a:pathLst>
              <a:path h="4508748" w="6660895">
                <a:moveTo>
                  <a:pt x="0" y="0"/>
                </a:moveTo>
                <a:lnTo>
                  <a:pt x="6660894" y="0"/>
                </a:lnTo>
                <a:lnTo>
                  <a:pt x="6660894" y="4508748"/>
                </a:lnTo>
                <a:lnTo>
                  <a:pt x="0" y="450874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8487940" y="0"/>
            <a:ext cx="9800060" cy="10287000"/>
            <a:chOff x="0" y="0"/>
            <a:chExt cx="2581086" cy="270933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581086" cy="2709333"/>
            </a:xfrm>
            <a:custGeom>
              <a:avLst/>
              <a:gdLst/>
              <a:ahLst/>
              <a:cxnLst/>
              <a:rect r="r" b="b" t="t" l="l"/>
              <a:pathLst>
                <a:path h="2709333" w="2581086">
                  <a:moveTo>
                    <a:pt x="0" y="0"/>
                  </a:moveTo>
                  <a:lnTo>
                    <a:pt x="2581086" y="0"/>
                  </a:lnTo>
                  <a:lnTo>
                    <a:pt x="258108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255E69">
                <a:alpha val="63922"/>
              </a:srgbClr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57150"/>
              <a:ext cx="2581086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50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1221556" y="3074786"/>
            <a:ext cx="5122944" cy="34480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25"/>
              </a:lnSpc>
            </a:pPr>
            <a:r>
              <a:rPr lang="en-US" b="true" sz="8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Facebook Post Analytics</a:t>
            </a:r>
          </a:p>
        </p:txBody>
      </p:sp>
      <p:sp>
        <p:nvSpPr>
          <p:cNvPr name="AutoShape 8" id="8"/>
          <p:cNvSpPr/>
          <p:nvPr/>
        </p:nvSpPr>
        <p:spPr>
          <a:xfrm>
            <a:off x="1221556" y="6743701"/>
            <a:ext cx="5122944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1665796" y="0"/>
            <a:ext cx="6622204" cy="5480402"/>
          </a:xfrm>
          <a:custGeom>
            <a:avLst/>
            <a:gdLst/>
            <a:ahLst/>
            <a:cxnLst/>
            <a:rect r="r" b="b" t="t" l="l"/>
            <a:pathLst>
              <a:path h="5480402" w="6622204">
                <a:moveTo>
                  <a:pt x="0" y="0"/>
                </a:moveTo>
                <a:lnTo>
                  <a:pt x="6622204" y="0"/>
                </a:lnTo>
                <a:lnTo>
                  <a:pt x="6622204" y="5480402"/>
                </a:lnTo>
                <a:lnTo>
                  <a:pt x="0" y="54804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297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487940" y="4433632"/>
            <a:ext cx="6908057" cy="5791825"/>
          </a:xfrm>
          <a:custGeom>
            <a:avLst/>
            <a:gdLst/>
            <a:ahLst/>
            <a:cxnLst/>
            <a:rect r="r" b="b" t="t" l="l"/>
            <a:pathLst>
              <a:path h="5791825" w="6908057">
                <a:moveTo>
                  <a:pt x="0" y="0"/>
                </a:moveTo>
                <a:lnTo>
                  <a:pt x="6908057" y="0"/>
                </a:lnTo>
                <a:lnTo>
                  <a:pt x="6908057" y="5791825"/>
                </a:lnTo>
                <a:lnTo>
                  <a:pt x="0" y="57918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0205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570593" y="7715521"/>
            <a:ext cx="19429185" cy="4150698"/>
            <a:chOff x="0" y="0"/>
            <a:chExt cx="5423189" cy="11585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423189" cy="1158567"/>
            </a:xfrm>
            <a:custGeom>
              <a:avLst/>
              <a:gdLst/>
              <a:ahLst/>
              <a:cxnLst/>
              <a:rect r="r" b="b" t="t" l="l"/>
              <a:pathLst>
                <a:path h="1158567" w="5423189">
                  <a:moveTo>
                    <a:pt x="20322" y="0"/>
                  </a:moveTo>
                  <a:lnTo>
                    <a:pt x="5402867" y="0"/>
                  </a:lnTo>
                  <a:cubicBezTo>
                    <a:pt x="5414091" y="0"/>
                    <a:pt x="5423189" y="9098"/>
                    <a:pt x="5423189" y="20322"/>
                  </a:cubicBezTo>
                  <a:lnTo>
                    <a:pt x="5423189" y="1138245"/>
                  </a:lnTo>
                  <a:cubicBezTo>
                    <a:pt x="5423189" y="1149469"/>
                    <a:pt x="5414091" y="1158567"/>
                    <a:pt x="5402867" y="1158567"/>
                  </a:cubicBezTo>
                  <a:lnTo>
                    <a:pt x="20322" y="1158567"/>
                  </a:lnTo>
                  <a:cubicBezTo>
                    <a:pt x="9098" y="1158567"/>
                    <a:pt x="0" y="1149469"/>
                    <a:pt x="0" y="1138245"/>
                  </a:cubicBezTo>
                  <a:lnTo>
                    <a:pt x="0" y="20322"/>
                  </a:lnTo>
                  <a:cubicBezTo>
                    <a:pt x="0" y="9098"/>
                    <a:pt x="9098" y="0"/>
                    <a:pt x="20322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423189" cy="11966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5417045" y="123482"/>
            <a:ext cx="7940873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Core </a:t>
            </a:r>
            <a:r>
              <a:rPr lang="en-US" sz="9200" b="true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Fe</a:t>
            </a:r>
            <a:r>
              <a:rPr lang="en-US" b="true" sz="9200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atures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382273" y="2253099"/>
            <a:ext cx="10010418" cy="50515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561336" indent="-280668" lvl="1">
              <a:lnSpc>
                <a:spcPts val="5043"/>
              </a:lnSpc>
              <a:buFont typeface="Arial"/>
              <a:buChar char="•"/>
            </a:pPr>
            <a:r>
              <a:rPr lang="en-US" b="true" sz="2599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Responsive and user-friendly website</a:t>
            </a:r>
          </a:p>
          <a:p>
            <a:pPr algn="ctr" marL="561336" indent="-280668" lvl="1">
              <a:lnSpc>
                <a:spcPts val="5043"/>
              </a:lnSpc>
              <a:buFont typeface="Arial"/>
              <a:buChar char="•"/>
            </a:pPr>
            <a:r>
              <a:rPr lang="en-US" b="true" sz="2599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Ca</a:t>
            </a:r>
            <a:r>
              <a:rPr lang="en-US" b="true" sz="2599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tegorized search with images, videos, and 3D tours</a:t>
            </a:r>
          </a:p>
          <a:p>
            <a:pPr algn="ctr" marL="561336" indent="-280668" lvl="1">
              <a:lnSpc>
                <a:spcPts val="5043"/>
              </a:lnSpc>
              <a:buFont typeface="Arial"/>
              <a:buChar char="•"/>
            </a:pPr>
            <a:r>
              <a:rPr lang="en-US" b="true" sz="2599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Property submission form &amp; verified listings</a:t>
            </a:r>
          </a:p>
          <a:p>
            <a:pPr algn="ctr" marL="561336" indent="-280668" lvl="1">
              <a:lnSpc>
                <a:spcPts val="5043"/>
              </a:lnSpc>
              <a:buFont typeface="Arial"/>
              <a:buChar char="•"/>
            </a:pPr>
            <a:r>
              <a:rPr lang="en-US" b="true" sz="2599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Online booking system with real-time confirmation</a:t>
            </a:r>
          </a:p>
          <a:p>
            <a:pPr algn="ctr" marL="561336" indent="-280668" lvl="1">
              <a:lnSpc>
                <a:spcPts val="5043"/>
              </a:lnSpc>
              <a:buFont typeface="Arial"/>
              <a:buChar char="•"/>
            </a:pPr>
            <a:r>
              <a:rPr lang="en-US" b="true" sz="2599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User accounts with wishlist and personalized suggestions</a:t>
            </a:r>
          </a:p>
          <a:p>
            <a:pPr algn="ctr" marL="561336" indent="-280668" lvl="1">
              <a:lnSpc>
                <a:spcPts val="5043"/>
              </a:lnSpc>
              <a:buFont typeface="Arial"/>
              <a:buChar char="•"/>
            </a:pPr>
            <a:r>
              <a:rPr lang="en-US" b="true" sz="2599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Multilingual interface with built-in translation</a:t>
            </a:r>
          </a:p>
          <a:p>
            <a:pPr algn="ctr" marL="561336" indent="-280668" lvl="1">
              <a:lnSpc>
                <a:spcPts val="5043"/>
              </a:lnSpc>
              <a:buFont typeface="Arial"/>
              <a:buChar char="•"/>
            </a:pPr>
            <a:r>
              <a:rPr lang="en-US" b="true" sz="2599">
                <a:solidFill>
                  <a:srgbClr val="255E6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Google Maps integration for real-time directions</a:t>
            </a:r>
          </a:p>
          <a:p>
            <a:pPr algn="ctr">
              <a:lnSpc>
                <a:spcPts val="5043"/>
              </a:lnSpc>
            </a:pPr>
          </a:p>
        </p:txBody>
      </p:sp>
    </p:spTree>
  </p:cSld>
  <p:clrMapOvr>
    <a:masterClrMapping/>
  </p:clrMapOvr>
</p:sld>
</file>

<file path=ppt/slides/slide9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8487940" y="0"/>
            <a:ext cx="9800060" cy="10287000"/>
            <a:chOff x="0" y="0"/>
            <a:chExt cx="2581086" cy="270933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581086" cy="2709333"/>
            </a:xfrm>
            <a:custGeom>
              <a:avLst/>
              <a:gdLst/>
              <a:ahLst/>
              <a:cxnLst/>
              <a:rect r="r" b="b" t="t" l="l"/>
              <a:pathLst>
                <a:path h="2709333" w="2581086">
                  <a:moveTo>
                    <a:pt x="0" y="0"/>
                  </a:moveTo>
                  <a:lnTo>
                    <a:pt x="2581086" y="0"/>
                  </a:lnTo>
                  <a:lnTo>
                    <a:pt x="258108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255E69">
                <a:alpha val="63922"/>
              </a:srgbClr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57150"/>
              <a:ext cx="2581086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50"/>
                </a:lnSpc>
              </a:pPr>
            </a:p>
          </p:txBody>
        </p:sp>
      </p:grpSp>
      <p:sp>
        <p:nvSpPr>
          <p:cNvPr name="AutoShape 7" id="7"/>
          <p:cNvSpPr/>
          <p:nvPr/>
        </p:nvSpPr>
        <p:spPr>
          <a:xfrm>
            <a:off x="1221556" y="6743701"/>
            <a:ext cx="5122944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3510251" y="0"/>
            <a:ext cx="4777749" cy="9054466"/>
          </a:xfrm>
          <a:custGeom>
            <a:avLst/>
            <a:gdLst/>
            <a:ahLst/>
            <a:cxnLst/>
            <a:rect r="r" b="b" t="t" l="l"/>
            <a:pathLst>
              <a:path h="9054466" w="4777749">
                <a:moveTo>
                  <a:pt x="0" y="0"/>
                </a:moveTo>
                <a:lnTo>
                  <a:pt x="4777749" y="0"/>
                </a:lnTo>
                <a:lnTo>
                  <a:pt x="4777749" y="9054466"/>
                </a:lnTo>
                <a:lnTo>
                  <a:pt x="0" y="90544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7045" r="0" b="-7045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487940" y="-414427"/>
            <a:ext cx="5022311" cy="9468893"/>
          </a:xfrm>
          <a:custGeom>
            <a:avLst/>
            <a:gdLst/>
            <a:ahLst/>
            <a:cxnLst/>
            <a:rect r="r" b="b" t="t" l="l"/>
            <a:pathLst>
              <a:path h="9468893" w="5022311">
                <a:moveTo>
                  <a:pt x="0" y="0"/>
                </a:moveTo>
                <a:lnTo>
                  <a:pt x="5022311" y="0"/>
                </a:lnTo>
                <a:lnTo>
                  <a:pt x="5022311" y="9468893"/>
                </a:lnTo>
                <a:lnTo>
                  <a:pt x="0" y="94688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7340" r="0" b="-734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221556" y="4208261"/>
            <a:ext cx="5122944" cy="2314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25"/>
              </a:lnSpc>
            </a:pPr>
            <a:r>
              <a:rPr lang="en-US" b="true" sz="8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Tiktok </a:t>
            </a:r>
            <a:r>
              <a:rPr lang="en-US" b="true" sz="8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Analytics</a:t>
            </a:r>
          </a:p>
        </p:txBody>
      </p:sp>
    </p:spTree>
  </p:cSld>
  <p:clrMapOvr>
    <a:masterClrMapping/>
  </p:clrMapOvr>
</p:sld>
</file>

<file path=ppt/slides/slide9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 descr="modern style white background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8487940" y="0"/>
            <a:ext cx="9800060" cy="10287000"/>
            <a:chOff x="0" y="0"/>
            <a:chExt cx="2581086" cy="270933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581086" cy="2709333"/>
            </a:xfrm>
            <a:custGeom>
              <a:avLst/>
              <a:gdLst/>
              <a:ahLst/>
              <a:cxnLst/>
              <a:rect r="r" b="b" t="t" l="l"/>
              <a:pathLst>
                <a:path h="2709333" w="2581086">
                  <a:moveTo>
                    <a:pt x="0" y="0"/>
                  </a:moveTo>
                  <a:lnTo>
                    <a:pt x="2581086" y="0"/>
                  </a:lnTo>
                  <a:lnTo>
                    <a:pt x="258108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255E69">
                <a:alpha val="63922"/>
              </a:srgbClr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57150"/>
              <a:ext cx="2581086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50"/>
                </a:lnSpc>
              </a:pPr>
            </a:p>
          </p:txBody>
        </p:sp>
      </p:grpSp>
      <p:sp>
        <p:nvSpPr>
          <p:cNvPr name="AutoShape 7" id="7"/>
          <p:cNvSpPr/>
          <p:nvPr/>
        </p:nvSpPr>
        <p:spPr>
          <a:xfrm>
            <a:off x="1221556" y="6743701"/>
            <a:ext cx="5122944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13188378" y="0"/>
            <a:ext cx="5099622" cy="9050366"/>
          </a:xfrm>
          <a:custGeom>
            <a:avLst/>
            <a:gdLst/>
            <a:ahLst/>
            <a:cxnLst/>
            <a:rect r="r" b="b" t="t" l="l"/>
            <a:pathLst>
              <a:path h="9050366" w="5099622">
                <a:moveTo>
                  <a:pt x="0" y="0"/>
                </a:moveTo>
                <a:lnTo>
                  <a:pt x="5099622" y="0"/>
                </a:lnTo>
                <a:lnTo>
                  <a:pt x="5099622" y="9050366"/>
                </a:lnTo>
                <a:lnTo>
                  <a:pt x="0" y="90503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1678" r="-1251" b="-11678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487940" y="0"/>
            <a:ext cx="4700438" cy="9258300"/>
          </a:xfrm>
          <a:custGeom>
            <a:avLst/>
            <a:gdLst/>
            <a:ahLst/>
            <a:cxnLst/>
            <a:rect r="r" b="b" t="t" l="l"/>
            <a:pathLst>
              <a:path h="9258300" w="4700438">
                <a:moveTo>
                  <a:pt x="0" y="0"/>
                </a:moveTo>
                <a:lnTo>
                  <a:pt x="4700438" y="0"/>
                </a:lnTo>
                <a:lnTo>
                  <a:pt x="4700438" y="9258300"/>
                </a:lnTo>
                <a:lnTo>
                  <a:pt x="0" y="92583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886" r="0" b="-4886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221556" y="4208261"/>
            <a:ext cx="5529881" cy="2314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25"/>
              </a:lnSpc>
            </a:pPr>
            <a:r>
              <a:rPr lang="en-US" b="true" sz="8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Instagram </a:t>
            </a:r>
            <a:r>
              <a:rPr lang="en-US" b="true" sz="8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Analytics</a:t>
            </a:r>
          </a:p>
        </p:txBody>
      </p:sp>
    </p:spTree>
  </p:cSld>
  <p:clrMapOvr>
    <a:masterClrMapping/>
  </p:clrMapOvr>
</p:sld>
</file>

<file path=ppt/slides/slide9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6666" r="0" b="-166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2204706"/>
            <a:ext cx="9009867" cy="5877588"/>
            <a:chOff x="0" y="0"/>
            <a:chExt cx="1245957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245957" cy="812800"/>
            </a:xfrm>
            <a:custGeom>
              <a:avLst/>
              <a:gdLst/>
              <a:ahLst/>
              <a:cxnLst/>
              <a:rect r="r" b="b" t="t" l="l"/>
              <a:pathLst>
                <a:path h="812800" w="1245957">
                  <a:moveTo>
                    <a:pt x="0" y="0"/>
                  </a:moveTo>
                  <a:lnTo>
                    <a:pt x="1245957" y="0"/>
                  </a:lnTo>
                  <a:lnTo>
                    <a:pt x="1245957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3"/>
              <a:stretch>
                <a:fillRect l="0" t="-7484" r="0" b="-7484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9278133" y="2610739"/>
            <a:ext cx="9009867" cy="5471555"/>
            <a:chOff x="0" y="0"/>
            <a:chExt cx="4804667" cy="291780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804667" cy="2917801"/>
            </a:xfrm>
            <a:custGeom>
              <a:avLst/>
              <a:gdLst/>
              <a:ahLst/>
              <a:cxnLst/>
              <a:rect r="r" b="b" t="t" l="l"/>
              <a:pathLst>
                <a:path h="2917801" w="4804667">
                  <a:moveTo>
                    <a:pt x="23200" y="0"/>
                  </a:moveTo>
                  <a:lnTo>
                    <a:pt x="4781467" y="0"/>
                  </a:lnTo>
                  <a:cubicBezTo>
                    <a:pt x="4794280" y="0"/>
                    <a:pt x="4804667" y="10387"/>
                    <a:pt x="4804667" y="23200"/>
                  </a:cubicBezTo>
                  <a:lnTo>
                    <a:pt x="4804667" y="2894601"/>
                  </a:lnTo>
                  <a:cubicBezTo>
                    <a:pt x="4804667" y="2907414"/>
                    <a:pt x="4794280" y="2917801"/>
                    <a:pt x="4781467" y="2917801"/>
                  </a:cubicBezTo>
                  <a:lnTo>
                    <a:pt x="23200" y="2917801"/>
                  </a:lnTo>
                  <a:cubicBezTo>
                    <a:pt x="10387" y="2917801"/>
                    <a:pt x="0" y="2907414"/>
                    <a:pt x="0" y="2894601"/>
                  </a:cubicBezTo>
                  <a:lnTo>
                    <a:pt x="0" y="23200"/>
                  </a:lnTo>
                  <a:cubicBezTo>
                    <a:pt x="0" y="10387"/>
                    <a:pt x="10387" y="0"/>
                    <a:pt x="23200" y="0"/>
                  </a:cubicBez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4804667" cy="2936851"/>
            </a:xfrm>
            <a:prstGeom prst="rect">
              <a:avLst/>
            </a:prstGeom>
          </p:spPr>
          <p:txBody>
            <a:bodyPr anchor="ctr" rtlCol="false" tIns="26590" lIns="26590" bIns="26590" rIns="26590"/>
            <a:lstStyle/>
            <a:p>
              <a:pPr algn="ctr">
                <a:lnSpc>
                  <a:spcPts val="1392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9278133" y="3626215"/>
            <a:ext cx="8823494" cy="32405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91"/>
              </a:lnSpc>
            </a:pPr>
            <a:r>
              <a:rPr lang="en-US" b="true" sz="1860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Pal</a:t>
            </a:r>
            <a:r>
              <a:rPr lang="en-US" b="true" sz="1860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mas RealEstate successfully addresses key challenges in Palestine’s real estate sector by offering a modern, digital-first platform that simplifies property listing, enhances communication, and automates key brokerage processes.</a:t>
            </a:r>
          </a:p>
          <a:p>
            <a:pPr algn="ctr">
              <a:lnSpc>
                <a:spcPts val="4391"/>
              </a:lnSpc>
            </a:pPr>
            <a:r>
              <a:rPr lang="en-US" b="true" sz="1860">
                <a:solidFill>
                  <a:srgbClr val="FDFDF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Through innovation and user-centered design, we’ve laid the foundation for a smarter and more efficient real estate experience in the local marke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687501"/>
            <a:ext cx="16230600" cy="1000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00"/>
              </a:lnSpc>
            </a:pPr>
            <a:r>
              <a:rPr lang="en-US" b="true" sz="6500">
                <a:solidFill>
                  <a:srgbClr val="255E69"/>
                </a:solidFill>
                <a:latin typeface="Inter Bold"/>
                <a:ea typeface="Inter Bold"/>
                <a:cs typeface="Inter Bold"/>
                <a:sym typeface="Inter Bold"/>
              </a:rPr>
              <a:t>Conclusion</a:t>
            </a:r>
          </a:p>
        </p:txBody>
      </p:sp>
    </p:spTree>
  </p:cSld>
  <p:clrMapOvr>
    <a:masterClrMapping/>
  </p:clrMapOvr>
</p:sld>
</file>

<file path=ppt/slides/slide9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9628395" y="3202889"/>
            <a:ext cx="319604" cy="285896"/>
          </a:xfrm>
          <a:prstGeom prst="rect">
            <a:avLst/>
          </a:prstGeom>
          <a:solidFill>
            <a:srgbClr val="000000"/>
          </a:solidFill>
        </p:spPr>
      </p:sp>
      <p:sp>
        <p:nvSpPr>
          <p:cNvPr name="AutoShape 3" id="3"/>
          <p:cNvSpPr/>
          <p:nvPr/>
        </p:nvSpPr>
        <p:spPr>
          <a:xfrm rot="0">
            <a:off x="9628395" y="4705277"/>
            <a:ext cx="319604" cy="285896"/>
          </a:xfrm>
          <a:prstGeom prst="rect">
            <a:avLst/>
          </a:prstGeom>
          <a:solidFill>
            <a:srgbClr val="000000">
              <a:alpha val="19608"/>
            </a:srgbClr>
          </a:solidFill>
        </p:spPr>
      </p:sp>
      <p:sp>
        <p:nvSpPr>
          <p:cNvPr name="AutoShape 4" id="4"/>
          <p:cNvSpPr/>
          <p:nvPr/>
        </p:nvSpPr>
        <p:spPr>
          <a:xfrm rot="0">
            <a:off x="9628395" y="6207665"/>
            <a:ext cx="319604" cy="285896"/>
          </a:xfrm>
          <a:prstGeom prst="rect">
            <a:avLst/>
          </a:prstGeom>
          <a:solidFill>
            <a:srgbClr val="000000">
              <a:alpha val="19608"/>
            </a:srgbClr>
          </a:solidFill>
        </p:spPr>
      </p:sp>
      <p:sp>
        <p:nvSpPr>
          <p:cNvPr name="TextBox 5" id="5"/>
          <p:cNvSpPr txBox="true"/>
          <p:nvPr/>
        </p:nvSpPr>
        <p:spPr>
          <a:xfrm rot="0">
            <a:off x="1028700" y="1540236"/>
            <a:ext cx="6370994" cy="2743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800"/>
              </a:lnSpc>
            </a:pPr>
            <a:r>
              <a:rPr lang="en-US" b="true" sz="9000">
                <a:solidFill>
                  <a:srgbClr val="255E69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Future Plans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0614749" y="1540236"/>
            <a:ext cx="6402042" cy="597535"/>
            <a:chOff x="0" y="0"/>
            <a:chExt cx="8536056" cy="796713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38100"/>
              <a:ext cx="1027877" cy="83481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134"/>
                </a:lnSpc>
              </a:pPr>
              <a:r>
                <a:rPr lang="en-US" b="true" sz="3949">
                  <a:solidFill>
                    <a:srgbClr val="255E69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01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1345499" y="123825"/>
              <a:ext cx="7190557" cy="4263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608"/>
                </a:lnSpc>
              </a:pPr>
              <a:r>
                <a:rPr lang="en-US" sz="2006">
                  <a:solidFill>
                    <a:srgbClr val="255E6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mobile application for iOS and Android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0614749" y="3042624"/>
            <a:ext cx="6402042" cy="736516"/>
            <a:chOff x="0" y="0"/>
            <a:chExt cx="8536056" cy="982021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-38100"/>
              <a:ext cx="1027877" cy="83481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134"/>
                </a:lnSpc>
              </a:pPr>
              <a:r>
                <a:rPr lang="en-US" b="true" sz="3949">
                  <a:solidFill>
                    <a:srgbClr val="255E69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02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1345499" y="123825"/>
              <a:ext cx="7190557" cy="8581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608"/>
                </a:lnSpc>
              </a:pPr>
              <a:r>
                <a:rPr lang="en-US" sz="2006">
                  <a:solidFill>
                    <a:srgbClr val="255E6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Introduce automated contract generation &amp; e-signatures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0614749" y="6047401"/>
            <a:ext cx="6402042" cy="597535"/>
            <a:chOff x="0" y="0"/>
            <a:chExt cx="8536056" cy="796713"/>
          </a:xfrm>
        </p:grpSpPr>
        <p:sp>
          <p:nvSpPr>
            <p:cNvPr name="TextBox 13" id="13"/>
            <p:cNvSpPr txBox="true"/>
            <p:nvPr/>
          </p:nvSpPr>
          <p:spPr>
            <a:xfrm rot="0">
              <a:off x="0" y="-38100"/>
              <a:ext cx="1027877" cy="83481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134"/>
                </a:lnSpc>
              </a:pPr>
              <a:r>
                <a:rPr lang="en-US" b="true" sz="3949">
                  <a:solidFill>
                    <a:srgbClr val="255E69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03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1345499" y="123825"/>
              <a:ext cx="7190557" cy="4263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608"/>
                </a:lnSpc>
              </a:pPr>
              <a:r>
                <a:rPr lang="en-US" sz="2006">
                  <a:solidFill>
                    <a:srgbClr val="255E6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C</a:t>
              </a:r>
              <a:r>
                <a:rPr lang="en-US" sz="2006">
                  <a:solidFill>
                    <a:srgbClr val="255E6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overing all local cities in Palestine</a:t>
              </a: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0614749" y="7845064"/>
            <a:ext cx="6402042" cy="1384216"/>
            <a:chOff x="0" y="0"/>
            <a:chExt cx="8536056" cy="1845621"/>
          </a:xfrm>
        </p:grpSpPr>
        <p:sp>
          <p:nvSpPr>
            <p:cNvPr name="TextBox 16" id="16"/>
            <p:cNvSpPr txBox="true"/>
            <p:nvPr/>
          </p:nvSpPr>
          <p:spPr>
            <a:xfrm rot="0">
              <a:off x="0" y="-38100"/>
              <a:ext cx="1027877" cy="83481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134"/>
                </a:lnSpc>
              </a:pPr>
              <a:r>
                <a:rPr lang="en-US" b="true" sz="3949">
                  <a:solidFill>
                    <a:srgbClr val="255E69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04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1345499" y="123825"/>
              <a:ext cx="7190557" cy="17217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608"/>
                </a:lnSpc>
              </a:pPr>
              <a:r>
                <a:rPr lang="en-US" sz="2006">
                  <a:solidFill>
                    <a:srgbClr val="255E69"/>
                  </a:solidFill>
                  <a:latin typeface="Canva Sans"/>
                  <a:ea typeface="Canva Sans"/>
                  <a:cs typeface="Canva Sans"/>
                  <a:sym typeface="Canva Sans"/>
                </a:rPr>
                <a:t>Adding an educational blog within the platform featuring informative content about property buying, selling, contracts, real estate financing, and more.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028700" y="5143500"/>
            <a:ext cx="6863872" cy="4114800"/>
            <a:chOff x="0" y="0"/>
            <a:chExt cx="1355827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355827" cy="812800"/>
            </a:xfrm>
            <a:custGeom>
              <a:avLst/>
              <a:gdLst/>
              <a:ahLst/>
              <a:cxnLst/>
              <a:rect r="r" b="b" t="t" l="l"/>
              <a:pathLst>
                <a:path h="812800" w="1355827">
                  <a:moveTo>
                    <a:pt x="0" y="0"/>
                  </a:moveTo>
                  <a:lnTo>
                    <a:pt x="1355827" y="0"/>
                  </a:lnTo>
                  <a:lnTo>
                    <a:pt x="1355827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0" t="-33404" r="0" b="-33404"/>
              </a:stretch>
            </a:blipFill>
          </p:spPr>
        </p:sp>
      </p:grpSp>
    </p:spTree>
  </p:cSld>
  <p:clrMapOvr>
    <a:masterClrMapping/>
  </p:clrMapOvr>
</p:sld>
</file>

<file path=ppt/slides/slide9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6666" r="0" b="-666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167640"/>
            <a:ext cx="18288000" cy="10454640"/>
          </a:xfrm>
          <a:custGeom>
            <a:avLst/>
            <a:gdLst/>
            <a:ahLst/>
            <a:cxnLst/>
            <a:rect r="r" b="b" t="t" l="l"/>
            <a:pathLst>
              <a:path h="10454640" w="18288000">
                <a:moveTo>
                  <a:pt x="0" y="0"/>
                </a:moveTo>
                <a:lnTo>
                  <a:pt x="18288000" y="0"/>
                </a:lnTo>
                <a:lnTo>
                  <a:pt x="18288000" y="10454640"/>
                </a:lnTo>
                <a:lnTo>
                  <a:pt x="0" y="104546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8342228"/>
            <a:ext cx="18591887" cy="1944772"/>
            <a:chOff x="0" y="0"/>
            <a:chExt cx="4896629" cy="51220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896629" cy="512203"/>
            </a:xfrm>
            <a:custGeom>
              <a:avLst/>
              <a:gdLst/>
              <a:ahLst/>
              <a:cxnLst/>
              <a:rect r="r" b="b" t="t" l="l"/>
              <a:pathLst>
                <a:path h="512203" w="4896629">
                  <a:moveTo>
                    <a:pt x="0" y="0"/>
                  </a:moveTo>
                  <a:lnTo>
                    <a:pt x="4896629" y="0"/>
                  </a:lnTo>
                  <a:lnTo>
                    <a:pt x="4896629" y="512203"/>
                  </a:lnTo>
                  <a:lnTo>
                    <a:pt x="0" y="512203"/>
                  </a:lnTo>
                  <a:close/>
                </a:path>
              </a:pathLst>
            </a:custGeom>
            <a:solidFill>
              <a:srgbClr val="255E69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4896629" cy="5503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73354" y="825799"/>
            <a:ext cx="981196" cy="679701"/>
          </a:xfrm>
          <a:custGeom>
            <a:avLst/>
            <a:gdLst/>
            <a:ahLst/>
            <a:cxnLst/>
            <a:rect r="r" b="b" t="t" l="l"/>
            <a:pathLst>
              <a:path h="679701" w="981196">
                <a:moveTo>
                  <a:pt x="0" y="0"/>
                </a:moveTo>
                <a:lnTo>
                  <a:pt x="981196" y="0"/>
                </a:lnTo>
                <a:lnTo>
                  <a:pt x="981196" y="679701"/>
                </a:lnTo>
                <a:lnTo>
                  <a:pt x="0" y="6797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6380676" y="2043721"/>
            <a:ext cx="5246370" cy="5672687"/>
            <a:chOff x="0" y="0"/>
            <a:chExt cx="812800" cy="878848"/>
          </a:xfrm>
        </p:grpSpPr>
        <p:sp>
          <p:nvSpPr>
            <p:cNvPr name="Freeform 9" id="9"/>
            <p:cNvSpPr/>
            <p:nvPr/>
          </p:nvSpPr>
          <p:spPr>
            <a:xfrm flipH="false" flipV="false" rot="72611">
              <a:off x="-5035" y="-4642"/>
              <a:ext cx="822870" cy="888132"/>
            </a:xfrm>
            <a:custGeom>
              <a:avLst/>
              <a:gdLst/>
              <a:ahLst/>
              <a:cxnLst/>
              <a:rect r="r" b="b" t="t" l="l"/>
              <a:pathLst>
                <a:path h="888132" w="822870">
                  <a:moveTo>
                    <a:pt x="402154" y="4740"/>
                  </a:moveTo>
                  <a:cubicBezTo>
                    <a:pt x="177756" y="9480"/>
                    <a:pt x="0" y="210016"/>
                    <a:pt x="5126" y="452649"/>
                  </a:cubicBezTo>
                  <a:cubicBezTo>
                    <a:pt x="10251" y="695282"/>
                    <a:pt x="196317" y="888132"/>
                    <a:pt x="420716" y="883392"/>
                  </a:cubicBezTo>
                  <a:cubicBezTo>
                    <a:pt x="645114" y="878651"/>
                    <a:pt x="822870" y="678116"/>
                    <a:pt x="817744" y="435483"/>
                  </a:cubicBezTo>
                  <a:cubicBezTo>
                    <a:pt x="812619" y="192850"/>
                    <a:pt x="626553" y="0"/>
                    <a:pt x="402154" y="4740"/>
                  </a:cubicBezTo>
                  <a:close/>
                </a:path>
              </a:pathLst>
            </a:custGeom>
            <a:blipFill>
              <a:blip r:embed="rId6"/>
              <a:stretch>
                <a:fillRect l="-8766" t="-89" r="-3563" b="-43124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672060" y="2043721"/>
            <a:ext cx="5246370" cy="5246370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-19269" r="0" b="-19269"/>
              </a:stretch>
            </a:blip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373354" y="2175831"/>
            <a:ext cx="5246370" cy="5246370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8"/>
              <a:stretch>
                <a:fillRect l="0" t="-16666" r="0" b="-16666"/>
              </a:stretch>
            </a:blip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6214467" y="8389303"/>
            <a:ext cx="5859066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FDFDFD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Thank you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DAGp30m4Opc</dc:identifier>
  <dcterms:modified xsi:type="dcterms:W3CDTF">2011-08-01T06:04:30Z</dcterms:modified>
  <cp:revision>1</cp:revision>
  <dc:title>Navy and White Modern Minimalist Thesis Defense Presentation</dc:title>
</cp:coreProperties>
</file>