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3" r:id="rId1"/>
  </p:sldMasterIdLst>
  <p:notesMasterIdLst>
    <p:notesMasterId r:id="rId77"/>
  </p:notesMasterIdLst>
  <p:sldIdLst>
    <p:sldId id="256" r:id="rId2"/>
    <p:sldId id="257" r:id="rId3"/>
    <p:sldId id="296" r:id="rId4"/>
    <p:sldId id="381" r:id="rId5"/>
    <p:sldId id="258" r:id="rId6"/>
    <p:sldId id="375" r:id="rId7"/>
    <p:sldId id="260" r:id="rId8"/>
    <p:sldId id="379" r:id="rId9"/>
    <p:sldId id="273" r:id="rId10"/>
    <p:sldId id="274" r:id="rId11"/>
    <p:sldId id="275" r:id="rId12"/>
    <p:sldId id="297" r:id="rId13"/>
    <p:sldId id="380" r:id="rId14"/>
    <p:sldId id="388" r:id="rId15"/>
    <p:sldId id="391" r:id="rId16"/>
    <p:sldId id="390" r:id="rId17"/>
    <p:sldId id="389" r:id="rId18"/>
    <p:sldId id="403" r:id="rId19"/>
    <p:sldId id="404" r:id="rId20"/>
    <p:sldId id="359" r:id="rId21"/>
    <p:sldId id="393" r:id="rId22"/>
    <p:sldId id="394" r:id="rId23"/>
    <p:sldId id="395" r:id="rId24"/>
    <p:sldId id="277" r:id="rId25"/>
    <p:sldId id="278" r:id="rId26"/>
    <p:sldId id="279" r:id="rId27"/>
    <p:sldId id="402" r:id="rId28"/>
    <p:sldId id="292" r:id="rId29"/>
    <p:sldId id="363" r:id="rId30"/>
    <p:sldId id="397" r:id="rId31"/>
    <p:sldId id="398" r:id="rId32"/>
    <p:sldId id="365" r:id="rId33"/>
    <p:sldId id="295" r:id="rId34"/>
    <p:sldId id="294" r:id="rId35"/>
    <p:sldId id="286" r:id="rId36"/>
    <p:sldId id="343" r:id="rId37"/>
    <p:sldId id="344" r:id="rId38"/>
    <p:sldId id="303" r:id="rId39"/>
    <p:sldId id="304" r:id="rId40"/>
    <p:sldId id="346" r:id="rId41"/>
    <p:sldId id="305" r:id="rId42"/>
    <p:sldId id="383" r:id="rId43"/>
    <p:sldId id="311" r:id="rId44"/>
    <p:sldId id="384" r:id="rId45"/>
    <p:sldId id="308" r:id="rId46"/>
    <p:sldId id="309" r:id="rId47"/>
    <p:sldId id="312" r:id="rId48"/>
    <p:sldId id="385" r:id="rId49"/>
    <p:sldId id="323" r:id="rId50"/>
    <p:sldId id="351" r:id="rId51"/>
    <p:sldId id="319" r:id="rId52"/>
    <p:sldId id="320" r:id="rId53"/>
    <p:sldId id="315" r:id="rId54"/>
    <p:sldId id="378" r:id="rId55"/>
    <p:sldId id="377" r:id="rId56"/>
    <p:sldId id="396" r:id="rId57"/>
    <p:sldId id="326" r:id="rId58"/>
    <p:sldId id="328" r:id="rId59"/>
    <p:sldId id="334" r:id="rId60"/>
    <p:sldId id="355" r:id="rId61"/>
    <p:sldId id="335" r:id="rId62"/>
    <p:sldId id="387" r:id="rId63"/>
    <p:sldId id="356" r:id="rId64"/>
    <p:sldId id="352" r:id="rId65"/>
    <p:sldId id="401" r:id="rId66"/>
    <p:sldId id="407" r:id="rId67"/>
    <p:sldId id="316" r:id="rId68"/>
    <p:sldId id="284" r:id="rId69"/>
    <p:sldId id="280" r:id="rId70"/>
    <p:sldId id="281" r:id="rId71"/>
    <p:sldId id="337" r:id="rId72"/>
    <p:sldId id="338" r:id="rId73"/>
    <p:sldId id="339" r:id="rId74"/>
    <p:sldId id="340" r:id="rId75"/>
    <p:sldId id="342" r:id="rId7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286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1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33FB8D-BEF5-4A89-8548-2CFA93CA5363}" type="doc">
      <dgm:prSet loTypeId="urn:microsoft.com/office/officeart/2005/8/layout/radial6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pPr rtl="1"/>
          <a:endParaRPr lang="ar-JO"/>
        </a:p>
      </dgm:t>
    </dgm:pt>
    <dgm:pt modelId="{3645ABBB-8B2B-430B-AB7A-424195AE0F20}">
      <dgm:prSet phldrT="[Text]" custT="1"/>
      <dgm:spPr/>
      <dgm:t>
        <a:bodyPr/>
        <a:lstStyle/>
        <a:p>
          <a:pPr rtl="1"/>
          <a:r>
            <a:rPr lang="en-US" sz="36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Dorms</a:t>
          </a:r>
          <a:endParaRPr lang="ar-JO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9D3A41-9103-479A-B54F-1EEAFF07FFA5}" type="parTrans" cxnId="{394B00F2-9536-4D62-BA6C-28AF2C3F12B2}">
      <dgm:prSet/>
      <dgm:spPr/>
      <dgm:t>
        <a:bodyPr/>
        <a:lstStyle/>
        <a:p>
          <a:pPr rtl="1"/>
          <a:endParaRPr lang="ar-JO"/>
        </a:p>
      </dgm:t>
    </dgm:pt>
    <dgm:pt modelId="{63E14F1D-F5E4-4C20-95B0-A5850148D2CE}" type="sibTrans" cxnId="{394B00F2-9536-4D62-BA6C-28AF2C3F12B2}">
      <dgm:prSet/>
      <dgm:spPr/>
      <dgm:t>
        <a:bodyPr/>
        <a:lstStyle/>
        <a:p>
          <a:pPr rtl="1"/>
          <a:endParaRPr lang="ar-JO"/>
        </a:p>
      </dgm:t>
    </dgm:pt>
    <dgm:pt modelId="{70A8391D-F19E-4E73-8BCA-4CBCFD2666E3}">
      <dgm:prSet phldrT="[Text]" custT="1"/>
      <dgm:spPr/>
      <dgm:t>
        <a:bodyPr/>
        <a:lstStyle/>
        <a:p>
          <a:pPr rtl="1"/>
          <a:r>
            <a:rPr lang="en-US" sz="20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Studios</a:t>
          </a:r>
          <a:endParaRPr lang="ar-JO" sz="1100" dirty="0"/>
        </a:p>
      </dgm:t>
    </dgm:pt>
    <dgm:pt modelId="{3B6B971F-81BF-445D-B519-76E5DFBAD103}" type="parTrans" cxnId="{73D13B05-ABE7-4024-8408-C40B933E76D2}">
      <dgm:prSet/>
      <dgm:spPr/>
      <dgm:t>
        <a:bodyPr/>
        <a:lstStyle/>
        <a:p>
          <a:pPr rtl="1"/>
          <a:endParaRPr lang="ar-JO"/>
        </a:p>
      </dgm:t>
    </dgm:pt>
    <dgm:pt modelId="{F322DA2B-141F-4F5A-8713-C94F47BFEF49}" type="sibTrans" cxnId="{73D13B05-ABE7-4024-8408-C40B933E76D2}">
      <dgm:prSet/>
      <dgm:spPr/>
      <dgm:t>
        <a:bodyPr/>
        <a:lstStyle/>
        <a:p>
          <a:pPr rtl="1"/>
          <a:endParaRPr lang="ar-JO">
            <a:solidFill>
              <a:schemeClr val="tx1"/>
            </a:solidFill>
          </a:endParaRPr>
        </a:p>
      </dgm:t>
    </dgm:pt>
    <dgm:pt modelId="{FA3C0A7C-473A-4064-ABF5-BF107AED8C81}">
      <dgm:prSet phldrT="[Text]" custT="1"/>
      <dgm:spPr/>
      <dgm:t>
        <a:bodyPr/>
        <a:lstStyle/>
        <a:p>
          <a:pPr rtl="1"/>
          <a:r>
            <a: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Entertainment</a:t>
          </a:r>
          <a:endParaRPr lang="ar-JO" sz="1600" b="1" dirty="0"/>
        </a:p>
      </dgm:t>
    </dgm:pt>
    <dgm:pt modelId="{D59A7421-5ED4-495C-AC9B-C24A1046AC24}" type="parTrans" cxnId="{6BA50B2B-5962-459C-A110-A791EEFF01ED}">
      <dgm:prSet/>
      <dgm:spPr/>
      <dgm:t>
        <a:bodyPr/>
        <a:lstStyle/>
        <a:p>
          <a:pPr rtl="1"/>
          <a:endParaRPr lang="ar-JO"/>
        </a:p>
      </dgm:t>
    </dgm:pt>
    <dgm:pt modelId="{BFABA1DB-84A2-4D35-8874-A0F4D4188BD1}" type="sibTrans" cxnId="{6BA50B2B-5962-459C-A110-A791EEFF01ED}">
      <dgm:prSet/>
      <dgm:spPr/>
      <dgm:t>
        <a:bodyPr/>
        <a:lstStyle/>
        <a:p>
          <a:pPr rtl="1"/>
          <a:endParaRPr lang="ar-JO">
            <a:solidFill>
              <a:schemeClr val="tx1"/>
            </a:solidFill>
          </a:endParaRPr>
        </a:p>
      </dgm:t>
    </dgm:pt>
    <dgm:pt modelId="{65CCCFA9-4E94-4008-A7B2-11A0A99C82AC}">
      <dgm:prSet phldrT="[Text]" custT="1"/>
      <dgm:spPr/>
      <dgm:t>
        <a:bodyPr/>
        <a:lstStyle/>
        <a:p>
          <a:pPr rtl="1"/>
          <a:r>
            <a: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Reading rooms</a:t>
          </a:r>
          <a:endParaRPr lang="ar-JO" sz="1400" b="1" dirty="0"/>
        </a:p>
      </dgm:t>
    </dgm:pt>
    <dgm:pt modelId="{84363A09-2292-4F53-8E3D-F24383D118B3}" type="parTrans" cxnId="{FC83DAC2-A91E-40C6-8533-6DFDC217F6FB}">
      <dgm:prSet/>
      <dgm:spPr/>
      <dgm:t>
        <a:bodyPr/>
        <a:lstStyle/>
        <a:p>
          <a:pPr rtl="1"/>
          <a:endParaRPr lang="ar-JO"/>
        </a:p>
      </dgm:t>
    </dgm:pt>
    <dgm:pt modelId="{316796A6-D780-4E45-9E9E-877A3C27C2F5}" type="sibTrans" cxnId="{FC83DAC2-A91E-40C6-8533-6DFDC217F6FB}">
      <dgm:prSet/>
      <dgm:spPr/>
      <dgm:t>
        <a:bodyPr/>
        <a:lstStyle/>
        <a:p>
          <a:pPr rtl="1"/>
          <a:endParaRPr lang="ar-JO">
            <a:solidFill>
              <a:schemeClr val="tx1"/>
            </a:solidFill>
          </a:endParaRPr>
        </a:p>
      </dgm:t>
    </dgm:pt>
    <dgm:pt modelId="{44418981-E01F-4696-B87C-501D5CE2898D}">
      <dgm:prSet phldrT="[Text]" custT="1"/>
      <dgm:spPr/>
      <dgm:t>
        <a:bodyPr/>
        <a:lstStyle/>
        <a:p>
          <a:pPr rtl="1"/>
          <a:r>
            <a: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Sitting Rooms.</a:t>
          </a:r>
          <a:endParaRPr lang="ar-JO" sz="1600" dirty="0"/>
        </a:p>
      </dgm:t>
    </dgm:pt>
    <dgm:pt modelId="{4CE3E1FB-61BE-4499-A2B0-A04C64525EDE}" type="parTrans" cxnId="{D280DCDA-A399-48BB-98A2-F8414D553D7C}">
      <dgm:prSet/>
      <dgm:spPr/>
      <dgm:t>
        <a:bodyPr/>
        <a:lstStyle/>
        <a:p>
          <a:pPr rtl="1"/>
          <a:endParaRPr lang="ar-JO"/>
        </a:p>
      </dgm:t>
    </dgm:pt>
    <dgm:pt modelId="{36542C74-F0E8-44B7-908F-4A50B756908B}" type="sibTrans" cxnId="{D280DCDA-A399-48BB-98A2-F8414D553D7C}">
      <dgm:prSet/>
      <dgm:spPr/>
      <dgm:t>
        <a:bodyPr/>
        <a:lstStyle/>
        <a:p>
          <a:pPr rtl="1"/>
          <a:endParaRPr lang="ar-JO">
            <a:solidFill>
              <a:schemeClr val="tx1"/>
            </a:solidFill>
          </a:endParaRPr>
        </a:p>
      </dgm:t>
    </dgm:pt>
    <dgm:pt modelId="{2986BC2E-3573-4F83-A60D-B9651E5327B4}">
      <dgm:prSet custT="1"/>
      <dgm:spPr/>
      <dgm:t>
        <a:bodyPr/>
        <a:lstStyle/>
        <a:p>
          <a:pPr rtl="1"/>
          <a:r>
            <a:rPr lang="en-US" sz="18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Multipurpose</a:t>
          </a:r>
          <a:endParaRPr lang="ar-JO" sz="1400" b="1" dirty="0"/>
        </a:p>
      </dgm:t>
    </dgm:pt>
    <dgm:pt modelId="{9C5D5CEB-3211-4BBD-AC1F-1FD753E0068B}" type="parTrans" cxnId="{0DDB95D1-73B1-4A34-A92F-0BC0ED6C41AF}">
      <dgm:prSet/>
      <dgm:spPr/>
      <dgm:t>
        <a:bodyPr/>
        <a:lstStyle/>
        <a:p>
          <a:pPr rtl="1"/>
          <a:endParaRPr lang="ar-JO"/>
        </a:p>
      </dgm:t>
    </dgm:pt>
    <dgm:pt modelId="{74C1B633-D9B5-436E-A63B-F89EBBB72A87}" type="sibTrans" cxnId="{0DDB95D1-73B1-4A34-A92F-0BC0ED6C41AF}">
      <dgm:prSet/>
      <dgm:spPr/>
      <dgm:t>
        <a:bodyPr/>
        <a:lstStyle/>
        <a:p>
          <a:pPr rtl="1"/>
          <a:endParaRPr lang="ar-JO">
            <a:solidFill>
              <a:schemeClr val="tx1"/>
            </a:solidFill>
          </a:endParaRPr>
        </a:p>
      </dgm:t>
    </dgm:pt>
    <dgm:pt modelId="{38E1A2E4-2627-4291-9E5A-6A52027765C2}">
      <dgm:prSet custT="1"/>
      <dgm:spPr/>
      <dgm:t>
        <a:bodyPr/>
        <a:lstStyle/>
        <a:p>
          <a:r>
            <a:rPr lang="en-US" sz="1600" b="1" dirty="0" smtClean="0">
              <a:latin typeface="Arial" pitchFamily="34" charset="0"/>
              <a:cs typeface="Arial" pitchFamily="34" charset="0"/>
            </a:rPr>
            <a:t>Parking</a:t>
          </a:r>
          <a:endParaRPr lang="en-US" sz="1600" b="1" dirty="0">
            <a:latin typeface="Arial" pitchFamily="34" charset="0"/>
            <a:cs typeface="Arial" pitchFamily="34" charset="0"/>
          </a:endParaRPr>
        </a:p>
      </dgm:t>
    </dgm:pt>
    <dgm:pt modelId="{FAB3CE9A-804A-4FA4-B61F-9D67C3313766}" type="parTrans" cxnId="{DADD2477-5870-45B7-AAD1-D5A26542639F}">
      <dgm:prSet/>
      <dgm:spPr/>
      <dgm:t>
        <a:bodyPr/>
        <a:lstStyle/>
        <a:p>
          <a:endParaRPr lang="en-US"/>
        </a:p>
      </dgm:t>
    </dgm:pt>
    <dgm:pt modelId="{697E444E-8D5B-455C-98AF-ACA6B8BC8684}" type="sibTrans" cxnId="{DADD2477-5870-45B7-AAD1-D5A26542639F}">
      <dgm:prSet/>
      <dgm:spPr/>
      <dgm:t>
        <a:bodyPr/>
        <a:lstStyle/>
        <a:p>
          <a:endParaRPr lang="en-US"/>
        </a:p>
      </dgm:t>
    </dgm:pt>
    <dgm:pt modelId="{3B99EBD4-895B-49E0-897B-E561EB8A84E7}">
      <dgm:prSet custT="1"/>
      <dgm:spPr/>
      <dgm:t>
        <a:bodyPr/>
        <a:lstStyle/>
        <a:p>
          <a:pPr rtl="1"/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Reading rooms</a:t>
          </a:r>
          <a:endParaRPr lang="ar-JO" sz="2000" b="1" dirty="0"/>
        </a:p>
      </dgm:t>
    </dgm:pt>
    <dgm:pt modelId="{B5F8D7A7-CD87-4C81-9BE8-B858DFD7DCA9}" type="parTrans" cxnId="{928B7544-A322-45A8-A281-9C188C679D3C}">
      <dgm:prSet/>
      <dgm:spPr/>
      <dgm:t>
        <a:bodyPr/>
        <a:lstStyle/>
        <a:p>
          <a:endParaRPr lang="en-US"/>
        </a:p>
      </dgm:t>
    </dgm:pt>
    <dgm:pt modelId="{DC2A9D77-ECEA-46DE-81FC-2551390AD1D7}" type="sibTrans" cxnId="{928B7544-A322-45A8-A281-9C188C679D3C}">
      <dgm:prSet/>
      <dgm:spPr/>
      <dgm:t>
        <a:bodyPr/>
        <a:lstStyle/>
        <a:p>
          <a:endParaRPr lang="en-US"/>
        </a:p>
      </dgm:t>
    </dgm:pt>
    <dgm:pt modelId="{3709027B-C658-4437-872F-ABDABE52608D}" type="pres">
      <dgm:prSet presAssocID="{1B33FB8D-BEF5-4A89-8548-2CFA93CA536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191C938B-A675-4631-AB71-2EBE4B2960B2}" type="pres">
      <dgm:prSet presAssocID="{3645ABBB-8B2B-430B-AB7A-424195AE0F20}" presName="centerShape" presStyleLbl="node0" presStyleIdx="0" presStyleCnt="1" custScaleX="125630" custScaleY="125630"/>
      <dgm:spPr/>
      <dgm:t>
        <a:bodyPr/>
        <a:lstStyle/>
        <a:p>
          <a:pPr rtl="1"/>
          <a:endParaRPr lang="ar-JO"/>
        </a:p>
      </dgm:t>
    </dgm:pt>
    <dgm:pt modelId="{2DE9BAEB-E740-4030-BA74-68B26F290BA5}" type="pres">
      <dgm:prSet presAssocID="{70A8391D-F19E-4E73-8BCA-4CBCFD2666E3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49AAFC74-475D-4A81-98A0-E6E932DC9046}" type="pres">
      <dgm:prSet presAssocID="{70A8391D-F19E-4E73-8BCA-4CBCFD2666E3}" presName="dummy" presStyleCnt="0"/>
      <dgm:spPr/>
      <dgm:t>
        <a:bodyPr/>
        <a:lstStyle/>
        <a:p>
          <a:endParaRPr lang="en-US"/>
        </a:p>
      </dgm:t>
    </dgm:pt>
    <dgm:pt modelId="{DD19FCBC-2C34-427D-A6D4-62C2CA9AC2E6}" type="pres">
      <dgm:prSet presAssocID="{F322DA2B-141F-4F5A-8713-C94F47BFEF49}" presName="sibTrans" presStyleLbl="sibTrans2D1" presStyleIdx="0" presStyleCnt="7"/>
      <dgm:spPr/>
      <dgm:t>
        <a:bodyPr/>
        <a:lstStyle/>
        <a:p>
          <a:pPr rtl="1"/>
          <a:endParaRPr lang="ar-JO"/>
        </a:p>
      </dgm:t>
    </dgm:pt>
    <dgm:pt modelId="{0AE5FCB0-BE6F-45A5-8610-0D7DF5FC3190}" type="pres">
      <dgm:prSet presAssocID="{2986BC2E-3573-4F83-A60D-B9651E5327B4}" presName="node" presStyleLbl="node1" presStyleIdx="1" presStyleCnt="7" custScaleX="131517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D02F98D6-FA43-45FC-9DD1-E2686C3700A1}" type="pres">
      <dgm:prSet presAssocID="{2986BC2E-3573-4F83-A60D-B9651E5327B4}" presName="dummy" presStyleCnt="0"/>
      <dgm:spPr/>
      <dgm:t>
        <a:bodyPr/>
        <a:lstStyle/>
        <a:p>
          <a:endParaRPr lang="en-US"/>
        </a:p>
      </dgm:t>
    </dgm:pt>
    <dgm:pt modelId="{8C2D9701-550A-4323-9D6A-C04FE5F8E748}" type="pres">
      <dgm:prSet presAssocID="{74C1B633-D9B5-436E-A63B-F89EBBB72A87}" presName="sibTrans" presStyleLbl="sibTrans2D1" presStyleIdx="1" presStyleCnt="7"/>
      <dgm:spPr/>
      <dgm:t>
        <a:bodyPr/>
        <a:lstStyle/>
        <a:p>
          <a:pPr rtl="1"/>
          <a:endParaRPr lang="ar-JO"/>
        </a:p>
      </dgm:t>
    </dgm:pt>
    <dgm:pt modelId="{4385E391-08DC-40B4-8181-61D157B25D9E}" type="pres">
      <dgm:prSet presAssocID="{3B99EBD4-895B-49E0-897B-E561EB8A84E7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203CCE-7625-4111-BB08-A49A1F344331}" type="pres">
      <dgm:prSet presAssocID="{3B99EBD4-895B-49E0-897B-E561EB8A84E7}" presName="dummy" presStyleCnt="0"/>
      <dgm:spPr/>
    </dgm:pt>
    <dgm:pt modelId="{369B56F7-5BB8-4FBF-A359-ABB699B68715}" type="pres">
      <dgm:prSet presAssocID="{DC2A9D77-ECEA-46DE-81FC-2551390AD1D7}" presName="sibTrans" presStyleLbl="sibTrans2D1" presStyleIdx="2" presStyleCnt="7"/>
      <dgm:spPr/>
      <dgm:t>
        <a:bodyPr/>
        <a:lstStyle/>
        <a:p>
          <a:endParaRPr lang="en-US"/>
        </a:p>
      </dgm:t>
    </dgm:pt>
    <dgm:pt modelId="{FC754263-9BFF-4A8C-87F6-E4D986FEEF92}" type="pres">
      <dgm:prSet presAssocID="{38E1A2E4-2627-4291-9E5A-6A52027765C2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4773BE-D948-4610-8F70-833A7B4875E7}" type="pres">
      <dgm:prSet presAssocID="{38E1A2E4-2627-4291-9E5A-6A52027765C2}" presName="dummy" presStyleCnt="0"/>
      <dgm:spPr/>
      <dgm:t>
        <a:bodyPr/>
        <a:lstStyle/>
        <a:p>
          <a:endParaRPr lang="en-US"/>
        </a:p>
      </dgm:t>
    </dgm:pt>
    <dgm:pt modelId="{7CBD28F5-3568-4C9A-AACD-8E4BF46E3ED1}" type="pres">
      <dgm:prSet presAssocID="{697E444E-8D5B-455C-98AF-ACA6B8BC8684}" presName="sibTrans" presStyleLbl="sibTrans2D1" presStyleIdx="3" presStyleCnt="7"/>
      <dgm:spPr/>
      <dgm:t>
        <a:bodyPr/>
        <a:lstStyle/>
        <a:p>
          <a:endParaRPr lang="en-US"/>
        </a:p>
      </dgm:t>
    </dgm:pt>
    <dgm:pt modelId="{2D95016E-A9C6-4445-9A4E-E813F1DF96DC}" type="pres">
      <dgm:prSet presAssocID="{FA3C0A7C-473A-4064-ABF5-BF107AED8C81}" presName="node" presStyleLbl="node1" presStyleIdx="4" presStyleCnt="7" custScaleX="146153" custScaleY="104191" custRadScaleRad="101348" custRadScaleInc="8572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838A1A8F-35BC-4046-BCD3-EBA984B56731}" type="pres">
      <dgm:prSet presAssocID="{FA3C0A7C-473A-4064-ABF5-BF107AED8C81}" presName="dummy" presStyleCnt="0"/>
      <dgm:spPr/>
      <dgm:t>
        <a:bodyPr/>
        <a:lstStyle/>
        <a:p>
          <a:endParaRPr lang="en-US"/>
        </a:p>
      </dgm:t>
    </dgm:pt>
    <dgm:pt modelId="{EE9C1A37-AD3F-4831-818E-3563E2797335}" type="pres">
      <dgm:prSet presAssocID="{BFABA1DB-84A2-4D35-8874-A0F4D4188BD1}" presName="sibTrans" presStyleLbl="sibTrans2D1" presStyleIdx="4" presStyleCnt="7"/>
      <dgm:spPr/>
      <dgm:t>
        <a:bodyPr/>
        <a:lstStyle/>
        <a:p>
          <a:pPr rtl="1"/>
          <a:endParaRPr lang="ar-JO"/>
        </a:p>
      </dgm:t>
    </dgm:pt>
    <dgm:pt modelId="{1BEF2427-5A16-45C3-98B6-1A9C99B10443}" type="pres">
      <dgm:prSet presAssocID="{65CCCFA9-4E94-4008-A7B2-11A0A99C82AC}" presName="node" presStyleLbl="node1" presStyleIdx="5" presStyleCnt="7" custScaleX="136831" custScaleY="126323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402631B0-579D-4EF0-BA78-E2BD694D2C6D}" type="pres">
      <dgm:prSet presAssocID="{65CCCFA9-4E94-4008-A7B2-11A0A99C82AC}" presName="dummy" presStyleCnt="0"/>
      <dgm:spPr/>
      <dgm:t>
        <a:bodyPr/>
        <a:lstStyle/>
        <a:p>
          <a:endParaRPr lang="en-US"/>
        </a:p>
      </dgm:t>
    </dgm:pt>
    <dgm:pt modelId="{51F6FE5B-D86D-4101-A85D-5F079C7CB754}" type="pres">
      <dgm:prSet presAssocID="{316796A6-D780-4E45-9E9E-877A3C27C2F5}" presName="sibTrans" presStyleLbl="sibTrans2D1" presStyleIdx="5" presStyleCnt="7"/>
      <dgm:spPr/>
      <dgm:t>
        <a:bodyPr/>
        <a:lstStyle/>
        <a:p>
          <a:pPr rtl="1"/>
          <a:endParaRPr lang="ar-JO"/>
        </a:p>
      </dgm:t>
    </dgm:pt>
    <dgm:pt modelId="{F06E005C-AD31-4DF5-B912-D7E5E3328594}" type="pres">
      <dgm:prSet presAssocID="{44418981-E01F-4696-B87C-501D5CE2898D}" presName="node" presStyleLbl="node1" presStyleIdx="6" presStyleCnt="7" custScaleX="132951" custScaleY="138037" custRadScaleRad="105836" custRadScaleInc="986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5E7E108E-B201-4F81-9DD8-33A64A55C1C2}" type="pres">
      <dgm:prSet presAssocID="{44418981-E01F-4696-B87C-501D5CE2898D}" presName="dummy" presStyleCnt="0"/>
      <dgm:spPr/>
      <dgm:t>
        <a:bodyPr/>
        <a:lstStyle/>
        <a:p>
          <a:endParaRPr lang="en-US"/>
        </a:p>
      </dgm:t>
    </dgm:pt>
    <dgm:pt modelId="{26EBD364-34FB-41EE-B101-A01F9C4807BE}" type="pres">
      <dgm:prSet presAssocID="{36542C74-F0E8-44B7-908F-4A50B756908B}" presName="sibTrans" presStyleLbl="sibTrans2D1" presStyleIdx="6" presStyleCnt="7"/>
      <dgm:spPr/>
      <dgm:t>
        <a:bodyPr/>
        <a:lstStyle/>
        <a:p>
          <a:pPr rtl="1"/>
          <a:endParaRPr lang="ar-JO"/>
        </a:p>
      </dgm:t>
    </dgm:pt>
  </dgm:ptLst>
  <dgm:cxnLst>
    <dgm:cxn modelId="{EAE3820E-2BC6-42CD-90FA-1076D15142FE}" type="presOf" srcId="{65CCCFA9-4E94-4008-A7B2-11A0A99C82AC}" destId="{1BEF2427-5A16-45C3-98B6-1A9C99B10443}" srcOrd="0" destOrd="0" presId="urn:microsoft.com/office/officeart/2005/8/layout/radial6"/>
    <dgm:cxn modelId="{394B00F2-9536-4D62-BA6C-28AF2C3F12B2}" srcId="{1B33FB8D-BEF5-4A89-8548-2CFA93CA5363}" destId="{3645ABBB-8B2B-430B-AB7A-424195AE0F20}" srcOrd="0" destOrd="0" parTransId="{CF9D3A41-9103-479A-B54F-1EEAFF07FFA5}" sibTransId="{63E14F1D-F5E4-4C20-95B0-A5850148D2CE}"/>
    <dgm:cxn modelId="{D280DCDA-A399-48BB-98A2-F8414D553D7C}" srcId="{3645ABBB-8B2B-430B-AB7A-424195AE0F20}" destId="{44418981-E01F-4696-B87C-501D5CE2898D}" srcOrd="6" destOrd="0" parTransId="{4CE3E1FB-61BE-4499-A2B0-A04C64525EDE}" sibTransId="{36542C74-F0E8-44B7-908F-4A50B756908B}"/>
    <dgm:cxn modelId="{73D13B05-ABE7-4024-8408-C40B933E76D2}" srcId="{3645ABBB-8B2B-430B-AB7A-424195AE0F20}" destId="{70A8391D-F19E-4E73-8BCA-4CBCFD2666E3}" srcOrd="0" destOrd="0" parTransId="{3B6B971F-81BF-445D-B519-76E5DFBAD103}" sibTransId="{F322DA2B-141F-4F5A-8713-C94F47BFEF49}"/>
    <dgm:cxn modelId="{3895B027-ED36-48CC-8C4B-8084D44BDFD3}" type="presOf" srcId="{3B99EBD4-895B-49E0-897B-E561EB8A84E7}" destId="{4385E391-08DC-40B4-8181-61D157B25D9E}" srcOrd="0" destOrd="0" presId="urn:microsoft.com/office/officeart/2005/8/layout/radial6"/>
    <dgm:cxn modelId="{928B7544-A322-45A8-A281-9C188C679D3C}" srcId="{3645ABBB-8B2B-430B-AB7A-424195AE0F20}" destId="{3B99EBD4-895B-49E0-897B-E561EB8A84E7}" srcOrd="2" destOrd="0" parTransId="{B5F8D7A7-CD87-4C81-9BE8-B858DFD7DCA9}" sibTransId="{DC2A9D77-ECEA-46DE-81FC-2551390AD1D7}"/>
    <dgm:cxn modelId="{F2EC481B-BD20-4A82-A5DD-434780865AF1}" type="presOf" srcId="{74C1B633-D9B5-436E-A63B-F89EBBB72A87}" destId="{8C2D9701-550A-4323-9D6A-C04FE5F8E748}" srcOrd="0" destOrd="0" presId="urn:microsoft.com/office/officeart/2005/8/layout/radial6"/>
    <dgm:cxn modelId="{31363B2B-75EA-457F-9CAE-09D660A8ADA6}" type="presOf" srcId="{3645ABBB-8B2B-430B-AB7A-424195AE0F20}" destId="{191C938B-A675-4631-AB71-2EBE4B2960B2}" srcOrd="0" destOrd="0" presId="urn:microsoft.com/office/officeart/2005/8/layout/radial6"/>
    <dgm:cxn modelId="{0DC170B0-377C-4758-AB50-1543500FE22E}" type="presOf" srcId="{F322DA2B-141F-4F5A-8713-C94F47BFEF49}" destId="{DD19FCBC-2C34-427D-A6D4-62C2CA9AC2E6}" srcOrd="0" destOrd="0" presId="urn:microsoft.com/office/officeart/2005/8/layout/radial6"/>
    <dgm:cxn modelId="{49B6AA95-FD81-4845-9700-0E756E5620EF}" type="presOf" srcId="{BFABA1DB-84A2-4D35-8874-A0F4D4188BD1}" destId="{EE9C1A37-AD3F-4831-818E-3563E2797335}" srcOrd="0" destOrd="0" presId="urn:microsoft.com/office/officeart/2005/8/layout/radial6"/>
    <dgm:cxn modelId="{9D87490C-C6EC-473E-B1BF-28C228D268A3}" type="presOf" srcId="{36542C74-F0E8-44B7-908F-4A50B756908B}" destId="{26EBD364-34FB-41EE-B101-A01F9C4807BE}" srcOrd="0" destOrd="0" presId="urn:microsoft.com/office/officeart/2005/8/layout/radial6"/>
    <dgm:cxn modelId="{0DDB95D1-73B1-4A34-A92F-0BC0ED6C41AF}" srcId="{3645ABBB-8B2B-430B-AB7A-424195AE0F20}" destId="{2986BC2E-3573-4F83-A60D-B9651E5327B4}" srcOrd="1" destOrd="0" parTransId="{9C5D5CEB-3211-4BBD-AC1F-1FD753E0068B}" sibTransId="{74C1B633-D9B5-436E-A63B-F89EBBB72A87}"/>
    <dgm:cxn modelId="{8CBCCC1F-170F-4C58-9207-C11F345F6CC2}" type="presOf" srcId="{1B33FB8D-BEF5-4A89-8548-2CFA93CA5363}" destId="{3709027B-C658-4437-872F-ABDABE52608D}" srcOrd="0" destOrd="0" presId="urn:microsoft.com/office/officeart/2005/8/layout/radial6"/>
    <dgm:cxn modelId="{FC83DAC2-A91E-40C6-8533-6DFDC217F6FB}" srcId="{3645ABBB-8B2B-430B-AB7A-424195AE0F20}" destId="{65CCCFA9-4E94-4008-A7B2-11A0A99C82AC}" srcOrd="5" destOrd="0" parTransId="{84363A09-2292-4F53-8E3D-F24383D118B3}" sibTransId="{316796A6-D780-4E45-9E9E-877A3C27C2F5}"/>
    <dgm:cxn modelId="{DADD2477-5870-45B7-AAD1-D5A26542639F}" srcId="{3645ABBB-8B2B-430B-AB7A-424195AE0F20}" destId="{38E1A2E4-2627-4291-9E5A-6A52027765C2}" srcOrd="3" destOrd="0" parTransId="{FAB3CE9A-804A-4FA4-B61F-9D67C3313766}" sibTransId="{697E444E-8D5B-455C-98AF-ACA6B8BC8684}"/>
    <dgm:cxn modelId="{B0BA437F-982E-43A2-841C-C93DC8CA2014}" type="presOf" srcId="{316796A6-D780-4E45-9E9E-877A3C27C2F5}" destId="{51F6FE5B-D86D-4101-A85D-5F079C7CB754}" srcOrd="0" destOrd="0" presId="urn:microsoft.com/office/officeart/2005/8/layout/radial6"/>
    <dgm:cxn modelId="{0FC2C6B9-2820-4B5F-B907-ECB5B1891A9F}" type="presOf" srcId="{44418981-E01F-4696-B87C-501D5CE2898D}" destId="{F06E005C-AD31-4DF5-B912-D7E5E3328594}" srcOrd="0" destOrd="0" presId="urn:microsoft.com/office/officeart/2005/8/layout/radial6"/>
    <dgm:cxn modelId="{888EA3E9-21E9-45C8-A80F-25EA470B7AC4}" type="presOf" srcId="{38E1A2E4-2627-4291-9E5A-6A52027765C2}" destId="{FC754263-9BFF-4A8C-87F6-E4D986FEEF92}" srcOrd="0" destOrd="0" presId="urn:microsoft.com/office/officeart/2005/8/layout/radial6"/>
    <dgm:cxn modelId="{E0D47B8A-94C4-4A51-9003-4A754E30C708}" type="presOf" srcId="{697E444E-8D5B-455C-98AF-ACA6B8BC8684}" destId="{7CBD28F5-3568-4C9A-AACD-8E4BF46E3ED1}" srcOrd="0" destOrd="0" presId="urn:microsoft.com/office/officeart/2005/8/layout/radial6"/>
    <dgm:cxn modelId="{65DBF9E4-F4E3-45DD-9713-518C05A1B024}" type="presOf" srcId="{FA3C0A7C-473A-4064-ABF5-BF107AED8C81}" destId="{2D95016E-A9C6-4445-9A4E-E813F1DF96DC}" srcOrd="0" destOrd="0" presId="urn:microsoft.com/office/officeart/2005/8/layout/radial6"/>
    <dgm:cxn modelId="{5A873421-5B8F-4C88-937B-750304A23FA0}" type="presOf" srcId="{70A8391D-F19E-4E73-8BCA-4CBCFD2666E3}" destId="{2DE9BAEB-E740-4030-BA74-68B26F290BA5}" srcOrd="0" destOrd="0" presId="urn:microsoft.com/office/officeart/2005/8/layout/radial6"/>
    <dgm:cxn modelId="{4F3BF511-FA8C-4CBC-981E-53CF181C4CDF}" type="presOf" srcId="{2986BC2E-3573-4F83-A60D-B9651E5327B4}" destId="{0AE5FCB0-BE6F-45A5-8610-0D7DF5FC3190}" srcOrd="0" destOrd="0" presId="urn:microsoft.com/office/officeart/2005/8/layout/radial6"/>
    <dgm:cxn modelId="{6BA50B2B-5962-459C-A110-A791EEFF01ED}" srcId="{3645ABBB-8B2B-430B-AB7A-424195AE0F20}" destId="{FA3C0A7C-473A-4064-ABF5-BF107AED8C81}" srcOrd="4" destOrd="0" parTransId="{D59A7421-5ED4-495C-AC9B-C24A1046AC24}" sibTransId="{BFABA1DB-84A2-4D35-8874-A0F4D4188BD1}"/>
    <dgm:cxn modelId="{3411D6F7-9F00-4EFE-B2B6-C49D631ADA65}" type="presOf" srcId="{DC2A9D77-ECEA-46DE-81FC-2551390AD1D7}" destId="{369B56F7-5BB8-4FBF-A359-ABB699B68715}" srcOrd="0" destOrd="0" presId="urn:microsoft.com/office/officeart/2005/8/layout/radial6"/>
    <dgm:cxn modelId="{DA8E4AAB-C076-4E39-998E-ED9E9354F395}" type="presParOf" srcId="{3709027B-C658-4437-872F-ABDABE52608D}" destId="{191C938B-A675-4631-AB71-2EBE4B2960B2}" srcOrd="0" destOrd="0" presId="urn:microsoft.com/office/officeart/2005/8/layout/radial6"/>
    <dgm:cxn modelId="{3B763385-BCBC-48AA-88FF-48CF6A49E482}" type="presParOf" srcId="{3709027B-C658-4437-872F-ABDABE52608D}" destId="{2DE9BAEB-E740-4030-BA74-68B26F290BA5}" srcOrd="1" destOrd="0" presId="urn:microsoft.com/office/officeart/2005/8/layout/radial6"/>
    <dgm:cxn modelId="{0378E110-5DDB-4A28-BD67-D26681246D32}" type="presParOf" srcId="{3709027B-C658-4437-872F-ABDABE52608D}" destId="{49AAFC74-475D-4A81-98A0-E6E932DC9046}" srcOrd="2" destOrd="0" presId="urn:microsoft.com/office/officeart/2005/8/layout/radial6"/>
    <dgm:cxn modelId="{63646D4D-045C-4F28-B349-E166AF0CCCED}" type="presParOf" srcId="{3709027B-C658-4437-872F-ABDABE52608D}" destId="{DD19FCBC-2C34-427D-A6D4-62C2CA9AC2E6}" srcOrd="3" destOrd="0" presId="urn:microsoft.com/office/officeart/2005/8/layout/radial6"/>
    <dgm:cxn modelId="{C7D960F9-71B5-4697-A08A-A62BD870A1FF}" type="presParOf" srcId="{3709027B-C658-4437-872F-ABDABE52608D}" destId="{0AE5FCB0-BE6F-45A5-8610-0D7DF5FC3190}" srcOrd="4" destOrd="0" presId="urn:microsoft.com/office/officeart/2005/8/layout/radial6"/>
    <dgm:cxn modelId="{225CC173-652F-4621-9376-D62DD9BE9D46}" type="presParOf" srcId="{3709027B-C658-4437-872F-ABDABE52608D}" destId="{D02F98D6-FA43-45FC-9DD1-E2686C3700A1}" srcOrd="5" destOrd="0" presId="urn:microsoft.com/office/officeart/2005/8/layout/radial6"/>
    <dgm:cxn modelId="{24C9D7EA-E5FE-4A93-84FF-6CA99AAFB898}" type="presParOf" srcId="{3709027B-C658-4437-872F-ABDABE52608D}" destId="{8C2D9701-550A-4323-9D6A-C04FE5F8E748}" srcOrd="6" destOrd="0" presId="urn:microsoft.com/office/officeart/2005/8/layout/radial6"/>
    <dgm:cxn modelId="{B853F861-7AF5-4181-B432-42E8ECC6D627}" type="presParOf" srcId="{3709027B-C658-4437-872F-ABDABE52608D}" destId="{4385E391-08DC-40B4-8181-61D157B25D9E}" srcOrd="7" destOrd="0" presId="urn:microsoft.com/office/officeart/2005/8/layout/radial6"/>
    <dgm:cxn modelId="{D3051C02-EC19-4704-AE39-12FEE4EBB4BB}" type="presParOf" srcId="{3709027B-C658-4437-872F-ABDABE52608D}" destId="{00203CCE-7625-4111-BB08-A49A1F344331}" srcOrd="8" destOrd="0" presId="urn:microsoft.com/office/officeart/2005/8/layout/radial6"/>
    <dgm:cxn modelId="{FFF7183D-613C-45A6-9746-309602103CB4}" type="presParOf" srcId="{3709027B-C658-4437-872F-ABDABE52608D}" destId="{369B56F7-5BB8-4FBF-A359-ABB699B68715}" srcOrd="9" destOrd="0" presId="urn:microsoft.com/office/officeart/2005/8/layout/radial6"/>
    <dgm:cxn modelId="{D99B59D1-31B1-4FDC-A6C4-B337226BF424}" type="presParOf" srcId="{3709027B-C658-4437-872F-ABDABE52608D}" destId="{FC754263-9BFF-4A8C-87F6-E4D986FEEF92}" srcOrd="10" destOrd="0" presId="urn:microsoft.com/office/officeart/2005/8/layout/radial6"/>
    <dgm:cxn modelId="{D799DC1A-3CD4-488F-A2D5-FB5A67C6A450}" type="presParOf" srcId="{3709027B-C658-4437-872F-ABDABE52608D}" destId="{744773BE-D948-4610-8F70-833A7B4875E7}" srcOrd="11" destOrd="0" presId="urn:microsoft.com/office/officeart/2005/8/layout/radial6"/>
    <dgm:cxn modelId="{8BC8E566-4CAE-465E-B584-0E82C4FC364A}" type="presParOf" srcId="{3709027B-C658-4437-872F-ABDABE52608D}" destId="{7CBD28F5-3568-4C9A-AACD-8E4BF46E3ED1}" srcOrd="12" destOrd="0" presId="urn:microsoft.com/office/officeart/2005/8/layout/radial6"/>
    <dgm:cxn modelId="{E9654F91-3546-4B24-9ED7-EE1B0AACFC8F}" type="presParOf" srcId="{3709027B-C658-4437-872F-ABDABE52608D}" destId="{2D95016E-A9C6-4445-9A4E-E813F1DF96DC}" srcOrd="13" destOrd="0" presId="urn:microsoft.com/office/officeart/2005/8/layout/radial6"/>
    <dgm:cxn modelId="{5124F19C-0298-4862-A61F-41E87794E1FC}" type="presParOf" srcId="{3709027B-C658-4437-872F-ABDABE52608D}" destId="{838A1A8F-35BC-4046-BCD3-EBA984B56731}" srcOrd="14" destOrd="0" presId="urn:microsoft.com/office/officeart/2005/8/layout/radial6"/>
    <dgm:cxn modelId="{2BF3A556-5238-4FA3-8BEA-28153A5E6F2E}" type="presParOf" srcId="{3709027B-C658-4437-872F-ABDABE52608D}" destId="{EE9C1A37-AD3F-4831-818E-3563E2797335}" srcOrd="15" destOrd="0" presId="urn:microsoft.com/office/officeart/2005/8/layout/radial6"/>
    <dgm:cxn modelId="{3576F52A-01C2-4CC9-BEAD-1D1E26BBBD54}" type="presParOf" srcId="{3709027B-C658-4437-872F-ABDABE52608D}" destId="{1BEF2427-5A16-45C3-98B6-1A9C99B10443}" srcOrd="16" destOrd="0" presId="urn:microsoft.com/office/officeart/2005/8/layout/radial6"/>
    <dgm:cxn modelId="{39B4F877-2A5B-4CB9-88CB-6E9C1131E1D4}" type="presParOf" srcId="{3709027B-C658-4437-872F-ABDABE52608D}" destId="{402631B0-579D-4EF0-BA78-E2BD694D2C6D}" srcOrd="17" destOrd="0" presId="urn:microsoft.com/office/officeart/2005/8/layout/radial6"/>
    <dgm:cxn modelId="{0498C262-2982-4222-91BF-503BE062B467}" type="presParOf" srcId="{3709027B-C658-4437-872F-ABDABE52608D}" destId="{51F6FE5B-D86D-4101-A85D-5F079C7CB754}" srcOrd="18" destOrd="0" presId="urn:microsoft.com/office/officeart/2005/8/layout/radial6"/>
    <dgm:cxn modelId="{2F584E89-2C2A-4C05-9F1E-EF36CD0CD493}" type="presParOf" srcId="{3709027B-C658-4437-872F-ABDABE52608D}" destId="{F06E005C-AD31-4DF5-B912-D7E5E3328594}" srcOrd="19" destOrd="0" presId="urn:microsoft.com/office/officeart/2005/8/layout/radial6"/>
    <dgm:cxn modelId="{82FA3F89-6AE6-4008-A629-76B8BAF9A0F2}" type="presParOf" srcId="{3709027B-C658-4437-872F-ABDABE52608D}" destId="{5E7E108E-B201-4F81-9DD8-33A64A55C1C2}" srcOrd="20" destOrd="0" presId="urn:microsoft.com/office/officeart/2005/8/layout/radial6"/>
    <dgm:cxn modelId="{73FE9756-32BD-4781-8BC0-BFA13A2F8172}" type="presParOf" srcId="{3709027B-C658-4437-872F-ABDABE52608D}" destId="{26EBD364-34FB-41EE-B101-A01F9C4807BE}" srcOrd="21" destOrd="0" presId="urn:microsoft.com/office/officeart/2005/8/layout/radial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E44FCE-D162-4413-B87A-8099D17B75DA}" type="doc">
      <dgm:prSet loTypeId="urn:microsoft.com/office/officeart/2005/8/layout/radial6" loCatId="cycle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pPr rtl="1"/>
          <a:endParaRPr lang="ar-JO"/>
        </a:p>
      </dgm:t>
    </dgm:pt>
    <dgm:pt modelId="{84F7DD36-0CB9-4CEF-80DD-5A618980FB55}">
      <dgm:prSet phldrT="[Text]" custT="1"/>
      <dgm:spPr/>
      <dgm:t>
        <a:bodyPr/>
        <a:lstStyle/>
        <a:p>
          <a:pPr rtl="1"/>
          <a:r>
            <a:rPr lang="en-US" sz="20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Environmental Aspects</a:t>
          </a:r>
          <a:endParaRPr lang="ar-JO" sz="2000" b="1" dirty="0"/>
        </a:p>
      </dgm:t>
    </dgm:pt>
    <dgm:pt modelId="{5EE74187-7051-4A10-AFD9-52EB40EABFA3}" type="parTrans" cxnId="{AC11EF58-29AC-49B8-9220-AE2028D7575D}">
      <dgm:prSet/>
      <dgm:spPr/>
      <dgm:t>
        <a:bodyPr/>
        <a:lstStyle/>
        <a:p>
          <a:pPr rtl="1"/>
          <a:endParaRPr lang="ar-JO"/>
        </a:p>
      </dgm:t>
    </dgm:pt>
    <dgm:pt modelId="{E692D499-60B4-44A9-A16C-2BDDEEA49DC4}" type="sibTrans" cxnId="{AC11EF58-29AC-49B8-9220-AE2028D7575D}">
      <dgm:prSet/>
      <dgm:spPr/>
      <dgm:t>
        <a:bodyPr/>
        <a:lstStyle/>
        <a:p>
          <a:pPr rtl="1"/>
          <a:endParaRPr lang="ar-JO"/>
        </a:p>
      </dgm:t>
    </dgm:pt>
    <dgm:pt modelId="{78B70CBC-D415-44B1-9AAA-503727A36315}">
      <dgm:prSet phldrT="[Text]" custT="1"/>
      <dgm:spPr/>
      <dgm:t>
        <a:bodyPr/>
        <a:lstStyle/>
        <a:p>
          <a:pPr rtl="0"/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Thermal  and energy.</a:t>
          </a:r>
          <a:endParaRPr lang="ar-JO" sz="2000" dirty="0"/>
        </a:p>
      </dgm:t>
    </dgm:pt>
    <dgm:pt modelId="{CCBBB1A0-B5CB-425C-ADA3-4D6B98D0F388}" type="parTrans" cxnId="{F7D68340-4E12-4033-9A4C-FE3CFE0F37D8}">
      <dgm:prSet/>
      <dgm:spPr/>
      <dgm:t>
        <a:bodyPr/>
        <a:lstStyle/>
        <a:p>
          <a:pPr rtl="1"/>
          <a:endParaRPr lang="ar-JO"/>
        </a:p>
      </dgm:t>
    </dgm:pt>
    <dgm:pt modelId="{17633C51-EE1E-4DEB-9D7E-255EA200DBF9}" type="sibTrans" cxnId="{F7D68340-4E12-4033-9A4C-FE3CFE0F37D8}">
      <dgm:prSet/>
      <dgm:spPr/>
      <dgm:t>
        <a:bodyPr/>
        <a:lstStyle/>
        <a:p>
          <a:pPr rtl="1"/>
          <a:endParaRPr lang="ar-JO"/>
        </a:p>
      </dgm:t>
    </dgm:pt>
    <dgm:pt modelId="{6FD00C77-6F07-4F49-B2F8-3DA4E03ECD87}">
      <dgm:prSet phldrT="[Text]" custT="1"/>
      <dgm:spPr/>
      <dgm:t>
        <a:bodyPr/>
        <a:lstStyle/>
        <a:p>
          <a:pPr rtl="0"/>
          <a:r>
            <a:rPr lang="en-US" sz="2000" smtClean="0">
              <a:latin typeface="Times New Roman" panose="02020603050405020304" pitchFamily="18" charset="0"/>
              <a:cs typeface="Times New Roman" panose="02020603050405020304" pitchFamily="18" charset="0"/>
            </a:rPr>
            <a:t>Acoustical Analysis.</a:t>
          </a:r>
          <a:endParaRPr lang="ar-JO" sz="2000" dirty="0"/>
        </a:p>
      </dgm:t>
    </dgm:pt>
    <dgm:pt modelId="{63C5CAF1-4B17-4C19-A353-1DCB7FF06EC8}" type="parTrans" cxnId="{E67058CD-29E9-4753-BB90-014F0972DF4D}">
      <dgm:prSet/>
      <dgm:spPr/>
      <dgm:t>
        <a:bodyPr/>
        <a:lstStyle/>
        <a:p>
          <a:pPr rtl="1"/>
          <a:endParaRPr lang="ar-JO"/>
        </a:p>
      </dgm:t>
    </dgm:pt>
    <dgm:pt modelId="{1BA483FB-F884-48A2-8D0B-833A8C3F1E6F}" type="sibTrans" cxnId="{E67058CD-29E9-4753-BB90-014F0972DF4D}">
      <dgm:prSet/>
      <dgm:spPr/>
      <dgm:t>
        <a:bodyPr/>
        <a:lstStyle/>
        <a:p>
          <a:pPr rtl="1"/>
          <a:endParaRPr lang="ar-JO"/>
        </a:p>
      </dgm:t>
    </dgm:pt>
    <dgm:pt modelId="{870F4CAF-ED4A-4AC8-97CC-12993E547DC5}">
      <dgm:prSet custT="1"/>
      <dgm:spPr/>
      <dgm:t>
        <a:bodyPr/>
        <a:lstStyle/>
        <a:p>
          <a:pPr rtl="0"/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Natural lighting analysis.</a:t>
          </a:r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84A853F-6501-41E1-A02E-10C5E4DCA467}" type="parTrans" cxnId="{5C6510E8-FFF4-4531-816C-D5384DBC212C}">
      <dgm:prSet/>
      <dgm:spPr/>
      <dgm:t>
        <a:bodyPr/>
        <a:lstStyle/>
        <a:p>
          <a:pPr rtl="1"/>
          <a:endParaRPr lang="ar-JO"/>
        </a:p>
      </dgm:t>
    </dgm:pt>
    <dgm:pt modelId="{AF830940-65E3-4FC5-86AF-5BB84FBE0A8C}" type="sibTrans" cxnId="{5C6510E8-FFF4-4531-816C-D5384DBC212C}">
      <dgm:prSet/>
      <dgm:spPr/>
      <dgm:t>
        <a:bodyPr/>
        <a:lstStyle/>
        <a:p>
          <a:pPr rtl="1"/>
          <a:endParaRPr lang="ar-JO"/>
        </a:p>
      </dgm:t>
    </dgm:pt>
    <dgm:pt modelId="{412A2F79-720E-41C7-9E51-BEB5A78BB66A}" type="pres">
      <dgm:prSet presAssocID="{F2E44FCE-D162-4413-B87A-8099D17B75D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892F13DA-B282-4B39-BD5E-CF4EB91E5CEA}" type="pres">
      <dgm:prSet presAssocID="{84F7DD36-0CB9-4CEF-80DD-5A618980FB55}" presName="centerShape" presStyleLbl="node0" presStyleIdx="0" presStyleCnt="1" custLinFactNeighborX="-3159" custLinFactNeighborY="316"/>
      <dgm:spPr/>
      <dgm:t>
        <a:bodyPr/>
        <a:lstStyle/>
        <a:p>
          <a:pPr rtl="1"/>
          <a:endParaRPr lang="ar-JO"/>
        </a:p>
      </dgm:t>
    </dgm:pt>
    <dgm:pt modelId="{8A441493-BF30-45C4-B083-309588A28455}" type="pres">
      <dgm:prSet presAssocID="{78B70CBC-D415-44B1-9AAA-503727A36315}" presName="node" presStyleLbl="node1" presStyleIdx="0" presStyleCnt="3" custScaleX="134055" custScaleY="134055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7DEE47BB-9D7D-444B-90D1-07A7644A0BE6}" type="pres">
      <dgm:prSet presAssocID="{78B70CBC-D415-44B1-9AAA-503727A36315}" presName="dummy" presStyleCnt="0"/>
      <dgm:spPr/>
      <dgm:t>
        <a:bodyPr/>
        <a:lstStyle/>
        <a:p>
          <a:endParaRPr lang="en-US"/>
        </a:p>
      </dgm:t>
    </dgm:pt>
    <dgm:pt modelId="{481D5B93-B8C9-4F97-9E3B-9B280A452CC1}" type="pres">
      <dgm:prSet presAssocID="{17633C51-EE1E-4DEB-9D7E-255EA200DBF9}" presName="sibTrans" presStyleLbl="sibTrans2D1" presStyleIdx="0" presStyleCnt="3"/>
      <dgm:spPr/>
      <dgm:t>
        <a:bodyPr/>
        <a:lstStyle/>
        <a:p>
          <a:pPr rtl="1"/>
          <a:endParaRPr lang="ar-JO"/>
        </a:p>
      </dgm:t>
    </dgm:pt>
    <dgm:pt modelId="{A483122C-F4BF-4B0A-9B58-CA8881526E10}" type="pres">
      <dgm:prSet presAssocID="{6FD00C77-6F07-4F49-B2F8-3DA4E03ECD87}" presName="node" presStyleLbl="node1" presStyleIdx="1" presStyleCnt="3" custScaleX="134055" custScaleY="134055" custRadScaleRad="96515" custRadScaleInc="-21096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2AB81289-EA41-4710-9662-697C7523D90A}" type="pres">
      <dgm:prSet presAssocID="{6FD00C77-6F07-4F49-B2F8-3DA4E03ECD87}" presName="dummy" presStyleCnt="0"/>
      <dgm:spPr/>
      <dgm:t>
        <a:bodyPr/>
        <a:lstStyle/>
        <a:p>
          <a:endParaRPr lang="en-US"/>
        </a:p>
      </dgm:t>
    </dgm:pt>
    <dgm:pt modelId="{ED375956-B843-4C90-95FE-63896CD317D1}" type="pres">
      <dgm:prSet presAssocID="{1BA483FB-F884-48A2-8D0B-833A8C3F1E6F}" presName="sibTrans" presStyleLbl="sibTrans2D1" presStyleIdx="1" presStyleCnt="3"/>
      <dgm:spPr/>
      <dgm:t>
        <a:bodyPr/>
        <a:lstStyle/>
        <a:p>
          <a:pPr rtl="1"/>
          <a:endParaRPr lang="ar-JO"/>
        </a:p>
      </dgm:t>
    </dgm:pt>
    <dgm:pt modelId="{EECDFBAB-64A3-449F-80B2-F7B083C02886}" type="pres">
      <dgm:prSet presAssocID="{870F4CAF-ED4A-4AC8-97CC-12993E547DC5}" presName="node" presStyleLbl="node1" presStyleIdx="2" presStyleCnt="3" custScaleX="134055" custScaleY="134055" custRadScaleRad="108898" custRadScaleInc="36182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B81AD7AC-7B68-4CE3-8E09-06D76FDBA997}" type="pres">
      <dgm:prSet presAssocID="{870F4CAF-ED4A-4AC8-97CC-12993E547DC5}" presName="dummy" presStyleCnt="0"/>
      <dgm:spPr/>
      <dgm:t>
        <a:bodyPr/>
        <a:lstStyle/>
        <a:p>
          <a:endParaRPr lang="en-US"/>
        </a:p>
      </dgm:t>
    </dgm:pt>
    <dgm:pt modelId="{BDB96BA0-CF9A-4752-88CE-7B4D10B8CC74}" type="pres">
      <dgm:prSet presAssocID="{AF830940-65E3-4FC5-86AF-5BB84FBE0A8C}" presName="sibTrans" presStyleLbl="sibTrans2D1" presStyleIdx="2" presStyleCnt="3"/>
      <dgm:spPr/>
      <dgm:t>
        <a:bodyPr/>
        <a:lstStyle/>
        <a:p>
          <a:pPr rtl="1"/>
          <a:endParaRPr lang="ar-JO"/>
        </a:p>
      </dgm:t>
    </dgm:pt>
  </dgm:ptLst>
  <dgm:cxnLst>
    <dgm:cxn modelId="{D70772B9-A746-4114-9AA4-574CAB5FEDEB}" type="presOf" srcId="{78B70CBC-D415-44B1-9AAA-503727A36315}" destId="{8A441493-BF30-45C4-B083-309588A28455}" srcOrd="0" destOrd="0" presId="urn:microsoft.com/office/officeart/2005/8/layout/radial6"/>
    <dgm:cxn modelId="{F8861330-888E-411C-9CA9-0C3E1BAC4DA2}" type="presOf" srcId="{6FD00C77-6F07-4F49-B2F8-3DA4E03ECD87}" destId="{A483122C-F4BF-4B0A-9B58-CA8881526E10}" srcOrd="0" destOrd="0" presId="urn:microsoft.com/office/officeart/2005/8/layout/radial6"/>
    <dgm:cxn modelId="{24DA39BC-8484-4E3B-A4F0-1BC3896AACBF}" type="presOf" srcId="{F2E44FCE-D162-4413-B87A-8099D17B75DA}" destId="{412A2F79-720E-41C7-9E51-BEB5A78BB66A}" srcOrd="0" destOrd="0" presId="urn:microsoft.com/office/officeart/2005/8/layout/radial6"/>
    <dgm:cxn modelId="{E67058CD-29E9-4753-BB90-014F0972DF4D}" srcId="{84F7DD36-0CB9-4CEF-80DD-5A618980FB55}" destId="{6FD00C77-6F07-4F49-B2F8-3DA4E03ECD87}" srcOrd="1" destOrd="0" parTransId="{63C5CAF1-4B17-4C19-A353-1DCB7FF06EC8}" sibTransId="{1BA483FB-F884-48A2-8D0B-833A8C3F1E6F}"/>
    <dgm:cxn modelId="{4C0A7B60-DE24-4665-8D0E-E36731EC99C2}" type="presOf" srcId="{17633C51-EE1E-4DEB-9D7E-255EA200DBF9}" destId="{481D5B93-B8C9-4F97-9E3B-9B280A452CC1}" srcOrd="0" destOrd="0" presId="urn:microsoft.com/office/officeart/2005/8/layout/radial6"/>
    <dgm:cxn modelId="{F7D68340-4E12-4033-9A4C-FE3CFE0F37D8}" srcId="{84F7DD36-0CB9-4CEF-80DD-5A618980FB55}" destId="{78B70CBC-D415-44B1-9AAA-503727A36315}" srcOrd="0" destOrd="0" parTransId="{CCBBB1A0-B5CB-425C-ADA3-4D6B98D0F388}" sibTransId="{17633C51-EE1E-4DEB-9D7E-255EA200DBF9}"/>
    <dgm:cxn modelId="{AC11EF58-29AC-49B8-9220-AE2028D7575D}" srcId="{F2E44FCE-D162-4413-B87A-8099D17B75DA}" destId="{84F7DD36-0CB9-4CEF-80DD-5A618980FB55}" srcOrd="0" destOrd="0" parTransId="{5EE74187-7051-4A10-AFD9-52EB40EABFA3}" sibTransId="{E692D499-60B4-44A9-A16C-2BDDEEA49DC4}"/>
    <dgm:cxn modelId="{5C6510E8-FFF4-4531-816C-D5384DBC212C}" srcId="{84F7DD36-0CB9-4CEF-80DD-5A618980FB55}" destId="{870F4CAF-ED4A-4AC8-97CC-12993E547DC5}" srcOrd="2" destOrd="0" parTransId="{C84A853F-6501-41E1-A02E-10C5E4DCA467}" sibTransId="{AF830940-65E3-4FC5-86AF-5BB84FBE0A8C}"/>
    <dgm:cxn modelId="{7B330E27-4D58-480E-BBCC-79C93FF7525C}" type="presOf" srcId="{84F7DD36-0CB9-4CEF-80DD-5A618980FB55}" destId="{892F13DA-B282-4B39-BD5E-CF4EB91E5CEA}" srcOrd="0" destOrd="0" presId="urn:microsoft.com/office/officeart/2005/8/layout/radial6"/>
    <dgm:cxn modelId="{47F88CA6-349E-46CF-B07B-40422531F440}" type="presOf" srcId="{1BA483FB-F884-48A2-8D0B-833A8C3F1E6F}" destId="{ED375956-B843-4C90-95FE-63896CD317D1}" srcOrd="0" destOrd="0" presId="urn:microsoft.com/office/officeart/2005/8/layout/radial6"/>
    <dgm:cxn modelId="{AE68642B-2951-45FE-9287-71C8CAA70B4F}" type="presOf" srcId="{870F4CAF-ED4A-4AC8-97CC-12993E547DC5}" destId="{EECDFBAB-64A3-449F-80B2-F7B083C02886}" srcOrd="0" destOrd="0" presId="urn:microsoft.com/office/officeart/2005/8/layout/radial6"/>
    <dgm:cxn modelId="{489475BD-3771-4A49-8B17-2ACEC218756E}" type="presOf" srcId="{AF830940-65E3-4FC5-86AF-5BB84FBE0A8C}" destId="{BDB96BA0-CF9A-4752-88CE-7B4D10B8CC74}" srcOrd="0" destOrd="0" presId="urn:microsoft.com/office/officeart/2005/8/layout/radial6"/>
    <dgm:cxn modelId="{91F2106A-29C0-4561-AF1C-1261606DCC40}" type="presParOf" srcId="{412A2F79-720E-41C7-9E51-BEB5A78BB66A}" destId="{892F13DA-B282-4B39-BD5E-CF4EB91E5CEA}" srcOrd="0" destOrd="0" presId="urn:microsoft.com/office/officeart/2005/8/layout/radial6"/>
    <dgm:cxn modelId="{C1C758BD-CF21-4176-9590-5CB703004567}" type="presParOf" srcId="{412A2F79-720E-41C7-9E51-BEB5A78BB66A}" destId="{8A441493-BF30-45C4-B083-309588A28455}" srcOrd="1" destOrd="0" presId="urn:microsoft.com/office/officeart/2005/8/layout/radial6"/>
    <dgm:cxn modelId="{FC0A5217-ABC6-4EEB-8446-916BFD21EB59}" type="presParOf" srcId="{412A2F79-720E-41C7-9E51-BEB5A78BB66A}" destId="{7DEE47BB-9D7D-444B-90D1-07A7644A0BE6}" srcOrd="2" destOrd="0" presId="urn:microsoft.com/office/officeart/2005/8/layout/radial6"/>
    <dgm:cxn modelId="{9D294F66-C534-468B-A05B-DD6E3B4BCFE4}" type="presParOf" srcId="{412A2F79-720E-41C7-9E51-BEB5A78BB66A}" destId="{481D5B93-B8C9-4F97-9E3B-9B280A452CC1}" srcOrd="3" destOrd="0" presId="urn:microsoft.com/office/officeart/2005/8/layout/radial6"/>
    <dgm:cxn modelId="{6521E8B6-292D-4BDD-92E6-C990CE8C7A00}" type="presParOf" srcId="{412A2F79-720E-41C7-9E51-BEB5A78BB66A}" destId="{A483122C-F4BF-4B0A-9B58-CA8881526E10}" srcOrd="4" destOrd="0" presId="urn:microsoft.com/office/officeart/2005/8/layout/radial6"/>
    <dgm:cxn modelId="{8671058B-0EE9-4EE3-B7F1-AA711761A0F3}" type="presParOf" srcId="{412A2F79-720E-41C7-9E51-BEB5A78BB66A}" destId="{2AB81289-EA41-4710-9662-697C7523D90A}" srcOrd="5" destOrd="0" presId="urn:microsoft.com/office/officeart/2005/8/layout/radial6"/>
    <dgm:cxn modelId="{F644F75E-946A-448B-A547-45DF814A3F91}" type="presParOf" srcId="{412A2F79-720E-41C7-9E51-BEB5A78BB66A}" destId="{ED375956-B843-4C90-95FE-63896CD317D1}" srcOrd="6" destOrd="0" presId="urn:microsoft.com/office/officeart/2005/8/layout/radial6"/>
    <dgm:cxn modelId="{56C68879-168D-43B4-8DFE-9D517E06685C}" type="presParOf" srcId="{412A2F79-720E-41C7-9E51-BEB5A78BB66A}" destId="{EECDFBAB-64A3-449F-80B2-F7B083C02886}" srcOrd="7" destOrd="0" presId="urn:microsoft.com/office/officeart/2005/8/layout/radial6"/>
    <dgm:cxn modelId="{A6DF3469-01B6-47BB-8016-464EC71731B7}" type="presParOf" srcId="{412A2F79-720E-41C7-9E51-BEB5A78BB66A}" destId="{B81AD7AC-7B68-4CE3-8E09-06D76FDBA997}" srcOrd="8" destOrd="0" presId="urn:microsoft.com/office/officeart/2005/8/layout/radial6"/>
    <dgm:cxn modelId="{D429A7E1-1B34-414F-89BC-AF327AF13D5C}" type="presParOf" srcId="{412A2F79-720E-41C7-9E51-BEB5A78BB66A}" destId="{BDB96BA0-CF9A-4752-88CE-7B4D10B8CC74}" srcOrd="9" destOrd="0" presId="urn:microsoft.com/office/officeart/2005/8/layout/radial6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41E5739-754E-483E-B715-44A35D88465F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733BD1BB-DEE5-437E-961D-4202DDAEF04E}">
      <dgm:prSet phldrT="[Text]"/>
      <dgm:spPr/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Mechanical Aspects</a:t>
          </a:r>
          <a:endParaRPr lang="ar-JO" dirty="0">
            <a:solidFill>
              <a:schemeClr val="tx1"/>
            </a:solidFill>
          </a:endParaRPr>
        </a:p>
      </dgm:t>
    </dgm:pt>
    <dgm:pt modelId="{89B328B9-26F5-42E8-B0F8-4E855252D8ED}" type="parTrans" cxnId="{7B983CEA-12F9-473A-9D85-DDA1BA0E9332}">
      <dgm:prSet/>
      <dgm:spPr/>
      <dgm:t>
        <a:bodyPr/>
        <a:lstStyle/>
        <a:p>
          <a:pPr rtl="1"/>
          <a:endParaRPr lang="ar-JO"/>
        </a:p>
      </dgm:t>
    </dgm:pt>
    <dgm:pt modelId="{2E476CDA-9AD7-48BB-AF62-0924AA8F824C}" type="sibTrans" cxnId="{7B983CEA-12F9-473A-9D85-DDA1BA0E9332}">
      <dgm:prSet/>
      <dgm:spPr/>
      <dgm:t>
        <a:bodyPr/>
        <a:lstStyle/>
        <a:p>
          <a:pPr rtl="1"/>
          <a:endParaRPr lang="ar-JO"/>
        </a:p>
      </dgm:t>
    </dgm:pt>
    <dgm:pt modelId="{59B9B51C-AEE8-45C0-AD12-AFCC769FF999}">
      <dgm:prSet phldrT="[Text]"/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HVAC system.</a:t>
          </a:r>
          <a:endParaRPr lang="ar-JO" dirty="0">
            <a:solidFill>
              <a:schemeClr val="tx1"/>
            </a:solidFill>
          </a:endParaRPr>
        </a:p>
      </dgm:t>
    </dgm:pt>
    <dgm:pt modelId="{DCF63BD7-51D1-4390-8C75-67302F97D171}" type="parTrans" cxnId="{579293B3-1195-4557-BF9A-A93D6ED55DE0}">
      <dgm:prSet/>
      <dgm:spPr/>
      <dgm:t>
        <a:bodyPr/>
        <a:lstStyle/>
        <a:p>
          <a:pPr rtl="1"/>
          <a:endParaRPr lang="ar-JO"/>
        </a:p>
      </dgm:t>
    </dgm:pt>
    <dgm:pt modelId="{DA638575-E7D0-44E9-8721-9FEC454E064F}" type="sibTrans" cxnId="{579293B3-1195-4557-BF9A-A93D6ED55DE0}">
      <dgm:prSet/>
      <dgm:spPr/>
      <dgm:t>
        <a:bodyPr/>
        <a:lstStyle/>
        <a:p>
          <a:pPr rtl="1"/>
          <a:endParaRPr lang="ar-JO"/>
        </a:p>
      </dgm:t>
    </dgm:pt>
    <dgm:pt modelId="{32D7A1E7-727F-47D6-8A47-1EC9949C8D53}">
      <dgm:prSet/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Water supply.</a:t>
          </a:r>
        </a:p>
      </dgm:t>
    </dgm:pt>
    <dgm:pt modelId="{4CB530A7-FF19-4571-ACED-EE5A872E6A55}" type="parTrans" cxnId="{642F4AFC-4F85-46CE-9803-4A6235BD8D32}">
      <dgm:prSet/>
      <dgm:spPr/>
      <dgm:t>
        <a:bodyPr/>
        <a:lstStyle/>
        <a:p>
          <a:pPr rtl="1"/>
          <a:endParaRPr lang="ar-JO"/>
        </a:p>
      </dgm:t>
    </dgm:pt>
    <dgm:pt modelId="{4435EF27-F6D5-4F30-92AD-01EC8C58D3D3}" type="sibTrans" cxnId="{642F4AFC-4F85-46CE-9803-4A6235BD8D32}">
      <dgm:prSet/>
      <dgm:spPr/>
      <dgm:t>
        <a:bodyPr/>
        <a:lstStyle/>
        <a:p>
          <a:pPr rtl="1"/>
          <a:endParaRPr lang="ar-JO"/>
        </a:p>
      </dgm:t>
    </dgm:pt>
    <dgm:pt modelId="{40885154-B9A5-4FE2-94AB-EA9C5310F616}">
      <dgm:prSet/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Sanitation system.</a:t>
          </a:r>
        </a:p>
      </dgm:t>
    </dgm:pt>
    <dgm:pt modelId="{9438D827-0BF3-4830-9E02-30AFA7BB22D1}" type="parTrans" cxnId="{64C70D03-6D08-4D1D-838C-C8AC8E38A12D}">
      <dgm:prSet/>
      <dgm:spPr/>
      <dgm:t>
        <a:bodyPr/>
        <a:lstStyle/>
        <a:p>
          <a:pPr rtl="1"/>
          <a:endParaRPr lang="ar-JO"/>
        </a:p>
      </dgm:t>
    </dgm:pt>
    <dgm:pt modelId="{EF063BF6-D98B-48EB-A144-010289A0B471}" type="sibTrans" cxnId="{64C70D03-6D08-4D1D-838C-C8AC8E38A12D}">
      <dgm:prSet/>
      <dgm:spPr/>
      <dgm:t>
        <a:bodyPr/>
        <a:lstStyle/>
        <a:p>
          <a:pPr rtl="1"/>
          <a:endParaRPr lang="ar-JO"/>
        </a:p>
      </dgm:t>
    </dgm:pt>
    <dgm:pt modelId="{86B6DABF-E5CB-4155-9940-5BE93153C50E}">
      <dgm:prSet/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Fire resistance system</a:t>
          </a:r>
        </a:p>
      </dgm:t>
    </dgm:pt>
    <dgm:pt modelId="{1BC7E695-8180-4220-A250-EB6816373595}" type="parTrans" cxnId="{16F77327-40CA-40A4-8279-289C416BDB61}">
      <dgm:prSet/>
      <dgm:spPr/>
      <dgm:t>
        <a:bodyPr/>
        <a:lstStyle/>
        <a:p>
          <a:pPr rtl="1"/>
          <a:endParaRPr lang="ar-JO"/>
        </a:p>
      </dgm:t>
    </dgm:pt>
    <dgm:pt modelId="{F16EFBB2-A266-4D97-834C-1D395F46DC86}" type="sibTrans" cxnId="{16F77327-40CA-40A4-8279-289C416BDB61}">
      <dgm:prSet/>
      <dgm:spPr/>
      <dgm:t>
        <a:bodyPr/>
        <a:lstStyle/>
        <a:p>
          <a:pPr rtl="1"/>
          <a:endParaRPr lang="ar-JO"/>
        </a:p>
      </dgm:t>
    </dgm:pt>
    <dgm:pt modelId="{3EBD9D50-9CB9-479A-8AFC-54E1FCB5E632}" type="pres">
      <dgm:prSet presAssocID="{941E5739-754E-483E-B715-44A35D88465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F22AC0F7-F2B3-42C8-A3D4-C7882C800F4D}" type="pres">
      <dgm:prSet presAssocID="{733BD1BB-DEE5-437E-961D-4202DDAEF04E}" presName="centerShape" presStyleLbl="node0" presStyleIdx="0" presStyleCnt="1"/>
      <dgm:spPr/>
      <dgm:t>
        <a:bodyPr/>
        <a:lstStyle/>
        <a:p>
          <a:pPr rtl="1"/>
          <a:endParaRPr lang="ar-JO"/>
        </a:p>
      </dgm:t>
    </dgm:pt>
    <dgm:pt modelId="{4FBD4A1F-4411-4E1A-B854-35ED644D3976}" type="pres">
      <dgm:prSet presAssocID="{86B6DABF-E5CB-4155-9940-5BE93153C50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C6185343-A88A-455C-85C0-F5D66777F8DA}" type="pres">
      <dgm:prSet presAssocID="{86B6DABF-E5CB-4155-9940-5BE93153C50E}" presName="dummy" presStyleCnt="0"/>
      <dgm:spPr/>
    </dgm:pt>
    <dgm:pt modelId="{526BCE69-6A25-4EC5-BFEC-1404E8160DE2}" type="pres">
      <dgm:prSet presAssocID="{F16EFBB2-A266-4D97-834C-1D395F46DC86}" presName="sibTrans" presStyleLbl="sibTrans2D1" presStyleIdx="0" presStyleCnt="4"/>
      <dgm:spPr/>
      <dgm:t>
        <a:bodyPr/>
        <a:lstStyle/>
        <a:p>
          <a:pPr rtl="1"/>
          <a:endParaRPr lang="ar-JO"/>
        </a:p>
      </dgm:t>
    </dgm:pt>
    <dgm:pt modelId="{5B6C3352-A456-4C47-A77D-964837A430CE}" type="pres">
      <dgm:prSet presAssocID="{40885154-B9A5-4FE2-94AB-EA9C5310F61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F905BEA5-84CE-4B9B-B9E1-5BB1E7256368}" type="pres">
      <dgm:prSet presAssocID="{40885154-B9A5-4FE2-94AB-EA9C5310F616}" presName="dummy" presStyleCnt="0"/>
      <dgm:spPr/>
    </dgm:pt>
    <dgm:pt modelId="{CD34ECBA-A0E4-40E9-9097-01B50356518D}" type="pres">
      <dgm:prSet presAssocID="{EF063BF6-D98B-48EB-A144-010289A0B471}" presName="sibTrans" presStyleLbl="sibTrans2D1" presStyleIdx="1" presStyleCnt="4"/>
      <dgm:spPr/>
      <dgm:t>
        <a:bodyPr/>
        <a:lstStyle/>
        <a:p>
          <a:pPr rtl="1"/>
          <a:endParaRPr lang="ar-JO"/>
        </a:p>
      </dgm:t>
    </dgm:pt>
    <dgm:pt modelId="{262DFB6A-DD86-4CE3-B327-04852B485129}" type="pres">
      <dgm:prSet presAssocID="{59B9B51C-AEE8-45C0-AD12-AFCC769FF99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4B7370C8-F48D-484A-9507-2F36D1961669}" type="pres">
      <dgm:prSet presAssocID="{59B9B51C-AEE8-45C0-AD12-AFCC769FF999}" presName="dummy" presStyleCnt="0"/>
      <dgm:spPr/>
    </dgm:pt>
    <dgm:pt modelId="{D8CA4755-8F14-4C9D-A196-33B9ABCD8748}" type="pres">
      <dgm:prSet presAssocID="{DA638575-E7D0-44E9-8721-9FEC454E064F}" presName="sibTrans" presStyleLbl="sibTrans2D1" presStyleIdx="2" presStyleCnt="4"/>
      <dgm:spPr/>
      <dgm:t>
        <a:bodyPr/>
        <a:lstStyle/>
        <a:p>
          <a:pPr rtl="1"/>
          <a:endParaRPr lang="ar-JO"/>
        </a:p>
      </dgm:t>
    </dgm:pt>
    <dgm:pt modelId="{30DA66A0-2EBD-4227-A2FC-FE0999FB7AF2}" type="pres">
      <dgm:prSet presAssocID="{32D7A1E7-727F-47D6-8A47-1EC9949C8D5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935DF008-7F10-4DFE-931F-78DA6095AF19}" type="pres">
      <dgm:prSet presAssocID="{32D7A1E7-727F-47D6-8A47-1EC9949C8D53}" presName="dummy" presStyleCnt="0"/>
      <dgm:spPr/>
    </dgm:pt>
    <dgm:pt modelId="{4944A073-ED5C-45FA-B9B1-23237FF257AB}" type="pres">
      <dgm:prSet presAssocID="{4435EF27-F6D5-4F30-92AD-01EC8C58D3D3}" presName="sibTrans" presStyleLbl="sibTrans2D1" presStyleIdx="3" presStyleCnt="4"/>
      <dgm:spPr/>
      <dgm:t>
        <a:bodyPr/>
        <a:lstStyle/>
        <a:p>
          <a:pPr rtl="1"/>
          <a:endParaRPr lang="ar-JO"/>
        </a:p>
      </dgm:t>
    </dgm:pt>
  </dgm:ptLst>
  <dgm:cxnLst>
    <dgm:cxn modelId="{32B520AD-BBFE-4534-8608-B233C1F524DF}" type="presOf" srcId="{733BD1BB-DEE5-437E-961D-4202DDAEF04E}" destId="{F22AC0F7-F2B3-42C8-A3D4-C7882C800F4D}" srcOrd="0" destOrd="0" presId="urn:microsoft.com/office/officeart/2005/8/layout/radial6"/>
    <dgm:cxn modelId="{16F77327-40CA-40A4-8279-289C416BDB61}" srcId="{733BD1BB-DEE5-437E-961D-4202DDAEF04E}" destId="{86B6DABF-E5CB-4155-9940-5BE93153C50E}" srcOrd="0" destOrd="0" parTransId="{1BC7E695-8180-4220-A250-EB6816373595}" sibTransId="{F16EFBB2-A266-4D97-834C-1D395F46DC86}"/>
    <dgm:cxn modelId="{E6154185-FCDC-48F1-9A6F-1A1BBB29373C}" type="presOf" srcId="{941E5739-754E-483E-B715-44A35D88465F}" destId="{3EBD9D50-9CB9-479A-8AFC-54E1FCB5E632}" srcOrd="0" destOrd="0" presId="urn:microsoft.com/office/officeart/2005/8/layout/radial6"/>
    <dgm:cxn modelId="{7B983CEA-12F9-473A-9D85-DDA1BA0E9332}" srcId="{941E5739-754E-483E-B715-44A35D88465F}" destId="{733BD1BB-DEE5-437E-961D-4202DDAEF04E}" srcOrd="0" destOrd="0" parTransId="{89B328B9-26F5-42E8-B0F8-4E855252D8ED}" sibTransId="{2E476CDA-9AD7-48BB-AF62-0924AA8F824C}"/>
    <dgm:cxn modelId="{BCBF6777-E6D5-4E5E-B6DC-E740FA25A844}" type="presOf" srcId="{86B6DABF-E5CB-4155-9940-5BE93153C50E}" destId="{4FBD4A1F-4411-4E1A-B854-35ED644D3976}" srcOrd="0" destOrd="0" presId="urn:microsoft.com/office/officeart/2005/8/layout/radial6"/>
    <dgm:cxn modelId="{579293B3-1195-4557-BF9A-A93D6ED55DE0}" srcId="{733BD1BB-DEE5-437E-961D-4202DDAEF04E}" destId="{59B9B51C-AEE8-45C0-AD12-AFCC769FF999}" srcOrd="2" destOrd="0" parTransId="{DCF63BD7-51D1-4390-8C75-67302F97D171}" sibTransId="{DA638575-E7D0-44E9-8721-9FEC454E064F}"/>
    <dgm:cxn modelId="{3A185B77-FECE-481F-B9D6-D811910E608B}" type="presOf" srcId="{40885154-B9A5-4FE2-94AB-EA9C5310F616}" destId="{5B6C3352-A456-4C47-A77D-964837A430CE}" srcOrd="0" destOrd="0" presId="urn:microsoft.com/office/officeart/2005/8/layout/radial6"/>
    <dgm:cxn modelId="{DB2F4A63-57E7-44DC-9521-905980ADFCD4}" type="presOf" srcId="{4435EF27-F6D5-4F30-92AD-01EC8C58D3D3}" destId="{4944A073-ED5C-45FA-B9B1-23237FF257AB}" srcOrd="0" destOrd="0" presId="urn:microsoft.com/office/officeart/2005/8/layout/radial6"/>
    <dgm:cxn modelId="{64C70D03-6D08-4D1D-838C-C8AC8E38A12D}" srcId="{733BD1BB-DEE5-437E-961D-4202DDAEF04E}" destId="{40885154-B9A5-4FE2-94AB-EA9C5310F616}" srcOrd="1" destOrd="0" parTransId="{9438D827-0BF3-4830-9E02-30AFA7BB22D1}" sibTransId="{EF063BF6-D98B-48EB-A144-010289A0B471}"/>
    <dgm:cxn modelId="{108E5254-C661-4D7D-80C3-5E1457381A24}" type="presOf" srcId="{EF063BF6-D98B-48EB-A144-010289A0B471}" destId="{CD34ECBA-A0E4-40E9-9097-01B50356518D}" srcOrd="0" destOrd="0" presId="urn:microsoft.com/office/officeart/2005/8/layout/radial6"/>
    <dgm:cxn modelId="{42D9104C-1F80-4750-B205-269E65D15A98}" type="presOf" srcId="{59B9B51C-AEE8-45C0-AD12-AFCC769FF999}" destId="{262DFB6A-DD86-4CE3-B327-04852B485129}" srcOrd="0" destOrd="0" presId="urn:microsoft.com/office/officeart/2005/8/layout/radial6"/>
    <dgm:cxn modelId="{7A6865CA-8513-44F1-89F2-1356FC9A4559}" type="presOf" srcId="{DA638575-E7D0-44E9-8721-9FEC454E064F}" destId="{D8CA4755-8F14-4C9D-A196-33B9ABCD8748}" srcOrd="0" destOrd="0" presId="urn:microsoft.com/office/officeart/2005/8/layout/radial6"/>
    <dgm:cxn modelId="{9DBD52BD-F73D-4DF9-B217-A8781285C32D}" type="presOf" srcId="{32D7A1E7-727F-47D6-8A47-1EC9949C8D53}" destId="{30DA66A0-2EBD-4227-A2FC-FE0999FB7AF2}" srcOrd="0" destOrd="0" presId="urn:microsoft.com/office/officeart/2005/8/layout/radial6"/>
    <dgm:cxn modelId="{642F4AFC-4F85-46CE-9803-4A6235BD8D32}" srcId="{733BD1BB-DEE5-437E-961D-4202DDAEF04E}" destId="{32D7A1E7-727F-47D6-8A47-1EC9949C8D53}" srcOrd="3" destOrd="0" parTransId="{4CB530A7-FF19-4571-ACED-EE5A872E6A55}" sibTransId="{4435EF27-F6D5-4F30-92AD-01EC8C58D3D3}"/>
    <dgm:cxn modelId="{C826A245-DEF6-4558-8275-D8318D815812}" type="presOf" srcId="{F16EFBB2-A266-4D97-834C-1D395F46DC86}" destId="{526BCE69-6A25-4EC5-BFEC-1404E8160DE2}" srcOrd="0" destOrd="0" presId="urn:microsoft.com/office/officeart/2005/8/layout/radial6"/>
    <dgm:cxn modelId="{4AFE2627-84CD-40EB-9603-ECBDF3743DD6}" type="presParOf" srcId="{3EBD9D50-9CB9-479A-8AFC-54E1FCB5E632}" destId="{F22AC0F7-F2B3-42C8-A3D4-C7882C800F4D}" srcOrd="0" destOrd="0" presId="urn:microsoft.com/office/officeart/2005/8/layout/radial6"/>
    <dgm:cxn modelId="{DD21F688-6C01-4DB4-948E-9B884AB1BED3}" type="presParOf" srcId="{3EBD9D50-9CB9-479A-8AFC-54E1FCB5E632}" destId="{4FBD4A1F-4411-4E1A-B854-35ED644D3976}" srcOrd="1" destOrd="0" presId="urn:microsoft.com/office/officeart/2005/8/layout/radial6"/>
    <dgm:cxn modelId="{8FCE519F-B35A-41B8-B51F-A50FCD7BE076}" type="presParOf" srcId="{3EBD9D50-9CB9-479A-8AFC-54E1FCB5E632}" destId="{C6185343-A88A-455C-85C0-F5D66777F8DA}" srcOrd="2" destOrd="0" presId="urn:microsoft.com/office/officeart/2005/8/layout/radial6"/>
    <dgm:cxn modelId="{8E5EDB2C-FFE6-499A-9417-6ED1D33AAD0E}" type="presParOf" srcId="{3EBD9D50-9CB9-479A-8AFC-54E1FCB5E632}" destId="{526BCE69-6A25-4EC5-BFEC-1404E8160DE2}" srcOrd="3" destOrd="0" presId="urn:microsoft.com/office/officeart/2005/8/layout/radial6"/>
    <dgm:cxn modelId="{4932E428-FAF4-461A-AB2E-25D5CC5943B3}" type="presParOf" srcId="{3EBD9D50-9CB9-479A-8AFC-54E1FCB5E632}" destId="{5B6C3352-A456-4C47-A77D-964837A430CE}" srcOrd="4" destOrd="0" presId="urn:microsoft.com/office/officeart/2005/8/layout/radial6"/>
    <dgm:cxn modelId="{FFBC452F-11B2-4B5A-A76E-875D75F5E5CE}" type="presParOf" srcId="{3EBD9D50-9CB9-479A-8AFC-54E1FCB5E632}" destId="{F905BEA5-84CE-4B9B-B9E1-5BB1E7256368}" srcOrd="5" destOrd="0" presId="urn:microsoft.com/office/officeart/2005/8/layout/radial6"/>
    <dgm:cxn modelId="{852F5838-2F17-49AF-A663-06CCE91C1A0B}" type="presParOf" srcId="{3EBD9D50-9CB9-479A-8AFC-54E1FCB5E632}" destId="{CD34ECBA-A0E4-40E9-9097-01B50356518D}" srcOrd="6" destOrd="0" presId="urn:microsoft.com/office/officeart/2005/8/layout/radial6"/>
    <dgm:cxn modelId="{9E37E7EA-CDBC-4B7E-B4B8-10415EF7B842}" type="presParOf" srcId="{3EBD9D50-9CB9-479A-8AFC-54E1FCB5E632}" destId="{262DFB6A-DD86-4CE3-B327-04852B485129}" srcOrd="7" destOrd="0" presId="urn:microsoft.com/office/officeart/2005/8/layout/radial6"/>
    <dgm:cxn modelId="{6F31F01A-F953-4C4C-B036-67EB3359648E}" type="presParOf" srcId="{3EBD9D50-9CB9-479A-8AFC-54E1FCB5E632}" destId="{4B7370C8-F48D-484A-9507-2F36D1961669}" srcOrd="8" destOrd="0" presId="urn:microsoft.com/office/officeart/2005/8/layout/radial6"/>
    <dgm:cxn modelId="{887C8C23-426C-4DAC-80F4-6529DB5DFDC3}" type="presParOf" srcId="{3EBD9D50-9CB9-479A-8AFC-54E1FCB5E632}" destId="{D8CA4755-8F14-4C9D-A196-33B9ABCD8748}" srcOrd="9" destOrd="0" presId="urn:microsoft.com/office/officeart/2005/8/layout/radial6"/>
    <dgm:cxn modelId="{3AD622DD-2C53-4EA0-934F-9DF2258A60E1}" type="presParOf" srcId="{3EBD9D50-9CB9-479A-8AFC-54E1FCB5E632}" destId="{30DA66A0-2EBD-4227-A2FC-FE0999FB7AF2}" srcOrd="10" destOrd="0" presId="urn:microsoft.com/office/officeart/2005/8/layout/radial6"/>
    <dgm:cxn modelId="{D71E66B0-8E3A-45B4-A68A-DCBAC6C78A94}" type="presParOf" srcId="{3EBD9D50-9CB9-479A-8AFC-54E1FCB5E632}" destId="{935DF008-7F10-4DFE-931F-78DA6095AF19}" srcOrd="11" destOrd="0" presId="urn:microsoft.com/office/officeart/2005/8/layout/radial6"/>
    <dgm:cxn modelId="{48D4D361-E38C-4F38-8286-1EED10911EDC}" type="presParOf" srcId="{3EBD9D50-9CB9-479A-8AFC-54E1FCB5E632}" destId="{4944A073-ED5C-45FA-B9B1-23237FF257AB}" srcOrd="12" destOrd="0" presId="urn:microsoft.com/office/officeart/2005/8/layout/radial6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F39A76C-94C8-493F-B3CB-7105EECEC178}" type="datetimeFigureOut">
              <a:rPr lang="ar-JO" smtClean="0"/>
              <a:pPr/>
              <a:t>14/09/1438</a:t>
            </a:fld>
            <a:endParaRPr lang="ar-J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0AF0869-A4E8-4E6D-B438-9ECAB56C5221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="" xmlns:p14="http://schemas.microsoft.com/office/powerpoint/2010/main" val="3875739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F0869-A4E8-4E6D-B438-9ECAB56C5221}" type="slidenum">
              <a:rPr lang="ar-JO" smtClean="0"/>
              <a:pPr/>
              <a:t>1</a:t>
            </a:fld>
            <a:endParaRPr lang="ar-JO"/>
          </a:p>
        </p:txBody>
      </p:sp>
    </p:spTree>
    <p:extLst>
      <p:ext uri="{BB962C8B-B14F-4D97-AF65-F5344CB8AC3E}">
        <p14:creationId xmlns="" xmlns:p14="http://schemas.microsoft.com/office/powerpoint/2010/main" val="919547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F0869-A4E8-4E6D-B438-9ECAB56C5221}" type="slidenum">
              <a:rPr lang="ar-JO" smtClean="0"/>
              <a:pPr/>
              <a:t>57</a:t>
            </a:fld>
            <a:endParaRPr lang="ar-JO"/>
          </a:p>
        </p:txBody>
      </p:sp>
    </p:spTree>
    <p:extLst>
      <p:ext uri="{BB962C8B-B14F-4D97-AF65-F5344CB8AC3E}">
        <p14:creationId xmlns="" xmlns:p14="http://schemas.microsoft.com/office/powerpoint/2010/main" val="1470617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040AF-90A4-4C2C-A682-7FC8F885EC2E}" type="datetime1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23955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8F3E4-B00C-408F-A174-D95AC4CC831F}" type="datetime1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22918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69ACC-40B9-4097-BC7D-FA9611D25C16}" type="datetime1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683987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F0B6C-FAA8-472F-88F8-FC00250094EB}" type="datetime1">
              <a:rPr lang="en-US" smtClean="0"/>
              <a:pPr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78919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58916-C8B3-4DC5-9881-252294228B1C}" type="datetime1">
              <a:rPr lang="en-US" smtClean="0"/>
              <a:pPr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7639362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9BBC-07E3-49DA-8289-479CBE2DA84F}" type="datetime1">
              <a:rPr lang="en-US" smtClean="0"/>
              <a:pPr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060222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6BD57-1A09-4EBB-B174-5AD19F0CCA49}" type="datetime1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791782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894DE-0316-4596-B4E9-9376C976C511}" type="datetime1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8261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472E8-75F4-4DE9-82F2-00230B25A715}" type="datetime1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5131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BFE4-B2BE-44AB-946E-86D37CB82F71}" type="datetime1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7767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A7CEB-6678-4AE3-845D-C142D8A64A46}" type="datetime1">
              <a:rPr lang="en-US" smtClean="0"/>
              <a:pPr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4311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778AB-EF5A-4B0E-BD8A-5B9780D4F1C6}" type="datetime1">
              <a:rPr lang="en-US" smtClean="0"/>
              <a:pPr/>
              <a:t>6/8/2017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1084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CBC48-83CB-49D1-AC9C-B486866E80A0}" type="datetime1">
              <a:rPr lang="en-US" smtClean="0"/>
              <a:pPr/>
              <a:t>6/8/2017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37636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DAAD4-C429-421C-B2E4-A270DAE10224}" type="datetime1">
              <a:rPr lang="en-US" smtClean="0"/>
              <a:pPr/>
              <a:t>6/8/2017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34181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8F5D4-32B1-4512-99F0-F3EA4BE7714B}" type="datetime1">
              <a:rPr lang="en-US" smtClean="0"/>
              <a:pPr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73181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D074A-E22C-49B2-A1F5-588FB2175FCF}" type="datetime1">
              <a:rPr lang="en-US" smtClean="0"/>
              <a:pPr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28451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02B7A-77C3-4196-B08E-EFCB013F10E6}" type="datetime1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00775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14" r:id="rId11"/>
    <p:sldLayoutId id="2147483915" r:id="rId12"/>
    <p:sldLayoutId id="2147483916" r:id="rId13"/>
    <p:sldLayoutId id="2147483917" r:id="rId14"/>
    <p:sldLayoutId id="2147483918" r:id="rId15"/>
    <p:sldLayoutId id="2147483919" r:id="rId16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ollege" TargetMode="External"/><Relationship Id="rId2" Type="http://schemas.openxmlformats.org/officeDocument/2006/relationships/hyperlink" Target="https://en.wikipedia.org/wiki/Boarding_schoo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University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e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11680" y="2895444"/>
            <a:ext cx="8229600" cy="1320802"/>
          </a:xfrm>
        </p:spPr>
        <p:txBody>
          <a:bodyPr>
            <a:normAutofit/>
          </a:bodyPr>
          <a:lstStyle/>
          <a:p>
            <a:pPr algn="ctr" rtl="0"/>
            <a:r>
              <a:rPr lang="en-US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comprehensive design of  Dorms For Nursing College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692398" y="365761"/>
            <a:ext cx="6815669" cy="102108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5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An-Najah National University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&amp; Information Technology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Building Engineering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http://www.ramallah.city/uploads/images/2015/10/1904131_914215688648696_6597140413504111364_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42530" y="1591313"/>
            <a:ext cx="1952630" cy="1428516"/>
          </a:xfrm>
          <a:prstGeom prst="rect">
            <a:avLst/>
          </a:prstGeom>
          <a:noFill/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2718645" y="5730236"/>
            <a:ext cx="6815669" cy="528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Supervisor: Eng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Amer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Aker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692393" y="4214146"/>
            <a:ext cx="6815669" cy="13208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Mutaz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Jaber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    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  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Mohammad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Abulail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1827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950888" y="5935767"/>
            <a:ext cx="9601196" cy="685799"/>
          </a:xfrm>
        </p:spPr>
        <p:txBody>
          <a:bodyPr>
            <a:noAutofit/>
          </a:bodyPr>
          <a:lstStyle/>
          <a:p>
            <a:pPr rtl="0"/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plan</a:t>
            </a:r>
            <a:endParaRPr 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26" name="Picture 2" descr="C:\Users\User\Desktop\GF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91940" y="526325"/>
            <a:ext cx="8953966" cy="52542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1558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43646" y="5365020"/>
            <a:ext cx="6727371" cy="685799"/>
          </a:xfrm>
        </p:spPr>
        <p:txBody>
          <a:bodyPr>
            <a:noAutofit/>
          </a:bodyPr>
          <a:lstStyle/>
          <a:p>
            <a:pPr rtl="0"/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,Second &amp; third Floor plans:</a:t>
            </a:r>
            <a:endParaRPr 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2051" name="Picture 3" descr="C:\Users\User\Desktop\12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01211" y="254047"/>
            <a:ext cx="9258526" cy="52618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5222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88377" y="5905863"/>
            <a:ext cx="5085806" cy="952137"/>
          </a:xfrm>
        </p:spPr>
        <p:txBody>
          <a:bodyPr>
            <a:noAutofit/>
          </a:bodyPr>
          <a:lstStyle/>
          <a:p>
            <a:pPr rtl="0"/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Basement {1} Floor plan:</a:t>
            </a:r>
            <a:endParaRPr 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3077" name="Picture 5" descr="C:\Users\User\Desktop\b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8219" y="537520"/>
            <a:ext cx="9442147" cy="53277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8396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88377" y="5905863"/>
            <a:ext cx="5085806" cy="9521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Basement {2} Floor plan: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9263" y="573814"/>
            <a:ext cx="9667875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rtl="0">
              <a:buFont typeface="Wingdings" pitchFamily="2" charset="2"/>
              <a:buChar char="Ø"/>
            </a:pPr>
            <a:r>
              <a:rPr lang="en-US" dirty="0" smtClean="0"/>
              <a:t>North elevation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Content Placeholder 4" descr="C:\Users\User\Desktop\ssout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09898" y="1698171"/>
            <a:ext cx="10463348" cy="4441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rtl="0">
              <a:buFont typeface="Wingdings" pitchFamily="2" charset="2"/>
              <a:buChar char="Ø"/>
            </a:pPr>
            <a:r>
              <a:rPr lang="en-US" dirty="0" smtClean="0"/>
              <a:t>South Elevation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Content Placeholder 4" descr="F:\ \صور\south elevation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7018" y="1567542"/>
            <a:ext cx="11142617" cy="4441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rtl="0">
              <a:buFont typeface="Wingdings" pitchFamily="2" charset="2"/>
              <a:buChar char="Ø"/>
            </a:pPr>
            <a:r>
              <a:rPr lang="en-US" dirty="0" smtClean="0"/>
              <a:t>East Elevation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2857" y="1619795"/>
            <a:ext cx="9871755" cy="429142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4" descr="F:\ \صور\east elevatio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5109" y="1658982"/>
            <a:ext cx="9640388" cy="3879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8171" y="624110"/>
            <a:ext cx="9806441" cy="1280890"/>
          </a:xfrm>
        </p:spPr>
        <p:txBody>
          <a:bodyPr/>
          <a:lstStyle/>
          <a:p>
            <a:pPr lvl="0" rtl="0"/>
            <a:r>
              <a:rPr lang="en-US" dirty="0" smtClean="0"/>
              <a:t>West Elevation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 descr="F:\ \صور\west elevatio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2046" y="1476104"/>
            <a:ext cx="9039497" cy="458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1: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 descr="C:\Users\User\Desktop\sectio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83059" y="222069"/>
            <a:ext cx="6925764" cy="6635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2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Picture 4" descr="C:\Users\User\Desktop\sectio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0869" y="1214847"/>
            <a:ext cx="9566366" cy="5643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572595"/>
            <a:ext cx="8911687" cy="1280890"/>
          </a:xfrm>
        </p:spPr>
        <p:txBody>
          <a:bodyPr>
            <a:normAutofit/>
          </a:bodyPr>
          <a:lstStyle/>
          <a:p>
            <a:pPr rtl="0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Outline: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1853485"/>
            <a:ext cx="9601196" cy="4638755"/>
          </a:xfrm>
        </p:spPr>
        <p:txBody>
          <a:bodyPr>
            <a:noAutofit/>
          </a:bodyPr>
          <a:lstStyle/>
          <a:p>
            <a:pPr algn="l" rtl="0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Definition of the Dorms.</a:t>
            </a:r>
          </a:p>
          <a:p>
            <a:pPr algn="l" rtl="0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Design.</a:t>
            </a:r>
          </a:p>
          <a:p>
            <a:pPr algn="l" rtl="0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Design.</a:t>
            </a:r>
          </a:p>
          <a:p>
            <a:pPr algn="l" rtl="0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Design.</a:t>
            </a:r>
          </a:p>
          <a:p>
            <a:pPr algn="l" rtl="0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And Safety Design.</a:t>
            </a:r>
          </a:p>
          <a:p>
            <a:pPr algn="l" rtl="0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design.</a:t>
            </a:r>
          </a:p>
          <a:p>
            <a:pPr algn="l" rtl="0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And Cost Estimation.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3360" y="3223260"/>
            <a:ext cx="411480" cy="59436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b="1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024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0425" y="0"/>
            <a:ext cx="6432499" cy="685799"/>
          </a:xfrm>
        </p:spPr>
        <p:txBody>
          <a:bodyPr>
            <a:noAutofit/>
          </a:bodyPr>
          <a:lstStyle/>
          <a:p>
            <a:pPr rtl="0"/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views of the dorms :</a:t>
            </a:r>
            <a:endParaRPr 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5" descr="C:\Users\User\Desktop\{3D}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0275" y="979714"/>
            <a:ext cx="10541725" cy="5617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51644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01378" name="Picture 2" descr="G:\صور\{3D}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64890" y="1449978"/>
            <a:ext cx="10439956" cy="4402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02402" name="Picture 2" descr="G:\صور\{3D}12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9272" y="1149531"/>
            <a:ext cx="10666158" cy="5055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82" y="1682201"/>
            <a:ext cx="8911687" cy="1280890"/>
          </a:xfrm>
        </p:spPr>
        <p:txBody>
          <a:bodyPr>
            <a:normAutofit/>
          </a:bodyPr>
          <a:lstStyle/>
          <a:p>
            <a:pPr rtl="0">
              <a:buFont typeface="Wingdings" pitchFamily="2" charset="2"/>
              <a:buChar char="q"/>
            </a:pPr>
            <a:r>
              <a:rPr lang="en-US" sz="4800" dirty="0" smtClean="0"/>
              <a:t>Entrances</a:t>
            </a:r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103428" name="Picture 4" descr="G:\صور\3D View 18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40375" y="1730375"/>
            <a:ext cx="6651625" cy="5127625"/>
          </a:xfrm>
          <a:prstGeom prst="rect">
            <a:avLst/>
          </a:prstGeom>
          <a:noFill/>
        </p:spPr>
      </p:pic>
      <p:pic>
        <p:nvPicPr>
          <p:cNvPr id="103429" name="Picture 5" descr="G:\صور\3D View 21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3931920"/>
            <a:ext cx="5548754" cy="29260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ctrTitle"/>
          </p:nvPr>
        </p:nvSpPr>
        <p:spPr>
          <a:xfrm>
            <a:off x="2692398" y="2308861"/>
            <a:ext cx="6815669" cy="2220804"/>
          </a:xfrm>
        </p:spPr>
        <p:txBody>
          <a:bodyPr>
            <a:noAutofit/>
          </a:bodyPr>
          <a:lstStyle/>
          <a:p>
            <a:pPr algn="ctr" rtl="0"/>
            <a:r>
              <a:rPr lang="en-US" sz="8000" b="1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Environmental Aspects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1070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123966" y="183998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76333" y="2133600"/>
            <a:ext cx="8915400" cy="377762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25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="" xmlns:p14="http://schemas.microsoft.com/office/powerpoint/2010/main" val="2322003675"/>
              </p:ext>
            </p:extLst>
          </p:nvPr>
        </p:nvGraphicFramePr>
        <p:xfrm>
          <a:off x="1280160" y="1463040"/>
          <a:ext cx="9235439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1596981" y="585623"/>
            <a:ext cx="576280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Aspects</a:t>
            </a:r>
            <a:endParaRPr lang="ar-JO" sz="4400" dirty="0"/>
          </a:p>
        </p:txBody>
      </p:sp>
    </p:spTree>
    <p:extLst>
      <p:ext uri="{BB962C8B-B14F-4D97-AF65-F5344CB8AC3E}">
        <p14:creationId xmlns="" xmlns:p14="http://schemas.microsoft.com/office/powerpoint/2010/main" val="75629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69921" y="1320397"/>
            <a:ext cx="3215340" cy="119210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wall  (30cm)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56426" y="446570"/>
            <a:ext cx="4895042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1369" y="2499064"/>
            <a:ext cx="2618349" cy="2150108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Limestone (50 mm)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(80 mm)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Polystyrene (50 mm)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Block (100 mm)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Plaster (20 mm)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1369" y="5131993"/>
            <a:ext cx="3685871" cy="8263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U-Value = 0.525 W/m2.k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287240" y="1619672"/>
            <a:ext cx="3785763" cy="11921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Roof: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287240" y="2499064"/>
            <a:ext cx="3785763" cy="2150108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Asphalt (10 mm)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foam (40 mm)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Polyurethane (50 mm)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(200 mm)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Plaster (10 mm)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287240" y="5135333"/>
            <a:ext cx="3745699" cy="8229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U-Value = 0.45 W/m2.k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669996" y="1619672"/>
            <a:ext cx="2985387" cy="11921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Floor: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8669994" y="2499064"/>
            <a:ext cx="2985387" cy="2150108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Tiles (10 mm)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Mortar (30 mm)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Sand (150 mm)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Polystyrene (50 mm)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(300 mm)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8669994" y="5131993"/>
            <a:ext cx="3358874" cy="8263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U-Value = 0.9 W/m2.k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405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114690" name="Picture 2" descr="C:\Users\User\Desktop\Capture25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36321" y="182880"/>
            <a:ext cx="6694124" cy="6404822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564071" y="701317"/>
            <a:ext cx="3425589" cy="123198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Block 1 Model from Design Builder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552979" y="659158"/>
            <a:ext cx="5350098" cy="62237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 simulation</a:t>
            </a:r>
          </a:p>
          <a:p>
            <a:pPr algn="l"/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780901" y="1073221"/>
            <a:ext cx="6096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Times New Roman"/>
                <a:ea typeface="Calibri"/>
              </a:rPr>
              <a:t> the following   results was calculated for  one Studio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/>
                <a:ea typeface="Calibri"/>
              </a:rPr>
              <a:t>Maximum Heating Load = 1180 Watt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/>
                <a:ea typeface="Calibri"/>
              </a:rPr>
              <a:t>Maximum Cooling Load = 1320 Watt</a:t>
            </a:r>
          </a:p>
          <a:p>
            <a:pPr>
              <a:lnSpc>
                <a:spcPct val="150000"/>
              </a:lnSpc>
            </a:pPr>
            <a:endParaRPr lang="en-US" dirty="0" smtClean="0">
              <a:latin typeface="Times New Roman"/>
              <a:ea typeface="Calibri"/>
            </a:endParaRPr>
          </a:p>
          <a:p>
            <a:pPr>
              <a:lnSpc>
                <a:spcPct val="150000"/>
              </a:lnSpc>
            </a:pPr>
            <a:endParaRPr lang="en-US" dirty="0" smtClean="0">
              <a:latin typeface="Times New Roman"/>
              <a:ea typeface="Calibri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/>
                <a:ea typeface="Calibri"/>
              </a:rPr>
              <a:t> </a:t>
            </a:r>
            <a:endParaRPr lang="en-US" dirty="0">
              <a:latin typeface="Times New Roman"/>
              <a:ea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46217" y="2844579"/>
            <a:ext cx="87608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/>
                <a:ea typeface="Calibri"/>
              </a:rPr>
              <a:t>Total Heating Load for the building = 68.5 KW 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/>
                <a:ea typeface="Calibri"/>
              </a:rPr>
              <a:t>Total Cooling Load for the building = 118.4 KW </a:t>
            </a:r>
            <a:endParaRPr lang="en-US" sz="2800" b="1" dirty="0"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055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489166" y="196079"/>
            <a:ext cx="4924425" cy="1303337"/>
          </a:xfrm>
        </p:spPr>
        <p:txBody>
          <a:bodyPr>
            <a:normAutofit/>
          </a:bodyPr>
          <a:lstStyle/>
          <a:p>
            <a:pPr rtl="0"/>
            <a:r>
              <a:rPr lang="en-US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analysis</a:t>
            </a:r>
            <a:endParaRPr lang="en-US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40526" y="1291817"/>
            <a:ext cx="3267075" cy="1524000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 smtClean="0">
                <a:solidFill>
                  <a:srgbClr val="000000"/>
                </a:solidFill>
                <a:latin typeface="Times New Roman"/>
              </a:rPr>
              <a:t>STC for external wall: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l" rtl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l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0418" name="Picture 2" descr="C:\Users\User\Desktop\wa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63018" y="5132644"/>
            <a:ext cx="5180466" cy="1477162"/>
          </a:xfrm>
          <a:prstGeom prst="rect">
            <a:avLst/>
          </a:prstGeom>
          <a:noFill/>
        </p:spPr>
      </p:pic>
      <p:pic>
        <p:nvPicPr>
          <p:cNvPr id="60419" name="Picture 3" descr="C:\Users\User\Desktop\waa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50240" y="1848759"/>
            <a:ext cx="5123497" cy="32539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8743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What is  Dorms ?</a:t>
            </a:r>
            <a:endParaRPr lang="en-US" b="1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200" b="1" dirty="0" smtClean="0">
                <a:solidFill>
                  <a:srgbClr val="222222"/>
                </a:solidFill>
                <a:latin typeface="Arial"/>
              </a:rPr>
              <a:t>Dormitory:</a:t>
            </a:r>
            <a:r>
              <a:rPr lang="en-US" sz="3200" dirty="0" smtClean="0">
                <a:solidFill>
                  <a:srgbClr val="222222"/>
                </a:solidFill>
                <a:latin typeface="Arial"/>
              </a:rPr>
              <a:t> 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Arial"/>
              </a:rPr>
              <a:t>means a building provides sleeping and residential quarters for large numbers of  students , often 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Arial"/>
                <a:hlinkClick r:id="rId2" tooltip="Boarding school"/>
              </a:rPr>
              <a:t>boarding school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Arial"/>
              </a:rPr>
              <a:t>, 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Arial"/>
                <a:hlinkClick r:id="rId3" tooltip="College"/>
              </a:rPr>
              <a:t>college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Arial"/>
              </a:rPr>
              <a:t> or 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Arial"/>
                <a:hlinkClick r:id="rId4" tooltip="University"/>
              </a:rPr>
              <a:t>university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Arial"/>
              </a:rPr>
              <a:t> students.</a:t>
            </a:r>
          </a:p>
          <a:p>
            <a:pPr marL="0" indent="0" algn="l" rtl="0">
              <a:buNone/>
            </a:pPr>
            <a:endParaRPr lang="en-US" sz="3200" b="1" u="sng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Arial"/>
              </a:rPr>
              <a:t>Dormitory also means a room containing several beds accommodating  students in campus</a:t>
            </a:r>
            <a:endParaRPr lang="en-US" sz="2400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6078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109570" name="Picture 2" descr="C:\Users\User\Desktop\waa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40395" y="1280160"/>
            <a:ext cx="4513899" cy="2855732"/>
          </a:xfrm>
          <a:prstGeom prst="rect">
            <a:avLst/>
          </a:prstGeom>
          <a:noFill/>
        </p:spPr>
      </p:pic>
      <p:pic>
        <p:nvPicPr>
          <p:cNvPr id="109571" name="Picture 3" descr="C:\Users\User\Desktop\par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06378" y="4247659"/>
            <a:ext cx="4924560" cy="168083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205945" y="422757"/>
            <a:ext cx="36086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000000"/>
                </a:solidFill>
                <a:latin typeface="Times New Roman"/>
              </a:rPr>
              <a:t>STC for partition: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110594" name="Picture 2" descr="C:\Users\User\Desktop\ce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665" y="1214846"/>
            <a:ext cx="4019724" cy="2606449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442835" y="475009"/>
            <a:ext cx="42755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Times New Roman"/>
              </a:rPr>
              <a:t>IIC of floor/ceiling = </a:t>
            </a:r>
            <a:r>
              <a:rPr lang="en-US" sz="2800" b="1" dirty="0" smtClean="0">
                <a:solidFill>
                  <a:srgbClr val="000000"/>
                </a:solidFill>
                <a:latin typeface="Times New Roman"/>
              </a:rPr>
              <a:t>70 dB 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748937" y="4409443"/>
            <a:ext cx="780723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Times New Roman"/>
              </a:rPr>
              <a:t>Reading Area 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</a:rPr>
              <a:t>RT60 = 0.65 sec 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/>
              </a:rPr>
              <a:t>The RT60 in reading area is in standard range (0.50-1.0) sec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.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51155" y="4001980"/>
            <a:ext cx="79415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RT60 in studios ranges between 0.50 to 1.20 second. 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834524" y="3518654"/>
            <a:ext cx="35533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 Studios 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</a:rPr>
              <a:t>RT60 = 0.6  sec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496389" y="1169036"/>
            <a:ext cx="4841875" cy="2589213"/>
          </a:xfrm>
        </p:spPr>
        <p:txBody>
          <a:bodyPr>
            <a:noAutofit/>
          </a:bodyPr>
          <a:lstStyle/>
          <a:p>
            <a:pPr marL="400050" lvl="1" indent="0" algn="l" rtl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400050" lvl="1" indent="0" algn="l" rtl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400050" lvl="1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Daylight factor for some of the main spaces: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19706" y="575282"/>
            <a:ext cx="9422611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Natural Lighting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741307" y="2129246"/>
          <a:ext cx="5610316" cy="3553096"/>
        </p:xfrm>
        <a:graphic>
          <a:graphicData uri="http://schemas.openxmlformats.org/drawingml/2006/table">
            <a:tbl>
              <a:tblPr rtl="1"/>
              <a:tblGrid>
                <a:gridCol w="2643367"/>
                <a:gridCol w="2966949"/>
              </a:tblGrid>
              <a:tr h="444137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DF %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Room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444137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4.13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studios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444137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3.91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Reading rooms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137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4.41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cafeteria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444137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4.04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entertainment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137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3.85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Internal Space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444137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2.70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Laundry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137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4.15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Average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0277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3291840" y="2308861"/>
            <a:ext cx="5692140" cy="222080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b="1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Structural Design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3847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 idx="4294967295"/>
          </p:nvPr>
        </p:nvSpPr>
        <p:spPr>
          <a:xfrm>
            <a:off x="3281363" y="519113"/>
            <a:ext cx="8910637" cy="873125"/>
          </a:xfrm>
        </p:spPr>
        <p:txBody>
          <a:bodyPr>
            <a:normAutofit/>
          </a:bodyPr>
          <a:lstStyle/>
          <a:p>
            <a:pPr rtl="0"/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Data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4294967295"/>
          </p:nvPr>
        </p:nvSpPr>
        <p:spPr>
          <a:xfrm>
            <a:off x="2922588" y="1392238"/>
            <a:ext cx="9269412" cy="4913312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Concrete </a:t>
            </a:r>
            <a:r>
              <a:rPr lang="en-US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Fʹc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= 24 MPa for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slabs.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 algn="l" rtl="0"/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Concrete </a:t>
            </a:r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Fʹc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28 MPa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for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beams, columns, and footings.</a:t>
            </a:r>
          </a:p>
          <a:p>
            <a:pPr algn="l" rtl="0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Allowable Bearing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Capacity of Soil =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300 kN/m²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Loads:</a:t>
            </a: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	Super imposed load = 6.6 kN/m²</a:t>
            </a: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	Live load = 3.5 kN/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m²</a:t>
            </a: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181220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53053" y="538461"/>
            <a:ext cx="7498080" cy="867258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Data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4"/>
          <p:cNvSpPr>
            <a:spLocks noGrp="1"/>
          </p:cNvSpPr>
          <p:nvPr>
            <p:ph idx="1"/>
          </p:nvPr>
        </p:nvSpPr>
        <p:spPr>
          <a:xfrm>
            <a:off x="1179973" y="1972866"/>
            <a:ext cx="7498080" cy="4214818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GB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 Occupancy, I = 1.0</a:t>
            </a:r>
          </a:p>
          <a:p>
            <a:pPr algn="l" rtl="0"/>
            <a:r>
              <a:rPr lang="en-GB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Profile Type is SD</a:t>
            </a:r>
          </a:p>
          <a:p>
            <a:pPr algn="l" rtl="0"/>
            <a:r>
              <a:rPr lang="en-GB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 = 5.5 (intermediate) </a:t>
            </a:r>
          </a:p>
          <a:p>
            <a:pPr algn="l" rtl="0"/>
            <a:r>
              <a:rPr lang="en-GB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 = 0.28</a:t>
            </a:r>
          </a:p>
          <a:p>
            <a:pPr algn="l" rtl="0"/>
            <a:r>
              <a:rPr lang="en-GB" sz="3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Cv</a:t>
            </a:r>
            <a:r>
              <a:rPr lang="en-GB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0.4</a:t>
            </a:r>
          </a:p>
          <a:p>
            <a:pPr algn="l" rtl="0"/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        →       Nablus</a:t>
            </a:r>
          </a:p>
          <a:p>
            <a:pPr algn="l" rtl="0"/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Zone =2B      →        Z=0.20</a:t>
            </a:r>
          </a:p>
          <a:p>
            <a:pPr algn="l" rtl="0"/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6" y="1405719"/>
            <a:ext cx="4201588" cy="47819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43045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01104" y="583166"/>
            <a:ext cx="8911687" cy="645133"/>
          </a:xfrm>
        </p:spPr>
        <p:txBody>
          <a:bodyPr>
            <a:normAutofit/>
          </a:bodyPr>
          <a:lstStyle/>
          <a:p>
            <a:pPr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plan(blocks):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7170" name="Picture 2" descr="C:\Users\User\Desktop\b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3335" y="1374186"/>
            <a:ext cx="7069137" cy="4867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4514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02229" y="156884"/>
            <a:ext cx="7471218" cy="992647"/>
          </a:xfrm>
        </p:spPr>
        <p:txBody>
          <a:bodyPr>
            <a:normAutofit/>
          </a:bodyPr>
          <a:lstStyle/>
          <a:p>
            <a:pPr algn="ctr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 of structural designed block (1)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812266" y="5626014"/>
            <a:ext cx="3425589" cy="12319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Block 1 Model from ETABS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825673" y="5715292"/>
            <a:ext cx="50914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350m2@6floors</a:t>
            </a:r>
            <a:endParaRPr lang="en-U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 descr="https://scontent.fjrs2-1.fna.fbcdn.net/v/t34.0-12/18190949_1447160371973553_1698591040_n.png?oh=618040c702736f91d67beeb9d9fa030b&amp;oe=5902E0D8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rto="http://schemas.microsoft.com/office/word/2006/arto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26571" y="1175656"/>
            <a:ext cx="5238206" cy="4519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94" name="Picture 2" descr="C:\Users\User\Desktop\b1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70290" y="1175657"/>
            <a:ext cx="6521710" cy="45458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0517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1619795" y="651103"/>
            <a:ext cx="4068763" cy="119221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Deformed shape of the building: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29113" y="2242190"/>
            <a:ext cx="4770795" cy="35894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model is valid for:</a:t>
            </a:r>
          </a:p>
          <a:p>
            <a:pPr marL="0" indent="0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 Compatibility.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 Equilibrium.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 Stress &amp; Strain relationship.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 Drift check.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5- period check.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5643154" y="0"/>
            <a:ext cx="6548846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3321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6402" y="528575"/>
            <a:ext cx="2278776" cy="640445"/>
          </a:xfrm>
        </p:spPr>
        <p:txBody>
          <a:bodyPr>
            <a:noAutofit/>
          </a:bodyPr>
          <a:lstStyle/>
          <a:p>
            <a:pPr rtl="0"/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Results:</a:t>
            </a: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59230" y="1264555"/>
            <a:ext cx="374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Slab </a:t>
            </a:r>
            <a:r>
              <a:rPr lang="en-US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ar-JO" sz="2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08023" y="225870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Slap Thickness= 320mm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Reinforcement:</a:t>
            </a:r>
          </a:p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∅12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mm/rib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shrinkage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5∅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mm/m 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https://scontent-frx5-1.xx.fbcdn.net/v/t34.0-12/18197264_1450103305012593_2137350253_n.png?oh=d83217fcab8d773d1d3950692a6ebb79&amp;oe=5906FAAC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rto="http://schemas.microsoft.com/office/word/2006/arto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136469" y="2668799"/>
            <a:ext cx="10415451" cy="40193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75712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Questionnaire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5474" y="1645920"/>
            <a:ext cx="10159138" cy="426530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400" dirty="0" smtClean="0"/>
              <a:t>A questionnaire was conducted at the Faculty of Nursing and the following results were obtained:-</a:t>
            </a:r>
          </a:p>
          <a:p>
            <a:pPr algn="l" rtl="0"/>
            <a:r>
              <a:rPr lang="en-US" sz="2400" dirty="0" smtClean="0"/>
              <a:t>67% of students live in university housing and 43% of students are males </a:t>
            </a:r>
          </a:p>
          <a:p>
            <a:pPr algn="l" rtl="0"/>
            <a:r>
              <a:rPr lang="en-US" sz="2400" dirty="0" smtClean="0"/>
              <a:t> thus 67% of 1000 students = 670 students</a:t>
            </a:r>
          </a:p>
          <a:p>
            <a:pPr algn="l" rtl="0"/>
            <a:r>
              <a:rPr lang="en-US" sz="2400" dirty="0" smtClean="0"/>
              <a:t>And males 43% of 650 students = </a:t>
            </a:r>
            <a:r>
              <a:rPr lang="en-US" sz="2400" b="1" dirty="0" smtClean="0"/>
              <a:t>288</a:t>
            </a:r>
            <a:r>
              <a:rPr lang="en-US" sz="2400" dirty="0" smtClean="0"/>
              <a:t> male students</a:t>
            </a:r>
          </a:p>
          <a:p>
            <a:pPr algn="l" rtl="0"/>
            <a:r>
              <a:rPr lang="en-US" sz="2400" dirty="0" smtClean="0"/>
              <a:t>Therefore we must provide a suitable accommodation for This large number  of students.</a:t>
            </a:r>
          </a:p>
          <a:p>
            <a:pPr algn="l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1916" y="610041"/>
            <a:ext cx="8911687" cy="1908075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2)Beams distribution layout</a:t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JO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50178" name="Picture 2" descr="C:\Users\User\Desktop\beam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2149" y="1660764"/>
            <a:ext cx="10411097" cy="47784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8985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52700" y="475247"/>
            <a:ext cx="44049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/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eam design details</a:t>
            </a:r>
            <a:r>
              <a:rPr lang="en-US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ar-JO" sz="2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627" y="1983232"/>
            <a:ext cx="11528467" cy="3059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421110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design details</a:t>
            </a:r>
            <a:r>
              <a:rPr lang="en-US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95234" name="Picture 2" descr="C:\Users\User\Desktop\bb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577" y="1846545"/>
            <a:ext cx="10872652" cy="45281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42907" y="557405"/>
            <a:ext cx="54938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3) Column   design details</a:t>
            </a:r>
            <a:r>
              <a:rPr lang="en-US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ar-JO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48130" name="Picture 2" descr="C:\Users\User\Desktop\cc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1807" y="1279071"/>
            <a:ext cx="6630490" cy="52915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3160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7471" y="328027"/>
            <a:ext cx="10124598" cy="6529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51916" y="610042"/>
            <a:ext cx="8911687" cy="996689"/>
          </a:xfrm>
          <a:prstGeom prst="rect">
            <a:avLst/>
          </a:prstGeom>
        </p:spPr>
        <p:txBody>
          <a:bodyPr/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Footings Distribution layout</a:t>
            </a:r>
            <a:endParaRPr lang="ar-JO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5" name="Picture 1" descr="C:\Users\User\Desktop\ff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9604" y="1345475"/>
            <a:ext cx="11064556" cy="52773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8046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44033" name="Picture 1" descr="C:\Users\User\Desktop\foot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56313" y="2000250"/>
            <a:ext cx="6135687" cy="4857750"/>
          </a:xfrm>
          <a:prstGeom prst="rect">
            <a:avLst/>
          </a:prstGeom>
          <a:noFill/>
        </p:spPr>
      </p:pic>
      <p:pic>
        <p:nvPicPr>
          <p:cNvPr id="44036" name="Picture 4" descr="C:\Users\User\Desktop\svv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96113" y="2"/>
            <a:ext cx="7095886" cy="2050868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0" y="0"/>
            <a:ext cx="52245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Footing (1) design details</a:t>
            </a:r>
            <a:r>
              <a:rPr lang="en-US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ar-JO" dirty="0"/>
          </a:p>
        </p:txBody>
      </p:sp>
      <p:pic>
        <p:nvPicPr>
          <p:cNvPr id="44038" name="Picture 6" descr="C:\Users\User\Desktop\culmn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9634" y="2095500"/>
            <a:ext cx="5695406" cy="4762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9925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51916" y="610042"/>
            <a:ext cx="8911687" cy="656051"/>
          </a:xfrm>
          <a:prstGeom prst="rect">
            <a:avLst/>
          </a:prstGeom>
        </p:spPr>
        <p:txBody>
          <a:bodyPr/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Stairs design details</a:t>
            </a:r>
          </a:p>
        </p:txBody>
      </p:sp>
      <p:pic>
        <p:nvPicPr>
          <p:cNvPr id="41985" name="Picture 1" descr="C:\Users\User\Desktop\stairs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2219" y="1936161"/>
            <a:ext cx="10536237" cy="46577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5485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02229" y="156884"/>
            <a:ext cx="7471218" cy="992647"/>
          </a:xfrm>
        </p:spPr>
        <p:txBody>
          <a:bodyPr>
            <a:normAutofit/>
          </a:bodyPr>
          <a:lstStyle/>
          <a:p>
            <a:pPr algn="ctr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 of structural designed block (2)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812266" y="5626014"/>
            <a:ext cx="3425589" cy="12319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Block 2 Model from ETABS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825673" y="5715292"/>
            <a:ext cx="54761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/>
              <a:t>212 </a:t>
            </a:r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m2@6floors</a:t>
            </a:r>
            <a:endParaRPr lang="en-U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1634430" y="989784"/>
            <a:ext cx="3567370" cy="4591050"/>
          </a:xfrm>
          <a:prstGeom prst="rect">
            <a:avLst/>
          </a:prstGeom>
        </p:spPr>
      </p:pic>
      <p:pic>
        <p:nvPicPr>
          <p:cNvPr id="11" name="Picture 10" descr="https://fb-s-b-a.akamaihd.net/h-ak-fbx/v/t34.0-12/18217566_1452261931463397_1869405464_n.png?oh=e25b9474fad68cabf61a52a6f8fcebd1&amp;oe=5909673E&amp;__gda__=1493778618_c3695fe76d8a92913ae6b160dfc193eb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rto="http://schemas.microsoft.com/office/word/2006/arto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763441" y="1124731"/>
            <a:ext cx="5431428" cy="42832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90517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5"/>
          <p:cNvSpPr txBox="1">
            <a:spLocks/>
          </p:cNvSpPr>
          <p:nvPr/>
        </p:nvSpPr>
        <p:spPr>
          <a:xfrm>
            <a:off x="2710822" y="702515"/>
            <a:ext cx="6815669" cy="290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0">
              <a:buNone/>
            </a:pPr>
            <a:endParaRPr lang="en-US" sz="8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ubtitle 5"/>
          <p:cNvSpPr txBox="1">
            <a:spLocks/>
          </p:cNvSpPr>
          <p:nvPr/>
        </p:nvSpPr>
        <p:spPr>
          <a:xfrm>
            <a:off x="2710821" y="2039772"/>
            <a:ext cx="6815669" cy="290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0">
              <a:buNone/>
            </a:pPr>
            <a:r>
              <a:rPr lang="en-US" sz="8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</a:t>
            </a:r>
            <a:endParaRPr lang="en-US" sz="8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3292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852490" y="1926008"/>
            <a:ext cx="6815669" cy="2903223"/>
          </a:xfrm>
        </p:spPr>
        <p:txBody>
          <a:bodyPr>
            <a:normAutofit/>
          </a:bodyPr>
          <a:lstStyle/>
          <a:p>
            <a:pPr algn="ctr" rtl="0"/>
            <a:r>
              <a:rPr lang="en-US" sz="8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en-US" sz="8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8392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123966" y="222634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372643" y="1526501"/>
            <a:ext cx="8915400" cy="496503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50</a:t>
            </a:fld>
            <a:endParaRPr lang="en-US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="" xmlns:p14="http://schemas.microsoft.com/office/powerpoint/2010/main" val="3937908249"/>
              </p:ext>
            </p:extLst>
          </p:nvPr>
        </p:nvGraphicFramePr>
        <p:xfrm>
          <a:off x="3564585" y="69390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1567798" y="874567"/>
            <a:ext cx="487986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Aspects</a:t>
            </a:r>
          </a:p>
        </p:txBody>
      </p:sp>
    </p:spTree>
    <p:extLst>
      <p:ext uri="{BB962C8B-B14F-4D97-AF65-F5344CB8AC3E}">
        <p14:creationId xmlns="" xmlns:p14="http://schemas.microsoft.com/office/powerpoint/2010/main" val="211682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22010" y="257188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Water supply system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36865" name="Picture 1" descr="C:\Users\User\Desktop\water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61657" y="1774649"/>
            <a:ext cx="8730343" cy="4095244"/>
          </a:xfrm>
          <a:prstGeom prst="rect">
            <a:avLst/>
          </a:prstGeom>
          <a:noFill/>
        </p:spPr>
      </p:pic>
      <p:pic>
        <p:nvPicPr>
          <p:cNvPr id="6" name="Picture 5" descr="https://scontent.fjrs2-1.fna.fbcdn.net/v/t34.0-12/18035020_1019459284820220_7488845_n.png?oh=3ca400bc2a9588e2e22116d13e0ed9db&amp;oe=58F8D41F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rto="http://schemas.microsoft.com/office/word/2006/arto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1345474"/>
            <a:ext cx="3443844" cy="55125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30947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52</a:t>
            </a:fld>
            <a:endParaRPr lang="en-US"/>
          </a:p>
        </p:txBody>
      </p:sp>
      <p:graphicFrame>
        <p:nvGraphicFramePr>
          <p:cNvPr id="8" name="جدول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06307562"/>
              </p:ext>
            </p:extLst>
          </p:nvPr>
        </p:nvGraphicFramePr>
        <p:xfrm>
          <a:off x="339636" y="1515290"/>
          <a:ext cx="5293722" cy="1331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3938"/>
                <a:gridCol w="1032924"/>
                <a:gridCol w="1324246"/>
                <a:gridCol w="1322614"/>
              </a:tblGrid>
              <a:tr h="2815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Floor/Pipe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Branch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242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 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</a:t>
                      </a:r>
                      <a:endParaRPr lang="en-US" sz="24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 in</a:t>
                      </a:r>
                    </a:p>
                    <a:p>
                      <a:endParaRPr lang="en-US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 in</a:t>
                      </a:r>
                      <a:endParaRPr kumimoji="0" lang="en-US" sz="2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1369257" y="444189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6" name="جدول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06307562"/>
              </p:ext>
            </p:extLst>
          </p:nvPr>
        </p:nvGraphicFramePr>
        <p:xfrm>
          <a:off x="330926" y="2865119"/>
          <a:ext cx="5293722" cy="1331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3938"/>
                <a:gridCol w="1032924"/>
                <a:gridCol w="1323430"/>
                <a:gridCol w="1323430"/>
              </a:tblGrid>
              <a:tr h="2815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Floor/Pipe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Branch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242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B2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 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</a:t>
                      </a:r>
                      <a:endParaRPr lang="en-US" sz="24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 in</a:t>
                      </a:r>
                    </a:p>
                    <a:p>
                      <a:endParaRPr lang="en-US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in</a:t>
                      </a:r>
                      <a:endParaRPr kumimoji="0" lang="en-US" sz="2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17" name="جدول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06307562"/>
              </p:ext>
            </p:extLst>
          </p:nvPr>
        </p:nvGraphicFramePr>
        <p:xfrm>
          <a:off x="326572" y="4167050"/>
          <a:ext cx="5293722" cy="1331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3938"/>
                <a:gridCol w="1032924"/>
                <a:gridCol w="1323430"/>
                <a:gridCol w="1323430"/>
              </a:tblGrid>
              <a:tr h="2815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Floor/Pipe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Branch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242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  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 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</a:t>
                      </a:r>
                      <a:endParaRPr lang="en-US" sz="24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 in</a:t>
                      </a:r>
                    </a:p>
                    <a:p>
                      <a:endParaRPr lang="en-US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1.25 in</a:t>
                      </a:r>
                      <a:endParaRPr kumimoji="0" lang="en-US" sz="2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18" name="جدول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06307562"/>
              </p:ext>
            </p:extLst>
          </p:nvPr>
        </p:nvGraphicFramePr>
        <p:xfrm>
          <a:off x="309155" y="5526024"/>
          <a:ext cx="5293722" cy="1331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3938"/>
                <a:gridCol w="1032924"/>
                <a:gridCol w="1323430"/>
                <a:gridCol w="1323430"/>
              </a:tblGrid>
              <a:tr h="2815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Floor/Pipe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Branch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242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F1,F2,F3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 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</a:t>
                      </a:r>
                      <a:endParaRPr lang="en-US" sz="24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 in</a:t>
                      </a:r>
                    </a:p>
                    <a:p>
                      <a:endParaRPr lang="en-US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1.25 in</a:t>
                      </a:r>
                      <a:endParaRPr kumimoji="0" lang="en-US" sz="2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0" name="Rectangle 19"/>
          <p:cNvSpPr/>
          <p:nvPr/>
        </p:nvSpPr>
        <p:spPr>
          <a:xfrm>
            <a:off x="5621382" y="1556546"/>
            <a:ext cx="6096000" cy="128907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Times New Roman"/>
                <a:ea typeface="Calibri"/>
              </a:rPr>
              <a:t> For the second floor the piping system that will be used is as same as the system in the first floor with using 6 Psi pump. For the third floor 12 Psi will be used.</a:t>
            </a:r>
            <a:endParaRPr lang="en-US" dirty="0"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874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22010" y="257188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Sanitation system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1892889" y="1503382"/>
            <a:ext cx="712560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Type of water drainage:-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– Black water: come from w</a:t>
            </a: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c, urinals, sink.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2- Gray water: water don't have a organic waste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3- Storm water: from rain fall 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28650" y="3507012"/>
            <a:ext cx="8943703" cy="2951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Times New Roman"/>
                <a:ea typeface="Calibri"/>
              </a:rPr>
              <a:t>Each W.C represents 4Dfu.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Times New Roman"/>
                <a:ea typeface="Calibri"/>
              </a:rPr>
              <a:t>Each Lavatory represent 1 </a:t>
            </a:r>
            <a:r>
              <a:rPr lang="en-US" dirty="0" err="1" smtClean="0">
                <a:latin typeface="Times New Roman"/>
                <a:ea typeface="Calibri"/>
              </a:rPr>
              <a:t>Dfu</a:t>
            </a:r>
            <a:r>
              <a:rPr lang="en-US" dirty="0" smtClean="0">
                <a:latin typeface="Times New Roman"/>
                <a:ea typeface="Calibri"/>
              </a:rPr>
              <a:t>.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Times New Roman"/>
                <a:ea typeface="Calibri"/>
              </a:rPr>
              <a:t>Each kitchen sinks Represent 2 </a:t>
            </a:r>
            <a:r>
              <a:rPr lang="en-US" dirty="0" err="1" smtClean="0">
                <a:latin typeface="Times New Roman"/>
                <a:ea typeface="Calibri"/>
              </a:rPr>
              <a:t>Dfu</a:t>
            </a:r>
            <a:r>
              <a:rPr lang="en-US" dirty="0" smtClean="0">
                <a:latin typeface="Times New Roman"/>
                <a:ea typeface="Calibri"/>
              </a:rPr>
              <a:t>.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Times New Roman"/>
                <a:ea typeface="Calibri"/>
              </a:rPr>
              <a:t>Max Total </a:t>
            </a:r>
            <a:r>
              <a:rPr lang="en-US" dirty="0" err="1" smtClean="0">
                <a:latin typeface="Times New Roman"/>
                <a:ea typeface="Calibri"/>
              </a:rPr>
              <a:t>Dfu</a:t>
            </a:r>
            <a:r>
              <a:rPr lang="en-US" dirty="0" smtClean="0">
                <a:latin typeface="Times New Roman"/>
                <a:ea typeface="Calibri"/>
              </a:rPr>
              <a:t> of stakes is less than 240 </a:t>
            </a:r>
            <a:r>
              <a:rPr lang="en-US" dirty="0" err="1" smtClean="0">
                <a:latin typeface="Times New Roman"/>
                <a:ea typeface="Calibri"/>
              </a:rPr>
              <a:t>Dfu</a:t>
            </a:r>
            <a:r>
              <a:rPr lang="en-US" dirty="0" smtClean="0">
                <a:latin typeface="Times New Roman"/>
                <a:ea typeface="Calibri"/>
              </a:rPr>
              <a:t> so use main stack 4". Use ventilation stack 4''.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Times New Roman"/>
                <a:ea typeface="Calibri"/>
              </a:rPr>
              <a:t>The sewers for lavatory which reach to the main drainage = 2"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Times New Roman"/>
                <a:ea typeface="Calibri"/>
              </a:rPr>
              <a:t>The sewers for kitchen sink which reach to the main drainage =2"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Times New Roman"/>
                <a:ea typeface="Calibri"/>
              </a:rPr>
              <a:t>The sewers for W.C which reach to the main drainage = 4".</a:t>
            </a:r>
            <a:endParaRPr lang="en-US" dirty="0">
              <a:latin typeface="Times New Roman"/>
              <a:ea typeface="Calibri"/>
            </a:endParaRPr>
          </a:p>
        </p:txBody>
      </p:sp>
      <p:pic>
        <p:nvPicPr>
          <p:cNvPr id="8" name="Picture 1" descr="C:\Users\User\Desktop\sink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30492" y="2308080"/>
            <a:ext cx="3361508" cy="2472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8307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22010" y="257188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HVAC system design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422010" y="1717076"/>
            <a:ext cx="9601196" cy="27000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method of the HVAC system is VRF system, which allow for cooling and heating at the same time.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internal unit that is used is suspended on walls unit.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693" y="3592730"/>
            <a:ext cx="4650343" cy="214365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545668" y="3732708"/>
          <a:ext cx="4923520" cy="2041074"/>
        </p:xfrm>
        <a:graphic>
          <a:graphicData uri="http://schemas.openxmlformats.org/drawingml/2006/table">
            <a:tbl>
              <a:tblPr/>
              <a:tblGrid>
                <a:gridCol w="2461760"/>
                <a:gridCol w="2461760"/>
              </a:tblGrid>
              <a:tr h="340179"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Selected Indoor Unit 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017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Type 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Wall Mounted-GEN4 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17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Cooling Capacity 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5500 BTU/hr. (1.6 KW) 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34017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Heating Capacity 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6100 BTU/hr. (1.8 KW) 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17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Power Supply 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208-230V/ 60Hz/ 1ᶲ 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34017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Model Number 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ARNUO53SBL4 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108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385554" y="173492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HVAC Units distribution for  block.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55</a:t>
            </a:fld>
            <a:endParaRPr lang="en-US"/>
          </a:p>
        </p:txBody>
      </p:sp>
      <p:pic>
        <p:nvPicPr>
          <p:cNvPr id="6" name="Picture 5" descr="C:\Users\User\Desktop\vrff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8066" y="1136893"/>
            <a:ext cx="9277351" cy="4715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36876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65701" y="195943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Fire resistance systems</a:t>
            </a:r>
          </a:p>
          <a:p>
            <a:pPr algn="l"/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57844" y="1428597"/>
            <a:ext cx="51476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/>
                <a:ea typeface="Calibri"/>
              </a:rPr>
              <a:t>1. Fire extinguishers and fire blankets</a:t>
            </a:r>
            <a:endParaRPr lang="en-US" sz="2400" b="1" dirty="0"/>
          </a:p>
        </p:txBody>
      </p:sp>
      <p:pic>
        <p:nvPicPr>
          <p:cNvPr id="7" name="Picture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76902" y="195942"/>
            <a:ext cx="2211977" cy="2573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5089101" y="2930826"/>
            <a:ext cx="20569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/>
                <a:ea typeface="Calibri"/>
              </a:rPr>
              <a:t>2. Sprinklers  </a:t>
            </a:r>
            <a:endParaRPr lang="en-US" sz="2400" b="1" dirty="0"/>
          </a:p>
        </p:txBody>
      </p:sp>
      <p:sp>
        <p:nvSpPr>
          <p:cNvPr id="11" name="Rectangle 10"/>
          <p:cNvSpPr/>
          <p:nvPr/>
        </p:nvSpPr>
        <p:spPr>
          <a:xfrm>
            <a:off x="1794383" y="4158734"/>
            <a:ext cx="33986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/>
                <a:ea typeface="Calibri"/>
              </a:rPr>
              <a:t>3.Detection and alarms  </a:t>
            </a:r>
            <a:endParaRPr lang="en-US" sz="2400" b="1" dirty="0"/>
          </a:p>
        </p:txBody>
      </p:sp>
      <p:pic>
        <p:nvPicPr>
          <p:cNvPr id="12" name="Picture 1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27817" y="2939143"/>
            <a:ext cx="5164183" cy="3918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9897" y="4767943"/>
            <a:ext cx="5368834" cy="1854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422010" y="0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b="1" dirty="0" smtClean="0">
                <a:latin typeface="Times New Roman"/>
                <a:ea typeface="Calibri"/>
              </a:rPr>
              <a:t>Sprinklers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Fire resistance system</a:t>
            </a:r>
          </a:p>
          <a:p>
            <a:pPr algn="l"/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31371" y="1499103"/>
            <a:ext cx="66968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/>
                <a:ea typeface="Calibri"/>
              </a:rPr>
              <a:t>Sprinklers in the Cafeteria  = </a:t>
            </a:r>
            <a:r>
              <a:rPr lang="en-US" sz="2400" b="1" dirty="0" smtClean="0">
                <a:latin typeface="Times New Roman"/>
                <a:ea typeface="Calibri"/>
              </a:rPr>
              <a:t>18 Sprinklers</a:t>
            </a:r>
            <a:endParaRPr lang="en-US" sz="2400" b="1" dirty="0"/>
          </a:p>
        </p:txBody>
      </p:sp>
      <p:pic>
        <p:nvPicPr>
          <p:cNvPr id="10" name="Picture 9" descr="C:\Users\User\Desktop\spronk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89371" y="1105308"/>
            <a:ext cx="4702629" cy="105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 descr="C:\Users\User\Desktop\spp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987" y="2400300"/>
            <a:ext cx="11403013" cy="4457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738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3262781" y="393675"/>
            <a:ext cx="5692140" cy="459417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6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</a:t>
            </a:r>
            <a:r>
              <a:rPr lang="en-US" sz="6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Lighting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6958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239095" y="160640"/>
            <a:ext cx="3116337" cy="785621"/>
          </a:xfrm>
          <a:prstGeom prst="rect">
            <a:avLst/>
          </a:prstGeom>
        </p:spPr>
        <p:txBody>
          <a:bodyPr/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4400" dirty="0" smtClean="0">
                <a:latin typeface="Times New Roman"/>
                <a:ea typeface="Calibri"/>
              </a:rPr>
              <a:t>Cafeteria</a:t>
            </a:r>
            <a:endParaRPr lang="en-US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398413" y="1118367"/>
            <a:ext cx="5881688" cy="256960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E(</a:t>
            </a:r>
            <a:r>
              <a:rPr lang="en-US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avg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 = 343 Lux</a:t>
            </a:r>
          </a:p>
          <a:p>
            <a:pPr marL="0" indent="0" algn="l" rtl="0">
              <a:buNone/>
            </a:pP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U = 0.62        UGR &lt; 10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59</a:t>
            </a:fld>
            <a:endParaRPr lang="en-US"/>
          </a:p>
        </p:txBody>
      </p:sp>
      <p:pic>
        <p:nvPicPr>
          <p:cNvPr id="12" name="صورة 25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17690" y="0"/>
            <a:ext cx="5274310" cy="6662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صورة 25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9005" y="3138486"/>
            <a:ext cx="6675121" cy="3719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9602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899765" y="0"/>
            <a:ext cx="6815669" cy="887971"/>
          </a:xfrm>
        </p:spPr>
        <p:txBody>
          <a:bodyPr>
            <a:normAutofit fontScale="92500" lnSpcReduction="10000"/>
          </a:bodyPr>
          <a:lstStyle/>
          <a:p>
            <a:pPr rtl="0"/>
            <a:r>
              <a:rPr lang="en-US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  <a:endParaRPr lang="en-US" sz="6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453435" y="4523759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582255" y="1109361"/>
            <a:ext cx="299345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Annual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 of humidity </a:t>
            </a: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(61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%).</a:t>
            </a:r>
          </a:p>
          <a:p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 smtClean="0"/>
              <a:t>26,000 m</a:t>
            </a:r>
            <a:r>
              <a:rPr lang="en-US" sz="2800" b="1" baseline="30000" dirty="0" smtClean="0"/>
              <a:t>2</a:t>
            </a:r>
            <a:endParaRPr lang="en-US" sz="2800" b="1" baseline="30000" dirty="0"/>
          </a:p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Noise=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38dB</a:t>
            </a:r>
          </a:p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Wind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speed 10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Km/hr.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User\Desktop\SSI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6159" y="987893"/>
            <a:ext cx="8425543" cy="55789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616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239095" y="160640"/>
            <a:ext cx="8911687" cy="785621"/>
          </a:xfrm>
          <a:prstGeom prst="rect">
            <a:avLst/>
          </a:prstGeom>
        </p:spPr>
        <p:txBody>
          <a:bodyPr/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4400" u="sng" dirty="0" smtClean="0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  <a:t>Cafeteria</a:t>
            </a: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luminaire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60</a:t>
            </a:fld>
            <a:endParaRPr lang="en-US"/>
          </a:p>
        </p:txBody>
      </p:sp>
      <p:pic>
        <p:nvPicPr>
          <p:cNvPr id="5" name="صورة 23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132" y="1201783"/>
            <a:ext cx="11678194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54387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239095" y="160640"/>
            <a:ext cx="3116337" cy="785621"/>
          </a:xfrm>
          <a:prstGeom prst="rect">
            <a:avLst/>
          </a:prstGeom>
        </p:spPr>
        <p:txBody>
          <a:bodyPr/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Studios 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1054656" y="2311531"/>
            <a:ext cx="4920748" cy="194627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anose="05000000000000000000" pitchFamily="2" charset="2"/>
              </a:rPr>
              <a:t>E(</a:t>
            </a:r>
            <a:r>
              <a:rPr lang="en-US" sz="2800" dirty="0" err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anose="05000000000000000000" pitchFamily="2" charset="2"/>
              </a:rPr>
              <a:t>avg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anose="05000000000000000000" pitchFamily="2" charset="2"/>
              </a:rPr>
              <a:t>) =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anose="05000000000000000000" pitchFamily="2" charset="2"/>
              </a:rPr>
              <a:t>306 Lux</a:t>
            </a:r>
          </a:p>
          <a:p>
            <a:pPr marL="0" indent="0" algn="l" rtl="0">
              <a:buNone/>
            </a:pPr>
            <a:endParaRPr lang="en-US" sz="2800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  <a:sym typeface="Wingdings" panose="05000000000000000000" pitchFamily="2" charset="2"/>
            </a:endParaRPr>
          </a:p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anose="05000000000000000000" pitchFamily="2" charset="2"/>
              </a:rPr>
              <a:t>U =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anose="05000000000000000000" pitchFamily="2" charset="2"/>
              </a:rPr>
              <a:t>0.66     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anose="05000000000000000000" pitchFamily="2" charset="2"/>
              </a:rPr>
              <a:t>UGR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anose="05000000000000000000" pitchFamily="2" charset="2"/>
              </a:rPr>
              <a:t>&lt; 10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  <a:sym typeface="Wingdings" panose="05000000000000000000" pitchFamily="2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61</a:t>
            </a:fld>
            <a:endParaRPr lang="en-US"/>
          </a:p>
        </p:txBody>
      </p:sp>
      <p:pic>
        <p:nvPicPr>
          <p:cNvPr id="10" name="صورة 1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17690" y="0"/>
            <a:ext cx="5274310" cy="400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صورة 19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2024" y="3974238"/>
            <a:ext cx="5259976" cy="288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73669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62</a:t>
            </a:fld>
            <a:endParaRPr lang="en-US"/>
          </a:p>
        </p:txBody>
      </p:sp>
      <p:pic>
        <p:nvPicPr>
          <p:cNvPr id="5" name="صورة 1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08162" y="500744"/>
            <a:ext cx="10056969" cy="5939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239095" y="160640"/>
            <a:ext cx="8911687" cy="785621"/>
          </a:xfrm>
          <a:prstGeom prst="rect">
            <a:avLst/>
          </a:prstGeom>
        </p:spPr>
        <p:txBody>
          <a:bodyPr/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Studios luminaire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63</a:t>
            </a:fld>
            <a:endParaRPr lang="en-US"/>
          </a:p>
        </p:txBody>
      </p:sp>
      <p:pic>
        <p:nvPicPr>
          <p:cNvPr id="6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570" y="1299519"/>
            <a:ext cx="11907429" cy="5558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2396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55662" y="1"/>
            <a:ext cx="4030737" cy="914400"/>
          </a:xfrm>
          <a:prstGeom prst="rect">
            <a:avLst/>
          </a:prstGeom>
        </p:spPr>
        <p:txBody>
          <a:bodyPr/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Reading Rooms </a:t>
            </a:r>
          </a:p>
        </p:txBody>
      </p:sp>
      <p:sp>
        <p:nvSpPr>
          <p:cNvPr id="7" name="عنصر نائب للمحتوى 2"/>
          <p:cNvSpPr>
            <a:spLocks noGrp="1"/>
          </p:cNvSpPr>
          <p:nvPr>
            <p:ph idx="1"/>
          </p:nvPr>
        </p:nvSpPr>
        <p:spPr>
          <a:xfrm>
            <a:off x="697831" y="1403465"/>
            <a:ext cx="6063915" cy="4507757"/>
          </a:xfrm>
        </p:spPr>
        <p:txBody>
          <a:bodyPr>
            <a:normAutofit/>
          </a:bodyPr>
          <a:lstStyle/>
          <a:p>
            <a:pPr marL="11430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U = 0.61                 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Ugr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&lt; 10</a:t>
            </a:r>
          </a:p>
          <a:p>
            <a:pPr marL="0" indent="0" algn="l" rtl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E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avg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573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lux</a:t>
            </a: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64</a:t>
            </a:fld>
            <a:endParaRPr lang="en-US"/>
          </a:p>
        </p:txBody>
      </p:sp>
      <p:pic>
        <p:nvPicPr>
          <p:cNvPr id="8" name="صورة 27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17690" y="0"/>
            <a:ext cx="5274310" cy="3960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صورة 27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6377" y="3915590"/>
            <a:ext cx="5255622" cy="2942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صورة 27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448595"/>
            <a:ext cx="6936378" cy="3409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1979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65</a:t>
            </a:fld>
            <a:endParaRPr lang="en-US"/>
          </a:p>
        </p:txBody>
      </p:sp>
      <p:pic>
        <p:nvPicPr>
          <p:cNvPr id="5" name="صورة 26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98617" y="522514"/>
            <a:ext cx="9535886" cy="603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of lights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66</a:t>
            </a:fld>
            <a:endParaRPr lang="en-US"/>
          </a:p>
        </p:txBody>
      </p:sp>
      <p:pic>
        <p:nvPicPr>
          <p:cNvPr id="115714" name="Picture 2" descr="C:\Users\User\Desktop\elee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06286" y="1670250"/>
            <a:ext cx="11384345" cy="46652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3268980" y="2400301"/>
            <a:ext cx="5692140" cy="222080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6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cost estimation</a:t>
            </a:r>
            <a:endParaRPr lang="en-US" sz="6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557570" y="4438542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67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3909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68</a:t>
            </a:fld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3781697" y="696323"/>
            <a:ext cx="7391400" cy="7032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Beams and tie beams: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641567" y="0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Cost estimation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2955042" y="5956921"/>
            <a:ext cx="554887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Times New Roman"/>
                <a:ea typeface="Times New Roman"/>
                <a:cs typeface="Arial"/>
              </a:rPr>
              <a:t>Total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cost of beams and tie beams =  178,350   NIS</a:t>
            </a:r>
            <a:endParaRPr lang="en-GB" dirty="0">
              <a:latin typeface="Calibri"/>
              <a:ea typeface="Times New Roman"/>
              <a:cs typeface="Arial"/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1414597" y="1423855"/>
          <a:ext cx="10237473" cy="4376053"/>
        </p:xfrm>
        <a:graphic>
          <a:graphicData uri="http://schemas.openxmlformats.org/drawingml/2006/table">
            <a:tbl>
              <a:tblPr/>
              <a:tblGrid>
                <a:gridCol w="2598866"/>
                <a:gridCol w="2429854"/>
                <a:gridCol w="2603764"/>
                <a:gridCol w="2604989"/>
              </a:tblGrid>
              <a:tr h="39782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Item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Form work (M</a:t>
                      </a:r>
                      <a:r>
                        <a:rPr lang="en-US" sz="1100" b="1" baseline="300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)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Concrete (M</a:t>
                      </a:r>
                      <a:r>
                        <a:rPr lang="en-US" sz="1100" b="1" baseline="300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en-US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)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Steel Ton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39782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T.B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33.8952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282.46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4.7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39782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B (B2)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67.9184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20.37552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11.1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82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B (B1)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67.9184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20.37552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11.1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39782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B (G.F)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67.9184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20.37552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11.1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82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B (f.1)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67.9184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20.37552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11.1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39782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B (f.2)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67.9184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20.37552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11.1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82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B (f.3)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67.9184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20.37552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11.1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39782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Sub total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414.8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404.7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71.34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82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Cost/ unit Nis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25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300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2500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39782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Total cost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10370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121410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178350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6275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722679" y="912081"/>
            <a:ext cx="7391399" cy="703239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Shear walls and columns: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69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02291" y="0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Cost estimation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2435297" y="5841011"/>
            <a:ext cx="5394747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Times New Roman"/>
                <a:ea typeface="Times New Roman"/>
                <a:cs typeface="Arial"/>
              </a:rPr>
              <a:t>Total cost of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shear walls </a:t>
            </a:r>
            <a:r>
              <a:rPr lang="en-US" b="1" dirty="0">
                <a:latin typeface="Times New Roman"/>
                <a:ea typeface="Times New Roman"/>
                <a:cs typeface="Arial"/>
              </a:rPr>
              <a:t>and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columns=   391,659  NIS</a:t>
            </a:r>
            <a:endParaRPr lang="en-GB" dirty="0">
              <a:latin typeface="Calibri"/>
              <a:ea typeface="Times New Roman"/>
              <a:cs typeface="Arial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014672" y="1729010"/>
          <a:ext cx="8866687" cy="3744326"/>
        </p:xfrm>
        <a:graphic>
          <a:graphicData uri="http://schemas.openxmlformats.org/drawingml/2006/table">
            <a:tbl>
              <a:tblPr/>
              <a:tblGrid>
                <a:gridCol w="2288177"/>
                <a:gridCol w="2097496"/>
                <a:gridCol w="2192837"/>
                <a:gridCol w="2288177"/>
              </a:tblGrid>
              <a:tr h="603563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Item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Form work (M</a:t>
                      </a:r>
                      <a:r>
                        <a:rPr lang="en-US" sz="1200" baseline="30000"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en-US" sz="1200">
                          <a:latin typeface="Times New Roman"/>
                          <a:ea typeface="Calibri"/>
                        </a:rPr>
                        <a:t>)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Concrete  (M</a:t>
                      </a:r>
                      <a:r>
                        <a:rPr lang="en-US" sz="1200" baseline="30000">
                          <a:latin typeface="Times New Roman"/>
                          <a:ea typeface="Calibri"/>
                        </a:rPr>
                        <a:t>3</a:t>
                      </a:r>
                      <a:r>
                        <a:rPr lang="en-US" sz="1200">
                          <a:latin typeface="Times New Roman"/>
                          <a:ea typeface="Calibri"/>
                        </a:rPr>
                        <a:t>)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Steel TON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603563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Columns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1198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165.2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2.274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603563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Shear Walls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3112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388.92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1.695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563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Sub total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4310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554.12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3.969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603563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cost / unit Nis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300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2.500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651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Total cost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215,500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166,236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</a:rPr>
                        <a:t>9923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9496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5695" y="583165"/>
            <a:ext cx="8911687" cy="431540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Sun path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Summer: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Winter: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 descr="F:\ \صور\full sunpath for one year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6162" y="0"/>
            <a:ext cx="86058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32301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122149" y="704021"/>
            <a:ext cx="7391399" cy="703239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Slabs: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70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48267" y="0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Cost estimation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2704136" y="6008437"/>
            <a:ext cx="440205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Times New Roman"/>
                <a:ea typeface="Times New Roman"/>
                <a:cs typeface="Arial"/>
              </a:rPr>
              <a:t>Total cost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 of slab =   606,052  NIS</a:t>
            </a:r>
            <a:endParaRPr lang="en-GB" dirty="0">
              <a:latin typeface="Calibri"/>
              <a:ea typeface="Times New Roman"/>
              <a:cs typeface="Arial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44410" y="1319341"/>
          <a:ext cx="10342789" cy="4545881"/>
        </p:xfrm>
        <a:graphic>
          <a:graphicData uri="http://schemas.openxmlformats.org/drawingml/2006/table">
            <a:tbl>
              <a:tblPr/>
              <a:tblGrid>
                <a:gridCol w="2520823"/>
                <a:gridCol w="2199542"/>
                <a:gridCol w="3175743"/>
                <a:gridCol w="2446681"/>
              </a:tblGrid>
              <a:tr h="826523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</a:rPr>
                        <a:t>Item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</a:rPr>
                        <a:t>Form work (M</a:t>
                      </a:r>
                      <a:r>
                        <a:rPr lang="en-US" sz="1200" baseline="30000" dirty="0"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en-US" sz="1200" dirty="0">
                          <a:latin typeface="Times New Roman"/>
                          <a:ea typeface="Calibri"/>
                        </a:rPr>
                        <a:t>)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Concrete (M</a:t>
                      </a:r>
                      <a:r>
                        <a:rPr lang="en-US" sz="1200" baseline="30000">
                          <a:latin typeface="Times New Roman"/>
                          <a:ea typeface="Calibri"/>
                        </a:rPr>
                        <a:t>3</a:t>
                      </a:r>
                      <a:r>
                        <a:rPr lang="en-US" sz="1200">
                          <a:latin typeface="Times New Roman"/>
                          <a:ea typeface="Calibri"/>
                        </a:rPr>
                        <a:t>)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Steel Ton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413262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Slab(B2)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832.262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133.174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16.1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413262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Slab(B1)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832.262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133.174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16.1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413262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  Slab(G.F)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832.262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133.174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16.1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413262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Slab (f.1)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832.262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133.174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16.1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413262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Slab (f.2)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832.262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133.174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16.1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413262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Slab (f.3)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832.262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133.174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16.1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413262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Sub total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4993.572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799.0447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96.6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413262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cost / unit NIS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300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2500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262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Total cost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124839.3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239713.2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</a:rPr>
                        <a:t>241500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7941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10125" y="858851"/>
            <a:ext cx="7391399" cy="703239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Footings: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71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705466" y="0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Cost estimation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4094343" y="4877305"/>
            <a:ext cx="3686907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Times New Roman"/>
                <a:ea typeface="Times New Roman"/>
                <a:cs typeface="Arial"/>
              </a:rPr>
              <a:t>Total cost  of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footing  </a:t>
            </a:r>
            <a:r>
              <a:rPr lang="en-US" b="1" dirty="0">
                <a:latin typeface="Times New Roman"/>
                <a:ea typeface="Times New Roman"/>
                <a:cs typeface="Arial"/>
              </a:rPr>
              <a:t>=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148,859 NIS</a:t>
            </a:r>
            <a:endParaRPr lang="en-GB" dirty="0">
              <a:latin typeface="Calibri"/>
              <a:ea typeface="Times New Roman"/>
              <a:cs typeface="Arial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408384" y="1545589"/>
          <a:ext cx="9969365" cy="2882720"/>
        </p:xfrm>
        <a:graphic>
          <a:graphicData uri="http://schemas.openxmlformats.org/drawingml/2006/table">
            <a:tbl>
              <a:tblPr/>
              <a:tblGrid>
                <a:gridCol w="1867399"/>
                <a:gridCol w="1131613"/>
                <a:gridCol w="1517930"/>
                <a:gridCol w="1282573"/>
                <a:gridCol w="1487024"/>
                <a:gridCol w="1210065"/>
                <a:gridCol w="1472761"/>
              </a:tblGrid>
              <a:tr h="110721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Item</a:t>
                      </a:r>
                      <a:endParaRPr lang="en-US" sz="20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Steel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Ton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Excavation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(M</a:t>
                      </a:r>
                      <a:r>
                        <a:rPr lang="en-US" sz="1800" b="1" baseline="300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en-US" sz="18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)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Concrete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(M</a:t>
                      </a:r>
                      <a:r>
                        <a:rPr lang="en-US" sz="1800" b="1" baseline="300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en-US" sz="18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)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Backfilling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(M</a:t>
                      </a:r>
                      <a:r>
                        <a:rPr lang="en-US" sz="1800" b="1" baseline="300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en-US" sz="18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)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Disposal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(M</a:t>
                      </a:r>
                      <a:r>
                        <a:rPr lang="en-US" sz="1800" b="1" baseline="300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en-US" sz="18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)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Formwork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(M</a:t>
                      </a:r>
                      <a:r>
                        <a:rPr lang="en-US" sz="1800" b="1" baseline="300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8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)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6030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</a:rPr>
                        <a:t>Footing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8.12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435.1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277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192.5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544.3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347.6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6030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</a:rPr>
                        <a:t>cost / unit NIS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2500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25</a:t>
                      </a:r>
                      <a:endParaRPr lang="en-US" sz="20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300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15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5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25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932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</a:rPr>
                        <a:t>Total cost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40600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10875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83100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2887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2722</a:t>
                      </a:r>
                      <a:endParaRPr lang="en-US" sz="20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8675</a:t>
                      </a:r>
                      <a:endParaRPr lang="en-US" sz="20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94069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404081" y="1376758"/>
            <a:ext cx="7391399" cy="703239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Finishing work: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72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21695" y="555146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Cost estimation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3639213" y="5932158"/>
            <a:ext cx="4809009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Times New Roman"/>
                <a:ea typeface="Times New Roman"/>
                <a:cs typeface="Arial"/>
              </a:rPr>
              <a:t>Total cost 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of </a:t>
            </a:r>
            <a:r>
              <a:rPr lang="en-US" b="1" dirty="0" smtClean="0">
                <a:latin typeface="Times New Roman"/>
                <a:ea typeface="Times New Roman"/>
                <a:cs typeface="Arial"/>
                <a:sym typeface="Wingdings" panose="05000000000000000000" pitchFamily="2" charset="2"/>
              </a:rPr>
              <a:t>Finishing works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   </a:t>
            </a:r>
            <a:r>
              <a:rPr lang="en-US" b="1" dirty="0">
                <a:latin typeface="Times New Roman"/>
                <a:ea typeface="Times New Roman"/>
                <a:cs typeface="Arial"/>
              </a:rPr>
              <a:t>=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1,270,484 NIS</a:t>
            </a:r>
            <a:endParaRPr lang="en-GB" dirty="0">
              <a:latin typeface="Calibri"/>
              <a:ea typeface="Times New Roman"/>
              <a:cs typeface="Arial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489165" y="2103119"/>
          <a:ext cx="8791304" cy="3788376"/>
        </p:xfrm>
        <a:graphic>
          <a:graphicData uri="http://schemas.openxmlformats.org/drawingml/2006/table">
            <a:tbl>
              <a:tblPr/>
              <a:tblGrid>
                <a:gridCol w="1815595"/>
                <a:gridCol w="1720038"/>
                <a:gridCol w="1815595"/>
                <a:gridCol w="1720038"/>
                <a:gridCol w="1720038"/>
              </a:tblGrid>
              <a:tr h="352544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</a:rPr>
                        <a:t>Item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Quantity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Unit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cost / unit Nis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Total cost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477404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Plastering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7088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(M</a:t>
                      </a:r>
                      <a:r>
                        <a:rPr lang="en-US" sz="1200" baseline="30000"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en-US" sz="1200">
                          <a:latin typeface="Times New Roman"/>
                          <a:ea typeface="Calibri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113408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352544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Painting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7088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(M</a:t>
                      </a:r>
                      <a:r>
                        <a:rPr lang="en-US" sz="1200" baseline="30000"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en-US" sz="1200">
                          <a:latin typeface="Times New Roman"/>
                          <a:ea typeface="Calibri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120496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352544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Tiling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4296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(M</a:t>
                      </a:r>
                      <a:r>
                        <a:rPr lang="en-US" sz="1200" baseline="30000"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en-US" sz="1200">
                          <a:latin typeface="Times New Roman"/>
                          <a:ea typeface="Calibri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214800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352544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Doors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368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(M</a:t>
                      </a:r>
                      <a:r>
                        <a:rPr lang="en-US" sz="1200" baseline="30000"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en-US" sz="1200">
                          <a:latin typeface="Times New Roman"/>
                          <a:ea typeface="Calibri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600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220800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352544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Stone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3162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(M</a:t>
                      </a:r>
                      <a:r>
                        <a:rPr lang="en-US" sz="1200" baseline="30000"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en-US" sz="1200">
                          <a:latin typeface="Times New Roman"/>
                          <a:ea typeface="Calibri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110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347820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352544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Mortar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7088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(M</a:t>
                      </a:r>
                      <a:r>
                        <a:rPr lang="en-US" sz="1200" baseline="30000"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en-US" sz="1200">
                          <a:latin typeface="Times New Roman"/>
                          <a:ea typeface="Calibri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141760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477404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Internal walls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1000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(M</a:t>
                      </a:r>
                      <a:r>
                        <a:rPr lang="en-US" sz="1200" baseline="30000"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en-US" sz="1200">
                          <a:latin typeface="Times New Roman"/>
                          <a:ea typeface="Calibri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</a:rPr>
                        <a:t>25000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352544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Glass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108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(M</a:t>
                      </a:r>
                      <a:r>
                        <a:rPr lang="en-US" sz="1200" baseline="30000"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en-US" sz="1200">
                          <a:latin typeface="Times New Roman"/>
                          <a:ea typeface="Calibri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800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86400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3525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</a:rPr>
                        <a:t>1270484</a:t>
                      </a: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2F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9060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718161" y="818583"/>
            <a:ext cx="7391399" cy="703239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Final quantity &amp; cost for the block: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73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61329" y="0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estimation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28272" y="1686739"/>
          <a:ext cx="9352642" cy="3838849"/>
        </p:xfrm>
        <a:graphic>
          <a:graphicData uri="http://schemas.openxmlformats.org/drawingml/2006/table">
            <a:tbl>
              <a:tblPr/>
              <a:tblGrid>
                <a:gridCol w="1870303"/>
                <a:gridCol w="1870303"/>
                <a:gridCol w="1870303"/>
                <a:gridCol w="1870303"/>
                <a:gridCol w="1871430"/>
              </a:tblGrid>
              <a:tr h="54840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item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quantity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unit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cost/Nis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total cost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54840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</a:rPr>
                        <a:t>Concrete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2035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CM</a:t>
                      </a:r>
                      <a:r>
                        <a:rPr lang="en-US" sz="1400" baseline="300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300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</a:rPr>
                        <a:t>610500</a:t>
                      </a:r>
                      <a:endParaRPr lang="en-US" sz="1600" b="1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54840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</a:rPr>
                        <a:t>Steel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180.029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Ton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2500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</a:rPr>
                        <a:t>450072.5</a:t>
                      </a:r>
                      <a:endParaRPr lang="en-US" sz="1600" b="1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40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</a:rPr>
                        <a:t>Excavation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435.1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CM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25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</a:rPr>
                        <a:t>10877.5</a:t>
                      </a:r>
                      <a:endParaRPr lang="en-US" sz="1600" b="1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54840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</a:rPr>
                        <a:t>Disposal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544.3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CM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5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</a:rPr>
                        <a:t>2721.5</a:t>
                      </a:r>
                      <a:endParaRPr lang="en-US" sz="1600" b="1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40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</a:rPr>
                        <a:t>Backfilling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192.5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CM</a:t>
                      </a:r>
                      <a:endParaRPr lang="en-US" sz="16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15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</a:rPr>
                        <a:t>2887.5</a:t>
                      </a:r>
                      <a:endParaRPr lang="en-US" sz="16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54840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</a:rPr>
                        <a:t>Formworks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10066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SM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20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</a:rPr>
                        <a:t>201320</a:t>
                      </a:r>
                      <a:endParaRPr lang="en-US" sz="16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2802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محتوى 2"/>
          <p:cNvSpPr>
            <a:spLocks noGrp="1"/>
          </p:cNvSpPr>
          <p:nvPr>
            <p:ph idx="1"/>
          </p:nvPr>
        </p:nvSpPr>
        <p:spPr>
          <a:xfrm>
            <a:off x="1448672" y="2778861"/>
            <a:ext cx="9382646" cy="2511596"/>
          </a:xfrm>
        </p:spPr>
        <p:txBody>
          <a:bodyPr>
            <a:normAutofit fontScale="92500" lnSpcReduction="10000"/>
          </a:bodyPr>
          <a:lstStyle/>
          <a:p>
            <a:pPr marL="0" algn="l" rtl="0">
              <a:lnSpc>
                <a:spcPct val="150000"/>
              </a:lnSpc>
              <a:spcBef>
                <a:spcPts val="0"/>
              </a:spcBef>
              <a:buNone/>
            </a:pPr>
            <a:endParaRPr lang="en-US" sz="2400" dirty="0" smtClean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0" algn="l" rt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endParaRPr lang="en-US" sz="2400" dirty="0" smtClean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0" algn="l" rt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tx1"/>
                </a:solidFill>
                <a:latin typeface="Times New Roman"/>
                <a:ea typeface="Calibri"/>
              </a:rPr>
              <a:t>Area of the building = 7800 m2</a:t>
            </a:r>
          </a:p>
          <a:p>
            <a:pPr marL="0" algn="l" rt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endParaRPr lang="en-US" sz="2400" dirty="0" smtClean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0" algn="l" rt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ar-SA" sz="2400" dirty="0" smtClean="0">
                <a:solidFill>
                  <a:schemeClr val="tx1"/>
                </a:solidFill>
                <a:latin typeface="Times New Roman"/>
                <a:ea typeface="Calibri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imes New Roman"/>
                <a:ea typeface="Calibri"/>
              </a:rPr>
              <a:t>1650 NIS \ m2 = 320 JD \ m2 </a:t>
            </a:r>
            <a:endParaRPr lang="en-US" sz="2400" dirty="0">
              <a:solidFill>
                <a:schemeClr val="tx1"/>
              </a:solidFill>
              <a:latin typeface="Times New Roman"/>
              <a:ea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74</a:t>
            </a:fld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535577" y="1653450"/>
            <a:ext cx="7391400" cy="7032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Final cost  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21695" y="524150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788125" y="2557195"/>
            <a:ext cx="115736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b="1" dirty="0" smtClean="0">
                <a:latin typeface="Times New Roman"/>
                <a:ea typeface="Calibri"/>
              </a:rPr>
              <a:t>The total cost of the whole project without finishes  =  6,391,895 NIS ( 1,229,210 JD).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53441" y="2988269"/>
            <a:ext cx="115345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b="1" dirty="0" smtClean="0">
                <a:latin typeface="Times New Roman"/>
                <a:ea typeface="Calibri"/>
              </a:rPr>
              <a:t>The total cost of the whole project with finishes  =  12,744,315 NIS (2,450,829 JD).</a:t>
            </a:r>
          </a:p>
        </p:txBody>
      </p:sp>
    </p:spTree>
    <p:extLst>
      <p:ext uri="{BB962C8B-B14F-4D97-AF65-F5344CB8AC3E}">
        <p14:creationId xmlns="" xmlns:p14="http://schemas.microsoft.com/office/powerpoint/2010/main" val="155307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93" t="3083" r="2691" b="1277"/>
          <a:stretch/>
        </p:blipFill>
        <p:spPr>
          <a:xfrm>
            <a:off x="2543526" y="1003973"/>
            <a:ext cx="7949681" cy="55921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75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3470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565557573"/>
              </p:ext>
            </p:extLst>
          </p:nvPr>
        </p:nvGraphicFramePr>
        <p:xfrm>
          <a:off x="391886" y="287383"/>
          <a:ext cx="11495314" cy="66098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1505020" y="226814"/>
            <a:ext cx="26564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/>
                <a:ea typeface="Calibri"/>
              </a:rPr>
              <a:t>Conceptual Design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146" name="Picture 2" descr="C:\Users\User\Desktop\ssii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4306" y="1210367"/>
            <a:ext cx="8363992" cy="538637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644016" y="239877"/>
            <a:ext cx="291458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plan: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6689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11043</TotalTime>
  <Words>1624</Words>
  <Application>Microsoft Office PowerPoint</Application>
  <PresentationFormat>Custom</PresentationFormat>
  <Paragraphs>595</Paragraphs>
  <Slides>75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size="76" baseType="lpstr">
      <vt:lpstr>Wisp</vt:lpstr>
      <vt:lpstr>Slide 1</vt:lpstr>
      <vt:lpstr>Outline:</vt:lpstr>
      <vt:lpstr>What is  Dorms ?</vt:lpstr>
      <vt:lpstr>Questionnaire</vt:lpstr>
      <vt:lpstr>Slide 5</vt:lpstr>
      <vt:lpstr>Slide 6</vt:lpstr>
      <vt:lpstr>Sun path     Summer:    Winter:</vt:lpstr>
      <vt:lpstr>Slide 8</vt:lpstr>
      <vt:lpstr>Slide 9</vt:lpstr>
      <vt:lpstr>Ground Floor plan</vt:lpstr>
      <vt:lpstr>First ,Second &amp; third Floor plans:</vt:lpstr>
      <vt:lpstr>Basement {1} Floor plan:</vt:lpstr>
      <vt:lpstr>Slide 13</vt:lpstr>
      <vt:lpstr>North elevation </vt:lpstr>
      <vt:lpstr>South Elevation </vt:lpstr>
      <vt:lpstr>East Elevation </vt:lpstr>
      <vt:lpstr>West Elevation</vt:lpstr>
      <vt:lpstr>Section 1:</vt:lpstr>
      <vt:lpstr>Section 2 :</vt:lpstr>
      <vt:lpstr>General views of the dorms :</vt:lpstr>
      <vt:lpstr>Slide 21</vt:lpstr>
      <vt:lpstr>Slide 22</vt:lpstr>
      <vt:lpstr>Entrances</vt:lpstr>
      <vt:lpstr>Environmental Aspects</vt:lpstr>
      <vt:lpstr>Slide 25</vt:lpstr>
      <vt:lpstr>Slide 26</vt:lpstr>
      <vt:lpstr>Slide 27</vt:lpstr>
      <vt:lpstr>Slide 28</vt:lpstr>
      <vt:lpstr>Acoustical analysis</vt:lpstr>
      <vt:lpstr>Slide 30</vt:lpstr>
      <vt:lpstr>Slide 31</vt:lpstr>
      <vt:lpstr>Slide 32</vt:lpstr>
      <vt:lpstr>Slide 33</vt:lpstr>
      <vt:lpstr>Design Data:</vt:lpstr>
      <vt:lpstr>Seismic Design Data</vt:lpstr>
      <vt:lpstr>Structural plan(blocks):</vt:lpstr>
      <vt:lpstr>Plan of structural designed block (1)</vt:lpstr>
      <vt:lpstr>Slide 38</vt:lpstr>
      <vt:lpstr>Results:</vt:lpstr>
      <vt:lpstr>2)Beams distribution layout </vt:lpstr>
      <vt:lpstr>Beam design details:</vt:lpstr>
      <vt:lpstr>Beam design details:</vt:lpstr>
      <vt:lpstr>Slide 43</vt:lpstr>
      <vt:lpstr>Slide 44</vt:lpstr>
      <vt:lpstr>Slide 45</vt:lpstr>
      <vt:lpstr>Slide 46</vt:lpstr>
      <vt:lpstr>Slide 47</vt:lpstr>
      <vt:lpstr>Plan of structural designed block (2)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Distribution of lights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الرحيم</dc:title>
  <dc:creator>Ehab (golden boy )</dc:creator>
  <cp:lastModifiedBy>User</cp:lastModifiedBy>
  <cp:revision>536</cp:revision>
  <dcterms:created xsi:type="dcterms:W3CDTF">2016-12-13T04:39:14Z</dcterms:created>
  <dcterms:modified xsi:type="dcterms:W3CDTF">2017-06-08T10:10:03Z</dcterms:modified>
</cp:coreProperties>
</file>