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7"/>
  </p:notesMasterIdLst>
  <p:sldIdLst>
    <p:sldId id="271" r:id="rId2"/>
    <p:sldId id="283" r:id="rId3"/>
    <p:sldId id="284" r:id="rId4"/>
    <p:sldId id="302" r:id="rId5"/>
    <p:sldId id="292" r:id="rId6"/>
    <p:sldId id="293" r:id="rId7"/>
    <p:sldId id="285" r:id="rId8"/>
    <p:sldId id="287" r:id="rId9"/>
    <p:sldId id="286" r:id="rId10"/>
    <p:sldId id="288" r:id="rId11"/>
    <p:sldId id="305" r:id="rId12"/>
    <p:sldId id="314" r:id="rId13"/>
    <p:sldId id="306" r:id="rId14"/>
    <p:sldId id="308" r:id="rId15"/>
    <p:sldId id="315" r:id="rId16"/>
    <p:sldId id="317" r:id="rId17"/>
    <p:sldId id="310" r:id="rId18"/>
    <p:sldId id="294" r:id="rId19"/>
    <p:sldId id="320" r:id="rId20"/>
    <p:sldId id="311" r:id="rId21"/>
    <p:sldId id="321" r:id="rId22"/>
    <p:sldId id="322" r:id="rId23"/>
    <p:sldId id="324" r:id="rId24"/>
    <p:sldId id="325" r:id="rId25"/>
    <p:sldId id="327" r:id="rId26"/>
    <p:sldId id="326" r:id="rId27"/>
    <p:sldId id="318" r:id="rId28"/>
    <p:sldId id="331" r:id="rId29"/>
    <p:sldId id="330" r:id="rId30"/>
    <p:sldId id="323" r:id="rId31"/>
    <p:sldId id="328" r:id="rId32"/>
    <p:sldId id="300" r:id="rId33"/>
    <p:sldId id="313" r:id="rId34"/>
    <p:sldId id="301" r:id="rId35"/>
    <p:sldId id="312" r:id="rId36"/>
  </p:sldIdLst>
  <p:sldSz cx="9144000" cy="6858000" type="screen4x3"/>
  <p:notesSz cx="6858000" cy="9144000"/>
  <p:defaultTextStyle>
    <a:defPPr>
      <a:defRPr lang="en-US"/>
    </a:defPPr>
    <a:lvl1pPr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1pPr>
    <a:lvl2pPr marL="4572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2pPr>
    <a:lvl3pPr marL="9144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3pPr>
    <a:lvl4pPr marL="13716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4pPr>
    <a:lvl5pPr marL="18288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5pPr>
    <a:lvl6pPr marL="2286000" algn="l" defTabSz="914400" rtl="0" eaLnBrk="1" latinLnBrk="0" hangingPunct="1">
      <a:defRPr sz="2800" kern="1200">
        <a:solidFill>
          <a:schemeClr val="accent1"/>
        </a:solidFill>
        <a:latin typeface="Arial" charset="0"/>
        <a:ea typeface="+mn-ea"/>
        <a:cs typeface="+mn-cs"/>
      </a:defRPr>
    </a:lvl6pPr>
    <a:lvl7pPr marL="2743200" algn="l" defTabSz="914400" rtl="0" eaLnBrk="1" latinLnBrk="0" hangingPunct="1">
      <a:defRPr sz="2800" kern="1200">
        <a:solidFill>
          <a:schemeClr val="accent1"/>
        </a:solidFill>
        <a:latin typeface="Arial" charset="0"/>
        <a:ea typeface="+mn-ea"/>
        <a:cs typeface="+mn-cs"/>
      </a:defRPr>
    </a:lvl7pPr>
    <a:lvl8pPr marL="3200400" algn="l" defTabSz="914400" rtl="0" eaLnBrk="1" latinLnBrk="0" hangingPunct="1">
      <a:defRPr sz="2800" kern="1200">
        <a:solidFill>
          <a:schemeClr val="accent1"/>
        </a:solidFill>
        <a:latin typeface="Arial" charset="0"/>
        <a:ea typeface="+mn-ea"/>
        <a:cs typeface="+mn-cs"/>
      </a:defRPr>
    </a:lvl8pPr>
    <a:lvl9pPr marL="3657600" algn="l" defTabSz="914400" rtl="0" eaLnBrk="1" latinLnBrk="0" hangingPunct="1">
      <a:defRPr sz="2800" kern="1200">
        <a:solidFill>
          <a:schemeClr val="accent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0066FF"/>
    <a:srgbClr val="33CC33"/>
    <a:srgbClr val="FF6600"/>
    <a:srgbClr val="FF3399"/>
    <a:srgbClr val="FF0000"/>
    <a:srgbClr val="FFFF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819" autoAdjust="0"/>
    <p:restoredTop sz="99706" autoAdjust="0"/>
  </p:normalViewPr>
  <p:slideViewPr>
    <p:cSldViewPr>
      <p:cViewPr varScale="1">
        <p:scale>
          <a:sx n="51" d="100"/>
          <a:sy n="51" d="100"/>
        </p:scale>
        <p:origin x="-414" y="-90"/>
      </p:cViewPr>
      <p:guideLst>
        <p:guide orient="horz" pos="2160"/>
        <p:guide pos="2880"/>
      </p:guideLst>
    </p:cSldViewPr>
  </p:slideViewPr>
  <p:outlineViewPr>
    <p:cViewPr>
      <p:scale>
        <a:sx n="33" d="100"/>
        <a:sy n="33" d="100"/>
      </p:scale>
      <p:origin x="0" y="1566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2E50F9-1BAE-4075-B576-126CC9DCE78D}" type="datetimeFigureOut">
              <a:rPr lang="en-US" smtClean="0"/>
              <a:pPr/>
              <a:t>5/23/2012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58E5BB-2F6F-4749-A6D2-73CE155D1D3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58E5BB-2F6F-4749-A6D2-73CE155D1D3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58E5BB-2F6F-4749-A6D2-73CE155D1D3F}"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ChangeArrowheads="1"/>
          </p:cNvSpPr>
          <p:nvPr/>
        </p:nvSpPr>
        <p:spPr bwMode="auto">
          <a:xfrm>
            <a:off x="0" y="0"/>
            <a:ext cx="4572000" cy="6858000"/>
          </a:xfrm>
          <a:prstGeom prst="rect">
            <a:avLst/>
          </a:prstGeom>
          <a:solidFill>
            <a:schemeClr val="accent1"/>
          </a:solidFill>
          <a:ln w="9525">
            <a:noFill/>
            <a:miter lim="800000"/>
            <a:headEnd/>
            <a:tailEnd/>
          </a:ln>
          <a:effectLst/>
        </p:spPr>
        <p:txBody>
          <a:bodyPr wrap="none" anchor="ctr"/>
          <a:lstStyle/>
          <a:p>
            <a:pPr algn="ctr">
              <a:spcBef>
                <a:spcPct val="0"/>
              </a:spcBef>
              <a:buClrTx/>
              <a:buSzTx/>
              <a:buFontTx/>
              <a:buNone/>
            </a:pPr>
            <a:endParaRPr kumimoji="1" lang="en-US" sz="2400">
              <a:solidFill>
                <a:schemeClr val="tx1"/>
              </a:solidFill>
              <a:latin typeface="Times New Roman" charset="0"/>
            </a:endParaRPr>
          </a:p>
        </p:txBody>
      </p:sp>
      <p:sp>
        <p:nvSpPr>
          <p:cNvPr id="4099" name="AutoShape 3"/>
          <p:cNvSpPr>
            <a:spLocks noChangeArrowheads="1"/>
          </p:cNvSpPr>
          <p:nvPr/>
        </p:nvSpPr>
        <p:spPr bwMode="auto">
          <a:xfrm>
            <a:off x="685800" y="990600"/>
            <a:ext cx="5181600" cy="1905000"/>
          </a:xfrm>
          <a:prstGeom prst="roundRect">
            <a:avLst>
              <a:gd name="adj" fmla="val 50000"/>
            </a:avLst>
          </a:prstGeom>
          <a:solidFill>
            <a:schemeClr val="bg1"/>
          </a:solidFill>
          <a:ln w="9525">
            <a:noFill/>
            <a:round/>
            <a:headEnd/>
            <a:tailEnd/>
          </a:ln>
          <a:effectLst/>
        </p:spPr>
        <p:txBody>
          <a:bodyPr wrap="none" anchor="ctr"/>
          <a:lstStyle/>
          <a:p>
            <a:pPr algn="ctr">
              <a:spcBef>
                <a:spcPct val="0"/>
              </a:spcBef>
              <a:buClrTx/>
              <a:buSzTx/>
              <a:buFontTx/>
              <a:buNone/>
            </a:pPr>
            <a:endParaRPr kumimoji="1" lang="en-US" sz="2400">
              <a:solidFill>
                <a:schemeClr val="tx1"/>
              </a:solidFill>
              <a:latin typeface="Times New Roman" charset="0"/>
            </a:endParaRPr>
          </a:p>
        </p:txBody>
      </p:sp>
      <p:sp>
        <p:nvSpPr>
          <p:cNvPr id="4100" name="Rectangle 4"/>
          <p:cNvSpPr>
            <a:spLocks noGrp="1" noChangeArrowheads="1"/>
          </p:cNvSpPr>
          <p:nvPr>
            <p:ph type="subTitle" idx="1"/>
          </p:nvPr>
        </p:nvSpPr>
        <p:spPr>
          <a:xfrm>
            <a:off x="4673600" y="2927349"/>
            <a:ext cx="3657600" cy="1822451"/>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grpSp>
        <p:nvGrpSpPr>
          <p:cNvPr id="4101" name="Group 5"/>
          <p:cNvGrpSpPr>
            <a:grpSpLocks/>
          </p:cNvGrpSpPr>
          <p:nvPr/>
        </p:nvGrpSpPr>
        <p:grpSpPr bwMode="auto">
          <a:xfrm>
            <a:off x="3632200" y="4889500"/>
            <a:ext cx="4876800" cy="319088"/>
            <a:chOff x="2288" y="3080"/>
            <a:chExt cx="3072" cy="201"/>
          </a:xfrm>
        </p:grpSpPr>
        <p:sp>
          <p:nvSpPr>
            <p:cNvPr id="4102" name="AutoShape 6"/>
            <p:cNvSpPr>
              <a:spLocks noChangeArrowheads="1"/>
            </p:cNvSpPr>
            <p:nvPr/>
          </p:nvSpPr>
          <p:spPr bwMode="auto">
            <a:xfrm flipH="1">
              <a:off x="2288" y="3080"/>
              <a:ext cx="2914" cy="200"/>
            </a:xfrm>
            <a:prstGeom prst="roundRect">
              <a:avLst>
                <a:gd name="adj" fmla="val 0"/>
              </a:avLst>
            </a:prstGeom>
            <a:solidFill>
              <a:schemeClr val="bg2"/>
            </a:solidFill>
            <a:ln w="9525">
              <a:noFill/>
              <a:round/>
              <a:headEnd/>
              <a:tailEnd/>
            </a:ln>
            <a:effectLst/>
          </p:spPr>
          <p:txBody>
            <a:bodyPr wrap="none" anchor="ctr"/>
            <a:lstStyle/>
            <a:p>
              <a:endParaRPr lang="en-US"/>
            </a:p>
          </p:txBody>
        </p:sp>
        <p:sp>
          <p:nvSpPr>
            <p:cNvPr id="4103" name="AutoShape 7"/>
            <p:cNvSpPr>
              <a:spLocks noChangeArrowheads="1"/>
            </p:cNvSpPr>
            <p:nvPr/>
          </p:nvSpPr>
          <p:spPr bwMode="auto">
            <a:xfrm>
              <a:off x="5196" y="3080"/>
              <a:ext cx="164" cy="201"/>
            </a:xfrm>
            <a:prstGeom prst="flowChartDelay">
              <a:avLst/>
            </a:prstGeom>
            <a:solidFill>
              <a:schemeClr val="bg2"/>
            </a:solidFill>
            <a:ln w="9525">
              <a:noFill/>
              <a:miter lim="800000"/>
              <a:headEnd/>
              <a:tailEnd/>
            </a:ln>
            <a:effectLst/>
          </p:spPr>
          <p:txBody>
            <a:bodyPr wrap="none" anchor="ctr"/>
            <a:lstStyle/>
            <a:p>
              <a:endParaRPr lang="en-US"/>
            </a:p>
          </p:txBody>
        </p:sp>
      </p:grpSp>
      <p:sp>
        <p:nvSpPr>
          <p:cNvPr id="4104" name="Rectangle 8"/>
          <p:cNvSpPr>
            <a:spLocks noGrp="1" noChangeArrowheads="1"/>
          </p:cNvSpPr>
          <p:nvPr>
            <p:ph type="dt" sz="quarter" idx="2"/>
          </p:nvPr>
        </p:nvSpPr>
        <p:spPr>
          <a:xfrm>
            <a:off x="2667000" y="6550225"/>
            <a:ext cx="1905000" cy="307777"/>
          </a:xfrm>
        </p:spPr>
        <p:txBody>
          <a:bodyPr/>
          <a:lstStyle>
            <a:lvl1pPr>
              <a:defRPr>
                <a:solidFill>
                  <a:schemeClr val="bg1"/>
                </a:solidFill>
              </a:defRPr>
            </a:lvl1pPr>
          </a:lstStyle>
          <a:p>
            <a:endParaRPr lang="en-US"/>
          </a:p>
        </p:txBody>
      </p:sp>
      <p:sp>
        <p:nvSpPr>
          <p:cNvPr id="4105" name="Rectangle 9"/>
          <p:cNvSpPr>
            <a:spLocks noGrp="1" noChangeArrowheads="1"/>
          </p:cNvSpPr>
          <p:nvPr>
            <p:ph type="ftr" sz="quarter" idx="3"/>
          </p:nvPr>
        </p:nvSpPr>
        <p:spPr>
          <a:xfrm>
            <a:off x="5195892" y="6550225"/>
            <a:ext cx="3279775" cy="307777"/>
          </a:xfrm>
        </p:spPr>
        <p:txBody>
          <a:bodyPr/>
          <a:lstStyle>
            <a:lvl1pPr algn="r">
              <a:defRPr/>
            </a:lvl1pPr>
          </a:lstStyle>
          <a:p>
            <a:endParaRPr lang="en-US"/>
          </a:p>
        </p:txBody>
      </p:sp>
      <p:sp>
        <p:nvSpPr>
          <p:cNvPr id="4106" name="Rectangle 10"/>
          <p:cNvSpPr>
            <a:spLocks noGrp="1" noChangeArrowheads="1"/>
          </p:cNvSpPr>
          <p:nvPr>
            <p:ph type="sldNum" sz="quarter" idx="4"/>
          </p:nvPr>
        </p:nvSpPr>
        <p:spPr>
          <a:xfrm>
            <a:off x="9529" y="6356038"/>
            <a:ext cx="587375" cy="492443"/>
          </a:xfrm>
        </p:spPr>
        <p:txBody>
          <a:bodyPr anchorCtr="0"/>
          <a:lstStyle>
            <a:lvl1pPr>
              <a:defRPr/>
            </a:lvl1pPr>
          </a:lstStyle>
          <a:p>
            <a:fld id="{DC3BADF1-6109-49D4-86CA-245BC3C58CE7}" type="slidenum">
              <a:rPr lang="en-US"/>
              <a:pPr/>
              <a:t>‹#›</a:t>
            </a:fld>
            <a:endParaRPr lang="en-US"/>
          </a:p>
        </p:txBody>
      </p:sp>
      <p:sp>
        <p:nvSpPr>
          <p:cNvPr id="4107" name="Rectangle 11"/>
          <p:cNvSpPr>
            <a:spLocks noGrp="1" noChangeArrowheads="1"/>
          </p:cNvSpPr>
          <p:nvPr>
            <p:ph type="ctrTitle" sz="quarter"/>
          </p:nvPr>
        </p:nvSpPr>
        <p:spPr>
          <a:xfrm>
            <a:off x="936625" y="1425575"/>
            <a:ext cx="7772400" cy="1143000"/>
          </a:xfr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FC0B2A-335B-4F86-892B-13D99431A30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762000"/>
            <a:ext cx="20002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762000"/>
            <a:ext cx="58483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161F3FD-D2BF-4E97-A4ED-994407CC30D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0010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914400" y="2362200"/>
            <a:ext cx="3924300" cy="3733800"/>
          </a:xfrm>
        </p:spPr>
        <p:txBody>
          <a:bodyPr/>
          <a:lstStyle/>
          <a:p>
            <a:endParaRPr lang="en-US"/>
          </a:p>
        </p:txBody>
      </p:sp>
      <p:sp>
        <p:nvSpPr>
          <p:cNvPr id="4" name="Text Placeholder 3"/>
          <p:cNvSpPr>
            <a:spLocks noGrp="1"/>
          </p:cNvSpPr>
          <p:nvPr>
            <p:ph type="body" sz="half" idx="2"/>
          </p:nvPr>
        </p:nvSpPr>
        <p:spPr>
          <a:xfrm>
            <a:off x="4991100" y="2362200"/>
            <a:ext cx="39243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7010400" y="6550225"/>
            <a:ext cx="1905000" cy="307777"/>
          </a:xfrm>
        </p:spPr>
        <p:txBody>
          <a:bodyPr/>
          <a:lstStyle>
            <a:lvl1pPr>
              <a:defRPr/>
            </a:lvl1pPr>
          </a:lstStyle>
          <a:p>
            <a:endParaRPr lang="en-US"/>
          </a:p>
        </p:txBody>
      </p:sp>
      <p:sp>
        <p:nvSpPr>
          <p:cNvPr id="6" name="Footer Placeholder 5"/>
          <p:cNvSpPr>
            <a:spLocks noGrp="1"/>
          </p:cNvSpPr>
          <p:nvPr>
            <p:ph type="ftr" sz="quarter" idx="11"/>
          </p:nvPr>
        </p:nvSpPr>
        <p:spPr>
          <a:xfrm>
            <a:off x="2936875" y="6526413"/>
            <a:ext cx="2895600" cy="307777"/>
          </a:xfrm>
        </p:spPr>
        <p:txBody>
          <a:bodyPr/>
          <a:lstStyle>
            <a:lvl1pPr>
              <a:defRPr/>
            </a:lvl1pPr>
          </a:lstStyle>
          <a:p>
            <a:endParaRPr lang="en-US"/>
          </a:p>
        </p:txBody>
      </p:sp>
      <p:sp>
        <p:nvSpPr>
          <p:cNvPr id="7" name="Slide Number Placeholder 6"/>
          <p:cNvSpPr>
            <a:spLocks noGrp="1"/>
          </p:cNvSpPr>
          <p:nvPr>
            <p:ph type="sldNum" sz="quarter" idx="12"/>
          </p:nvPr>
        </p:nvSpPr>
        <p:spPr>
          <a:xfrm>
            <a:off x="84142" y="6340162"/>
            <a:ext cx="587375" cy="492443"/>
          </a:xfrm>
        </p:spPr>
        <p:txBody>
          <a:bodyPr/>
          <a:lstStyle>
            <a:lvl1pPr>
              <a:defRPr/>
            </a:lvl1pPr>
          </a:lstStyle>
          <a:p>
            <a:fld id="{E9E17502-4529-4A3C-BF20-F71DEF14314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435C3A-DA33-4268-B944-1D6BD9E79C2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D56B93F-63DD-4CB4-9CB3-6BBAA75AAC8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4A666D1-68E6-4B94-9886-44AC50374DE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45B45EC-A12C-422D-8B9E-4ADBFB41834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E681310-7A10-46FC-8A71-BD1F4A11CCC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54A141C-414D-40CF-9DCB-12046140CD0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10F8C6F-85A6-46BA-BF1A-2FC02EC375D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FC9686B-6F5A-4B9F-AFFC-2966154D275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3200400" cy="6858000"/>
            <a:chOff x="0" y="0"/>
            <a:chExt cx="2016" cy="4320"/>
          </a:xfrm>
        </p:grpSpPr>
        <p:sp>
          <p:nvSpPr>
            <p:cNvPr id="3075" name="Rectangle 3"/>
            <p:cNvSpPr>
              <a:spLocks noChangeArrowheads="1"/>
            </p:cNvSpPr>
            <p:nvPr/>
          </p:nvSpPr>
          <p:spPr bwMode="auto">
            <a:xfrm>
              <a:off x="0" y="0"/>
              <a:ext cx="480" cy="4320"/>
            </a:xfrm>
            <a:prstGeom prst="rect">
              <a:avLst/>
            </a:prstGeom>
            <a:solidFill>
              <a:schemeClr val="accent1"/>
            </a:solidFill>
            <a:ln w="9525">
              <a:noFill/>
              <a:miter lim="800000"/>
              <a:headEnd/>
              <a:tailEnd/>
            </a:ln>
            <a:effectLst/>
          </p:spPr>
          <p:txBody>
            <a:bodyPr wrap="none" anchor="ctr"/>
            <a:lstStyle/>
            <a:p>
              <a:endParaRPr lang="en-US"/>
            </a:p>
          </p:txBody>
        </p:sp>
        <p:sp>
          <p:nvSpPr>
            <p:cNvPr id="3076" name="Rectangle 4"/>
            <p:cNvSpPr>
              <a:spLocks noChangeArrowheads="1"/>
            </p:cNvSpPr>
            <p:nvPr/>
          </p:nvSpPr>
          <p:spPr bwMode="auto">
            <a:xfrm>
              <a:off x="432" y="0"/>
              <a:ext cx="1584" cy="672"/>
            </a:xfrm>
            <a:prstGeom prst="rect">
              <a:avLst/>
            </a:prstGeom>
            <a:solidFill>
              <a:schemeClr val="accent1"/>
            </a:solidFill>
            <a:ln w="9525">
              <a:noFill/>
              <a:miter lim="800000"/>
              <a:headEnd/>
              <a:tailEnd/>
            </a:ln>
            <a:effectLst/>
          </p:spPr>
          <p:txBody>
            <a:bodyPr wrap="none" anchor="ctr"/>
            <a:lstStyle/>
            <a:p>
              <a:endParaRPr lang="en-US"/>
            </a:p>
          </p:txBody>
        </p:sp>
      </p:grpSp>
      <p:sp>
        <p:nvSpPr>
          <p:cNvPr id="3077" name="AutoShape 5"/>
          <p:cNvSpPr>
            <a:spLocks noChangeArrowheads="1"/>
          </p:cNvSpPr>
          <p:nvPr/>
        </p:nvSpPr>
        <p:spPr bwMode="auto">
          <a:xfrm>
            <a:off x="762000" y="762000"/>
            <a:ext cx="5105400" cy="609600"/>
          </a:xfrm>
          <a:prstGeom prst="roundRect">
            <a:avLst>
              <a:gd name="adj" fmla="val 50000"/>
            </a:avLst>
          </a:prstGeom>
          <a:solidFill>
            <a:schemeClr val="bg1"/>
          </a:solidFill>
          <a:ln w="9525">
            <a:noFill/>
            <a:round/>
            <a:headEnd/>
            <a:tailEnd/>
          </a:ln>
          <a:effectLst/>
        </p:spPr>
        <p:txBody>
          <a:bodyPr wrap="none" anchor="ctr"/>
          <a:lstStyle/>
          <a:p>
            <a:pPr algn="ctr">
              <a:spcBef>
                <a:spcPct val="0"/>
              </a:spcBef>
              <a:buClrTx/>
              <a:buSzTx/>
              <a:buFontTx/>
              <a:buNone/>
            </a:pPr>
            <a:endParaRPr kumimoji="1" lang="en-US" sz="2400">
              <a:solidFill>
                <a:schemeClr val="tx1"/>
              </a:solidFill>
              <a:latin typeface="Times New Roman" charset="0"/>
            </a:endParaRPr>
          </a:p>
        </p:txBody>
      </p:sp>
      <p:sp>
        <p:nvSpPr>
          <p:cNvPr id="3078" name="Rectangle 6"/>
          <p:cNvSpPr>
            <a:spLocks noGrp="1" noChangeArrowheads="1"/>
          </p:cNvSpPr>
          <p:nvPr>
            <p:ph type="title"/>
          </p:nvPr>
        </p:nvSpPr>
        <p:spPr bwMode="auto">
          <a:xfrm>
            <a:off x="914400" y="762000"/>
            <a:ext cx="80010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79" name="Rectangle 7"/>
          <p:cNvSpPr>
            <a:spLocks noGrp="1" noChangeArrowheads="1"/>
          </p:cNvSpPr>
          <p:nvPr>
            <p:ph type="body" idx="1"/>
          </p:nvPr>
        </p:nvSpPr>
        <p:spPr bwMode="auto">
          <a:xfrm>
            <a:off x="914400" y="2362200"/>
            <a:ext cx="8001000" cy="3733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0" name="Rectangle 8"/>
          <p:cNvSpPr>
            <a:spLocks noGrp="1" noChangeArrowheads="1"/>
          </p:cNvSpPr>
          <p:nvPr>
            <p:ph type="dt" sz="half" idx="2"/>
          </p:nvPr>
        </p:nvSpPr>
        <p:spPr bwMode="auto">
          <a:xfrm>
            <a:off x="7010400" y="6550225"/>
            <a:ext cx="1905000" cy="30777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r">
              <a:spcBef>
                <a:spcPct val="0"/>
              </a:spcBef>
              <a:buClrTx/>
              <a:buSzTx/>
              <a:buFontTx/>
              <a:buNone/>
              <a:defRPr sz="1400">
                <a:solidFill>
                  <a:schemeClr val="tx1"/>
                </a:solidFill>
              </a:defRPr>
            </a:lvl1pPr>
          </a:lstStyle>
          <a:p>
            <a:endParaRPr lang="en-US"/>
          </a:p>
        </p:txBody>
      </p:sp>
      <p:sp>
        <p:nvSpPr>
          <p:cNvPr id="3081" name="Rectangle 9"/>
          <p:cNvSpPr>
            <a:spLocks noGrp="1" noChangeArrowheads="1"/>
          </p:cNvSpPr>
          <p:nvPr>
            <p:ph type="ftr" sz="quarter" idx="3"/>
          </p:nvPr>
        </p:nvSpPr>
        <p:spPr bwMode="auto">
          <a:xfrm>
            <a:off x="2936875" y="6526413"/>
            <a:ext cx="2895600" cy="30777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ctr">
              <a:spcBef>
                <a:spcPct val="0"/>
              </a:spcBef>
              <a:buClrTx/>
              <a:buSzTx/>
              <a:buFontTx/>
              <a:buNone/>
              <a:defRPr sz="1400">
                <a:solidFill>
                  <a:schemeClr val="tx1"/>
                </a:solidFill>
              </a:defRPr>
            </a:lvl1pPr>
          </a:lstStyle>
          <a:p>
            <a:endParaRPr lang="en-US"/>
          </a:p>
        </p:txBody>
      </p:sp>
      <p:sp>
        <p:nvSpPr>
          <p:cNvPr id="3082" name="Rectangle 10"/>
          <p:cNvSpPr>
            <a:spLocks noGrp="1" noChangeArrowheads="1"/>
          </p:cNvSpPr>
          <p:nvPr>
            <p:ph type="sldNum" sz="quarter" idx="4"/>
          </p:nvPr>
        </p:nvSpPr>
        <p:spPr bwMode="auto">
          <a:xfrm>
            <a:off x="84142" y="6340162"/>
            <a:ext cx="587375" cy="492443"/>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spAutoFit/>
          </a:bodyPr>
          <a:lstStyle>
            <a:lvl1pPr>
              <a:spcBef>
                <a:spcPct val="0"/>
              </a:spcBef>
              <a:buClrTx/>
              <a:buSzTx/>
              <a:buFontTx/>
              <a:buNone/>
              <a:defRPr sz="2600" b="1">
                <a:solidFill>
                  <a:schemeClr val="bg1"/>
                </a:solidFill>
              </a:defRPr>
            </a:lvl1pPr>
          </a:lstStyle>
          <a:p>
            <a:fld id="{FA76C10B-3AFA-4754-8B07-BBC503246E2B}" type="slidenum">
              <a:rPr lang="en-US"/>
              <a:pPr/>
              <a:t>‹#›</a:t>
            </a:fld>
            <a:endParaRPr lang="en-US"/>
          </a:p>
        </p:txBody>
      </p:sp>
      <p:grpSp>
        <p:nvGrpSpPr>
          <p:cNvPr id="3083" name="Group 11"/>
          <p:cNvGrpSpPr>
            <a:grpSpLocks/>
          </p:cNvGrpSpPr>
          <p:nvPr/>
        </p:nvGrpSpPr>
        <p:grpSpPr bwMode="auto">
          <a:xfrm>
            <a:off x="228600" y="1981200"/>
            <a:ext cx="7391400" cy="319088"/>
            <a:chOff x="144" y="1248"/>
            <a:chExt cx="4656" cy="201"/>
          </a:xfrm>
        </p:grpSpPr>
        <p:sp>
          <p:nvSpPr>
            <p:cNvPr id="3084" name="AutoShape 12"/>
            <p:cNvSpPr>
              <a:spLocks noChangeArrowheads="1"/>
            </p:cNvSpPr>
            <p:nvPr/>
          </p:nvSpPr>
          <p:spPr bwMode="auto">
            <a:xfrm>
              <a:off x="384" y="1248"/>
              <a:ext cx="4416" cy="200"/>
            </a:xfrm>
            <a:prstGeom prst="roundRect">
              <a:avLst>
                <a:gd name="adj" fmla="val 0"/>
              </a:avLst>
            </a:prstGeom>
            <a:solidFill>
              <a:schemeClr val="bg2"/>
            </a:solidFill>
            <a:ln w="9525">
              <a:noFill/>
              <a:round/>
              <a:headEnd/>
              <a:tailEnd/>
            </a:ln>
            <a:effectLst/>
          </p:spPr>
          <p:txBody>
            <a:bodyPr wrap="none" anchor="ctr"/>
            <a:lstStyle/>
            <a:p>
              <a:endParaRPr lang="en-US"/>
            </a:p>
          </p:txBody>
        </p:sp>
        <p:sp>
          <p:nvSpPr>
            <p:cNvPr id="3085" name="AutoShape 13"/>
            <p:cNvSpPr>
              <a:spLocks noChangeArrowheads="1"/>
            </p:cNvSpPr>
            <p:nvPr/>
          </p:nvSpPr>
          <p:spPr bwMode="auto">
            <a:xfrm flipH="1">
              <a:off x="144" y="1248"/>
              <a:ext cx="248" cy="201"/>
            </a:xfrm>
            <a:prstGeom prst="flowChartDelay">
              <a:avLst/>
            </a:prstGeom>
            <a:solidFill>
              <a:schemeClr val="bg2"/>
            </a:solidFill>
            <a:ln w="9525">
              <a:noFill/>
              <a:miter lim="800000"/>
              <a:headEnd/>
              <a:tailEnd/>
            </a:ln>
            <a:effectLst/>
          </p:spPr>
          <p:txBody>
            <a:bodyPr wrap="none" anchor="ctr"/>
            <a:lstStyle/>
            <a:p>
              <a:endParaRPr lang="en-US"/>
            </a:p>
          </p:txBody>
        </p:sp>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38200" y="1752600"/>
            <a:ext cx="8001000" cy="1143000"/>
          </a:xfrm>
        </p:spPr>
        <p:txBody>
          <a:bodyPr/>
          <a:lstStyle/>
          <a:p>
            <a:pPr algn="ctr"/>
            <a:r>
              <a:rPr lang="en-US" dirty="0"/>
              <a:t>An-</a:t>
            </a:r>
            <a:r>
              <a:rPr lang="en-US" dirty="0" err="1"/>
              <a:t>Najah</a:t>
            </a:r>
            <a:r>
              <a:rPr lang="en-US" dirty="0"/>
              <a:t> National </a:t>
            </a:r>
            <a:r>
              <a:rPr lang="en-US" dirty="0" smtClean="0"/>
              <a:t>University  </a:t>
            </a:r>
            <a:br>
              <a:rPr lang="en-US" dirty="0" smtClean="0"/>
            </a:br>
            <a:r>
              <a:rPr lang="en-US" dirty="0" smtClean="0"/>
              <a:t>  </a:t>
            </a:r>
            <a:r>
              <a:rPr lang="en-US" dirty="0"/>
              <a:t>Electrical </a:t>
            </a:r>
            <a:r>
              <a:rPr lang="en-US" dirty="0" smtClean="0"/>
              <a:t>Engineering Department </a:t>
            </a:r>
            <a:br>
              <a:rPr lang="en-US" dirty="0" smtClean="0"/>
            </a:br>
            <a:r>
              <a:rPr lang="en-US" dirty="0" smtClean="0"/>
              <a:t>  </a:t>
            </a:r>
            <a:r>
              <a:rPr lang="en-US" dirty="0" smtClean="0">
                <a:solidFill>
                  <a:schemeClr val="accent2">
                    <a:lumMod val="75000"/>
                  </a:schemeClr>
                </a:solidFill>
              </a:rPr>
              <a:t> </a:t>
            </a:r>
            <a:r>
              <a:rPr lang="en-US" dirty="0">
                <a:solidFill>
                  <a:schemeClr val="accent2">
                    <a:lumMod val="75000"/>
                  </a:schemeClr>
                </a:solidFill>
              </a:rPr>
              <a:t>Electric Wheel </a:t>
            </a:r>
            <a:r>
              <a:rPr lang="en-US" dirty="0" smtClean="0">
                <a:solidFill>
                  <a:schemeClr val="accent2">
                    <a:lumMod val="75000"/>
                  </a:schemeClr>
                </a:solidFill>
              </a:rPr>
              <a:t>Chair</a:t>
            </a:r>
            <a:endParaRPr lang="en-US" dirty="0">
              <a:solidFill>
                <a:schemeClr val="accent2">
                  <a:lumMod val="75000"/>
                </a:schemeClr>
              </a:solidFill>
            </a:endParaRPr>
          </a:p>
        </p:txBody>
      </p:sp>
      <p:sp>
        <p:nvSpPr>
          <p:cNvPr id="21507" name="Rectangle 3"/>
          <p:cNvSpPr>
            <a:spLocks noGrp="1" noChangeArrowheads="1"/>
          </p:cNvSpPr>
          <p:nvPr>
            <p:ph type="body" sz="half" idx="1"/>
          </p:nvPr>
        </p:nvSpPr>
        <p:spPr>
          <a:xfrm>
            <a:off x="685800" y="2819400"/>
            <a:ext cx="6553200" cy="3429000"/>
          </a:xfrm>
        </p:spPr>
        <p:txBody>
          <a:bodyPr/>
          <a:lstStyle/>
          <a:p>
            <a:pPr>
              <a:lnSpc>
                <a:spcPct val="90000"/>
              </a:lnSpc>
              <a:buFont typeface="Wingdings" pitchFamily="2" charset="2"/>
              <a:buNone/>
            </a:pPr>
            <a:endParaRPr lang="en-US" sz="2400" dirty="0"/>
          </a:p>
          <a:p>
            <a:pPr>
              <a:lnSpc>
                <a:spcPct val="90000"/>
              </a:lnSpc>
            </a:pPr>
            <a:endParaRPr lang="en-US" sz="2400" dirty="0" smtClean="0"/>
          </a:p>
          <a:p>
            <a:pPr marL="0" lvl="0" indent="0">
              <a:spcBef>
                <a:spcPct val="0"/>
              </a:spcBef>
              <a:buClrTx/>
              <a:buSzTx/>
              <a:buNone/>
            </a:pPr>
            <a:endParaRPr lang="en-US" sz="2400" dirty="0"/>
          </a:p>
          <a:p>
            <a:pPr marL="0" lvl="0" indent="0">
              <a:spcBef>
                <a:spcPct val="0"/>
              </a:spcBef>
              <a:buClrTx/>
              <a:buSzTx/>
              <a:buNone/>
            </a:pPr>
            <a:endParaRPr lang="en-US" sz="2400" b="1" dirty="0" smtClean="0">
              <a:solidFill>
                <a:schemeClr val="tx2"/>
              </a:solidFill>
              <a:latin typeface="+mn-lt"/>
              <a:ea typeface="+mn-ea"/>
              <a:cs typeface="+mn-cs"/>
            </a:endParaRPr>
          </a:p>
          <a:p>
            <a:pPr marL="0" lvl="0" indent="0">
              <a:spcBef>
                <a:spcPct val="0"/>
              </a:spcBef>
              <a:buClrTx/>
              <a:buSzTx/>
              <a:buNone/>
            </a:pPr>
            <a:r>
              <a:rPr lang="en-US" sz="2400" b="1" dirty="0" smtClean="0">
                <a:solidFill>
                  <a:schemeClr val="tx2"/>
                </a:solidFill>
                <a:latin typeface="+mn-lt"/>
                <a:ea typeface="+mn-ea"/>
                <a:cs typeface="+mn-cs"/>
              </a:rPr>
              <a:t> </a:t>
            </a:r>
            <a:r>
              <a:rPr lang="en-US" b="1" dirty="0">
                <a:solidFill>
                  <a:schemeClr val="tx2"/>
                </a:solidFill>
                <a:latin typeface="+mj-lt"/>
                <a:ea typeface="+mj-ea"/>
                <a:cs typeface="+mj-cs"/>
              </a:rPr>
              <a:t>Prepared by :</a:t>
            </a:r>
          </a:p>
          <a:p>
            <a:pPr marL="0" lvl="0" indent="0">
              <a:spcBef>
                <a:spcPct val="0"/>
              </a:spcBef>
              <a:buClrTx/>
              <a:buSzTx/>
              <a:buNone/>
            </a:pPr>
            <a:r>
              <a:rPr lang="en-US" b="1" dirty="0" smtClean="0">
                <a:solidFill>
                  <a:schemeClr val="tx2"/>
                </a:solidFill>
                <a:latin typeface="+mn-lt"/>
                <a:ea typeface="+mn-ea"/>
                <a:cs typeface="+mn-cs"/>
              </a:rPr>
              <a:t> </a:t>
            </a:r>
            <a:r>
              <a:rPr lang="en-US" b="1" dirty="0" err="1">
                <a:solidFill>
                  <a:schemeClr val="accent2">
                    <a:lumMod val="75000"/>
                  </a:schemeClr>
                </a:solidFill>
                <a:latin typeface="+mn-lt"/>
                <a:ea typeface="+mn-ea"/>
                <a:cs typeface="+mn-cs"/>
              </a:rPr>
              <a:t>Hazem</a:t>
            </a:r>
            <a:r>
              <a:rPr lang="en-US" b="1" dirty="0">
                <a:solidFill>
                  <a:schemeClr val="accent2">
                    <a:lumMod val="75000"/>
                  </a:schemeClr>
                </a:solidFill>
                <a:latin typeface="+mn-lt"/>
                <a:ea typeface="+mn-ea"/>
                <a:cs typeface="+mn-cs"/>
              </a:rPr>
              <a:t> </a:t>
            </a:r>
            <a:r>
              <a:rPr lang="en-US" b="1" dirty="0" err="1" smtClean="0">
                <a:solidFill>
                  <a:schemeClr val="accent2">
                    <a:lumMod val="75000"/>
                  </a:schemeClr>
                </a:solidFill>
                <a:latin typeface="+mn-lt"/>
                <a:ea typeface="+mn-ea"/>
                <a:cs typeface="+mn-cs"/>
              </a:rPr>
              <a:t>Saleh</a:t>
            </a:r>
            <a:r>
              <a:rPr lang="en-US" b="1" dirty="0" smtClean="0">
                <a:solidFill>
                  <a:schemeClr val="accent2">
                    <a:lumMod val="75000"/>
                  </a:schemeClr>
                </a:solidFill>
              </a:rPr>
              <a:t> </a:t>
            </a:r>
          </a:p>
          <a:p>
            <a:pPr marL="0" lvl="0" indent="0">
              <a:spcBef>
                <a:spcPct val="0"/>
              </a:spcBef>
              <a:buClrTx/>
              <a:buSzTx/>
              <a:buNone/>
            </a:pPr>
            <a:r>
              <a:rPr lang="en-US" b="1" dirty="0" smtClean="0">
                <a:solidFill>
                  <a:schemeClr val="accent2">
                    <a:lumMod val="75000"/>
                  </a:schemeClr>
                </a:solidFill>
              </a:rPr>
              <a:t> </a:t>
            </a:r>
            <a:r>
              <a:rPr lang="en-US" b="1" dirty="0" err="1" smtClean="0">
                <a:solidFill>
                  <a:schemeClr val="accent2">
                    <a:lumMod val="75000"/>
                  </a:schemeClr>
                </a:solidFill>
                <a:latin typeface="+mn-lt"/>
                <a:ea typeface="+mn-ea"/>
                <a:cs typeface="+mn-cs"/>
              </a:rPr>
              <a:t>Jehad</a:t>
            </a:r>
            <a:r>
              <a:rPr lang="en-US" b="1" dirty="0" smtClean="0">
                <a:solidFill>
                  <a:schemeClr val="accent2">
                    <a:lumMod val="75000"/>
                  </a:schemeClr>
                </a:solidFill>
                <a:latin typeface="+mn-lt"/>
                <a:ea typeface="+mn-ea"/>
                <a:cs typeface="+mn-cs"/>
              </a:rPr>
              <a:t> </a:t>
            </a:r>
            <a:r>
              <a:rPr lang="en-US" b="1" dirty="0" err="1">
                <a:solidFill>
                  <a:schemeClr val="accent2">
                    <a:lumMod val="75000"/>
                  </a:schemeClr>
                </a:solidFill>
                <a:latin typeface="+mn-lt"/>
                <a:ea typeface="+mn-ea"/>
                <a:cs typeface="+mn-cs"/>
              </a:rPr>
              <a:t>joma’a</a:t>
            </a:r>
            <a:endParaRPr lang="en-US" b="1" dirty="0">
              <a:solidFill>
                <a:schemeClr val="accent2">
                  <a:lumMod val="75000"/>
                </a:schemeClr>
              </a:solidFill>
              <a:latin typeface="+mn-lt"/>
              <a:ea typeface="+mn-ea"/>
              <a:cs typeface="+mn-cs"/>
            </a:endParaRPr>
          </a:p>
          <a:p>
            <a:pPr marL="0" lvl="0" indent="0">
              <a:spcBef>
                <a:spcPct val="0"/>
              </a:spcBef>
              <a:buClrTx/>
              <a:buSzTx/>
              <a:buNone/>
            </a:pPr>
            <a:endParaRPr lang="en-US" b="1" dirty="0">
              <a:solidFill>
                <a:schemeClr val="tx2"/>
              </a:solidFill>
              <a:latin typeface="+mn-lt"/>
              <a:ea typeface="+mn-ea"/>
              <a:cs typeface="+mn-cs"/>
            </a:endParaRPr>
          </a:p>
          <a:p>
            <a:pPr marL="0" indent="0">
              <a:spcBef>
                <a:spcPct val="0"/>
              </a:spcBef>
              <a:buClrTx/>
              <a:buSzTx/>
              <a:buNone/>
            </a:pPr>
            <a:r>
              <a:rPr lang="en-US" b="1" dirty="0" smtClean="0">
                <a:solidFill>
                  <a:schemeClr val="tx2"/>
                </a:solidFill>
                <a:latin typeface="+mj-lt"/>
                <a:ea typeface="+mj-ea"/>
                <a:cs typeface="+mj-cs"/>
              </a:rPr>
              <a:t>Supervisor :</a:t>
            </a:r>
            <a:r>
              <a:rPr lang="en-US" b="1" dirty="0" smtClean="0">
                <a:solidFill>
                  <a:schemeClr val="tx2"/>
                </a:solidFill>
                <a:latin typeface="+mn-lt"/>
                <a:ea typeface="+mn-ea"/>
                <a:cs typeface="+mn-cs"/>
              </a:rPr>
              <a:t> </a:t>
            </a:r>
            <a:r>
              <a:rPr lang="en-US" b="1" dirty="0" smtClean="0">
                <a:solidFill>
                  <a:schemeClr val="accent2">
                    <a:lumMod val="75000"/>
                  </a:schemeClr>
                </a:solidFill>
                <a:latin typeface="+mn-lt"/>
                <a:ea typeface="+mn-ea"/>
                <a:cs typeface="+mn-cs"/>
              </a:rPr>
              <a:t>Dr. </a:t>
            </a:r>
            <a:r>
              <a:rPr lang="en-US" b="1" dirty="0" err="1" smtClean="0">
                <a:solidFill>
                  <a:schemeClr val="accent2">
                    <a:lumMod val="75000"/>
                  </a:schemeClr>
                </a:solidFill>
                <a:latin typeface="+mn-lt"/>
                <a:ea typeface="+mn-ea"/>
                <a:cs typeface="+mn-cs"/>
              </a:rPr>
              <a:t>Samer</a:t>
            </a:r>
            <a:r>
              <a:rPr lang="en-US" b="1" dirty="0" smtClean="0">
                <a:solidFill>
                  <a:schemeClr val="accent2">
                    <a:lumMod val="75000"/>
                  </a:schemeClr>
                </a:solidFill>
                <a:latin typeface="+mn-lt"/>
                <a:ea typeface="+mn-ea"/>
                <a:cs typeface="+mn-cs"/>
              </a:rPr>
              <a:t> </a:t>
            </a:r>
            <a:r>
              <a:rPr lang="en-US" b="1" dirty="0" err="1" smtClean="0">
                <a:solidFill>
                  <a:schemeClr val="accent2">
                    <a:lumMod val="75000"/>
                  </a:schemeClr>
                </a:solidFill>
                <a:latin typeface="+mn-lt"/>
                <a:ea typeface="+mn-ea"/>
                <a:cs typeface="+mn-cs"/>
              </a:rPr>
              <a:t>Mayaleh</a:t>
            </a:r>
            <a:endParaRPr lang="en-US" b="1" dirty="0" smtClean="0">
              <a:solidFill>
                <a:schemeClr val="accent2">
                  <a:lumMod val="75000"/>
                </a:schemeClr>
              </a:solidFill>
              <a:latin typeface="+mn-lt"/>
              <a:ea typeface="+mn-ea"/>
              <a:cs typeface="+mn-cs"/>
            </a:endParaRPr>
          </a:p>
          <a:p>
            <a:pPr>
              <a:lnSpc>
                <a:spcPct val="90000"/>
              </a:lnSpc>
            </a:pPr>
            <a:endParaRPr lang="en-US" sz="2400" dirty="0"/>
          </a:p>
        </p:txBody>
      </p:sp>
      <p:pic>
        <p:nvPicPr>
          <p:cNvPr id="7" name="Picture 6" descr="C:\Users\HaZeM\Pictures\logo.gif"/>
          <p:cNvPicPr/>
          <p:nvPr/>
        </p:nvPicPr>
        <p:blipFill>
          <a:blip r:embed="rId3" cstate="print"/>
          <a:srcRect/>
          <a:stretch>
            <a:fillRect/>
          </a:stretch>
        </p:blipFill>
        <p:spPr bwMode="auto">
          <a:xfrm>
            <a:off x="6948327" y="3"/>
            <a:ext cx="2195677" cy="1523999"/>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3352800" y="2817839"/>
            <a:ext cx="3810000" cy="32781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Dynamics calculations</a:t>
            </a:r>
            <a:endParaRPr lang="en-US" dirty="0"/>
          </a:p>
        </p:txBody>
      </p:sp>
      <p:sp>
        <p:nvSpPr>
          <p:cNvPr id="3" name="Content Placeholder 2"/>
          <p:cNvSpPr>
            <a:spLocks noGrp="1"/>
          </p:cNvSpPr>
          <p:nvPr>
            <p:ph sz="half" idx="1"/>
          </p:nvPr>
        </p:nvSpPr>
        <p:spPr>
          <a:xfrm>
            <a:off x="914400" y="2362200"/>
            <a:ext cx="5029200" cy="3733800"/>
          </a:xfrm>
        </p:spPr>
        <p:txBody>
          <a:bodyPr/>
          <a:lstStyle/>
          <a:p>
            <a:r>
              <a:rPr lang="en-US" dirty="0" smtClean="0"/>
              <a:t>On an incline area</a:t>
            </a:r>
          </a:p>
          <a:p>
            <a:pPr>
              <a:buNone/>
            </a:pPr>
            <a:r>
              <a:rPr lang="en-GB" dirty="0" smtClean="0">
                <a:solidFill>
                  <a:schemeClr val="tx1"/>
                </a:solidFill>
                <a:latin typeface="+mn-lt"/>
                <a:ea typeface="+mn-ea"/>
                <a:cs typeface="+mn-cs"/>
              </a:rPr>
              <a:t>  </a:t>
            </a:r>
          </a:p>
          <a:p>
            <a:pPr>
              <a:buFont typeface="Wingdings" pitchFamily="2" charset="2"/>
              <a:buChar char="v"/>
            </a:pPr>
            <a:r>
              <a:rPr lang="en-GB" dirty="0" smtClean="0">
                <a:solidFill>
                  <a:schemeClr val="tx1"/>
                </a:solidFill>
                <a:latin typeface="+mn-lt"/>
                <a:ea typeface="+mn-ea"/>
                <a:cs typeface="+mn-cs"/>
              </a:rPr>
              <a:t> V = 4 mph , V = 6.4km .</a:t>
            </a:r>
          </a:p>
          <a:p>
            <a:pPr>
              <a:buNone/>
            </a:pPr>
            <a:endParaRPr lang="en-GB" dirty="0" smtClean="0">
              <a:solidFill>
                <a:schemeClr val="tx1"/>
              </a:solidFill>
              <a:latin typeface="+mn-lt"/>
              <a:ea typeface="+mn-ea"/>
              <a:cs typeface="+mn-cs"/>
            </a:endParaRPr>
          </a:p>
          <a:p>
            <a:pPr>
              <a:buFont typeface="Wingdings" pitchFamily="2" charset="2"/>
              <a:buChar char="v"/>
            </a:pPr>
            <a:r>
              <a:rPr lang="en-GB" dirty="0"/>
              <a:t> </a:t>
            </a:r>
            <a:r>
              <a:rPr lang="en-GB" dirty="0" smtClean="0"/>
              <a:t>Tm = 33.6 </a:t>
            </a:r>
            <a:r>
              <a:rPr lang="en-GB" dirty="0" err="1" smtClean="0"/>
              <a:t>N.m</a:t>
            </a:r>
            <a:endParaRPr lang="en-GB" dirty="0" smtClean="0"/>
          </a:p>
          <a:p>
            <a:pPr>
              <a:buFont typeface="Wingdings" pitchFamily="2" charset="2"/>
              <a:buChar char="v"/>
            </a:pPr>
            <a:endParaRPr lang="en-GB" dirty="0" smtClean="0">
              <a:solidFill>
                <a:schemeClr val="tx1"/>
              </a:solidFill>
              <a:latin typeface="+mn-lt"/>
              <a:ea typeface="+mn-ea"/>
              <a:cs typeface="+mn-cs"/>
            </a:endParaRPr>
          </a:p>
          <a:p>
            <a:pPr>
              <a:buFont typeface="Wingdings" pitchFamily="2" charset="2"/>
              <a:buChar char="v"/>
            </a:pPr>
            <a:r>
              <a:rPr lang="en-GB" dirty="0"/>
              <a:t> </a:t>
            </a:r>
            <a:r>
              <a:rPr lang="en-GB" dirty="0" smtClean="0"/>
              <a:t> </a:t>
            </a:r>
            <a:r>
              <a:rPr lang="en-GB" dirty="0" err="1" smtClean="0"/>
              <a:t>Pe</a:t>
            </a:r>
            <a:r>
              <a:rPr lang="en-GB" dirty="0" smtClean="0"/>
              <a:t> = 450 watt .</a:t>
            </a:r>
            <a:endParaRPr lang="en-US" dirty="0"/>
          </a:p>
        </p:txBody>
      </p:sp>
      <p:pic>
        <p:nvPicPr>
          <p:cNvPr id="5" name="Content Placeholder 4" descr="Untitled.jpg"/>
          <p:cNvPicPr>
            <a:picLocks noGrp="1" noChangeAspect="1"/>
          </p:cNvPicPr>
          <p:nvPr>
            <p:ph sz="half" idx="2"/>
          </p:nvPr>
        </p:nvPicPr>
        <p:blipFill>
          <a:blip r:embed="rId2" cstate="print"/>
          <a:stretch>
            <a:fillRect/>
          </a:stretch>
        </p:blipFill>
        <p:spPr>
          <a:xfrm>
            <a:off x="5257800" y="2362200"/>
            <a:ext cx="2724150" cy="2590800"/>
          </a:xfrm>
        </p:spPr>
      </p:pic>
      <p:pic>
        <p:nvPicPr>
          <p:cNvPr id="56322" name="Picture 2"/>
          <p:cNvPicPr>
            <a:picLocks noChangeAspect="1" noChangeArrowheads="1"/>
          </p:cNvPicPr>
          <p:nvPr/>
        </p:nvPicPr>
        <p:blipFill>
          <a:blip r:embed="rId3" cstate="print"/>
          <a:srcRect/>
          <a:stretch>
            <a:fillRect/>
          </a:stretch>
        </p:blipFill>
        <p:spPr bwMode="auto">
          <a:xfrm>
            <a:off x="4495800" y="4876800"/>
            <a:ext cx="1714500" cy="1589087"/>
          </a:xfrm>
          <a:prstGeom prst="rect">
            <a:avLst/>
          </a:prstGeom>
          <a:noFill/>
          <a:ln w="9525" cap="flat" cmpd="sng">
            <a:noFill/>
            <a:prstDash val="solid"/>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block diagram:</a:t>
            </a:r>
            <a:endParaRPr lang="en-US" dirty="0"/>
          </a:p>
        </p:txBody>
      </p:sp>
      <p:pic>
        <p:nvPicPr>
          <p:cNvPr id="5122" name="Picture 2"/>
          <p:cNvPicPr>
            <a:picLocks noGrp="1" noChangeAspect="1" noChangeArrowheads="1"/>
          </p:cNvPicPr>
          <p:nvPr>
            <p:ph sz="half" idx="1"/>
          </p:nvPr>
        </p:nvPicPr>
        <p:blipFill>
          <a:blip r:embed="rId2" cstate="print"/>
          <a:srcRect/>
          <a:stretch>
            <a:fillRect/>
          </a:stretch>
        </p:blipFill>
        <p:spPr bwMode="auto">
          <a:xfrm>
            <a:off x="2686050" y="1905000"/>
            <a:ext cx="432435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Electrical Element Required:</a:t>
            </a:r>
            <a:endParaRPr lang="en-US" dirty="0"/>
          </a:p>
        </p:txBody>
      </p:sp>
      <p:sp>
        <p:nvSpPr>
          <p:cNvPr id="3" name="Content Placeholder 2"/>
          <p:cNvSpPr>
            <a:spLocks noGrp="1"/>
          </p:cNvSpPr>
          <p:nvPr>
            <p:ph sz="half" idx="1"/>
          </p:nvPr>
        </p:nvSpPr>
        <p:spPr>
          <a:xfrm>
            <a:off x="838200" y="2362200"/>
            <a:ext cx="6781800" cy="3733800"/>
          </a:xfrm>
        </p:spPr>
        <p:txBody>
          <a:bodyPr/>
          <a:lstStyle/>
          <a:p>
            <a:pPr lvl="0"/>
            <a:r>
              <a:rPr lang="en-US" dirty="0" smtClean="0"/>
              <a:t>Two DC permanent magnet motors.</a:t>
            </a:r>
          </a:p>
          <a:p>
            <a:r>
              <a:rPr lang="en-US" dirty="0" smtClean="0"/>
              <a:t>Two Batteries  12V,26A</a:t>
            </a:r>
          </a:p>
          <a:p>
            <a:pPr lvl="0"/>
            <a:r>
              <a:rPr lang="en-US" dirty="0" smtClean="0"/>
              <a:t>Voltage regulators.</a:t>
            </a:r>
          </a:p>
          <a:p>
            <a:r>
              <a:rPr lang="en-US" dirty="0" smtClean="0"/>
              <a:t>Microcontroller.</a:t>
            </a:r>
          </a:p>
          <a:p>
            <a:r>
              <a:rPr lang="en-US" dirty="0" smtClean="0"/>
              <a:t>the joystick</a:t>
            </a:r>
          </a:p>
          <a:p>
            <a:pPr lvl="0"/>
            <a:r>
              <a:rPr lang="en-US" dirty="0" err="1" smtClean="0"/>
              <a:t>Optocouplers</a:t>
            </a:r>
            <a:r>
              <a:rPr lang="en-US" dirty="0" smtClean="0"/>
              <a:t>.</a:t>
            </a:r>
          </a:p>
          <a:p>
            <a:r>
              <a:rPr lang="en-US" dirty="0" smtClean="0"/>
              <a:t>Power transistors.</a:t>
            </a:r>
          </a:p>
          <a:p>
            <a:r>
              <a:rPr lang="en-US" dirty="0" smtClean="0"/>
              <a:t>Relays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Guiding factors for motor selection can be classified into four main categories as follows:</a:t>
            </a:r>
            <a:endParaRPr lang="en-US" sz="2400" dirty="0"/>
          </a:p>
        </p:txBody>
      </p:sp>
      <p:sp>
        <p:nvSpPr>
          <p:cNvPr id="3" name="Content Placeholder 2"/>
          <p:cNvSpPr>
            <a:spLocks noGrp="1"/>
          </p:cNvSpPr>
          <p:nvPr>
            <p:ph sz="half" idx="1"/>
          </p:nvPr>
        </p:nvSpPr>
        <p:spPr>
          <a:xfrm>
            <a:off x="914400" y="2438400"/>
            <a:ext cx="6705600" cy="4038600"/>
          </a:xfrm>
        </p:spPr>
        <p:txBody>
          <a:bodyPr/>
          <a:lstStyle/>
          <a:p>
            <a:pPr lvl="0"/>
            <a:r>
              <a:rPr lang="en-GB" sz="2400" dirty="0" smtClean="0"/>
              <a:t>Electrical Considerations: starting and running characteristics, speed control </a:t>
            </a:r>
          </a:p>
          <a:p>
            <a:pPr lvl="0">
              <a:buNone/>
            </a:pPr>
            <a:r>
              <a:rPr lang="en-GB" sz="2400" dirty="0" smtClean="0"/>
              <a:t>    and braking requirements.</a:t>
            </a:r>
            <a:endParaRPr lang="en-US" sz="2400" dirty="0" smtClean="0"/>
          </a:p>
          <a:p>
            <a:pPr lvl="0"/>
            <a:r>
              <a:rPr lang="en-GB" sz="2400" dirty="0" smtClean="0"/>
              <a:t>Mechanical Considerations: type of enclosure, bearings, cooling, noise </a:t>
            </a:r>
            <a:r>
              <a:rPr lang="en-GB" sz="2400" dirty="0" smtClean="0"/>
              <a:t>level     </a:t>
            </a:r>
            <a:r>
              <a:rPr lang="en-GB" sz="2400" dirty="0" smtClean="0"/>
              <a:t>and method of transmission.</a:t>
            </a:r>
            <a:endParaRPr lang="en-US" sz="2400" dirty="0" smtClean="0"/>
          </a:p>
          <a:p>
            <a:pPr lvl="0"/>
            <a:r>
              <a:rPr lang="en-GB" sz="2400" dirty="0" smtClean="0"/>
              <a:t>Size and Ratings: requirement for</a:t>
            </a:r>
            <a:br>
              <a:rPr lang="en-GB" sz="2400" dirty="0" smtClean="0"/>
            </a:br>
            <a:r>
              <a:rPr lang="en-GB" sz="2400" dirty="0" smtClean="0"/>
              <a:t> continuous or variable load</a:t>
            </a:r>
          </a:p>
          <a:p>
            <a:pPr lvl="0">
              <a:buNone/>
            </a:pPr>
            <a:r>
              <a:rPr lang="en-GB" sz="2400" dirty="0" smtClean="0"/>
              <a:t>    cycle and overload capacity.</a:t>
            </a:r>
            <a:endParaRPr lang="en-US" sz="2400" dirty="0" smtClean="0"/>
          </a:p>
          <a:p>
            <a:pPr lvl="0"/>
            <a:r>
              <a:rPr lang="en-GB" sz="2400" dirty="0" smtClean="0"/>
              <a:t>Cost: capital and running costs.</a:t>
            </a:r>
            <a:endParaRPr lang="en-US" sz="2400" dirty="0" smtClean="0"/>
          </a:p>
          <a:p>
            <a:endParaRPr lang="en-US" sz="2400" dirty="0"/>
          </a:p>
        </p:txBody>
      </p:sp>
      <p:pic>
        <p:nvPicPr>
          <p:cNvPr id="5122" name="Picture 2"/>
          <p:cNvPicPr>
            <a:picLocks noChangeAspect="1" noChangeArrowheads="1"/>
          </p:cNvPicPr>
          <p:nvPr/>
        </p:nvPicPr>
        <p:blipFill>
          <a:blip r:embed="rId2" cstate="print"/>
          <a:srcRect/>
          <a:stretch>
            <a:fillRect/>
          </a:stretch>
        </p:blipFill>
        <p:spPr bwMode="auto">
          <a:xfrm rot="16200000">
            <a:off x="5905500" y="3543300"/>
            <a:ext cx="4343401"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Motor selection: </a:t>
            </a:r>
            <a:r>
              <a:rPr lang="en-US" sz="2400" dirty="0" smtClean="0"/>
              <a:t>Electric Motor GP 90</a:t>
            </a:r>
            <a:endParaRPr lang="en-US" sz="2400" dirty="0"/>
          </a:p>
        </p:txBody>
      </p:sp>
      <p:sp>
        <p:nvSpPr>
          <p:cNvPr id="3" name="Content Placeholder 2"/>
          <p:cNvSpPr>
            <a:spLocks noGrp="1"/>
          </p:cNvSpPr>
          <p:nvPr>
            <p:ph sz="half" idx="1"/>
          </p:nvPr>
        </p:nvSpPr>
        <p:spPr>
          <a:xfrm>
            <a:off x="838200" y="2438400"/>
            <a:ext cx="5867400" cy="4191000"/>
          </a:xfrm>
        </p:spPr>
        <p:txBody>
          <a:bodyPr/>
          <a:lstStyle/>
          <a:p>
            <a:r>
              <a:rPr lang="en-GB" sz="2000" dirty="0" smtClean="0"/>
              <a:t>AMT electrical motors are DC permanent magnet motors. </a:t>
            </a:r>
          </a:p>
          <a:p>
            <a:r>
              <a:rPr lang="en-GB" sz="2000" dirty="0" smtClean="0"/>
              <a:t>high degree of efficiency (up to 88%) and by low operating noise (45dB)</a:t>
            </a:r>
          </a:p>
          <a:p>
            <a:r>
              <a:rPr lang="en-GB" sz="2000" dirty="0" smtClean="0"/>
              <a:t> Motors can be run for a short time up to four times their rated torque. </a:t>
            </a:r>
          </a:p>
          <a:p>
            <a:pPr lvl="0">
              <a:buFont typeface="Wingdings" pitchFamily="2" charset="2"/>
              <a:buChar char="v"/>
            </a:pPr>
            <a:endParaRPr lang="en-GB" sz="1600" dirty="0" smtClean="0"/>
          </a:p>
          <a:p>
            <a:pPr lvl="0">
              <a:buFont typeface="Wingdings" pitchFamily="2" charset="2"/>
              <a:buChar char="v"/>
            </a:pPr>
            <a:r>
              <a:rPr lang="en-GB" sz="1600" dirty="0" smtClean="0"/>
              <a:t>rated power from 350 Watt to 550 Watt    </a:t>
            </a:r>
            <a:endParaRPr lang="en-US" sz="1600" dirty="0" smtClean="0"/>
          </a:p>
          <a:p>
            <a:pPr lvl="0">
              <a:buFont typeface="Wingdings" pitchFamily="2" charset="2"/>
              <a:buChar char="v"/>
            </a:pPr>
            <a:r>
              <a:rPr lang="en-GB" sz="1600" dirty="0" smtClean="0"/>
              <a:t>2 poles.</a:t>
            </a:r>
            <a:endParaRPr lang="en-US" sz="1600" dirty="0" smtClean="0"/>
          </a:p>
          <a:p>
            <a:pPr lvl="0">
              <a:buFont typeface="Wingdings" pitchFamily="2" charset="2"/>
              <a:buChar char="v"/>
            </a:pPr>
            <a:r>
              <a:rPr lang="en-GB" sz="1600" dirty="0" smtClean="0"/>
              <a:t>rated speed from 1500 to 4000 rpm(revolutions/minute)</a:t>
            </a:r>
            <a:endParaRPr lang="en-US" sz="1600" dirty="0" smtClean="0"/>
          </a:p>
          <a:p>
            <a:pPr lvl="0">
              <a:buFont typeface="Wingdings" pitchFamily="2" charset="2"/>
              <a:buChar char="v"/>
            </a:pPr>
            <a:r>
              <a:rPr lang="en-GB" sz="1600" dirty="0" smtClean="0"/>
              <a:t>Operating voltage 24V.</a:t>
            </a:r>
            <a:endParaRPr lang="en-US" sz="1600" dirty="0" smtClean="0"/>
          </a:p>
          <a:p>
            <a:pPr lvl="0">
              <a:buFont typeface="Wingdings" pitchFamily="2" charset="2"/>
              <a:buChar char="v"/>
            </a:pPr>
            <a:r>
              <a:rPr lang="en-GB" sz="1600" dirty="0" smtClean="0"/>
              <a:t>Outfitting with electromagnetic brakes possible.</a:t>
            </a:r>
            <a:endParaRPr lang="en-US" sz="1600" dirty="0" smtClean="0"/>
          </a:p>
          <a:p>
            <a:endParaRPr lang="en-US" sz="1200" dirty="0"/>
          </a:p>
        </p:txBody>
      </p:sp>
      <p:pic>
        <p:nvPicPr>
          <p:cNvPr id="4" name="Picture 2"/>
          <p:cNvPicPr>
            <a:picLocks noChangeAspect="1" noChangeArrowheads="1"/>
          </p:cNvPicPr>
          <p:nvPr/>
        </p:nvPicPr>
        <p:blipFill>
          <a:blip r:embed="rId2" cstate="print"/>
          <a:srcRect/>
          <a:stretch>
            <a:fillRect/>
          </a:stretch>
        </p:blipFill>
        <p:spPr bwMode="auto">
          <a:xfrm rot="16200000">
            <a:off x="6079067" y="2988732"/>
            <a:ext cx="3581401" cy="23283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Battery</a:t>
            </a:r>
            <a:endParaRPr lang="en-US" dirty="0"/>
          </a:p>
        </p:txBody>
      </p:sp>
      <p:sp>
        <p:nvSpPr>
          <p:cNvPr id="3" name="Content Placeholder 2"/>
          <p:cNvSpPr>
            <a:spLocks noGrp="1"/>
          </p:cNvSpPr>
          <p:nvPr>
            <p:ph sz="half" idx="1"/>
          </p:nvPr>
        </p:nvSpPr>
        <p:spPr>
          <a:xfrm>
            <a:off x="838200" y="2438400"/>
            <a:ext cx="4495800" cy="3733800"/>
          </a:xfrm>
        </p:spPr>
        <p:txBody>
          <a:bodyPr/>
          <a:lstStyle/>
          <a:p>
            <a:r>
              <a:rPr lang="en-US" dirty="0" smtClean="0"/>
              <a:t>(2×26Ah) 12v dry battery</a:t>
            </a:r>
          </a:p>
          <a:p>
            <a:pPr>
              <a:buNone/>
            </a:pPr>
            <a:endParaRPr lang="en-US" dirty="0" smtClean="0"/>
          </a:p>
          <a:p>
            <a:r>
              <a:rPr lang="en-US" dirty="0" smtClean="0"/>
              <a:t>Rechargeable</a:t>
            </a:r>
          </a:p>
          <a:p>
            <a:r>
              <a:rPr lang="en-US" dirty="0" smtClean="0"/>
              <a:t>Safe operation</a:t>
            </a:r>
          </a:p>
          <a:p>
            <a:r>
              <a:rPr lang="en-US" dirty="0" smtClean="0"/>
              <a:t>Long life cycle</a:t>
            </a:r>
          </a:p>
          <a:p>
            <a:pPr>
              <a:buNone/>
            </a:pPr>
            <a:endParaRPr lang="en-US" dirty="0"/>
          </a:p>
        </p:txBody>
      </p:sp>
      <p:pic>
        <p:nvPicPr>
          <p:cNvPr id="5" name="Content Placeholder 4" descr="1268292550_37299967_5-Dry-Batteries-12VDC-7AH-9AH-12AH-18AH-38AH-100AH-Punjab-1268292550.jpg"/>
          <p:cNvPicPr>
            <a:picLocks noGrp="1" noChangeAspect="1"/>
          </p:cNvPicPr>
          <p:nvPr>
            <p:ph sz="half" idx="2"/>
          </p:nvPr>
        </p:nvPicPr>
        <p:blipFill>
          <a:blip r:embed="rId2" cstate="print"/>
          <a:stretch>
            <a:fillRect/>
          </a:stretch>
        </p:blipFill>
        <p:spPr>
          <a:xfrm>
            <a:off x="5334000" y="2470150"/>
            <a:ext cx="3581400" cy="35179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Voltage regulators:</a:t>
            </a:r>
          </a:p>
        </p:txBody>
      </p:sp>
      <p:sp>
        <p:nvSpPr>
          <p:cNvPr id="3" name="Content Placeholder 2"/>
          <p:cNvSpPr>
            <a:spLocks noGrp="1"/>
          </p:cNvSpPr>
          <p:nvPr>
            <p:ph sz="half" idx="1"/>
          </p:nvPr>
        </p:nvSpPr>
        <p:spPr>
          <a:xfrm>
            <a:off x="914400" y="2362200"/>
            <a:ext cx="4876800" cy="3733800"/>
          </a:xfrm>
        </p:spPr>
        <p:txBody>
          <a:bodyPr/>
          <a:lstStyle/>
          <a:p>
            <a:r>
              <a:rPr lang="en-US" sz="1600" dirty="0" smtClean="0"/>
              <a:t>The 7805 is a VOLTAGE REGULATOR, It looks like a transistor but it is actually an integrated circuit with 3 legs.</a:t>
            </a:r>
          </a:p>
          <a:p>
            <a:r>
              <a:rPr lang="en-US" sz="1600" dirty="0" smtClean="0"/>
              <a:t>turn it into a nice, smooth 5 volts DC.</a:t>
            </a:r>
          </a:p>
          <a:p>
            <a:r>
              <a:rPr lang="en-US" sz="1600" dirty="0" smtClean="0"/>
              <a:t>You need to feed it at least 8 volts and no more than 30 volts to do this.</a:t>
            </a:r>
          </a:p>
          <a:p>
            <a:r>
              <a:rPr lang="en-US" sz="1600" dirty="0" smtClean="0"/>
              <a:t>It can handle around .5 to .75 amps, but it</a:t>
            </a:r>
          </a:p>
          <a:p>
            <a:r>
              <a:rPr lang="en-US" sz="1600" dirty="0" smtClean="0"/>
              <a:t>gets hot. Use a heat sink.</a:t>
            </a:r>
          </a:p>
          <a:p>
            <a:r>
              <a:rPr lang="en-US" sz="1600" dirty="0" smtClean="0"/>
              <a:t>run off of 5 volts.</a:t>
            </a:r>
          </a:p>
          <a:p>
            <a:r>
              <a:rPr lang="en-US" sz="1600" dirty="0" smtClean="0"/>
              <a:t>It can take a higher, crappy DC voltage and</a:t>
            </a:r>
          </a:p>
          <a:p>
            <a:r>
              <a:rPr lang="en-US" sz="1600" dirty="0" smtClean="0"/>
              <a:t>Use it to power circuits than need to use or run off of 5 volts.</a:t>
            </a:r>
            <a:endParaRPr lang="en-US" sz="1600" dirty="0"/>
          </a:p>
        </p:txBody>
      </p:sp>
      <p:pic>
        <p:nvPicPr>
          <p:cNvPr id="7170" name="Picture 2"/>
          <p:cNvPicPr>
            <a:picLocks noChangeAspect="1" noChangeArrowheads="1"/>
          </p:cNvPicPr>
          <p:nvPr/>
        </p:nvPicPr>
        <p:blipFill>
          <a:blip r:embed="rId2" cstate="print"/>
          <a:srcRect/>
          <a:stretch>
            <a:fillRect/>
          </a:stretch>
        </p:blipFill>
        <p:spPr bwMode="auto">
          <a:xfrm>
            <a:off x="6781800" y="228600"/>
            <a:ext cx="2362200" cy="2520803"/>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rot="5400000">
            <a:off x="5999477" y="3677922"/>
            <a:ext cx="3886201" cy="23215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001000" cy="990600"/>
          </a:xfrm>
        </p:spPr>
        <p:txBody>
          <a:bodyPr/>
          <a:lstStyle/>
          <a:p>
            <a:pPr algn="ctr"/>
            <a:r>
              <a:rPr lang="en-US" dirty="0" smtClean="0"/>
              <a:t>H-Bridge</a:t>
            </a:r>
            <a:endParaRPr lang="en-US" dirty="0"/>
          </a:p>
        </p:txBody>
      </p:sp>
      <p:sp>
        <p:nvSpPr>
          <p:cNvPr id="3" name="Content Placeholder 2"/>
          <p:cNvSpPr>
            <a:spLocks noGrp="1"/>
          </p:cNvSpPr>
          <p:nvPr>
            <p:ph sz="half" idx="1"/>
          </p:nvPr>
        </p:nvSpPr>
        <p:spPr>
          <a:xfrm>
            <a:off x="685800" y="2286000"/>
            <a:ext cx="8458200" cy="4191000"/>
          </a:xfrm>
        </p:spPr>
        <p:txBody>
          <a:bodyPr/>
          <a:lstStyle/>
          <a:p>
            <a:r>
              <a:rPr lang="en-US" sz="2600" dirty="0" smtClean="0"/>
              <a:t>An H-Bridge is a most commonly used for controlling devices like motors that requires current to flow in either direction, rather than just being turned on or off. </a:t>
            </a:r>
          </a:p>
          <a:p>
            <a:r>
              <a:rPr lang="en-US" sz="2600" dirty="0" smtClean="0"/>
              <a:t>Simple to implement .</a:t>
            </a:r>
          </a:p>
          <a:p>
            <a:r>
              <a:rPr lang="en-US" sz="2600" dirty="0" smtClean="0"/>
              <a:t>Easy to control </a:t>
            </a:r>
          </a:p>
          <a:p>
            <a:r>
              <a:rPr lang="en-US" sz="2600" dirty="0" smtClean="0"/>
              <a:t>Wide range control</a:t>
            </a:r>
          </a:p>
          <a:p>
            <a:pPr>
              <a:buNone/>
            </a:pPr>
            <a:r>
              <a:rPr lang="en-US" sz="2600" dirty="0" smtClean="0"/>
              <a:t> </a:t>
            </a:r>
          </a:p>
          <a:p>
            <a:pPr>
              <a:buFont typeface="Wingdings" pitchFamily="2" charset="2"/>
              <a:buChar char="v"/>
            </a:pPr>
            <a:r>
              <a:rPr lang="en-US" sz="2600" dirty="0" smtClean="0"/>
              <a:t>Forward </a:t>
            </a:r>
          </a:p>
          <a:p>
            <a:pPr>
              <a:buFont typeface="Wingdings" pitchFamily="2" charset="2"/>
              <a:buChar char="v"/>
            </a:pPr>
            <a:r>
              <a:rPr lang="en-US" sz="2600" dirty="0" smtClean="0"/>
              <a:t>Reverse</a:t>
            </a:r>
          </a:p>
          <a:p>
            <a:pPr>
              <a:buNone/>
            </a:pPr>
            <a:endParaRPr lang="en-US" dirty="0" smtClean="0"/>
          </a:p>
          <a:p>
            <a:pPr>
              <a:buNone/>
            </a:pP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952999" y="3581400"/>
            <a:ext cx="3150859" cy="2957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H-Bridge</a:t>
            </a:r>
            <a:endParaRPr lang="en-US" dirty="0"/>
          </a:p>
        </p:txBody>
      </p:sp>
      <p:pic>
        <p:nvPicPr>
          <p:cNvPr id="6" name="Content Placeholder 5" descr="Untitled.jpg"/>
          <p:cNvPicPr>
            <a:picLocks noGrp="1" noChangeAspect="1"/>
          </p:cNvPicPr>
          <p:nvPr>
            <p:ph sz="half" idx="1"/>
          </p:nvPr>
        </p:nvPicPr>
        <p:blipFill>
          <a:blip r:embed="rId2" cstate="print"/>
          <a:stretch>
            <a:fillRect/>
          </a:stretch>
        </p:blipFill>
        <p:spPr>
          <a:xfrm>
            <a:off x="3200400" y="2286000"/>
            <a:ext cx="5943600" cy="4572000"/>
          </a:xfrm>
        </p:spPr>
      </p:pic>
      <p:sp>
        <p:nvSpPr>
          <p:cNvPr id="4" name="Content Placeholder 3"/>
          <p:cNvSpPr>
            <a:spLocks noGrp="1"/>
          </p:cNvSpPr>
          <p:nvPr>
            <p:ph sz="half" idx="2"/>
          </p:nvPr>
        </p:nvSpPr>
        <p:spPr>
          <a:xfrm>
            <a:off x="8458200" y="6629400"/>
            <a:ext cx="533400" cy="228600"/>
          </a:xfrm>
        </p:spPr>
        <p:txBody>
          <a:bodyPr/>
          <a:lstStyle/>
          <a:p>
            <a:endParaRPr lang="en-US" dirty="0"/>
          </a:p>
        </p:txBody>
      </p:sp>
      <p:pic>
        <p:nvPicPr>
          <p:cNvPr id="9218" name="Picture 2"/>
          <p:cNvPicPr>
            <a:picLocks noChangeAspect="1" noChangeArrowheads="1"/>
          </p:cNvPicPr>
          <p:nvPr/>
        </p:nvPicPr>
        <p:blipFill>
          <a:blip r:embed="rId3" cstate="print"/>
          <a:srcRect/>
          <a:stretch>
            <a:fillRect/>
          </a:stretch>
        </p:blipFill>
        <p:spPr bwMode="auto">
          <a:xfrm>
            <a:off x="990600" y="2514600"/>
            <a:ext cx="32766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H-Bridge USING RELAYS:</a:t>
            </a:r>
            <a:endParaRPr lang="en-US" dirty="0"/>
          </a:p>
        </p:txBody>
      </p:sp>
      <p:sp>
        <p:nvSpPr>
          <p:cNvPr id="3" name="Content Placeholder 2"/>
          <p:cNvSpPr>
            <a:spLocks noGrp="1"/>
          </p:cNvSpPr>
          <p:nvPr>
            <p:ph sz="half" idx="1"/>
          </p:nvPr>
        </p:nvSpPr>
        <p:spPr>
          <a:xfrm>
            <a:off x="914400" y="2362200"/>
            <a:ext cx="4343400" cy="3733800"/>
          </a:xfrm>
        </p:spPr>
        <p:txBody>
          <a:bodyPr/>
          <a:lstStyle/>
          <a:p>
            <a:r>
              <a:rPr lang="en-US" dirty="0" smtClean="0"/>
              <a:t>We use one relay to build the h-bridge :</a:t>
            </a:r>
          </a:p>
          <a:p>
            <a:pPr>
              <a:buFont typeface="Wingdings" pitchFamily="2" charset="2"/>
              <a:buChar char="v"/>
            </a:pPr>
            <a:r>
              <a:rPr lang="en-US" dirty="0" smtClean="0"/>
              <a:t>Available</a:t>
            </a:r>
          </a:p>
          <a:p>
            <a:pPr>
              <a:buFont typeface="Wingdings" pitchFamily="2" charset="2"/>
              <a:buChar char="v"/>
            </a:pPr>
            <a:r>
              <a:rPr lang="en-US" dirty="0" smtClean="0"/>
              <a:t>Low cost</a:t>
            </a:r>
          </a:p>
          <a:p>
            <a:pPr>
              <a:buFont typeface="Wingdings" pitchFamily="2" charset="2"/>
              <a:buChar char="v"/>
            </a:pPr>
            <a:r>
              <a:rPr lang="en-US" dirty="0" smtClean="0"/>
              <a:t>could do same function</a:t>
            </a:r>
          </a:p>
          <a:p>
            <a:pPr>
              <a:buFont typeface="Wingdings" pitchFamily="2" charset="2"/>
              <a:buChar char="v"/>
            </a:pPr>
            <a:r>
              <a:rPr lang="en-US" dirty="0" smtClean="0"/>
              <a:t>high current rating</a:t>
            </a:r>
            <a:endParaRPr lang="en-US" dirty="0"/>
          </a:p>
        </p:txBody>
      </p:sp>
      <p:pic>
        <p:nvPicPr>
          <p:cNvPr id="10242" name="Picture 2"/>
          <p:cNvPicPr>
            <a:picLocks noGrp="1" noChangeAspect="1" noChangeArrowheads="1"/>
          </p:cNvPicPr>
          <p:nvPr>
            <p:ph sz="half" idx="2"/>
          </p:nvPr>
        </p:nvPicPr>
        <p:blipFill>
          <a:blip r:embed="rId2" cstate="print"/>
          <a:srcRect/>
          <a:stretch>
            <a:fillRect/>
          </a:stretch>
        </p:blipFill>
        <p:spPr bwMode="auto">
          <a:xfrm>
            <a:off x="4991100" y="2362200"/>
            <a:ext cx="39243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8001000" cy="1143000"/>
          </a:xfrm>
        </p:spPr>
        <p:txBody>
          <a:bodyPr/>
          <a:lstStyle/>
          <a:p>
            <a:r>
              <a:rPr lang="en-US" dirty="0"/>
              <a:t>Contents</a:t>
            </a:r>
          </a:p>
        </p:txBody>
      </p:sp>
      <p:sp>
        <p:nvSpPr>
          <p:cNvPr id="3" name="Content Placeholder 2"/>
          <p:cNvSpPr>
            <a:spLocks noGrp="1"/>
          </p:cNvSpPr>
          <p:nvPr>
            <p:ph sz="half" idx="1"/>
          </p:nvPr>
        </p:nvSpPr>
        <p:spPr>
          <a:xfrm>
            <a:off x="914400" y="2286000"/>
            <a:ext cx="4876800" cy="3733800"/>
          </a:xfrm>
        </p:spPr>
        <p:txBody>
          <a:bodyPr/>
          <a:lstStyle/>
          <a:p>
            <a:pPr marL="692150" indent="-609600">
              <a:lnSpc>
                <a:spcPct val="90000"/>
              </a:lnSpc>
            </a:pPr>
            <a:r>
              <a:rPr lang="en-US" b="1" dirty="0">
                <a:solidFill>
                  <a:schemeClr val="tx2"/>
                </a:solidFill>
                <a:latin typeface="+mj-lt"/>
                <a:ea typeface="+mj-ea"/>
                <a:cs typeface="+mj-cs"/>
              </a:rPr>
              <a:t>Introduction</a:t>
            </a:r>
          </a:p>
          <a:p>
            <a:pPr marL="692150" indent="-609600">
              <a:lnSpc>
                <a:spcPct val="90000"/>
              </a:lnSpc>
            </a:pPr>
            <a:r>
              <a:rPr lang="en-US" b="1" dirty="0">
                <a:solidFill>
                  <a:schemeClr val="tx2"/>
                </a:solidFill>
                <a:latin typeface="+mj-lt"/>
                <a:ea typeface="+mj-ea"/>
                <a:cs typeface="+mj-cs"/>
              </a:rPr>
              <a:t>Project description	</a:t>
            </a:r>
          </a:p>
          <a:p>
            <a:pPr marL="692150" indent="-609600">
              <a:lnSpc>
                <a:spcPct val="90000"/>
              </a:lnSpc>
            </a:pPr>
            <a:r>
              <a:rPr lang="en-US" b="1" dirty="0">
                <a:solidFill>
                  <a:schemeClr val="tx2"/>
                </a:solidFill>
                <a:latin typeface="+mj-lt"/>
                <a:ea typeface="+mj-ea"/>
                <a:cs typeface="+mj-cs"/>
              </a:rPr>
              <a:t>Mechanical structure</a:t>
            </a:r>
          </a:p>
          <a:p>
            <a:pPr marL="692150" indent="-609600">
              <a:lnSpc>
                <a:spcPct val="90000"/>
              </a:lnSpc>
            </a:pPr>
            <a:r>
              <a:rPr lang="en-US" b="1" dirty="0">
                <a:solidFill>
                  <a:schemeClr val="tx2"/>
                </a:solidFill>
                <a:latin typeface="+mj-lt"/>
                <a:ea typeface="+mj-ea"/>
                <a:cs typeface="+mj-cs"/>
              </a:rPr>
              <a:t>Dynamics calculations </a:t>
            </a:r>
          </a:p>
          <a:p>
            <a:pPr marL="692150" indent="-609600">
              <a:lnSpc>
                <a:spcPct val="90000"/>
              </a:lnSpc>
            </a:pPr>
            <a:r>
              <a:rPr lang="en-US" b="1" dirty="0">
                <a:solidFill>
                  <a:schemeClr val="tx2"/>
                </a:solidFill>
                <a:latin typeface="+mj-lt"/>
                <a:ea typeface="+mj-ea"/>
                <a:cs typeface="+mj-cs"/>
              </a:rPr>
              <a:t>Motor selection</a:t>
            </a:r>
          </a:p>
          <a:p>
            <a:pPr marL="692150" indent="-609600">
              <a:lnSpc>
                <a:spcPct val="90000"/>
              </a:lnSpc>
            </a:pPr>
            <a:r>
              <a:rPr lang="en-US" b="1" dirty="0">
                <a:solidFill>
                  <a:schemeClr val="tx2"/>
                </a:solidFill>
                <a:latin typeface="+mj-lt"/>
                <a:ea typeface="+mj-ea"/>
                <a:cs typeface="+mj-cs"/>
              </a:rPr>
              <a:t>Transmission option</a:t>
            </a:r>
          </a:p>
          <a:p>
            <a:pPr marL="692150" indent="-609600">
              <a:lnSpc>
                <a:spcPct val="90000"/>
              </a:lnSpc>
            </a:pPr>
            <a:r>
              <a:rPr lang="en-US" b="1" dirty="0">
                <a:solidFill>
                  <a:schemeClr val="tx2"/>
                </a:solidFill>
                <a:latin typeface="+mj-lt"/>
                <a:ea typeface="+mj-ea"/>
                <a:cs typeface="+mj-cs"/>
              </a:rPr>
              <a:t>Motor control</a:t>
            </a:r>
          </a:p>
          <a:p>
            <a:pPr marL="692150" indent="-609600">
              <a:lnSpc>
                <a:spcPct val="90000"/>
              </a:lnSpc>
            </a:pPr>
            <a:r>
              <a:rPr lang="en-US" b="1" dirty="0" smtClean="0">
                <a:solidFill>
                  <a:schemeClr val="tx2"/>
                </a:solidFill>
                <a:latin typeface="+mj-lt"/>
                <a:ea typeface="+mj-ea"/>
                <a:cs typeface="+mj-cs"/>
              </a:rPr>
              <a:t>Battery and charger</a:t>
            </a:r>
            <a:endParaRPr lang="en-US" b="1" dirty="0">
              <a:solidFill>
                <a:schemeClr val="tx2"/>
              </a:solidFill>
              <a:latin typeface="+mj-lt"/>
              <a:ea typeface="+mj-ea"/>
              <a:cs typeface="+mj-cs"/>
            </a:endParaRPr>
          </a:p>
          <a:p>
            <a:pPr marL="692150" indent="-609600">
              <a:lnSpc>
                <a:spcPct val="90000"/>
              </a:lnSpc>
            </a:pPr>
            <a:r>
              <a:rPr lang="en-US" b="1" dirty="0">
                <a:solidFill>
                  <a:schemeClr val="tx2"/>
                </a:solidFill>
                <a:latin typeface="+mj-lt"/>
                <a:ea typeface="+mj-ea"/>
                <a:cs typeface="+mj-cs"/>
              </a:rPr>
              <a:t>Future improvement</a:t>
            </a:r>
          </a:p>
          <a:p>
            <a:pPr marL="692150" indent="-609600">
              <a:lnSpc>
                <a:spcPct val="90000"/>
              </a:lnSpc>
            </a:pPr>
            <a:endParaRPr lang="en-US" sz="1800" dirty="0" smtClean="0">
              <a:cs typeface="Majalla UI"/>
            </a:endParaRPr>
          </a:p>
          <a:p>
            <a:pPr marL="692150" indent="-609600">
              <a:lnSpc>
                <a:spcPct val="90000"/>
              </a:lnSpc>
            </a:pPr>
            <a:endParaRPr lang="en-US" sz="1800" dirty="0">
              <a:cs typeface="Majalla UI"/>
            </a:endParaRPr>
          </a:p>
          <a:p>
            <a:pPr marL="692150" indent="-609600">
              <a:lnSpc>
                <a:spcPct val="90000"/>
              </a:lnSpc>
            </a:pPr>
            <a:endParaRPr lang="en-US" sz="1800" dirty="0" smtClean="0">
              <a:cs typeface="Majalla UI"/>
            </a:endParaRPr>
          </a:p>
          <a:p>
            <a:pPr marL="692150" indent="-609600">
              <a:lnSpc>
                <a:spcPct val="90000"/>
              </a:lnSpc>
              <a:buNone/>
            </a:pPr>
            <a:endParaRPr lang="en-US" b="1" dirty="0">
              <a:cs typeface="Majalla UI"/>
            </a:endParaRP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Pulse width modulation (PWM)</a:t>
            </a:r>
            <a:endParaRPr lang="en-US" dirty="0"/>
          </a:p>
        </p:txBody>
      </p:sp>
      <p:sp>
        <p:nvSpPr>
          <p:cNvPr id="3" name="Content Placeholder 2"/>
          <p:cNvSpPr>
            <a:spLocks noGrp="1"/>
          </p:cNvSpPr>
          <p:nvPr>
            <p:ph sz="half" idx="1"/>
          </p:nvPr>
        </p:nvSpPr>
        <p:spPr>
          <a:xfrm>
            <a:off x="838200" y="2362200"/>
            <a:ext cx="7696200" cy="990600"/>
          </a:xfrm>
        </p:spPr>
        <p:txBody>
          <a:bodyPr/>
          <a:lstStyle/>
          <a:p>
            <a:r>
              <a:rPr lang="en-US" dirty="0" smtClean="0"/>
              <a:t>The presence of PWM technique enables the motors to be speed </a:t>
            </a:r>
            <a:r>
              <a:rPr lang="en-US" dirty="0" err="1" smtClean="0"/>
              <a:t>contrled</a:t>
            </a:r>
            <a:r>
              <a:rPr lang="en-US" dirty="0" smtClean="0"/>
              <a:t> .</a:t>
            </a:r>
          </a:p>
          <a:p>
            <a:endParaRPr lang="en-US" dirty="0" smtClean="0"/>
          </a:p>
        </p:txBody>
      </p:sp>
      <p:pic>
        <p:nvPicPr>
          <p:cNvPr id="2052" name="Picture 4" descr="C:\Users\hazem sale7\Desktop\imagesCABAC9C2.jpg"/>
          <p:cNvPicPr>
            <a:picLocks noChangeAspect="1" noChangeArrowheads="1"/>
          </p:cNvPicPr>
          <p:nvPr/>
        </p:nvPicPr>
        <p:blipFill>
          <a:blip r:embed="rId2" cstate="print"/>
          <a:srcRect/>
          <a:stretch>
            <a:fillRect/>
          </a:stretch>
        </p:blipFill>
        <p:spPr bwMode="auto">
          <a:xfrm>
            <a:off x="5410200" y="3505200"/>
            <a:ext cx="3505200" cy="2971800"/>
          </a:xfrm>
          <a:prstGeom prst="rect">
            <a:avLst/>
          </a:prstGeom>
          <a:noFill/>
        </p:spPr>
      </p:pic>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66800" y="3962400"/>
            <a:ext cx="3835831" cy="762000"/>
          </a:xfrm>
          <a:prstGeom prst="rect">
            <a:avLst/>
          </a:prstGeom>
          <a:noFill/>
        </p:spPr>
      </p:pic>
      <p:sp>
        <p:nvSpPr>
          <p:cNvPr id="2055" name="Rectangle 7"/>
          <p:cNvSpPr>
            <a:spLocks noChangeArrowheads="1"/>
          </p:cNvSpPr>
          <p:nvPr/>
        </p:nvSpPr>
        <p:spPr bwMode="auto">
          <a:xfrm>
            <a:off x="0" y="1019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Circuit diagram</a:t>
            </a:r>
            <a:endParaRPr lang="ar-SA" dirty="0"/>
          </a:p>
        </p:txBody>
      </p:sp>
      <p:pic>
        <p:nvPicPr>
          <p:cNvPr id="1026" name="Picture 2" descr="J:\بدون عنوان.JPG"/>
          <p:cNvPicPr>
            <a:picLocks noChangeAspect="1" noChangeArrowheads="1"/>
          </p:cNvPicPr>
          <p:nvPr/>
        </p:nvPicPr>
        <p:blipFill>
          <a:blip r:embed="rId2" cstate="print"/>
          <a:srcRect/>
          <a:stretch>
            <a:fillRect/>
          </a:stretch>
        </p:blipFill>
        <p:spPr bwMode="auto">
          <a:xfrm>
            <a:off x="914400" y="1905000"/>
            <a:ext cx="7772400" cy="4800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joystick:</a:t>
            </a:r>
            <a:endParaRPr lang="en-US" dirty="0"/>
          </a:p>
        </p:txBody>
      </p:sp>
      <p:sp>
        <p:nvSpPr>
          <p:cNvPr id="3" name="Content Placeholder 2"/>
          <p:cNvSpPr>
            <a:spLocks noGrp="1"/>
          </p:cNvSpPr>
          <p:nvPr>
            <p:ph idx="1"/>
          </p:nvPr>
        </p:nvSpPr>
        <p:spPr>
          <a:xfrm>
            <a:off x="914400" y="2362200"/>
            <a:ext cx="5334000" cy="3733800"/>
          </a:xfrm>
        </p:spPr>
        <p:txBody>
          <a:bodyPr/>
          <a:lstStyle/>
          <a:p>
            <a:r>
              <a:rPr lang="en-US" sz="2400" dirty="0" smtClean="0"/>
              <a:t>The position of the joystick is calculated from the two potentiometers in the joystick. </a:t>
            </a:r>
          </a:p>
          <a:p>
            <a:r>
              <a:rPr lang="en-US" sz="2400" dirty="0" smtClean="0"/>
              <a:t>The joystick can move in two dimensions which typically would represent </a:t>
            </a:r>
            <a:r>
              <a:rPr lang="en-US" sz="2400" dirty="0" smtClean="0"/>
              <a:t>any </a:t>
            </a:r>
            <a:r>
              <a:rPr lang="en-US" sz="2400" dirty="0" smtClean="0"/>
              <a:t>two dimensional </a:t>
            </a:r>
            <a:r>
              <a:rPr lang="en-US" sz="2400" dirty="0" smtClean="0"/>
              <a:t>quantity </a:t>
            </a:r>
            <a:r>
              <a:rPr lang="en-US" sz="2400" dirty="0" smtClean="0"/>
              <a:t>(X </a:t>
            </a:r>
            <a:r>
              <a:rPr lang="en-US" sz="2400" dirty="0" smtClean="0"/>
              <a:t>and Y </a:t>
            </a:r>
            <a:r>
              <a:rPr lang="en-US" sz="2400" dirty="0" smtClean="0"/>
              <a:t>). </a:t>
            </a:r>
            <a:endParaRPr lang="en-US" sz="2400" dirty="0" smtClean="0"/>
          </a:p>
          <a:p>
            <a:r>
              <a:rPr lang="en-US" sz="2400" dirty="0" smtClean="0"/>
              <a:t>To read the potentiometers we use the </a:t>
            </a:r>
            <a:r>
              <a:rPr lang="en-US" sz="2400" i="1" dirty="0" err="1" smtClean="0"/>
              <a:t>analogRead</a:t>
            </a:r>
            <a:r>
              <a:rPr lang="en-US" sz="2400" i="1" dirty="0" smtClean="0"/>
              <a:t>()</a:t>
            </a:r>
            <a:r>
              <a:rPr lang="en-US" sz="2400" dirty="0" smtClean="0"/>
              <a:t> function(ADC).</a:t>
            </a:r>
            <a:endParaRPr lang="en-US" sz="2400" dirty="0"/>
          </a:p>
        </p:txBody>
      </p:sp>
      <p:pic>
        <p:nvPicPr>
          <p:cNvPr id="2050" name="Picture 2"/>
          <p:cNvPicPr>
            <a:picLocks noChangeAspect="1" noChangeArrowheads="1"/>
          </p:cNvPicPr>
          <p:nvPr/>
        </p:nvPicPr>
        <p:blipFill>
          <a:blip r:embed="rId2" cstate="print"/>
          <a:srcRect/>
          <a:stretch>
            <a:fillRect/>
          </a:stretch>
        </p:blipFill>
        <p:spPr bwMode="auto">
          <a:xfrm>
            <a:off x="6324600" y="2286000"/>
            <a:ext cx="2667000" cy="300037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7239000" y="5334000"/>
            <a:ext cx="1600200" cy="1485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a:xfrm>
            <a:off x="914400" y="2362200"/>
            <a:ext cx="5105400" cy="3733800"/>
          </a:xfrm>
        </p:spPr>
        <p:txBody>
          <a:bodyPr/>
          <a:lstStyle/>
          <a:p>
            <a:r>
              <a:rPr lang="en-US" dirty="0" smtClean="0"/>
              <a:t>we use 3 push buttons :</a:t>
            </a:r>
          </a:p>
          <a:p>
            <a:r>
              <a:rPr lang="en-US" dirty="0" smtClean="0"/>
              <a:t>the first push button used As  stop </a:t>
            </a:r>
          </a:p>
          <a:p>
            <a:r>
              <a:rPr lang="en-US" dirty="0" smtClean="0"/>
              <a:t>second push button used to increase the speed</a:t>
            </a:r>
          </a:p>
          <a:p>
            <a:r>
              <a:rPr lang="en-US" dirty="0" smtClean="0"/>
              <a:t> the third push button used to decrease the speed</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6477000" y="2133600"/>
            <a:ext cx="2667000" cy="2062026"/>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5638800" y="4267200"/>
            <a:ext cx="3286125" cy="22860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cap="small" dirty="0" smtClean="0"/>
              <a:t/>
            </a:r>
            <a:br>
              <a:rPr lang="en-US" cap="small" dirty="0" smtClean="0"/>
            </a:br>
            <a:r>
              <a:rPr lang="en-US" cap="small" dirty="0" smtClean="0"/>
              <a:t/>
            </a:r>
            <a:br>
              <a:rPr lang="en-US" cap="small" dirty="0" smtClean="0"/>
            </a:br>
            <a:r>
              <a:rPr lang="en-US" cap="small" dirty="0" smtClean="0"/>
              <a:t>IRF P460:</a:t>
            </a:r>
            <a:br>
              <a:rPr lang="en-US" cap="small" dirty="0" smtClean="0"/>
            </a:br>
            <a:endParaRPr lang="en-US" dirty="0"/>
          </a:p>
        </p:txBody>
      </p:sp>
      <p:sp>
        <p:nvSpPr>
          <p:cNvPr id="3" name="Content Placeholder 2"/>
          <p:cNvSpPr>
            <a:spLocks noGrp="1"/>
          </p:cNvSpPr>
          <p:nvPr>
            <p:ph idx="1"/>
          </p:nvPr>
        </p:nvSpPr>
        <p:spPr/>
        <p:txBody>
          <a:bodyPr/>
          <a:lstStyle/>
          <a:p>
            <a:r>
              <a:rPr lang="en-US" b="1" dirty="0" smtClean="0"/>
              <a:t>Features :</a:t>
            </a:r>
            <a:r>
              <a:rPr lang="en-US" dirty="0" smtClean="0"/>
              <a:t/>
            </a:r>
            <a:br>
              <a:rPr lang="en-US" dirty="0" smtClean="0"/>
            </a:br>
            <a:r>
              <a:rPr lang="en-US" sz="2000" dirty="0" smtClean="0"/>
              <a:t>Fast </a:t>
            </a:r>
            <a:r>
              <a:rPr lang="en-US" sz="2000" dirty="0" smtClean="0"/>
              <a:t>switching times</a:t>
            </a:r>
            <a:br>
              <a:rPr lang="en-US" sz="2000" dirty="0" smtClean="0"/>
            </a:br>
            <a:r>
              <a:rPr lang="en-US" sz="2000" dirty="0" smtClean="0"/>
              <a:t>Low RDS(on) </a:t>
            </a:r>
            <a:br>
              <a:rPr lang="en-US" sz="2000" dirty="0" smtClean="0"/>
            </a:br>
            <a:r>
              <a:rPr lang="en-US" sz="2000" dirty="0" smtClean="0"/>
              <a:t>Rugged </a:t>
            </a:r>
            <a:r>
              <a:rPr lang="en-US" sz="2000" dirty="0" err="1" smtClean="0"/>
              <a:t>polysilicon</a:t>
            </a:r>
            <a:r>
              <a:rPr lang="en-US" sz="2000" dirty="0" smtClean="0"/>
              <a:t> gate cell structure</a:t>
            </a:r>
            <a:br>
              <a:rPr lang="en-US" sz="2000" dirty="0" smtClean="0"/>
            </a:br>
            <a:r>
              <a:rPr lang="en-US" sz="2000" dirty="0" smtClean="0"/>
              <a:t>High Commutating </a:t>
            </a:r>
            <a:r>
              <a:rPr lang="en-US" sz="2000" dirty="0" err="1" smtClean="0"/>
              <a:t>dv</a:t>
            </a:r>
            <a:r>
              <a:rPr lang="en-US" sz="2000" dirty="0" smtClean="0"/>
              <a:t>/</a:t>
            </a:r>
            <a:r>
              <a:rPr lang="en-US" sz="2000" dirty="0" err="1" smtClean="0"/>
              <a:t>dt</a:t>
            </a:r>
            <a:r>
              <a:rPr lang="en-US" sz="2000" dirty="0" smtClean="0"/>
              <a:t> Rating</a:t>
            </a:r>
          </a:p>
          <a:p>
            <a:r>
              <a:rPr lang="en-US" b="1" dirty="0" err="1" smtClean="0"/>
              <a:t>Mosfet</a:t>
            </a:r>
            <a:r>
              <a:rPr lang="en-US" b="1" dirty="0" smtClean="0"/>
              <a:t> ratings</a:t>
            </a:r>
            <a:br>
              <a:rPr lang="en-US" b="1" dirty="0" smtClean="0"/>
            </a:br>
            <a:r>
              <a:rPr lang="en-US" sz="2000" dirty="0" err="1" smtClean="0"/>
              <a:t>VDss</a:t>
            </a:r>
            <a:r>
              <a:rPr lang="en-US" sz="2000" dirty="0" smtClean="0"/>
              <a:t> = 500 V</a:t>
            </a:r>
            <a:br>
              <a:rPr lang="en-US" sz="2000" dirty="0" smtClean="0"/>
            </a:br>
            <a:r>
              <a:rPr lang="en-US" sz="2000" dirty="0" smtClean="0"/>
              <a:t>ID cont = 20A</a:t>
            </a:r>
            <a:br>
              <a:rPr lang="en-US" sz="2000" dirty="0" smtClean="0"/>
            </a:br>
            <a:r>
              <a:rPr lang="en-US" sz="2000" dirty="0" err="1" smtClean="0"/>
              <a:t>RDSon</a:t>
            </a:r>
            <a:r>
              <a:rPr lang="en-US" sz="2000" dirty="0" smtClean="0"/>
              <a:t> = 0.27 Ω</a:t>
            </a:r>
            <a:br>
              <a:rPr lang="en-US" sz="2000" dirty="0" smtClean="0"/>
            </a:br>
            <a:r>
              <a:rPr lang="en-US" sz="2000" dirty="0" err="1" smtClean="0"/>
              <a:t>dv</a:t>
            </a:r>
            <a:r>
              <a:rPr lang="en-US" sz="2000" dirty="0" smtClean="0"/>
              <a:t>\</a:t>
            </a:r>
            <a:r>
              <a:rPr lang="en-US" sz="2000" dirty="0" err="1" smtClean="0"/>
              <a:t>dt</a:t>
            </a:r>
            <a:r>
              <a:rPr lang="en-US" sz="2000" dirty="0" smtClean="0"/>
              <a:t> = 3.5 V\ns</a:t>
            </a:r>
          </a:p>
          <a:p>
            <a:endParaRPr lang="en-US" dirty="0"/>
          </a:p>
        </p:txBody>
      </p:sp>
      <p:pic>
        <p:nvPicPr>
          <p:cNvPr id="4" name="Picture 3"/>
          <p:cNvPicPr/>
          <p:nvPr/>
        </p:nvPicPr>
        <p:blipFill>
          <a:blip r:embed="rId2" cstate="print"/>
          <a:srcRect/>
          <a:stretch>
            <a:fillRect/>
          </a:stretch>
        </p:blipFill>
        <p:spPr bwMode="auto">
          <a:xfrm>
            <a:off x="6400800" y="2286000"/>
            <a:ext cx="2181225" cy="24384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6781800" y="4800600"/>
            <a:ext cx="19050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66800"/>
            <a:ext cx="8001000" cy="1143000"/>
          </a:xfrm>
        </p:spPr>
        <p:txBody>
          <a:bodyPr/>
          <a:lstStyle/>
          <a:p>
            <a:pPr lvl="0"/>
            <a:r>
              <a:rPr lang="en-US" cap="small" dirty="0" smtClean="0"/>
              <a:t>Relay</a:t>
            </a:r>
            <a:br>
              <a:rPr lang="en-US" cap="small" dirty="0" smtClean="0"/>
            </a:br>
            <a:endParaRPr lang="en-US" dirty="0"/>
          </a:p>
        </p:txBody>
      </p:sp>
      <p:pic>
        <p:nvPicPr>
          <p:cNvPr id="4" name="Content Placeholder 3"/>
          <p:cNvPicPr>
            <a:picLocks noGrp="1"/>
          </p:cNvPicPr>
          <p:nvPr>
            <p:ph idx="1"/>
          </p:nvPr>
        </p:nvPicPr>
        <p:blipFill>
          <a:blip r:embed="rId2" cstate="print"/>
          <a:srcRect/>
          <a:stretch>
            <a:fillRect/>
          </a:stretch>
        </p:blipFill>
        <p:spPr bwMode="auto">
          <a:xfrm>
            <a:off x="6019800" y="2438400"/>
            <a:ext cx="2952381" cy="1695687"/>
          </a:xfrm>
          <a:prstGeom prst="rect">
            <a:avLst/>
          </a:prstGeom>
          <a:noFill/>
          <a:ln w="9525">
            <a:noFill/>
            <a:miter lim="800000"/>
            <a:headEnd/>
            <a:tailEnd/>
          </a:ln>
        </p:spPr>
      </p:pic>
      <p:sp>
        <p:nvSpPr>
          <p:cNvPr id="5" name="Rectangle 4"/>
          <p:cNvSpPr/>
          <p:nvPr/>
        </p:nvSpPr>
        <p:spPr>
          <a:xfrm>
            <a:off x="1066800" y="2438400"/>
            <a:ext cx="4572000" cy="1015663"/>
          </a:xfrm>
          <a:prstGeom prst="rect">
            <a:avLst/>
          </a:prstGeom>
        </p:spPr>
        <p:txBody>
          <a:bodyPr>
            <a:spAutoFit/>
          </a:bodyPr>
          <a:lstStyle/>
          <a:p>
            <a:r>
              <a:rPr lang="en-US" sz="2000" dirty="0" smtClean="0">
                <a:solidFill>
                  <a:schemeClr val="tx1"/>
                </a:solidFill>
              </a:rPr>
              <a:t>All relays operate using the same basic principle. Our example will use a commonly used 6 -pin relay.</a:t>
            </a:r>
            <a:endParaRPr lang="en-US" sz="2000" dirty="0">
              <a:solidFill>
                <a:schemeClr val="tx1"/>
              </a:solidFill>
            </a:endParaRPr>
          </a:p>
        </p:txBody>
      </p:sp>
      <p:sp>
        <p:nvSpPr>
          <p:cNvPr id="6" name="Rectangle 5"/>
          <p:cNvSpPr/>
          <p:nvPr/>
        </p:nvSpPr>
        <p:spPr>
          <a:xfrm>
            <a:off x="1143000" y="3505200"/>
            <a:ext cx="4724400" cy="2862322"/>
          </a:xfrm>
          <a:prstGeom prst="rect">
            <a:avLst/>
          </a:prstGeom>
        </p:spPr>
        <p:txBody>
          <a:bodyPr wrap="square">
            <a:spAutoFit/>
          </a:bodyPr>
          <a:lstStyle/>
          <a:p>
            <a:r>
              <a:rPr lang="en-US" sz="2000" dirty="0" smtClean="0">
                <a:solidFill>
                  <a:schemeClr val="tx1"/>
                </a:solidFill>
              </a:rPr>
              <a:t>A de-spiking diode is connected in parallel with the relay coil. in reverse biased position when the relay is turned </a:t>
            </a:r>
            <a:r>
              <a:rPr lang="en-US" sz="2000" dirty="0" smtClean="0">
                <a:solidFill>
                  <a:schemeClr val="tx1"/>
                </a:solidFill>
              </a:rPr>
              <a:t>on no </a:t>
            </a:r>
            <a:r>
              <a:rPr lang="en-US" sz="2000" dirty="0" smtClean="0">
                <a:solidFill>
                  <a:schemeClr val="tx1"/>
                </a:solidFill>
              </a:rPr>
              <a:t>current will flow through the diode. When the relay control circuit turned OFF, current stops flowing through the coil, causing the magnetic field to collapse. </a:t>
            </a:r>
            <a:r>
              <a:rPr lang="en-US" sz="2000" dirty="0" smtClean="0">
                <a:solidFill>
                  <a:schemeClr val="tx1"/>
                </a:solidFill>
              </a:rPr>
              <a:t>inducing a </a:t>
            </a:r>
            <a:r>
              <a:rPr lang="en-US" sz="2000" dirty="0" smtClean="0">
                <a:solidFill>
                  <a:schemeClr val="tx1"/>
                </a:solidFill>
              </a:rPr>
              <a:t>counter voltage</a:t>
            </a:r>
            <a:endParaRPr lang="en-US" sz="2000"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Isolating the pic I\O ports</a:t>
            </a:r>
            <a:endParaRPr lang="ar-SA" dirty="0"/>
          </a:p>
        </p:txBody>
      </p:sp>
      <p:pic>
        <p:nvPicPr>
          <p:cNvPr id="2050" name="Picture 2" descr="J:\grad. project\project\trsw11.jpg"/>
          <p:cNvPicPr>
            <a:picLocks noChangeAspect="1" noChangeArrowheads="1"/>
          </p:cNvPicPr>
          <p:nvPr/>
        </p:nvPicPr>
        <p:blipFill>
          <a:blip r:embed="rId2" cstate="print"/>
          <a:srcRect/>
          <a:stretch>
            <a:fillRect/>
          </a:stretch>
        </p:blipFill>
        <p:spPr bwMode="auto">
          <a:xfrm>
            <a:off x="1295400" y="2286000"/>
            <a:ext cx="7162800" cy="45720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PIC18 F4620</a:t>
            </a:r>
            <a:endParaRPr lang="ar-SA" dirty="0"/>
          </a:p>
        </p:txBody>
      </p:sp>
      <p:sp>
        <p:nvSpPr>
          <p:cNvPr id="3" name="Content Placeholder 2"/>
          <p:cNvSpPr>
            <a:spLocks noGrp="1"/>
          </p:cNvSpPr>
          <p:nvPr>
            <p:ph idx="1"/>
          </p:nvPr>
        </p:nvSpPr>
        <p:spPr/>
        <p:txBody>
          <a:bodyPr/>
          <a:lstStyle/>
          <a:p>
            <a:r>
              <a:rPr lang="en-US" dirty="0" smtClean="0"/>
              <a:t>2- ADC inputs</a:t>
            </a:r>
          </a:p>
          <a:p>
            <a:r>
              <a:rPr lang="en-US" dirty="0" smtClean="0"/>
              <a:t>2-PWM outputs        </a:t>
            </a:r>
          </a:p>
          <a:p>
            <a:r>
              <a:rPr lang="en-US" dirty="0" smtClean="0"/>
              <a:t>3-outputs(relay)</a:t>
            </a:r>
          </a:p>
          <a:p>
            <a:r>
              <a:rPr lang="en-US" dirty="0" smtClean="0"/>
              <a:t>3-interrupts</a:t>
            </a:r>
            <a:r>
              <a:rPr lang="en-US" dirty="0" smtClean="0"/>
              <a:t> (input)</a:t>
            </a:r>
            <a:endParaRPr lang="ar-SA" dirty="0"/>
          </a:p>
        </p:txBody>
      </p:sp>
      <p:pic>
        <p:nvPicPr>
          <p:cNvPr id="8194" name="Picture 2"/>
          <p:cNvPicPr>
            <a:picLocks noChangeAspect="1" noChangeArrowheads="1"/>
          </p:cNvPicPr>
          <p:nvPr/>
        </p:nvPicPr>
        <p:blipFill>
          <a:blip r:embed="rId2" cstate="print"/>
          <a:srcRect/>
          <a:stretch>
            <a:fillRect/>
          </a:stretch>
        </p:blipFill>
        <p:spPr bwMode="auto">
          <a:xfrm>
            <a:off x="5257800" y="2362200"/>
            <a:ext cx="3657600" cy="4276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low chart.jpg"/>
          <p:cNvPicPr>
            <a:picLocks noGrp="1" noChangeAspect="1"/>
          </p:cNvPicPr>
          <p:nvPr>
            <p:ph idx="1"/>
          </p:nvPr>
        </p:nvPicPr>
        <p:blipFill>
          <a:blip r:embed="rId2" cstate="print"/>
          <a:stretch>
            <a:fillRect/>
          </a:stretch>
        </p:blipFill>
        <p:spPr>
          <a:xfrm>
            <a:off x="3581400" y="152400"/>
            <a:ext cx="4648200" cy="6705600"/>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229600" cy="1143000"/>
          </a:xfrm>
        </p:spPr>
        <p:txBody>
          <a:bodyPr/>
          <a:lstStyle/>
          <a:p>
            <a:r>
              <a:rPr lang="en-US" dirty="0" smtClean="0"/>
              <a:t>Interaction between joystick and pic</a:t>
            </a:r>
            <a:endParaRPr lang="ar-SA" dirty="0"/>
          </a:p>
        </p:txBody>
      </p:sp>
      <p:pic>
        <p:nvPicPr>
          <p:cNvPr id="6" name="Picture 5" descr="بدون عنوان2.JPG"/>
          <p:cNvPicPr>
            <a:picLocks noChangeAspect="1"/>
          </p:cNvPicPr>
          <p:nvPr/>
        </p:nvPicPr>
        <p:blipFill>
          <a:blip r:embed="rId2" cstate="print"/>
          <a:stretch>
            <a:fillRect/>
          </a:stretch>
        </p:blipFill>
        <p:spPr>
          <a:xfrm>
            <a:off x="5867400" y="2362200"/>
            <a:ext cx="3276600" cy="4267200"/>
          </a:xfrm>
          <a:prstGeom prst="rect">
            <a:avLst/>
          </a:prstGeom>
        </p:spPr>
      </p:pic>
      <p:graphicFrame>
        <p:nvGraphicFramePr>
          <p:cNvPr id="8" name="Table 7"/>
          <p:cNvGraphicFramePr>
            <a:graphicFrameLocks noGrp="1"/>
          </p:cNvGraphicFramePr>
          <p:nvPr/>
        </p:nvGraphicFramePr>
        <p:xfrm>
          <a:off x="1236305" y="2362200"/>
          <a:ext cx="3488095" cy="4308361"/>
        </p:xfrm>
        <a:graphic>
          <a:graphicData uri="http://schemas.openxmlformats.org/drawingml/2006/table">
            <a:tbl>
              <a:tblPr rtl="1" firstRow="1" bandRow="1">
                <a:tableStyleId>{5C22544A-7EE6-4342-B048-85BDC9FD1C3A}</a:tableStyleId>
              </a:tblPr>
              <a:tblGrid>
                <a:gridCol w="804945"/>
                <a:gridCol w="878120"/>
                <a:gridCol w="855742"/>
                <a:gridCol w="949288"/>
              </a:tblGrid>
              <a:tr h="526227">
                <a:tc gridSpan="3">
                  <a:txBody>
                    <a:bodyPr/>
                    <a:lstStyle/>
                    <a:p>
                      <a:pPr algn="ctr" rtl="1"/>
                      <a:r>
                        <a:rPr lang="en-US" dirty="0" smtClean="0"/>
                        <a:t>Relay status</a:t>
                      </a:r>
                      <a:endParaRPr lang="ar-SA" dirty="0"/>
                    </a:p>
                  </a:txBody>
                  <a:tcPr/>
                </a:tc>
                <a:tc hMerge="1">
                  <a:txBody>
                    <a:bodyPr/>
                    <a:lstStyle/>
                    <a:p>
                      <a:pPr rtl="1"/>
                      <a:endParaRPr lang="ar-SA"/>
                    </a:p>
                  </a:txBody>
                  <a:tcPr/>
                </a:tc>
                <a:tc hMerge="1">
                  <a:txBody>
                    <a:bodyPr/>
                    <a:lstStyle/>
                    <a:p>
                      <a:pPr rtl="1"/>
                      <a:endParaRPr lang="ar-SA"/>
                    </a:p>
                  </a:txBody>
                  <a:tcPr/>
                </a:tc>
                <a:tc rowSpan="2">
                  <a:txBody>
                    <a:bodyPr/>
                    <a:lstStyle/>
                    <a:p>
                      <a:pPr algn="ctr" rtl="1"/>
                      <a:r>
                        <a:rPr lang="en-US" dirty="0" smtClean="0"/>
                        <a:t>Margin </a:t>
                      </a:r>
                      <a:endParaRPr lang="ar-SA" dirty="0"/>
                    </a:p>
                  </a:txBody>
                  <a:tcPr/>
                </a:tc>
              </a:tr>
              <a:tr h="490755">
                <a:tc>
                  <a:txBody>
                    <a:bodyPr/>
                    <a:lstStyle/>
                    <a:p>
                      <a:pPr rtl="1"/>
                      <a:r>
                        <a:rPr lang="en-US" sz="1400" dirty="0" smtClean="0"/>
                        <a:t>Relay3</a:t>
                      </a:r>
                      <a:endParaRPr lang="ar-SA" sz="1400" dirty="0"/>
                    </a:p>
                  </a:txBody>
                  <a:tcPr>
                    <a:solidFill>
                      <a:schemeClr val="accent6">
                        <a:lumMod val="40000"/>
                        <a:lumOff val="60000"/>
                      </a:schemeClr>
                    </a:solidFill>
                  </a:tcPr>
                </a:tc>
                <a:tc>
                  <a:txBody>
                    <a:bodyPr/>
                    <a:lstStyle/>
                    <a:p>
                      <a:pPr rtl="1"/>
                      <a:r>
                        <a:rPr lang="en-US" sz="1400" dirty="0" smtClean="0"/>
                        <a:t>Relay2</a:t>
                      </a:r>
                      <a:endParaRPr lang="ar-SA" sz="1400" dirty="0"/>
                    </a:p>
                  </a:txBody>
                  <a:tcPr>
                    <a:solidFill>
                      <a:schemeClr val="accent6">
                        <a:lumMod val="40000"/>
                        <a:lumOff val="60000"/>
                      </a:schemeClr>
                    </a:solidFill>
                  </a:tcPr>
                </a:tc>
                <a:tc>
                  <a:txBody>
                    <a:bodyPr/>
                    <a:lstStyle/>
                    <a:p>
                      <a:pPr rtl="1"/>
                      <a:r>
                        <a:rPr lang="en-US" sz="1400" dirty="0" smtClean="0"/>
                        <a:t>Relay1</a:t>
                      </a:r>
                      <a:endParaRPr lang="ar-SA" sz="1400" dirty="0"/>
                    </a:p>
                  </a:txBody>
                  <a:tcPr>
                    <a:solidFill>
                      <a:schemeClr val="accent6">
                        <a:lumMod val="40000"/>
                        <a:lumOff val="60000"/>
                      </a:schemeClr>
                    </a:solidFill>
                  </a:tcPr>
                </a:tc>
                <a:tc vMerge="1">
                  <a:txBody>
                    <a:bodyPr/>
                    <a:lstStyle/>
                    <a:p>
                      <a:pPr rtl="1"/>
                      <a:endParaRPr lang="ar-SA"/>
                    </a:p>
                  </a:txBody>
                  <a:tcPr/>
                </a:tc>
              </a:tr>
              <a:tr h="470197">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1</a:t>
                      </a:r>
                      <a:endParaRPr lang="ar-SA" dirty="0"/>
                    </a:p>
                  </a:txBody>
                  <a:tcPr/>
                </a:tc>
              </a:tr>
              <a:tr h="470197">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2</a:t>
                      </a:r>
                      <a:endParaRPr lang="ar-SA" dirty="0"/>
                    </a:p>
                  </a:txBody>
                  <a:tcPr/>
                </a:tc>
              </a:tr>
              <a:tr h="470197">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1</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3</a:t>
                      </a:r>
                      <a:endParaRPr lang="ar-SA" dirty="0"/>
                    </a:p>
                  </a:txBody>
                  <a:tcPr/>
                </a:tc>
              </a:tr>
              <a:tr h="470197">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1</a:t>
                      </a:r>
                      <a:endParaRPr lang="ar-SA" dirty="0"/>
                    </a:p>
                  </a:txBody>
                  <a:tcPr>
                    <a:solidFill>
                      <a:schemeClr val="accent6">
                        <a:lumMod val="40000"/>
                        <a:lumOff val="60000"/>
                      </a:schemeClr>
                    </a:solidFill>
                  </a:tcPr>
                </a:tc>
                <a:tc>
                  <a:txBody>
                    <a:bodyPr/>
                    <a:lstStyle/>
                    <a:p>
                      <a:pPr rtl="1"/>
                      <a:r>
                        <a:rPr lang="en-US" dirty="0" smtClean="0"/>
                        <a:t>1</a:t>
                      </a:r>
                      <a:endParaRPr lang="ar-SA" dirty="0"/>
                    </a:p>
                  </a:txBody>
                  <a:tcPr>
                    <a:solidFill>
                      <a:schemeClr val="accent6">
                        <a:lumMod val="40000"/>
                        <a:lumOff val="60000"/>
                      </a:schemeClr>
                    </a:solidFill>
                  </a:tcPr>
                </a:tc>
                <a:tc>
                  <a:txBody>
                    <a:bodyPr/>
                    <a:lstStyle/>
                    <a:p>
                      <a:pPr rtl="1"/>
                      <a:r>
                        <a:rPr lang="en-US" dirty="0" smtClean="0"/>
                        <a:t>4</a:t>
                      </a:r>
                      <a:endParaRPr lang="ar-SA" dirty="0"/>
                    </a:p>
                  </a:txBody>
                  <a:tcPr/>
                </a:tc>
              </a:tr>
              <a:tr h="470197">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1</a:t>
                      </a:r>
                      <a:endParaRPr lang="ar-SA" dirty="0"/>
                    </a:p>
                  </a:txBody>
                  <a:tcPr>
                    <a:solidFill>
                      <a:schemeClr val="accent6">
                        <a:lumMod val="40000"/>
                        <a:lumOff val="60000"/>
                      </a:schemeClr>
                    </a:solidFill>
                  </a:tcPr>
                </a:tc>
                <a:tc>
                  <a:txBody>
                    <a:bodyPr/>
                    <a:lstStyle/>
                    <a:p>
                      <a:pPr rtl="1"/>
                      <a:r>
                        <a:rPr lang="en-US" dirty="0" smtClean="0"/>
                        <a:t>5</a:t>
                      </a:r>
                      <a:endParaRPr lang="ar-SA" dirty="0"/>
                    </a:p>
                  </a:txBody>
                  <a:tcPr/>
                </a:tc>
              </a:tr>
              <a:tr h="470197">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6</a:t>
                      </a:r>
                      <a:endParaRPr lang="ar-SA" dirty="0"/>
                    </a:p>
                  </a:txBody>
                  <a:tcPr/>
                </a:tc>
              </a:tr>
              <a:tr h="470197">
                <a:tc>
                  <a:txBody>
                    <a:bodyPr/>
                    <a:lstStyle/>
                    <a:p>
                      <a:pPr rtl="1"/>
                      <a:r>
                        <a:rPr lang="en-US" dirty="0" smtClean="0"/>
                        <a:t>1</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0</a:t>
                      </a:r>
                      <a:endParaRPr lang="ar-SA" dirty="0"/>
                    </a:p>
                  </a:txBody>
                  <a:tcPr>
                    <a:solidFill>
                      <a:schemeClr val="accent6">
                        <a:lumMod val="40000"/>
                        <a:lumOff val="60000"/>
                      </a:schemeClr>
                    </a:solidFill>
                  </a:tcPr>
                </a:tc>
                <a:tc>
                  <a:txBody>
                    <a:bodyPr/>
                    <a:lstStyle/>
                    <a:p>
                      <a:pPr rtl="1"/>
                      <a:r>
                        <a:rPr lang="en-US" dirty="0" smtClean="0"/>
                        <a:t>7</a:t>
                      </a:r>
                      <a:endParaRPr lang="ar-SA"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Introduction</a:t>
            </a:r>
            <a:endParaRPr lang="en-US" dirty="0"/>
          </a:p>
        </p:txBody>
      </p:sp>
      <p:sp>
        <p:nvSpPr>
          <p:cNvPr id="3" name="Content Placeholder 2"/>
          <p:cNvSpPr>
            <a:spLocks noGrp="1"/>
          </p:cNvSpPr>
          <p:nvPr>
            <p:ph sz="half" idx="1"/>
          </p:nvPr>
        </p:nvSpPr>
        <p:spPr>
          <a:xfrm>
            <a:off x="762000" y="1981200"/>
            <a:ext cx="8610600" cy="4343400"/>
          </a:xfrm>
        </p:spPr>
        <p:txBody>
          <a:bodyPr/>
          <a:lstStyle/>
          <a:p>
            <a:pPr>
              <a:buNone/>
            </a:pPr>
            <a:r>
              <a:rPr lang="en-US" dirty="0" smtClean="0"/>
              <a:t>   </a:t>
            </a:r>
          </a:p>
          <a:p>
            <a:pPr>
              <a:buNone/>
            </a:pPr>
            <a:r>
              <a:rPr lang="en-US" dirty="0" smtClean="0"/>
              <a:t> In this project we design and</a:t>
            </a:r>
          </a:p>
          <a:p>
            <a:pPr>
              <a:buNone/>
            </a:pPr>
            <a:r>
              <a:rPr lang="en-US" dirty="0" smtClean="0"/>
              <a:t> build an electrical wheel chair</a:t>
            </a:r>
            <a:r>
              <a:rPr lang="en-GB" dirty="0"/>
              <a:t> </a:t>
            </a:r>
            <a:endParaRPr lang="en-GB" dirty="0" smtClean="0"/>
          </a:p>
          <a:p>
            <a:pPr>
              <a:buNone/>
            </a:pPr>
            <a:r>
              <a:rPr lang="en-GB" dirty="0" smtClean="0">
                <a:solidFill>
                  <a:schemeClr val="tx1"/>
                </a:solidFill>
                <a:latin typeface="+mn-lt"/>
                <a:ea typeface="+mn-ea"/>
                <a:cs typeface="+mn-cs"/>
              </a:rPr>
              <a:t>trying </a:t>
            </a:r>
            <a:r>
              <a:rPr lang="en-GB" dirty="0">
                <a:solidFill>
                  <a:schemeClr val="tx1"/>
                </a:solidFill>
                <a:latin typeface="+mn-lt"/>
                <a:ea typeface="+mn-ea"/>
                <a:cs typeface="+mn-cs"/>
              </a:rPr>
              <a:t>to </a:t>
            </a:r>
            <a:r>
              <a:rPr lang="en-GB" dirty="0" smtClean="0">
                <a:solidFill>
                  <a:schemeClr val="tx1"/>
                </a:solidFill>
                <a:latin typeface="+mn-lt"/>
                <a:ea typeface="+mn-ea"/>
                <a:cs typeface="+mn-cs"/>
              </a:rPr>
              <a:t>help the special </a:t>
            </a:r>
          </a:p>
          <a:p>
            <a:pPr>
              <a:buNone/>
            </a:pPr>
            <a:r>
              <a:rPr lang="en-GB" dirty="0" smtClean="0">
                <a:solidFill>
                  <a:schemeClr val="tx1"/>
                </a:solidFill>
                <a:latin typeface="+mn-lt"/>
                <a:ea typeface="+mn-ea"/>
                <a:cs typeface="+mn-cs"/>
              </a:rPr>
              <a:t>needs  </a:t>
            </a:r>
            <a:r>
              <a:rPr lang="en-GB" dirty="0">
                <a:solidFill>
                  <a:schemeClr val="tx1"/>
                </a:solidFill>
                <a:latin typeface="+mn-lt"/>
                <a:ea typeface="+mn-ea"/>
                <a:cs typeface="+mn-cs"/>
              </a:rPr>
              <a:t>segment </a:t>
            </a:r>
            <a:r>
              <a:rPr lang="en-GB" dirty="0" smtClean="0"/>
              <a:t>, </a:t>
            </a:r>
            <a:r>
              <a:rPr lang="en-GB" dirty="0" smtClean="0">
                <a:solidFill>
                  <a:schemeClr val="tx1"/>
                </a:solidFill>
                <a:latin typeface="+mn-lt"/>
                <a:ea typeface="+mn-ea"/>
                <a:cs typeface="+mn-cs"/>
              </a:rPr>
              <a:t>and provide</a:t>
            </a:r>
          </a:p>
          <a:p>
            <a:pPr>
              <a:buNone/>
            </a:pPr>
            <a:r>
              <a:rPr lang="en-GB" dirty="0" smtClean="0">
                <a:solidFill>
                  <a:schemeClr val="tx1"/>
                </a:solidFill>
                <a:latin typeface="+mn-lt"/>
                <a:ea typeface="+mn-ea"/>
                <a:cs typeface="+mn-cs"/>
              </a:rPr>
              <a:t> </a:t>
            </a:r>
            <a:r>
              <a:rPr lang="en-GB" dirty="0">
                <a:solidFill>
                  <a:schemeClr val="tx1"/>
                </a:solidFill>
                <a:latin typeface="+mn-lt"/>
                <a:ea typeface="+mn-ea"/>
                <a:cs typeface="+mn-cs"/>
              </a:rPr>
              <a:t>them </a:t>
            </a:r>
            <a:r>
              <a:rPr lang="en-GB" dirty="0" smtClean="0">
                <a:solidFill>
                  <a:schemeClr val="tx1"/>
                </a:solidFill>
                <a:latin typeface="+mn-lt"/>
                <a:ea typeface="+mn-ea"/>
                <a:cs typeface="+mn-cs"/>
              </a:rPr>
              <a:t> electric </a:t>
            </a:r>
            <a:r>
              <a:rPr lang="en-GB" dirty="0">
                <a:solidFill>
                  <a:schemeClr val="tx1"/>
                </a:solidFill>
                <a:latin typeface="+mn-lt"/>
                <a:ea typeface="+mn-ea"/>
                <a:cs typeface="+mn-cs"/>
              </a:rPr>
              <a:t>chairs which </a:t>
            </a:r>
            <a:endParaRPr lang="en-GB" dirty="0" smtClean="0">
              <a:solidFill>
                <a:schemeClr val="tx1"/>
              </a:solidFill>
              <a:latin typeface="+mn-lt"/>
              <a:ea typeface="+mn-ea"/>
              <a:cs typeface="+mn-cs"/>
            </a:endParaRPr>
          </a:p>
          <a:p>
            <a:pPr>
              <a:buNone/>
            </a:pPr>
            <a:r>
              <a:rPr lang="en-GB" dirty="0" smtClean="0">
                <a:solidFill>
                  <a:schemeClr val="tx1"/>
                </a:solidFill>
                <a:latin typeface="+mn-lt"/>
                <a:ea typeface="+mn-ea"/>
                <a:cs typeface="+mn-cs"/>
              </a:rPr>
              <a:t>are highly performance with </a:t>
            </a:r>
          </a:p>
          <a:p>
            <a:pPr>
              <a:buNone/>
            </a:pPr>
            <a:r>
              <a:rPr lang="en-GB" dirty="0" smtClean="0">
                <a:solidFill>
                  <a:schemeClr val="tx1"/>
                </a:solidFill>
                <a:latin typeface="+mn-lt"/>
                <a:ea typeface="+mn-ea"/>
                <a:cs typeface="+mn-cs"/>
              </a:rPr>
              <a:t>low price  compared </a:t>
            </a:r>
            <a:r>
              <a:rPr lang="en-GB" dirty="0">
                <a:solidFill>
                  <a:schemeClr val="tx1"/>
                </a:solidFill>
                <a:latin typeface="+mn-lt"/>
                <a:ea typeface="+mn-ea"/>
                <a:cs typeface="+mn-cs"/>
              </a:rPr>
              <a:t>with those in the </a:t>
            </a:r>
            <a:r>
              <a:rPr lang="en-GB" dirty="0" smtClean="0">
                <a:solidFill>
                  <a:schemeClr val="tx1"/>
                </a:solidFill>
                <a:latin typeface="+mn-lt"/>
                <a:ea typeface="+mn-ea"/>
                <a:cs typeface="+mn-cs"/>
              </a:rPr>
              <a:t>local market .</a:t>
            </a:r>
            <a:endParaRPr lang="en-US" dirty="0"/>
          </a:p>
        </p:txBody>
      </p:sp>
      <p:pic>
        <p:nvPicPr>
          <p:cNvPr id="48131" name="Picture 3"/>
          <p:cNvPicPr>
            <a:picLocks noChangeAspect="1" noChangeArrowheads="1"/>
          </p:cNvPicPr>
          <p:nvPr/>
        </p:nvPicPr>
        <p:blipFill>
          <a:blip r:embed="rId2" cstate="print"/>
          <a:srcRect/>
          <a:stretch>
            <a:fillRect/>
          </a:stretch>
        </p:blipFill>
        <p:spPr bwMode="auto">
          <a:xfrm>
            <a:off x="5638800" y="2438400"/>
            <a:ext cx="3352800" cy="3200400"/>
          </a:xfrm>
          <a:prstGeom prst="rect">
            <a:avLst/>
          </a:prstGeom>
          <a:noFill/>
          <a:ln w="9525" cap="flat" cmpd="sng">
            <a:noFill/>
            <a:prstDash val="solid"/>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Battery level</a:t>
            </a:r>
            <a:endParaRPr lang="en-US" dirty="0"/>
          </a:p>
        </p:txBody>
      </p:sp>
      <p:pic>
        <p:nvPicPr>
          <p:cNvPr id="7" name="Content Placeholder 6" descr="lm3914-car-battery-indicator.jpg"/>
          <p:cNvPicPr>
            <a:picLocks noGrp="1" noChangeAspect="1"/>
          </p:cNvPicPr>
          <p:nvPr>
            <p:ph sz="half" idx="1"/>
          </p:nvPr>
        </p:nvPicPr>
        <p:blipFill>
          <a:blip r:embed="rId2" cstate="print"/>
          <a:stretch>
            <a:fillRect/>
          </a:stretch>
        </p:blipFill>
        <p:spPr>
          <a:xfrm>
            <a:off x="3733800" y="2514600"/>
            <a:ext cx="5410200" cy="4033058"/>
          </a:xfrm>
        </p:spPr>
      </p:pic>
      <p:sp>
        <p:nvSpPr>
          <p:cNvPr id="4" name="Rectangle 3"/>
          <p:cNvSpPr/>
          <p:nvPr/>
        </p:nvSpPr>
        <p:spPr>
          <a:xfrm>
            <a:off x="1143000" y="2286001"/>
            <a:ext cx="2895600" cy="400110"/>
          </a:xfrm>
          <a:prstGeom prst="rect">
            <a:avLst/>
          </a:prstGeom>
        </p:spPr>
        <p:txBody>
          <a:bodyPr wrap="square">
            <a:spAutoFit/>
          </a:bodyPr>
          <a:lstStyle/>
          <a:p>
            <a:r>
              <a:rPr lang="en-US" sz="2000" b="1" dirty="0" smtClean="0">
                <a:solidFill>
                  <a:schemeClr val="tx1"/>
                </a:solidFill>
              </a:rPr>
              <a:t>LM 3914 Bar mode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sink &amp; cooling system:</a:t>
            </a:r>
            <a:endParaRPr lang="en-US" dirty="0"/>
          </a:p>
        </p:txBody>
      </p:sp>
      <p:pic>
        <p:nvPicPr>
          <p:cNvPr id="4" name="Content Placeholder 3" descr="C:\Documents and Settings\عبدالرحمن\سطح المكتب\heat-sink-164.jpg"/>
          <p:cNvPicPr>
            <a:picLocks noGrp="1"/>
          </p:cNvPicPr>
          <p:nvPr>
            <p:ph idx="1"/>
          </p:nvPr>
        </p:nvPicPr>
        <p:blipFill>
          <a:blip r:embed="rId2" cstate="print"/>
          <a:srcRect/>
          <a:stretch>
            <a:fillRect/>
          </a:stretch>
        </p:blipFill>
        <p:spPr bwMode="auto">
          <a:xfrm>
            <a:off x="6019800" y="2286000"/>
            <a:ext cx="3124200" cy="2667000"/>
          </a:xfrm>
          <a:prstGeom prst="rect">
            <a:avLst/>
          </a:prstGeom>
          <a:noFill/>
          <a:ln w="9525">
            <a:noFill/>
            <a:miter lim="800000"/>
            <a:headEnd/>
            <a:tailEnd/>
          </a:ln>
        </p:spPr>
      </p:pic>
      <p:sp>
        <p:nvSpPr>
          <p:cNvPr id="5" name="Rectangle 4"/>
          <p:cNvSpPr/>
          <p:nvPr/>
        </p:nvSpPr>
        <p:spPr>
          <a:xfrm>
            <a:off x="762000" y="2590800"/>
            <a:ext cx="5105400" cy="3170099"/>
          </a:xfrm>
          <a:prstGeom prst="rect">
            <a:avLst/>
          </a:prstGeom>
        </p:spPr>
        <p:txBody>
          <a:bodyPr wrap="square">
            <a:spAutoFit/>
          </a:bodyPr>
          <a:lstStyle/>
          <a:p>
            <a:r>
              <a:rPr lang="en-US" sz="2000" dirty="0" smtClean="0">
                <a:solidFill>
                  <a:schemeClr val="tx1"/>
                </a:solidFill>
              </a:rPr>
              <a:t>All semiconductor devices have some electrical resistance, just like resistors and coils , etc. This means that when power diodes, power transistors and power MOSFETs are switching or controlling reasonable currents, they dissipate power as heat energy, the heat must be removed to protect damaging the device .</a:t>
            </a:r>
            <a:br>
              <a:rPr lang="en-US" sz="2000" dirty="0" smtClean="0">
                <a:solidFill>
                  <a:schemeClr val="tx1"/>
                </a:solidFill>
              </a:rPr>
            </a:br>
            <a:r>
              <a:rPr lang="en-US" sz="2000" dirty="0" smtClean="0"/>
              <a:t> </a:t>
            </a:r>
            <a:r>
              <a:rPr lang="en-US" sz="2000" dirty="0" smtClean="0">
                <a:solidFill>
                  <a:schemeClr val="tx1"/>
                </a:solidFill>
              </a:rPr>
              <a:t>The most common way to do this is by using a heat sink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Future improvement</a:t>
            </a:r>
            <a:endParaRPr lang="en-US" dirty="0"/>
          </a:p>
        </p:txBody>
      </p:sp>
      <p:sp>
        <p:nvSpPr>
          <p:cNvPr id="3" name="Content Placeholder 2"/>
          <p:cNvSpPr>
            <a:spLocks noGrp="1"/>
          </p:cNvSpPr>
          <p:nvPr>
            <p:ph sz="half" idx="1"/>
          </p:nvPr>
        </p:nvSpPr>
        <p:spPr>
          <a:xfrm>
            <a:off x="914400" y="2667000"/>
            <a:ext cx="3581400" cy="3733800"/>
          </a:xfrm>
        </p:spPr>
        <p:txBody>
          <a:bodyPr/>
          <a:lstStyle/>
          <a:p>
            <a:r>
              <a:rPr lang="en-US" dirty="0" smtClean="0"/>
              <a:t>Multi input signals</a:t>
            </a:r>
          </a:p>
          <a:p>
            <a:pPr>
              <a:buNone/>
            </a:pPr>
            <a:r>
              <a:rPr lang="en-US" dirty="0" smtClean="0"/>
              <a:t>- wire less signal</a:t>
            </a:r>
          </a:p>
          <a:p>
            <a:pPr>
              <a:buNone/>
            </a:pPr>
            <a:r>
              <a:rPr lang="en-US" dirty="0"/>
              <a:t> </a:t>
            </a:r>
            <a:r>
              <a:rPr lang="en-US" dirty="0" smtClean="0"/>
              <a:t>- touch bad</a:t>
            </a:r>
          </a:p>
          <a:p>
            <a:pPr>
              <a:buNone/>
            </a:pPr>
            <a:r>
              <a:rPr lang="en-US" dirty="0" smtClean="0"/>
              <a:t>(according to kind of disability)</a:t>
            </a:r>
            <a:endParaRPr lang="en-US" dirty="0"/>
          </a:p>
        </p:txBody>
      </p:sp>
      <p:sp>
        <p:nvSpPr>
          <p:cNvPr id="4" name="Content Placeholder 3"/>
          <p:cNvSpPr>
            <a:spLocks noGrp="1"/>
          </p:cNvSpPr>
          <p:nvPr>
            <p:ph sz="half" idx="2"/>
          </p:nvPr>
        </p:nvSpPr>
        <p:spPr>
          <a:xfrm>
            <a:off x="8305800" y="5791200"/>
            <a:ext cx="609600" cy="609600"/>
          </a:xfrm>
        </p:spPr>
        <p:txBody>
          <a:bodyPr/>
          <a:lstStyle/>
          <a:p>
            <a:endParaRPr lang="en-US" dirty="0"/>
          </a:p>
        </p:txBody>
      </p:sp>
      <p:pic>
        <p:nvPicPr>
          <p:cNvPr id="61443" name="Picture 28"/>
          <p:cNvPicPr>
            <a:picLocks noChangeAspect="1" noChangeArrowheads="1"/>
          </p:cNvPicPr>
          <p:nvPr/>
        </p:nvPicPr>
        <p:blipFill>
          <a:blip r:embed="rId2" cstate="print"/>
          <a:srcRect/>
          <a:stretch>
            <a:fillRect/>
          </a:stretch>
        </p:blipFill>
        <p:spPr bwMode="auto">
          <a:xfrm>
            <a:off x="4572000" y="2438400"/>
            <a:ext cx="4572000" cy="42328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cap="small" dirty="0" smtClean="0"/>
              <a:t>Economical STUDY:</a:t>
            </a:r>
            <a:endParaRPr lang="en-US" cap="small" dirty="0"/>
          </a:p>
        </p:txBody>
      </p:sp>
      <p:pic>
        <p:nvPicPr>
          <p:cNvPr id="4098" name="Picture 2"/>
          <p:cNvPicPr>
            <a:picLocks noChangeAspect="1" noChangeArrowheads="1"/>
          </p:cNvPicPr>
          <p:nvPr/>
        </p:nvPicPr>
        <p:blipFill>
          <a:blip r:embed="rId2" cstate="print"/>
          <a:srcRect/>
          <a:stretch>
            <a:fillRect/>
          </a:stretch>
        </p:blipFill>
        <p:spPr bwMode="auto">
          <a:xfrm>
            <a:off x="972225" y="2362200"/>
            <a:ext cx="7181175"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38200"/>
            <a:ext cx="8001000" cy="1143000"/>
          </a:xfrm>
        </p:spPr>
        <p:txBody>
          <a:bodyPr/>
          <a:lstStyle/>
          <a:p>
            <a:r>
              <a:rPr lang="en-US" dirty="0" smtClean="0">
                <a:latin typeface="Algerian" pitchFamily="82" charset="0"/>
              </a:rPr>
              <a:t>Any questions?</a:t>
            </a:r>
            <a:br>
              <a:rPr lang="en-US" dirty="0" smtClean="0">
                <a:latin typeface="Algerian" pitchFamily="82" charset="0"/>
              </a:rPr>
            </a:br>
            <a:endParaRPr lang="en-US" dirty="0">
              <a:latin typeface="Algerian" pitchFamily="82" charset="0"/>
            </a:endParaRPr>
          </a:p>
        </p:txBody>
      </p:sp>
      <p:pic>
        <p:nvPicPr>
          <p:cNvPr id="2050" name="Picture 2"/>
          <p:cNvPicPr>
            <a:picLocks noChangeAspect="1" noChangeArrowheads="1"/>
          </p:cNvPicPr>
          <p:nvPr/>
        </p:nvPicPr>
        <p:blipFill>
          <a:blip r:embed="rId2" cstate="print"/>
          <a:srcRect/>
          <a:stretch>
            <a:fillRect/>
          </a:stretch>
        </p:blipFill>
        <p:spPr bwMode="auto">
          <a:xfrm>
            <a:off x="2133600" y="2286000"/>
            <a:ext cx="4772025"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half" idx="1"/>
          </p:nvPr>
        </p:nvPicPr>
        <p:blipFill>
          <a:blip r:embed="rId2" cstate="print"/>
          <a:srcRect/>
          <a:stretch>
            <a:fillRect/>
          </a:stretch>
        </p:blipFill>
        <p:spPr bwMode="auto">
          <a:xfrm>
            <a:off x="1"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Cont.</a:t>
            </a:r>
            <a:endParaRPr lang="en-US" b="0" dirty="0"/>
          </a:p>
        </p:txBody>
      </p:sp>
      <p:sp>
        <p:nvSpPr>
          <p:cNvPr id="3" name="Content Placeholder 2"/>
          <p:cNvSpPr>
            <a:spLocks noGrp="1"/>
          </p:cNvSpPr>
          <p:nvPr>
            <p:ph sz="half" idx="1"/>
          </p:nvPr>
        </p:nvSpPr>
        <p:spPr>
          <a:xfrm>
            <a:off x="457200" y="2362200"/>
            <a:ext cx="5257800" cy="4038600"/>
          </a:xfrm>
        </p:spPr>
        <p:txBody>
          <a:bodyPr/>
          <a:lstStyle/>
          <a:p>
            <a:r>
              <a:rPr lang="en-US" sz="1800" dirty="0" smtClean="0"/>
              <a:t>A people with special needs is( 3_4)% of the total population.</a:t>
            </a:r>
          </a:p>
          <a:p>
            <a:r>
              <a:rPr lang="en-US" sz="1800" dirty="0" smtClean="0"/>
              <a:t> And the latest statistics for the disabled have proved that there is in Palestine, </a:t>
            </a:r>
            <a:r>
              <a:rPr lang="en-US" sz="1800" b="1" u="sng" dirty="0" smtClean="0"/>
              <a:t>the highest proportion of disability </a:t>
            </a:r>
            <a:r>
              <a:rPr lang="en-US" sz="1800" dirty="0" smtClean="0"/>
              <a:t>in the Middle East but in the world by population</a:t>
            </a:r>
          </a:p>
          <a:p>
            <a:r>
              <a:rPr lang="en-US" sz="1800" dirty="0" smtClean="0"/>
              <a:t> and the reason for the high number of disabled people is </a:t>
            </a:r>
            <a:r>
              <a:rPr lang="en-US" sz="1800" b="1" u="sng" dirty="0" smtClean="0"/>
              <a:t>the occupation that uses bombs and missiles banned international </a:t>
            </a:r>
            <a:r>
              <a:rPr lang="en-US" sz="1800" dirty="0" smtClean="0"/>
              <a:t>and train soldiers on kill Palestinian , or you must shoot in his place cause paralysis until a permanent disability, we find that most of the injuries of the spine.</a:t>
            </a:r>
          </a:p>
          <a:p>
            <a:r>
              <a:rPr lang="en-US" sz="1800" b="1" u="sng" dirty="0" smtClean="0"/>
              <a:t>http://gudp.org/ar/?action=home</a:t>
            </a:r>
          </a:p>
        </p:txBody>
      </p:sp>
      <p:pic>
        <p:nvPicPr>
          <p:cNvPr id="1026" name="Picture 2"/>
          <p:cNvPicPr>
            <a:picLocks noChangeAspect="1" noChangeArrowheads="1"/>
          </p:cNvPicPr>
          <p:nvPr/>
        </p:nvPicPr>
        <p:blipFill>
          <a:blip r:embed="rId2" cstate="print"/>
          <a:srcRect/>
          <a:stretch>
            <a:fillRect/>
          </a:stretch>
        </p:blipFill>
        <p:spPr bwMode="auto">
          <a:xfrm>
            <a:off x="3962400" y="762000"/>
            <a:ext cx="4962525" cy="1143000"/>
          </a:xfrm>
          <a:prstGeom prst="rect">
            <a:avLst/>
          </a:prstGeom>
          <a:noFill/>
          <a:ln w="9525">
            <a:noFill/>
            <a:miter lim="800000"/>
            <a:headEnd/>
            <a:tailEnd/>
          </a:ln>
        </p:spPr>
      </p:pic>
      <p:pic>
        <p:nvPicPr>
          <p:cNvPr id="1027" name="Picture 3"/>
          <p:cNvPicPr>
            <a:picLocks noGrp="1" noChangeAspect="1" noChangeArrowheads="1"/>
          </p:cNvPicPr>
          <p:nvPr>
            <p:ph sz="half" idx="2"/>
          </p:nvPr>
        </p:nvPicPr>
        <p:blipFill>
          <a:blip r:embed="rId3" cstate="print"/>
          <a:srcRect/>
          <a:stretch>
            <a:fillRect/>
          </a:stretch>
        </p:blipFill>
        <p:spPr bwMode="auto">
          <a:xfrm>
            <a:off x="5684024" y="2743200"/>
            <a:ext cx="337820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a:t>
            </a:r>
            <a:r>
              <a:rPr lang="en-US" dirty="0" err="1" smtClean="0"/>
              <a:t>describtion</a:t>
            </a:r>
            <a:r>
              <a:rPr lang="en-US" dirty="0" smtClean="0"/>
              <a:t>:-</a:t>
            </a:r>
            <a:endParaRPr lang="en-US" dirty="0"/>
          </a:p>
        </p:txBody>
      </p:sp>
      <p:sp>
        <p:nvSpPr>
          <p:cNvPr id="3" name="Content Placeholder 2"/>
          <p:cNvSpPr>
            <a:spLocks noGrp="1"/>
          </p:cNvSpPr>
          <p:nvPr>
            <p:ph sz="half" idx="1"/>
          </p:nvPr>
        </p:nvSpPr>
        <p:spPr>
          <a:xfrm>
            <a:off x="762000" y="2362200"/>
            <a:ext cx="7924800" cy="4038600"/>
          </a:xfrm>
        </p:spPr>
        <p:txBody>
          <a:bodyPr/>
          <a:lstStyle/>
          <a:p>
            <a:pPr>
              <a:buFont typeface="Wingdings" pitchFamily="2" charset="2"/>
              <a:buChar char="v"/>
            </a:pPr>
            <a:r>
              <a:rPr lang="en-US" dirty="0" smtClean="0"/>
              <a:t>As shown in figure  the project  consists of:</a:t>
            </a:r>
          </a:p>
          <a:p>
            <a:r>
              <a:rPr lang="en-US" sz="2400" dirty="0" smtClean="0"/>
              <a:t>Two motors.</a:t>
            </a:r>
          </a:p>
          <a:p>
            <a:r>
              <a:rPr lang="en-US" sz="2400" dirty="0" smtClean="0"/>
              <a:t>Four wheels.</a:t>
            </a:r>
          </a:p>
          <a:p>
            <a:r>
              <a:rPr lang="en-US" sz="2400" dirty="0" smtClean="0"/>
              <a:t>Simple structure chair.</a:t>
            </a:r>
          </a:p>
          <a:p>
            <a:r>
              <a:rPr lang="en-US" sz="2400" dirty="0" smtClean="0"/>
              <a:t>Battery.</a:t>
            </a:r>
          </a:p>
          <a:p>
            <a:r>
              <a:rPr lang="en-US" sz="2400" dirty="0" smtClean="0"/>
              <a:t>Microcontroller circuits.</a:t>
            </a:r>
          </a:p>
          <a:p>
            <a:r>
              <a:rPr lang="en-US" sz="2400" dirty="0" smtClean="0"/>
              <a:t>Control unit (push buttons,</a:t>
            </a:r>
          </a:p>
          <a:p>
            <a:pPr>
              <a:buNone/>
            </a:pPr>
            <a:r>
              <a:rPr lang="en-US" sz="2400" dirty="0" smtClean="0"/>
              <a:t>   joystick…) </a:t>
            </a:r>
            <a:endParaRPr lang="en-US" sz="2400" dirty="0"/>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4953000" y="2819400"/>
            <a:ext cx="4028253"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sz="half" idx="1"/>
          </p:nvPr>
        </p:nvSpPr>
        <p:spPr>
          <a:xfrm>
            <a:off x="914400" y="2362200"/>
            <a:ext cx="5791200" cy="3733800"/>
          </a:xfrm>
        </p:spPr>
        <p:txBody>
          <a:bodyPr/>
          <a:lstStyle/>
          <a:p>
            <a:r>
              <a:rPr lang="en-US" dirty="0" smtClean="0"/>
              <a:t>This wheel chair should be able :</a:t>
            </a:r>
          </a:p>
          <a:p>
            <a:pPr>
              <a:buNone/>
            </a:pPr>
            <a:endParaRPr lang="en-US" dirty="0" smtClean="0"/>
          </a:p>
          <a:p>
            <a:pPr>
              <a:buFont typeface="Wingdings" pitchFamily="2" charset="2"/>
              <a:buChar char="v"/>
            </a:pPr>
            <a:r>
              <a:rPr lang="en-US" dirty="0" smtClean="0"/>
              <a:t>Move forward.</a:t>
            </a:r>
          </a:p>
          <a:p>
            <a:pPr>
              <a:buFont typeface="Wingdings" pitchFamily="2" charset="2"/>
              <a:buChar char="v"/>
            </a:pPr>
            <a:r>
              <a:rPr lang="en-US" dirty="0" smtClean="0"/>
              <a:t>Move backward.</a:t>
            </a:r>
          </a:p>
          <a:p>
            <a:pPr>
              <a:buFont typeface="Wingdings" pitchFamily="2" charset="2"/>
              <a:buChar char="v"/>
            </a:pPr>
            <a:endParaRPr lang="en-US" dirty="0"/>
          </a:p>
        </p:txBody>
      </p:sp>
      <p:sp>
        <p:nvSpPr>
          <p:cNvPr id="4" name="Content Placeholder 3"/>
          <p:cNvSpPr>
            <a:spLocks noGrp="1"/>
          </p:cNvSpPr>
          <p:nvPr>
            <p:ph sz="half" idx="2"/>
          </p:nvPr>
        </p:nvSpPr>
        <p:spPr/>
        <p:txBody>
          <a:bodyPr/>
          <a:lstStyle/>
          <a:p>
            <a:endParaRPr lang="en-US" dirty="0" smtClean="0"/>
          </a:p>
          <a:p>
            <a:pPr>
              <a:buNone/>
            </a:pPr>
            <a:endParaRPr lang="en-US" dirty="0" smtClean="0"/>
          </a:p>
          <a:p>
            <a:pPr>
              <a:buFont typeface="Wingdings" pitchFamily="2" charset="2"/>
              <a:buChar char="v"/>
            </a:pPr>
            <a:r>
              <a:rPr lang="en-US" dirty="0" smtClean="0"/>
              <a:t>Turn right.</a:t>
            </a:r>
          </a:p>
          <a:p>
            <a:pPr>
              <a:buFont typeface="Wingdings" pitchFamily="2" charset="2"/>
              <a:buChar char="v"/>
            </a:pPr>
            <a:r>
              <a:rPr lang="en-US" dirty="0" smtClean="0"/>
              <a:t>Turn left.</a:t>
            </a:r>
            <a:endParaRPr lang="en-US" dirty="0"/>
          </a:p>
          <a:p>
            <a:pPr>
              <a:buNone/>
            </a:pPr>
            <a:endParaRPr lang="en-US" dirty="0"/>
          </a:p>
        </p:txBody>
      </p:sp>
      <p:pic>
        <p:nvPicPr>
          <p:cNvPr id="4100" name="Picture 4"/>
          <p:cNvPicPr>
            <a:picLocks noChangeAspect="1" noChangeArrowheads="1"/>
          </p:cNvPicPr>
          <p:nvPr/>
        </p:nvPicPr>
        <p:blipFill>
          <a:blip r:embed="rId2" cstate="print"/>
          <a:srcRect/>
          <a:stretch>
            <a:fillRect/>
          </a:stretch>
        </p:blipFill>
        <p:spPr bwMode="auto">
          <a:xfrm>
            <a:off x="1600200" y="4419600"/>
            <a:ext cx="2057400" cy="2305049"/>
          </a:xfrm>
          <a:prstGeom prst="rect">
            <a:avLst/>
          </a:prstGeom>
          <a:noFill/>
          <a:ln w="9525">
            <a:noFill/>
            <a:miter lim="800000"/>
            <a:headEnd/>
            <a:tailEnd/>
          </a:ln>
        </p:spPr>
      </p:pic>
      <p:pic>
        <p:nvPicPr>
          <p:cNvPr id="4102" name="Picture 6"/>
          <p:cNvPicPr>
            <a:picLocks noChangeAspect="1" noChangeArrowheads="1"/>
          </p:cNvPicPr>
          <p:nvPr/>
        </p:nvPicPr>
        <p:blipFill>
          <a:blip r:embed="rId3" cstate="print"/>
          <a:srcRect/>
          <a:stretch>
            <a:fillRect/>
          </a:stretch>
        </p:blipFill>
        <p:spPr bwMode="auto">
          <a:xfrm>
            <a:off x="5105400" y="4343400"/>
            <a:ext cx="2133600" cy="23206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Mechanical structure</a:t>
            </a:r>
            <a:endParaRPr lang="en-US" dirty="0"/>
          </a:p>
        </p:txBody>
      </p:sp>
      <p:sp>
        <p:nvSpPr>
          <p:cNvPr id="3" name="Content Placeholder 2"/>
          <p:cNvSpPr>
            <a:spLocks noGrp="1"/>
          </p:cNvSpPr>
          <p:nvPr>
            <p:ph sz="half" idx="1"/>
          </p:nvPr>
        </p:nvSpPr>
        <p:spPr>
          <a:xfrm>
            <a:off x="762000" y="2819400"/>
            <a:ext cx="5257800" cy="3733800"/>
          </a:xfrm>
        </p:spPr>
        <p:txBody>
          <a:bodyPr/>
          <a:lstStyle/>
          <a:p>
            <a:r>
              <a:rPr lang="en-US" dirty="0" smtClean="0"/>
              <a:t>Satisfies the international std.</a:t>
            </a:r>
            <a:br>
              <a:rPr lang="en-US" dirty="0" smtClean="0"/>
            </a:br>
            <a:endParaRPr lang="en-US" dirty="0" smtClean="0"/>
          </a:p>
          <a:p>
            <a:r>
              <a:rPr lang="en-US" dirty="0" smtClean="0"/>
              <a:t>Satisfies the main target</a:t>
            </a:r>
            <a:br>
              <a:rPr lang="en-US" dirty="0" smtClean="0"/>
            </a:br>
            <a:endParaRPr lang="en-US" dirty="0" smtClean="0"/>
          </a:p>
          <a:p>
            <a:r>
              <a:rPr lang="en-US" dirty="0" smtClean="0"/>
              <a:t>Simple to implement</a:t>
            </a:r>
            <a:endParaRPr lang="en-US" dirty="0"/>
          </a:p>
        </p:txBody>
      </p:sp>
      <p:pic>
        <p:nvPicPr>
          <p:cNvPr id="3074" name="Picture 2"/>
          <p:cNvPicPr>
            <a:picLocks noGrp="1" noChangeAspect="1" noChangeArrowheads="1"/>
          </p:cNvPicPr>
          <p:nvPr>
            <p:ph sz="half" idx="2"/>
          </p:nvPr>
        </p:nvPicPr>
        <p:blipFill>
          <a:blip r:embed="rId2" cstate="print"/>
          <a:srcRect/>
          <a:stretch>
            <a:fillRect/>
          </a:stretch>
        </p:blipFill>
        <p:spPr bwMode="auto">
          <a:xfrm>
            <a:off x="5867400" y="2357294"/>
            <a:ext cx="3048000" cy="2138506"/>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5867400" y="4572000"/>
            <a:ext cx="30480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33400"/>
            <a:ext cx="8001000" cy="1143000"/>
          </a:xfrm>
        </p:spPr>
        <p:txBody>
          <a:bodyPr/>
          <a:lstStyle/>
          <a:p>
            <a:pPr algn="ctr"/>
            <a:r>
              <a:rPr lang="en-US" dirty="0" smtClean="0"/>
              <a:t>Design specifications</a:t>
            </a:r>
            <a:endParaRPr lang="en-US" dirty="0"/>
          </a:p>
        </p:txBody>
      </p:sp>
      <p:sp>
        <p:nvSpPr>
          <p:cNvPr id="3" name="Content Placeholder 2"/>
          <p:cNvSpPr>
            <a:spLocks noGrp="1"/>
          </p:cNvSpPr>
          <p:nvPr>
            <p:ph sz="half" idx="1"/>
          </p:nvPr>
        </p:nvSpPr>
        <p:spPr>
          <a:xfrm>
            <a:off x="914400" y="2286000"/>
            <a:ext cx="7848600" cy="3733800"/>
          </a:xfrm>
        </p:spPr>
        <p:txBody>
          <a:bodyPr/>
          <a:lstStyle/>
          <a:p>
            <a:pPr lvl="0"/>
            <a:r>
              <a:rPr lang="en-GB" sz="1600" dirty="0" smtClean="0">
                <a:solidFill>
                  <a:schemeClr val="tx1"/>
                </a:solidFill>
                <a:latin typeface="+mn-lt"/>
                <a:ea typeface="+mn-ea"/>
                <a:cs typeface="+mn-cs"/>
              </a:rPr>
              <a:t>Weight Capacity</a:t>
            </a:r>
            <a:r>
              <a:rPr lang="en-GB" sz="1600" dirty="0">
                <a:solidFill>
                  <a:schemeClr val="tx1"/>
                </a:solidFill>
                <a:latin typeface="+mn-lt"/>
                <a:ea typeface="+mn-ea"/>
                <a:cs typeface="+mn-cs"/>
              </a:rPr>
              <a:t>:  165 Lbs. , 75 kg</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Maximum Speed: </a:t>
            </a:r>
            <a:r>
              <a:rPr lang="en-GB" sz="1600" dirty="0" smtClean="0">
                <a:solidFill>
                  <a:schemeClr val="tx1"/>
                </a:solidFill>
                <a:latin typeface="+mn-lt"/>
                <a:ea typeface="+mn-ea"/>
                <a:cs typeface="+mn-cs"/>
              </a:rPr>
              <a:t>flat </a:t>
            </a:r>
            <a:r>
              <a:rPr lang="en-GB" sz="1600" dirty="0">
                <a:solidFill>
                  <a:schemeClr val="tx1"/>
                </a:solidFill>
                <a:latin typeface="+mn-lt"/>
                <a:ea typeface="+mn-ea"/>
                <a:cs typeface="+mn-cs"/>
              </a:rPr>
              <a:t>surface 6 </a:t>
            </a:r>
            <a:r>
              <a:rPr lang="en-GB" sz="1600" dirty="0" smtClean="0">
                <a:solidFill>
                  <a:schemeClr val="tx1"/>
                </a:solidFill>
                <a:latin typeface="+mn-lt"/>
                <a:ea typeface="+mn-ea"/>
                <a:cs typeface="+mn-cs"/>
              </a:rPr>
              <a:t>MPH, </a:t>
            </a:r>
            <a:r>
              <a:rPr lang="en-GB" sz="1600" dirty="0">
                <a:solidFill>
                  <a:schemeClr val="tx1"/>
                </a:solidFill>
                <a:latin typeface="+mn-lt"/>
                <a:ea typeface="+mn-ea"/>
                <a:cs typeface="+mn-cs"/>
              </a:rPr>
              <a:t>9.5 </a:t>
            </a:r>
            <a:r>
              <a:rPr lang="en-GB" sz="1600" dirty="0" err="1">
                <a:solidFill>
                  <a:schemeClr val="tx1"/>
                </a:solidFill>
                <a:latin typeface="+mn-lt"/>
                <a:ea typeface="+mn-ea"/>
                <a:cs typeface="+mn-cs"/>
              </a:rPr>
              <a:t>kmh</a:t>
            </a:r>
            <a:r>
              <a:rPr lang="en-GB" sz="1600" dirty="0">
                <a:solidFill>
                  <a:schemeClr val="tx1"/>
                </a:solidFill>
                <a:latin typeface="+mn-lt"/>
                <a:ea typeface="+mn-ea"/>
                <a:cs typeface="+mn-cs"/>
              </a:rPr>
              <a:t>, : incline </a:t>
            </a:r>
            <a:r>
              <a:rPr lang="en-GB" sz="1600" dirty="0" err="1">
                <a:solidFill>
                  <a:schemeClr val="tx1"/>
                </a:solidFill>
                <a:latin typeface="+mn-lt"/>
                <a:ea typeface="+mn-ea"/>
                <a:cs typeface="+mn-cs"/>
              </a:rPr>
              <a:t>sufrace</a:t>
            </a:r>
            <a:r>
              <a:rPr lang="en-GB" sz="1600" dirty="0">
                <a:solidFill>
                  <a:schemeClr val="tx1"/>
                </a:solidFill>
                <a:latin typeface="+mn-lt"/>
                <a:ea typeface="+mn-ea"/>
                <a:cs typeface="+mn-cs"/>
              </a:rPr>
              <a:t> 4 </a:t>
            </a:r>
            <a:r>
              <a:rPr lang="en-GB" sz="1600" dirty="0" smtClean="0">
                <a:solidFill>
                  <a:schemeClr val="tx1"/>
                </a:solidFill>
                <a:latin typeface="+mn-lt"/>
                <a:ea typeface="+mn-ea"/>
                <a:cs typeface="+mn-cs"/>
              </a:rPr>
              <a:t>MPH, </a:t>
            </a:r>
            <a:r>
              <a:rPr lang="en-GB" sz="1600" dirty="0">
                <a:solidFill>
                  <a:schemeClr val="tx1"/>
                </a:solidFill>
                <a:latin typeface="+mn-lt"/>
                <a:ea typeface="+mn-ea"/>
                <a:cs typeface="+mn-cs"/>
              </a:rPr>
              <a:t>6.4 </a:t>
            </a:r>
            <a:r>
              <a:rPr lang="en-GB" sz="1600" dirty="0" err="1">
                <a:solidFill>
                  <a:schemeClr val="tx1"/>
                </a:solidFill>
                <a:latin typeface="+mn-lt"/>
                <a:ea typeface="+mn-ea"/>
                <a:cs typeface="+mn-cs"/>
              </a:rPr>
              <a:t>kmh</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Turning Radius:  33'' , 83.8 cm</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Ground Clearance:  4.5" , 11.4 cm</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Range of Travel:  25 miles per charge , 40.25 km</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seat Width 18", 20" / 45.7 cm , 50.8 cm </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Seat Length  16’’ / 40.6</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Seat Depths : 16" , 40.6 cm</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Seat-to-Floor Height 19.5" / 49.5</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Backrest Height  17.5’’ / 44.5 </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Overall Length: 41" , 104.1 cm</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Overall Width:  23.5" to 27.5" , 59.7 cm to 69.9 cm</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Overall height : 36.5 , 93 cm</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Wheels: 12.5' ,  31.8 cm" Drive /8' ,  20.3 cm" Caster</a:t>
            </a:r>
            <a:endParaRPr lang="en-US" sz="1600" dirty="0">
              <a:solidFill>
                <a:schemeClr val="tx1"/>
              </a:solidFill>
              <a:latin typeface="+mn-lt"/>
              <a:ea typeface="+mn-ea"/>
              <a:cs typeface="+mn-cs"/>
            </a:endParaRPr>
          </a:p>
          <a:p>
            <a:pPr lvl="0"/>
            <a:r>
              <a:rPr lang="en-GB" sz="1600" dirty="0">
                <a:solidFill>
                  <a:schemeClr val="tx1"/>
                </a:solidFill>
                <a:latin typeface="+mn-lt"/>
                <a:ea typeface="+mn-ea"/>
                <a:cs typeface="+mn-cs"/>
              </a:rPr>
              <a:t>Heaviest Piece:  100 Lbs ,45 kg</a:t>
            </a:r>
            <a:endParaRPr lang="en-US" sz="1600" dirty="0">
              <a:solidFill>
                <a:schemeClr val="tx1"/>
              </a:solidFill>
              <a:latin typeface="+mn-lt"/>
              <a:ea typeface="+mn-ea"/>
              <a:cs typeface="+mn-cs"/>
            </a:endParaRPr>
          </a:p>
          <a:p>
            <a:endParaRPr lang="en-US" sz="1600" dirty="0"/>
          </a:p>
        </p:txBody>
      </p:sp>
      <p:pic>
        <p:nvPicPr>
          <p:cNvPr id="5" name="Picture 1" descr="Wheelchair"/>
          <p:cNvPicPr>
            <a:picLocks noChangeAspect="1" noChangeArrowheads="1"/>
          </p:cNvPicPr>
          <p:nvPr/>
        </p:nvPicPr>
        <p:blipFill>
          <a:blip r:embed="rId2" cstate="print"/>
          <a:srcRect/>
          <a:stretch>
            <a:fillRect/>
          </a:stretch>
        </p:blipFill>
        <p:spPr bwMode="auto">
          <a:xfrm>
            <a:off x="6000944" y="3048000"/>
            <a:ext cx="3143056" cy="289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Dynamics calculations</a:t>
            </a:r>
            <a:endParaRPr lang="en-US" dirty="0"/>
          </a:p>
        </p:txBody>
      </p:sp>
      <p:sp>
        <p:nvSpPr>
          <p:cNvPr id="3" name="Content Placeholder 2"/>
          <p:cNvSpPr>
            <a:spLocks noGrp="1"/>
          </p:cNvSpPr>
          <p:nvPr>
            <p:ph sz="half" idx="1"/>
          </p:nvPr>
        </p:nvSpPr>
        <p:spPr>
          <a:xfrm>
            <a:off x="914400" y="2362200"/>
            <a:ext cx="4038600" cy="3733800"/>
          </a:xfrm>
        </p:spPr>
        <p:txBody>
          <a:bodyPr/>
          <a:lstStyle/>
          <a:p>
            <a:r>
              <a:rPr lang="en-US" dirty="0" smtClean="0"/>
              <a:t>On a flat area:-</a:t>
            </a:r>
          </a:p>
          <a:p>
            <a:pPr>
              <a:buNone/>
            </a:pPr>
            <a:endParaRPr lang="en-US" dirty="0" smtClean="0"/>
          </a:p>
          <a:p>
            <a:pPr>
              <a:buFont typeface="Wingdings" pitchFamily="2" charset="2"/>
              <a:buChar char="v"/>
            </a:pPr>
            <a:r>
              <a:rPr lang="en-GB" dirty="0" smtClean="0"/>
              <a:t>V=6 </a:t>
            </a:r>
            <a:r>
              <a:rPr lang="en-GB" dirty="0"/>
              <a:t>mph   </a:t>
            </a:r>
            <a:r>
              <a:rPr lang="en-GB" dirty="0" smtClean="0"/>
              <a:t>V=9.6km/h</a:t>
            </a:r>
          </a:p>
          <a:p>
            <a:pPr>
              <a:buNone/>
            </a:pPr>
            <a:endParaRPr lang="en-GB" dirty="0" smtClean="0"/>
          </a:p>
          <a:p>
            <a:pPr>
              <a:buFont typeface="Wingdings" pitchFamily="2" charset="2"/>
              <a:buChar char="v"/>
            </a:pPr>
            <a:r>
              <a:rPr lang="en-GB" dirty="0"/>
              <a:t> </a:t>
            </a:r>
            <a:r>
              <a:rPr lang="en-GB" dirty="0" smtClean="0"/>
              <a:t>Tm = 18.3 </a:t>
            </a:r>
            <a:r>
              <a:rPr lang="en-GB" dirty="0" err="1" smtClean="0"/>
              <a:t>N.m</a:t>
            </a:r>
            <a:endParaRPr lang="en-GB" dirty="0" smtClean="0"/>
          </a:p>
          <a:p>
            <a:pPr>
              <a:buNone/>
            </a:pPr>
            <a:r>
              <a:rPr lang="en-GB" dirty="0" smtClean="0"/>
              <a:t> </a:t>
            </a:r>
            <a:endParaRPr lang="en-US" dirty="0"/>
          </a:p>
          <a:p>
            <a:pPr>
              <a:buFont typeface="Wingdings" pitchFamily="2" charset="2"/>
              <a:buChar char="v"/>
            </a:pPr>
            <a:r>
              <a:rPr lang="en-US" dirty="0" err="1" smtClean="0"/>
              <a:t>Pe</a:t>
            </a:r>
            <a:r>
              <a:rPr lang="en-US" dirty="0" smtClean="0"/>
              <a:t> = 460 watt.</a:t>
            </a:r>
            <a:endParaRPr lang="en-US" dirty="0"/>
          </a:p>
        </p:txBody>
      </p:sp>
      <p:pic>
        <p:nvPicPr>
          <p:cNvPr id="5" name="Content Placeholder 4" descr="Untitled.jpg"/>
          <p:cNvPicPr>
            <a:picLocks noGrp="1" noChangeAspect="1"/>
          </p:cNvPicPr>
          <p:nvPr>
            <p:ph sz="half" idx="2"/>
          </p:nvPr>
        </p:nvPicPr>
        <p:blipFill>
          <a:blip r:embed="rId2" cstate="print"/>
          <a:stretch>
            <a:fillRect/>
          </a:stretch>
        </p:blipFill>
        <p:spPr>
          <a:xfrm>
            <a:off x="5638800" y="2438400"/>
            <a:ext cx="2590800" cy="2362200"/>
          </a:xfrm>
        </p:spPr>
      </p:pic>
      <p:pic>
        <p:nvPicPr>
          <p:cNvPr id="55298" name="Picture 2"/>
          <p:cNvPicPr>
            <a:picLocks noChangeAspect="1" noChangeArrowheads="1"/>
          </p:cNvPicPr>
          <p:nvPr/>
        </p:nvPicPr>
        <p:blipFill>
          <a:blip r:embed="rId3" cstate="print"/>
          <a:srcRect/>
          <a:stretch>
            <a:fillRect/>
          </a:stretch>
        </p:blipFill>
        <p:spPr bwMode="auto">
          <a:xfrm>
            <a:off x="5943600" y="4800600"/>
            <a:ext cx="2308225" cy="1806575"/>
          </a:xfrm>
          <a:prstGeom prst="rect">
            <a:avLst/>
          </a:prstGeom>
          <a:noFill/>
          <a:ln w="9525" cap="flat" cmpd="sng">
            <a:noFill/>
            <a:prstDash val="solid"/>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1">
                <a:gamma/>
                <a:shade val="50196"/>
                <a:invGamma/>
              </a:schemeClr>
            </a:gs>
          </a:gsLst>
          <a:path path="rect">
            <a:fillToRect l="50000" t="50000" r="50000" b="50000"/>
          </a:path>
        </a:gra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defRPr kumimoji="0" lang="en-US" sz="2800" b="0" i="0" u="none" strike="noStrike" cap="none" normalizeH="0" baseline="0" smtClean="0">
            <a:ln>
              <a:noFill/>
            </a:ln>
            <a:solidFill>
              <a:schemeClr val="accent1"/>
            </a:solidFill>
            <a:effectLst/>
            <a:latin typeface="Arial" charset="0"/>
          </a:defRPr>
        </a:defPPr>
      </a:lstStyle>
    </a:spDef>
    <a:lnDef>
      <a:spPr bwMode="auto">
        <a:xfrm>
          <a:off x="0" y="0"/>
          <a:ext cx="1" cy="1"/>
        </a:xfrm>
        <a:custGeom>
          <a:avLst/>
          <a:gdLst/>
          <a:ahLst/>
          <a:cxnLst/>
          <a:rect l="0" t="0" r="0" b="0"/>
          <a:pathLst/>
        </a:custGeom>
        <a:gradFill rotWithShape="0">
          <a:gsLst>
            <a:gs pos="0">
              <a:schemeClr val="accent1"/>
            </a:gs>
            <a:gs pos="100000">
              <a:schemeClr val="accent1">
                <a:gamma/>
                <a:shade val="50196"/>
                <a:invGamma/>
              </a:schemeClr>
            </a:gs>
          </a:gsLst>
          <a:path path="rect">
            <a:fillToRect l="50000" t="50000" r="50000" b="50000"/>
          </a:path>
        </a:gra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defRPr kumimoji="0" lang="en-US" sz="2800" b="0" i="0" u="none" strike="noStrike" cap="none" normalizeH="0" baseline="0" smtClean="0">
            <a:ln>
              <a:noFill/>
            </a:ln>
            <a:solidFill>
              <a:schemeClr val="accent1"/>
            </a:solidFill>
            <a:effectLst/>
            <a:latin typeface="Arial" charset="0"/>
          </a:defRPr>
        </a:defPPr>
      </a:lstStyle>
    </a:lnDef>
  </a:objectDefaults>
  <a:extraClrSchemeLst>
    <a:extraClrScheme>
      <a:clrScheme name="Capsules 1">
        <a:dk1>
          <a:srgbClr val="000066"/>
        </a:dk1>
        <a:lt1>
          <a:srgbClr val="FFFFEB"/>
        </a:lt1>
        <a:dk2>
          <a:srgbClr val="336699"/>
        </a:dk2>
        <a:lt2>
          <a:srgbClr val="FFFFEB"/>
        </a:lt2>
        <a:accent1>
          <a:srgbClr val="666699"/>
        </a:accent1>
        <a:accent2>
          <a:srgbClr val="99CCFF"/>
        </a:accent2>
        <a:accent3>
          <a:srgbClr val="ADB8CA"/>
        </a:accent3>
        <a:accent4>
          <a:srgbClr val="DADAC9"/>
        </a:accent4>
        <a:accent5>
          <a:srgbClr val="B8B8CA"/>
        </a:accent5>
        <a:accent6>
          <a:srgbClr val="8AB9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2">
        <a:dk1>
          <a:srgbClr val="003366"/>
        </a:dk1>
        <a:lt1>
          <a:srgbClr val="FFFFFF"/>
        </a:lt1>
        <a:dk2>
          <a:srgbClr val="006666"/>
        </a:dk2>
        <a:lt2>
          <a:srgbClr val="003366"/>
        </a:lt2>
        <a:accent1>
          <a:srgbClr val="99CC99"/>
        </a:accent1>
        <a:accent2>
          <a:srgbClr val="33CCCC"/>
        </a:accent2>
        <a:accent3>
          <a:srgbClr val="FFFFFF"/>
        </a:accent3>
        <a:accent4>
          <a:srgbClr val="002A56"/>
        </a:accent4>
        <a:accent5>
          <a:srgbClr val="CAE2CA"/>
        </a:accent5>
        <a:accent6>
          <a:srgbClr val="2DB9B9"/>
        </a:accent6>
        <a:hlink>
          <a:srgbClr val="666699"/>
        </a:hlink>
        <a:folHlink>
          <a:srgbClr val="CC99FF"/>
        </a:folHlink>
      </a:clrScheme>
      <a:clrMap bg1="lt1" tx1="dk1" bg2="lt2" tx2="dk2" accent1="accent1" accent2="accent2" accent3="accent3" accent4="accent4" accent5="accent5" accent6="accent6" hlink="hlink" folHlink="folHlink"/>
    </a:extraClrScheme>
    <a:extraClrScheme>
      <a:clrScheme name="Capsules 3">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33CC"/>
        </a:lt2>
        <a:accent1>
          <a:srgbClr val="FFCC66"/>
        </a:accent1>
        <a:accent2>
          <a:srgbClr val="33CC33"/>
        </a:accent2>
        <a:accent3>
          <a:srgbClr val="FFFFFF"/>
        </a:accent3>
        <a:accent4>
          <a:srgbClr val="000000"/>
        </a:accent4>
        <a:accent5>
          <a:srgbClr val="FFE2B8"/>
        </a:accent5>
        <a:accent6>
          <a:srgbClr val="2DB92D"/>
        </a:accent6>
        <a:hlink>
          <a:srgbClr val="9900CC"/>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Designs\LaVerne.pot</Template>
  <TotalTime>2110</TotalTime>
  <Words>977</Words>
  <Application>Microsoft Office PowerPoint</Application>
  <PresentationFormat>On-screen Show (4:3)</PresentationFormat>
  <Paragraphs>219</Paragraphs>
  <Slides>35</Slides>
  <Notes>2</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Capsules</vt:lpstr>
      <vt:lpstr>An-Najah National University     Electrical Engineering Department     Electric Wheel Chair</vt:lpstr>
      <vt:lpstr>Contents</vt:lpstr>
      <vt:lpstr>Introduction</vt:lpstr>
      <vt:lpstr>Cont.</vt:lpstr>
      <vt:lpstr>Project describtion:-</vt:lpstr>
      <vt:lpstr>Cont.</vt:lpstr>
      <vt:lpstr>Mechanical structure</vt:lpstr>
      <vt:lpstr>Design specifications</vt:lpstr>
      <vt:lpstr>Dynamics calculations</vt:lpstr>
      <vt:lpstr>Dynamics calculations</vt:lpstr>
      <vt:lpstr>Project block diagram:</vt:lpstr>
      <vt:lpstr>The Electrical Element Required:</vt:lpstr>
      <vt:lpstr>Guiding factors for motor selection can be classified into four main categories as follows:</vt:lpstr>
      <vt:lpstr>Motor selection: Electric Motor GP 90</vt:lpstr>
      <vt:lpstr>Battery</vt:lpstr>
      <vt:lpstr>Voltage regulators:</vt:lpstr>
      <vt:lpstr>H-Bridge</vt:lpstr>
      <vt:lpstr>H-Bridge</vt:lpstr>
      <vt:lpstr>H-Bridge USING RELAYS:</vt:lpstr>
      <vt:lpstr>Pulse width modulation (PWM)</vt:lpstr>
      <vt:lpstr>Circuit diagram</vt:lpstr>
      <vt:lpstr> joystick:</vt:lpstr>
      <vt:lpstr>Cont.</vt:lpstr>
      <vt:lpstr>  IRF P460: </vt:lpstr>
      <vt:lpstr>Relay </vt:lpstr>
      <vt:lpstr>Isolating the pic I\O ports</vt:lpstr>
      <vt:lpstr>PIC18 F4620</vt:lpstr>
      <vt:lpstr>Slide 28</vt:lpstr>
      <vt:lpstr>Interaction between joystick and pic</vt:lpstr>
      <vt:lpstr>Battery level</vt:lpstr>
      <vt:lpstr>Heat sink &amp; cooling system:</vt:lpstr>
      <vt:lpstr>Future improvement</vt:lpstr>
      <vt:lpstr>Economical STUDY:</vt:lpstr>
      <vt:lpstr>Any questions? </vt:lpstr>
      <vt:lpstr>Slide 35</vt:lpstr>
    </vt:vector>
  </TitlesOfParts>
  <Company>IASTED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IASTED</dc:creator>
  <cp:lastModifiedBy>home</cp:lastModifiedBy>
  <cp:revision>196</cp:revision>
  <dcterms:created xsi:type="dcterms:W3CDTF">2001-12-11T23:34:17Z</dcterms:created>
  <dcterms:modified xsi:type="dcterms:W3CDTF">2012-05-23T07:02:06Z</dcterms:modified>
</cp:coreProperties>
</file>