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</p:sldMasterIdLst>
  <p:sldIdLst>
    <p:sldId id="293" r:id="rId2"/>
    <p:sldId id="294" r:id="rId3"/>
    <p:sldId id="295" r:id="rId4"/>
    <p:sldId id="296" r:id="rId5"/>
    <p:sldId id="297" r:id="rId6"/>
    <p:sldId id="299" r:id="rId7"/>
    <p:sldId id="298" r:id="rId8"/>
    <p:sldId id="300" r:id="rId9"/>
    <p:sldId id="301" r:id="rId10"/>
    <p:sldId id="302" r:id="rId11"/>
    <p:sldId id="303" r:id="rId12"/>
    <p:sldId id="304" r:id="rId13"/>
    <p:sldId id="305" r:id="rId14"/>
    <p:sldId id="306" r:id="rId15"/>
    <p:sldId id="307" r:id="rId16"/>
    <p:sldId id="308" r:id="rId17"/>
    <p:sldId id="256" r:id="rId18"/>
    <p:sldId id="258" r:id="rId19"/>
    <p:sldId id="262" r:id="rId20"/>
    <p:sldId id="263" r:id="rId21"/>
    <p:sldId id="264" r:id="rId22"/>
    <p:sldId id="268" r:id="rId23"/>
    <p:sldId id="269" r:id="rId24"/>
    <p:sldId id="270" r:id="rId25"/>
    <p:sldId id="271" r:id="rId26"/>
    <p:sldId id="272" r:id="rId27"/>
    <p:sldId id="274" r:id="rId28"/>
    <p:sldId id="275" r:id="rId29"/>
    <p:sldId id="276" r:id="rId30"/>
    <p:sldId id="277" r:id="rId31"/>
    <p:sldId id="278" r:id="rId32"/>
    <p:sldId id="282" r:id="rId33"/>
    <p:sldId id="280" r:id="rId34"/>
    <p:sldId id="281" r:id="rId35"/>
    <p:sldId id="283" r:id="rId36"/>
    <p:sldId id="285" r:id="rId37"/>
    <p:sldId id="286" r:id="rId38"/>
    <p:sldId id="287" r:id="rId39"/>
    <p:sldId id="288" r:id="rId40"/>
    <p:sldId id="290" r:id="rId41"/>
    <p:sldId id="291" r:id="rId42"/>
    <p:sldId id="292" r:id="rId43"/>
  </p:sldIdLst>
  <p:sldSz cx="9144000" cy="6858000" type="screen4x3"/>
  <p:notesSz cx="6858000" cy="9144000"/>
  <p:defaultTextStyle>
    <a:defPPr>
      <a:defRPr lang="ar-JO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9914" autoAdjust="0"/>
    <p:restoredTop sz="94660"/>
  </p:normalViewPr>
  <p:slideViewPr>
    <p:cSldViewPr>
      <p:cViewPr varScale="1">
        <p:scale>
          <a:sx n="66" d="100"/>
          <a:sy n="66" d="100"/>
        </p:scale>
        <p:origin x="-11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وان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عنوان فرعي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عنصر نائب للتاريخ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6E85-8B5A-47A8-B48C-B57939D4690F}" type="datetimeFigureOut">
              <a:rPr lang="ar-JO" smtClean="0"/>
              <a:pPr/>
              <a:t>10/07/1434</a:t>
            </a:fld>
            <a:endParaRPr lang="ar-JO"/>
          </a:p>
        </p:txBody>
      </p:sp>
      <p:sp>
        <p:nvSpPr>
          <p:cNvPr id="19" name="عنصر نائب للتذييل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27" name="عنصر نائب لرقم الشريحة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F3B65-1C6F-41A2-B014-779C3C832A37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6E85-8B5A-47A8-B48C-B57939D4690F}" type="datetimeFigureOut">
              <a:rPr lang="ar-JO" smtClean="0"/>
              <a:pPr/>
              <a:t>10/07/1434</a:t>
            </a:fld>
            <a:endParaRPr lang="ar-JO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F3B65-1C6F-41A2-B014-779C3C832A37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6E85-8B5A-47A8-B48C-B57939D4690F}" type="datetimeFigureOut">
              <a:rPr lang="ar-JO" smtClean="0"/>
              <a:pPr/>
              <a:t>10/07/1434</a:t>
            </a:fld>
            <a:endParaRPr lang="ar-JO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F3B65-1C6F-41A2-B014-779C3C832A37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6E85-8B5A-47A8-B48C-B57939D4690F}" type="datetimeFigureOut">
              <a:rPr lang="ar-JO" smtClean="0"/>
              <a:pPr/>
              <a:t>10/07/1434</a:t>
            </a:fld>
            <a:endParaRPr lang="ar-JO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F3B65-1C6F-41A2-B014-779C3C832A37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6E85-8B5A-47A8-B48C-B57939D4690F}" type="datetimeFigureOut">
              <a:rPr lang="ar-JO" smtClean="0"/>
              <a:pPr/>
              <a:t>10/07/1434</a:t>
            </a:fld>
            <a:endParaRPr lang="ar-JO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F3B65-1C6F-41A2-B014-779C3C832A37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6E85-8B5A-47A8-B48C-B57939D4690F}" type="datetimeFigureOut">
              <a:rPr lang="ar-JO" smtClean="0"/>
              <a:pPr/>
              <a:t>10/07/1434</a:t>
            </a:fld>
            <a:endParaRPr lang="ar-JO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F3B65-1C6F-41A2-B014-779C3C832A37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6E85-8B5A-47A8-B48C-B57939D4690F}" type="datetimeFigureOut">
              <a:rPr lang="ar-JO" smtClean="0"/>
              <a:pPr/>
              <a:t>10/07/1434</a:t>
            </a:fld>
            <a:endParaRPr lang="ar-JO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F3B65-1C6F-41A2-B014-779C3C832A37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6E85-8B5A-47A8-B48C-B57939D4690F}" type="datetimeFigureOut">
              <a:rPr lang="ar-JO" smtClean="0"/>
              <a:pPr/>
              <a:t>10/07/1434</a:t>
            </a:fld>
            <a:endParaRPr lang="ar-JO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F3B65-1C6F-41A2-B014-779C3C832A37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6E85-8B5A-47A8-B48C-B57939D4690F}" type="datetimeFigureOut">
              <a:rPr lang="ar-JO" smtClean="0"/>
              <a:pPr/>
              <a:t>10/07/1434</a:t>
            </a:fld>
            <a:endParaRPr lang="ar-JO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F3B65-1C6F-41A2-B014-779C3C832A37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6E85-8B5A-47A8-B48C-B57939D4690F}" type="datetimeFigureOut">
              <a:rPr lang="ar-JO" smtClean="0"/>
              <a:pPr/>
              <a:t>10/07/1434</a:t>
            </a:fld>
            <a:endParaRPr lang="ar-JO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F3B65-1C6F-41A2-B014-779C3C832A37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ذو زاوية واحدة مخدوشة ودائرية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مثلث قائم الزاوية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6E85-8B5A-47A8-B48C-B57939D4690F}" type="datetimeFigureOut">
              <a:rPr lang="ar-JO" smtClean="0"/>
              <a:pPr/>
              <a:t>10/07/1434</a:t>
            </a:fld>
            <a:endParaRPr lang="ar-JO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03F3B65-1C6F-41A2-B014-779C3C832A37}" type="slidenum">
              <a:rPr lang="ar-JO" smtClean="0"/>
              <a:pPr/>
              <a:t>‹#›</a:t>
            </a:fld>
            <a:endParaRPr lang="ar-JO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10" name="شكل حر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شكل حر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شكل حر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شكل حر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عنصر نائب للعنوان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عنصر نائب للنص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F776E85-8B5A-47A8-B48C-B57939D4690F}" type="datetimeFigureOut">
              <a:rPr lang="ar-JO" smtClean="0"/>
              <a:pPr/>
              <a:t>10/07/1434</a:t>
            </a:fld>
            <a:endParaRPr lang="ar-JO"/>
          </a:p>
        </p:txBody>
      </p:sp>
      <p:sp>
        <p:nvSpPr>
          <p:cNvPr id="22" name="عنصر نائب للتذييل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JO"/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03F3B65-1C6F-41A2-B014-779C3C832A37}" type="slidenum">
              <a:rPr lang="ar-JO" smtClean="0"/>
              <a:pPr/>
              <a:t>‹#›</a:t>
            </a:fld>
            <a:endParaRPr lang="ar-JO"/>
          </a:p>
        </p:txBody>
      </p:sp>
      <p:grpSp>
        <p:nvGrpSpPr>
          <p:cNvPr id="2" name="مجموعة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شكل حر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شكل حر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dirty="0" smtClean="0"/>
              <a:t>Introduction</a:t>
            </a:r>
            <a:endParaRPr lang="ar-JO" sz="6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</a:rPr>
              <a:t>Ground and first floors</a:t>
            </a:r>
            <a:endParaRPr lang="ar-JO" sz="3600" b="1" dirty="0">
              <a:solidFill>
                <a:schemeClr val="tx1"/>
              </a:solidFill>
            </a:endParaRPr>
          </a:p>
        </p:txBody>
      </p:sp>
      <p:pic>
        <p:nvPicPr>
          <p:cNvPr id="4" name="عنصر نائب للمحتوى 3" descr="mjk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8" y="1935163"/>
            <a:ext cx="7429551" cy="4565671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</a:rPr>
              <a:t>Second and third floors</a:t>
            </a:r>
            <a:endParaRPr lang="ar-JO" sz="3600" b="1" dirty="0">
              <a:solidFill>
                <a:schemeClr val="tx1"/>
              </a:solidFill>
            </a:endParaRPr>
          </a:p>
        </p:txBody>
      </p:sp>
      <p:pic>
        <p:nvPicPr>
          <p:cNvPr id="4" name="عنصر نائب للمحتوى 3" descr="uyu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4362" y="1935163"/>
            <a:ext cx="7375275" cy="4494233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</a:rPr>
              <a:t>Fourth and fifth floors</a:t>
            </a:r>
            <a:endParaRPr lang="ar-JO" sz="3600" b="1" dirty="0">
              <a:solidFill>
                <a:schemeClr val="tx1"/>
              </a:solidFill>
            </a:endParaRPr>
          </a:p>
        </p:txBody>
      </p:sp>
      <p:pic>
        <p:nvPicPr>
          <p:cNvPr id="4" name="عنصر نائب للمحتوى 3" descr="iki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4" y="1935163"/>
            <a:ext cx="7215238" cy="4389437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</a:rPr>
              <a:t>Sixth and seventh floors</a:t>
            </a:r>
            <a:endParaRPr lang="ar-JO" sz="3600" b="1" dirty="0">
              <a:solidFill>
                <a:schemeClr val="tx1"/>
              </a:solidFill>
            </a:endParaRPr>
          </a:p>
        </p:txBody>
      </p:sp>
      <p:pic>
        <p:nvPicPr>
          <p:cNvPr id="4" name="عنصر نائب للمحتوى 3" descr="tytt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8662" y="1935163"/>
            <a:ext cx="7286675" cy="4565671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 descr="qwe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44" y="1643050"/>
            <a:ext cx="8786874" cy="4857784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89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09483"/>
            <a:ext cx="9144000" cy="410553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</a:rPr>
              <a:t>The section</a:t>
            </a:r>
            <a:endParaRPr lang="ar-JO" sz="4000" b="1" dirty="0">
              <a:solidFill>
                <a:schemeClr val="tx1"/>
              </a:solidFill>
            </a:endParaRPr>
          </a:p>
        </p:txBody>
      </p:sp>
      <p:pic>
        <p:nvPicPr>
          <p:cNvPr id="4" name="عنصر نائب للمحتوى 3" descr="RTRTW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2143116"/>
            <a:ext cx="8501122" cy="4429155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2724150"/>
          </a:xfrm>
        </p:spPr>
        <p:txBody>
          <a:bodyPr>
            <a:normAutofit/>
          </a:bodyPr>
          <a:lstStyle/>
          <a:p>
            <a:r>
              <a:rPr lang="en-US" sz="7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Mechanical design</a:t>
            </a:r>
            <a:endParaRPr lang="ar-JO" sz="72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428596" y="3714752"/>
            <a:ext cx="8062912" cy="1752600"/>
          </a:xfrm>
        </p:spPr>
        <p:txBody>
          <a:bodyPr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HVAC , water supply </a:t>
            </a:r>
          </a:p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drainage system, fire system</a:t>
            </a:r>
            <a:r>
              <a:rPr lang="en-US" dirty="0" smtClean="0"/>
              <a:t>.</a:t>
            </a:r>
            <a:endParaRPr lang="ar-JO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571472" y="3000372"/>
          <a:ext cx="8229600" cy="23774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smtClean="0"/>
                        <a:t>U</a:t>
                      </a:r>
                      <a:endParaRPr lang="ar-JO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smtClean="0"/>
                        <a:t>The</a:t>
                      </a:r>
                      <a:r>
                        <a:rPr lang="en-US" sz="2000" baseline="0" dirty="0" smtClean="0"/>
                        <a:t> element</a:t>
                      </a:r>
                      <a:endParaRPr lang="ar-JO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smtClean="0"/>
                        <a:t>0.72</a:t>
                      </a:r>
                      <a:endParaRPr lang="ar-JO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smtClean="0"/>
                        <a:t>Outside wall</a:t>
                      </a:r>
                      <a:endParaRPr lang="ar-JO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smtClean="0"/>
                        <a:t>0.87</a:t>
                      </a:r>
                      <a:endParaRPr lang="ar-JO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smtClean="0"/>
                        <a:t>ceiling</a:t>
                      </a:r>
                      <a:endParaRPr lang="ar-JO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smtClean="0"/>
                        <a:t>0.61</a:t>
                      </a:r>
                      <a:endParaRPr lang="ar-JO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smtClean="0"/>
                        <a:t>floor</a:t>
                      </a:r>
                      <a:endParaRPr lang="ar-JO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smtClean="0"/>
                        <a:t>3.5</a:t>
                      </a:r>
                      <a:endParaRPr lang="ar-JO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smtClean="0"/>
                        <a:t>window</a:t>
                      </a:r>
                      <a:endParaRPr lang="ar-JO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smtClean="0"/>
                        <a:t>7</a:t>
                      </a:r>
                      <a:endParaRPr lang="ar-JO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smtClean="0"/>
                        <a:t>Aluminum door</a:t>
                      </a:r>
                      <a:endParaRPr lang="ar-JO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مستطيل 2"/>
          <p:cNvSpPr/>
          <p:nvPr/>
        </p:nvSpPr>
        <p:spPr>
          <a:xfrm>
            <a:off x="1285852" y="1071546"/>
            <a:ext cx="642942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u="sng" dirty="0" smtClean="0">
                <a:solidFill>
                  <a:srgbClr val="0070C0"/>
                </a:solidFill>
              </a:rPr>
              <a:t>HVAC system</a:t>
            </a:r>
            <a:endParaRPr lang="ar-JO" sz="4400" dirty="0"/>
          </a:p>
        </p:txBody>
      </p:sp>
      <p:sp>
        <p:nvSpPr>
          <p:cNvPr id="5" name="مستطيل 4"/>
          <p:cNvSpPr/>
          <p:nvPr/>
        </p:nvSpPr>
        <p:spPr>
          <a:xfrm>
            <a:off x="428596" y="2071678"/>
            <a:ext cx="44508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 algn="l">
              <a:buNone/>
            </a:pPr>
            <a:r>
              <a:rPr lang="en-US" sz="3600" b="1" dirty="0" smtClean="0">
                <a:solidFill>
                  <a:srgbClr val="0070C0"/>
                </a:solidFill>
              </a:rPr>
              <a:t>- Heating design.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853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1142984"/>
            <a:ext cx="7929617" cy="550580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Project A</a:t>
            </a:r>
            <a:endParaRPr lang="ar-JO" b="1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عنصر نائب للمحتوى 3" descr="C:\Users\Futuerr\Desktop\Grad\564927_10151270522994758_861481900_n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1935163"/>
            <a:ext cx="7215238" cy="4637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bnv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1357298"/>
            <a:ext cx="8429684" cy="4929221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ty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8" y="1042654"/>
            <a:ext cx="6929486" cy="5386742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1143000"/>
          </a:xfrm>
        </p:spPr>
        <p:txBody>
          <a:bodyPr>
            <a:normAutofit/>
          </a:bodyPr>
          <a:lstStyle/>
          <a:p>
            <a:r>
              <a:rPr lang="en-US" sz="2400" i="1" dirty="0" smtClean="0">
                <a:solidFill>
                  <a:schemeClr val="tx1"/>
                </a:solidFill>
              </a:rPr>
              <a:t>-</a:t>
            </a:r>
            <a:r>
              <a:rPr lang="en-US" sz="2000" i="1" dirty="0" smtClean="0">
                <a:solidFill>
                  <a:schemeClr val="tx1"/>
                </a:solidFill>
              </a:rPr>
              <a:t>The selection diffuser is a square supply air diffusers of four way flow pattern with size of 46*46 cm</a:t>
            </a:r>
            <a:r>
              <a:rPr lang="en-US" sz="2800" i="1" dirty="0" smtClean="0">
                <a:solidFill>
                  <a:schemeClr val="tx1"/>
                </a:solidFill>
              </a:rPr>
              <a:t> </a:t>
            </a:r>
            <a:endParaRPr lang="ar-JO" sz="2800" i="1" dirty="0">
              <a:solidFill>
                <a:schemeClr val="tx1"/>
              </a:solidFill>
            </a:endParaRPr>
          </a:p>
        </p:txBody>
      </p:sp>
      <p:pic>
        <p:nvPicPr>
          <p:cNvPr id="6" name="عنصر نائب للمحتوى 5" descr="POI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729" y="1935163"/>
            <a:ext cx="6143668" cy="4708547"/>
          </a:xfrm>
        </p:spPr>
      </p:pic>
      <p:sp>
        <p:nvSpPr>
          <p:cNvPr id="4" name="مستطيل 3"/>
          <p:cNvSpPr/>
          <p:nvPr/>
        </p:nvSpPr>
        <p:spPr>
          <a:xfrm>
            <a:off x="2786050" y="571480"/>
            <a:ext cx="36735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en-US" sz="3600" b="1" dirty="0" smtClean="0">
                <a:solidFill>
                  <a:srgbClr val="0070C0"/>
                </a:solidFill>
              </a:rPr>
              <a:t>- cooling design</a:t>
            </a:r>
            <a:r>
              <a:rPr lang="en-US" b="1" dirty="0" smtClean="0">
                <a:solidFill>
                  <a:srgbClr val="0070C0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er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8" y="1285860"/>
            <a:ext cx="6143668" cy="535785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u="sng" dirty="0" smtClean="0">
                <a:solidFill>
                  <a:srgbClr val="0070C0"/>
                </a:solidFill>
              </a:rPr>
              <a:t>Water supply</a:t>
            </a:r>
            <a:endParaRPr lang="ar-JO" b="1" u="sng" dirty="0">
              <a:solidFill>
                <a:srgbClr val="0070C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r>
              <a:rPr lang="en-US" dirty="0" smtClean="0"/>
              <a:t> </a:t>
            </a:r>
            <a:endParaRPr lang="ar-JO" dirty="0"/>
          </a:p>
        </p:txBody>
      </p:sp>
      <p:pic>
        <p:nvPicPr>
          <p:cNvPr id="6" name="صورة 5" descr="78,M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1928802"/>
            <a:ext cx="7215238" cy="4929198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fg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571612"/>
            <a:ext cx="8715436" cy="4643469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968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1357298"/>
            <a:ext cx="7929618" cy="5286412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u="sng" dirty="0" smtClean="0">
                <a:solidFill>
                  <a:srgbClr val="0070C0"/>
                </a:solidFill>
              </a:rPr>
              <a:t>Drainage system</a:t>
            </a:r>
            <a:endParaRPr lang="ar-JO" b="1" u="sng" dirty="0">
              <a:solidFill>
                <a:srgbClr val="0070C0"/>
              </a:solidFill>
            </a:endParaRPr>
          </a:p>
        </p:txBody>
      </p:sp>
      <p:pic>
        <p:nvPicPr>
          <p:cNvPr id="6" name="عنصر نائب للمحتوى 5" descr="2132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1935163"/>
            <a:ext cx="8215370" cy="4708547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rtr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599" y="952154"/>
            <a:ext cx="8068802" cy="554868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95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166" y="1142984"/>
            <a:ext cx="5572163" cy="550072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1" dirty="0" smtClean="0">
                <a:solidFill>
                  <a:schemeClr val="tx1"/>
                </a:solidFill>
              </a:rPr>
              <a:t>Project B</a:t>
            </a:r>
            <a:endParaRPr lang="ar-JO" b="1" i="1" dirty="0">
              <a:solidFill>
                <a:schemeClr val="tx1"/>
              </a:solidFill>
            </a:endParaRPr>
          </a:p>
        </p:txBody>
      </p:sp>
      <p:pic>
        <p:nvPicPr>
          <p:cNvPr id="4" name="عنصر نائب للمحتوى 3" descr="bgh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6200000">
            <a:off x="2178829" y="607197"/>
            <a:ext cx="4500595" cy="7286679"/>
          </a:xfr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213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415" y="947390"/>
            <a:ext cx="8021170" cy="5696319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b="1" u="sng" dirty="0" smtClean="0">
                <a:solidFill>
                  <a:srgbClr val="0070C0"/>
                </a:solidFill>
              </a:rPr>
              <a:t>Fire system</a:t>
            </a:r>
            <a:endParaRPr lang="ar-JO" sz="7200" b="1" u="sng" dirty="0">
              <a:solidFill>
                <a:srgbClr val="0070C0"/>
              </a:solidFill>
            </a:endParaRPr>
          </a:p>
        </p:txBody>
      </p:sp>
      <p:pic>
        <p:nvPicPr>
          <p:cNvPr id="4" name="عنصر نائب للمحتوى 3" descr="fscabinet1.jp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72166" y="2428868"/>
            <a:ext cx="3071834" cy="4143404"/>
          </a:xfrm>
          <a:prstGeom prst="rect">
            <a:avLst/>
          </a:prstGeom>
        </p:spPr>
      </p:pic>
      <p:pic>
        <p:nvPicPr>
          <p:cNvPr id="5" name="صورة 4" descr="ui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38475"/>
            <a:ext cx="6000760" cy="4619525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kl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423" y="1018838"/>
            <a:ext cx="4429156" cy="5410558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Fire-Break-Glass-Alarm-Alarm-System-ALF-EB03-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57752" y="1142984"/>
            <a:ext cx="4286248" cy="4857784"/>
          </a:xfrm>
          <a:prstGeom prst="rect">
            <a:avLst/>
          </a:prstGeom>
        </p:spPr>
      </p:pic>
      <p:pic>
        <p:nvPicPr>
          <p:cNvPr id="3" name="صورة 2" descr="cctv_security_smoke_sensor_hidden_camera_with_lens_ELP_HB420B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428596" y="1285860"/>
            <a:ext cx="4214842" cy="4572032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rt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1416992"/>
            <a:ext cx="8501122" cy="4798089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571472" y="1571612"/>
            <a:ext cx="7851648" cy="1828800"/>
          </a:xfrm>
        </p:spPr>
        <p:txBody>
          <a:bodyPr>
            <a:normAutofit/>
          </a:bodyPr>
          <a:lstStyle/>
          <a:p>
            <a:pPr algn="ctr"/>
            <a:r>
              <a:rPr lang="en-US" sz="6600" dirty="0" smtClean="0"/>
              <a:t>Electrical design</a:t>
            </a:r>
            <a:endParaRPr lang="ar-JO" sz="66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b="1" dirty="0" smtClean="0"/>
              <a:t>Artificial lighting</a:t>
            </a:r>
            <a:endParaRPr lang="ar-JO" sz="4800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None/>
            </a:pPr>
            <a:r>
              <a:rPr lang="en-US" sz="2000" dirty="0" smtClean="0"/>
              <a:t>Florescent lamp (4*T8 18 watt)                            BEGA 5524 3 TC-D 26W  </a:t>
            </a:r>
          </a:p>
          <a:p>
            <a:pPr algn="l">
              <a:buNone/>
            </a:pPr>
            <a:r>
              <a:rPr lang="en-US" sz="2000" dirty="0" smtClean="0"/>
              <a:t>Luminaire Luminous Flux =5400 lm                   Luminaire Luminous                                                                                                Flux =5400 lm</a:t>
            </a:r>
          </a:p>
          <a:p>
            <a:pPr algn="l">
              <a:buNone/>
            </a:pPr>
            <a:r>
              <a:rPr lang="en-US" sz="2000" b="1" dirty="0" smtClean="0"/>
              <a:t>                                                                                             </a:t>
            </a:r>
            <a:endParaRPr lang="en-US" sz="2000" dirty="0" smtClean="0"/>
          </a:p>
          <a:p>
            <a:pPr algn="l">
              <a:buNone/>
            </a:pPr>
            <a:endParaRPr lang="ar-JO" dirty="0"/>
          </a:p>
        </p:txBody>
      </p:sp>
      <p:pic>
        <p:nvPicPr>
          <p:cNvPr id="4" name="صورة 3" descr="393716212_543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571472" y="3643314"/>
            <a:ext cx="2876550" cy="1941691"/>
          </a:xfrm>
          <a:prstGeom prst="rect">
            <a:avLst/>
          </a:prstGeom>
        </p:spPr>
      </p:pic>
      <p:pic>
        <p:nvPicPr>
          <p:cNvPr id="5" name="صورة 4" descr="02_5510.png"/>
          <p:cNvPicPr/>
          <p:nvPr/>
        </p:nvPicPr>
        <p:blipFill>
          <a:blip r:embed="rId3"/>
          <a:stretch>
            <a:fillRect/>
          </a:stretch>
        </p:blipFill>
        <p:spPr>
          <a:xfrm>
            <a:off x="5643570" y="3143248"/>
            <a:ext cx="2357454" cy="285752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i="1" dirty="0" smtClean="0">
                <a:solidFill>
                  <a:schemeClr val="tx1"/>
                </a:solidFill>
              </a:rPr>
              <a:t>Number of luminaries for each space have been calculated</a:t>
            </a:r>
            <a:endParaRPr lang="ar-JO" sz="4000" b="1" i="1" dirty="0">
              <a:solidFill>
                <a:schemeClr val="tx1"/>
              </a:solidFill>
            </a:endParaRPr>
          </a:p>
        </p:txBody>
      </p:sp>
      <p:pic>
        <p:nvPicPr>
          <p:cNvPr id="4" name="عنصر نائب للمحتوى 3" descr="olol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3" y="1935163"/>
            <a:ext cx="7929618" cy="4922837"/>
          </a:xfr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i="1" dirty="0" smtClean="0">
                <a:solidFill>
                  <a:schemeClr val="tx1"/>
                </a:solidFill>
              </a:rPr>
              <a:t>the seventh floor was design by </a:t>
            </a:r>
            <a:r>
              <a:rPr lang="en-US" sz="2400" b="1" i="1" dirty="0" err="1" smtClean="0">
                <a:solidFill>
                  <a:schemeClr val="tx1"/>
                </a:solidFill>
              </a:rPr>
              <a:t>daualux</a:t>
            </a:r>
            <a:r>
              <a:rPr lang="en-US" sz="2400" b="1" i="1" dirty="0" smtClean="0">
                <a:solidFill>
                  <a:schemeClr val="tx1"/>
                </a:solidFill>
              </a:rPr>
              <a:t> program </a:t>
            </a:r>
            <a:br>
              <a:rPr lang="en-US" sz="2400" b="1" i="1" dirty="0" smtClean="0">
                <a:solidFill>
                  <a:schemeClr val="tx1"/>
                </a:solidFill>
              </a:rPr>
            </a:br>
            <a:r>
              <a:rPr lang="en-US" sz="2400" b="1" i="1" dirty="0" smtClean="0">
                <a:solidFill>
                  <a:schemeClr val="tx1"/>
                </a:solidFill>
              </a:rPr>
              <a:t> lamps that were used are of a type SECOLUX-E PL-L 136EVG. with 36 watt</a:t>
            </a:r>
            <a:r>
              <a:rPr lang="en-US" sz="2400" dirty="0" smtClean="0"/>
              <a:t>.</a:t>
            </a:r>
            <a:endParaRPr lang="ar-JO" sz="2400" dirty="0"/>
          </a:p>
        </p:txBody>
      </p:sp>
      <p:pic>
        <p:nvPicPr>
          <p:cNvPr id="4" name="عنصر نائب للمحتوى 3" descr="233.bmp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2143116"/>
            <a:ext cx="8429684" cy="4500593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21.bmp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8596" y="1214422"/>
            <a:ext cx="8215370" cy="542928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u="sng" dirty="0" smtClean="0"/>
              <a:t>Site analysis</a:t>
            </a:r>
            <a:endParaRPr lang="ar-JO" b="1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None/>
            </a:pPr>
            <a:r>
              <a:rPr lang="en-US" sz="3200" dirty="0" smtClean="0"/>
              <a:t>Location:</a:t>
            </a:r>
          </a:p>
          <a:p>
            <a:pPr algn="l">
              <a:buNone/>
            </a:pPr>
            <a:endParaRPr lang="ar-JO" dirty="0"/>
          </a:p>
        </p:txBody>
      </p:sp>
      <p:pic>
        <p:nvPicPr>
          <p:cNvPr id="4" name="صورة 3" descr="غفغ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3306" y="1928802"/>
            <a:ext cx="4357718" cy="4638096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dirty="0" smtClean="0"/>
              <a:t>Cost estimation</a:t>
            </a:r>
            <a:endParaRPr lang="ar-JO" sz="66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71472" y="714356"/>
            <a:ext cx="8229600" cy="1785950"/>
          </a:xfrm>
        </p:spPr>
        <p:txBody>
          <a:bodyPr>
            <a:normAutofit fontScale="90000"/>
          </a:bodyPr>
          <a:lstStyle/>
          <a:p>
            <a:r>
              <a:rPr lang="en-US" sz="3200" b="1" i="1" dirty="0" smtClean="0">
                <a:solidFill>
                  <a:schemeClr val="tx1"/>
                </a:solidFill>
              </a:rPr>
              <a:t>Total cost=45300000 NIS </a:t>
            </a:r>
            <a:br>
              <a:rPr lang="en-US" sz="3200" b="1" i="1" dirty="0" smtClean="0">
                <a:solidFill>
                  <a:schemeClr val="tx1"/>
                </a:solidFill>
              </a:rPr>
            </a:br>
            <a:r>
              <a:rPr lang="en-US" sz="3200" b="1" i="1" dirty="0" smtClean="0">
                <a:solidFill>
                  <a:schemeClr val="tx1"/>
                </a:solidFill>
              </a:rPr>
              <a:t> Total area=14885.92m²                Project A</a:t>
            </a:r>
            <a:br>
              <a:rPr lang="en-US" sz="3200" b="1" i="1" dirty="0" smtClean="0">
                <a:solidFill>
                  <a:schemeClr val="tx1"/>
                </a:solidFill>
              </a:rPr>
            </a:br>
            <a:r>
              <a:rPr lang="en-US" sz="3200" b="1" i="1" dirty="0" smtClean="0">
                <a:solidFill>
                  <a:schemeClr val="tx1"/>
                </a:solidFill>
              </a:rPr>
              <a:t>cost/m²=3043.14 NIS</a:t>
            </a:r>
            <a:br>
              <a:rPr lang="en-US" sz="3200" b="1" i="1" dirty="0" smtClean="0">
                <a:solidFill>
                  <a:schemeClr val="tx1"/>
                </a:solidFill>
              </a:rPr>
            </a:br>
            <a:endParaRPr lang="ar-JO" sz="3200" b="1" i="1" dirty="0">
              <a:solidFill>
                <a:schemeClr val="tx1"/>
              </a:solidFill>
            </a:endParaRPr>
          </a:p>
        </p:txBody>
      </p:sp>
      <p:pic>
        <p:nvPicPr>
          <p:cNvPr id="4" name="صورة 3" descr="r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76" y="2928934"/>
            <a:ext cx="6335010" cy="3591426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867656"/>
          </a:xfrm>
        </p:spPr>
        <p:txBody>
          <a:bodyPr>
            <a:normAutofit/>
          </a:bodyPr>
          <a:lstStyle/>
          <a:p>
            <a:r>
              <a:rPr lang="en-US" sz="2800" b="1" i="1" dirty="0" smtClean="0">
                <a:solidFill>
                  <a:schemeClr val="tx1"/>
                </a:solidFill>
              </a:rPr>
              <a:t>Total cost =25900000 NIS.</a:t>
            </a:r>
            <a:br>
              <a:rPr lang="en-US" sz="2800" b="1" i="1" dirty="0" smtClean="0">
                <a:solidFill>
                  <a:schemeClr val="tx1"/>
                </a:solidFill>
              </a:rPr>
            </a:br>
            <a:r>
              <a:rPr lang="en-US" sz="2800" b="1" i="1" dirty="0" smtClean="0">
                <a:solidFill>
                  <a:schemeClr val="tx1"/>
                </a:solidFill>
              </a:rPr>
              <a:t>Total area= 8957.69 m²                  Project B          </a:t>
            </a:r>
            <a:br>
              <a:rPr lang="en-US" sz="2800" b="1" i="1" dirty="0" smtClean="0">
                <a:solidFill>
                  <a:schemeClr val="tx1"/>
                </a:solidFill>
              </a:rPr>
            </a:br>
            <a:r>
              <a:rPr lang="en-US" sz="2800" b="1" i="1" dirty="0" smtClean="0">
                <a:solidFill>
                  <a:schemeClr val="tx1"/>
                </a:solidFill>
              </a:rPr>
              <a:t>Total cost /m²=2891.3 NIS                                                     </a:t>
            </a:r>
            <a:br>
              <a:rPr lang="en-US" sz="2800" b="1" i="1" dirty="0" smtClean="0">
                <a:solidFill>
                  <a:schemeClr val="tx1"/>
                </a:solidFill>
              </a:rPr>
            </a:br>
            <a:endParaRPr lang="ar-JO" sz="2800" b="1" i="1" dirty="0">
              <a:solidFill>
                <a:schemeClr val="tx1"/>
              </a:solidFill>
            </a:endParaRPr>
          </a:p>
        </p:txBody>
      </p:sp>
      <p:pic>
        <p:nvPicPr>
          <p:cNvPr id="4" name="عنصر نائب للمحتوى 3" descr="CXC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71470" y="2214554"/>
            <a:ext cx="5429288" cy="4382112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5429256" y="2428867"/>
          <a:ext cx="3357586" cy="378621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678793"/>
                <a:gridCol w="1678793"/>
              </a:tblGrid>
              <a:tr h="900493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cost</a:t>
                      </a:r>
                      <a:endParaRPr lang="ar-J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Work</a:t>
                      </a:r>
                      <a:endParaRPr lang="ar-JO" dirty="0"/>
                    </a:p>
                  </a:txBody>
                  <a:tcPr/>
                </a:tc>
              </a:tr>
              <a:tr h="1084735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25586010 NIS</a:t>
                      </a:r>
                      <a:endParaRPr lang="ar-J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Structural &amp; architectural cost</a:t>
                      </a:r>
                      <a:endParaRPr lang="ar-JO" dirty="0"/>
                    </a:p>
                  </a:txBody>
                  <a:tcPr/>
                </a:tc>
              </a:tr>
              <a:tr h="900493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216930 NIS</a:t>
                      </a:r>
                      <a:endParaRPr lang="ar-J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Mechanical cost</a:t>
                      </a:r>
                      <a:endParaRPr lang="ar-JO" dirty="0"/>
                    </a:p>
                  </a:txBody>
                  <a:tcPr/>
                </a:tc>
              </a:tr>
              <a:tr h="900493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97060 NIS</a:t>
                      </a:r>
                      <a:endParaRPr lang="ar-J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Electrical cost</a:t>
                      </a:r>
                      <a:endParaRPr lang="ar-JO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</a:rPr>
              <a:t>Surrounded streets:</a:t>
            </a:r>
            <a:endParaRPr lang="ar-JO" sz="3600" b="1" dirty="0">
              <a:solidFill>
                <a:schemeClr val="tx1"/>
              </a:solidFill>
            </a:endParaRPr>
          </a:p>
        </p:txBody>
      </p:sp>
      <p:pic>
        <p:nvPicPr>
          <p:cNvPr id="4" name="Picture 4" descr="streets.PN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75784" y="2072194"/>
            <a:ext cx="7392432" cy="411537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Architectural design</a:t>
            </a:r>
            <a:endParaRPr lang="ar-JO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</a:rPr>
              <a:t>Third basement floor</a:t>
            </a:r>
            <a:endParaRPr lang="ar-JO" sz="3600" b="1" dirty="0">
              <a:solidFill>
                <a:schemeClr val="tx1"/>
              </a:solidFill>
            </a:endParaRPr>
          </a:p>
        </p:txBody>
      </p:sp>
      <p:pic>
        <p:nvPicPr>
          <p:cNvPr id="4" name="عنصر نائب للمحتوى 3" descr="bghd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2464578" y="1107266"/>
            <a:ext cx="3786216" cy="642942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</a:rPr>
              <a:t>Second basement</a:t>
            </a:r>
            <a:endParaRPr lang="ar-JO" sz="3600" b="1" dirty="0">
              <a:solidFill>
                <a:schemeClr val="tx1"/>
              </a:solidFill>
            </a:endParaRPr>
          </a:p>
        </p:txBody>
      </p:sp>
      <p:pic>
        <p:nvPicPr>
          <p:cNvPr id="4" name="عنصر نائب للمحتوى 3" descr="2000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2607453" y="964393"/>
            <a:ext cx="3643341" cy="6572296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</a:rPr>
              <a:t>First basement</a:t>
            </a:r>
            <a:endParaRPr lang="ar-JO" sz="3600" b="1" dirty="0">
              <a:solidFill>
                <a:schemeClr val="tx1"/>
              </a:solidFill>
            </a:endParaRPr>
          </a:p>
        </p:txBody>
      </p:sp>
      <p:pic>
        <p:nvPicPr>
          <p:cNvPr id="4" name="عنصر نائب للمحتوى 3" descr="10000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2321702" y="892952"/>
            <a:ext cx="4143402" cy="6786609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598</TotalTime>
  <Words>177</Words>
  <Application>Microsoft Office PowerPoint</Application>
  <PresentationFormat>عرض على الشاشة (3:4)‏</PresentationFormat>
  <Paragraphs>57</Paragraphs>
  <Slides>42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42</vt:i4>
      </vt:variant>
    </vt:vector>
  </HeadingPairs>
  <TitlesOfParts>
    <vt:vector size="43" baseType="lpstr">
      <vt:lpstr>تدفق</vt:lpstr>
      <vt:lpstr>Introduction</vt:lpstr>
      <vt:lpstr>Project A</vt:lpstr>
      <vt:lpstr>Project B</vt:lpstr>
      <vt:lpstr>Site analysis</vt:lpstr>
      <vt:lpstr>Surrounded streets:</vt:lpstr>
      <vt:lpstr>Architectural design</vt:lpstr>
      <vt:lpstr>Third basement floor</vt:lpstr>
      <vt:lpstr>Second basement</vt:lpstr>
      <vt:lpstr>First basement</vt:lpstr>
      <vt:lpstr>Ground and first floors</vt:lpstr>
      <vt:lpstr>Second and third floors</vt:lpstr>
      <vt:lpstr>Fourth and fifth floors</vt:lpstr>
      <vt:lpstr>Sixth and seventh floors</vt:lpstr>
      <vt:lpstr>الشريحة 14</vt:lpstr>
      <vt:lpstr>الشريحة 15</vt:lpstr>
      <vt:lpstr>The section</vt:lpstr>
      <vt:lpstr>Mechanical design</vt:lpstr>
      <vt:lpstr>الشريحة 18</vt:lpstr>
      <vt:lpstr>الشريحة 19</vt:lpstr>
      <vt:lpstr>الشريحة 20</vt:lpstr>
      <vt:lpstr>الشريحة 21</vt:lpstr>
      <vt:lpstr>-The selection diffuser is a square supply air diffusers of four way flow pattern with size of 46*46 cm </vt:lpstr>
      <vt:lpstr>الشريحة 23</vt:lpstr>
      <vt:lpstr>Water supply</vt:lpstr>
      <vt:lpstr>الشريحة 25</vt:lpstr>
      <vt:lpstr>الشريحة 26</vt:lpstr>
      <vt:lpstr>Drainage system</vt:lpstr>
      <vt:lpstr>الشريحة 28</vt:lpstr>
      <vt:lpstr>الشريحة 29</vt:lpstr>
      <vt:lpstr>الشريحة 30</vt:lpstr>
      <vt:lpstr>Fire system</vt:lpstr>
      <vt:lpstr>الشريحة 32</vt:lpstr>
      <vt:lpstr>الشريحة 33</vt:lpstr>
      <vt:lpstr>الشريحة 34</vt:lpstr>
      <vt:lpstr>Electrical design</vt:lpstr>
      <vt:lpstr>Artificial lighting</vt:lpstr>
      <vt:lpstr>Number of luminaries for each space have been calculated</vt:lpstr>
      <vt:lpstr>the seventh floor was design by daualux program   lamps that were used are of a type SECOLUX-E PL-L 136EVG. with 36 watt.</vt:lpstr>
      <vt:lpstr>الشريحة 39</vt:lpstr>
      <vt:lpstr>Cost estimation</vt:lpstr>
      <vt:lpstr>Total cost=45300000 NIS   Total area=14885.92m²                Project A cost/m²=3043.14 NIS </vt:lpstr>
      <vt:lpstr>Total cost =25900000 NIS. Total area= 8957.69 m²                  Project B           Total cost /m²=2891.3 NIS                                                 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Mechanical design</dc:title>
  <dc:creator>Futuerr</dc:creator>
  <cp:lastModifiedBy>Futuerr</cp:lastModifiedBy>
  <cp:revision>52</cp:revision>
  <dcterms:created xsi:type="dcterms:W3CDTF">2013-05-17T06:42:59Z</dcterms:created>
  <dcterms:modified xsi:type="dcterms:W3CDTF">2013-05-19T17:57:05Z</dcterms:modified>
</cp:coreProperties>
</file>