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339" r:id="rId8"/>
    <p:sldId id="262" r:id="rId9"/>
    <p:sldId id="263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290" r:id="rId45"/>
    <p:sldId id="291" r:id="rId46"/>
    <p:sldId id="313" r:id="rId47"/>
    <p:sldId id="31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8" r:id="rId58"/>
    <p:sldId id="349" r:id="rId59"/>
    <p:sldId id="319" r:id="rId60"/>
    <p:sldId id="316" r:id="rId61"/>
    <p:sldId id="350" r:id="rId62"/>
    <p:sldId id="315" r:id="rId63"/>
    <p:sldId id="321" r:id="rId64"/>
    <p:sldId id="320" r:id="rId65"/>
    <p:sldId id="322" r:id="rId66"/>
    <p:sldId id="323" r:id="rId67"/>
    <p:sldId id="324" r:id="rId68"/>
    <p:sldId id="325" r:id="rId69"/>
    <p:sldId id="341" r:id="rId70"/>
    <p:sldId id="343" r:id="rId71"/>
    <p:sldId id="345" r:id="rId72"/>
    <p:sldId id="346" r:id="rId73"/>
    <p:sldId id="347" r:id="rId74"/>
    <p:sldId id="348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52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8B1C"/>
    <a:srgbClr val="E28426"/>
    <a:srgbClr val="E5A547"/>
    <a:srgbClr val="43CEFF"/>
    <a:srgbClr val="FF3399"/>
    <a:srgbClr val="CC3399"/>
    <a:srgbClr val="70AC2E"/>
    <a:srgbClr val="C19FFF"/>
    <a:srgbClr val="CAB4EA"/>
    <a:srgbClr val="D3B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13750" autoAdjust="0"/>
    <p:restoredTop sz="86477" autoAdjust="0"/>
  </p:normalViewPr>
  <p:slideViewPr>
    <p:cSldViewPr>
      <p:cViewPr varScale="1">
        <p:scale>
          <a:sx n="74" d="100"/>
          <a:sy n="74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C2ED-20FC-4E4A-8681-7A285DA76DE9}" type="doc">
      <dgm:prSet loTypeId="urn:microsoft.com/office/officeart/2005/8/layout/hierarchy3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E19B493-BD5F-40A7-9DB2-3744B2628B20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Two way solid slab</a:t>
          </a:r>
        </a:p>
      </dgm:t>
    </dgm:pt>
    <dgm:pt modelId="{4CF72305-B18E-481D-9FF4-F54AC389D97A}" type="parTrans" cxnId="{C37BA082-7E08-4D41-86E8-796E0ED81E37}">
      <dgm:prSet/>
      <dgm:spPr/>
      <dgm:t>
        <a:bodyPr/>
        <a:lstStyle/>
        <a:p>
          <a:endParaRPr lang="en-US"/>
        </a:p>
      </dgm:t>
    </dgm:pt>
    <dgm:pt modelId="{1F39499F-6E4A-452E-8055-EA5D6BD321CA}" type="sibTrans" cxnId="{C37BA082-7E08-4D41-86E8-796E0ED81E37}">
      <dgm:prSet/>
      <dgm:spPr/>
      <dgm:t>
        <a:bodyPr/>
        <a:lstStyle/>
        <a:p>
          <a:endParaRPr lang="en-US"/>
        </a:p>
      </dgm:t>
    </dgm:pt>
    <dgm:pt modelId="{3C927C12-16DC-4335-9CF8-F7B3CAFCFD4F}">
      <dgm:prSet phldrT="[نص]"/>
      <dgm:spPr/>
      <dgm:t>
        <a:bodyPr/>
        <a:lstStyle/>
        <a:p>
          <a:r>
            <a: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Basements</a:t>
          </a:r>
        </a:p>
      </dgm:t>
    </dgm:pt>
    <dgm:pt modelId="{0B364D31-37DB-42E1-88B3-33B6688AA692}" type="parTrans" cxnId="{BA1DF6D7-B39E-472B-AD9E-4C9E9B1A5AD1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DE7013D-BDE9-4AFD-9F4F-08A8E8B49943}" type="sibTrans" cxnId="{BA1DF6D7-B39E-472B-AD9E-4C9E9B1A5AD1}">
      <dgm:prSet/>
      <dgm:spPr/>
      <dgm:t>
        <a:bodyPr/>
        <a:lstStyle/>
        <a:p>
          <a:endParaRPr lang="en-US"/>
        </a:p>
      </dgm:t>
    </dgm:pt>
    <dgm:pt modelId="{A1DD7807-288F-4CDB-BFEB-329C643E050A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Two way ribbed slab</a:t>
          </a:r>
        </a:p>
      </dgm:t>
    </dgm:pt>
    <dgm:pt modelId="{32CAEC4C-FC10-486E-8E9F-C23F48E357ED}" type="parTrans" cxnId="{4184DE62-7D3B-402F-8354-A19A73C97EC4}">
      <dgm:prSet/>
      <dgm:spPr/>
      <dgm:t>
        <a:bodyPr/>
        <a:lstStyle/>
        <a:p>
          <a:endParaRPr lang="en-US"/>
        </a:p>
      </dgm:t>
    </dgm:pt>
    <dgm:pt modelId="{516BA29B-5903-4CAF-8530-96C0C28E786E}" type="sibTrans" cxnId="{4184DE62-7D3B-402F-8354-A19A73C97EC4}">
      <dgm:prSet/>
      <dgm:spPr/>
      <dgm:t>
        <a:bodyPr/>
        <a:lstStyle/>
        <a:p>
          <a:endParaRPr lang="en-US"/>
        </a:p>
      </dgm:t>
    </dgm:pt>
    <dgm:pt modelId="{E20CCFBA-B5AD-4F03-B94A-679EA1954B73}">
      <dgm:prSet phldrT="[نص]"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 &amp;1to 5 floor</a:t>
          </a:r>
          <a:endParaRPr lang="en-US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154834-FF1A-4598-B380-3FEA465CD425}" type="parTrans" cxnId="{25E99480-3E40-4A6A-BAD2-4BC30ADD96BD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EBAD072-85DC-47DF-9035-5A5EA44D1BE3}" type="sibTrans" cxnId="{25E99480-3E40-4A6A-BAD2-4BC30ADD96BD}">
      <dgm:prSet/>
      <dgm:spPr/>
      <dgm:t>
        <a:bodyPr/>
        <a:lstStyle/>
        <a:p>
          <a:endParaRPr lang="en-US"/>
        </a:p>
      </dgm:t>
    </dgm:pt>
    <dgm:pt modelId="{E2F6081F-B939-4659-B383-485DC581A096}">
      <dgm:prSet phldrT="[نص]"/>
      <dgm:spPr/>
      <dgm:t>
        <a:bodyPr/>
        <a:lstStyle/>
        <a:p>
          <a:r>
            <a:rPr lang="ar-SA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</a:t>
          </a:r>
          <a:r>
            <a:rPr lang="en-US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cm thickness</a:t>
          </a:r>
          <a:endParaRPr lang="en-US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C41D4E-875A-4AFC-ADD6-74BA0EAD2E14}" type="parTrans" cxnId="{DCDEA530-C9E3-428D-8B55-DAB1C3634091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252AAAE-3A99-4CBF-B986-8B810B9D679D}" type="sibTrans" cxnId="{DCDEA530-C9E3-428D-8B55-DAB1C3634091}">
      <dgm:prSet/>
      <dgm:spPr/>
      <dgm:t>
        <a:bodyPr/>
        <a:lstStyle/>
        <a:p>
          <a:pPr rtl="1"/>
          <a:endParaRPr lang="ar-SA"/>
        </a:p>
      </dgm:t>
    </dgm:pt>
    <dgm:pt modelId="{A3C4B909-BB9D-4234-BEED-3090BB4B1C89}">
      <dgm:prSet phldrT="[نص]"/>
      <dgm:spPr/>
      <dgm:t>
        <a:bodyPr/>
        <a:lstStyle/>
        <a:p>
          <a:r>
            <a:rPr lang="ar-SA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  <a:r>
            <a:rPr lang="en-US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cm thickness</a:t>
          </a:r>
          <a:endParaRPr lang="en-US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A5262D-D3C6-4BC2-9CDB-B4A7D24A73A3}" type="parTrans" cxnId="{5B8AB24E-DE62-4F93-8AC2-A2EA4A15E519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57189004-7F89-43D1-A9BF-8E85B6D83109}" type="sibTrans" cxnId="{5B8AB24E-DE62-4F93-8AC2-A2EA4A15E519}">
      <dgm:prSet/>
      <dgm:spPr/>
      <dgm:t>
        <a:bodyPr/>
        <a:lstStyle/>
        <a:p>
          <a:pPr rtl="1"/>
          <a:endParaRPr lang="ar-SA"/>
        </a:p>
      </dgm:t>
    </dgm:pt>
    <dgm:pt modelId="{830788C1-68FA-48B8-ABE7-6F6D63EC6A4D}" type="pres">
      <dgm:prSet presAssocID="{03CAC2ED-20FC-4E4A-8681-7A285DA76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21274CF-DD54-405A-B16B-10FB816673B2}" type="pres">
      <dgm:prSet presAssocID="{2E19B493-BD5F-40A7-9DB2-3744B2628B20}" presName="root" presStyleCnt="0"/>
      <dgm:spPr/>
    </dgm:pt>
    <dgm:pt modelId="{127BDB30-58C9-4358-8514-2485F9CF230C}" type="pres">
      <dgm:prSet presAssocID="{2E19B493-BD5F-40A7-9DB2-3744B2628B20}" presName="rootComposite" presStyleCnt="0"/>
      <dgm:spPr/>
    </dgm:pt>
    <dgm:pt modelId="{7B74B052-4C41-48ED-A5BF-C21D92538087}" type="pres">
      <dgm:prSet presAssocID="{2E19B493-BD5F-40A7-9DB2-3744B2628B20}" presName="rootText" presStyleLbl="node1" presStyleIdx="0" presStyleCnt="2" custLinFactNeighborX="-8741" custLinFactNeighborY="-222"/>
      <dgm:spPr/>
      <dgm:t>
        <a:bodyPr/>
        <a:lstStyle/>
        <a:p>
          <a:endParaRPr lang="en-US"/>
        </a:p>
      </dgm:t>
    </dgm:pt>
    <dgm:pt modelId="{FFFDA0C8-66B5-421F-B7D6-F898433A8375}" type="pres">
      <dgm:prSet presAssocID="{2E19B493-BD5F-40A7-9DB2-3744B2628B20}" presName="rootConnector" presStyleLbl="node1" presStyleIdx="0" presStyleCnt="2"/>
      <dgm:spPr/>
      <dgm:t>
        <a:bodyPr/>
        <a:lstStyle/>
        <a:p>
          <a:endParaRPr lang="en-US"/>
        </a:p>
      </dgm:t>
    </dgm:pt>
    <dgm:pt modelId="{624566A4-9B73-4174-9297-3630A518E766}" type="pres">
      <dgm:prSet presAssocID="{2E19B493-BD5F-40A7-9DB2-3744B2628B20}" presName="childShape" presStyleCnt="0"/>
      <dgm:spPr/>
    </dgm:pt>
    <dgm:pt modelId="{728F71BF-E443-422B-9693-0FE9FBDAA9CA}" type="pres">
      <dgm:prSet presAssocID="{0B364D31-37DB-42E1-88B3-33B6688AA692}" presName="Name13" presStyleLbl="parChTrans1D2" presStyleIdx="0" presStyleCnt="4"/>
      <dgm:spPr/>
      <dgm:t>
        <a:bodyPr/>
        <a:lstStyle/>
        <a:p>
          <a:endParaRPr lang="en-US"/>
        </a:p>
      </dgm:t>
    </dgm:pt>
    <dgm:pt modelId="{0ABDE3AD-61B1-4D7A-8D64-1B85BE7B3087}" type="pres">
      <dgm:prSet presAssocID="{3C927C12-16DC-4335-9CF8-F7B3CAFCFD4F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2A17B-A534-4A7A-88BA-A6BEAC264E82}" type="pres">
      <dgm:prSet presAssocID="{BEA5262D-D3C6-4BC2-9CDB-B4A7D24A73A3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0048583A-CB27-4284-95AB-9750B765807F}" type="pres">
      <dgm:prSet presAssocID="{A3C4B909-BB9D-4234-BEED-3090BB4B1C89}" presName="childText" presStyleLbl="bgAcc1" presStyleIdx="1" presStyleCnt="4" custLinFactNeighborX="709" custLinFactNeighborY="-7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E6B6DF-4364-4F9F-990A-8CBA78935F00}" type="pres">
      <dgm:prSet presAssocID="{A1DD7807-288F-4CDB-BFEB-329C643E050A}" presName="root" presStyleCnt="0"/>
      <dgm:spPr/>
    </dgm:pt>
    <dgm:pt modelId="{1C52CF88-08C4-4F42-AC82-E78A98E9026B}" type="pres">
      <dgm:prSet presAssocID="{A1DD7807-288F-4CDB-BFEB-329C643E050A}" presName="rootComposite" presStyleCnt="0"/>
      <dgm:spPr/>
    </dgm:pt>
    <dgm:pt modelId="{38F198A2-08E8-4CC6-B7A0-5291BEB2A9EC}" type="pres">
      <dgm:prSet presAssocID="{A1DD7807-288F-4CDB-BFEB-329C643E050A}" presName="rootText" presStyleLbl="node1" presStyleIdx="1" presStyleCnt="2" custScaleY="103562" custLinFactNeighborX="-2108" custLinFactNeighborY="-222"/>
      <dgm:spPr/>
      <dgm:t>
        <a:bodyPr/>
        <a:lstStyle/>
        <a:p>
          <a:endParaRPr lang="en-US"/>
        </a:p>
      </dgm:t>
    </dgm:pt>
    <dgm:pt modelId="{325912A2-9548-4F51-B434-8C61D81FAE71}" type="pres">
      <dgm:prSet presAssocID="{A1DD7807-288F-4CDB-BFEB-329C643E050A}" presName="rootConnector" presStyleLbl="node1" presStyleIdx="1" presStyleCnt="2"/>
      <dgm:spPr/>
      <dgm:t>
        <a:bodyPr/>
        <a:lstStyle/>
        <a:p>
          <a:endParaRPr lang="en-US"/>
        </a:p>
      </dgm:t>
    </dgm:pt>
    <dgm:pt modelId="{96DAD75A-C1C1-4458-AFFA-C1D76F7C22E9}" type="pres">
      <dgm:prSet presAssocID="{A1DD7807-288F-4CDB-BFEB-329C643E050A}" presName="childShape" presStyleCnt="0"/>
      <dgm:spPr/>
    </dgm:pt>
    <dgm:pt modelId="{8F06F395-6D86-4650-80EF-5C64F99816F5}" type="pres">
      <dgm:prSet presAssocID="{CA154834-FF1A-4598-B380-3FEA465CD425}" presName="Name13" presStyleLbl="parChTrans1D2" presStyleIdx="2" presStyleCnt="4"/>
      <dgm:spPr/>
      <dgm:t>
        <a:bodyPr/>
        <a:lstStyle/>
        <a:p>
          <a:endParaRPr lang="en-US"/>
        </a:p>
      </dgm:t>
    </dgm:pt>
    <dgm:pt modelId="{90A80EC8-56CA-486D-8595-FA700D323588}" type="pres">
      <dgm:prSet presAssocID="{E20CCFBA-B5AD-4F03-B94A-679EA1954B7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8C7A18-FCF0-4CCC-BD91-265BBF4C3C60}" type="pres">
      <dgm:prSet presAssocID="{FCC41D4E-875A-4AFC-ADD6-74BA0EAD2E14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374822F-1836-4553-A430-26E4D7C4BFA6}" type="pres">
      <dgm:prSet presAssocID="{E2F6081F-B939-4659-B383-485DC581A096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10CA08E-A793-411B-A538-2E354B136B64}" type="presOf" srcId="{2E19B493-BD5F-40A7-9DB2-3744B2628B20}" destId="{7B74B052-4C41-48ED-A5BF-C21D92538087}" srcOrd="0" destOrd="0" presId="urn:microsoft.com/office/officeart/2005/8/layout/hierarchy3"/>
    <dgm:cxn modelId="{EA6AFBEA-4ED2-4E87-B0A8-200BE5FC8E50}" type="presOf" srcId="{A1DD7807-288F-4CDB-BFEB-329C643E050A}" destId="{325912A2-9548-4F51-B434-8C61D81FAE71}" srcOrd="1" destOrd="0" presId="urn:microsoft.com/office/officeart/2005/8/layout/hierarchy3"/>
    <dgm:cxn modelId="{61EE1225-A478-4DF5-9719-A42A495010FE}" type="presOf" srcId="{A1DD7807-288F-4CDB-BFEB-329C643E050A}" destId="{38F198A2-08E8-4CC6-B7A0-5291BEB2A9EC}" srcOrd="0" destOrd="0" presId="urn:microsoft.com/office/officeart/2005/8/layout/hierarchy3"/>
    <dgm:cxn modelId="{4184DE62-7D3B-402F-8354-A19A73C97EC4}" srcId="{03CAC2ED-20FC-4E4A-8681-7A285DA76DE9}" destId="{A1DD7807-288F-4CDB-BFEB-329C643E050A}" srcOrd="1" destOrd="0" parTransId="{32CAEC4C-FC10-486E-8E9F-C23F48E357ED}" sibTransId="{516BA29B-5903-4CAF-8530-96C0C28E786E}"/>
    <dgm:cxn modelId="{DCDEA530-C9E3-428D-8B55-DAB1C3634091}" srcId="{A1DD7807-288F-4CDB-BFEB-329C643E050A}" destId="{E2F6081F-B939-4659-B383-485DC581A096}" srcOrd="1" destOrd="0" parTransId="{FCC41D4E-875A-4AFC-ADD6-74BA0EAD2E14}" sibTransId="{E252AAAE-3A99-4CBF-B986-8B810B9D679D}"/>
    <dgm:cxn modelId="{54404839-29D2-4972-AA92-BA756295ED2D}" type="presOf" srcId="{BEA5262D-D3C6-4BC2-9CDB-B4A7D24A73A3}" destId="{1902A17B-A534-4A7A-88BA-A6BEAC264E82}" srcOrd="0" destOrd="0" presId="urn:microsoft.com/office/officeart/2005/8/layout/hierarchy3"/>
    <dgm:cxn modelId="{1A5B5F06-891E-4F97-A7ED-54EEC647A1C1}" type="presOf" srcId="{E20CCFBA-B5AD-4F03-B94A-679EA1954B73}" destId="{90A80EC8-56CA-486D-8595-FA700D323588}" srcOrd="0" destOrd="0" presId="urn:microsoft.com/office/officeart/2005/8/layout/hierarchy3"/>
    <dgm:cxn modelId="{5B8AB24E-DE62-4F93-8AC2-A2EA4A15E519}" srcId="{2E19B493-BD5F-40A7-9DB2-3744B2628B20}" destId="{A3C4B909-BB9D-4234-BEED-3090BB4B1C89}" srcOrd="1" destOrd="0" parTransId="{BEA5262D-D3C6-4BC2-9CDB-B4A7D24A73A3}" sibTransId="{57189004-7F89-43D1-A9BF-8E85B6D83109}"/>
    <dgm:cxn modelId="{BCD65C79-9584-41BF-8BD0-6886477671B2}" type="presOf" srcId="{FCC41D4E-875A-4AFC-ADD6-74BA0EAD2E14}" destId="{A38C7A18-FCF0-4CCC-BD91-265BBF4C3C60}" srcOrd="0" destOrd="0" presId="urn:microsoft.com/office/officeart/2005/8/layout/hierarchy3"/>
    <dgm:cxn modelId="{217355FE-E700-493C-84BE-D391CDC44EE3}" type="presOf" srcId="{A3C4B909-BB9D-4234-BEED-3090BB4B1C89}" destId="{0048583A-CB27-4284-95AB-9750B765807F}" srcOrd="0" destOrd="0" presId="urn:microsoft.com/office/officeart/2005/8/layout/hierarchy3"/>
    <dgm:cxn modelId="{BA1DF6D7-B39E-472B-AD9E-4C9E9B1A5AD1}" srcId="{2E19B493-BD5F-40A7-9DB2-3744B2628B20}" destId="{3C927C12-16DC-4335-9CF8-F7B3CAFCFD4F}" srcOrd="0" destOrd="0" parTransId="{0B364D31-37DB-42E1-88B3-33B6688AA692}" sibTransId="{BDE7013D-BDE9-4AFD-9F4F-08A8E8B49943}"/>
    <dgm:cxn modelId="{7A08933E-2D2C-4153-A284-0482CC5CBCCD}" type="presOf" srcId="{E2F6081F-B939-4659-B383-485DC581A096}" destId="{E374822F-1836-4553-A430-26E4D7C4BFA6}" srcOrd="0" destOrd="0" presId="urn:microsoft.com/office/officeart/2005/8/layout/hierarchy3"/>
    <dgm:cxn modelId="{A0CD4240-ACAD-4C11-AB4F-95AE544E83C2}" type="presOf" srcId="{CA154834-FF1A-4598-B380-3FEA465CD425}" destId="{8F06F395-6D86-4650-80EF-5C64F99816F5}" srcOrd="0" destOrd="0" presId="urn:microsoft.com/office/officeart/2005/8/layout/hierarchy3"/>
    <dgm:cxn modelId="{C37BA082-7E08-4D41-86E8-796E0ED81E37}" srcId="{03CAC2ED-20FC-4E4A-8681-7A285DA76DE9}" destId="{2E19B493-BD5F-40A7-9DB2-3744B2628B20}" srcOrd="0" destOrd="0" parTransId="{4CF72305-B18E-481D-9FF4-F54AC389D97A}" sibTransId="{1F39499F-6E4A-452E-8055-EA5D6BD321CA}"/>
    <dgm:cxn modelId="{0843A095-1CBB-4B70-83C7-20DBA8C97F14}" type="presOf" srcId="{3C927C12-16DC-4335-9CF8-F7B3CAFCFD4F}" destId="{0ABDE3AD-61B1-4D7A-8D64-1B85BE7B3087}" srcOrd="0" destOrd="0" presId="urn:microsoft.com/office/officeart/2005/8/layout/hierarchy3"/>
    <dgm:cxn modelId="{6BB7951A-85F6-4796-8C7F-21CEE27A11FC}" type="presOf" srcId="{03CAC2ED-20FC-4E4A-8681-7A285DA76DE9}" destId="{830788C1-68FA-48B8-ABE7-6F6D63EC6A4D}" srcOrd="0" destOrd="0" presId="urn:microsoft.com/office/officeart/2005/8/layout/hierarchy3"/>
    <dgm:cxn modelId="{61E7321F-FEBC-4D4A-8A0B-223D65F896C5}" type="presOf" srcId="{2E19B493-BD5F-40A7-9DB2-3744B2628B20}" destId="{FFFDA0C8-66B5-421F-B7D6-F898433A8375}" srcOrd="1" destOrd="0" presId="urn:microsoft.com/office/officeart/2005/8/layout/hierarchy3"/>
    <dgm:cxn modelId="{25E99480-3E40-4A6A-BAD2-4BC30ADD96BD}" srcId="{A1DD7807-288F-4CDB-BFEB-329C643E050A}" destId="{E20CCFBA-B5AD-4F03-B94A-679EA1954B73}" srcOrd="0" destOrd="0" parTransId="{CA154834-FF1A-4598-B380-3FEA465CD425}" sibTransId="{BEBAD072-85DC-47DF-9035-5A5EA44D1BE3}"/>
    <dgm:cxn modelId="{908ACDC0-0434-404C-9925-68D2539FE4BB}" type="presOf" srcId="{0B364D31-37DB-42E1-88B3-33B6688AA692}" destId="{728F71BF-E443-422B-9693-0FE9FBDAA9CA}" srcOrd="0" destOrd="0" presId="urn:microsoft.com/office/officeart/2005/8/layout/hierarchy3"/>
    <dgm:cxn modelId="{6C13BDFE-C20A-4E58-8E06-F181E66448F5}" type="presParOf" srcId="{830788C1-68FA-48B8-ABE7-6F6D63EC6A4D}" destId="{421274CF-DD54-405A-B16B-10FB816673B2}" srcOrd="0" destOrd="0" presId="urn:microsoft.com/office/officeart/2005/8/layout/hierarchy3"/>
    <dgm:cxn modelId="{0A03382E-5227-4B2B-8C75-2611824BCC92}" type="presParOf" srcId="{421274CF-DD54-405A-B16B-10FB816673B2}" destId="{127BDB30-58C9-4358-8514-2485F9CF230C}" srcOrd="0" destOrd="0" presId="urn:microsoft.com/office/officeart/2005/8/layout/hierarchy3"/>
    <dgm:cxn modelId="{8EA0D5AE-F947-4422-92CA-C129EADA61B6}" type="presParOf" srcId="{127BDB30-58C9-4358-8514-2485F9CF230C}" destId="{7B74B052-4C41-48ED-A5BF-C21D92538087}" srcOrd="0" destOrd="0" presId="urn:microsoft.com/office/officeart/2005/8/layout/hierarchy3"/>
    <dgm:cxn modelId="{0717235E-04B7-4BFC-AA76-136837B394CF}" type="presParOf" srcId="{127BDB30-58C9-4358-8514-2485F9CF230C}" destId="{FFFDA0C8-66B5-421F-B7D6-F898433A8375}" srcOrd="1" destOrd="0" presId="urn:microsoft.com/office/officeart/2005/8/layout/hierarchy3"/>
    <dgm:cxn modelId="{C450AE21-2A98-44C2-B200-334D6F492BCF}" type="presParOf" srcId="{421274CF-DD54-405A-B16B-10FB816673B2}" destId="{624566A4-9B73-4174-9297-3630A518E766}" srcOrd="1" destOrd="0" presId="urn:microsoft.com/office/officeart/2005/8/layout/hierarchy3"/>
    <dgm:cxn modelId="{54B73EDD-E209-4CF0-B37E-43C318BA136A}" type="presParOf" srcId="{624566A4-9B73-4174-9297-3630A518E766}" destId="{728F71BF-E443-422B-9693-0FE9FBDAA9CA}" srcOrd="0" destOrd="0" presId="urn:microsoft.com/office/officeart/2005/8/layout/hierarchy3"/>
    <dgm:cxn modelId="{45AB28CB-6EC8-4E03-9205-D7A6EBABC81D}" type="presParOf" srcId="{624566A4-9B73-4174-9297-3630A518E766}" destId="{0ABDE3AD-61B1-4D7A-8D64-1B85BE7B3087}" srcOrd="1" destOrd="0" presId="urn:microsoft.com/office/officeart/2005/8/layout/hierarchy3"/>
    <dgm:cxn modelId="{BD4F3A74-C027-4544-BE13-A953FE5C1082}" type="presParOf" srcId="{624566A4-9B73-4174-9297-3630A518E766}" destId="{1902A17B-A534-4A7A-88BA-A6BEAC264E82}" srcOrd="2" destOrd="0" presId="urn:microsoft.com/office/officeart/2005/8/layout/hierarchy3"/>
    <dgm:cxn modelId="{1CB47ACD-C800-481C-A924-84CEA31021CF}" type="presParOf" srcId="{624566A4-9B73-4174-9297-3630A518E766}" destId="{0048583A-CB27-4284-95AB-9750B765807F}" srcOrd="3" destOrd="0" presId="urn:microsoft.com/office/officeart/2005/8/layout/hierarchy3"/>
    <dgm:cxn modelId="{726B5379-341F-4DC7-BB5A-4FDBF2AD46A3}" type="presParOf" srcId="{830788C1-68FA-48B8-ABE7-6F6D63EC6A4D}" destId="{FEE6B6DF-4364-4F9F-990A-8CBA78935F00}" srcOrd="1" destOrd="0" presId="urn:microsoft.com/office/officeart/2005/8/layout/hierarchy3"/>
    <dgm:cxn modelId="{4966B4B7-C8CB-4904-A491-697CAB05AF02}" type="presParOf" srcId="{FEE6B6DF-4364-4F9F-990A-8CBA78935F00}" destId="{1C52CF88-08C4-4F42-AC82-E78A98E9026B}" srcOrd="0" destOrd="0" presId="urn:microsoft.com/office/officeart/2005/8/layout/hierarchy3"/>
    <dgm:cxn modelId="{D0E9B76A-A32D-49EC-941F-C6FC0D50955A}" type="presParOf" srcId="{1C52CF88-08C4-4F42-AC82-E78A98E9026B}" destId="{38F198A2-08E8-4CC6-B7A0-5291BEB2A9EC}" srcOrd="0" destOrd="0" presId="urn:microsoft.com/office/officeart/2005/8/layout/hierarchy3"/>
    <dgm:cxn modelId="{7949826C-A4B9-42A2-9AB6-C427FD4065FB}" type="presParOf" srcId="{1C52CF88-08C4-4F42-AC82-E78A98E9026B}" destId="{325912A2-9548-4F51-B434-8C61D81FAE71}" srcOrd="1" destOrd="0" presId="urn:microsoft.com/office/officeart/2005/8/layout/hierarchy3"/>
    <dgm:cxn modelId="{35B0F427-F154-4CFF-A679-B0E29FAE02B4}" type="presParOf" srcId="{FEE6B6DF-4364-4F9F-990A-8CBA78935F00}" destId="{96DAD75A-C1C1-4458-AFFA-C1D76F7C22E9}" srcOrd="1" destOrd="0" presId="urn:microsoft.com/office/officeart/2005/8/layout/hierarchy3"/>
    <dgm:cxn modelId="{A6132CAA-1BAD-43E4-B7C0-D824C81E38D0}" type="presParOf" srcId="{96DAD75A-C1C1-4458-AFFA-C1D76F7C22E9}" destId="{8F06F395-6D86-4650-80EF-5C64F99816F5}" srcOrd="0" destOrd="0" presId="urn:microsoft.com/office/officeart/2005/8/layout/hierarchy3"/>
    <dgm:cxn modelId="{625CDD19-CFCA-4757-9B9B-C299CCFAE561}" type="presParOf" srcId="{96DAD75A-C1C1-4458-AFFA-C1D76F7C22E9}" destId="{90A80EC8-56CA-486D-8595-FA700D323588}" srcOrd="1" destOrd="0" presId="urn:microsoft.com/office/officeart/2005/8/layout/hierarchy3"/>
    <dgm:cxn modelId="{77D6BC3E-FF05-47E6-8BF7-D9AFC2C77AD1}" type="presParOf" srcId="{96DAD75A-C1C1-4458-AFFA-C1D76F7C22E9}" destId="{A38C7A18-FCF0-4CCC-BD91-265BBF4C3C60}" srcOrd="2" destOrd="0" presId="urn:microsoft.com/office/officeart/2005/8/layout/hierarchy3"/>
    <dgm:cxn modelId="{D830F00D-4191-415C-A51A-036BE1083246}" type="presParOf" srcId="{96DAD75A-C1C1-4458-AFFA-C1D76F7C22E9}" destId="{E374822F-1836-4553-A430-26E4D7C4BFA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7CD8F5-1DD9-458D-A102-5F3A10593740}" type="doc">
      <dgm:prSet loTypeId="urn:microsoft.com/office/officeart/2005/8/layout/lProcess1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4DAB78BD-75CA-4E3F-AA3A-94853B9A3C99}">
      <dgm:prSet phldrT="[نص]" phldr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dirty="0"/>
        </a:p>
      </dgm:t>
    </dgm:pt>
    <dgm:pt modelId="{4DB1B158-F6DE-43FE-9E3A-AE4C38AC22B6}" type="parTrans" cxnId="{D121F70C-DB6A-4888-89C1-EED86BED7912}">
      <dgm:prSet/>
      <dgm:spPr/>
      <dgm:t>
        <a:bodyPr/>
        <a:lstStyle/>
        <a:p>
          <a:endParaRPr lang="en-US"/>
        </a:p>
      </dgm:t>
    </dgm:pt>
    <dgm:pt modelId="{B70823C6-88D2-4281-B0FD-658172154F24}" type="sibTrans" cxnId="{D121F70C-DB6A-4888-89C1-EED86BED7912}">
      <dgm:prSet/>
      <dgm:spPr/>
      <dgm:t>
        <a:bodyPr/>
        <a:lstStyle/>
        <a:p>
          <a:endParaRPr lang="en-US"/>
        </a:p>
      </dgm:t>
    </dgm:pt>
    <dgm:pt modelId="{50776E7D-CA81-4610-B30A-A017AC635771}">
      <dgm:prSet phldrT="[نص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X-Direction</a:t>
          </a:r>
          <a:endParaRPr lang="en-US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1F9734-ED44-4F8A-8A43-E4B34999CCEE}" type="parTrans" cxnId="{C8317CA4-6A51-480C-BB9E-42489C3D1F0C}">
      <dgm:prSet/>
      <dgm:spPr/>
      <dgm:t>
        <a:bodyPr/>
        <a:lstStyle/>
        <a:p>
          <a:endParaRPr lang="en-US"/>
        </a:p>
      </dgm:t>
    </dgm:pt>
    <dgm:pt modelId="{624AA65A-5CEA-41A4-AD54-C6C6DAAFF8BB}" type="sibTrans" cxnId="{C8317CA4-6A51-480C-BB9E-42489C3D1F0C}">
      <dgm:prSet/>
      <dgm:spPr/>
      <dgm:t>
        <a:bodyPr/>
        <a:lstStyle/>
        <a:p>
          <a:endParaRPr lang="en-US"/>
        </a:p>
      </dgm:t>
    </dgm:pt>
    <dgm:pt modelId="{6C118F3D-5164-43FE-AC00-14B99570B20A}">
      <dgm:prSet phldrT="[نص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Y-Direction</a:t>
          </a:r>
          <a:endParaRPr lang="en-US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F22786-17D7-4F55-B97F-F0A880E220C7}" type="parTrans" cxnId="{8E0B410B-F1AB-4FC4-92B3-82495392D18B}">
      <dgm:prSet/>
      <dgm:spPr/>
      <dgm:t>
        <a:bodyPr/>
        <a:lstStyle/>
        <a:p>
          <a:endParaRPr lang="en-US"/>
        </a:p>
      </dgm:t>
    </dgm:pt>
    <dgm:pt modelId="{3E999448-5374-4ECC-A74C-B2F4D2CF86CD}" type="sibTrans" cxnId="{8E0B410B-F1AB-4FC4-92B3-82495392D18B}">
      <dgm:prSet/>
      <dgm:spPr/>
      <dgm:t>
        <a:bodyPr/>
        <a:lstStyle/>
        <a:p>
          <a:endParaRPr lang="en-US"/>
        </a:p>
      </dgm:t>
    </dgm:pt>
    <dgm:pt modelId="{DFE8EA99-F5BA-43FF-81B0-FEAACBABD096}">
      <dgm:prSet phldrT="[نص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Shear Reinforcement</a:t>
          </a:r>
          <a:endParaRPr lang="en-US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A0BF0F-C2DA-4F24-AF60-DC29C3EF5B36}" type="parTrans" cxnId="{CFAB6318-1429-4242-B239-81DA4231CE0E}">
      <dgm:prSet/>
      <dgm:spPr/>
      <dgm:t>
        <a:bodyPr/>
        <a:lstStyle/>
        <a:p>
          <a:endParaRPr lang="en-US"/>
        </a:p>
      </dgm:t>
    </dgm:pt>
    <dgm:pt modelId="{E8802ED6-1039-4BCF-A9D4-7AB5041E5ADC}" type="sibTrans" cxnId="{CFAB6318-1429-4242-B239-81DA4231CE0E}">
      <dgm:prSet/>
      <dgm:spPr/>
      <dgm:t>
        <a:bodyPr/>
        <a:lstStyle/>
        <a:p>
          <a:endParaRPr lang="en-US"/>
        </a:p>
      </dgm:t>
    </dgm:pt>
    <dgm:pt modelId="{C89C18B1-5F16-4A65-AA1B-508284BFBE4D}">
      <dgm:prSet phldrT="[نص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Vu</a:t>
          </a:r>
        </a:p>
      </dgm:t>
    </dgm:pt>
    <dgm:pt modelId="{D7512807-E677-4E13-9D45-87675C2EF95A}" type="parTrans" cxnId="{A5B4B8A9-AC5E-4F5E-BA01-864EF0D178A3}">
      <dgm:prSet/>
      <dgm:spPr/>
      <dgm:t>
        <a:bodyPr/>
        <a:lstStyle/>
        <a:p>
          <a:endParaRPr lang="en-US"/>
        </a:p>
      </dgm:t>
    </dgm:pt>
    <dgm:pt modelId="{DC58ABED-A05E-485F-8922-199B27B3F92C}" type="sibTrans" cxnId="{A5B4B8A9-AC5E-4F5E-BA01-864EF0D178A3}">
      <dgm:prSet/>
      <dgm:spPr/>
      <dgm:t>
        <a:bodyPr/>
        <a:lstStyle/>
        <a:p>
          <a:endParaRPr lang="en-US"/>
        </a:p>
      </dgm:t>
    </dgm:pt>
    <dgm:pt modelId="{CA9BA1C2-96F0-49BB-83FC-799F2AEB91A9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l-GR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φ</a:t>
          </a:r>
          <a:r>
            <a:rPr lang="en-US" b="1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Vc</a:t>
          </a:r>
          <a:endParaRPr lang="en-US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257C11-7D75-4AE4-B117-22A4B525BE45}" type="parTrans" cxnId="{4BE3B1E9-516F-499A-8172-E3A46DE8340D}">
      <dgm:prSet/>
      <dgm:spPr/>
      <dgm:t>
        <a:bodyPr/>
        <a:lstStyle/>
        <a:p>
          <a:endParaRPr lang="en-US"/>
        </a:p>
      </dgm:t>
    </dgm:pt>
    <dgm:pt modelId="{F8506774-50E8-47E3-BD7C-CF9EC6821512}" type="sibTrans" cxnId="{4BE3B1E9-516F-499A-8172-E3A46DE8340D}">
      <dgm:prSet/>
      <dgm:spPr/>
      <dgm:t>
        <a:bodyPr/>
        <a:lstStyle/>
        <a:p>
          <a:endParaRPr lang="en-US"/>
        </a:p>
      </dgm:t>
    </dgm:pt>
    <dgm:pt modelId="{211A713B-5D59-4201-A742-FB1267961275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</a:t>
          </a:r>
          <a:r>
            <a:rPr lang="en-US" sz="2400" b="1" baseline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Need</a:t>
          </a:r>
          <a:endParaRPr lang="en-US" sz="2400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B57A9D-D8EC-44C1-B241-C96280882430}" type="parTrans" cxnId="{4854AC3E-DFAF-47EB-9DB4-899D7A8DFD45}">
      <dgm:prSet/>
      <dgm:spPr/>
      <dgm:t>
        <a:bodyPr/>
        <a:lstStyle/>
        <a:p>
          <a:endParaRPr lang="en-US"/>
        </a:p>
      </dgm:t>
    </dgm:pt>
    <dgm:pt modelId="{CEB21E59-D2E0-4A9D-9B71-EE443E7D30F4}" type="sibTrans" cxnId="{4854AC3E-DFAF-47EB-9DB4-899D7A8DFD45}">
      <dgm:prSet/>
      <dgm:spPr/>
      <dgm:t>
        <a:bodyPr/>
        <a:lstStyle/>
        <a:p>
          <a:endParaRPr lang="en-US"/>
        </a:p>
      </dgm:t>
    </dgm:pt>
    <dgm:pt modelId="{C673D41F-5037-4B4A-9286-010C0165D437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Minimum</a:t>
          </a:r>
          <a:endParaRPr lang="en-US" sz="2400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16FC8C-22F2-4577-8037-404EDF9B928A}" type="parTrans" cxnId="{46FA20CA-E2A6-43E0-AC3E-02EA49B40D8B}">
      <dgm:prSet/>
      <dgm:spPr/>
      <dgm:t>
        <a:bodyPr/>
        <a:lstStyle/>
        <a:p>
          <a:endParaRPr lang="en-US"/>
        </a:p>
      </dgm:t>
    </dgm:pt>
    <dgm:pt modelId="{BC75D05E-E65C-4262-A2C3-906B9A0F47A1}" type="sibTrans" cxnId="{46FA20CA-E2A6-43E0-AC3E-02EA49B40D8B}">
      <dgm:prSet/>
      <dgm:spPr/>
      <dgm:t>
        <a:bodyPr/>
        <a:lstStyle/>
        <a:p>
          <a:endParaRPr lang="en-US"/>
        </a:p>
      </dgm:t>
    </dgm:pt>
    <dgm:pt modelId="{AD15E621-0A06-4E06-B85C-79927859E9B8}" type="pres">
      <dgm:prSet presAssocID="{EB7CD8F5-1DD9-458D-A102-5F3A105937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326A99-0D44-45B4-B68B-A4B5BCBC8A24}" type="pres">
      <dgm:prSet presAssocID="{4DAB78BD-75CA-4E3F-AA3A-94853B9A3C99}" presName="vertFlow" presStyleCnt="0"/>
      <dgm:spPr/>
    </dgm:pt>
    <dgm:pt modelId="{DBD8235A-BEE5-4A06-A774-9CD4B1213567}" type="pres">
      <dgm:prSet presAssocID="{4DAB78BD-75CA-4E3F-AA3A-94853B9A3C99}" presName="header" presStyleLbl="node1" presStyleIdx="0" presStyleCnt="4" custScaleX="97590" custLinFactNeighborX="9888" custLinFactNeighborY="4585"/>
      <dgm:spPr/>
      <dgm:t>
        <a:bodyPr/>
        <a:lstStyle/>
        <a:p>
          <a:endParaRPr lang="en-US"/>
        </a:p>
      </dgm:t>
    </dgm:pt>
    <dgm:pt modelId="{36B3279F-FA6A-4D93-877F-5205A6AAB703}" type="pres">
      <dgm:prSet presAssocID="{EB1F9734-ED44-4F8A-8A43-E4B34999CCEE}" presName="parTrans" presStyleLbl="sibTrans2D1" presStyleIdx="0" presStyleCnt="4"/>
      <dgm:spPr/>
      <dgm:t>
        <a:bodyPr/>
        <a:lstStyle/>
        <a:p>
          <a:endParaRPr lang="en-US"/>
        </a:p>
      </dgm:t>
    </dgm:pt>
    <dgm:pt modelId="{48F09811-1397-4BF5-B906-258F284F4024}" type="pres">
      <dgm:prSet presAssocID="{50776E7D-CA81-4610-B30A-A017AC635771}" presName="child" presStyleLbl="alignAccFollowNode1" presStyleIdx="0" presStyleCnt="4" custScaleX="96177" custScaleY="131038" custLinFactNeighborX="9368" custLinFactNeighborY="131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198AAF-98B8-404A-B9D7-5D4A61B66AD3}" type="pres">
      <dgm:prSet presAssocID="{624AA65A-5CEA-41A4-AD54-C6C6DAAFF8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598B873-F554-4A5F-B9DA-18F6B844509A}" type="pres">
      <dgm:prSet presAssocID="{6C118F3D-5164-43FE-AC00-14B99570B20A}" presName="child" presStyleLbl="alignAccFollowNode1" presStyleIdx="1" presStyleCnt="4" custScaleX="95592" custScaleY="129204" custLinFactNeighborX="9416" custLinFactNeighborY="57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C55CCC-5F39-46DE-A234-8E92505436F3}" type="pres">
      <dgm:prSet presAssocID="{4DAB78BD-75CA-4E3F-AA3A-94853B9A3C99}" presName="hSp" presStyleCnt="0"/>
      <dgm:spPr/>
    </dgm:pt>
    <dgm:pt modelId="{3D1CAF37-78B3-4F86-9BDD-01CA075C855F}" type="pres">
      <dgm:prSet presAssocID="{CA9BA1C2-96F0-49BB-83FC-799F2AEB91A9}" presName="vertFlow" presStyleCnt="0"/>
      <dgm:spPr/>
    </dgm:pt>
    <dgm:pt modelId="{BC9B4DA3-9EB5-419F-8260-FDA758406E30}" type="pres">
      <dgm:prSet presAssocID="{CA9BA1C2-96F0-49BB-83FC-799F2AEB91A9}" presName="header" presStyleLbl="node1" presStyleIdx="1" presStyleCnt="4" custScaleX="72415" custLinFactNeighborX="2011" custLinFactNeighborY="380"/>
      <dgm:spPr/>
      <dgm:t>
        <a:bodyPr/>
        <a:lstStyle/>
        <a:p>
          <a:endParaRPr lang="en-US"/>
        </a:p>
      </dgm:t>
    </dgm:pt>
    <dgm:pt modelId="{B2976B12-42A0-4B87-939B-78F72A087F4E}" type="pres">
      <dgm:prSet presAssocID="{CA9BA1C2-96F0-49BB-83FC-799F2AEB91A9}" presName="hSp" presStyleCnt="0"/>
      <dgm:spPr/>
    </dgm:pt>
    <dgm:pt modelId="{46E47551-2336-4B81-94A2-1E7F54CC5CC8}" type="pres">
      <dgm:prSet presAssocID="{C89C18B1-5F16-4A65-AA1B-508284BFBE4D}" presName="vertFlow" presStyleCnt="0"/>
      <dgm:spPr/>
    </dgm:pt>
    <dgm:pt modelId="{F67611C9-372C-4466-A505-996E2128D0CA}" type="pres">
      <dgm:prSet presAssocID="{C89C18B1-5F16-4A65-AA1B-508284BFBE4D}" presName="header" presStyleLbl="node1" presStyleIdx="2" presStyleCnt="4" custScaleX="66779"/>
      <dgm:spPr/>
      <dgm:t>
        <a:bodyPr/>
        <a:lstStyle/>
        <a:p>
          <a:endParaRPr lang="en-US"/>
        </a:p>
      </dgm:t>
    </dgm:pt>
    <dgm:pt modelId="{46FABFE4-99C3-46D2-B7F0-41EB190AD738}" type="pres">
      <dgm:prSet presAssocID="{C89C18B1-5F16-4A65-AA1B-508284BFBE4D}" presName="hSp" presStyleCnt="0"/>
      <dgm:spPr/>
    </dgm:pt>
    <dgm:pt modelId="{A6E50643-C571-4BC2-B0D0-153B43D9BB06}" type="pres">
      <dgm:prSet presAssocID="{DFE8EA99-F5BA-43FF-81B0-FEAACBABD096}" presName="vertFlow" presStyleCnt="0"/>
      <dgm:spPr/>
    </dgm:pt>
    <dgm:pt modelId="{CB727ABC-324A-4BF7-84C5-29806A1AEC00}" type="pres">
      <dgm:prSet presAssocID="{DFE8EA99-F5BA-43FF-81B0-FEAACBABD096}" presName="header" presStyleLbl="node1" presStyleIdx="3" presStyleCnt="4" custLinFactNeighborX="-7285" custLinFactNeighborY="1085"/>
      <dgm:spPr/>
      <dgm:t>
        <a:bodyPr/>
        <a:lstStyle/>
        <a:p>
          <a:endParaRPr lang="en-US"/>
        </a:p>
      </dgm:t>
    </dgm:pt>
    <dgm:pt modelId="{7E325CED-1BDA-4DB2-9D6F-126D1A74B3B7}" type="pres">
      <dgm:prSet presAssocID="{2CB57A9D-D8EC-44C1-B241-C96280882430}" presName="parTrans" presStyleLbl="sibTrans2D1" presStyleIdx="2" presStyleCnt="4"/>
      <dgm:spPr/>
      <dgm:t>
        <a:bodyPr/>
        <a:lstStyle/>
        <a:p>
          <a:endParaRPr lang="en-US"/>
        </a:p>
      </dgm:t>
    </dgm:pt>
    <dgm:pt modelId="{D80EF9BA-920C-43AD-A083-4BE8B1644A35}" type="pres">
      <dgm:prSet presAssocID="{211A713B-5D59-4201-A742-FB1267961275}" presName="child" presStyleLbl="alignAccFollowNode1" presStyleIdx="2" presStyleCnt="4" custScaleX="97302" custLinFactNeighborX="-6234" custLinFactNeighborY="4707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B08116-39C3-4FE0-9A64-B8D01FE197CF}" type="pres">
      <dgm:prSet presAssocID="{CEB21E59-D2E0-4A9D-9B71-EE443E7D30F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A010F5D-93F0-4DC8-869B-62FB9BF00F95}" type="pres">
      <dgm:prSet presAssocID="{C673D41F-5037-4B4A-9286-010C0165D437}" presName="child" presStyleLbl="alignAccFollowNode1" presStyleIdx="3" presStyleCnt="4" custScaleX="97301" custLinFactY="12559" custLinFactNeighborX="-645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79A702-66CD-4239-8FB9-7C7038ECC81E}" type="presOf" srcId="{C89C18B1-5F16-4A65-AA1B-508284BFBE4D}" destId="{F67611C9-372C-4466-A505-996E2128D0CA}" srcOrd="0" destOrd="0" presId="urn:microsoft.com/office/officeart/2005/8/layout/lProcess1"/>
    <dgm:cxn modelId="{F5444F2C-CE0A-4F78-AC8C-C43F8C10655D}" type="presOf" srcId="{EB7CD8F5-1DD9-458D-A102-5F3A10593740}" destId="{AD15E621-0A06-4E06-B85C-79927859E9B8}" srcOrd="0" destOrd="0" presId="urn:microsoft.com/office/officeart/2005/8/layout/lProcess1"/>
    <dgm:cxn modelId="{EE6B1212-B82D-4557-A935-BAE800B8623F}" type="presOf" srcId="{2CB57A9D-D8EC-44C1-B241-C96280882430}" destId="{7E325CED-1BDA-4DB2-9D6F-126D1A74B3B7}" srcOrd="0" destOrd="0" presId="urn:microsoft.com/office/officeart/2005/8/layout/lProcess1"/>
    <dgm:cxn modelId="{C3866F37-E558-4BF0-B2D0-21AF0B29D616}" type="presOf" srcId="{CEB21E59-D2E0-4A9D-9B71-EE443E7D30F4}" destId="{94B08116-39C3-4FE0-9A64-B8D01FE197CF}" srcOrd="0" destOrd="0" presId="urn:microsoft.com/office/officeart/2005/8/layout/lProcess1"/>
    <dgm:cxn modelId="{56367FB5-B6B5-4C10-9C16-1F22BE81F52B}" type="presOf" srcId="{6C118F3D-5164-43FE-AC00-14B99570B20A}" destId="{9598B873-F554-4A5F-B9DA-18F6B844509A}" srcOrd="0" destOrd="0" presId="urn:microsoft.com/office/officeart/2005/8/layout/lProcess1"/>
    <dgm:cxn modelId="{978B3CB8-D955-425E-A36B-D29E2C024B21}" type="presOf" srcId="{4DAB78BD-75CA-4E3F-AA3A-94853B9A3C99}" destId="{DBD8235A-BEE5-4A06-A774-9CD4B1213567}" srcOrd="0" destOrd="0" presId="urn:microsoft.com/office/officeart/2005/8/layout/lProcess1"/>
    <dgm:cxn modelId="{A2272EAC-01F0-40F0-A727-1878217EF167}" type="presOf" srcId="{CA9BA1C2-96F0-49BB-83FC-799F2AEB91A9}" destId="{BC9B4DA3-9EB5-419F-8260-FDA758406E30}" srcOrd="0" destOrd="0" presId="urn:microsoft.com/office/officeart/2005/8/layout/lProcess1"/>
    <dgm:cxn modelId="{CFAB6318-1429-4242-B239-81DA4231CE0E}" srcId="{EB7CD8F5-1DD9-458D-A102-5F3A10593740}" destId="{DFE8EA99-F5BA-43FF-81B0-FEAACBABD096}" srcOrd="3" destOrd="0" parTransId="{B6A0BF0F-C2DA-4F24-AF60-DC29C3EF5B36}" sibTransId="{E8802ED6-1039-4BCF-A9D4-7AB5041E5ADC}"/>
    <dgm:cxn modelId="{4BE3B1E9-516F-499A-8172-E3A46DE8340D}" srcId="{EB7CD8F5-1DD9-458D-A102-5F3A10593740}" destId="{CA9BA1C2-96F0-49BB-83FC-799F2AEB91A9}" srcOrd="1" destOrd="0" parTransId="{BE257C11-7D75-4AE4-B117-22A4B525BE45}" sibTransId="{F8506774-50E8-47E3-BD7C-CF9EC6821512}"/>
    <dgm:cxn modelId="{C8317CA4-6A51-480C-BB9E-42489C3D1F0C}" srcId="{4DAB78BD-75CA-4E3F-AA3A-94853B9A3C99}" destId="{50776E7D-CA81-4610-B30A-A017AC635771}" srcOrd="0" destOrd="0" parTransId="{EB1F9734-ED44-4F8A-8A43-E4B34999CCEE}" sibTransId="{624AA65A-5CEA-41A4-AD54-C6C6DAAFF8BB}"/>
    <dgm:cxn modelId="{A5B4B8A9-AC5E-4F5E-BA01-864EF0D178A3}" srcId="{EB7CD8F5-1DD9-458D-A102-5F3A10593740}" destId="{C89C18B1-5F16-4A65-AA1B-508284BFBE4D}" srcOrd="2" destOrd="0" parTransId="{D7512807-E677-4E13-9D45-87675C2EF95A}" sibTransId="{DC58ABED-A05E-485F-8922-199B27B3F92C}"/>
    <dgm:cxn modelId="{46FA20CA-E2A6-43E0-AC3E-02EA49B40D8B}" srcId="{DFE8EA99-F5BA-43FF-81B0-FEAACBABD096}" destId="{C673D41F-5037-4B4A-9286-010C0165D437}" srcOrd="1" destOrd="0" parTransId="{7B16FC8C-22F2-4577-8037-404EDF9B928A}" sibTransId="{BC75D05E-E65C-4262-A2C3-906B9A0F47A1}"/>
    <dgm:cxn modelId="{A883C6A5-5FA0-4FB7-9791-9245279C0198}" type="presOf" srcId="{EB1F9734-ED44-4F8A-8A43-E4B34999CCEE}" destId="{36B3279F-FA6A-4D93-877F-5205A6AAB703}" srcOrd="0" destOrd="0" presId="urn:microsoft.com/office/officeart/2005/8/layout/lProcess1"/>
    <dgm:cxn modelId="{B4E082E7-5322-4F85-B49D-A018871A1AF9}" type="presOf" srcId="{DFE8EA99-F5BA-43FF-81B0-FEAACBABD096}" destId="{CB727ABC-324A-4BF7-84C5-29806A1AEC00}" srcOrd="0" destOrd="0" presId="urn:microsoft.com/office/officeart/2005/8/layout/lProcess1"/>
    <dgm:cxn modelId="{8E0B410B-F1AB-4FC4-92B3-82495392D18B}" srcId="{4DAB78BD-75CA-4E3F-AA3A-94853B9A3C99}" destId="{6C118F3D-5164-43FE-AC00-14B99570B20A}" srcOrd="1" destOrd="0" parTransId="{15F22786-17D7-4F55-B97F-F0A880E220C7}" sibTransId="{3E999448-5374-4ECC-A74C-B2F4D2CF86CD}"/>
    <dgm:cxn modelId="{A6FF6473-F688-49AB-BF28-8331B4A8CC21}" type="presOf" srcId="{211A713B-5D59-4201-A742-FB1267961275}" destId="{D80EF9BA-920C-43AD-A083-4BE8B1644A35}" srcOrd="0" destOrd="0" presId="urn:microsoft.com/office/officeart/2005/8/layout/lProcess1"/>
    <dgm:cxn modelId="{4854AC3E-DFAF-47EB-9DB4-899D7A8DFD45}" srcId="{DFE8EA99-F5BA-43FF-81B0-FEAACBABD096}" destId="{211A713B-5D59-4201-A742-FB1267961275}" srcOrd="0" destOrd="0" parTransId="{2CB57A9D-D8EC-44C1-B241-C96280882430}" sibTransId="{CEB21E59-D2E0-4A9D-9B71-EE443E7D30F4}"/>
    <dgm:cxn modelId="{DDDE9DC8-1044-4B87-B7D4-DCFFC876875E}" type="presOf" srcId="{50776E7D-CA81-4610-B30A-A017AC635771}" destId="{48F09811-1397-4BF5-B906-258F284F4024}" srcOrd="0" destOrd="0" presId="urn:microsoft.com/office/officeart/2005/8/layout/lProcess1"/>
    <dgm:cxn modelId="{9E8611F3-3090-4D66-B9A2-05AF342C52BF}" type="presOf" srcId="{C673D41F-5037-4B4A-9286-010C0165D437}" destId="{9A010F5D-93F0-4DC8-869B-62FB9BF00F95}" srcOrd="0" destOrd="0" presId="urn:microsoft.com/office/officeart/2005/8/layout/lProcess1"/>
    <dgm:cxn modelId="{945DBE1D-2FF7-4575-A67D-BAB6049EB3A3}" type="presOf" srcId="{624AA65A-5CEA-41A4-AD54-C6C6DAAFF8BB}" destId="{E6198AAF-98B8-404A-B9D7-5D4A61B66AD3}" srcOrd="0" destOrd="0" presId="urn:microsoft.com/office/officeart/2005/8/layout/lProcess1"/>
    <dgm:cxn modelId="{D121F70C-DB6A-4888-89C1-EED86BED7912}" srcId="{EB7CD8F5-1DD9-458D-A102-5F3A10593740}" destId="{4DAB78BD-75CA-4E3F-AA3A-94853B9A3C99}" srcOrd="0" destOrd="0" parTransId="{4DB1B158-F6DE-43FE-9E3A-AE4C38AC22B6}" sibTransId="{B70823C6-88D2-4281-B0FD-658172154F24}"/>
    <dgm:cxn modelId="{C09303B3-6427-43E7-BFDA-B695BB621E19}" type="presParOf" srcId="{AD15E621-0A06-4E06-B85C-79927859E9B8}" destId="{B9326A99-0D44-45B4-B68B-A4B5BCBC8A24}" srcOrd="0" destOrd="0" presId="urn:microsoft.com/office/officeart/2005/8/layout/lProcess1"/>
    <dgm:cxn modelId="{1D55FE17-6666-4545-B89C-2DE5E78CC575}" type="presParOf" srcId="{B9326A99-0D44-45B4-B68B-A4B5BCBC8A24}" destId="{DBD8235A-BEE5-4A06-A774-9CD4B1213567}" srcOrd="0" destOrd="0" presId="urn:microsoft.com/office/officeart/2005/8/layout/lProcess1"/>
    <dgm:cxn modelId="{B5B543F7-48DF-4038-B32D-08130B07FFED}" type="presParOf" srcId="{B9326A99-0D44-45B4-B68B-A4B5BCBC8A24}" destId="{36B3279F-FA6A-4D93-877F-5205A6AAB703}" srcOrd="1" destOrd="0" presId="urn:microsoft.com/office/officeart/2005/8/layout/lProcess1"/>
    <dgm:cxn modelId="{A8199478-7C15-4960-9545-924DC55AD7A3}" type="presParOf" srcId="{B9326A99-0D44-45B4-B68B-A4B5BCBC8A24}" destId="{48F09811-1397-4BF5-B906-258F284F4024}" srcOrd="2" destOrd="0" presId="urn:microsoft.com/office/officeart/2005/8/layout/lProcess1"/>
    <dgm:cxn modelId="{F3D47CC3-2C06-4E60-91A7-F2F1811BD11A}" type="presParOf" srcId="{B9326A99-0D44-45B4-B68B-A4B5BCBC8A24}" destId="{E6198AAF-98B8-404A-B9D7-5D4A61B66AD3}" srcOrd="3" destOrd="0" presId="urn:microsoft.com/office/officeart/2005/8/layout/lProcess1"/>
    <dgm:cxn modelId="{F630D75D-900B-4440-B061-939C057DA3AF}" type="presParOf" srcId="{B9326A99-0D44-45B4-B68B-A4B5BCBC8A24}" destId="{9598B873-F554-4A5F-B9DA-18F6B844509A}" srcOrd="4" destOrd="0" presId="urn:microsoft.com/office/officeart/2005/8/layout/lProcess1"/>
    <dgm:cxn modelId="{1FA939AB-C5BD-4F65-9A87-2998ED873EE2}" type="presParOf" srcId="{AD15E621-0A06-4E06-B85C-79927859E9B8}" destId="{F5C55CCC-5F39-46DE-A234-8E92505436F3}" srcOrd="1" destOrd="0" presId="urn:microsoft.com/office/officeart/2005/8/layout/lProcess1"/>
    <dgm:cxn modelId="{EFB3AB6A-09D6-4128-8361-9D72307E5331}" type="presParOf" srcId="{AD15E621-0A06-4E06-B85C-79927859E9B8}" destId="{3D1CAF37-78B3-4F86-9BDD-01CA075C855F}" srcOrd="2" destOrd="0" presId="urn:microsoft.com/office/officeart/2005/8/layout/lProcess1"/>
    <dgm:cxn modelId="{412E51F9-AEA9-41FE-A796-2B71E6339249}" type="presParOf" srcId="{3D1CAF37-78B3-4F86-9BDD-01CA075C855F}" destId="{BC9B4DA3-9EB5-419F-8260-FDA758406E30}" srcOrd="0" destOrd="0" presId="urn:microsoft.com/office/officeart/2005/8/layout/lProcess1"/>
    <dgm:cxn modelId="{7C54752A-ECD7-4950-BD7B-D23FB207E0E8}" type="presParOf" srcId="{AD15E621-0A06-4E06-B85C-79927859E9B8}" destId="{B2976B12-42A0-4B87-939B-78F72A087F4E}" srcOrd="3" destOrd="0" presId="urn:microsoft.com/office/officeart/2005/8/layout/lProcess1"/>
    <dgm:cxn modelId="{D2FBA382-350C-4DD6-8342-32374F0867E1}" type="presParOf" srcId="{AD15E621-0A06-4E06-B85C-79927859E9B8}" destId="{46E47551-2336-4B81-94A2-1E7F54CC5CC8}" srcOrd="4" destOrd="0" presId="urn:microsoft.com/office/officeart/2005/8/layout/lProcess1"/>
    <dgm:cxn modelId="{F6E89F6A-A3D0-4645-9B36-85D27FA4C8BF}" type="presParOf" srcId="{46E47551-2336-4B81-94A2-1E7F54CC5CC8}" destId="{F67611C9-372C-4466-A505-996E2128D0CA}" srcOrd="0" destOrd="0" presId="urn:microsoft.com/office/officeart/2005/8/layout/lProcess1"/>
    <dgm:cxn modelId="{C02865C1-65B5-46F2-860E-D220CEF81D83}" type="presParOf" srcId="{AD15E621-0A06-4E06-B85C-79927859E9B8}" destId="{46FABFE4-99C3-46D2-B7F0-41EB190AD738}" srcOrd="5" destOrd="0" presId="urn:microsoft.com/office/officeart/2005/8/layout/lProcess1"/>
    <dgm:cxn modelId="{3AC078CE-64AA-49CC-B10E-0CE43F7733F0}" type="presParOf" srcId="{AD15E621-0A06-4E06-B85C-79927859E9B8}" destId="{A6E50643-C571-4BC2-B0D0-153B43D9BB06}" srcOrd="6" destOrd="0" presId="urn:microsoft.com/office/officeart/2005/8/layout/lProcess1"/>
    <dgm:cxn modelId="{0A4A0EED-D68D-4BAD-8175-C6EC3FA80CE8}" type="presParOf" srcId="{A6E50643-C571-4BC2-B0D0-153B43D9BB06}" destId="{CB727ABC-324A-4BF7-84C5-29806A1AEC00}" srcOrd="0" destOrd="0" presId="urn:microsoft.com/office/officeart/2005/8/layout/lProcess1"/>
    <dgm:cxn modelId="{7423D441-3BB9-450F-A037-ECA18BE7D2E1}" type="presParOf" srcId="{A6E50643-C571-4BC2-B0D0-153B43D9BB06}" destId="{7E325CED-1BDA-4DB2-9D6F-126D1A74B3B7}" srcOrd="1" destOrd="0" presId="urn:microsoft.com/office/officeart/2005/8/layout/lProcess1"/>
    <dgm:cxn modelId="{DD46610F-9F23-4287-8277-286A4D139E35}" type="presParOf" srcId="{A6E50643-C571-4BC2-B0D0-153B43D9BB06}" destId="{D80EF9BA-920C-43AD-A083-4BE8B1644A35}" srcOrd="2" destOrd="0" presId="urn:microsoft.com/office/officeart/2005/8/layout/lProcess1"/>
    <dgm:cxn modelId="{AE5309EE-D922-4CE9-ADF1-049E18579031}" type="presParOf" srcId="{A6E50643-C571-4BC2-B0D0-153B43D9BB06}" destId="{94B08116-39C3-4FE0-9A64-B8D01FE197CF}" srcOrd="3" destOrd="0" presId="urn:microsoft.com/office/officeart/2005/8/layout/lProcess1"/>
    <dgm:cxn modelId="{F01EFD9D-852C-4A61-937F-BD40DC4DB472}" type="presParOf" srcId="{A6E50643-C571-4BC2-B0D0-153B43D9BB06}" destId="{9A010F5D-93F0-4DC8-869B-62FB9BF00F95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4B052-4C41-48ED-A5BF-C21D92538087}">
      <dsp:nvSpPr>
        <dsp:cNvPr id="0" name=""/>
        <dsp:cNvSpPr/>
      </dsp:nvSpPr>
      <dsp:spPr>
        <a:xfrm>
          <a:off x="306147" y="0"/>
          <a:ext cx="2329496" cy="1164748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Two way solid slab</a:t>
          </a:r>
        </a:p>
      </dsp:txBody>
      <dsp:txXfrm>
        <a:off x="340261" y="34114"/>
        <a:ext cx="2261268" cy="1096520"/>
      </dsp:txXfrm>
    </dsp:sp>
    <dsp:sp modelId="{728F71BF-E443-422B-9693-0FE9FBDAA9CA}">
      <dsp:nvSpPr>
        <dsp:cNvPr id="0" name=""/>
        <dsp:cNvSpPr/>
      </dsp:nvSpPr>
      <dsp:spPr>
        <a:xfrm>
          <a:off x="539096" y="1164748"/>
          <a:ext cx="436571" cy="876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6024"/>
              </a:lnTo>
              <a:lnTo>
                <a:pt x="436571" y="876024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0ABDE3AD-61B1-4D7A-8D64-1B85BE7B3087}">
      <dsp:nvSpPr>
        <dsp:cNvPr id="0" name=""/>
        <dsp:cNvSpPr/>
      </dsp:nvSpPr>
      <dsp:spPr>
        <a:xfrm>
          <a:off x="975667" y="1458399"/>
          <a:ext cx="1863597" cy="11647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000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Basements</a:t>
          </a:r>
        </a:p>
      </dsp:txBody>
      <dsp:txXfrm>
        <a:off x="1009781" y="1492513"/>
        <a:ext cx="1795369" cy="1096520"/>
      </dsp:txXfrm>
    </dsp:sp>
    <dsp:sp modelId="{1902A17B-A534-4A7A-88BA-A6BEAC264E82}">
      <dsp:nvSpPr>
        <dsp:cNvPr id="0" name=""/>
        <dsp:cNvSpPr/>
      </dsp:nvSpPr>
      <dsp:spPr>
        <a:xfrm>
          <a:off x="539096" y="1164748"/>
          <a:ext cx="449783" cy="2248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8739"/>
              </a:lnTo>
              <a:lnTo>
                <a:pt x="449783" y="2248739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0048583A-CB27-4284-95AB-9750B765807F}">
      <dsp:nvSpPr>
        <dsp:cNvPr id="0" name=""/>
        <dsp:cNvSpPr/>
      </dsp:nvSpPr>
      <dsp:spPr>
        <a:xfrm>
          <a:off x="988880" y="2831113"/>
          <a:ext cx="1863597" cy="11647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  <a:r>
            <a:rPr lang="en-US" sz="3000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cm thickness</a:t>
          </a:r>
          <a:endParaRPr lang="en-US" sz="3000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22994" y="2865227"/>
        <a:ext cx="1795369" cy="1096520"/>
      </dsp:txXfrm>
    </dsp:sp>
    <dsp:sp modelId="{38F198A2-08E8-4CC6-B7A0-5291BEB2A9EC}">
      <dsp:nvSpPr>
        <dsp:cNvPr id="0" name=""/>
        <dsp:cNvSpPr/>
      </dsp:nvSpPr>
      <dsp:spPr>
        <a:xfrm>
          <a:off x="3372533" y="0"/>
          <a:ext cx="2329496" cy="1206236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Two way ribbed slab</a:t>
          </a:r>
        </a:p>
      </dsp:txBody>
      <dsp:txXfrm>
        <a:off x="3407862" y="35329"/>
        <a:ext cx="2258838" cy="1135578"/>
      </dsp:txXfrm>
    </dsp:sp>
    <dsp:sp modelId="{8F06F395-6D86-4650-80EF-5C64F99816F5}">
      <dsp:nvSpPr>
        <dsp:cNvPr id="0" name=""/>
        <dsp:cNvSpPr/>
      </dsp:nvSpPr>
      <dsp:spPr>
        <a:xfrm>
          <a:off x="3605483" y="1206236"/>
          <a:ext cx="282055" cy="876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6024"/>
              </a:lnTo>
              <a:lnTo>
                <a:pt x="282055" y="876024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90A80EC8-56CA-486D-8595-FA700D323588}">
      <dsp:nvSpPr>
        <dsp:cNvPr id="0" name=""/>
        <dsp:cNvSpPr/>
      </dsp:nvSpPr>
      <dsp:spPr>
        <a:xfrm>
          <a:off x="3887538" y="1499887"/>
          <a:ext cx="1863597" cy="11647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 &amp;1to 5 floor</a:t>
          </a:r>
          <a:endParaRPr lang="en-US" sz="3000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21652" y="1534001"/>
        <a:ext cx="1795369" cy="1096520"/>
      </dsp:txXfrm>
    </dsp:sp>
    <dsp:sp modelId="{A38C7A18-FCF0-4CCC-BD91-265BBF4C3C60}">
      <dsp:nvSpPr>
        <dsp:cNvPr id="0" name=""/>
        <dsp:cNvSpPr/>
      </dsp:nvSpPr>
      <dsp:spPr>
        <a:xfrm>
          <a:off x="3605483" y="1206236"/>
          <a:ext cx="282055" cy="2331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1960"/>
              </a:lnTo>
              <a:lnTo>
                <a:pt x="282055" y="2331960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E374822F-1836-4553-A430-26E4D7C4BFA6}">
      <dsp:nvSpPr>
        <dsp:cNvPr id="0" name=""/>
        <dsp:cNvSpPr/>
      </dsp:nvSpPr>
      <dsp:spPr>
        <a:xfrm>
          <a:off x="3887538" y="2955822"/>
          <a:ext cx="1863597" cy="11647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</a:t>
          </a:r>
          <a:r>
            <a:rPr lang="en-US" sz="3000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cm thickness</a:t>
          </a:r>
          <a:endParaRPr lang="en-US" sz="3000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21652" y="2989936"/>
        <a:ext cx="1795369" cy="1096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8235A-BEE5-4A06-A774-9CD4B1213567}">
      <dsp:nvSpPr>
        <dsp:cNvPr id="0" name=""/>
        <dsp:cNvSpPr/>
      </dsp:nvSpPr>
      <dsp:spPr>
        <a:xfrm>
          <a:off x="220274" y="724660"/>
          <a:ext cx="2117316" cy="54240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236160" y="740546"/>
        <a:ext cx="2085544" cy="510629"/>
      </dsp:txXfrm>
    </dsp:sp>
    <dsp:sp modelId="{36B3279F-FA6A-4D93-877F-5205A6AAB703}">
      <dsp:nvSpPr>
        <dsp:cNvPr id="0" name=""/>
        <dsp:cNvSpPr/>
      </dsp:nvSpPr>
      <dsp:spPr>
        <a:xfrm rot="5446570">
          <a:off x="1222309" y="1322696"/>
          <a:ext cx="103104" cy="949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09811-1397-4BF5-B906-258F284F4024}">
      <dsp:nvSpPr>
        <dsp:cNvPr id="0" name=""/>
        <dsp:cNvSpPr/>
      </dsp:nvSpPr>
      <dsp:spPr>
        <a:xfrm>
          <a:off x="224320" y="1473251"/>
          <a:ext cx="2086660" cy="71075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X-Direction</a:t>
          </a:r>
          <a:endParaRPr lang="en-US" sz="30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5137" y="1494068"/>
        <a:ext cx="2045026" cy="669117"/>
      </dsp:txXfrm>
    </dsp:sp>
    <dsp:sp modelId="{E6198AAF-98B8-404A-B9D7-5D4A61B66AD3}">
      <dsp:nvSpPr>
        <dsp:cNvPr id="0" name=""/>
        <dsp:cNvSpPr/>
      </dsp:nvSpPr>
      <dsp:spPr>
        <a:xfrm rot="5395938">
          <a:off x="1227811" y="2224364"/>
          <a:ext cx="80724" cy="949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3667"/>
            <a:satOff val="-2315"/>
            <a:lumOff val="107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98B873-F554-4A5F-B9DA-18F6B844509A}">
      <dsp:nvSpPr>
        <dsp:cNvPr id="0" name=""/>
        <dsp:cNvSpPr/>
      </dsp:nvSpPr>
      <dsp:spPr>
        <a:xfrm>
          <a:off x="231707" y="2359646"/>
          <a:ext cx="2073967" cy="700803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Y-Direction</a:t>
          </a:r>
          <a:endParaRPr lang="en-US" sz="30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2233" y="2380172"/>
        <a:ext cx="2032915" cy="659751"/>
      </dsp:txXfrm>
    </dsp:sp>
    <dsp:sp modelId="{BC9B4DA3-9EB5-419F-8260-FDA758406E30}">
      <dsp:nvSpPr>
        <dsp:cNvPr id="0" name=""/>
        <dsp:cNvSpPr/>
      </dsp:nvSpPr>
      <dsp:spPr>
        <a:xfrm>
          <a:off x="2470435" y="718017"/>
          <a:ext cx="1571118" cy="54240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φ</a:t>
          </a:r>
          <a:r>
            <a:rPr lang="en-US" sz="1900" b="1" kern="1200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Vc</a:t>
          </a:r>
          <a:endParaRPr lang="en-US" sz="19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6321" y="733903"/>
        <a:ext cx="1539346" cy="510629"/>
      </dsp:txXfrm>
    </dsp:sp>
    <dsp:sp modelId="{F67611C9-372C-4466-A505-996E2128D0CA}">
      <dsp:nvSpPr>
        <dsp:cNvPr id="0" name=""/>
        <dsp:cNvSpPr/>
      </dsp:nvSpPr>
      <dsp:spPr>
        <a:xfrm>
          <a:off x="4301667" y="715956"/>
          <a:ext cx="1448839" cy="54240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Vu</a:t>
          </a:r>
        </a:p>
      </dsp:txBody>
      <dsp:txXfrm>
        <a:off x="4317553" y="731842"/>
        <a:ext cx="1417067" cy="510629"/>
      </dsp:txXfrm>
    </dsp:sp>
    <dsp:sp modelId="{CB727ABC-324A-4BF7-84C5-29806A1AEC00}">
      <dsp:nvSpPr>
        <dsp:cNvPr id="0" name=""/>
        <dsp:cNvSpPr/>
      </dsp:nvSpPr>
      <dsp:spPr>
        <a:xfrm>
          <a:off x="5896196" y="718016"/>
          <a:ext cx="2169604" cy="54240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Shear Reinforcement</a:t>
          </a:r>
          <a:endParaRPr lang="en-US" sz="1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12082" y="733902"/>
        <a:ext cx="2137832" cy="510629"/>
      </dsp:txXfrm>
    </dsp:sp>
    <dsp:sp modelId="{7E325CED-1BDA-4DB2-9D6F-126D1A74B3B7}">
      <dsp:nvSpPr>
        <dsp:cNvPr id="0" name=""/>
        <dsp:cNvSpPr/>
      </dsp:nvSpPr>
      <dsp:spPr>
        <a:xfrm rot="5304375">
          <a:off x="6923087" y="1351528"/>
          <a:ext cx="138624" cy="949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27334"/>
            <a:satOff val="-4629"/>
            <a:lumOff val="214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EF9BA-920C-43AD-A083-4BE8B1644A35}">
      <dsp:nvSpPr>
        <dsp:cNvPr id="0" name=""/>
        <dsp:cNvSpPr/>
      </dsp:nvSpPr>
      <dsp:spPr>
        <a:xfrm>
          <a:off x="5948267" y="1537559"/>
          <a:ext cx="2111068" cy="542401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</a:t>
          </a:r>
          <a:r>
            <a:rPr lang="en-US" sz="2400" b="1" kern="1200" baseline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Need</a:t>
          </a:r>
          <a:endParaRPr lang="en-US" sz="24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64153" y="1553445"/>
        <a:ext cx="2079296" cy="510629"/>
      </dsp:txXfrm>
    </dsp:sp>
    <dsp:sp modelId="{94B08116-39C3-4FE0-9A64-B8D01FE197CF}">
      <dsp:nvSpPr>
        <dsp:cNvPr id="0" name=""/>
        <dsp:cNvSpPr/>
      </dsp:nvSpPr>
      <dsp:spPr>
        <a:xfrm rot="5417884">
          <a:off x="6869696" y="2211720"/>
          <a:ext cx="263523" cy="949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41001"/>
            <a:satOff val="-6944"/>
            <a:lumOff val="321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10F5D-93F0-4DC8-869B-62FB9BF00F95}">
      <dsp:nvSpPr>
        <dsp:cNvPr id="0" name=""/>
        <dsp:cNvSpPr/>
      </dsp:nvSpPr>
      <dsp:spPr>
        <a:xfrm>
          <a:off x="5943591" y="2438399"/>
          <a:ext cx="2111046" cy="542401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Minimum</a:t>
          </a:r>
          <a:endParaRPr lang="en-US" sz="24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9477" y="2454285"/>
        <a:ext cx="2079274" cy="510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4039820"/>
            <a:ext cx="7772400" cy="13743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5414165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E5A54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76609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29113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985720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7302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36006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302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6006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2195"/>
            <a:ext cx="7772400" cy="137434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An </a:t>
            </a: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Najah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 National University</a:t>
            </a:r>
            <a:b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</a:b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  Civil Engineering Department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08475" y="4039820"/>
            <a:ext cx="6400800" cy="610820"/>
          </a:xfrm>
        </p:spPr>
        <p:txBody>
          <a:bodyPr>
            <a:normAutofit fontScale="25000" lnSpcReduction="20000"/>
          </a:bodyPr>
          <a:lstStyle/>
          <a:p>
            <a:pPr lvl="0" algn="ctr"/>
            <a:r>
              <a:rPr lang="en-US" sz="7200" b="1" dirty="0">
                <a:latin typeface="Microsoft New Tai Lue" pitchFamily="34" charset="0"/>
                <a:cs typeface="Microsoft New Tai Lue" pitchFamily="34" charset="0"/>
              </a:rPr>
              <a:t>Analysis and design of AL- </a:t>
            </a:r>
            <a:r>
              <a:rPr lang="en-US" sz="7200" b="1" dirty="0" err="1">
                <a:latin typeface="Microsoft New Tai Lue" pitchFamily="34" charset="0"/>
                <a:cs typeface="Microsoft New Tai Lue" pitchFamily="34" charset="0"/>
              </a:rPr>
              <a:t>Ashqar</a:t>
            </a:r>
            <a:r>
              <a:rPr lang="en-US" sz="7200" b="1" dirty="0">
                <a:latin typeface="Microsoft New Tai Lue" pitchFamily="34" charset="0"/>
                <a:cs typeface="Microsoft New Tai Lue" pitchFamily="34" charset="0"/>
              </a:rPr>
              <a:t> </a:t>
            </a:r>
          </a:p>
          <a:p>
            <a:pPr lvl="0" algn="ctr"/>
            <a:r>
              <a:rPr lang="en-US" sz="7200" b="1" dirty="0">
                <a:latin typeface="Microsoft New Tai Lue" pitchFamily="34" charset="0"/>
                <a:cs typeface="Microsoft New Tai Lue" pitchFamily="34" charset="0"/>
              </a:rPr>
              <a:t>        commercial mall </a:t>
            </a:r>
          </a:p>
          <a:p>
            <a:pPr lvl="0" algn="ctr"/>
            <a:endParaRPr lang="en-US" sz="7200" b="1" dirty="0">
              <a:solidFill>
                <a:srgbClr val="FFC000"/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By:</a:t>
            </a:r>
          </a:p>
          <a:p>
            <a:pPr lvl="0" algn="ctr"/>
            <a:r>
              <a:rPr lang="en-US" sz="7200" b="1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New Tai Lue" pitchFamily="34" charset="0"/>
                <a:cs typeface="Microsoft New Tai Lue" pitchFamily="34" charset="0"/>
              </a:rPr>
              <a:t>-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Eman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 Abu 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jazar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</a:p>
          <a:p>
            <a:pPr lvl="0" algn="ctr"/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-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Saja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Issa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</a:p>
          <a:p>
            <a:pPr lvl="0" algn="ctr"/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-Noor 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Ghorpeyha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</a:p>
          <a:p>
            <a:pPr lvl="0" algn="ctr"/>
            <a:endParaRPr lang="en-US" sz="7200" b="1" dirty="0">
              <a:solidFill>
                <a:prstClr val="black">
                  <a:lumMod val="75000"/>
                  <a:lumOff val="25000"/>
                </a:prst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Supervisor :</a:t>
            </a:r>
            <a:r>
              <a:rPr lang="en-US" sz="7200" b="1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Dr. 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Riyad</a:t>
            </a:r>
            <a:r>
              <a:rPr lang="en-US" sz="7200" b="1" dirty="0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7200" b="1" dirty="0" err="1">
                <a:solidFill>
                  <a:srgbClr val="002060"/>
                </a:solidFill>
                <a:latin typeface="Microsoft New Tai Lue" pitchFamily="34" charset="0"/>
                <a:cs typeface="Microsoft New Tai Lue" pitchFamily="34" charset="0"/>
              </a:rPr>
              <a:t>Awad</a:t>
            </a:r>
            <a:r>
              <a:rPr lang="en-US" sz="7200" b="1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5" descr="I:\university files\graduation\dddd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345" y="1443835"/>
            <a:ext cx="2443280" cy="244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35" y="1028503"/>
            <a:ext cx="446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3" y="1749246"/>
            <a:ext cx="8308975" cy="4869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3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20080800">
            <a:off x="703734" y="2098792"/>
            <a:ext cx="8229600" cy="610820"/>
          </a:xfrm>
        </p:spPr>
        <p:txBody>
          <a:bodyPr>
            <a:noAutofit/>
          </a:bodyPr>
          <a:lstStyle/>
          <a:p>
            <a:r>
              <a:rPr lang="ar-SA" sz="4800" i="1" dirty="0" smtClean="0">
                <a:solidFill>
                  <a:schemeClr val="bg1"/>
                </a:solidFill>
              </a:rPr>
              <a:t>3</a:t>
            </a:r>
            <a:r>
              <a:rPr lang="en-US" sz="4800" i="1" dirty="0" smtClean="0">
                <a:solidFill>
                  <a:schemeClr val="bg1"/>
                </a:solidFill>
              </a:rPr>
              <a:t>D Model</a:t>
            </a:r>
            <a:endParaRPr lang="ar-SA" sz="4800" i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299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5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7080" y="2512770"/>
            <a:ext cx="7772400" cy="1362075"/>
          </a:xfrm>
        </p:spPr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bg1"/>
                </a:solidFill>
              </a:rPr>
              <a:t>DYNAMIC ANALYSIS</a:t>
            </a:r>
            <a:endParaRPr lang="ar-SA" sz="4400" i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1670" y="4192525"/>
            <a:ext cx="7772400" cy="106893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bg2"/>
                </a:solidFill>
              </a:rPr>
              <a:t>Response Spectrum  Analysis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bg2"/>
                </a:solidFill>
              </a:rPr>
              <a:t>Modes and </a:t>
            </a:r>
            <a:r>
              <a:rPr lang="en-US" b="1" dirty="0" smtClean="0">
                <a:solidFill>
                  <a:schemeClr val="bg2"/>
                </a:solidFill>
              </a:rPr>
              <a:t>Period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Drift Check</a:t>
            </a:r>
            <a:endParaRPr lang="en-US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ar-SA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Definition of mass resource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4" name="Picture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64" y="2207359"/>
            <a:ext cx="8398775" cy="412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56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383495" y="1443835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Parameters</a:t>
            </a:r>
            <a:endParaRPr lang="ar-SA" b="1" i="1" dirty="0">
              <a:solidFill>
                <a:schemeClr val="bg1"/>
              </a:solidFill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687023"/>
              </p:ext>
            </p:extLst>
          </p:nvPr>
        </p:nvGraphicFramePr>
        <p:xfrm>
          <a:off x="1365196" y="2512768"/>
          <a:ext cx="6566314" cy="3696366"/>
        </p:xfrm>
        <a:graphic>
          <a:graphicData uri="http://schemas.openxmlformats.org/drawingml/2006/table">
            <a:tbl>
              <a:tblPr rtl="1"/>
              <a:tblGrid>
                <a:gridCol w="36530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132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400" b="1" i="0" u="none" strike="noStrike" dirty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Soft Rock(SC)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Soil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6826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400" b="1" i="0" u="none" strike="noStrike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400" b="1" i="0" u="none" strike="noStrike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400" b="1" i="0" u="none" strike="noStrike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400" b="1" i="0" u="none" strike="noStrike" dirty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5.5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8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886834" y="98572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Zone Factor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Z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30" y="1901950"/>
            <a:ext cx="4886560" cy="488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7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72675" y="1138425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Site Classification </a:t>
            </a:r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</a:rPr>
              <a:t>Sc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3" y="2207360"/>
            <a:ext cx="8398775" cy="36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7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72675" y="129113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Coefficient </a:t>
            </a:r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</a:rPr>
              <a:t>Ca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0" y="2665475"/>
            <a:ext cx="8093365" cy="320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72675" y="1138425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Coefficient </a:t>
            </a:r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</a:rPr>
              <a:t>Cv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0" y="2562225"/>
            <a:ext cx="8093365" cy="331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4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14560" y="129113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Importance Factor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2512770"/>
            <a:ext cx="8398775" cy="373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8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6540"/>
            <a:ext cx="2290575" cy="458115"/>
          </a:xfrm>
        </p:spPr>
        <p:txBody>
          <a:bodyPr>
            <a:normAutofit fontScale="90000"/>
          </a:bodyPr>
          <a:lstStyle/>
          <a:p>
            <a:r>
              <a:rPr lang="en-US" sz="4400" b="1" i="1" u="sng" dirty="0" smtClean="0"/>
              <a:t>Outline</a:t>
            </a:r>
            <a:endParaRPr lang="en-US" sz="44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512770"/>
            <a:ext cx="8229600" cy="391880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Introduction.</a:t>
            </a:r>
          </a:p>
          <a:p>
            <a:r>
              <a:rPr lang="en-US" sz="3200" dirty="0" smtClean="0"/>
              <a:t>What we do in graduation project 1.</a:t>
            </a:r>
          </a:p>
          <a:p>
            <a:r>
              <a:rPr lang="en-US" sz="3200" dirty="0" smtClean="0"/>
              <a:t>Dynamic analysis:</a:t>
            </a:r>
          </a:p>
          <a:p>
            <a:pPr marL="0" indent="0">
              <a:buNone/>
            </a:pPr>
            <a:r>
              <a:rPr lang="en-US" sz="3200" dirty="0" smtClean="0"/>
              <a:t>      -Modes and period.</a:t>
            </a:r>
          </a:p>
          <a:p>
            <a:pPr marL="0" indent="0">
              <a:buNone/>
            </a:pPr>
            <a:r>
              <a:rPr lang="en-US" sz="3200" dirty="0" smtClean="0"/>
              <a:t>     -Response spectrum analysis.</a:t>
            </a:r>
          </a:p>
          <a:p>
            <a:r>
              <a:rPr lang="en-US" sz="3200" dirty="0" smtClean="0"/>
              <a:t>Design of structural element.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Response Modification Coefficient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2752641"/>
            <a:ext cx="8427115" cy="335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36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61855" y="144383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Define Of Response Spectrum Function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490" y="2360066"/>
            <a:ext cx="7024430" cy="427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1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7668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Response Spectrum In X-Direction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60" y="2512769"/>
            <a:ext cx="6108200" cy="412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منحني 4"/>
          <p:cNvCxnSpPr>
            <a:endCxn id="6" idx="1"/>
          </p:cNvCxnSpPr>
          <p:nvPr/>
        </p:nvCxnSpPr>
        <p:spPr>
          <a:xfrm flipV="1">
            <a:off x="4724705" y="2589123"/>
            <a:ext cx="2443279" cy="145069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مستطيل مستدير الزوايا 5"/>
          <p:cNvSpPr/>
          <p:nvPr/>
        </p:nvSpPr>
        <p:spPr>
          <a:xfrm>
            <a:off x="7167984" y="2054655"/>
            <a:ext cx="1976015" cy="106893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7166778" y="2220382"/>
            <a:ext cx="21378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gI</a:t>
            </a:r>
            <a:r>
              <a:rPr lang="en-US" sz="1600" b="1" dirty="0">
                <a:solidFill>
                  <a:schemeClr val="bg1"/>
                </a:solidFill>
              </a:rPr>
              <a:t>/R = 9810 * 1 /5.5 = 1783.64</a:t>
            </a:r>
            <a:endParaRPr lang="ar-SA" sz="1600" b="1" dirty="0">
              <a:solidFill>
                <a:schemeClr val="bg1"/>
              </a:solidFill>
            </a:endParaRPr>
          </a:p>
        </p:txBody>
      </p:sp>
      <p:cxnSp>
        <p:nvCxnSpPr>
          <p:cNvPr id="11" name="رابط منحني 10"/>
          <p:cNvCxnSpPr/>
          <p:nvPr/>
        </p:nvCxnSpPr>
        <p:spPr>
          <a:xfrm>
            <a:off x="4877410" y="4192525"/>
            <a:ext cx="2290574" cy="91623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66" y="4497935"/>
            <a:ext cx="200025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7393603" y="4720075"/>
            <a:ext cx="1540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(1/3)*</a:t>
            </a:r>
            <a:r>
              <a:rPr lang="en-US" b="1" dirty="0" smtClean="0">
                <a:solidFill>
                  <a:schemeClr val="bg1"/>
                </a:solidFill>
              </a:rPr>
              <a:t>1783.64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=</a:t>
            </a:r>
            <a:r>
              <a:rPr lang="en-US" b="1" dirty="0">
                <a:solidFill>
                  <a:schemeClr val="bg1"/>
                </a:solidFill>
              </a:rPr>
              <a:t>594.33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9" y="3429000"/>
            <a:ext cx="2000250" cy="7635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مستطيل 12"/>
          <p:cNvSpPr/>
          <p:nvPr/>
        </p:nvSpPr>
        <p:spPr>
          <a:xfrm>
            <a:off x="6731134" y="361366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603" y="3676579"/>
            <a:ext cx="5845063" cy="33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89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1670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Response Spectrum In Y</a:t>
            </a:r>
            <a:r>
              <a:rPr lang="en-US" b="1" i="1" dirty="0" smtClean="0">
                <a:solidFill>
                  <a:schemeClr val="bg1"/>
                </a:solidFill>
              </a:rPr>
              <a:t>-Direction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2424598"/>
            <a:ext cx="6566315" cy="405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منحني 4"/>
          <p:cNvCxnSpPr/>
          <p:nvPr/>
        </p:nvCxnSpPr>
        <p:spPr>
          <a:xfrm flipV="1">
            <a:off x="5182820" y="2665475"/>
            <a:ext cx="2137870" cy="106893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مستطيل مستدير الزوايا 6"/>
          <p:cNvSpPr/>
          <p:nvPr/>
        </p:nvSpPr>
        <p:spPr>
          <a:xfrm>
            <a:off x="7167985" y="2360065"/>
            <a:ext cx="1976015" cy="91623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7167985" y="2512770"/>
            <a:ext cx="213786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gI</a:t>
            </a:r>
            <a:r>
              <a:rPr lang="en-US" b="1" dirty="0">
                <a:solidFill>
                  <a:schemeClr val="bg1"/>
                </a:solidFill>
              </a:rPr>
              <a:t>/R = 9810 * 1 /5.5 = 1783.64</a:t>
            </a:r>
          </a:p>
        </p:txBody>
      </p:sp>
      <p:cxnSp>
        <p:nvCxnSpPr>
          <p:cNvPr id="16" name="رابط منحني 15"/>
          <p:cNvCxnSpPr/>
          <p:nvPr/>
        </p:nvCxnSpPr>
        <p:spPr>
          <a:xfrm>
            <a:off x="4877410" y="4044962"/>
            <a:ext cx="2443280" cy="121649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4818178"/>
            <a:ext cx="2000250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7393604" y="4964118"/>
            <a:ext cx="1524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1/3)*1783.64</a:t>
            </a:r>
          </a:p>
          <a:p>
            <a:r>
              <a:rPr lang="en-US" b="1" dirty="0">
                <a:solidFill>
                  <a:schemeClr val="bg1"/>
                </a:solidFill>
              </a:rPr>
              <a:t>=594.33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750" y="3636075"/>
            <a:ext cx="2000250" cy="81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مستطيل 17"/>
          <p:cNvSpPr/>
          <p:nvPr/>
        </p:nvSpPr>
        <p:spPr>
          <a:xfrm>
            <a:off x="7435169" y="3834051"/>
            <a:ext cx="1500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𝐸y=𝐸y+0.3 𝐸x</a:t>
            </a:r>
          </a:p>
          <a:p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23231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672892"/>
            <a:ext cx="8229600" cy="45811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Finding the Base Shear by equivalent lateral force method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):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30115" y="3133964"/>
            <a:ext cx="3961485" cy="29620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7446" y="2665475"/>
            <a:ext cx="4572000" cy="37024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from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UBC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code 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min from →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2.5Ca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2.5*0.18=0.45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Cv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/T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=0.25/0.594=0.4209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min = 0.4209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→ (0.4209/5.5)*192825.6 = 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14755.55</a:t>
            </a:r>
          </a:p>
          <a:p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EQx</a:t>
            </a:r>
            <a:r>
              <a:rPr lang="en-US" b="1" dirty="0">
                <a:solidFill>
                  <a:schemeClr val="bg1"/>
                </a:solidFill>
              </a:rPr>
              <a:t> = 14409.58 &lt; 14755.55→ ( not OK)</a:t>
            </a:r>
          </a:p>
          <a:p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EQy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= 15071.6 &gt;  14755.55→ (OK)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try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change scale 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factor</a:t>
            </a:r>
            <a:endParaRPr lang="ar-SA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So we try EQ = 16000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6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1"/>
            <a:ext cx="5791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897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949952"/>
            <a:ext cx="5562600" cy="590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8863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3310" y="2207360"/>
            <a:ext cx="4695943" cy="19309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0" y="4497935"/>
            <a:ext cx="4572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EQx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max =15592.7 &gt; 14755.55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EQy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max =15645.9  &gt; 14755.55</a:t>
            </a:r>
            <a:endParaRPr lang="en-US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6064" y="5414165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 OK).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8229600" cy="1143000"/>
          </a:xfrm>
        </p:spPr>
        <p:txBody>
          <a:bodyPr>
            <a:noAutofit/>
          </a:bodyPr>
          <a:lstStyle/>
          <a:p>
            <a:pPr marL="342900" lvl="0" indent="-342900" defTabSz="457200">
              <a:spcBef>
                <a:spcPts val="1000"/>
              </a:spcBef>
            </a:pPr>
            <a:r>
              <a:rPr lang="en-US" sz="3600" b="1" i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 Mass Participation Ratio</a:t>
            </a:r>
            <a:r>
              <a:rPr lang="en-US" sz="3600" i="1" dirty="0">
                <a:solidFill>
                  <a:prstClr val="white"/>
                </a:solidFill>
                <a:latin typeface="Cambria"/>
              </a:rPr>
              <a:t/>
            </a:r>
            <a:br>
              <a:rPr lang="en-US" sz="3600" i="1" dirty="0">
                <a:solidFill>
                  <a:prstClr val="white"/>
                </a:solidFill>
                <a:latin typeface="Cambria"/>
              </a:rPr>
            </a:b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01670" y="2507735"/>
            <a:ext cx="83899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UBC Code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we should have Modal Participating Mass Ratio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(MPMR)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more than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90%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both 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directions</a:t>
            </a:r>
            <a:endParaRPr lang="ar-SA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r-SA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686513"/>
            <a:ext cx="8077200" cy="13426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19400" y="5562600"/>
            <a:ext cx="3919663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modes we achieve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90%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5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83301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Check</a:t>
            </a:r>
            <a:r>
              <a:rPr lang="en-US" sz="32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7900" y="3734410"/>
            <a:ext cx="5924550" cy="15270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65195" y="2512770"/>
            <a:ext cx="5802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Period in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mode 1 → </a:t>
            </a:r>
            <a:r>
              <a:rPr lang="en-US" dirty="0" smtClean="0">
                <a:solidFill>
                  <a:schemeClr val="bg1"/>
                </a:solidFill>
              </a:rPr>
              <a:t>T=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0.74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ec</a:t>
            </a:r>
            <a:r>
              <a:rPr lang="en-US" sz="1600" i="1" dirty="0" smtClean="0">
                <a:solidFill>
                  <a:schemeClr val="bg1"/>
                </a:solidFill>
              </a:rPr>
              <a:t>.</a:t>
            </a:r>
            <a:endParaRPr lang="en-US" sz="1050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4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130" y="527605"/>
            <a:ext cx="7016195" cy="6108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i="1" dirty="0" smtClean="0"/>
              <a:t>Introduction</a:t>
            </a:r>
            <a:endParaRPr lang="en-US" sz="4400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1901950"/>
            <a:ext cx="7016195" cy="4275740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AL –</a:t>
            </a:r>
            <a:r>
              <a:rPr lang="en-US" sz="2400" b="1" dirty="0" err="1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ashqar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mall is a commercial building located in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Tulkarem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city, it consists of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three basements, ground floor and five floors.</a:t>
            </a:r>
          </a:p>
          <a:p>
            <a:pPr marL="0" lvl="0" indent="0">
              <a:buNone/>
            </a:pPr>
            <a:endParaRPr lang="en-US" sz="2400" b="1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b="1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 will be designed as reinforced concrete members according to strength and serviceability criteria as specified in ACI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318 for gravity load and as specified in UBC 97 for seismic load.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3050" y="3429000"/>
            <a:ext cx="6057900" cy="14972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65195" y="23600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Period in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mode 1 → </a:t>
            </a:r>
            <a:r>
              <a:rPr lang="en-US" dirty="0" smtClean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0.585</a:t>
            </a:r>
            <a:r>
              <a:rPr lang="en-US" i="1" dirty="0" smtClean="0">
                <a:solidFill>
                  <a:schemeClr val="bg1"/>
                </a:solidFill>
              </a:rPr>
              <a:t> s</a:t>
            </a:r>
            <a:r>
              <a:rPr lang="en-US" dirty="0" smtClean="0">
                <a:solidFill>
                  <a:schemeClr val="bg1"/>
                </a:solidFill>
              </a:rPr>
              <a:t>ec</a:t>
            </a:r>
            <a:r>
              <a:rPr lang="en-US" sz="1600" i="1" dirty="0" smtClean="0">
                <a:solidFill>
                  <a:schemeClr val="bg1"/>
                </a:solidFill>
              </a:rPr>
              <a:t>.</a:t>
            </a:r>
            <a:endParaRPr lang="en-US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1329" y="2970885"/>
            <a:ext cx="6907150" cy="1771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0795" y="2086529"/>
                <a:ext cx="7482545" cy="4770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5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5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Fundamental</m:t>
                      </m:r>
                      <m: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period</m:t>
                      </m:r>
                      <m: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structure</m:t>
                      </m:r>
                      <m:r>
                        <a:rPr lang="en-US" sz="25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5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Sup>
                        <m:sSubSupPr>
                          <m:ctrlP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  <m:sup>
                          <m:r>
                            <a:rPr lang="en-US" sz="25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  <m:r>
                        <a:rPr lang="en-US" sz="25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500" i="1" dirty="0">
                  <a:solidFill>
                    <a:schemeClr val="accent6">
                      <a:lumMod val="7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795" y="2086529"/>
                <a:ext cx="7482545" cy="477054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517900" y="5035114"/>
            <a:ext cx="4572000" cy="15709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→</a:t>
            </a:r>
            <a:r>
              <a:rPr lang="en-US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T = Ct*h</a:t>
            </a:r>
            <a:r>
              <a:rPr lang="en-US" baseline="300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3/4</a:t>
            </a:r>
            <a:endParaRPr lang="en-US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      = </a:t>
            </a:r>
            <a:r>
              <a:rPr lang="en-US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0.0488*28</a:t>
            </a:r>
            <a:r>
              <a:rPr lang="en-US" baseline="30000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3/4</a:t>
            </a:r>
            <a:r>
              <a:rPr lang="en-US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= 0.594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→</a:t>
            </a:r>
            <a:r>
              <a:rPr lang="en-US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T = 1.4*0.594 = 0.83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T from ETABS &lt; T from UBC code</a:t>
            </a:r>
            <a:endParaRPr lang="en-US" dirty="0">
              <a:solidFill>
                <a:schemeClr val="accent6">
                  <a:lumMod val="75000"/>
                </a:schemeClr>
              </a:solidFill>
              <a:effectLst/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7080" y="1285459"/>
            <a:ext cx="687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T</a:t>
            </a:r>
            <a:r>
              <a:rPr lang="en-US" sz="3200" dirty="0">
                <a:solidFill>
                  <a:schemeClr val="bg2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 from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UBC </a:t>
            </a: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code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68031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Drift Check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4460" y="2680836"/>
            <a:ext cx="1382650" cy="6581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17900" y="2312715"/>
            <a:ext cx="3001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</a:rPr>
              <a:t>the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elastic drift 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</a:rPr>
              <a:t>from ETABs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4" name="Elbow Connector 13"/>
          <p:cNvCxnSpPr>
            <a:stCxn id="4" idx="3"/>
          </p:cNvCxnSpPr>
          <p:nvPr/>
        </p:nvCxnSpPr>
        <p:spPr>
          <a:xfrm>
            <a:off x="4519234" y="2512770"/>
            <a:ext cx="1732521" cy="49713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0526" y="3681560"/>
            <a:ext cx="1382650" cy="37174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35287" y="3138921"/>
            <a:ext cx="3387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ea typeface="Times New Roman" panose="02020603050405020304" pitchFamily="18" charset="0"/>
              </a:rPr>
              <a:t>the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</a:rPr>
              <a:t>p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</a:rPr>
              <a:t>lastic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</a:rPr>
              <a:t>drift </a:t>
            </a:r>
            <a:r>
              <a:rPr lang="en-US" sz="2000" dirty="0">
                <a:solidFill>
                  <a:schemeClr val="bg1"/>
                </a:solidFill>
                <a:ea typeface="Times New Roman" panose="02020603050405020304" pitchFamily="18" charset="0"/>
              </a:rPr>
              <a:t>from </a:t>
            </a:r>
            <a:r>
              <a:rPr lang="en-US" sz="20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UBC code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>
            <a:off x="5047751" y="3370296"/>
            <a:ext cx="1732521" cy="49713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17900" y="4259811"/>
            <a:ext cx="5185926" cy="198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Δ plastic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X </a:t>
            </a:r>
            <a:r>
              <a:rPr lang="en-US" dirty="0">
                <a:solidFill>
                  <a:schemeClr val="bg1"/>
                </a:solidFill>
                <a:latin typeface="+mj-lt"/>
                <a:ea typeface="Arial Unicode MS"/>
                <a:cs typeface="Arial" panose="020B0604020202020204" pitchFamily="34" charset="0"/>
              </a:rPr>
              <a:t>= 0.7*5.5*2.97=11.4mm</a:t>
            </a:r>
            <a:endParaRPr lang="en-US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Δ plastic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Y </a:t>
            </a:r>
            <a:r>
              <a:rPr lang="en-US" dirty="0">
                <a:solidFill>
                  <a:schemeClr val="bg1"/>
                </a:solidFill>
                <a:latin typeface="+mj-lt"/>
                <a:ea typeface="Arial Unicode MS"/>
                <a:cs typeface="Arial" panose="020B0604020202020204" pitchFamily="34" charset="0"/>
              </a:rPr>
              <a:t>= 0.7*5.5*1.96=7.55mm</a:t>
            </a:r>
            <a:endParaRPr lang="en-US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Δ (allowable)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from Code </a:t>
            </a:r>
            <a:r>
              <a:rPr lang="en-US" dirty="0">
                <a:solidFill>
                  <a:schemeClr val="bg1"/>
                </a:solidFill>
                <a:latin typeface="+mj-lt"/>
                <a:ea typeface="Arial Unicode MS"/>
                <a:cs typeface="Arial" panose="020B0604020202020204" pitchFamily="34" charset="0"/>
              </a:rPr>
              <a:t>= L/50 = 3000/50 =60mm</a:t>
            </a:r>
            <a:endParaRPr lang="en-US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Δ plastic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X </a:t>
            </a:r>
            <a:r>
              <a:rPr lang="en-US" dirty="0">
                <a:solidFill>
                  <a:schemeClr val="bg1"/>
                </a:solidFill>
                <a:latin typeface="+mj-lt"/>
                <a:ea typeface="Arial Unicode MS"/>
                <a:cs typeface="Arial" panose="020B0604020202020204" pitchFamily="34" charset="0"/>
              </a:rPr>
              <a:t>= 11.4 &lt; 60mm →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(OK)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Δ plastic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Y </a:t>
            </a:r>
            <a:r>
              <a:rPr lang="en-US" dirty="0">
                <a:solidFill>
                  <a:schemeClr val="bg1"/>
                </a:solidFill>
                <a:latin typeface="+mj-lt"/>
                <a:ea typeface="Arial Unicode MS"/>
                <a:cs typeface="Arial" panose="020B0604020202020204" pitchFamily="34" charset="0"/>
              </a:rPr>
              <a:t>=7.55 &lt; 60mm →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  <a:ea typeface="Arial Unicode MS"/>
                <a:cs typeface="Arial" panose="020B0604020202020204" pitchFamily="34" charset="0"/>
              </a:rPr>
              <a:t>(OK)</a:t>
            </a:r>
            <a:endParaRPr lang="en-US" dirty="0">
              <a:solidFill>
                <a:schemeClr val="accent6">
                  <a:lumMod val="75000"/>
                </a:schemeClr>
              </a:solidFill>
              <a:effectLst/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67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265" y="2512770"/>
            <a:ext cx="8229600" cy="763525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bg1"/>
                </a:solidFill>
              </a:rPr>
              <a:t>Verifications of structural 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3734410"/>
            <a:ext cx="8229600" cy="376609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Equilibrium </a:t>
            </a:r>
            <a:r>
              <a:rPr lang="en-US" sz="20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Check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+mj-lt"/>
              </a:rPr>
              <a:t>Local equilibrium check</a:t>
            </a:r>
            <a:endParaRPr lang="en-US" sz="20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Check </a:t>
            </a:r>
            <a:r>
              <a:rPr lang="en-US" sz="20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deflection(Immediate and long term 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Check shear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4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4733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Equilibrium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965" y="2360065"/>
            <a:ext cx="8229600" cy="37655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3082" y="3661201"/>
            <a:ext cx="16846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Hand calculations</a:t>
            </a: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457200" y="3505200"/>
            <a:ext cx="1676400" cy="1143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00600"/>
            <a:ext cx="17002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57200" y="3661201"/>
            <a:ext cx="1600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    Hand Calculation</a:t>
            </a:r>
            <a:endParaRPr lang="ar-SA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62000" y="5105399"/>
            <a:ext cx="152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ETABS</a:t>
            </a:r>
            <a:endParaRPr lang="ar-SA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2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cs typeface="Times New Roman" panose="02020603050405020304" pitchFamily="18" charset="0"/>
              </a:rPr>
              <a:t>Equilibrium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9385" y="2360065"/>
            <a:ext cx="7988760" cy="376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7020" y="1138425"/>
            <a:ext cx="8229600" cy="7635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000" b="1" i="1" dirty="0">
                <a:solidFill>
                  <a:schemeClr val="bg1"/>
                </a:solidFill>
                <a:ea typeface="+mn-ea"/>
                <a:cs typeface="Times New Roman" panose="02020603050405020304" pitchFamily="18" charset="0"/>
              </a:rPr>
              <a:t>Stress-strain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4375" y="1901950"/>
            <a:ext cx="7635250" cy="458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044" y="159654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Immediate deflection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512770"/>
            <a:ext cx="8229600" cy="37660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Allowable Deflection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on solid slab:</a:t>
            </a:r>
          </a:p>
          <a:p>
            <a:pPr marL="0" indent="0">
              <a:buNone/>
            </a:pPr>
            <a:r>
              <a:rPr lang="en-US" sz="2400" dirty="0"/>
              <a:t>From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ACI 318-08 </a:t>
            </a:r>
            <a:r>
              <a:rPr lang="en-US" sz="2400" dirty="0" smtClean="0"/>
              <a:t>maximum deflection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L/240</a:t>
            </a:r>
          </a:p>
          <a:p>
            <a:pPr marL="0" indent="0">
              <a:buNone/>
            </a:pPr>
            <a:r>
              <a:rPr lang="en-US" sz="2400" dirty="0" smtClean="0"/>
              <a:t>=(</a:t>
            </a:r>
            <a:r>
              <a:rPr lang="en-US" sz="2400" dirty="0"/>
              <a:t>7.12*1000)/240=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29.6 mm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Allowable Deflection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on ribbed slab:</a:t>
            </a:r>
          </a:p>
          <a:p>
            <a:pPr marL="0" indent="0">
              <a:buNone/>
            </a:pPr>
            <a:r>
              <a:rPr lang="en-US" sz="2400" dirty="0"/>
              <a:t>From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ACI 318-08 </a:t>
            </a:r>
            <a:r>
              <a:rPr lang="en-US" sz="2400" dirty="0" smtClean="0"/>
              <a:t>maximum deflection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l/240</a:t>
            </a:r>
          </a:p>
          <a:p>
            <a:pPr marL="0" indent="0">
              <a:buNone/>
            </a:pPr>
            <a:r>
              <a:rPr lang="en-US" sz="2400" dirty="0" smtClean="0"/>
              <a:t>=(</a:t>
            </a:r>
            <a:r>
              <a:rPr lang="en-US" sz="2400" dirty="0"/>
              <a:t>7.3*1000)/240=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31.5 mm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90575" cy="238125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90575" cy="238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40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8641" y="970286"/>
            <a:ext cx="8229600" cy="45811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Immediate deflection </a:t>
            </a:r>
            <a:r>
              <a:rPr lang="en-US" dirty="0" smtClean="0">
                <a:solidFill>
                  <a:schemeClr val="bg1"/>
                </a:solidFill>
              </a:rPr>
              <a:t>in solid slab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49246"/>
            <a:ext cx="9144000" cy="4123034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>
            <a:off x="1823310" y="3123590"/>
            <a:ext cx="2748690" cy="137434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0" y="2207360"/>
            <a:ext cx="2281425" cy="137434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maximum </a:t>
            </a:r>
            <a:r>
              <a:rPr lang="en-US" sz="2000" dirty="0" smtClean="0">
                <a:solidFill>
                  <a:schemeClr val="bg1"/>
                </a:solidFill>
              </a:rPr>
              <a:t>deflection in Solid slab = 17.291 mm</a:t>
            </a: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281425" y="6055856"/>
                <a:ext cx="38172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en-US" sz="2000" b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𝟐𝟏𝟗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𝟐𝟗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𝐎𝐊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425" y="6055856"/>
                <a:ext cx="3817263" cy="40011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25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Immediate deflection in </a:t>
            </a:r>
            <a:r>
              <a:rPr lang="en-US" dirty="0" smtClean="0">
                <a:solidFill>
                  <a:schemeClr val="bg1"/>
                </a:solidFill>
              </a:rPr>
              <a:t>ribbed slab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3412"/>
            <a:ext cx="9144000" cy="4121573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>
            <a:off x="5793640" y="2970885"/>
            <a:ext cx="1985165" cy="106893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7473395" y="3123590"/>
            <a:ext cx="1670605" cy="12216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maximum deflection in </a:t>
            </a:r>
            <a:r>
              <a:rPr lang="en-US" sz="2000" dirty="0" smtClean="0">
                <a:solidFill>
                  <a:schemeClr val="bg1"/>
                </a:solidFill>
              </a:rPr>
              <a:t>ribbed slab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= </a:t>
            </a:r>
            <a:r>
              <a:rPr lang="en-US" sz="2000" dirty="0" smtClean="0">
                <a:solidFill>
                  <a:schemeClr val="bg1"/>
                </a:solidFill>
              </a:rPr>
              <a:t>26.896</a:t>
            </a: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34130" y="6177690"/>
                <a:ext cx="387336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𝟐𝟔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𝟖𝟗𝟔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𝟑𝟏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𝐎𝐊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130" y="6177690"/>
                <a:ext cx="3873368" cy="40011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133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6" y="3429000"/>
            <a:ext cx="8398774" cy="290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2542872" y="985721"/>
            <a:ext cx="6260905" cy="2137870"/>
          </a:xfrm>
          <a:prstGeom prst="cloudCallout">
            <a:avLst/>
          </a:prstGeom>
          <a:solidFill>
            <a:srgbClr val="F0A22E">
              <a:lumMod val="20000"/>
              <a:lumOff val="80000"/>
            </a:srgbClr>
          </a:solidFill>
          <a:ln w="25400" cap="flat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* 3 Basements are 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garages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F0A22E">
                  <a:lumMod val="50000"/>
                </a:srgbClr>
              </a:solidFill>
              <a:effectLst/>
              <a:uLnTx/>
              <a:uFillTx/>
              <a:latin typeface="Calibri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800" b="1" kern="0" dirty="0">
                <a:solidFill>
                  <a:srgbClr val="F0A22E">
                    <a:lumMod val="50000"/>
                  </a:srgbClr>
                </a:solidFill>
                <a:latin typeface="Calibri"/>
              </a:rPr>
              <a:t>*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Ground floor &amp; 1to 3 floors are stores 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* 4 &amp;5 floors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0A22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are offices.</a:t>
            </a:r>
          </a:p>
        </p:txBody>
      </p:sp>
    </p:spTree>
    <p:extLst>
      <p:ext uri="{BB962C8B-B14F-4D97-AF65-F5344CB8AC3E}">
        <p14:creationId xmlns:p14="http://schemas.microsoft.com/office/powerpoint/2010/main" val="23110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1855" y="98572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</a:t>
            </a:r>
            <a:r>
              <a:rPr lang="en-US" b="1" i="1" dirty="0" smtClean="0">
                <a:solidFill>
                  <a:schemeClr val="bg1"/>
                </a:solidFill>
              </a:rPr>
              <a:t>ong Term Deflection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The long term deflection is given by the following equation: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Δ Long term = Δ L + λ∞ x Δ D +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λt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x Δ SL </a:t>
            </a:r>
          </a:p>
          <a:p>
            <a:pPr marL="0" indent="0">
              <a:buNone/>
            </a:pPr>
            <a:r>
              <a:rPr lang="en-US" sz="2000" dirty="0"/>
              <a:t>To find </a:t>
            </a:r>
            <a:r>
              <a:rPr lang="en-US" sz="2000" dirty="0" smtClean="0"/>
              <a:t>T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105400" y="3116317"/>
            <a:ext cx="4056845" cy="37881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07000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07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Where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λt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b="1" dirty="0"/>
              <a:t>λ∞ , since we assumed that the live load will sustained for 5 years ≈ </a:t>
            </a:r>
            <a:r>
              <a:rPr lang="en-US" b="1" dirty="0" smtClean="0"/>
              <a:t>∞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λ = </a:t>
            </a:r>
            <a:r>
              <a:rPr lang="en-US" b="1" dirty="0"/>
              <a:t>(such that is the compression steel ratio, T is a multiplier for long term deflection)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Δ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L= </a:t>
            </a:r>
            <a:r>
              <a:rPr lang="en-US" b="1" dirty="0" smtClean="0"/>
              <a:t>deflection </a:t>
            </a:r>
            <a:r>
              <a:rPr lang="en-US" b="1" dirty="0"/>
              <a:t>due to </a:t>
            </a:r>
            <a:r>
              <a:rPr lang="en-US" b="1" dirty="0" smtClean="0"/>
              <a:t>live </a:t>
            </a:r>
            <a:r>
              <a:rPr lang="en-US" b="1" dirty="0"/>
              <a:t>load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Δ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D= </a:t>
            </a:r>
            <a:r>
              <a:rPr lang="en-US" b="1" dirty="0" smtClean="0"/>
              <a:t>deflection </a:t>
            </a:r>
            <a:r>
              <a:rPr lang="en-US" b="1" dirty="0"/>
              <a:t>due to dead load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Δ SL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=</a:t>
            </a:r>
            <a:r>
              <a:rPr lang="en-US" b="1" dirty="0" smtClean="0"/>
              <a:t> deflection </a:t>
            </a:r>
            <a:r>
              <a:rPr lang="en-US" b="1" dirty="0"/>
              <a:t>due to sustained live </a:t>
            </a:r>
          </a:p>
          <a:p>
            <a:pPr>
              <a:lnSpc>
                <a:spcPct val="107000"/>
              </a:lnSpc>
            </a:pPr>
            <a:endParaRPr lang="en-US" dirty="0" smtClean="0"/>
          </a:p>
          <a:p>
            <a:pPr>
              <a:lnSpc>
                <a:spcPct val="107000"/>
              </a:lnSpc>
            </a:pPr>
            <a:endParaRPr lang="en-US" dirty="0"/>
          </a:p>
          <a:p>
            <a:pPr>
              <a:lnSpc>
                <a:spcPct val="107000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0605" y="2810906"/>
            <a:ext cx="3206805" cy="2282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6177" y="5101481"/>
                <a:ext cx="5258316" cy="17904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As we notice from the figure at time 5 years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(</a:t>
                </a:r>
                <a:r>
                  <a:rPr 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60 months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):</a:t>
                </a:r>
                <a:endParaRPr lang="en-US" sz="20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λ=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Arial Unicode MS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𝟓𝟎</m:t>
                        </m:r>
                        <m:r>
                          <a:rPr lang="en-US" sz="2000" b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𝟎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 = 2 </a:t>
                </a:r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77" y="5101481"/>
                <a:ext cx="5258316" cy="1790427"/>
              </a:xfrm>
              <a:prstGeom prst="rect">
                <a:avLst/>
              </a:prstGeom>
              <a:blipFill rotWithShape="1">
                <a:blip r:embed="rId3"/>
                <a:stretch>
                  <a:fillRect l="-115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urved Connector 11"/>
          <p:cNvCxnSpPr/>
          <p:nvPr/>
        </p:nvCxnSpPr>
        <p:spPr>
          <a:xfrm rot="16200000" flipH="1">
            <a:off x="5371803" y="2534980"/>
            <a:ext cx="610820" cy="55185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7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265" y="129113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Long Term Deflection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766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*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∆</a:t>
            </a:r>
            <a:r>
              <a:rPr lang="en-US" sz="2400" baseline="-25000" dirty="0">
                <a:solidFill>
                  <a:schemeClr val="accent6">
                    <a:lumMod val="75000"/>
                  </a:schemeClr>
                </a:solidFill>
              </a:rPr>
              <a:t>Lt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on ribbed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slab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/>
              <a:t>=5.2 + 2 × 11.4 + 2 × 2.8 = 33.5 mm &gt;  31.5 mm </a:t>
            </a:r>
          </a:p>
          <a:p>
            <a:pPr marL="0" indent="0">
              <a:buNone/>
            </a:pPr>
            <a:r>
              <a:rPr lang="en-US" sz="2400" dirty="0"/>
              <a:t>→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33.5mm more than allowable deflection but we can assume it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OK.</a:t>
            </a:r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∆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Lt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on solid slab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=</a:t>
            </a:r>
            <a:r>
              <a:rPr lang="en-US" dirty="0"/>
              <a:t>5.9 + 2 × 6.6 + 2 × 2.9 = 24.9 mm&lt; 29.6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→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(OK).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05" y="1079965"/>
            <a:ext cx="82296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cs typeface="Arial" panose="020B0604020202020204" pitchFamily="34" charset="0"/>
              </a:rPr>
              <a:t>Check shear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62248" y="1749245"/>
                <a:ext cx="5039265" cy="1410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        </m:t>
                      </m:r>
                      <m:r>
                        <a:rPr lang="en-US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  </m:t>
                      </m:r>
                      <m:r>
                        <a:rPr lang="en-US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1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lang="en-US" b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  <m:r>
                        <a:rPr lang="en-US" b="1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160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97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9 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KN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2248" y="1749245"/>
                <a:ext cx="5039265" cy="14101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2895599"/>
            <a:ext cx="5867400" cy="396240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96260" y="5414165"/>
            <a:ext cx="1985165" cy="7635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olid Slab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004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Vu from ETABs = 82.8KN.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→</a:t>
            </a:r>
            <a:r>
              <a:rPr lang="en-US" sz="2400" dirty="0" smtClean="0">
                <a:solidFill>
                  <a:schemeClr val="bg1"/>
                </a:solidFill>
              </a:rPr>
              <a:t> 82.8 &lt; 97.9 KN.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 → ( OK 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5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736" y="1017408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prstClr val="white"/>
                </a:solidFill>
                <a:cs typeface="Arial" panose="020B0604020202020204" pitchFamily="34" charset="0"/>
              </a:rPr>
              <a:t>Check shear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4655"/>
            <a:ext cx="8646949" cy="3766098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φVc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(1/6)*0.75*√24*150*260*1.1/(1000*(0.55*0.55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= 86.85KN.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/>
              <a:t>Vu from ETABs=73.5KN.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→ </a:t>
            </a:r>
            <a:r>
              <a:rPr lang="en-US" sz="2400" dirty="0" smtClean="0"/>
              <a:t>73.5 &lt; 86.85 KN.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→ ( OK ).</a:t>
            </a:r>
            <a:endParaRPr lang="en-US" sz="2400" dirty="0" smtClean="0"/>
          </a:p>
          <a:p>
            <a:pPr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298" y="2816002"/>
            <a:ext cx="5791702" cy="404199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81736" y="5438990"/>
            <a:ext cx="1985165" cy="7635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Ribbed Slab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136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70" y="2360065"/>
            <a:ext cx="8229600" cy="763525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en-US" sz="4900" b="1" i="1" dirty="0">
                <a:solidFill>
                  <a:prstClr val="white"/>
                </a:solidFill>
                <a:ea typeface="+mn-ea"/>
                <a:cs typeface="+mn-cs"/>
              </a:rPr>
              <a:t>Design of structural element</a:t>
            </a:r>
            <a:r>
              <a:rPr lang="en-US" sz="4900" i="1" dirty="0">
                <a:solidFill>
                  <a:prstClr val="white"/>
                </a:solidFill>
                <a:ea typeface="+mn-ea"/>
                <a:cs typeface="+mn-cs"/>
              </a:rPr>
              <a:t>.</a:t>
            </a:r>
            <a:r>
              <a:rPr lang="en-US" sz="32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en-US" sz="3200" dirty="0">
                <a:solidFill>
                  <a:prstClr val="white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8965" y="3581705"/>
            <a:ext cx="8229600" cy="2849868"/>
          </a:xfrm>
        </p:spPr>
        <p:txBody>
          <a:bodyPr>
            <a:normAutofit lnSpcReduction="10000"/>
          </a:bodyPr>
          <a:lstStyle/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Load combinations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SLAB	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BEAMS	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COLUMNS	</a:t>
            </a:r>
            <a:endParaRPr lang="en-US" sz="2000" cap="all" dirty="0" smtClean="0">
              <a:latin typeface="Cambria"/>
              <a:ea typeface="+mj-ea"/>
              <a:cs typeface="+mj-cs"/>
            </a:endParaRP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latin typeface="Cambria"/>
                <a:ea typeface="+mj-ea"/>
                <a:cs typeface="+mj-cs"/>
              </a:rPr>
              <a:t>Design of shear wall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latin typeface="Cambria"/>
                <a:ea typeface="+mj-ea"/>
                <a:cs typeface="+mj-cs"/>
              </a:rPr>
              <a:t>Design of stair</a:t>
            </a:r>
            <a:endParaRPr lang="en-US" sz="2000" cap="all" dirty="0">
              <a:latin typeface="Cambria"/>
              <a:ea typeface="+mj-ea"/>
              <a:cs typeface="+mj-cs"/>
            </a:endParaRP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</a:t>
            </a:r>
            <a:r>
              <a:rPr lang="en-US" sz="2000" cap="all" dirty="0" smtClean="0">
                <a:latin typeface="Cambria"/>
                <a:ea typeface="+mj-ea"/>
                <a:cs typeface="+mj-cs"/>
              </a:rPr>
              <a:t>FOOTINGS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endParaRPr lang="en-US" sz="2000" cap="all" dirty="0">
              <a:latin typeface="Cambria"/>
              <a:ea typeface="+mj-ea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7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9970" y="374900"/>
            <a:ext cx="8229600" cy="1374345"/>
          </a:xfrm>
        </p:spPr>
        <p:txBody>
          <a:bodyPr>
            <a:normAutofit fontScale="90000"/>
          </a:bodyPr>
          <a:lstStyle/>
          <a:p>
            <a:pPr lvl="0"/>
            <a:r>
              <a:rPr lang="en-US" cap="all" dirty="0">
                <a:latin typeface="Cambria"/>
              </a:rPr>
              <a:t/>
            </a:r>
            <a:br>
              <a:rPr lang="en-US" cap="all" dirty="0">
                <a:latin typeface="Cambria"/>
              </a:rPr>
            </a:br>
            <a:r>
              <a:rPr lang="en-US" b="1" dirty="0" smtClean="0">
                <a:solidFill>
                  <a:schemeClr val="bg1"/>
                </a:solidFill>
              </a:rPr>
              <a:t>Load Combination </a:t>
            </a:r>
            <a:r>
              <a:rPr lang="en-US" cap="all" dirty="0">
                <a:latin typeface="Cambria"/>
              </a:rPr>
              <a:t/>
            </a:r>
            <a:br>
              <a:rPr lang="en-US" cap="all" dirty="0">
                <a:latin typeface="Cambria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1.4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(9-1)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+ 1.6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0.5(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(9-2)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1.6(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+ (1.0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0.5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(9-3)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0.5(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(9-4)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+ 0.2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(9-5)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0.9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(9-6)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0.9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(9-7)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724705" y="4192525"/>
            <a:ext cx="4275740" cy="259598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Where: </a:t>
            </a: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U: ultimate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D: dead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L: live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W: wind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E: earthquake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H: load due to weight or pressure of soil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ACI 318M-11-Equations (9.1-9.7)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2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314560" y="2512770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 defTabSz="457200">
              <a:spcBef>
                <a:spcPts val="1000"/>
              </a:spcBef>
            </a:pPr>
            <a:r>
              <a:rPr lang="en-US" sz="3600" b="1" i="1" cap="all" dirty="0">
                <a:solidFill>
                  <a:prstClr val="white"/>
                </a:solidFill>
                <a:ea typeface="+mn-ea"/>
                <a:cs typeface="+mn-cs"/>
              </a:rPr>
              <a:t>DESIGN OF SLAB</a:t>
            </a:r>
            <a:r>
              <a:rPr lang="en-US" sz="2000" cap="all" dirty="0">
                <a:solidFill>
                  <a:prstClr val="white"/>
                </a:solidFill>
                <a:latin typeface="Cambria"/>
                <a:ea typeface="+mn-ea"/>
                <a:cs typeface="+mn-cs"/>
              </a:rPr>
              <a:t>	</a:t>
            </a:r>
            <a:br>
              <a:rPr lang="en-US" sz="2000" cap="all" dirty="0">
                <a:solidFill>
                  <a:prstClr val="white"/>
                </a:solidFill>
                <a:latin typeface="Cambr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2490" y="4039820"/>
            <a:ext cx="4572000" cy="8361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solidFill>
                  <a:prstClr val="white"/>
                </a:solidFill>
                <a:latin typeface="Cambria"/>
              </a:rPr>
              <a:t> design of Ribbed slab</a:t>
            </a:r>
            <a:endParaRPr lang="en-US" sz="2000" cap="all" dirty="0">
              <a:solidFill>
                <a:prstClr val="white"/>
              </a:solidFill>
              <a:latin typeface="Cambria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solidFill>
                  <a:prstClr val="white"/>
                </a:solidFill>
                <a:latin typeface="Cambria"/>
              </a:rPr>
              <a:t>DESIGN </a:t>
            </a:r>
            <a:r>
              <a:rPr lang="en-US" sz="2000" cap="all" dirty="0" smtClean="0">
                <a:solidFill>
                  <a:prstClr val="white"/>
                </a:solidFill>
                <a:latin typeface="Cambria"/>
              </a:rPr>
              <a:t>OF solid </a:t>
            </a:r>
            <a:r>
              <a:rPr lang="en-US" sz="2000" cap="all" dirty="0">
                <a:solidFill>
                  <a:prstClr val="white"/>
                </a:solidFill>
                <a:latin typeface="Cambria"/>
              </a:rPr>
              <a:t>SLAB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057400"/>
            <a:ext cx="63627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10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23114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M22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in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X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direction: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73670" y="2541175"/>
            <a:ext cx="3970330" cy="36649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332" y="266547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Width of column strip :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1.325m/S.C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Max negative moment in C.S</a:t>
            </a:r>
          </a:p>
          <a:p>
            <a:pPr lvl="0"/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→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Mu = 37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KN.m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/S.C.</a:t>
            </a:r>
          </a:p>
          <a:p>
            <a:pPr lvl="0"/>
            <a:r>
              <a:rPr lang="de-DE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Mu /rib = 37/(1.325/0.55) </a:t>
            </a:r>
            <a:r>
              <a:rPr lang="de-DE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=15.36KN.m/rib </a:t>
            </a:r>
            <a:r>
              <a:rPr lang="de-DE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lvl="0"/>
            <a:r>
              <a:rPr lang="el-GR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ρ =  0.00418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.</a:t>
            </a:r>
          </a:p>
          <a:p>
            <a:pPr lvl="0"/>
            <a:r>
              <a:rPr lang="en-US" sz="24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As =163.02 mm2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sz="24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 use 2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55525" y="6242801"/>
            <a:ext cx="3501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M22 for section cut in ribbed slab</a:t>
            </a:r>
          </a:p>
        </p:txBody>
      </p:sp>
    </p:spTree>
    <p:extLst>
      <p:ext uri="{BB962C8B-B14F-4D97-AF65-F5344CB8AC3E}">
        <p14:creationId xmlns:p14="http://schemas.microsoft.com/office/powerpoint/2010/main" val="2347253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310" y="1019029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M22</a:t>
            </a: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in X direction: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28" y="2105729"/>
            <a:ext cx="8535010" cy="4581150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of column strip :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1.325m/S.C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US" sz="2400" dirty="0"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positive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moment in C.S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= 52.8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/S.C.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 /rib = 52.8/(1.325/0.55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de-DE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de-DE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</a:t>
            </a:r>
            <a:r>
              <a:rPr lang="de-DE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KN.m/rib </a:t>
            </a:r>
            <a:r>
              <a:rPr lang="de-D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 =  0.00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159 &lt;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(min) = 0.00333   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As(min) =129.87 mm2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use 2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φ12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3725" y="2054655"/>
            <a:ext cx="4448828" cy="41230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19428" y="6222082"/>
            <a:ext cx="3501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M22 for section cut in ribbed slab</a:t>
            </a:r>
          </a:p>
        </p:txBody>
      </p:sp>
    </p:spTree>
    <p:extLst>
      <p:ext uri="{BB962C8B-B14F-4D97-AF65-F5344CB8AC3E}">
        <p14:creationId xmlns:p14="http://schemas.microsoft.com/office/powerpoint/2010/main" val="193734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pic>
        <p:nvPicPr>
          <p:cNvPr id="4" name="Picture 2" descr="C:\Users\lenovo\Desktop\P_٢٠١٦٠٥٠٨_١٢٤١٥٤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15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578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04" y="1089483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M22</a:t>
            </a: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in X direction: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2152540"/>
            <a:ext cx="8229600" cy="3766098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Width of middle strip :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3.39m/S.C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Max negative moment in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M.S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→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Mu = 34.4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KN.m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/S.C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 use 2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>
              <a:latin typeface="+mj-lt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Max positive moment in M.S </a:t>
            </a:r>
            <a:endParaRPr lang="en-US" sz="2400" dirty="0" smtClean="0">
              <a:latin typeface="+mj-lt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Mu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= 94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KN.m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/S.C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 use 2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φ12/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rib.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704" y="1901950"/>
            <a:ext cx="4419295" cy="42672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76644" y="6218997"/>
            <a:ext cx="3501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M22 for section cut in ribbed slab</a:t>
            </a:r>
          </a:p>
        </p:txBody>
      </p:sp>
    </p:spTree>
    <p:extLst>
      <p:ext uri="{BB962C8B-B14F-4D97-AF65-F5344CB8AC3E}">
        <p14:creationId xmlns:p14="http://schemas.microsoft.com/office/powerpoint/2010/main" val="7417951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1138425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M11</a:t>
            </a:r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in </a:t>
            </a:r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Y </a:t>
            </a: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direction: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9776" y="2054655"/>
            <a:ext cx="4488574" cy="37655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19483" y="5971820"/>
            <a:ext cx="3489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M11 for section cut in ribbed slab</a:t>
            </a:r>
          </a:p>
        </p:txBody>
      </p:sp>
    </p:spTree>
    <p:extLst>
      <p:ext uri="{BB962C8B-B14F-4D97-AF65-F5344CB8AC3E}">
        <p14:creationId xmlns:p14="http://schemas.microsoft.com/office/powerpoint/2010/main" val="35605962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55" y="1138425"/>
            <a:ext cx="8229600" cy="106893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b="1" i="1" dirty="0">
                <a:solidFill>
                  <a:schemeClr val="bg1"/>
                </a:solidFill>
                <a:ea typeface="+mn-ea"/>
                <a:cs typeface="Times New Roman" panose="02020603050405020304" pitchFamily="18" charset="0"/>
              </a:rPr>
              <a:t>Design of ribbed slab for flexure</a:t>
            </a:r>
            <a:r>
              <a:rPr lang="en-US" sz="3200" b="1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3200" b="1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7360"/>
            <a:ext cx="9143999" cy="465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335" y="1241252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ea typeface="Arial Unicode MS"/>
                <a:cs typeface="Microsoft New Tai Lue" pitchFamily="34" charset="0"/>
              </a:rPr>
              <a:t>two way solid </a:t>
            </a:r>
            <a:r>
              <a:rPr lang="en-US" b="1" i="1" dirty="0" smtClean="0">
                <a:solidFill>
                  <a:schemeClr val="bg1"/>
                </a:solidFill>
                <a:ea typeface="Arial Unicode MS"/>
                <a:cs typeface="Microsoft New Tai Lue" pitchFamily="34" charset="0"/>
              </a:rPr>
              <a:t>slab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96" y="2443089"/>
            <a:ext cx="8678565" cy="3766098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As min= 360mm2.</a:t>
            </a:r>
          </a:p>
          <a:p>
            <a:pPr marL="0" lv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use 4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mm/1000mm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l-GR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=21.3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5770" y="2533887"/>
            <a:ext cx="5488230" cy="35845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28907" y="6280052"/>
            <a:ext cx="3183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M11 from ETABS in solid slab</a:t>
            </a:r>
          </a:p>
        </p:txBody>
      </p:sp>
    </p:spTree>
    <p:extLst>
      <p:ext uri="{BB962C8B-B14F-4D97-AF65-F5344CB8AC3E}">
        <p14:creationId xmlns:p14="http://schemas.microsoft.com/office/powerpoint/2010/main" val="14247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785" y="985720"/>
            <a:ext cx="8229600" cy="91623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Top steel (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Moment (11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)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)</a:t>
            </a:r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/>
            </a:r>
            <a:b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</a:b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 use 6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mm/2000mm.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76850"/>
            <a:ext cx="9144793" cy="4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4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332" y="1041953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prstClr val="white"/>
                </a:solidFill>
                <a:ea typeface="Arial Unicode MS"/>
                <a:cs typeface="Microsoft New Tai Lue" pitchFamily="34" charset="0"/>
              </a:rPr>
              <a:t>two way solid slab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09" y="2083200"/>
            <a:ext cx="8229600" cy="3766098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As min= 360mm2.</a:t>
            </a:r>
          </a:p>
          <a:p>
            <a:pPr marL="0" lv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→ use 4</a:t>
            </a:r>
            <a:r>
              <a:rPr lang="el-GR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φ12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mm/1000mm.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3065" y="2665475"/>
            <a:ext cx="5640935" cy="36579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31782" y="6417420"/>
            <a:ext cx="3196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M22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ETABS in solid slab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624" y="4008209"/>
            <a:ext cx="2501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2400" b="1" dirty="0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2400" b="1" dirty="0" err="1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2400" b="1" dirty="0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=21.3 </a:t>
            </a:r>
            <a:r>
              <a:rPr lang="en-US" sz="2400" b="1" dirty="0" err="1">
                <a:solidFill>
                  <a:srgbClr val="F7964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400" b="1" dirty="0">
              <a:solidFill>
                <a:srgbClr val="F7964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1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193" y="1008122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Top steel (</a:t>
            </a:r>
            <a:r>
              <a:rPr lang="en-US" b="1" i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Moment </a:t>
            </a:r>
            <a:r>
              <a:rPr lang="en-US" b="1" i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(22)</a:t>
            </a:r>
            <a:r>
              <a:rPr lang="en-US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→ use 7</a:t>
            </a:r>
            <a:r>
              <a:rPr lang="el-GR" sz="2400" dirty="0">
                <a:latin typeface="+mj-lt"/>
                <a:cs typeface="Times New Roman" panose="02020603050405020304" pitchFamily="18" charset="0"/>
              </a:rPr>
              <a:t>φ12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mm/2000mm.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15260"/>
            <a:ext cx="9144793" cy="45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                    </a:t>
            </a:r>
            <a:r>
              <a:rPr lang="en-US" sz="4400" i="1" dirty="0" smtClean="0">
                <a:solidFill>
                  <a:schemeClr val="bg1"/>
                </a:solidFill>
              </a:rPr>
              <a:t>Design of beams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030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pic>
        <p:nvPicPr>
          <p:cNvPr id="3074" name="Picture 2" descr="C:\Users\lenovo\Desktop\تفريد بيم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1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9906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Designed Beam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572000"/>
            <a:ext cx="4724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44481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61082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we do in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GP1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quarter" idx="3"/>
          </p:nvPr>
        </p:nvSpPr>
        <p:spPr>
          <a:xfrm>
            <a:off x="609600" y="1828800"/>
            <a:ext cx="807689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Definitions Of Material.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8001000" cy="3127439"/>
          </a:xfrm>
          <a:prstGeom prst="rect">
            <a:avLst/>
          </a:prstGeom>
          <a:noFill/>
          <a:ln w="9525">
            <a:solidFill>
              <a:schemeClr val="accent6">
                <a:lumMod val="75000"/>
                <a:alpha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                 </a:t>
            </a:r>
            <a:r>
              <a:rPr lang="en-US" sz="4000" i="1" dirty="0" smtClean="0">
                <a:solidFill>
                  <a:schemeClr val="bg1"/>
                </a:solidFill>
              </a:rPr>
              <a:t>Design of columns</a:t>
            </a:r>
            <a:endParaRPr lang="en-US" sz="4000" i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791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8037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pic>
        <p:nvPicPr>
          <p:cNvPr id="4098" name="Picture 2" descr="C:\Users\lenovo\Desktop\تفريد كولوم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1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prstClr val="white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Designed column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67200" y="6519446"/>
            <a:ext cx="357719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Longitudinal section on column600*600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5105400"/>
            <a:ext cx="28054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Cross section in C14 (600*600</a:t>
            </a:r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27146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272378"/>
            <a:ext cx="403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5183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Designed shear wall under gravity load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14600"/>
            <a:ext cx="6400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Curved Connector 5"/>
          <p:cNvCxnSpPr/>
          <p:nvPr/>
        </p:nvCxnSpPr>
        <p:spPr>
          <a:xfrm flipV="1">
            <a:off x="5105400" y="3886200"/>
            <a:ext cx="2133600" cy="1828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7239000" y="3276600"/>
            <a:ext cx="1905000" cy="12954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315200" y="3505200"/>
            <a:ext cx="1828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𝑆ℎ𝑒𝑎𝑟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𝑤𝑎𝑙𝑙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𝑋∗𝑌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( 250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𝑚𝑚∗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6500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𝐶𝑜𝑣𝑒𝑟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=40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 smtClean="0">
                <a:solidFill>
                  <a:schemeClr val="bg1"/>
                </a:solidFill>
              </a:rPr>
              <a:t>Designed shear wall under gravity load</a:t>
            </a:r>
            <a:endParaRPr lang="en-US" sz="2800" b="1" i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62200"/>
            <a:ext cx="7391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8229600" cy="53431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      </a:t>
            </a:r>
            <a:r>
              <a:rPr lang="en-US" sz="4000" dirty="0" smtClean="0">
                <a:solidFill>
                  <a:schemeClr val="bg1"/>
                </a:solidFill>
              </a:rPr>
              <a:t>𝐶ℎ𝑒𝑐𝑘</a:t>
            </a:r>
            <a:r>
              <a:rPr lang="en-US" sz="4000" i="1" dirty="0" smtClean="0">
                <a:solidFill>
                  <a:schemeClr val="bg1"/>
                </a:solidFill>
              </a:rPr>
              <a:t> for </a:t>
            </a:r>
            <a:r>
              <a:rPr lang="en-US" sz="4000" dirty="0" smtClean="0">
                <a:solidFill>
                  <a:schemeClr val="bg1"/>
                </a:solidFill>
              </a:rPr>
              <a:t>𝑠ℎ𝑒𝑎𝑟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705339"/>
              </p:ext>
            </p:extLst>
          </p:nvPr>
        </p:nvGraphicFramePr>
        <p:xfrm>
          <a:off x="533400" y="2514600"/>
          <a:ext cx="8229600" cy="376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مستدير الزوايا 6"/>
          <p:cNvSpPr/>
          <p:nvPr/>
        </p:nvSpPr>
        <p:spPr>
          <a:xfrm>
            <a:off x="2971800" y="4038600"/>
            <a:ext cx="1676400" cy="609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402.8KN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مستدير الزوايا 9"/>
          <p:cNvSpPr/>
          <p:nvPr/>
        </p:nvSpPr>
        <p:spPr>
          <a:xfrm>
            <a:off x="2971800" y="4876800"/>
            <a:ext cx="1676400" cy="609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680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</a:p>
        </p:txBody>
      </p:sp>
      <p:sp>
        <p:nvSpPr>
          <p:cNvPr id="9" name="مستطيل مستدير الزوايا 7"/>
          <p:cNvSpPr/>
          <p:nvPr/>
        </p:nvSpPr>
        <p:spPr>
          <a:xfrm>
            <a:off x="4800600" y="4038600"/>
            <a:ext cx="1524000" cy="609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11.23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</a:p>
        </p:txBody>
      </p:sp>
      <p:sp>
        <p:nvSpPr>
          <p:cNvPr id="10" name="مستطيل مستدير الزوايا 7"/>
          <p:cNvSpPr/>
          <p:nvPr/>
        </p:nvSpPr>
        <p:spPr>
          <a:xfrm>
            <a:off x="4800600" y="4876800"/>
            <a:ext cx="1524000" cy="609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121.5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7086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0" y="6172200"/>
            <a:ext cx="3972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For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Pu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= 5939 KN 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Mux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(M2) =260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KN.m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49424"/>
            <a:ext cx="6934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6248400"/>
            <a:ext cx="3850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For </a:t>
            </a:r>
            <a:r>
              <a:rPr lang="en-US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Pu</a:t>
            </a:r>
            <a:r>
              <a:rPr lang="en-US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 = 5939 KN , </a:t>
            </a:r>
            <a:r>
              <a:rPr lang="en-US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Mux</a:t>
            </a:r>
            <a:r>
              <a:rPr lang="en-US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(M2) =10  </a:t>
            </a:r>
            <a:r>
              <a:rPr lang="en-US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KN.m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5334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Design Of Shear Wall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49244"/>
            <a:ext cx="8449965" cy="49563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200" dirty="0" smtClean="0"/>
              <a:t>Use minimum Shear reinforcement.</a:t>
            </a:r>
          </a:p>
          <a:p>
            <a:pPr>
              <a:buNone/>
            </a:pPr>
            <a:r>
              <a:rPr lang="en-US" sz="3200" dirty="0" smtClean="0"/>
              <a:t> →Use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𝜌min=0.0025</a:t>
            </a:r>
          </a:p>
          <a:p>
            <a:pPr>
              <a:buNone/>
            </a:pPr>
            <a:r>
              <a:rPr lang="en-US" sz="3200" dirty="0" smtClean="0"/>
              <a:t> 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𝐴𝑠,ℎ𝑜𝑟𝑖𝑧𝑜𝑛𝑡𝑎𝑙 </a:t>
            </a:r>
          </a:p>
          <a:p>
            <a:pPr>
              <a:buNone/>
            </a:pPr>
            <a:r>
              <a:rPr lang="en-US" sz="3200" dirty="0" smtClean="0"/>
              <a:t>= 𝜌𝑚𝑖𝑛∗𝑏∗ℎ=0.0025∗1000∗250=625𝑚𝑚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</a:t>
            </a:r>
          </a:p>
          <a:p>
            <a:pPr>
              <a:buNone/>
            </a:pPr>
            <a:r>
              <a:rPr lang="en-US" sz="3200" dirty="0" smtClean="0"/>
              <a:t>625/2=312.5 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on each side.</a:t>
            </a:r>
          </a:p>
          <a:p>
            <a:pPr>
              <a:buNone/>
            </a:pPr>
            <a:r>
              <a:rPr lang="en-US" sz="3200" dirty="0" smtClean="0"/>
              <a:t>Assume ϕ10→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4 ϕ10 / m in each side.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 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As, Vertical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:</a:t>
            </a:r>
          </a:p>
          <a:p>
            <a:pPr>
              <a:buNone/>
            </a:pPr>
            <a:r>
              <a:rPr lang="en-US" sz="3200" dirty="0" smtClean="0"/>
              <a:t> 𝑈𝑠𝑒 𝐴𝑠,𝑚𝑖𝑛 = 𝜌𝑚𝑖𝑛∗𝑏∗ℎ=0.0025∗1000∗250=625 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 Assume ϕ10 →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4 ϕ10 / m in each side.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229600" cy="458115"/>
          </a:xfrm>
        </p:spPr>
        <p:txBody>
          <a:bodyPr>
            <a:no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Design Of Stair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376609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Thickness of flight </a:t>
            </a:r>
            <a:r>
              <a:rPr lang="en-US" dirty="0" smtClean="0"/>
              <a:t>= 20cm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Load on stair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  *Dead = 5 𝑘𝑁/𝑚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r>
              <a:rPr lang="en-US" baseline="30000" dirty="0" smtClean="0"/>
              <a:t>         </a:t>
            </a:r>
            <a:r>
              <a:rPr lang="en-US" dirty="0" smtClean="0"/>
              <a:t>*Live = 5 𝑘𝑁/𝑚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*Superimposed = 3 𝑘𝑁/𝑚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3676" y="381000"/>
            <a:ext cx="8229600" cy="61082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we do in </a:t>
            </a:r>
            <a:r>
              <a:rPr lang="en-US" b="1" i="1" dirty="0">
                <a:solidFill>
                  <a:schemeClr val="bg1"/>
                </a:solidFill>
              </a:rPr>
              <a:t>GP1</a:t>
            </a:r>
            <a:r>
              <a:rPr lang="en-US" dirty="0"/>
              <a:t>?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200" y="3957460"/>
            <a:ext cx="2914141" cy="1243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749" y="4003634"/>
            <a:ext cx="3001963" cy="125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03634"/>
            <a:ext cx="2914650" cy="117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6248400" y="412945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D68B1C"/>
                </a:solidFill>
              </a:rPr>
              <a:t>Garages &amp;</a:t>
            </a:r>
            <a:r>
              <a:rPr lang="en-US" b="1" dirty="0" smtClean="0">
                <a:solidFill>
                  <a:srgbClr val="D68B1C"/>
                </a:solidFill>
              </a:rPr>
              <a:t>stores </a:t>
            </a:r>
            <a:r>
              <a:rPr lang="en-US" b="1" dirty="0">
                <a:solidFill>
                  <a:srgbClr val="D68B1C"/>
                </a:solidFill>
              </a:rPr>
              <a:t>=5kN/m^2 </a:t>
            </a:r>
          </a:p>
          <a:p>
            <a:endParaRPr lang="en-US" dirty="0">
              <a:solidFill>
                <a:srgbClr val="D68B1C"/>
              </a:solidFill>
            </a:endParaRPr>
          </a:p>
          <a:p>
            <a:r>
              <a:rPr lang="en-US" b="1" dirty="0">
                <a:solidFill>
                  <a:srgbClr val="D68B1C"/>
                </a:solidFill>
              </a:rPr>
              <a:t>Offices=2.5KN/m^2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32" y="2966041"/>
            <a:ext cx="1874838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26096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933609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1142722" y="2971647"/>
            <a:ext cx="132584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68B1C"/>
                </a:solidFill>
              </a:rPr>
              <a:t>Dead</a:t>
            </a:r>
            <a:endParaRPr lang="ar-SA" sz="2400" b="1" dirty="0">
              <a:solidFill>
                <a:srgbClr val="D68B1C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447892" y="3082692"/>
            <a:ext cx="19507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D68B1C"/>
                </a:solidFill>
              </a:rPr>
              <a:t>Superimposed</a:t>
            </a:r>
            <a:endParaRPr lang="ar-SA" sz="2000" b="1" dirty="0">
              <a:solidFill>
                <a:srgbClr val="D68B1C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131676" y="3051914"/>
            <a:ext cx="137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68B1C"/>
                </a:solidFill>
              </a:rPr>
              <a:t>Live</a:t>
            </a:r>
            <a:endParaRPr lang="ar-SA" sz="2400" b="1" dirty="0">
              <a:solidFill>
                <a:srgbClr val="D68B1C"/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76" y="1627295"/>
            <a:ext cx="42672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3727076" y="1641247"/>
            <a:ext cx="39312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D68B1C"/>
                </a:solidFill>
              </a:rPr>
              <a:t>Gravity Load</a:t>
            </a:r>
            <a:endParaRPr lang="ar-SA" sz="3200" b="1" dirty="0">
              <a:solidFill>
                <a:srgbClr val="D68B1C"/>
              </a:solidFill>
            </a:endParaRPr>
          </a:p>
        </p:txBody>
      </p:sp>
      <p:cxnSp>
        <p:nvCxnSpPr>
          <p:cNvPr id="16" name="رابط منحني 15"/>
          <p:cNvCxnSpPr>
            <a:stCxn id="2057" idx="2"/>
            <a:endCxn id="2056" idx="0"/>
          </p:cNvCxnSpPr>
          <p:nvPr/>
        </p:nvCxnSpPr>
        <p:spPr>
          <a:xfrm rot="16200000" flipH="1">
            <a:off x="5903929" y="1354855"/>
            <a:ext cx="672901" cy="2484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رابط منحني 18"/>
          <p:cNvCxnSpPr>
            <a:endCxn id="2054" idx="0"/>
          </p:cNvCxnSpPr>
          <p:nvPr/>
        </p:nvCxnSpPr>
        <p:spPr>
          <a:xfrm rot="5400000">
            <a:off x="4334848" y="2302812"/>
            <a:ext cx="705333" cy="62112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رابط منحني 20"/>
          <p:cNvCxnSpPr>
            <a:stCxn id="2057" idx="2"/>
            <a:endCxn id="2055" idx="0"/>
          </p:cNvCxnSpPr>
          <p:nvPr/>
        </p:nvCxnSpPr>
        <p:spPr>
          <a:xfrm rot="5400000">
            <a:off x="3012085" y="940105"/>
            <a:ext cx="665388" cy="330659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48" name="رابط كسهم مستقيم 2047"/>
          <p:cNvCxnSpPr>
            <a:stCxn id="2054" idx="2"/>
          </p:cNvCxnSpPr>
          <p:nvPr/>
        </p:nvCxnSpPr>
        <p:spPr>
          <a:xfrm>
            <a:off x="4376951" y="3599454"/>
            <a:ext cx="0" cy="404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281" y="3599454"/>
            <a:ext cx="3048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5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458115"/>
          </a:xfrm>
        </p:spPr>
        <p:txBody>
          <a:bodyPr>
            <a:no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Checks for stair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defo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590800"/>
            <a:ext cx="4714179" cy="391795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609600" y="1981200"/>
            <a:ext cx="6096000" cy="4581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Checks for deflection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228600" y="2971800"/>
            <a:ext cx="4343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Max immediate deflection due to service load from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Etabs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( Δ )=0.3mm.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Deflection limitation:-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Δ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𝐿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,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𝑎𝑙𝑙𝑎𝑤𝑎𝑏𝑙𝑒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≤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𝑙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/240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=2210/240 =9.2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𝑚𝑚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229600" cy="376609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Check For Shear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    </a:t>
            </a:r>
          </a:p>
          <a:p>
            <a:pPr>
              <a:buNone/>
            </a:pPr>
            <a:r>
              <a:rPr lang="en-US" sz="2000" b="1" dirty="0" smtClean="0"/>
              <a:t> ∅ 𝑉𝑐 = 112.4 𝑘𝑁 /𝑚</a:t>
            </a:r>
            <a:r>
              <a:rPr lang="en-US" dirty="0" smtClean="0"/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shear stair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0" y="1905000"/>
            <a:ext cx="4116022" cy="4624754"/>
          </a:xfrm>
          <a:prstGeom prst="rect">
            <a:avLst/>
          </a:prstGeom>
        </p:spPr>
      </p:pic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0" y="3352800"/>
            <a:ext cx="8382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The counter range from -33 - 38.5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→ all reading smaller than 112.4KN.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→ then no need for shear.</a:t>
            </a:r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reinforcement</a:t>
            </a:r>
            <a:endParaRPr lang="en-U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29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Flexure for stair</a:t>
            </a:r>
            <a:endParaRPr lang="en-US" dirty="0"/>
          </a:p>
        </p:txBody>
      </p:sp>
      <p:pic>
        <p:nvPicPr>
          <p:cNvPr id="4" name="Content Placeholder 3" descr="env mom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2133600"/>
            <a:ext cx="4648200" cy="4298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43600" y="6488668"/>
            <a:ext cx="14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Moment (22)</a:t>
            </a:r>
            <a:endParaRPr lang="en-US" b="1" i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43000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</a:rPr>
              <a:t>Flight</a:t>
            </a:r>
          </a:p>
          <a:p>
            <a:pPr lvl="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lvl="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lvl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𝐴𝑠,𝑚𝑖𝑛 = 0.0018 ∗ 𝑏 ∗ ℎ = </a:t>
            </a:r>
          </a:p>
          <a:p>
            <a:pPr lvl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0.0018×200×1000=360𝑚𝑚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(2∅16/𝑚).</a:t>
            </a:r>
          </a:p>
          <a:p>
            <a:pPr lvl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2</a:t>
            </a:r>
            <a:r>
              <a:rPr lang="el-GR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16mm/1000mm</a:t>
            </a:r>
            <a:endParaRPr lang="en-US" sz="2400" dirty="0" smtClean="0"/>
          </a:p>
          <a:p>
            <a:pPr lvl="0">
              <a:buNone/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2057401"/>
            <a:ext cx="426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Max M22 (positive) = 9.6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KN.m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ρ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 = 0.00088 &lt; 0.0018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ρ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 = 0.00018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Landing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4384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Max M22 (positive) = 9.6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</a:rPr>
              <a:t>KN.m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 </a:t>
            </a:r>
            <a:r>
              <a:rPr lang="el-GR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ρ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 = 0.00023 &lt; 0.0018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</a:t>
            </a:r>
            <a:r>
              <a:rPr lang="el-GR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ρ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 = 0.00018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4114800"/>
            <a:ext cx="6019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𝐴𝑠,𝑚𝑖𝑛 = 0.0018 ∗ 𝑏 ∗ ℎ</a:t>
            </a:r>
          </a:p>
          <a:p>
            <a:pPr lvl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=0.0018×200×1000=360𝑚𝑚</a:t>
            </a:r>
            <a:r>
              <a:rPr lang="en-US" sz="2400" baseline="30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(2∅16/𝑚).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5410200"/>
            <a:ext cx="3982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2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16mm/1000mm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412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3766098"/>
          </a:xfrm>
        </p:spPr>
        <p:txBody>
          <a:bodyPr/>
          <a:lstStyle/>
          <a:p>
            <a:r>
              <a:rPr lang="en-US" dirty="0" smtClean="0"/>
              <a:t>Design for Transverse steel </a:t>
            </a:r>
            <a:endParaRPr lang="en-US" dirty="0"/>
          </a:p>
        </p:txBody>
      </p:sp>
      <p:pic>
        <p:nvPicPr>
          <p:cNvPr id="4" name="Picture 3" descr="m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0" y="2209800"/>
            <a:ext cx="4038600" cy="3886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24600" y="6248400"/>
            <a:ext cx="14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Moment (11)</a:t>
            </a:r>
            <a:endParaRPr lang="en-US" b="1" i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304800" y="2667000"/>
            <a:ext cx="434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𝐴𝑠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ℎ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𝑟𝑖𝑛𝑘𝑎𝑔𝑒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=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𝐴𝑠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𝑚𝑖𝑛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=0.0018×200×1000=360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𝑚𝑚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in both face (Use 2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∅16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/1m for each layer)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9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Design Of Mat Foundation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Mat foundation dimensions:</a:t>
            </a:r>
          </a:p>
          <a:p>
            <a:pPr marL="514350" indent="-514350"/>
            <a:r>
              <a:rPr lang="en-US" dirty="0" smtClean="0"/>
              <a:t>Assume h=110mm.</a:t>
            </a:r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4" name="Picture 3" descr="https://scontent.fjrs2-1.fna.fbcdn.net/v/t34.0-12/24581311_1588481251238322_1778245167_n.png?oh=d6944b820dcad16a52bc9688d3f6e112&amp;oe=5A29A4A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95600"/>
            <a:ext cx="6172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Checks of Mat Foundation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Check for deflection </a:t>
            </a:r>
            <a:endParaRPr lang="en-US" dirty="0"/>
          </a:p>
        </p:txBody>
      </p:sp>
      <p:pic>
        <p:nvPicPr>
          <p:cNvPr id="4" name="صورة 1" descr="C:\Users\lenovo\Desktop\pg\DISPLACEM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438400"/>
            <a:ext cx="73152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62200" y="6399885"/>
            <a:ext cx="8229600" cy="45811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Bearing capacity of the soil (𝑞𝑎𝑙𝑙 ) =250 </a:t>
            </a:r>
            <a:r>
              <a:rPr lang="en-US" sz="2000" dirty="0" err="1" smtClean="0">
                <a:solidFill>
                  <a:schemeClr val="bg1"/>
                </a:solidFill>
              </a:rPr>
              <a:t>kN</a:t>
            </a:r>
            <a:r>
              <a:rPr lang="en-US" sz="2000" dirty="0" smtClean="0">
                <a:solidFill>
                  <a:schemeClr val="bg1"/>
                </a:solidFill>
              </a:rPr>
              <a:t>/m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376609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Check for stress</a:t>
            </a:r>
            <a:endParaRPr lang="en-US" dirty="0"/>
          </a:p>
        </p:txBody>
      </p:sp>
      <p:pic>
        <p:nvPicPr>
          <p:cNvPr id="4" name="صورة 2" descr="C:\Users\lenovo\Desktop\pg\contour soil pressu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64770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376609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Check for punching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438400"/>
            <a:ext cx="6477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6858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Check Of Punching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0292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Load on this column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- Dead =2669.2KN.</a:t>
            </a:r>
          </a:p>
          <a:p>
            <a:pPr>
              <a:buNone/>
            </a:pPr>
            <a:r>
              <a:rPr lang="en-US" dirty="0" smtClean="0"/>
              <a:t>  -Superimposed dead = 1877.7 KN.</a:t>
            </a:r>
          </a:p>
          <a:p>
            <a:pPr>
              <a:buNone/>
            </a:pPr>
            <a:r>
              <a:rPr lang="en-US" dirty="0" smtClean="0"/>
              <a:t>  - live =1514.4 KN.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Ultimate load on column (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Vu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dirty="0" smtClean="0"/>
              <a:t>1.2*(2669.2+1877.7)+1.6*(1514.4) = 7879.3 KN.</a:t>
            </a:r>
          </a:p>
          <a:p>
            <a:pPr lvl="0"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∅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Vc</a:t>
            </a:r>
            <a:r>
              <a:rPr lang="en-US" dirty="0" smtClean="0"/>
              <a:t>=0.75/3</a:t>
            </a:r>
            <a:r>
              <a:rPr lang="en-US" dirty="0"/>
              <a:t>*√28*6480*1020/1000=8744 </a:t>
            </a:r>
            <a:r>
              <a:rPr lang="en-US" dirty="0" smtClean="0"/>
              <a:t>KN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Vu</a:t>
            </a:r>
            <a:r>
              <a:rPr lang="en-US" dirty="0"/>
              <a:t>&lt; ∅</a:t>
            </a:r>
            <a:r>
              <a:rPr lang="en-US" dirty="0" err="1"/>
              <a:t>Vc</a:t>
            </a:r>
            <a:r>
              <a:rPr lang="en-US" dirty="0"/>
              <a:t>→ OK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2128720" y="1443835"/>
            <a:ext cx="5802790" cy="9162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Systems</a:t>
            </a: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415079"/>
              </p:ext>
            </p:extLst>
          </p:nvPr>
        </p:nvGraphicFramePr>
        <p:xfrm>
          <a:off x="1517900" y="2708575"/>
          <a:ext cx="6260905" cy="4123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352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for Flexure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2000" dirty="0" smtClean="0"/>
              <a:t>𝐴𝑠,𝑚𝑖𝑛 = 0.0018 ∗ 𝑏 ∗ ℎ = 0.0018 ∗ 1000 ∗ 1100 = 1980𝑚𝑚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/𝑚 (7∅20/𝑚).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7</a:t>
            </a:r>
            <a:r>
              <a:rPr lang="el-GR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20mm/1000mm</a:t>
            </a:r>
            <a:endParaRPr lang="en-US" sz="2400" dirty="0"/>
          </a:p>
          <a:p>
            <a:pPr lvl="0">
              <a:buNone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l-GR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1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,min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=750.3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61975" cy="209550"/>
          </a:xfrm>
          <a:prstGeom prst="rect">
            <a:avLst/>
          </a:prstGeom>
          <a:noFill/>
        </p:spPr>
      </p:pic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61975" cy="209550"/>
          </a:xfrm>
          <a:prstGeom prst="rect">
            <a:avLst/>
          </a:prstGeom>
          <a:noFill/>
        </p:spPr>
      </p:pic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61975" cy="209550"/>
          </a:xfrm>
          <a:prstGeom prst="rect">
            <a:avLst/>
          </a:prstGeom>
          <a:noFill/>
        </p:spPr>
      </p:pic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14600"/>
            <a:ext cx="5791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5105400" y="6172200"/>
            <a:ext cx="14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Moment (11)</a:t>
            </a:r>
            <a:endParaRPr lang="en-US" b="1" i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for Flexure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→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use 7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20mm/1000mm</a:t>
            </a:r>
            <a:endParaRPr lang="en-US" dirty="0" smtClean="0"/>
          </a:p>
          <a:p>
            <a:pPr lvl="0">
              <a:buNone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l-GR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1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,min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=750.3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صورة 4" descr="C:\Users\lenovo\Desktop\pg\m22 (comb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09800"/>
            <a:ext cx="54864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486400" y="6096000"/>
            <a:ext cx="14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Moment (22)</a:t>
            </a:r>
            <a:endParaRPr lang="en-US" b="1" i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06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0742" y="374900"/>
            <a:ext cx="8229600" cy="610820"/>
          </a:xfrm>
        </p:spPr>
        <p:txBody>
          <a:bodyPr>
            <a:noAutofit/>
          </a:bodyPr>
          <a:lstStyle/>
          <a:p>
            <a:r>
              <a:rPr lang="en-US" sz="4000" b="1" i="1" dirty="0"/>
              <a:t>Design and dimensions</a:t>
            </a:r>
            <a:endParaRPr lang="ar-SA" sz="4000" b="1" i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30" y="1322747"/>
            <a:ext cx="49022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42" y="2376847"/>
            <a:ext cx="830897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14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1877</Words>
  <Application>Microsoft Office PowerPoint</Application>
  <PresentationFormat>عرض على الشاشة (3:4)‏</PresentationFormat>
  <Paragraphs>377</Paragraphs>
  <Slides>82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82</vt:i4>
      </vt:variant>
    </vt:vector>
  </HeadingPairs>
  <TitlesOfParts>
    <vt:vector size="83" baseType="lpstr">
      <vt:lpstr>Office Theme</vt:lpstr>
      <vt:lpstr>An Najah National University   Civil Engineering Department</vt:lpstr>
      <vt:lpstr>Outline</vt:lpstr>
      <vt:lpstr>Introduction</vt:lpstr>
      <vt:lpstr>عرض تقديمي في PowerPoint</vt:lpstr>
      <vt:lpstr>عرض تقديمي في PowerPoint</vt:lpstr>
      <vt:lpstr>What we do in GP1?</vt:lpstr>
      <vt:lpstr>What we do in GP1?</vt:lpstr>
      <vt:lpstr>Structural Systems</vt:lpstr>
      <vt:lpstr>Design and dimensions</vt:lpstr>
      <vt:lpstr>عرض تقديمي في PowerPoint</vt:lpstr>
      <vt:lpstr>3D Model</vt:lpstr>
      <vt:lpstr>DYNAMIC ANALYSIS</vt:lpstr>
      <vt:lpstr>Definition of mass resource</vt:lpstr>
      <vt:lpstr>Seismic Parameters</vt:lpstr>
      <vt:lpstr>Seismic Zone Factor Z</vt:lpstr>
      <vt:lpstr>Site Classification Sc</vt:lpstr>
      <vt:lpstr>Seismic Coefficient Ca</vt:lpstr>
      <vt:lpstr>Seismic Coefficient Cv</vt:lpstr>
      <vt:lpstr>Seismic Importance Factor I</vt:lpstr>
      <vt:lpstr>Response Modification Coefficient R</vt:lpstr>
      <vt:lpstr>Define Of Response Spectrum Function</vt:lpstr>
      <vt:lpstr>Response Spectrum In X-Direction</vt:lpstr>
      <vt:lpstr>Response Spectrum In Y-Direction</vt:lpstr>
      <vt:lpstr>Finding the Base Shear by equivalent lateral force method (V):</vt:lpstr>
      <vt:lpstr>عرض تقديمي في PowerPoint</vt:lpstr>
      <vt:lpstr>عرض تقديمي في PowerPoint</vt:lpstr>
      <vt:lpstr>عرض تقديمي في PowerPoint</vt:lpstr>
      <vt:lpstr>Modal Mass Participation Ratio </vt:lpstr>
      <vt:lpstr>Check Period</vt:lpstr>
      <vt:lpstr>عرض تقديمي في PowerPoint</vt:lpstr>
      <vt:lpstr>عرض تقديمي في PowerPoint</vt:lpstr>
      <vt:lpstr>Drift Check</vt:lpstr>
      <vt:lpstr>Verifications of structural analysis </vt:lpstr>
      <vt:lpstr>Equilibrium</vt:lpstr>
      <vt:lpstr>Equilibrium</vt:lpstr>
      <vt:lpstr>Stress-strain </vt:lpstr>
      <vt:lpstr>Immediate deflection </vt:lpstr>
      <vt:lpstr>Immediate deflection in solid slab</vt:lpstr>
      <vt:lpstr>Immediate deflection in ribbed slab</vt:lpstr>
      <vt:lpstr>Long Term Deflection</vt:lpstr>
      <vt:lpstr>Long Term Deflection</vt:lpstr>
      <vt:lpstr>Check shear </vt:lpstr>
      <vt:lpstr>Check shear</vt:lpstr>
      <vt:lpstr>Design of structural element. </vt:lpstr>
      <vt:lpstr> Load Combination  </vt:lpstr>
      <vt:lpstr>DESIGN OF SLAB  </vt:lpstr>
      <vt:lpstr>عرض تقديمي في PowerPoint</vt:lpstr>
      <vt:lpstr>M22 in X direction:</vt:lpstr>
      <vt:lpstr>M22 in X direction:</vt:lpstr>
      <vt:lpstr>M22 in X direction:</vt:lpstr>
      <vt:lpstr>M11 in Y direction:</vt:lpstr>
      <vt:lpstr>Design of ribbed slab for flexure </vt:lpstr>
      <vt:lpstr>two way solid slab</vt:lpstr>
      <vt:lpstr>Top steel (Moment (11)) </vt:lpstr>
      <vt:lpstr>two way solid slab</vt:lpstr>
      <vt:lpstr>Top steel (Moment (22))</vt:lpstr>
      <vt:lpstr>                     Design of beams</vt:lpstr>
      <vt:lpstr>عرض تقديمي في PowerPoint</vt:lpstr>
      <vt:lpstr>Designed Beam</vt:lpstr>
      <vt:lpstr>                  Design of columns</vt:lpstr>
      <vt:lpstr>عرض تقديمي في PowerPoint</vt:lpstr>
      <vt:lpstr>Designed column</vt:lpstr>
      <vt:lpstr>Designed shear wall under gravity load</vt:lpstr>
      <vt:lpstr>Designed shear wall under gravity load</vt:lpstr>
      <vt:lpstr>       𝐶ℎ𝑒𝑐𝑘 for 𝑠ℎ𝑒𝑎𝑟  </vt:lpstr>
      <vt:lpstr>عرض تقديمي في PowerPoint</vt:lpstr>
      <vt:lpstr>عرض تقديمي في PowerPoint</vt:lpstr>
      <vt:lpstr>Design Of Shear Wall</vt:lpstr>
      <vt:lpstr>Design Of Stair</vt:lpstr>
      <vt:lpstr>Checks for stair</vt:lpstr>
      <vt:lpstr>عرض تقديمي في PowerPoint</vt:lpstr>
      <vt:lpstr>Design of Flexure for stair</vt:lpstr>
      <vt:lpstr>عرض تقديمي في PowerPoint</vt:lpstr>
      <vt:lpstr>عرض تقديمي في PowerPoint</vt:lpstr>
      <vt:lpstr>Design Of Mat Foundation</vt:lpstr>
      <vt:lpstr>Checks of Mat Foundation</vt:lpstr>
      <vt:lpstr>Bearing capacity of the soil (𝑞𝑎𝑙𝑙 ) =250 kN/m2 </vt:lpstr>
      <vt:lpstr>عرض تقديمي في PowerPoint</vt:lpstr>
      <vt:lpstr>Check Of Punching</vt:lpstr>
      <vt:lpstr>Design for Flexure</vt:lpstr>
      <vt:lpstr>Design for Flexure</vt:lpstr>
      <vt:lpstr>عرض تقديمي في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Windows User</cp:lastModifiedBy>
  <cp:revision>137</cp:revision>
  <dcterms:created xsi:type="dcterms:W3CDTF">2013-08-21T19:17:07Z</dcterms:created>
  <dcterms:modified xsi:type="dcterms:W3CDTF">2017-12-19T09:41:36Z</dcterms:modified>
</cp:coreProperties>
</file>