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5"/>
  </p:notesMasterIdLst>
  <p:handoutMasterIdLst>
    <p:handoutMasterId r:id="rId66"/>
  </p:handoutMasterIdLst>
  <p:sldIdLst>
    <p:sldId id="257" r:id="rId2"/>
    <p:sldId id="258" r:id="rId3"/>
    <p:sldId id="377" r:id="rId4"/>
    <p:sldId id="458" r:id="rId5"/>
    <p:sldId id="460" r:id="rId6"/>
    <p:sldId id="298" r:id="rId7"/>
    <p:sldId id="261" r:id="rId8"/>
    <p:sldId id="263" r:id="rId9"/>
    <p:sldId id="267" r:id="rId10"/>
    <p:sldId id="385" r:id="rId11"/>
    <p:sldId id="302" r:id="rId12"/>
    <p:sldId id="384" r:id="rId13"/>
    <p:sldId id="278" r:id="rId14"/>
    <p:sldId id="379" r:id="rId15"/>
    <p:sldId id="380" r:id="rId16"/>
    <p:sldId id="419" r:id="rId17"/>
    <p:sldId id="381" r:id="rId18"/>
    <p:sldId id="461" r:id="rId19"/>
    <p:sldId id="382" r:id="rId20"/>
    <p:sldId id="459" r:id="rId21"/>
    <p:sldId id="457" r:id="rId22"/>
    <p:sldId id="280" r:id="rId23"/>
    <p:sldId id="430" r:id="rId24"/>
    <p:sldId id="431" r:id="rId25"/>
    <p:sldId id="432" r:id="rId26"/>
    <p:sldId id="284" r:id="rId27"/>
    <p:sldId id="433" r:id="rId28"/>
    <p:sldId id="295" r:id="rId29"/>
    <p:sldId id="434" r:id="rId30"/>
    <p:sldId id="435" r:id="rId31"/>
    <p:sldId id="436" r:id="rId32"/>
    <p:sldId id="437" r:id="rId33"/>
    <p:sldId id="438" r:id="rId34"/>
    <p:sldId id="439" r:id="rId35"/>
    <p:sldId id="440" r:id="rId36"/>
    <p:sldId id="462" r:id="rId37"/>
    <p:sldId id="463" r:id="rId38"/>
    <p:sldId id="464" r:id="rId39"/>
    <p:sldId id="465" r:id="rId40"/>
    <p:sldId id="466" r:id="rId41"/>
    <p:sldId id="467" r:id="rId42"/>
    <p:sldId id="468" r:id="rId43"/>
    <p:sldId id="469" r:id="rId44"/>
    <p:sldId id="470" r:id="rId45"/>
    <p:sldId id="471" r:id="rId46"/>
    <p:sldId id="472" r:id="rId47"/>
    <p:sldId id="441" r:id="rId48"/>
    <p:sldId id="442" r:id="rId49"/>
    <p:sldId id="443" r:id="rId50"/>
    <p:sldId id="444" r:id="rId51"/>
    <p:sldId id="445" r:id="rId52"/>
    <p:sldId id="446" r:id="rId53"/>
    <p:sldId id="447" r:id="rId54"/>
    <p:sldId id="451" r:id="rId55"/>
    <p:sldId id="448" r:id="rId56"/>
    <p:sldId id="449" r:id="rId57"/>
    <p:sldId id="450" r:id="rId58"/>
    <p:sldId id="452" r:id="rId59"/>
    <p:sldId id="453" r:id="rId60"/>
    <p:sldId id="454" r:id="rId61"/>
    <p:sldId id="455" r:id="rId62"/>
    <p:sldId id="456" r:id="rId63"/>
    <p:sldId id="354" r:id="rId6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39" autoAdjust="0"/>
    <p:restoredTop sz="94660"/>
  </p:normalViewPr>
  <p:slideViewPr>
    <p:cSldViewPr>
      <p:cViewPr>
        <p:scale>
          <a:sx n="81" d="100"/>
          <a:sy n="81" d="100"/>
        </p:scale>
        <p:origin x="-1062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658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88F2D7A-0047-4F84-8F91-4AA87F341068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2863ADD-56BE-4399-A7E4-FCE7737D763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683772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14CE61-16BB-46C0-A9C8-FA9E355A8ABB}" type="datetimeFigureOut">
              <a:rPr lang="en-US"/>
              <a:pPr>
                <a:defRPr/>
              </a:pPr>
              <a:t>2016-12-20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42F51483-9A2C-4633-AB3E-F6A2A81343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46882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51483-9A2C-4633-AB3E-F6A2A81343F4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51483-9A2C-4633-AB3E-F6A2A81343F4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51483-9A2C-4633-AB3E-F6A2A81343F4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51483-9A2C-4633-AB3E-F6A2A81343F4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E7448-903C-4C7B-9755-3D716F32F090}" type="datetime1">
              <a:rPr lang="en-US" smtClean="0"/>
              <a:pPr>
                <a:defRPr/>
              </a:pPr>
              <a:t>2016-12-20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793B8189-A7E1-470D-9A0B-9112085152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5D831-F0A8-4B85-B533-3FECDB093377}" type="datetime1">
              <a:rPr lang="en-US" smtClean="0"/>
              <a:pPr>
                <a:defRPr/>
              </a:pPr>
              <a:t>2016-12-20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B66F6-6B24-404F-8248-FD753423C4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CBD4-6143-4BBE-A954-F07AA29DEEB6}" type="datetime1">
              <a:rPr lang="en-US" smtClean="0"/>
              <a:pPr>
                <a:defRPr/>
              </a:pPr>
              <a:t>2016-12-20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931D5-D22B-4A23-8949-ACC37D80B6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C4B8E-83C6-4E10-8277-D04869031DD2}" type="datetime1">
              <a:rPr lang="en-US" smtClean="0"/>
              <a:pPr>
                <a:defRPr/>
              </a:pPr>
              <a:t>2016-12-20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895D2-6BF3-4236-8206-7ED7DD4485F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4D905-9E79-431E-8EDD-9CBB848641A0}" type="datetime1">
              <a:rPr lang="en-US" smtClean="0"/>
              <a:pPr>
                <a:defRPr/>
              </a:pPr>
              <a:t>2016-12-20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5B6BDDDF-C458-4CCC-A6A2-C005D7CAA41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CD76-0DA6-43F1-AC3A-DF4D60950ADD}" type="datetime1">
              <a:rPr lang="en-US" smtClean="0"/>
              <a:pPr>
                <a:defRPr/>
              </a:pPr>
              <a:t>2016-12-20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11050-D496-4A59-B5F0-1960320220D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458A2-105E-4954-BF36-E14624D8420B}" type="datetime1">
              <a:rPr lang="en-US" smtClean="0"/>
              <a:pPr>
                <a:defRPr/>
              </a:pPr>
              <a:t>2016-12-20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F16F9-4B87-4A3B-986A-EDF617CDBB5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28520-68F4-4745-A238-2AFB8E1529D2}" type="datetime1">
              <a:rPr lang="en-US" smtClean="0"/>
              <a:pPr>
                <a:defRPr/>
              </a:pPr>
              <a:t>2016-12-20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C8A3E-4E75-4379-812C-FCC354D3BD7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4176E-95EF-4137-BD92-A023E4518601}" type="datetime1">
              <a:rPr lang="en-US" smtClean="0"/>
              <a:pPr>
                <a:defRPr/>
              </a:pPr>
              <a:t>2016-12-20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1605C-E49D-45C2-A69E-53670398604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C22E2-640D-4E02-A60A-5CC2363A2D84}" type="datetime1">
              <a:rPr lang="en-US" smtClean="0"/>
              <a:pPr>
                <a:defRPr/>
              </a:pPr>
              <a:t>2016-12-20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B0604-45FA-4132-9177-91FAD46C9B6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A1452-B232-430F-BE91-F28534D09BF1}" type="datetime1">
              <a:rPr lang="en-US" smtClean="0"/>
              <a:pPr>
                <a:defRPr/>
              </a:pPr>
              <a:t>2016-12-20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7D7B04-30A4-4408-9EA4-8B0065B6C58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C47230-1C76-4DE0-AF4B-2B4174E0FCAC}" type="datetime1">
              <a:rPr lang="en-US" smtClean="0"/>
              <a:pPr>
                <a:defRPr/>
              </a:pPr>
              <a:t>2016-12-20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fld id="{6D87F2C0-32AC-4582-BF09-ED8C2F26A967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8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9" r:id="rId9"/>
    <p:sldLayoutId id="2147483695" r:id="rId10"/>
    <p:sldLayoutId id="2147483696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51.PNG"/><Relationship Id="rId7" Type="http://schemas.openxmlformats.org/officeDocument/2006/relationships/image" Target="../media/image52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0.PNG"/><Relationship Id="rId5" Type="http://schemas.openxmlformats.org/officeDocument/2006/relationships/image" Target="../media/image500.PNG"/><Relationship Id="rId4" Type="http://schemas.openxmlformats.org/officeDocument/2006/relationships/image" Target="../media/image5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2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52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2500312"/>
          </a:xfrm>
        </p:spPr>
        <p:txBody>
          <a:bodyPr/>
          <a:lstStyle/>
          <a:p>
            <a:pPr algn="ctr" eaLnBrk="1" hangingPunct="1"/>
            <a:r>
              <a:rPr lang="en-US" altLang="ar-SA" sz="2000" b="1" dirty="0" smtClean="0">
                <a:solidFill>
                  <a:schemeClr val="tx1"/>
                </a:solidFill>
              </a:rPr>
              <a:t>An-</a:t>
            </a:r>
            <a:r>
              <a:rPr lang="en-US" altLang="ar-SA" sz="2000" b="1" dirty="0" err="1" smtClean="0">
                <a:solidFill>
                  <a:schemeClr val="tx1"/>
                </a:solidFill>
              </a:rPr>
              <a:t>Najah</a:t>
            </a:r>
            <a:r>
              <a:rPr lang="en-US" altLang="ar-SA" sz="2000" b="1" dirty="0" smtClean="0">
                <a:solidFill>
                  <a:schemeClr val="tx1"/>
                </a:solidFill>
              </a:rPr>
              <a:t> National University</a:t>
            </a:r>
            <a:r>
              <a:rPr lang="en-US" altLang="ar-SA" sz="2000" dirty="0" smtClean="0">
                <a:solidFill>
                  <a:schemeClr val="tx1"/>
                </a:solidFill>
              </a:rPr>
              <a:t/>
            </a:r>
            <a:br>
              <a:rPr lang="en-US" altLang="ar-SA" sz="2000" dirty="0" smtClean="0">
                <a:solidFill>
                  <a:schemeClr val="tx1"/>
                </a:solidFill>
              </a:rPr>
            </a:br>
            <a:r>
              <a:rPr lang="en-US" altLang="ar-SA" sz="2000" b="1" dirty="0" smtClean="0">
                <a:solidFill>
                  <a:schemeClr val="tx1"/>
                </a:solidFill>
              </a:rPr>
              <a:t>Faculty of Engineering and Information Technology</a:t>
            </a:r>
            <a:r>
              <a:rPr lang="en-US" altLang="ar-SA" sz="2000" dirty="0" smtClean="0">
                <a:solidFill>
                  <a:schemeClr val="tx1"/>
                </a:solidFill>
              </a:rPr>
              <a:t/>
            </a:r>
            <a:br>
              <a:rPr lang="en-US" altLang="ar-SA" sz="2000" dirty="0" smtClean="0">
                <a:solidFill>
                  <a:schemeClr val="tx1"/>
                </a:solidFill>
              </a:rPr>
            </a:br>
            <a:r>
              <a:rPr lang="en-US" altLang="ar-SA" sz="2000" b="1" dirty="0" smtClean="0">
                <a:solidFill>
                  <a:schemeClr val="tx1"/>
                </a:solidFill>
              </a:rPr>
              <a:t>Civil Engineering Department</a:t>
            </a:r>
            <a:r>
              <a:rPr lang="en-US" altLang="ar-SA" sz="2000" dirty="0" smtClean="0">
                <a:solidFill>
                  <a:schemeClr val="tx1"/>
                </a:solidFill>
              </a:rPr>
              <a:t/>
            </a:r>
            <a:br>
              <a:rPr lang="en-US" altLang="ar-SA" sz="2000" dirty="0" smtClean="0">
                <a:solidFill>
                  <a:schemeClr val="tx1"/>
                </a:solidFill>
              </a:rPr>
            </a:br>
            <a:r>
              <a:rPr lang="en-US" altLang="ar-SA" sz="2000" b="1" dirty="0" smtClean="0">
                <a:solidFill>
                  <a:schemeClr val="tx1"/>
                </a:solidFill>
              </a:rPr>
              <a:t>Graduation Project II</a:t>
            </a:r>
            <a:r>
              <a:rPr lang="en-US" altLang="ar-SA" sz="2000" dirty="0" smtClean="0">
                <a:solidFill>
                  <a:schemeClr val="tx1"/>
                </a:solidFill>
              </a:rPr>
              <a:t/>
            </a:r>
            <a:br>
              <a:rPr lang="en-US" altLang="ar-SA" sz="2000" dirty="0" smtClean="0">
                <a:solidFill>
                  <a:schemeClr val="tx1"/>
                </a:solidFill>
              </a:rPr>
            </a:br>
            <a:r>
              <a:rPr lang="en-US" altLang="ar-SA" sz="2400" b="1" dirty="0" smtClean="0">
                <a:solidFill>
                  <a:srgbClr val="FF0000"/>
                </a:solidFill>
                <a:latin typeface="+mn-lt"/>
              </a:rPr>
              <a:t>Structural Design  and Analysis of </a:t>
            </a:r>
            <a:br>
              <a:rPr lang="en-US" altLang="ar-SA" sz="2400" b="1" dirty="0" smtClean="0">
                <a:solidFill>
                  <a:srgbClr val="FF0000"/>
                </a:solidFill>
                <a:latin typeface="+mn-lt"/>
              </a:rPr>
            </a:br>
            <a:r>
              <a:rPr lang="en-US" altLang="ar-SA" sz="2400" b="1" dirty="0" err="1" smtClean="0">
                <a:solidFill>
                  <a:srgbClr val="FF0000"/>
                </a:solidFill>
                <a:latin typeface="+mn-lt"/>
              </a:rPr>
              <a:t>Rawabi</a:t>
            </a:r>
            <a:r>
              <a:rPr lang="en-US" altLang="ar-SA" sz="2400" b="1" dirty="0" smtClean="0">
                <a:solidFill>
                  <a:srgbClr val="FF0000"/>
                </a:solidFill>
                <a:latin typeface="+mn-lt"/>
              </a:rPr>
              <a:t> Commercial Building</a:t>
            </a:r>
            <a:endParaRPr lang="en-US" altLang="en-US" sz="24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733800"/>
            <a:ext cx="8229600" cy="2986088"/>
          </a:xfrm>
        </p:spPr>
        <p:txBody>
          <a:bodyPr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100" b="1" dirty="0">
                <a:latin typeface="+mj-lt"/>
              </a:rPr>
              <a:t>Prepared by: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eriod"/>
              <a:defRPr/>
            </a:pPr>
            <a:r>
              <a:rPr lang="en-US" sz="2100" b="1" dirty="0" err="1" smtClean="0">
                <a:latin typeface="+mj-lt"/>
              </a:rPr>
              <a:t>Mahmoud</a:t>
            </a:r>
            <a:r>
              <a:rPr lang="en-US" sz="2100" b="1" dirty="0" smtClean="0">
                <a:latin typeface="+mj-lt"/>
              </a:rPr>
              <a:t> </a:t>
            </a:r>
            <a:r>
              <a:rPr lang="en-US" sz="2100" b="1" dirty="0" err="1" smtClean="0">
                <a:latin typeface="+mj-lt"/>
              </a:rPr>
              <a:t>Badran</a:t>
            </a:r>
            <a:endParaRPr lang="en-US" sz="2100" b="1" dirty="0">
              <a:latin typeface="+mj-lt"/>
            </a:endParaRP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eriod"/>
              <a:defRPr/>
            </a:pPr>
            <a:r>
              <a:rPr lang="en-US" sz="2100" b="1" dirty="0" smtClean="0">
                <a:latin typeface="+mj-lt"/>
              </a:rPr>
              <a:t>Mohammad </a:t>
            </a:r>
            <a:r>
              <a:rPr lang="en-US" sz="2100" b="1" dirty="0" err="1" smtClean="0">
                <a:latin typeface="+mj-lt"/>
              </a:rPr>
              <a:t>Sabbah</a:t>
            </a:r>
            <a:endParaRPr lang="en-US" sz="2100" b="1" dirty="0">
              <a:latin typeface="+mj-lt"/>
            </a:endParaRP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eriod"/>
              <a:defRPr/>
            </a:pPr>
            <a:r>
              <a:rPr lang="en-US" sz="2100" b="1" dirty="0" smtClean="0">
                <a:latin typeface="+mj-lt"/>
              </a:rPr>
              <a:t>Khalid </a:t>
            </a:r>
            <a:r>
              <a:rPr lang="en-US" sz="2100" b="1" dirty="0" err="1" smtClean="0">
                <a:latin typeface="+mj-lt"/>
              </a:rPr>
              <a:t>Tahayneh</a:t>
            </a:r>
            <a:endParaRPr lang="en-US" sz="2100" b="1" dirty="0" smtClean="0">
              <a:latin typeface="+mj-lt"/>
            </a:endParaRP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eriod"/>
              <a:defRPr/>
            </a:pPr>
            <a:r>
              <a:rPr lang="en-US" sz="2100" b="1" dirty="0" err="1" smtClean="0">
                <a:latin typeface="+mj-lt"/>
              </a:rPr>
              <a:t>Osaid</a:t>
            </a:r>
            <a:r>
              <a:rPr lang="en-US" sz="2100" b="1" dirty="0" smtClean="0">
                <a:latin typeface="+mj-lt"/>
              </a:rPr>
              <a:t> </a:t>
            </a:r>
            <a:r>
              <a:rPr lang="en-US" sz="2100" b="1" dirty="0" err="1" smtClean="0">
                <a:latin typeface="+mj-lt"/>
              </a:rPr>
              <a:t>Sholi</a:t>
            </a:r>
            <a:r>
              <a:rPr lang="en-US" sz="2100" b="1" dirty="0" smtClean="0">
                <a:latin typeface="+mj-lt"/>
              </a:rPr>
              <a:t> .</a:t>
            </a:r>
            <a:endParaRPr lang="en-US" sz="2100" b="1" dirty="0">
              <a:latin typeface="+mj-lt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100" b="1" dirty="0">
              <a:latin typeface="+mj-lt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100" b="1" dirty="0">
                <a:latin typeface="+mj-lt"/>
              </a:rPr>
              <a:t>Under supervision of: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100" b="1" dirty="0" smtClean="0">
                <a:latin typeface="+mj-lt"/>
              </a:rPr>
              <a:t>Dr . </a:t>
            </a:r>
            <a:r>
              <a:rPr lang="en-US" sz="2100" b="1" dirty="0" err="1" smtClean="0">
                <a:latin typeface="+mj-lt"/>
              </a:rPr>
              <a:t>Munther</a:t>
            </a:r>
            <a:r>
              <a:rPr lang="en-US" sz="2100" b="1" dirty="0" smtClean="0">
                <a:latin typeface="+mj-lt"/>
              </a:rPr>
              <a:t> </a:t>
            </a:r>
            <a:r>
              <a:rPr lang="en-US" sz="2100" b="1" dirty="0" err="1" smtClean="0">
                <a:latin typeface="+mj-lt"/>
              </a:rPr>
              <a:t>Diab</a:t>
            </a:r>
            <a:r>
              <a:rPr lang="en-US" sz="2100" b="1" dirty="0" smtClean="0">
                <a:latin typeface="+mj-lt"/>
              </a:rPr>
              <a:t> .</a:t>
            </a:r>
            <a:endParaRPr lang="en-US" sz="2100" b="1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100" b="1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100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100" dirty="0">
              <a:latin typeface="+mj-lt"/>
            </a:endParaRPr>
          </a:p>
        </p:txBody>
      </p:sp>
      <p:pic>
        <p:nvPicPr>
          <p:cNvPr id="6148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0"/>
            <a:ext cx="1506538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000" u="sng" smtClean="0"/>
              <a:t>Masses:</a:t>
            </a:r>
            <a:endParaRPr lang="ar-SA" altLang="en-US" smtClean="0"/>
          </a:p>
        </p:txBody>
      </p:sp>
      <p:pic>
        <p:nvPicPr>
          <p:cNvPr id="7" name="Content Placeholder 6" descr="C:\Users\Noor\Desktop\Chapter 3 - Figures\Mass source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09888" y="3373438"/>
            <a:ext cx="3324225" cy="1512887"/>
          </a:xfrm>
          <a:ln w="190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0" y="1981200"/>
            <a:ext cx="5486400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0"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+mj-lt"/>
                <a:cs typeface="+mn-cs"/>
              </a:rPr>
              <a:t>The mass source used to calculate the seismic weight of the building.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47750"/>
          </a:xfrm>
        </p:spPr>
        <p:txBody>
          <a:bodyPr/>
          <a:lstStyle/>
          <a:p>
            <a:pPr eaLnBrk="1" hangingPunct="1"/>
            <a:r>
              <a:rPr lang="en-US" altLang="en-US" sz="3000" u="sng" dirty="0" smtClean="0"/>
              <a:t>Load combinations</a:t>
            </a:r>
            <a:endParaRPr lang="ar-SA" altLang="en-US" sz="3000" u="sng" dirty="0" smtClean="0"/>
          </a:p>
        </p:txBody>
      </p:sp>
      <p:pic>
        <p:nvPicPr>
          <p:cNvPr id="2253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05000"/>
            <a:ext cx="8305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000" u="sng" dirty="0" smtClean="0"/>
              <a:t>Load combinations:</a:t>
            </a:r>
            <a:endParaRPr lang="ar-SA" altLang="en-US" sz="3000" u="sng" dirty="0" smtClean="0"/>
          </a:p>
        </p:txBody>
      </p:sp>
      <p:pic>
        <p:nvPicPr>
          <p:cNvPr id="5837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343025"/>
            <a:ext cx="2893458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1447801"/>
            <a:ext cx="3352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7625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/>
              <a:t>Architectural Drawings Block</a:t>
            </a:r>
          </a:p>
        </p:txBody>
      </p:sp>
      <p:pic>
        <p:nvPicPr>
          <p:cNvPr id="5" name="Content Placeholder 5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2" t="17158" r="25352" b="14512"/>
          <a:stretch/>
        </p:blipFill>
        <p:spPr bwMode="auto">
          <a:xfrm>
            <a:off x="228600" y="1752600"/>
            <a:ext cx="8610600" cy="5105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3"/>
          <p:cNvSpPr>
            <a:spLocks noGrp="1"/>
          </p:cNvSpPr>
          <p:nvPr>
            <p:ph type="title"/>
          </p:nvPr>
        </p:nvSpPr>
        <p:spPr>
          <a:xfrm>
            <a:off x="152400" y="514350"/>
            <a:ext cx="4648200" cy="781050"/>
          </a:xfrm>
        </p:spPr>
        <p:txBody>
          <a:bodyPr/>
          <a:lstStyle/>
          <a:p>
            <a:pPr eaLnBrk="1" hangingPunct="1"/>
            <a:r>
              <a:rPr lang="en-US" altLang="en-US" u="sng" dirty="0" smtClean="0"/>
              <a:t>2)  Lateral loads:</a:t>
            </a:r>
            <a:endParaRPr lang="ar-SA" altLang="en-US" u="sng" dirty="0" smtClean="0"/>
          </a:p>
        </p:txBody>
      </p:sp>
      <p:pic>
        <p:nvPicPr>
          <p:cNvPr id="7" name="صورة 1" descr="G:\modified%20after%20printing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800600" y="685800"/>
            <a:ext cx="4343400" cy="609600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عنصر نائب للنص 4"/>
          <p:cNvSpPr>
            <a:spLocks noGrp="1"/>
          </p:cNvSpPr>
          <p:nvPr>
            <p:ph type="body" idx="2"/>
          </p:nvPr>
        </p:nvSpPr>
        <p:spPr>
          <a:xfrm>
            <a:off x="304800" y="1447800"/>
            <a:ext cx="4191000" cy="5181600"/>
          </a:xfrm>
        </p:spPr>
        <p:txBody>
          <a:bodyPr/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Rawabi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city near Ramallah :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Seismic Zone is ,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2A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Seismic Zone factor ,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Z=0.15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Seismic coefficient ,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 = 0.15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Seismic coefficient ,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Cv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0.15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Importance factor  ,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= 1.25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Numerical Coefficient ,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R= 5.5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4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895350"/>
          </a:xfrm>
        </p:spPr>
        <p:txBody>
          <a:bodyPr/>
          <a:lstStyle/>
          <a:p>
            <a:pPr eaLnBrk="1" hangingPunct="1"/>
            <a:r>
              <a:rPr lang="en-US" altLang="en-US" sz="3000" dirty="0" smtClean="0">
                <a:solidFill>
                  <a:srgbClr val="FF0000"/>
                </a:solidFill>
              </a:rPr>
              <a:t>Seismic loads UBC</a:t>
            </a:r>
            <a:endParaRPr lang="ar-SA" altLang="en-US" sz="3000" dirty="0" smtClean="0">
              <a:solidFill>
                <a:srgbClr val="FF0000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5486400"/>
            <a:ext cx="5591175" cy="76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عنصر نائب للمحتوى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Structural period :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According to section 1630.2.2 in UBC 97 :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Base Shear :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According to section 1630.2.1 in UBC 97 :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 = 9756.37 KN 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3048000"/>
            <a:ext cx="5995416" cy="533400"/>
          </a:xfrm>
          <a:prstGeom prst="rect">
            <a:avLst/>
          </a:prstGeom>
          <a:noFill/>
        </p:spPr>
      </p:pic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4648200"/>
            <a:ext cx="2514600" cy="693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sz="4800" dirty="0" smtClean="0">
                <a:solidFill>
                  <a:srgbClr val="FF0000"/>
                </a:solidFill>
              </a:rPr>
              <a:t> </a:t>
            </a:r>
            <a:r>
              <a:rPr lang="en-US" sz="4400" dirty="0" smtClean="0">
                <a:solidFill>
                  <a:srgbClr val="FF0000"/>
                </a:solidFill>
              </a:rPr>
              <a:t>UBC Base shear values 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0" y="1676401"/>
            <a:ext cx="9144000" cy="495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There's 3 values for base shear According to UBC 97 Code 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Value from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equivalent static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(X and Y )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Value from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Response spectrum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(X and Y) ,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Value from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 History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(Avg Value</a:t>
            </a:r>
            <a:r>
              <a:rPr lang="en-US" sz="2400" dirty="0" smtClean="0"/>
              <a:t>) , </a:t>
            </a:r>
            <a:r>
              <a:rPr lang="en-US" sz="1800" dirty="0" smtClean="0"/>
              <a:t>same scale factor .</a:t>
            </a:r>
            <a:endParaRPr lang="en-US" sz="2400" dirty="0" smtClean="0"/>
          </a:p>
          <a:p>
            <a:endParaRPr lang="ar-SA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315686" y="3657600"/>
          <a:ext cx="8066314" cy="2895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692400"/>
                <a:gridCol w="2692400"/>
                <a:gridCol w="2681514"/>
              </a:tblGrid>
              <a:tr h="72390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err="1" smtClean="0"/>
                        <a:t>EQy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err="1" smtClean="0"/>
                        <a:t>EQx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Base</a:t>
                      </a:r>
                      <a:r>
                        <a:rPr lang="en-US" sz="2400" baseline="0" dirty="0" smtClean="0"/>
                        <a:t> shear (KN)</a:t>
                      </a:r>
                      <a:endParaRPr lang="ar-SA" sz="2400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10455.16 KN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11282.914 KN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Equivalent static </a:t>
                      </a:r>
                      <a:endParaRPr lang="ar-SA" sz="2000" b="1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10958.99 KN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11685.973 KN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Response spectrum </a:t>
                      </a:r>
                      <a:endParaRPr lang="ar-SA" sz="2000" b="1" dirty="0"/>
                    </a:p>
                  </a:txBody>
                  <a:tcPr/>
                </a:tc>
              </a:tr>
              <a:tr h="723900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Avg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= 13357 KN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Time History </a:t>
                      </a:r>
                      <a:endParaRPr lang="ar-SA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9625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2514600"/>
            <a:ext cx="2202656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400" dirty="0" smtClean="0">
                <a:solidFill>
                  <a:srgbClr val="FF0000"/>
                </a:solidFill>
              </a:rPr>
              <a:t>Seismic loads IBC</a:t>
            </a:r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2781300" y="4152900"/>
            <a:ext cx="48013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457200" y="2057400"/>
            <a:ext cx="8686800" cy="4800600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1.25 ∗ Z = 1.25 ∗ 0.15=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0.1875                   - structural period :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2.5∗Z =2.5∗0.15 =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0.375 </a:t>
            </a:r>
          </a:p>
          <a:p>
            <a:pPr>
              <a:buNone/>
            </a:pP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𝑆𝑀𝑠 = 0.375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𝑆𝑀1 = 0.1875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𝑆𝐷1 =𝑆𝑀1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𝑆𝐷1= 0.1875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𝑆𝐷s =𝑆Ms 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𝑆𝐷s= 0.375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Occupancy category of structure is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Therefore, the seismic design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category is C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</a:p>
          <a:p>
            <a:endParaRPr lang="ar-SA" dirty="0"/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7800" y="2590800"/>
            <a:ext cx="3668189" cy="923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389437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 = 1.25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 = 5.5 </a:t>
            </a: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ELF will be used in this structure.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𝑉 = 𝐶𝑠 ∗ 𝑊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𝐶𝑠 =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Cs =0.086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value of Cs computed not exceed the</a:t>
            </a:r>
          </a:p>
          <a:p>
            <a:pPr rtl="1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following:-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Cs =  = 0.079≤0 .086→ Cs =0 .079 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→ 𝑉 = 0 .079∗153682=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12140KN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3124200"/>
            <a:ext cx="457200" cy="428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Comparing between  Base shear values according to codes :</a:t>
            </a:r>
            <a:endParaRPr lang="ar-SA" sz="3600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609600" y="3200400"/>
          <a:ext cx="7467600" cy="2133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71120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Value of Base shear (KN)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Code</a:t>
                      </a:r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9800 KN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UBC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12140</a:t>
                      </a:r>
                      <a:r>
                        <a:rPr lang="en-US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KN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IBC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70485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5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 :</a:t>
            </a:r>
            <a:endParaRPr lang="en-GB" sz="45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5" y="1643050"/>
            <a:ext cx="8229600" cy="500066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Courier New" pitchFamily="49" charset="0"/>
              <a:buChar char="o"/>
              <a:defRPr/>
            </a:pPr>
            <a:endParaRPr lang="en-US" sz="1600" b="1" dirty="0"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800" b="1" dirty="0">
                <a:latin typeface="Monotype Corsiva" pitchFamily="66" charset="0"/>
              </a:rPr>
              <a:t>Introduction</a:t>
            </a:r>
            <a:r>
              <a:rPr lang="en-US" sz="2800" b="1" dirty="0" smtClean="0">
                <a:latin typeface="Monotype Corsiva" pitchFamily="66" charset="0"/>
              </a:rPr>
              <a:t>.</a:t>
            </a:r>
            <a:endParaRPr lang="ar-SA" sz="2800" b="1" dirty="0">
              <a:latin typeface="Monotype Corsiva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>
                <a:latin typeface="Monotype Corsiva" pitchFamily="66" charset="0"/>
              </a:rPr>
              <a:t>Architectural  Drawing</a:t>
            </a:r>
            <a:r>
              <a:rPr lang="en-US" sz="2800" b="1" dirty="0" smtClean="0">
                <a:latin typeface="Monotype Corsiva" pitchFamily="66" charset="0"/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Lateral loads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  <a:cs typeface="Andalus" pitchFamily="2" charset="-78"/>
              </a:rPr>
              <a:t>Preliminary </a:t>
            </a:r>
            <a:r>
              <a:rPr lang="en-US" sz="2800" b="1" dirty="0">
                <a:latin typeface="Monotype Corsiva" pitchFamily="66" charset="0"/>
                <a:cs typeface="Andalus" pitchFamily="2" charset="-78"/>
              </a:rPr>
              <a:t>Structural Design</a:t>
            </a:r>
            <a:r>
              <a:rPr lang="en-US" sz="2800" b="1" dirty="0" smtClean="0">
                <a:latin typeface="Monotype Corsiva" pitchFamily="66" charset="0"/>
                <a:cs typeface="Andalus" pitchFamily="2" charset="-78"/>
              </a:rPr>
              <a:t>.</a:t>
            </a:r>
            <a:endParaRPr lang="en-US" sz="2800" b="1" dirty="0">
              <a:latin typeface="Monotype Corsiva" pitchFamily="66" charset="0"/>
              <a:cs typeface="Andalus" pitchFamily="2" charset="-78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Three </a:t>
            </a:r>
            <a:r>
              <a:rPr lang="en-US" sz="2800" b="1" dirty="0">
                <a:latin typeface="Monotype Corsiva" pitchFamily="66" charset="0"/>
              </a:rPr>
              <a:t>Dimensional  Structural </a:t>
            </a:r>
            <a:r>
              <a:rPr lang="en-US" sz="2800" b="1" dirty="0" smtClean="0">
                <a:latin typeface="Monotype Corsiva" pitchFamily="66" charset="0"/>
              </a:rPr>
              <a:t>Analysis and verification 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 Design and Reinforcement  for slab and columns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 Design and Reinforcement  for  Beams and shear walls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Design and Reinforcement  for footings.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Design and Reinforcement  for Stairs .     </a:t>
            </a:r>
            <a:r>
              <a:rPr lang="ar-SA" sz="2800" b="1" dirty="0" smtClean="0">
                <a:latin typeface="Monotype Corsiva" pitchFamily="66" charset="0"/>
              </a:rPr>
              <a:t>   </a:t>
            </a:r>
            <a:r>
              <a:rPr lang="en-US" sz="2800" b="1" dirty="0" smtClean="0">
                <a:latin typeface="Monotype Corsiva" pitchFamily="66" charset="0"/>
              </a:rPr>
              <a:t> </a:t>
            </a:r>
            <a:endParaRPr lang="en-US" sz="2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Comparing between  Base shear values according to codes :</a:t>
            </a:r>
            <a:endParaRPr lang="ar-SA" sz="3600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609600" y="3200400"/>
          <a:ext cx="7467600" cy="2133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71120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Value of Base shear (KN)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Code</a:t>
                      </a:r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9800 KN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UBC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12140</a:t>
                      </a:r>
                      <a:r>
                        <a:rPr lang="en-US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KN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IBC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HaqYY0XoAAEs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600200"/>
            <a:ext cx="4038600" cy="4191000"/>
          </a:xfrm>
          <a:prstGeom prst="rect">
            <a:avLst/>
          </a:prstGeom>
        </p:spPr>
      </p:pic>
      <p:pic>
        <p:nvPicPr>
          <p:cNvPr id="5" name="Picture 4" descr="seisme_21_mai 2003_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600200"/>
            <a:ext cx="4267200" cy="4191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971550"/>
          </a:xfrm>
        </p:spPr>
        <p:txBody>
          <a:bodyPr/>
          <a:lstStyle/>
          <a:p>
            <a:pPr eaLnBrk="1" hangingPunct="1"/>
            <a:r>
              <a:rPr lang="en-US" altLang="en-US" sz="3000" b="1" dirty="0" smtClean="0"/>
              <a:t>Design of slab : </a:t>
            </a:r>
            <a:br>
              <a:rPr lang="en-US" altLang="en-US" sz="3000" b="1" dirty="0" smtClean="0"/>
            </a:br>
            <a:endParaRPr lang="en-US" altLang="en-US" sz="30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389437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0" descr="Untitled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066800" y="2504467"/>
            <a:ext cx="6477000" cy="4353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857250"/>
          </a:xfrm>
        </p:spPr>
        <p:txBody>
          <a:bodyPr/>
          <a:lstStyle/>
          <a:p>
            <a:r>
              <a:rPr lang="en-US" sz="3200" dirty="0" smtClean="0"/>
              <a:t>    Waffle Slab  :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24400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slab system is two way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waffle system .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slab thickness is 30 cm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ar-SA" dirty="0"/>
          </a:p>
        </p:txBody>
      </p:sp>
      <p:pic>
        <p:nvPicPr>
          <p:cNvPr id="4" name="Picture 1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1" t="22998" r="26149" b="17208"/>
          <a:stretch/>
        </p:blipFill>
        <p:spPr bwMode="auto">
          <a:xfrm>
            <a:off x="1143000" y="3200400"/>
            <a:ext cx="6477000" cy="2514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781050"/>
          </a:xfrm>
        </p:spPr>
        <p:txBody>
          <a:bodyPr/>
          <a:lstStyle/>
          <a:p>
            <a:r>
              <a:rPr lang="en-US" sz="2800" b="1" dirty="0" smtClean="0"/>
              <a:t>Slab Load :</a:t>
            </a:r>
            <a:endParaRPr lang="en-US" sz="2800" dirty="0" smtClean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524000"/>
            <a:ext cx="8382000" cy="5334000"/>
          </a:xfrm>
        </p:spPr>
        <p:txBody>
          <a:bodyPr/>
          <a:lstStyle/>
          <a:p>
            <a:pPr>
              <a:buNone/>
            </a:pPr>
            <a:r>
              <a:rPr lang="en-US" sz="1000" b="1" dirty="0" smtClean="0"/>
              <a:t> </a:t>
            </a:r>
            <a:endParaRPr lang="en-US" sz="1000" dirty="0" smtClean="0"/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G-f  slab : 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Slab own Weight = 0.3 m * 25 KN/m3 = 7.5 KN/m2 So ,,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Wu1 = 1.4 (OW+ SD) = 1.4(7.5+3.7) = 15.68 KN/m2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Wu2 = 1.2 (OW+SD) + 1.6 Live = 1.2(7.5+3.7)+ 1.6 (5) =21.44 KN/m2 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From above take Wu slab1 =  </a:t>
            </a:r>
            <a:r>
              <a:rPr lang="en-US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21.44 KN/m2</a:t>
            </a:r>
          </a:p>
          <a:p>
            <a:pPr>
              <a:buNone/>
            </a:pP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st-6</a:t>
            </a:r>
            <a:r>
              <a:rPr lang="en-US" sz="20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slab :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Slab own Weight = 0.3 m * 25 KN/m3 = 7.5 KN/m2 So ,,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Wu1 = 1.4 (OW+ SD) = 1.4(7.5+3.7) = 15.68 KN/m2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Wu2 = 1.2 (OW+SD) + 1.6 Live = 1.2(7.5+3.7)+ 1.6 (4) =19.84 KN/m2 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From above take Wu slab1 =  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19.84 KN/m2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371600"/>
          </a:xfrm>
        </p:spPr>
        <p:txBody>
          <a:bodyPr/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Design of slab :</a:t>
            </a:r>
            <a:br>
              <a:rPr lang="en-US" sz="3600" dirty="0" smtClean="0"/>
            </a:br>
            <a:r>
              <a:rPr lang="en-US" sz="3600" dirty="0" smtClean="0"/>
              <a:t> </a:t>
            </a:r>
            <a:r>
              <a:rPr lang="en-US" sz="2800" dirty="0" smtClean="0"/>
              <a:t>For Bending Moment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400" dirty="0" smtClean="0"/>
              <a:t>by taking a section cut in Frame at </a:t>
            </a:r>
            <a:r>
              <a:rPr lang="en-US" sz="2400" dirty="0" smtClean="0">
                <a:solidFill>
                  <a:srgbClr val="FF0000"/>
                </a:solidFill>
              </a:rPr>
              <a:t>x-direction</a:t>
            </a:r>
            <a:r>
              <a:rPr lang="en-US" sz="2400" dirty="0" smtClean="0"/>
              <a:t> and </a:t>
            </a:r>
            <a:r>
              <a:rPr lang="en-US" sz="2400" dirty="0" smtClean="0">
                <a:solidFill>
                  <a:srgbClr val="FF0000"/>
                </a:solidFill>
              </a:rPr>
              <a:t>y- direction </a:t>
            </a:r>
            <a:endParaRPr lang="ar-SA" sz="36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2440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: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ar-SA" sz="24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2133600"/>
            <a:ext cx="4191000" cy="1043011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3429000"/>
            <a:ext cx="2057400" cy="329184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3962400"/>
            <a:ext cx="6658428" cy="381000"/>
          </a:xfrm>
          <a:prstGeom prst="rect">
            <a:avLst/>
          </a:prstGeom>
          <a:noFill/>
        </p:spPr>
      </p:pic>
      <p:sp>
        <p:nvSpPr>
          <p:cNvPr id="11" name="مربع نص 10"/>
          <p:cNvSpPr txBox="1"/>
          <p:nvPr/>
        </p:nvSpPr>
        <p:spPr>
          <a:xfrm>
            <a:off x="1219200" y="4518898"/>
            <a:ext cx="6477000" cy="23391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Use→ 2Ø10</a:t>
            </a:r>
          </a:p>
          <a:p>
            <a:endParaRPr lang="en-US" sz="20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/>
              <a:t>In Top (Flange) = 0.0018*1000*50 =</a:t>
            </a:r>
          </a:p>
          <a:p>
            <a:r>
              <a:rPr lang="en-US" sz="2000" i="1" dirty="0" smtClean="0"/>
              <a:t> </a:t>
            </a:r>
            <a:endParaRPr lang="en-US" sz="2000" dirty="0" smtClean="0"/>
          </a:p>
          <a:p>
            <a:r>
              <a:rPr lang="en-US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Use→ 1Ø8/100 mm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1600" y="5181600"/>
            <a:ext cx="76200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457200" y="990600"/>
            <a:ext cx="8153400" cy="116339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b="1" u="sng" dirty="0" smtClean="0"/>
              <a:t>Check for shear</a:t>
            </a:r>
            <a:r>
              <a:rPr lang="en-US" b="1" dirty="0" smtClean="0"/>
              <a:t>:</a:t>
            </a:r>
            <a:endParaRPr lang="en-US" dirty="0" smtClean="0"/>
          </a:p>
          <a:p>
            <a:r>
              <a:rPr lang="en-US" b="1" dirty="0" smtClean="0"/>
              <a:t> </a:t>
            </a:r>
            <a:endParaRPr lang="en-US" dirty="0" smtClean="0"/>
          </a:p>
          <a:p>
            <a:r>
              <a:rPr lang="en-US" b="1" u="sng" dirty="0" smtClean="0"/>
              <a:t>By handle :</a:t>
            </a:r>
            <a:endParaRPr lang="en-US" dirty="0" smtClean="0"/>
          </a:p>
          <a:p>
            <a:r>
              <a:rPr lang="en-US" b="1" dirty="0" smtClean="0"/>
              <a:t> </a:t>
            </a:r>
            <a:endParaRPr lang="en-US" dirty="0" smtClean="0"/>
          </a:p>
          <a:p>
            <a:r>
              <a:rPr lang="en-US" dirty="0" err="1" smtClean="0"/>
              <a:t>øVc</a:t>
            </a:r>
            <a:r>
              <a:rPr lang="en-US" dirty="0" smtClean="0"/>
              <a:t> = =(0.75)()(150)(270)/1000= </a:t>
            </a:r>
            <a:r>
              <a:rPr lang="en-US" smtClean="0"/>
              <a:t>161 KN/rib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 </a:t>
            </a:r>
            <a:endParaRPr lang="en-US" dirty="0" smtClean="0"/>
          </a:p>
          <a:p>
            <a:endParaRPr lang="en-US" b="1" u="sng" dirty="0" smtClean="0"/>
          </a:p>
          <a:p>
            <a:r>
              <a:rPr lang="en-US" b="1" u="sng" dirty="0" smtClean="0"/>
              <a:t>from SAP :-.</a:t>
            </a:r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22.3 KN/rib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i="1" dirty="0" smtClean="0"/>
          </a:p>
          <a:p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𝑉𝑐 ≫ 𝑉𝑢 ∴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𝑂. 𝐾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 need for shear reinforcement, thickness is adequate.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dirty="0" smtClean="0"/>
          </a:p>
          <a:p>
            <a:r>
              <a:rPr lang="en-US" b="1" dirty="0" smtClean="0"/>
              <a:t> </a:t>
            </a:r>
            <a:endParaRPr lang="en-US" dirty="0" smtClean="0"/>
          </a:p>
          <a:p>
            <a:r>
              <a:rPr lang="en-US" b="1" dirty="0" smtClean="0"/>
              <a:t> 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7399" y="4009572"/>
            <a:ext cx="2870201" cy="384041"/>
          </a:xfrm>
          <a:prstGeom prst="rect">
            <a:avLst/>
          </a:prstGeom>
          <a:noFill/>
        </p:spPr>
      </p:pic>
      <p:sp>
        <p:nvSpPr>
          <p:cNvPr id="757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4800600"/>
            <a:ext cx="2286000" cy="701310"/>
          </a:xfrm>
          <a:prstGeom prst="rect">
            <a:avLst/>
          </a:prstGeom>
          <a:noFill/>
        </p:spPr>
      </p:pic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95300" cy="180975"/>
          </a:xfrm>
          <a:prstGeom prst="rect">
            <a:avLst/>
          </a:prstGeom>
          <a:noFill/>
        </p:spPr>
      </p:pic>
      <p:sp>
        <p:nvSpPr>
          <p:cNvPr id="7578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75785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95300" cy="180975"/>
          </a:xfrm>
          <a:prstGeom prst="rect">
            <a:avLst/>
          </a:prstGeom>
          <a:noFill/>
        </p:spPr>
      </p:pic>
      <p:pic>
        <p:nvPicPr>
          <p:cNvPr id="75787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38100" cy="180975"/>
          </a:xfrm>
          <a:prstGeom prst="rect">
            <a:avLst/>
          </a:prstGeom>
          <a:noFill/>
        </p:spPr>
      </p:pic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638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   Slab cross – section :</a:t>
            </a:r>
            <a:endParaRPr lang="ar-SA" dirty="0"/>
          </a:p>
        </p:txBody>
      </p:sp>
      <p:pic>
        <p:nvPicPr>
          <p:cNvPr id="6" name="Picture 5" descr="25529877_1736861519671786_192023738_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905000"/>
            <a:ext cx="8076191" cy="4076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534400" cy="60198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b="1" dirty="0" smtClean="0">
                <a:solidFill>
                  <a:schemeClr val="tx2"/>
                </a:solidFill>
              </a:rPr>
              <a:t>Design for Columns</a:t>
            </a: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5" name="Picture 5" descr="16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685800" y="1600200"/>
            <a:ext cx="7696200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81050"/>
          </a:xfrm>
        </p:spPr>
        <p:txBody>
          <a:bodyPr/>
          <a:lstStyle/>
          <a:p>
            <a:r>
              <a:rPr lang="en-US" sz="3200" dirty="0" smtClean="0"/>
              <a:t>Dimension of columns :</a:t>
            </a:r>
            <a:endParaRPr lang="ar-SA" sz="3200" dirty="0"/>
          </a:p>
        </p:txBody>
      </p:sp>
      <p:pic>
        <p:nvPicPr>
          <p:cNvPr id="4" name="Picture 4" descr="15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533400" y="1600200"/>
            <a:ext cx="8382000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/>
              <a:t>Introduction :</a:t>
            </a:r>
            <a:endParaRPr lang="ar-SA" dirty="0"/>
          </a:p>
        </p:txBody>
      </p:sp>
      <p:pic>
        <p:nvPicPr>
          <p:cNvPr id="5" name="عنصر نائب للمحتوى 4" descr="صورة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6793" y="1600201"/>
            <a:ext cx="7790413" cy="472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14401"/>
            <a:ext cx="8686800" cy="5410200"/>
          </a:xfrm>
        </p:spPr>
        <p:txBody>
          <a:bodyPr/>
          <a:lstStyle/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The pure compressive strength that the column can carry is given by this equation: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800" b="1" u="sng" dirty="0" smtClean="0">
                <a:latin typeface="Times New Roman" pitchFamily="18" charset="0"/>
                <a:cs typeface="Times New Roman" pitchFamily="18" charset="0"/>
              </a:rPr>
              <a:t>For  C1 (600*600),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assuming no steel, the pure compression force is: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) +           =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4455.4 KN 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800" b="1" u="sng" dirty="0" smtClean="0">
                <a:latin typeface="Times New Roman" pitchFamily="18" charset="0"/>
                <a:cs typeface="Times New Roman" pitchFamily="18" charset="0"/>
              </a:rPr>
              <a:t>For  C2 (800*800),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assuming no steel, the pure compression force is:</a:t>
            </a:r>
          </a:p>
          <a:p>
            <a:pPr>
              <a:buNone/>
            </a:pPr>
            <a:r>
              <a:rPr lang="en-US" sz="1800" dirty="0" smtClean="0"/>
              <a:t> </a:t>
            </a:r>
          </a:p>
          <a:p>
            <a:pPr>
              <a:buNone/>
            </a:pPr>
            <a:r>
              <a:rPr lang="en-US" sz="1800" dirty="0" smtClean="0"/>
              <a:t>                                                   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854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2590800"/>
            <a:ext cx="533400" cy="329184"/>
          </a:xfrm>
          <a:prstGeom prst="rect">
            <a:avLst/>
          </a:prstGeom>
          <a:noFill/>
        </p:spPr>
      </p:pic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854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2590800"/>
            <a:ext cx="3860132" cy="333375"/>
          </a:xfrm>
          <a:prstGeom prst="rect">
            <a:avLst/>
          </a:prstGeom>
          <a:noFill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4267200"/>
            <a:ext cx="533400" cy="329184"/>
          </a:xfrm>
          <a:prstGeom prst="rect">
            <a:avLst/>
          </a:prstGeom>
          <a:noFill/>
        </p:spPr>
      </p:pic>
      <p:sp>
        <p:nvSpPr>
          <p:cNvPr id="108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854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0" y="2590800"/>
            <a:ext cx="304800" cy="304800"/>
          </a:xfrm>
          <a:prstGeom prst="rect">
            <a:avLst/>
          </a:prstGeom>
          <a:noFill/>
        </p:spPr>
      </p:pic>
      <p:sp>
        <p:nvSpPr>
          <p:cNvPr id="108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855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4267200"/>
            <a:ext cx="5638800" cy="457200"/>
          </a:xfrm>
          <a:prstGeom prst="rect">
            <a:avLst/>
          </a:prstGeom>
          <a:noFill/>
        </p:spPr>
      </p:pic>
      <p:sp>
        <p:nvSpPr>
          <p:cNvPr id="10855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855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1295400"/>
            <a:ext cx="533400" cy="329184"/>
          </a:xfrm>
          <a:prstGeom prst="rect">
            <a:avLst/>
          </a:prstGeom>
          <a:noFill/>
        </p:spPr>
      </p:pic>
      <p:sp>
        <p:nvSpPr>
          <p:cNvPr id="10855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8557" name="Picture 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599" y="1295401"/>
            <a:ext cx="4308753" cy="464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781050"/>
          </a:xfrm>
        </p:spPr>
        <p:txBody>
          <a:bodyPr/>
          <a:lstStyle/>
          <a:p>
            <a:r>
              <a:rPr lang="en-US" sz="3200" dirty="0" smtClean="0"/>
              <a:t>Design of column </a:t>
            </a:r>
            <a:endParaRPr lang="ar-SA" sz="3200" dirty="0"/>
          </a:p>
        </p:txBody>
      </p:sp>
      <p:pic>
        <p:nvPicPr>
          <p:cNvPr id="4" name="Picture 6" descr="1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67161"/>
            <a:ext cx="7924799" cy="45904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943599"/>
          </a:xfrm>
        </p:spPr>
        <p:txBody>
          <a:bodyPr/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SAP program design result, the rebar percentage for most of columns in all floors is 1% but two of them has rebar percentage around 2% and it is Ok  . 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a result, using a rebar percentage equal 1% for all columns is suitable and very safe.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Therefore,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 600mm-square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column : .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 = ρ*Ag = 0.01*= 3600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→(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16ɸ18)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Assuming 50 mm cover</a:t>
            </a: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Spacing between Longitudinal bar =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125mm ≤150mm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OK 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And, 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 800mm-square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column :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 = ρ*Ag = 0.01*= 6400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→(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20ɸ20)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Spacing between Longitudinal bar =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140 mm ≤ 150mm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OK .</a:t>
            </a:r>
          </a:p>
          <a:p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1"/>
            <a:ext cx="8229600" cy="54864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capacity of column to resist the shear strength is given by: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1126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264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1524000"/>
            <a:ext cx="533400" cy="405384"/>
          </a:xfrm>
          <a:prstGeom prst="rect">
            <a:avLst/>
          </a:prstGeom>
          <a:noFill/>
        </p:spPr>
      </p:pic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264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1524000"/>
            <a:ext cx="3546763" cy="609600"/>
          </a:xfrm>
          <a:prstGeom prst="rect">
            <a:avLst/>
          </a:prstGeom>
          <a:noFill/>
        </p:spPr>
      </p:pic>
      <p:sp>
        <p:nvSpPr>
          <p:cNvPr id="1126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264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2362200"/>
            <a:ext cx="5257800" cy="548640"/>
          </a:xfrm>
          <a:prstGeom prst="rect">
            <a:avLst/>
          </a:prstGeom>
          <a:noFill/>
        </p:spPr>
      </p:pic>
      <p:sp>
        <p:nvSpPr>
          <p:cNvPr id="11264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2647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3124200"/>
            <a:ext cx="5181600" cy="669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apture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990600"/>
            <a:ext cx="7086600" cy="37338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838200" y="5029200"/>
            <a:ext cx="716280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Vu= 26 KN .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Vu &lt;&lt;         .       Okay 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Columns have Vu less than it is kind so (use ACI318-11 for maximum spacing permitted between hoops).</a:t>
            </a:r>
          </a:p>
          <a:p>
            <a:endParaRPr lang="en-US" dirty="0" smtClean="0"/>
          </a:p>
          <a:p>
            <a:endParaRPr lang="ar-SA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5047488"/>
            <a:ext cx="457200" cy="347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90599"/>
            <a:ext cx="8229600" cy="5334001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600mm-square:-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pic>
        <p:nvPicPr>
          <p:cNvPr id="4" name="صورة 3" descr="23804564_1707894825901789_1901450750_n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657600" y="609600"/>
            <a:ext cx="4495800" cy="2529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4689" name="Rectangle 1"/>
          <p:cNvSpPr>
            <a:spLocks noChangeArrowheads="1"/>
          </p:cNvSpPr>
          <p:nvPr/>
        </p:nvSpPr>
        <p:spPr bwMode="auto">
          <a:xfrm>
            <a:off x="533400" y="3810000"/>
            <a:ext cx="8763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800mm-square</a:t>
            </a:r>
            <a:r>
              <a:rPr kumimoji="0" lang="en-US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:-</a:t>
            </a:r>
            <a:endParaRPr kumimoji="0" lang="en-US" sz="36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صورة 5" descr="23845490_1707894812568457_170347743_n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3581400" y="3657600"/>
            <a:ext cx="4724400" cy="25814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27538" y="1676400"/>
            <a:ext cx="8229600" cy="4389437"/>
          </a:xfrm>
        </p:spPr>
        <p:txBody>
          <a:bodyPr/>
          <a:lstStyle/>
          <a:p>
            <a:r>
              <a:rPr lang="en-US" sz="2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According </a:t>
            </a:r>
            <a:r>
              <a:rPr lang="en-US" sz="2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to ACI318-11 code and direct design method: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DE" sz="2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Beam width = L\20 = 8.20 \20 =0.41.</a:t>
            </a:r>
          </a:p>
          <a:p>
            <a:pPr marL="0" indent="0">
              <a:buNone/>
            </a:pPr>
            <a:r>
              <a:rPr lang="en-US" sz="20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20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          </a:t>
            </a:r>
            <a:r>
              <a:rPr lang="en-US" sz="2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And </a:t>
            </a:r>
            <a:r>
              <a:rPr lang="en-US" sz="22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we have to grow the figure to increase the stiffness for building and to minimize the </a:t>
            </a:r>
            <a:r>
              <a:rPr lang="en-US" sz="2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            s               slab </a:t>
            </a:r>
            <a:r>
              <a:rPr lang="en-US" sz="22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thickness. There for: 0.41 *1.3 = 0.533 .Take the width 0.55 m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2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Beam depth = L\21 because the max span is two end continuous so</a:t>
            </a:r>
            <a:r>
              <a:rPr lang="en-US" sz="2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,,</a:t>
            </a:r>
          </a:p>
          <a:p>
            <a:pPr marL="668337" lvl="2" indent="0">
              <a:buNone/>
            </a:pPr>
            <a:r>
              <a:rPr lang="en-US" sz="2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              = </a:t>
            </a:r>
            <a:r>
              <a:rPr lang="en-US" sz="2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8.20\21 = 0.39.</a:t>
            </a:r>
          </a:p>
          <a:p>
            <a:pPr marL="914400" lvl="3" indent="0">
              <a:buNone/>
            </a:pPr>
            <a:r>
              <a:rPr lang="en-US" sz="22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And we have to grow the figure because in our designing system we design the beams as a drop beams. 0.39 * 1.3 = 0.50 m</a:t>
            </a:r>
          </a:p>
          <a:p>
            <a:r>
              <a:rPr lang="en-US" sz="24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Dimensions of beams 550*500 </a:t>
            </a:r>
            <a:r>
              <a:rPr lang="en-US" sz="24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and    800*600</a:t>
            </a:r>
            <a:endParaRPr lang="ar-JO" sz="24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609599"/>
            <a:ext cx="662940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dirty="0">
                <a:solidFill>
                  <a:srgbClr val="4F82BE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Dimensions for Beams</a:t>
            </a:r>
            <a:endParaRPr lang="ar-JO" sz="44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8346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685800"/>
          </a:xfrm>
        </p:spPr>
        <p:txBody>
          <a:bodyPr/>
          <a:lstStyle/>
          <a:p>
            <a:r>
              <a:rPr lang="en-US" sz="4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Design of Beams:</a:t>
            </a:r>
            <a:endParaRPr lang="ar-SA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43000"/>
            <a:ext cx="7772400" cy="5601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161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685800"/>
          </a:xfrm>
        </p:spPr>
        <p:txBody>
          <a:bodyPr/>
          <a:lstStyle/>
          <a:p>
            <a:r>
              <a:rPr lang="en-US" sz="4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Design of Beams:</a:t>
            </a:r>
            <a:endParaRPr lang="ar-SA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23" y="1143000"/>
            <a:ext cx="3065177" cy="190500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097" y="1327666"/>
            <a:ext cx="5582429" cy="990738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097" y="2306681"/>
            <a:ext cx="5591955" cy="1028844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4800600" y="958334"/>
            <a:ext cx="3657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Beam  V.8</a:t>
            </a:r>
            <a:endParaRPr lang="ar-JO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04800" y="3198116"/>
            <a:ext cx="2286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Flexural Check:</a:t>
            </a:r>
            <a:endParaRPr lang="ar-JO" sz="2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مربع نص 11"/>
              <p:cNvSpPr txBox="1"/>
              <p:nvPr/>
            </p:nvSpPr>
            <p:spPr>
              <a:xfrm>
                <a:off x="440023" y="4290355"/>
                <a:ext cx="8723029" cy="260366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 smtClean="0"/>
                  <a:t>Positive moment:         </a:t>
                </a:r>
                <a:r>
                  <a:rPr lang="en-US" dirty="0" smtClean="0">
                    <a:latin typeface="Comic Sans MS" panose="030F0702030302020204" pitchFamily="66" charset="0"/>
                  </a:rPr>
                  <a:t>ρ </a:t>
                </a:r>
                <a:r>
                  <a:rPr lang="en-US" dirty="0">
                    <a:latin typeface="Comic Sans MS" panose="030F0702030302020204" pitchFamily="66" charset="0"/>
                  </a:rPr>
                  <a:t>= </a:t>
                </a:r>
                <a:r>
                  <a:rPr lang="en-US" dirty="0" smtClean="0">
                    <a:latin typeface="Comic Sans MS" panose="030F0702030302020204" pitchFamily="66" charset="0"/>
                  </a:rPr>
                  <a:t>0.00372              </a:t>
                </a:r>
                <a:r>
                  <a:rPr lang="en-US" dirty="0"/>
                  <a:t>Reinforcement = (</a:t>
                </a:r>
                <a:r>
                  <a:rPr lang="en-US" dirty="0">
                    <a:latin typeface="Comic Sans MS" panose="030F0702030302020204" pitchFamily="66" charset="0"/>
                  </a:rPr>
                  <a:t>4</a:t>
                </a:r>
                <a:r>
                  <a:rPr lang="en-US" dirty="0"/>
                  <a:t> Ø </a:t>
                </a:r>
                <a:r>
                  <a:rPr lang="en-US" dirty="0">
                    <a:latin typeface="Comic Sans MS" panose="030F0702030302020204" pitchFamily="66" charset="0"/>
                  </a:rPr>
                  <a:t>18</a:t>
                </a:r>
                <a:r>
                  <a:rPr lang="en-US" dirty="0" smtClean="0"/>
                  <a:t>)       </a:t>
                </a:r>
                <a:r>
                  <a:rPr lang="en-US" dirty="0" smtClean="0">
                    <a:latin typeface="Comic Sans MS" panose="030F0702030302020204" pitchFamily="66" charset="0"/>
                  </a:rPr>
                  <a:t>915.75</a:t>
                </a:r>
              </a:p>
              <a:p>
                <a:r>
                  <a:rPr lang="en-US" dirty="0" smtClean="0"/>
                  <a:t>Negative moment</a:t>
                </a:r>
                <a:r>
                  <a:rPr lang="en-US" dirty="0" smtClean="0">
                    <a:latin typeface="Comic Sans MS" panose="030F0702030302020204" pitchFamily="66" charset="0"/>
                  </a:rPr>
                  <a:t>:      ρ </a:t>
                </a:r>
                <a:r>
                  <a:rPr lang="en-US" dirty="0">
                    <a:latin typeface="Comic Sans MS" panose="030F0702030302020204" pitchFamily="66" charset="0"/>
                  </a:rPr>
                  <a:t>= </a:t>
                </a:r>
                <a:r>
                  <a:rPr lang="en-US" dirty="0" smtClean="0">
                    <a:latin typeface="Comic Sans MS" panose="030F0702030302020204" pitchFamily="66" charset="0"/>
                  </a:rPr>
                  <a:t>0.0072                </a:t>
                </a:r>
                <a:r>
                  <a:rPr lang="en-US" dirty="0" smtClean="0"/>
                  <a:t>Reinforcement </a:t>
                </a:r>
                <a:r>
                  <a:rPr lang="en-US" dirty="0"/>
                  <a:t>=</a:t>
                </a:r>
                <a:r>
                  <a:rPr lang="en-US" dirty="0">
                    <a:latin typeface="Comic Sans MS" panose="030F0702030302020204" pitchFamily="66" charset="0"/>
                  </a:rPr>
                  <a:t> </a:t>
                </a:r>
                <a:r>
                  <a:rPr lang="en-US" dirty="0" smtClean="0">
                    <a:latin typeface="Comic Sans MS" panose="030F0702030302020204" pitchFamily="66" charset="0"/>
                  </a:rPr>
                  <a:t>(7 </a:t>
                </a:r>
                <a:r>
                  <a:rPr lang="en-US" dirty="0">
                    <a:latin typeface="Comic Sans MS" panose="030F0702030302020204" pitchFamily="66" charset="0"/>
                  </a:rPr>
                  <a:t>Ø 18</a:t>
                </a:r>
                <a:r>
                  <a:rPr lang="en-US" dirty="0" smtClean="0">
                    <a:latin typeface="Comic Sans MS" panose="030F0702030302020204" pitchFamily="66" charset="0"/>
                  </a:rPr>
                  <a:t>)      1740.82</a:t>
                </a:r>
                <a:endParaRPr lang="en-US" dirty="0">
                  <a:latin typeface="Comic Sans MS" panose="030F0702030302020204" pitchFamily="66" charset="0"/>
                </a:endParaRPr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𝐴𝑠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eqArrPr>
                          <m:e>
                            <m:func>
                              <m:funcPr>
                                <m:ctrlPr>
                                  <a:rPr lang="en-US" b="0" i="1" dirty="0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dirty="0" smtClean="0">
                                    <a:latin typeface="Cambria Math"/>
                                  </a:rPr>
                                  <m:t>max</m:t>
                                </m:r>
                              </m:fName>
                              <m:e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𝑜𝑓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 </m:t>
                                </m:r>
                              </m:e>
                            </m:func>
                            <m:d>
                              <m:dPr>
                                <m:begChr m:val="{"/>
                                <m:endChr m:val=""/>
                                <m:ctrlPr>
                                  <a:rPr lang="en-US" b="0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en-US" b="0" i="1" dirty="0" smtClean="0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f>
                                      <m:fPr>
                                        <m:ctrlPr>
                                          <a:rPr lang="en-US" b="0" i="1" dirty="0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dirty="0" smtClean="0">
                                            <a:latin typeface="Cambria Math"/>
                                          </a:rPr>
                                          <m:t>0</m:t>
                                        </m:r>
                                        <m:r>
                                          <a:rPr lang="en-US" b="0" i="1" dirty="0" smtClean="0">
                                            <a:latin typeface="Cambria Math"/>
                                          </a:rPr>
                                          <m:t>.</m:t>
                                        </m:r>
                                        <m:r>
                                          <a:rPr lang="en-US" b="0" i="1" dirty="0" smtClean="0">
                                            <a:latin typeface="Cambria Math"/>
                                          </a:rPr>
                                          <m:t>25</m:t>
                                        </m:r>
                                        <m:r>
                                          <a:rPr lang="en-US" b="0" i="1" dirty="0" smtClean="0">
                                            <a:latin typeface="Cambria Math"/>
                                          </a:rPr>
                                          <m:t> </m:t>
                                        </m:r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b="0" i="1" dirty="0" smtClean="0">
                                                <a:latin typeface="Cambria Math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acc>
                                              <m:accPr>
                                                <m:chr m:val="́"/>
                                                <m:ctrlPr>
                                                  <a:rPr lang="en-US" b="0" i="1" dirty="0" smtClean="0">
                                                    <a:latin typeface="Cambria Math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en-US" b="0" i="1" dirty="0" smtClean="0">
                                                        <a:latin typeface="Cambria Math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b="0" i="1" dirty="0" smtClean="0">
                                                        <a:latin typeface="Cambria Math"/>
                                                      </a:rPr>
                                                      <m:t>𝑓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b="0" i="1" dirty="0" smtClean="0">
                                                        <a:latin typeface="Cambria Math"/>
                                                      </a:rPr>
                                                      <m:t>𝑐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</m:acc>
                                          </m:e>
                                        </m:rad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b="0" i="1" dirty="0" smtClean="0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dirty="0" smtClean="0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dirty="0" smtClean="0">
                                                <a:latin typeface="Cambria Math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  <m:sSub>
                                      <m:sSubPr>
                                        <m:ctrlPr>
                                          <a:rPr lang="en-US" i="1" dirty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 dirty="0"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i="1" dirty="0">
                                            <a:latin typeface="Cambria Math"/>
                                          </a:rPr>
                                          <m:t>𝑤</m:t>
                                        </m:r>
                                      </m:sub>
                                    </m:sSub>
                                    <m:r>
                                      <a:rPr lang="en-US" i="1" dirty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US" b="0" i="1" dirty="0" smtClean="0">
                                        <a:latin typeface="Cambria Math"/>
                                      </a:rPr>
                                      <m:t>h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en-US" b="0" i="1" dirty="0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dirty="0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  <m:r>
                                          <a:rPr lang="en-US" b="0" i="1" dirty="0" smtClean="0">
                                            <a:latin typeface="Cambria Math"/>
                                          </a:rPr>
                                          <m:t>.</m:t>
                                        </m:r>
                                        <m:r>
                                          <a:rPr lang="en-US" b="0" i="1" dirty="0" smtClean="0">
                                            <a:latin typeface="Cambria Math"/>
                                          </a:rPr>
                                          <m:t>4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b="0" i="1" dirty="0" smtClean="0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dirty="0" smtClean="0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dirty="0" smtClean="0">
                                                <a:latin typeface="Cambria Math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  <m:sSub>
                                      <m:sSubPr>
                                        <m:ctrlPr>
                                          <a:rPr lang="en-US" b="0" i="1" dirty="0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dirty="0" smtClean="0"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b="0" i="1" dirty="0" smtClean="0">
                                            <a:latin typeface="Cambria Math"/>
                                          </a:rPr>
                                          <m:t>𝑤</m:t>
                                        </m:r>
                                      </m:sub>
                                    </m:sSub>
                                    <m:r>
                                      <a:rPr lang="en-US" b="0" i="1" dirty="0" smtClean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US" b="0" i="1" dirty="0" smtClean="0">
                                        <a:latin typeface="Cambria Math"/>
                                      </a:rPr>
                                      <m:t>h</m:t>
                                    </m:r>
                                  </m:e>
                                </m:eqArr>
                              </m:e>
                            </m:d>
                          </m:e>
                          <m:e>
                            <m:f>
                              <m:fPr>
                                <m:ctrlPr>
                                  <a:rPr lang="en-US" i="1" dirty="0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b="0" i="1" dirty="0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b="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b="0" i="1" dirty="0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dirty="0" smtClean="0">
                                        <a:latin typeface="Cambria Math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/>
                                      </a:rPr>
                                      <m:t>𝑠</m:t>
                                    </m:r>
                                  </m:sub>
                                </m:sSub>
                              </m:e>
                              <m:sub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𝑐𝑎𝑙𝑐𝑢𝑙𝑎𝑡𝑒𝑑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r>
                  <a:rPr lang="en-US" dirty="0" smtClean="0"/>
                  <a:t>                </a:t>
                </a:r>
                <a:endParaRPr lang="ar-JO" dirty="0"/>
              </a:p>
            </p:txBody>
          </p:sp>
        </mc:Choice>
        <mc:Fallback xmlns="">
          <p:sp>
            <p:nvSpPr>
              <p:cNvPr id="12" name="مربع نص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023" y="4290355"/>
                <a:ext cx="8723029" cy="2603661"/>
              </a:xfrm>
              <a:prstGeom prst="rect">
                <a:avLst/>
              </a:prstGeom>
              <a:blipFill rotWithShape="1">
                <a:blip r:embed="rId5"/>
                <a:stretch>
                  <a:fillRect l="-559" t="-117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سهم إلى اليمين 12"/>
          <p:cNvSpPr/>
          <p:nvPr/>
        </p:nvSpPr>
        <p:spPr>
          <a:xfrm>
            <a:off x="3606266" y="5486400"/>
            <a:ext cx="1041934" cy="1179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سهم إلى اليمين 13"/>
          <p:cNvSpPr/>
          <p:nvPr/>
        </p:nvSpPr>
        <p:spPr>
          <a:xfrm>
            <a:off x="3571097" y="6019800"/>
            <a:ext cx="1041934" cy="1179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سهم إلى اليمين 14"/>
          <p:cNvSpPr/>
          <p:nvPr/>
        </p:nvSpPr>
        <p:spPr>
          <a:xfrm>
            <a:off x="3606266" y="6629400"/>
            <a:ext cx="1041934" cy="1179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مربع نص 15"/>
              <p:cNvSpPr txBox="1"/>
              <p:nvPr/>
            </p:nvSpPr>
            <p:spPr>
              <a:xfrm>
                <a:off x="5011615" y="5336903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 smtClean="0">
                    <a:latin typeface="+mj-lt"/>
                  </a:rPr>
                  <a:t>866.25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𝑚𝑚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ar-JO" dirty="0">
                  <a:latin typeface="+mj-lt"/>
                </a:endParaRPr>
              </a:p>
            </p:txBody>
          </p:sp>
        </mc:Choice>
        <mc:Fallback xmlns="">
          <p:sp>
            <p:nvSpPr>
              <p:cNvPr id="16" name="مربع نص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1615" y="5336903"/>
                <a:ext cx="1752600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2778" t="-8197" b="-2459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مربع نص 16"/>
              <p:cNvSpPr txBox="1"/>
              <p:nvPr/>
            </p:nvSpPr>
            <p:spPr>
              <a:xfrm>
                <a:off x="5040923" y="6377972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 smtClean="0">
                    <a:latin typeface="+mj-lt"/>
                  </a:rPr>
                  <a:t>2322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  </m:t>
                        </m:r>
                        <m:r>
                          <a:rPr lang="en-US" i="1">
                            <a:latin typeface="Cambria Math"/>
                          </a:rPr>
                          <m:t>𝑚𝑚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ar-JO" dirty="0">
                  <a:latin typeface="+mj-lt"/>
                </a:endParaRPr>
              </a:p>
            </p:txBody>
          </p:sp>
        </mc:Choice>
        <mc:Fallback xmlns="">
          <p:sp>
            <p:nvSpPr>
              <p:cNvPr id="17" name="مربع نص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923" y="6377972"/>
                <a:ext cx="1752600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3136" t="-8197" b="-2459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مربع نص 17"/>
              <p:cNvSpPr txBox="1"/>
              <p:nvPr/>
            </p:nvSpPr>
            <p:spPr>
              <a:xfrm>
                <a:off x="5058508" y="5835134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 smtClean="0">
                    <a:latin typeface="+mj-lt"/>
                  </a:rPr>
                  <a:t>915.75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𝑚𝑚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ar-JO" dirty="0">
                  <a:latin typeface="+mj-lt"/>
                </a:endParaRPr>
              </a:p>
            </p:txBody>
          </p:sp>
        </mc:Choice>
        <mc:Fallback xmlns="">
          <p:sp>
            <p:nvSpPr>
              <p:cNvPr id="18" name="مربع نص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8508" y="5835134"/>
                <a:ext cx="1752600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3136" t="-8197" b="-2459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سهم إلى اليمين 18"/>
          <p:cNvSpPr/>
          <p:nvPr/>
        </p:nvSpPr>
        <p:spPr>
          <a:xfrm>
            <a:off x="4253014" y="4419600"/>
            <a:ext cx="534337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سهم إلى اليمين 19"/>
          <p:cNvSpPr/>
          <p:nvPr/>
        </p:nvSpPr>
        <p:spPr>
          <a:xfrm>
            <a:off x="4267200" y="4695092"/>
            <a:ext cx="534337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مربع نص 20"/>
          <p:cNvSpPr txBox="1"/>
          <p:nvPr/>
        </p:nvSpPr>
        <p:spPr>
          <a:xfrm>
            <a:off x="3571097" y="3595304"/>
            <a:ext cx="2743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Difference  %  </a:t>
            </a:r>
            <a:r>
              <a:rPr lang="en-US" dirty="0" smtClean="0">
                <a:latin typeface="Agency FB" panose="020B0503020202020204" pitchFamily="34" charset="0"/>
                <a:cs typeface="Andalus" panose="02020603050405020304" pitchFamily="18" charset="-78"/>
              </a:rPr>
              <a:t>= 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3.8%</a:t>
            </a:r>
            <a:endParaRPr lang="ar-JO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2" name="سهم إلى اليمين 21"/>
          <p:cNvSpPr/>
          <p:nvPr/>
        </p:nvSpPr>
        <p:spPr>
          <a:xfrm>
            <a:off x="2895600" y="3687637"/>
            <a:ext cx="457200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إطار 24"/>
          <p:cNvSpPr/>
          <p:nvPr/>
        </p:nvSpPr>
        <p:spPr>
          <a:xfrm>
            <a:off x="5058508" y="5835134"/>
            <a:ext cx="1418492" cy="36933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99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685800"/>
          </a:xfrm>
        </p:spPr>
        <p:txBody>
          <a:bodyPr/>
          <a:lstStyle/>
          <a:p>
            <a:r>
              <a:rPr lang="en-US" sz="4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Design of Beams:</a:t>
            </a:r>
            <a:endParaRPr lang="ar-SA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4800600" y="958334"/>
            <a:ext cx="3657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Beam  V.8</a:t>
            </a:r>
            <a:endParaRPr lang="ar-JO" dirty="0">
              <a:solidFill>
                <a:prstClr val="black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1893214"/>
            <a:ext cx="5657852" cy="1219200"/>
          </a:xfrm>
          <a:prstGeom prst="rect">
            <a:avLst/>
          </a:prstGeom>
        </p:spPr>
      </p:pic>
      <p:sp>
        <p:nvSpPr>
          <p:cNvPr id="11" name="مربع نص 10"/>
          <p:cNvSpPr txBox="1"/>
          <p:nvPr/>
        </p:nvSpPr>
        <p:spPr>
          <a:xfrm>
            <a:off x="304800" y="3198116"/>
            <a:ext cx="2286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Shear check :</a:t>
            </a:r>
            <a:endParaRPr lang="ar-JO" sz="2000" dirty="0">
              <a:solidFill>
                <a:prstClr val="black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مربع نص 11"/>
              <p:cNvSpPr txBox="1"/>
              <p:nvPr/>
            </p:nvSpPr>
            <p:spPr>
              <a:xfrm>
                <a:off x="440023" y="4290355"/>
                <a:ext cx="8723029" cy="272061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Vc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:r>
                  <a:rPr lang="en-US" dirty="0">
                    <a:latin typeface="Agency FB" panose="020B0503020202020204" pitchFamily="34" charset="0"/>
                    <a:cs typeface="Andalus" panose="02020603050405020304" pitchFamily="18" charset="-78"/>
                  </a:rPr>
                  <a:t>=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213.5 </a:t>
                </a:r>
                <a:r>
                  <a:rPr lang="en-US" dirty="0" err="1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kN</a:t>
                </a:r>
                <a:endParaRPr lang="en-US" dirty="0" smtClean="0"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𝐴𝑣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:r>
                  <a:rPr lang="en-US" dirty="0">
                    <a:latin typeface="+mj-lt"/>
                    <a:cs typeface="Andalus" panose="02020603050405020304" pitchFamily="18" charset="-78"/>
                  </a:rPr>
                  <a:t>=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𝑉𝑠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𝑦𝑡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:r>
                  <a:rPr lang="en-US" dirty="0">
                    <a:latin typeface="+mj-lt"/>
                    <a:cs typeface="Andalus" panose="02020603050405020304" pitchFamily="18" charset="-78"/>
                  </a:rPr>
                  <a:t>=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38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420</m:t>
                        </m:r>
                        <m:r>
                          <a:rPr lang="en-US" i="1"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latin typeface="Cambria Math"/>
                          </a:rPr>
                          <m:t>440</m:t>
                        </m:r>
                      </m:den>
                    </m:f>
                  </m:oMath>
                </a14:m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:r>
                  <a:rPr lang="en-US" dirty="0">
                    <a:latin typeface="+mn-lt"/>
                    <a:cs typeface="Andalus" panose="02020603050405020304" pitchFamily="18" charset="-78"/>
                  </a:rPr>
                  <a:t>=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 </a:t>
                </a: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208.3 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pt-BR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pt-B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𝑚𝑚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:endParaRPr lang="en-US" dirty="0"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>
                  <a:solidFill>
                    <a:prstClr val="black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A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v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s</m:t>
                        </m:r>
                      </m:den>
                    </m:f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min</m:t>
                        </m:r>
                        <m:r>
                          <a:rPr lang="en-US">
                            <a:latin typeface="Cambria Math"/>
                          </a:rPr>
                          <m:t>.</m:t>
                        </m:r>
                      </m:fName>
                      <m:e>
                        <m:r>
                          <a:rPr lang="en-US">
                            <a:latin typeface="Cambria Math"/>
                          </a:rPr>
                          <m:t>=</m:t>
                        </m:r>
                      </m:e>
                    </m:func>
                    <m:r>
                      <a:rPr lang="en-US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max</m:t>
                    </m:r>
                    <m:r>
                      <a:rPr lang="en-US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{</m:t>
                            </m:r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  <m:r>
                              <a:rPr lang="en-US" i="1">
                                <a:latin typeface="Cambria Math"/>
                              </a:rPr>
                              <m:t>.</m:t>
                            </m:r>
                            <m:r>
                              <a:rPr lang="en-US" i="1">
                                <a:latin typeface="Cambria Math"/>
                              </a:rPr>
                              <m:t>062</m:t>
                            </m:r>
                            <m:rad>
                              <m:radPr>
                                <m:degHide m:val="on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𝑓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rad>
                            <m:r>
                              <a:rPr lang="en-US" i="1">
                                <a:latin typeface="Cambria Math"/>
                              </a:rPr>
                              <m:t>∗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𝑤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𝑦𝑡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i="1">
                                <a:latin typeface="Cambria Math"/>
                              </a:rPr>
                              <m:t> 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0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.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43</m:t>
                            </m:r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  </m:t>
                            </m:r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  <m:r>
                              <a:rPr lang="en-US" i="1">
                                <a:latin typeface="Cambria Math"/>
                              </a:rPr>
                              <m:t>.</m:t>
                            </m:r>
                            <m:r>
                              <a:rPr lang="en-US" i="1">
                                <a:latin typeface="Cambria Math"/>
                              </a:rPr>
                              <m:t>35</m:t>
                            </m:r>
                            <m:r>
                              <a:rPr lang="en-US" i="1">
                                <a:latin typeface="Cambria Math"/>
                              </a:rPr>
                              <m:t>∗ 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𝑏𝑤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𝑦𝑡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b="0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0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.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4583</m:t>
                            </m:r>
                          </m:e>
                        </m:eqArr>
                      </m:e>
                    </m:d>
                    <m:r>
                      <a:rPr lang="en-US">
                        <a:latin typeface="Cambria Math"/>
                      </a:rPr>
                      <m:t>=</m:t>
                    </m:r>
                    <m:r>
                      <a:rPr lang="en-US" b="1" i="1" smtClean="0">
                        <a:latin typeface="Cambria Math"/>
                      </a:rPr>
                      <m:t>𝟒𝟓𝟖</m:t>
                    </m:r>
                    <m:r>
                      <a:rPr lang="en-US" b="1" i="1" smtClean="0">
                        <a:latin typeface="Cambria Math"/>
                      </a:rPr>
                      <m:t>.</m:t>
                    </m:r>
                    <m:r>
                      <a:rPr lang="en-US" b="1" i="1" smtClean="0">
                        <a:latin typeface="Cambria Math"/>
                      </a:rPr>
                      <m:t>𝟑</m:t>
                    </m:r>
                    <m:r>
                      <a:rPr lang="en-US" b="1" i="1" smtClean="0">
                        <a:latin typeface="Cambria Math"/>
                      </a:rPr>
                      <m:t>  </m:t>
                    </m:r>
                    <m:f>
                      <m:fPr>
                        <m:type m:val="skw"/>
                        <m:ctrlPr>
                          <a:rPr lang="pt-BR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pt-B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𝑚𝑚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endParaRPr lang="en-US" dirty="0"/>
              </a:p>
              <a:p>
                <a:r>
                  <a:rPr lang="en-US" dirty="0" smtClean="0">
                    <a:solidFill>
                      <a:prstClr val="black"/>
                    </a:solidFill>
                  </a:rPr>
                  <a:t>                </a:t>
                </a:r>
                <a:endParaRPr lang="ar-JO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2" name="مربع نص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023" y="4290355"/>
                <a:ext cx="8723029" cy="2720617"/>
              </a:xfrm>
              <a:prstGeom prst="rect">
                <a:avLst/>
              </a:prstGeom>
              <a:blipFill rotWithShape="1">
                <a:blip r:embed="rId3"/>
                <a:stretch>
                  <a:fillRect l="-419" t="-157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مربع نص 20"/>
          <p:cNvSpPr txBox="1"/>
          <p:nvPr/>
        </p:nvSpPr>
        <p:spPr>
          <a:xfrm>
            <a:off x="2590800" y="3660557"/>
            <a:ext cx="2743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Difference  %  </a:t>
            </a:r>
            <a:r>
              <a:rPr lang="en-US" dirty="0" smtClean="0">
                <a:solidFill>
                  <a:prstClr val="black"/>
                </a:solidFill>
                <a:latin typeface="Agency FB" panose="020B0503020202020204" pitchFamily="34" charset="0"/>
                <a:cs typeface="Andalus" panose="02020603050405020304" pitchFamily="18" charset="-78"/>
              </a:rPr>
              <a:t>=  </a:t>
            </a:r>
            <a:r>
              <a:rPr lang="en-US" dirty="0" smtClean="0">
                <a:solidFill>
                  <a:prstClr val="black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1.2%</a:t>
            </a:r>
            <a:endParaRPr lang="ar-JO" dirty="0">
              <a:solidFill>
                <a:prstClr val="black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2" name="سهم إلى اليمين 21"/>
          <p:cNvSpPr/>
          <p:nvPr/>
        </p:nvSpPr>
        <p:spPr>
          <a:xfrm>
            <a:off x="1543559" y="3752890"/>
            <a:ext cx="858104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002385"/>
            <a:ext cx="2226284" cy="211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35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14400"/>
            <a:ext cx="8382000" cy="572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685800"/>
          </a:xfrm>
        </p:spPr>
        <p:txBody>
          <a:bodyPr/>
          <a:lstStyle/>
          <a:p>
            <a:r>
              <a:rPr lang="en-US" sz="4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Design of Beams:</a:t>
            </a:r>
            <a:endParaRPr lang="ar-SA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4800600" y="958334"/>
            <a:ext cx="3657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Beam  V.8</a:t>
            </a:r>
            <a:endParaRPr lang="ar-JO" dirty="0">
              <a:solidFill>
                <a:prstClr val="black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04800" y="3198116"/>
            <a:ext cx="2286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Torsion Check :</a:t>
            </a:r>
            <a:endParaRPr lang="ar-JO" sz="2000" dirty="0">
              <a:solidFill>
                <a:prstClr val="black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مربع نص 11"/>
              <p:cNvSpPr txBox="1"/>
              <p:nvPr/>
            </p:nvSpPr>
            <p:spPr>
              <a:xfrm>
                <a:off x="420971" y="3704752"/>
                <a:ext cx="8723029" cy="340330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  <a:cs typeface="Andalus" panose="02020603050405020304" pitchFamily="18" charset="-78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cs typeface="Andalus" panose="02020603050405020304" pitchFamily="18" charset="-78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cs typeface="Andalus" panose="02020603050405020304" pitchFamily="18" charset="-78"/>
                          </a:rPr>
                          <m:t>𝑡</m:t>
                        </m:r>
                        <m:r>
                          <a:rPr lang="en-US" b="0" i="1" smtClean="0">
                            <a:latin typeface="Cambria Math"/>
                            <a:cs typeface="Andalus" panose="02020603050405020304" pitchFamily="18" charset="-78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dirty="0" smtClean="0">
                    <a:latin typeface="+mj-lt"/>
                    <a:cs typeface="Andalus" panose="02020603050405020304" pitchFamily="18" charset="-78"/>
                  </a:rPr>
                  <a:t>=</a:t>
                </a: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13.5 </a:t>
                </a: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KN</a:t>
                </a:r>
              </a:p>
              <a:p>
                <a:endParaRPr lang="en-US" dirty="0" smtClean="0"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pt-BR" i="1">
                            <a:latin typeface="Cambria Math"/>
                          </a:rPr>
                        </m:ctrlPr>
                      </m:fPr>
                      <m:num>
                        <m:r>
                          <a:rPr lang="pt-BR" i="1">
                            <a:latin typeface="Cambria Math"/>
                          </a:rPr>
                          <m:t>𝐴𝑡</m:t>
                        </m:r>
                      </m:num>
                      <m:den>
                        <m:r>
                          <a:rPr lang="pt-BR" i="1">
                            <a:latin typeface="Cambria Math"/>
                          </a:rPr>
                          <m:t>𝑆</m:t>
                        </m:r>
                      </m:den>
                    </m:f>
                    <m:r>
                      <a:rPr lang="pt-BR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  </m:t>
                    </m:r>
                    <m:f>
                      <m:fPr>
                        <m:ctrlPr>
                          <a:rPr lang="pt-BR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pt-BR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𝑢</m:t>
                            </m:r>
                          </m:sub>
                        </m:sSub>
                        <m:r>
                          <a:rPr lang="pt-BR" i="1">
                            <a:latin typeface="Cambria Math"/>
                          </a:rPr>
                          <m:t>/∅</m:t>
                        </m:r>
                      </m:num>
                      <m:den>
                        <m:r>
                          <a:rPr lang="pt-BR" i="1">
                            <a:latin typeface="Cambria Math"/>
                          </a:rPr>
                          <m:t>2</m:t>
                        </m:r>
                        <m:r>
                          <a:rPr lang="pt-BR" i="1">
                            <a:latin typeface="Cambria Math"/>
                          </a:rPr>
                          <m:t>𝐴𝑜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pt-BR" i="1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pt-BR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𝑦𝑡</m:t>
                            </m:r>
                          </m:sub>
                        </m:sSub>
                      </m:den>
                    </m:f>
                    <m:r>
                      <a:rPr lang="pt-BR" i="1" smtClean="0">
                        <a:latin typeface="Cambria Math"/>
                      </a:rPr>
                      <m:t> </m:t>
                    </m:r>
                    <m:r>
                      <a:rPr lang="pt-BR" i="1">
                        <a:latin typeface="Cambria Math"/>
                      </a:rPr>
                      <m:t>=</m:t>
                    </m:r>
                    <m:r>
                      <a:rPr lang="en-US" i="1" smtClean="0">
                        <a:latin typeface="Cambria Math"/>
                      </a:rPr>
                      <m:t>3</m:t>
                    </m:r>
                    <m:r>
                      <a:rPr lang="en-US" b="0" i="1" smtClean="0">
                        <a:latin typeface="Cambria Math"/>
                      </a:rPr>
                      <m:t>90</m:t>
                    </m:r>
                    <m:r>
                      <a:rPr lang="en-US" b="0" i="1" smtClean="0">
                        <a:latin typeface="Cambria Math"/>
                      </a:rPr>
                      <m:t>  </m:t>
                    </m:r>
                    <m:f>
                      <m:fPr>
                        <m:type m:val="skw"/>
                        <m:ctrlPr>
                          <a:rPr lang="pt-BR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pt-BR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𝑚𝑚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endParaRPr lang="en-US" b="0" i="1" dirty="0" smtClean="0">
                  <a:latin typeface="Cambria Math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𝐴𝑣</m:t>
                        </m:r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m:rPr>
                        <m:nor/>
                      </m:rPr>
                      <a:rPr lang="en-US"/>
                      <m:t>=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𝐴𝑣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den>
                    </m:f>
                    <m:r>
                      <m:rPr>
                        <m:nor/>
                      </m:rPr>
                      <a:rPr lang="en-US"/>
                      <m:t> + </m:t>
                    </m:r>
                    <m:r>
                      <m:rPr>
                        <m:nor/>
                      </m:rPr>
                      <a:rPr lang="en-US"/>
                      <m:t>2 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𝐴𝑡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den>
                    </m:f>
                    <m:r>
                      <m:rPr>
                        <m:nor/>
                      </m:rPr>
                      <a:rPr lang="en-US"/>
                      <m:t> = </m:t>
                    </m:r>
                    <m:r>
                      <m:rPr>
                        <m:nor/>
                      </m:rPr>
                      <a:rPr lang="en-US"/>
                      <m:t>0.458 </m:t>
                    </m:r>
                    <m:r>
                      <m:rPr>
                        <m:nor/>
                      </m:rPr>
                      <a:rPr lang="en-US"/>
                      <m:t>+ </m:t>
                    </m:r>
                    <m:r>
                      <m:rPr>
                        <m:nor/>
                      </m:rPr>
                      <a:rPr lang="en-US"/>
                      <m:t>2</m:t>
                    </m:r>
                    <m:r>
                      <m:rPr>
                        <m:nor/>
                      </m:rPr>
                      <a:rPr lang="en-US"/>
                      <m:t>∗</m:t>
                    </m:r>
                    <m:r>
                      <m:rPr>
                        <m:nor/>
                      </m:rPr>
                      <a:rPr lang="en-US"/>
                      <m:t>0.3893 </m:t>
                    </m:r>
                    <m:r>
                      <m:rPr>
                        <m:nor/>
                      </m:rPr>
                      <a:rPr lang="en-US"/>
                      <m:t>= </m:t>
                    </m:r>
                    <m:r>
                      <a:rPr lang="en-US" i="1" smtClean="0">
                        <a:latin typeface="Cambria Math"/>
                      </a:rPr>
                      <m:t>1240</m:t>
                    </m:r>
                    <m:r>
                      <a:rPr lang="en-US" i="1" smtClean="0"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en-US"/>
                      <m:t>mm</m:t>
                    </m:r>
                    <m:r>
                      <m:rPr>
                        <m:nor/>
                      </m:rPr>
                      <a:rPr lang="en-US" baseline="30000"/>
                      <m:t>2</m:t>
                    </m:r>
                    <m:r>
                      <m:rPr>
                        <m:nor/>
                      </m:rPr>
                      <a:rPr lang="en-US"/>
                      <m:t>/</m:t>
                    </m:r>
                    <m:r>
                      <m:rPr>
                        <m:nor/>
                      </m:rPr>
                      <a:rPr lang="en-US"/>
                      <m:t>mm</m:t>
                    </m:r>
                  </m:oMath>
                </a14:m>
                <a:endParaRPr lang="en-US" dirty="0" smtClean="0">
                  <a:solidFill>
                    <a:prstClr val="black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ar-AE" dirty="0" smtClean="0">
                  <a:solidFill>
                    <a:prstClr val="black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>
                    <a:solidFill>
                      <a:prstClr val="black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AL </a:t>
                </a:r>
                <a:r>
                  <a:rPr lang="it-IT" dirty="0">
                    <a:solidFill>
                      <a:prstClr val="black"/>
                    </a:solidFill>
                    <a:latin typeface="+mj-lt"/>
                    <a:cs typeface="Andalus" panose="02020603050405020304" pitchFamily="18" charset="-78"/>
                  </a:rPr>
                  <a:t>=</a:t>
                </a:r>
                <a:r>
                  <a:rPr lang="it-IT" dirty="0">
                    <a:solidFill>
                      <a:prstClr val="black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 0.3893 *1580 * 420/420 </a:t>
                </a:r>
                <a:r>
                  <a:rPr lang="it-IT" dirty="0">
                    <a:solidFill>
                      <a:prstClr val="black"/>
                    </a:solidFill>
                    <a:latin typeface="+mj-lt"/>
                    <a:cs typeface="Andalus" panose="02020603050405020304" pitchFamily="18" charset="-78"/>
                  </a:rPr>
                  <a:t>=</a:t>
                </a:r>
                <a:r>
                  <a:rPr lang="it-IT" dirty="0">
                    <a:solidFill>
                      <a:prstClr val="black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 615.1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>
                  <a:solidFill>
                    <a:prstClr val="black"/>
                  </a:solidFill>
                </a:endParaRPr>
              </a:p>
              <a:p>
                <a:endParaRPr lang="en-US" dirty="0">
                  <a:solidFill>
                    <a:prstClr val="black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A</a:t>
                </a:r>
                <a:r>
                  <a:rPr lang="en-US" baseline="-25000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L </a:t>
                </a:r>
                <a:r>
                  <a:rPr lang="en-US" baseline="-25000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min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:r>
                  <a:rPr lang="en-US" dirty="0">
                    <a:latin typeface="+mn-lt"/>
                    <a:cs typeface="Andalus" panose="02020603050405020304" pitchFamily="18" charset="-78"/>
                  </a:rPr>
                  <a:t>=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5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/>
                              </a:rPr>
                              <m:t>28</m:t>
                            </m:r>
                          </m:e>
                        </m:rad>
                      </m:num>
                      <m:den>
                        <m:r>
                          <a:rPr lang="en-US" i="1">
                            <a:latin typeface="Cambria Math"/>
                          </a:rPr>
                          <m:t>12</m:t>
                        </m:r>
                        <m:r>
                          <a:rPr lang="en-US" i="1"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latin typeface="Cambria Math"/>
                          </a:rPr>
                          <m:t>420</m:t>
                        </m:r>
                      </m:den>
                    </m:f>
                  </m:oMath>
                </a14:m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* 275,000 – 615.1 </a:t>
                </a:r>
                <a:r>
                  <a:rPr lang="en-US" dirty="0">
                    <a:latin typeface="+mj-lt"/>
                    <a:cs typeface="Andalus" panose="02020603050405020304" pitchFamily="18" charset="-78"/>
                  </a:rPr>
                  <a:t>=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828.51 mm</a:t>
                </a:r>
                <a:r>
                  <a:rPr lang="en-US" baseline="30000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2</a:t>
                </a:r>
                <a:endParaRPr lang="en-US" dirty="0"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endParaRPr lang="ar-JO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2" name="مربع نص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971" y="3704752"/>
                <a:ext cx="8723029" cy="3403304"/>
              </a:xfrm>
              <a:prstGeom prst="rect">
                <a:avLst/>
              </a:prstGeom>
              <a:blipFill rotWithShape="1">
                <a:blip r:embed="rId2"/>
                <a:stretch>
                  <a:fillRect l="-419" t="-1254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مربع نص 20"/>
          <p:cNvSpPr txBox="1"/>
          <p:nvPr/>
        </p:nvSpPr>
        <p:spPr>
          <a:xfrm>
            <a:off x="5410200" y="3745653"/>
            <a:ext cx="2743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Difference  %  </a:t>
            </a:r>
            <a:r>
              <a:rPr lang="en-US" dirty="0" smtClean="0">
                <a:solidFill>
                  <a:prstClr val="black"/>
                </a:solidFill>
                <a:latin typeface="Agency FB" panose="020B0503020202020204" pitchFamily="34" charset="0"/>
                <a:cs typeface="Andalus" panose="02020603050405020304" pitchFamily="18" charset="-78"/>
              </a:rPr>
              <a:t>=  </a:t>
            </a:r>
            <a:r>
              <a:rPr lang="en-US" dirty="0" smtClean="0">
                <a:solidFill>
                  <a:prstClr val="black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1.8%</a:t>
            </a:r>
            <a:endParaRPr lang="ar-JO" dirty="0">
              <a:solidFill>
                <a:prstClr val="black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2" name="سهم إلى اليمين 21"/>
          <p:cNvSpPr/>
          <p:nvPr/>
        </p:nvSpPr>
        <p:spPr>
          <a:xfrm>
            <a:off x="4377939" y="3837986"/>
            <a:ext cx="858104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pic>
        <p:nvPicPr>
          <p:cNvPr id="13" name="صورة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031" y="1532502"/>
            <a:ext cx="5620534" cy="1252607"/>
          </a:xfrm>
          <a:prstGeom prst="rect">
            <a:avLst/>
          </a:prstGeom>
        </p:spPr>
      </p:pic>
      <p:pic>
        <p:nvPicPr>
          <p:cNvPr id="14" name="صورة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002385"/>
            <a:ext cx="2226284" cy="2110029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6477000" y="5406404"/>
            <a:ext cx="205740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 </a:t>
            </a:r>
            <a:r>
              <a:rPr lang="en-US" dirty="0"/>
              <a:t>1∅12 </a:t>
            </a:r>
            <a:r>
              <a:rPr lang="en-US" b="1" dirty="0"/>
              <a:t>/ </a:t>
            </a:r>
            <a:r>
              <a:rPr lang="en-US" dirty="0"/>
              <a:t>180 </a:t>
            </a:r>
            <a:r>
              <a:rPr lang="en-US" dirty="0" smtClean="0"/>
              <a:t>mm</a:t>
            </a:r>
          </a:p>
          <a:p>
            <a:r>
              <a:rPr lang="en-US" dirty="0" smtClean="0"/>
              <a:t>S1 = h/4 = 137.5</a:t>
            </a:r>
          </a:p>
          <a:p>
            <a:r>
              <a:rPr lang="en-US" dirty="0" smtClean="0"/>
              <a:t>Use </a:t>
            </a:r>
            <a:r>
              <a:rPr lang="en-US" dirty="0"/>
              <a:t>1∅</a:t>
            </a:r>
            <a:r>
              <a:rPr lang="en-US" dirty="0" smtClean="0"/>
              <a:t>12/ 150</a:t>
            </a:r>
          </a:p>
          <a:p>
            <a:endParaRPr lang="en-US" dirty="0" smtClean="0"/>
          </a:p>
          <a:p>
            <a:r>
              <a:rPr lang="en-US" dirty="0" smtClean="0"/>
              <a:t>S2 = 275 </a:t>
            </a:r>
            <a:endParaRPr lang="en-US" dirty="0"/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02257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685800"/>
          </a:xfrm>
        </p:spPr>
        <p:txBody>
          <a:bodyPr/>
          <a:lstStyle/>
          <a:p>
            <a:r>
              <a:rPr lang="en-US" sz="4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Design of Beams:</a:t>
            </a:r>
            <a:endParaRPr lang="ar-SA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4800600" y="958334"/>
            <a:ext cx="3657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Girder Beam   V.6</a:t>
            </a:r>
            <a:endParaRPr lang="ar-JO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04800" y="3198116"/>
            <a:ext cx="2286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Flexural Check:</a:t>
            </a:r>
            <a:endParaRPr lang="ar-JO" sz="2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مربع نص 11"/>
              <p:cNvSpPr txBox="1"/>
              <p:nvPr/>
            </p:nvSpPr>
            <p:spPr>
              <a:xfrm>
                <a:off x="420971" y="4302473"/>
                <a:ext cx="8723029" cy="260366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Positive moment:    </a:t>
                </a:r>
                <a:r>
                  <a:rPr lang="en-US" dirty="0" smtClean="0">
                    <a:latin typeface="Comic Sans MS" panose="030F0702030302020204" pitchFamily="66" charset="0"/>
                  </a:rPr>
                  <a:t>ρ </a:t>
                </a:r>
                <a:r>
                  <a:rPr lang="en-US" dirty="0">
                    <a:latin typeface="Comic Sans MS" panose="030F0702030302020204" pitchFamily="66" charset="0"/>
                  </a:rPr>
                  <a:t>= </a:t>
                </a:r>
                <a:r>
                  <a:rPr lang="en-US" dirty="0" smtClean="0">
                    <a:latin typeface="Comic Sans MS" panose="030F0702030302020204" pitchFamily="66" charset="0"/>
                  </a:rPr>
                  <a:t>0.010              </a:t>
                </a:r>
                <a:r>
                  <a:rPr lang="en-US" dirty="0"/>
                  <a:t>Reinforcement = </a:t>
                </a:r>
                <a:r>
                  <a:rPr lang="en-US" dirty="0" smtClean="0"/>
                  <a:t>(</a:t>
                </a:r>
                <a:r>
                  <a:rPr lang="en-US" dirty="0" smtClean="0">
                    <a:latin typeface="Comic Sans MS" panose="030F0702030302020204" pitchFamily="66" charset="0"/>
                  </a:rPr>
                  <a:t>9</a:t>
                </a:r>
                <a:r>
                  <a:rPr lang="en-US" dirty="0" smtClean="0"/>
                  <a:t> </a:t>
                </a:r>
                <a:r>
                  <a:rPr lang="en-US" dirty="0"/>
                  <a:t>Ø </a:t>
                </a:r>
                <a:r>
                  <a:rPr lang="en-US" dirty="0" smtClean="0">
                    <a:latin typeface="Comic Sans MS" panose="030F0702030302020204" pitchFamily="66" charset="0"/>
                  </a:rPr>
                  <a:t>25</a:t>
                </a:r>
                <a:r>
                  <a:rPr lang="en-US" dirty="0" smtClean="0"/>
                  <a:t>)       </a:t>
                </a:r>
                <a:r>
                  <a:rPr lang="en-US" dirty="0" smtClean="0">
                    <a:latin typeface="Comic Sans MS" panose="030F0702030302020204" pitchFamily="66" charset="0"/>
                  </a:rPr>
                  <a:t>4309 mm2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Negative moment</a:t>
                </a:r>
                <a:r>
                  <a:rPr lang="en-US" dirty="0" smtClean="0">
                    <a:latin typeface="Comic Sans MS" panose="030F0702030302020204" pitchFamily="66" charset="0"/>
                  </a:rPr>
                  <a:t>:  ρ </a:t>
                </a:r>
                <a:r>
                  <a:rPr lang="en-US" dirty="0">
                    <a:latin typeface="Comic Sans MS" panose="030F0702030302020204" pitchFamily="66" charset="0"/>
                  </a:rPr>
                  <a:t>= </a:t>
                </a:r>
                <a:r>
                  <a:rPr lang="en-US" dirty="0" smtClean="0">
                    <a:latin typeface="Comic Sans MS" panose="030F0702030302020204" pitchFamily="66" charset="0"/>
                  </a:rPr>
                  <a:t>0.0177            </a:t>
                </a:r>
                <a:r>
                  <a:rPr lang="en-US" dirty="0" smtClean="0"/>
                  <a:t>Reinforcement </a:t>
                </a:r>
                <a:r>
                  <a:rPr lang="en-US" dirty="0"/>
                  <a:t>=</a:t>
                </a:r>
                <a:r>
                  <a:rPr lang="en-US" dirty="0">
                    <a:latin typeface="Comic Sans MS" panose="030F0702030302020204" pitchFamily="66" charset="0"/>
                  </a:rPr>
                  <a:t> </a:t>
                </a:r>
                <a:r>
                  <a:rPr lang="en-US" dirty="0" smtClean="0">
                    <a:latin typeface="Comic Sans MS" panose="030F0702030302020204" pitchFamily="66" charset="0"/>
                  </a:rPr>
                  <a:t>(16Ø25)      7630 mm2</a:t>
                </a:r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𝐴𝑠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eqArrPr>
                          <m:e>
                            <m:func>
                              <m:funcPr>
                                <m:ctrlPr>
                                  <a:rPr lang="en-US" b="0" i="1" dirty="0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dirty="0" smtClean="0">
                                    <a:latin typeface="Cambria Math"/>
                                  </a:rPr>
                                  <m:t>max</m:t>
                                </m:r>
                              </m:fName>
                              <m:e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𝑜𝑓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 </m:t>
                                </m:r>
                              </m:e>
                            </m:func>
                            <m:d>
                              <m:dPr>
                                <m:begChr m:val="{"/>
                                <m:endChr m:val=""/>
                                <m:ctrlPr>
                                  <a:rPr lang="en-US" b="0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en-US" b="0" i="1" dirty="0" smtClean="0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f>
                                      <m:fPr>
                                        <m:ctrlPr>
                                          <a:rPr lang="en-US" b="0" i="1" dirty="0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dirty="0" smtClean="0">
                                            <a:latin typeface="Cambria Math"/>
                                          </a:rPr>
                                          <m:t>0</m:t>
                                        </m:r>
                                        <m:r>
                                          <a:rPr lang="en-US" b="0" i="1" dirty="0" smtClean="0">
                                            <a:latin typeface="Cambria Math"/>
                                          </a:rPr>
                                          <m:t>.</m:t>
                                        </m:r>
                                        <m:r>
                                          <a:rPr lang="en-US" b="0" i="1" dirty="0" smtClean="0">
                                            <a:latin typeface="Cambria Math"/>
                                          </a:rPr>
                                          <m:t>25</m:t>
                                        </m:r>
                                        <m:r>
                                          <a:rPr lang="en-US" b="0" i="1" dirty="0" smtClean="0">
                                            <a:latin typeface="Cambria Math"/>
                                          </a:rPr>
                                          <m:t> </m:t>
                                        </m:r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b="0" i="1" dirty="0" smtClean="0">
                                                <a:latin typeface="Cambria Math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acc>
                                              <m:accPr>
                                                <m:chr m:val="́"/>
                                                <m:ctrlPr>
                                                  <a:rPr lang="en-US" b="0" i="1" dirty="0" smtClean="0">
                                                    <a:latin typeface="Cambria Math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en-US" b="0" i="1" dirty="0" smtClean="0">
                                                        <a:latin typeface="Cambria Math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b="0" i="1" dirty="0" smtClean="0">
                                                        <a:latin typeface="Cambria Math"/>
                                                      </a:rPr>
                                                      <m:t>𝑓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b="0" i="1" dirty="0" smtClean="0">
                                                        <a:latin typeface="Cambria Math"/>
                                                      </a:rPr>
                                                      <m:t>𝑐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</m:acc>
                                          </m:e>
                                        </m:rad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b="0" i="1" dirty="0" smtClean="0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dirty="0" smtClean="0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dirty="0" smtClean="0">
                                                <a:latin typeface="Cambria Math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  <m:sSub>
                                      <m:sSubPr>
                                        <m:ctrlPr>
                                          <a:rPr lang="en-US" i="1" dirty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 dirty="0"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i="1" dirty="0">
                                            <a:latin typeface="Cambria Math"/>
                                          </a:rPr>
                                          <m:t>𝑤</m:t>
                                        </m:r>
                                      </m:sub>
                                    </m:sSub>
                                    <m:r>
                                      <a:rPr lang="en-US" i="1" dirty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US" b="0" i="1" dirty="0" smtClean="0">
                                        <a:latin typeface="Cambria Math"/>
                                      </a:rPr>
                                      <m:t>h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en-US" b="0" i="1" dirty="0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dirty="0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  <m:r>
                                          <a:rPr lang="en-US" b="0" i="1" dirty="0" smtClean="0">
                                            <a:latin typeface="Cambria Math"/>
                                          </a:rPr>
                                          <m:t>.</m:t>
                                        </m:r>
                                        <m:r>
                                          <a:rPr lang="en-US" b="0" i="1" dirty="0" smtClean="0">
                                            <a:latin typeface="Cambria Math"/>
                                          </a:rPr>
                                          <m:t>4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b="0" i="1" dirty="0" smtClean="0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dirty="0" smtClean="0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dirty="0" smtClean="0">
                                                <a:latin typeface="Cambria Math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  <m:sSub>
                                      <m:sSubPr>
                                        <m:ctrlPr>
                                          <a:rPr lang="en-US" b="0" i="1" dirty="0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dirty="0" smtClean="0"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b="0" i="1" dirty="0" smtClean="0">
                                            <a:latin typeface="Cambria Math"/>
                                          </a:rPr>
                                          <m:t>𝑤</m:t>
                                        </m:r>
                                      </m:sub>
                                    </m:sSub>
                                    <m:r>
                                      <a:rPr lang="en-US" b="0" i="1" dirty="0" smtClean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US" b="0" i="1" dirty="0" smtClean="0">
                                        <a:latin typeface="Cambria Math"/>
                                      </a:rPr>
                                      <m:t>h</m:t>
                                    </m:r>
                                  </m:e>
                                </m:eqArr>
                              </m:e>
                            </m:d>
                          </m:e>
                          <m:e>
                            <m:f>
                              <m:fPr>
                                <m:ctrlPr>
                                  <a:rPr lang="en-US" i="1" dirty="0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b="0" i="1" dirty="0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b="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b="0" i="1" dirty="0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dirty="0" smtClean="0">
                                        <a:latin typeface="Cambria Math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/>
                                      </a:rPr>
                                      <m:t>𝑠</m:t>
                                    </m:r>
                                  </m:sub>
                                </m:sSub>
                              </m:e>
                              <m:sub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𝑐𝑎𝑙𝑐𝑢𝑙𝑎𝑡𝑒𝑑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r>
                  <a:rPr lang="en-US" dirty="0" smtClean="0"/>
                  <a:t>                </a:t>
                </a:r>
                <a:endParaRPr lang="ar-JO" dirty="0"/>
              </a:p>
            </p:txBody>
          </p:sp>
        </mc:Choice>
        <mc:Fallback xmlns="">
          <p:sp>
            <p:nvSpPr>
              <p:cNvPr id="12" name="مربع نص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971" y="4302473"/>
                <a:ext cx="8723029" cy="2603661"/>
              </a:xfrm>
              <a:prstGeom prst="rect">
                <a:avLst/>
              </a:prstGeom>
              <a:blipFill rotWithShape="1">
                <a:blip r:embed="rId2"/>
                <a:stretch>
                  <a:fillRect l="-419" t="-117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سهم إلى اليمين 12"/>
          <p:cNvSpPr/>
          <p:nvPr/>
        </p:nvSpPr>
        <p:spPr>
          <a:xfrm>
            <a:off x="3606266" y="5486400"/>
            <a:ext cx="1041934" cy="1179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سهم إلى اليمين 13"/>
          <p:cNvSpPr/>
          <p:nvPr/>
        </p:nvSpPr>
        <p:spPr>
          <a:xfrm>
            <a:off x="3571097" y="6019800"/>
            <a:ext cx="1041934" cy="1179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سهم إلى اليمين 14"/>
          <p:cNvSpPr/>
          <p:nvPr/>
        </p:nvSpPr>
        <p:spPr>
          <a:xfrm>
            <a:off x="3606266" y="6629400"/>
            <a:ext cx="1041934" cy="1179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مربع نص 15"/>
              <p:cNvSpPr txBox="1"/>
              <p:nvPr/>
            </p:nvSpPr>
            <p:spPr>
              <a:xfrm>
                <a:off x="5011615" y="5336903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 smtClean="0">
                    <a:latin typeface="+mj-lt"/>
                  </a:rPr>
                  <a:t>1512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𝑚𝑚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ar-JO" dirty="0">
                  <a:latin typeface="+mj-lt"/>
                </a:endParaRPr>
              </a:p>
            </p:txBody>
          </p:sp>
        </mc:Choice>
        <mc:Fallback xmlns="">
          <p:sp>
            <p:nvSpPr>
              <p:cNvPr id="16" name="مربع نص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1615" y="5336903"/>
                <a:ext cx="1752600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2778" t="-8197" b="-2459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مربع نص 16"/>
              <p:cNvSpPr txBox="1"/>
              <p:nvPr/>
            </p:nvSpPr>
            <p:spPr>
              <a:xfrm>
                <a:off x="5040923" y="6377972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 smtClean="0">
                    <a:latin typeface="+mj-lt"/>
                  </a:rPr>
                  <a:t>2322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  </m:t>
                        </m:r>
                        <m:r>
                          <a:rPr lang="en-US" i="1">
                            <a:latin typeface="Cambria Math"/>
                          </a:rPr>
                          <m:t>𝑚𝑚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ar-JO" dirty="0">
                  <a:latin typeface="+mj-lt"/>
                </a:endParaRPr>
              </a:p>
            </p:txBody>
          </p:sp>
        </mc:Choice>
        <mc:Fallback xmlns="">
          <p:sp>
            <p:nvSpPr>
              <p:cNvPr id="17" name="مربع نص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923" y="6377972"/>
                <a:ext cx="1752600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3136" t="-8197" b="-2459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مربع نص 17"/>
              <p:cNvSpPr txBox="1"/>
              <p:nvPr/>
            </p:nvSpPr>
            <p:spPr>
              <a:xfrm>
                <a:off x="5058508" y="5835134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dirty="0" smtClean="0">
                    <a:latin typeface="+mj-lt"/>
                  </a:rPr>
                  <a:t>1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600</m:t>
                    </m:r>
                    <m:r>
                      <a:rPr lang="en-US" b="0" i="0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𝑚𝑚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ar-JO" dirty="0">
                  <a:latin typeface="+mj-lt"/>
                </a:endParaRPr>
              </a:p>
            </p:txBody>
          </p:sp>
        </mc:Choice>
        <mc:Fallback xmlns="">
          <p:sp>
            <p:nvSpPr>
              <p:cNvPr id="18" name="مربع نص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8508" y="5835134"/>
                <a:ext cx="1752600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3136" t="-8197" b="-2459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سهم إلى اليمين 18"/>
          <p:cNvSpPr/>
          <p:nvPr/>
        </p:nvSpPr>
        <p:spPr>
          <a:xfrm>
            <a:off x="4000031" y="4419600"/>
            <a:ext cx="534337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سهم إلى اليمين 19"/>
          <p:cNvSpPr/>
          <p:nvPr/>
        </p:nvSpPr>
        <p:spPr>
          <a:xfrm>
            <a:off x="4000030" y="4695092"/>
            <a:ext cx="534337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مربع نص 20"/>
          <p:cNvSpPr txBox="1"/>
          <p:nvPr/>
        </p:nvSpPr>
        <p:spPr>
          <a:xfrm>
            <a:off x="1143000" y="3779970"/>
            <a:ext cx="2743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Difference  %  </a:t>
            </a:r>
            <a:r>
              <a:rPr lang="en-US" dirty="0" smtClean="0">
                <a:latin typeface="Agency FB" panose="020B0503020202020204" pitchFamily="34" charset="0"/>
                <a:cs typeface="Andalus" panose="02020603050405020304" pitchFamily="18" charset="-78"/>
              </a:rPr>
              <a:t>= 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2.8%</a:t>
            </a:r>
            <a:endParaRPr lang="ar-JO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2" name="سهم إلى اليمين 21"/>
          <p:cNvSpPr/>
          <p:nvPr/>
        </p:nvSpPr>
        <p:spPr>
          <a:xfrm>
            <a:off x="440023" y="3872303"/>
            <a:ext cx="457200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518" y="1200095"/>
            <a:ext cx="5601482" cy="895406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097" y="3289364"/>
            <a:ext cx="5572903" cy="9812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413" y="2101363"/>
            <a:ext cx="5677692" cy="96630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7" y="1313296"/>
            <a:ext cx="3396322" cy="2279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إطار 22"/>
          <p:cNvSpPr/>
          <p:nvPr/>
        </p:nvSpPr>
        <p:spPr>
          <a:xfrm>
            <a:off x="5058508" y="5835134"/>
            <a:ext cx="1284751" cy="36933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مربع نص 23"/>
              <p:cNvSpPr txBox="1"/>
              <p:nvPr/>
            </p:nvSpPr>
            <p:spPr>
              <a:xfrm>
                <a:off x="6811108" y="5706235"/>
                <a:ext cx="2104292" cy="66999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ar-JO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𝐴𝑠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ar-JO" dirty="0" smtClean="0"/>
                  <a:t>= </a:t>
                </a:r>
                <a:r>
                  <a:rPr lang="en-US" dirty="0" smtClean="0"/>
                  <a:t>0.0181 b d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     = 7820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𝑚𝑚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endParaRPr lang="ar-JO" dirty="0"/>
              </a:p>
            </p:txBody>
          </p:sp>
        </mc:Choice>
        <mc:Fallback xmlns="">
          <p:sp>
            <p:nvSpPr>
              <p:cNvPr id="24" name="مربع نص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1108" y="5706235"/>
                <a:ext cx="2104292" cy="669992"/>
              </a:xfrm>
              <a:prstGeom prst="rect">
                <a:avLst/>
              </a:prstGeom>
              <a:blipFill rotWithShape="1">
                <a:blip r:embed="rId10"/>
                <a:stretch>
                  <a:fillRect t="-5455" b="-1000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655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685800"/>
          </a:xfrm>
        </p:spPr>
        <p:txBody>
          <a:bodyPr/>
          <a:lstStyle/>
          <a:p>
            <a:r>
              <a:rPr lang="en-US" sz="4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Design of Beams:</a:t>
            </a:r>
            <a:endParaRPr lang="ar-SA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4800600" y="958334"/>
            <a:ext cx="3657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Beam  V.8</a:t>
            </a:r>
            <a:endParaRPr lang="ar-JO" dirty="0">
              <a:solidFill>
                <a:prstClr val="black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04800" y="3198116"/>
            <a:ext cx="2286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Shear check :</a:t>
            </a:r>
            <a:endParaRPr lang="ar-JO" sz="2000" dirty="0">
              <a:solidFill>
                <a:prstClr val="black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مربع نص 11"/>
              <p:cNvSpPr txBox="1"/>
              <p:nvPr/>
            </p:nvSpPr>
            <p:spPr>
              <a:xfrm>
                <a:off x="440023" y="4290355"/>
                <a:ext cx="8723029" cy="272061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Vc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:r>
                  <a:rPr lang="en-US" dirty="0">
                    <a:latin typeface="Agency FB" panose="020B0503020202020204" pitchFamily="34" charset="0"/>
                    <a:cs typeface="Andalus" panose="02020603050405020304" pitchFamily="18" charset="-78"/>
                  </a:rPr>
                  <a:t>=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381 </a:t>
                </a:r>
                <a:r>
                  <a:rPr lang="en-US" dirty="0" err="1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kN</a:t>
                </a:r>
                <a:endParaRPr lang="en-US" dirty="0" smtClean="0"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𝐴𝑣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:r>
                  <a:rPr lang="en-US" dirty="0">
                    <a:latin typeface="+mj-lt"/>
                    <a:cs typeface="Andalus" panose="02020603050405020304" pitchFamily="18" charset="-78"/>
                  </a:rPr>
                  <a:t>=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𝑉𝑠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𝑦𝑡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:r>
                  <a:rPr lang="en-US" dirty="0" smtClean="0">
                    <a:latin typeface="+mn-lt"/>
                    <a:cs typeface="Andalus" panose="02020603050405020304" pitchFamily="18" charset="-78"/>
                  </a:rPr>
                  <a:t>=</a:t>
                </a: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  1458 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pt-BR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pt-B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𝑚𝑚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:endParaRPr lang="en-US" dirty="0"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>
                  <a:solidFill>
                    <a:prstClr val="black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A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v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s</m:t>
                        </m:r>
                      </m:den>
                    </m:f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min</m:t>
                        </m:r>
                        <m:r>
                          <a:rPr lang="en-US">
                            <a:latin typeface="Cambria Math"/>
                          </a:rPr>
                          <m:t>.</m:t>
                        </m:r>
                      </m:fName>
                      <m:e>
                        <m:r>
                          <a:rPr lang="en-US">
                            <a:latin typeface="Cambria Math"/>
                          </a:rPr>
                          <m:t>=</m:t>
                        </m:r>
                      </m:e>
                    </m:func>
                    <m:r>
                      <a:rPr lang="en-US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max</m:t>
                    </m:r>
                    <m:r>
                      <a:rPr lang="en-US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{</m:t>
                            </m:r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  <m:r>
                              <a:rPr lang="en-US" i="1">
                                <a:latin typeface="Cambria Math"/>
                              </a:rPr>
                              <m:t>.</m:t>
                            </m:r>
                            <m:r>
                              <a:rPr lang="en-US" i="1">
                                <a:latin typeface="Cambria Math"/>
                              </a:rPr>
                              <m:t>062</m:t>
                            </m:r>
                            <m:rad>
                              <m:radPr>
                                <m:degHide m:val="on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𝑓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rad>
                            <m:r>
                              <a:rPr lang="en-US" i="1">
                                <a:latin typeface="Cambria Math"/>
                              </a:rPr>
                              <m:t>∗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𝑤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𝑦𝑡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i="1">
                                <a:latin typeface="Cambria Math"/>
                              </a:rPr>
                              <m:t> 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625</m:t>
                            </m:r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  </m:t>
                            </m:r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  <m:r>
                              <a:rPr lang="en-US" i="1">
                                <a:latin typeface="Cambria Math"/>
                              </a:rPr>
                              <m:t>.</m:t>
                            </m:r>
                            <m:r>
                              <a:rPr lang="en-US" i="1">
                                <a:latin typeface="Cambria Math"/>
                              </a:rPr>
                              <m:t>35</m:t>
                            </m:r>
                            <m:r>
                              <a:rPr lang="en-US" i="1">
                                <a:latin typeface="Cambria Math"/>
                              </a:rPr>
                              <m:t>∗ 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𝑏𝑤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𝑦𝑡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b="0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667</m:t>
                            </m:r>
                          </m:e>
                        </m:eqArr>
                      </m:e>
                    </m:d>
                    <m:r>
                      <a:rPr lang="en-US">
                        <a:latin typeface="Cambria Math"/>
                      </a:rPr>
                      <m:t>=</m:t>
                    </m:r>
                    <m:r>
                      <a:rPr lang="en-US" b="1" i="1" smtClean="0">
                        <a:latin typeface="Cambria Math"/>
                      </a:rPr>
                      <m:t>𝟔𝟔𝟕</m:t>
                    </m:r>
                    <m:f>
                      <m:fPr>
                        <m:type m:val="skw"/>
                        <m:ctrlPr>
                          <a:rPr lang="pt-BR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pt-B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𝑚𝑚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endParaRPr lang="en-US" dirty="0"/>
              </a:p>
              <a:p>
                <a:r>
                  <a:rPr lang="en-US" dirty="0" smtClean="0">
                    <a:solidFill>
                      <a:prstClr val="black"/>
                    </a:solidFill>
                  </a:rPr>
                  <a:t>                </a:t>
                </a:r>
                <a:endParaRPr lang="ar-JO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2" name="مربع نص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023" y="4290355"/>
                <a:ext cx="8723029" cy="2720617"/>
              </a:xfrm>
              <a:prstGeom prst="rect">
                <a:avLst/>
              </a:prstGeom>
              <a:blipFill rotWithShape="1">
                <a:blip r:embed="rId2"/>
                <a:stretch>
                  <a:fillRect l="-419" t="-157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مربع نص 20"/>
          <p:cNvSpPr txBox="1"/>
          <p:nvPr/>
        </p:nvSpPr>
        <p:spPr>
          <a:xfrm>
            <a:off x="2590800" y="3660557"/>
            <a:ext cx="2743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Difference  %  </a:t>
            </a:r>
            <a:r>
              <a:rPr lang="en-US" dirty="0" smtClean="0">
                <a:solidFill>
                  <a:prstClr val="black"/>
                </a:solidFill>
                <a:latin typeface="Agency FB" panose="020B0503020202020204" pitchFamily="34" charset="0"/>
                <a:cs typeface="Andalus" panose="02020603050405020304" pitchFamily="18" charset="-78"/>
              </a:rPr>
              <a:t>=  </a:t>
            </a:r>
            <a:r>
              <a:rPr lang="en-US" dirty="0" smtClean="0">
                <a:solidFill>
                  <a:prstClr val="black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0.9%</a:t>
            </a:r>
            <a:endParaRPr lang="ar-JO" dirty="0">
              <a:solidFill>
                <a:prstClr val="black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2" name="سهم إلى اليمين 21"/>
          <p:cNvSpPr/>
          <p:nvPr/>
        </p:nvSpPr>
        <p:spPr>
          <a:xfrm>
            <a:off x="1543559" y="3752890"/>
            <a:ext cx="858104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62" y="958334"/>
            <a:ext cx="3161713" cy="2212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632634"/>
            <a:ext cx="5544324" cy="13471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مربع نص 4"/>
              <p:cNvSpPr txBox="1"/>
              <p:nvPr/>
            </p:nvSpPr>
            <p:spPr>
              <a:xfrm>
                <a:off x="4783015" y="4191000"/>
                <a:ext cx="3200400" cy="131689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S</a:t>
                </a:r>
                <a:r>
                  <a:rPr lang="en-US" dirty="0"/>
                  <a:t> </a:t>
                </a:r>
                <a:r>
                  <a:rPr lang="en-US" dirty="0">
                    <a:latin typeface="+mj-lt"/>
                    <a:cs typeface="Andalus" panose="02020603050405020304" pitchFamily="18" charset="-78"/>
                  </a:rPr>
                  <a:t>=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latin typeface="Cambria Math"/>
                          </a:rPr>
                          <m:t>113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458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155 </a:t>
                </a: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mm</a:t>
                </a:r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So Use ∅12 / 150mm</a:t>
                </a:r>
              </a:p>
              <a:p>
                <a:endParaRPr lang="ar-JO" dirty="0"/>
              </a:p>
            </p:txBody>
          </p:sp>
        </mc:Choice>
        <mc:Fallback xmlns="">
          <p:sp>
            <p:nvSpPr>
              <p:cNvPr id="5" name="مربع نص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015" y="4191000"/>
                <a:ext cx="3200400" cy="1316899"/>
              </a:xfrm>
              <a:prstGeom prst="rect">
                <a:avLst/>
              </a:prstGeom>
              <a:blipFill rotWithShape="1">
                <a:blip r:embed="rId5"/>
                <a:stretch>
                  <a:fillRect l="-1333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922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685800"/>
          </a:xfrm>
        </p:spPr>
        <p:txBody>
          <a:bodyPr/>
          <a:lstStyle/>
          <a:p>
            <a:r>
              <a:rPr lang="en-US" sz="4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Design of Beams:</a:t>
            </a:r>
            <a:endParaRPr lang="ar-SA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4800600" y="958334"/>
            <a:ext cx="3657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Beam  V.8</a:t>
            </a:r>
            <a:endParaRPr lang="ar-JO" dirty="0">
              <a:solidFill>
                <a:prstClr val="black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04800" y="3198116"/>
            <a:ext cx="2286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Torsion Check :</a:t>
            </a:r>
            <a:endParaRPr lang="ar-JO" sz="2000" dirty="0">
              <a:solidFill>
                <a:prstClr val="black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مربع نص 11"/>
              <p:cNvSpPr txBox="1"/>
              <p:nvPr/>
            </p:nvSpPr>
            <p:spPr>
              <a:xfrm>
                <a:off x="445477" y="3837986"/>
                <a:ext cx="8723029" cy="30274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  <a:cs typeface="Andalus" panose="02020603050405020304" pitchFamily="18" charset="-78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cs typeface="Andalus" panose="02020603050405020304" pitchFamily="18" charset="-78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cs typeface="Andalus" panose="02020603050405020304" pitchFamily="18" charset="-78"/>
                          </a:rPr>
                          <m:t>𝑡</m:t>
                        </m:r>
                        <m:r>
                          <a:rPr lang="en-US" b="0" i="1" smtClean="0">
                            <a:latin typeface="Cambria Math"/>
                            <a:cs typeface="Andalus" panose="02020603050405020304" pitchFamily="18" charset="-78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dirty="0" smtClean="0">
                    <a:latin typeface="+mj-lt"/>
                    <a:cs typeface="Andalus" panose="02020603050405020304" pitchFamily="18" charset="-78"/>
                  </a:rPr>
                  <a:t>=</a:t>
                </a: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 30.84 KN                          </a:t>
                </a:r>
                <a:r>
                  <a:rPr lang="en-US" dirty="0" err="1" smtClean="0"/>
                  <a:t>Tu</a:t>
                </a:r>
                <a:r>
                  <a:rPr lang="en-US" dirty="0" smtClean="0"/>
                  <a:t> </a:t>
                </a:r>
                <a:r>
                  <a:rPr lang="en-US" dirty="0"/>
                  <a:t>&lt; </a:t>
                </a:r>
                <a:r>
                  <a:rPr lang="en-US" dirty="0" err="1" smtClean="0"/>
                  <a:t>Tth</a:t>
                </a:r>
                <a:endParaRPr lang="en-US" dirty="0" smtClean="0"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endParaRPr lang="en-US" dirty="0" smtClean="0"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endParaRPr lang="en-US" dirty="0" smtClean="0"/>
              </a:p>
              <a:p>
                <a:endParaRPr lang="en-US" dirty="0" smtClean="0">
                  <a:solidFill>
                    <a:prstClr val="black"/>
                  </a:solidFill>
                </a:endParaRPr>
              </a:p>
              <a:p>
                <a:endParaRPr lang="en-US" dirty="0">
                  <a:solidFill>
                    <a:prstClr val="black"/>
                  </a:solidFill>
                </a:endParaRPr>
              </a:p>
              <a:p>
                <a:endParaRPr lang="ar-AE" dirty="0" smtClean="0">
                  <a:solidFill>
                    <a:prstClr val="black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>
                    <a:solidFill>
                      <a:prstClr val="black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AL </a:t>
                </a:r>
                <a:r>
                  <a:rPr lang="it-IT" dirty="0">
                    <a:solidFill>
                      <a:prstClr val="black"/>
                    </a:solidFill>
                    <a:latin typeface="+mj-lt"/>
                    <a:cs typeface="Andalus" panose="02020603050405020304" pitchFamily="18" charset="-78"/>
                  </a:rPr>
                  <a:t>=</a:t>
                </a:r>
                <a:r>
                  <a:rPr lang="it-IT" dirty="0">
                    <a:solidFill>
                      <a:prstClr val="black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 0.3893 *1580 * 420/420 </a:t>
                </a:r>
                <a:r>
                  <a:rPr lang="it-IT" dirty="0">
                    <a:solidFill>
                      <a:prstClr val="black"/>
                    </a:solidFill>
                    <a:latin typeface="+mj-lt"/>
                    <a:cs typeface="Andalus" panose="02020603050405020304" pitchFamily="18" charset="-78"/>
                  </a:rPr>
                  <a:t>=</a:t>
                </a:r>
                <a:r>
                  <a:rPr lang="it-IT" dirty="0">
                    <a:solidFill>
                      <a:prstClr val="black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 615.1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>
                  <a:solidFill>
                    <a:prstClr val="black"/>
                  </a:solidFill>
                </a:endParaRPr>
              </a:p>
              <a:p>
                <a:endParaRPr lang="en-US" dirty="0">
                  <a:solidFill>
                    <a:prstClr val="black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A</a:t>
                </a:r>
                <a:r>
                  <a:rPr lang="en-US" baseline="-25000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L </a:t>
                </a:r>
                <a:r>
                  <a:rPr lang="en-US" baseline="-25000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min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:r>
                  <a:rPr lang="en-US" dirty="0">
                    <a:latin typeface="+mn-lt"/>
                    <a:cs typeface="Andalus" panose="02020603050405020304" pitchFamily="18" charset="-78"/>
                  </a:rPr>
                  <a:t>=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5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/>
                              </a:rPr>
                              <m:t>28</m:t>
                            </m:r>
                          </m:e>
                        </m:rad>
                      </m:num>
                      <m:den>
                        <m:r>
                          <a:rPr lang="en-US" i="1">
                            <a:latin typeface="Cambria Math"/>
                          </a:rPr>
                          <m:t>12</m:t>
                        </m:r>
                        <m:r>
                          <a:rPr lang="en-US" i="1"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latin typeface="Cambria Math"/>
                          </a:rPr>
                          <m:t>420</m:t>
                        </m:r>
                      </m:den>
                    </m:f>
                  </m:oMath>
                </a14:m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* 275,000 – 615.1 </a:t>
                </a:r>
                <a:r>
                  <a:rPr lang="en-US" dirty="0">
                    <a:latin typeface="+mj-lt"/>
                    <a:cs typeface="Andalus" panose="02020603050405020304" pitchFamily="18" charset="-78"/>
                  </a:rPr>
                  <a:t>=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828.51 mm</a:t>
                </a:r>
                <a:r>
                  <a:rPr lang="en-US" baseline="30000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2</a:t>
                </a:r>
                <a:endParaRPr lang="en-US" dirty="0"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endParaRPr lang="ar-JO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2" name="مربع نص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477" y="3837986"/>
                <a:ext cx="8723029" cy="3027432"/>
              </a:xfrm>
              <a:prstGeom prst="rect">
                <a:avLst/>
              </a:prstGeom>
              <a:blipFill rotWithShape="1">
                <a:blip r:embed="rId2"/>
                <a:stretch>
                  <a:fillRect l="-419" t="-141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مربع نص 20"/>
          <p:cNvSpPr txBox="1"/>
          <p:nvPr/>
        </p:nvSpPr>
        <p:spPr>
          <a:xfrm>
            <a:off x="3182839" y="4629164"/>
            <a:ext cx="2743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Difference  %  </a:t>
            </a:r>
            <a:r>
              <a:rPr lang="en-US" dirty="0" smtClean="0">
                <a:solidFill>
                  <a:prstClr val="black"/>
                </a:solidFill>
                <a:latin typeface="Agency FB" panose="020B0503020202020204" pitchFamily="34" charset="0"/>
                <a:cs typeface="Andalus" panose="02020603050405020304" pitchFamily="18" charset="-78"/>
              </a:rPr>
              <a:t>=  </a:t>
            </a:r>
            <a:r>
              <a:rPr lang="en-US" dirty="0" smtClean="0">
                <a:solidFill>
                  <a:prstClr val="black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1.1%</a:t>
            </a:r>
            <a:endParaRPr lang="ar-JO" dirty="0">
              <a:solidFill>
                <a:prstClr val="black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2" name="سهم إلى اليمين 21"/>
          <p:cNvSpPr/>
          <p:nvPr/>
        </p:nvSpPr>
        <p:spPr>
          <a:xfrm>
            <a:off x="1396206" y="4721497"/>
            <a:ext cx="858104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62" y="958334"/>
            <a:ext cx="3161713" cy="2212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928602"/>
            <a:ext cx="5591955" cy="126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9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791199"/>
          </a:xfrm>
        </p:spPr>
        <p:txBody>
          <a:bodyPr/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Detailing of structural beam</a:t>
            </a:r>
          </a:p>
          <a:p>
            <a:pPr marL="0" indent="0">
              <a:buNone/>
            </a:pP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entaur" panose="02030504050205020304" pitchFamily="18" charset="0"/>
                <a:cs typeface="Times New Roman" pitchFamily="18" charset="0"/>
              </a:rPr>
              <a:t>Longitudinal reinforcement:</a:t>
            </a:r>
          </a:p>
          <a:p>
            <a:pPr marL="652463" lvl="1" indent="-285750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Centaur" panose="02030504050205020304" pitchFamily="18" charset="0"/>
                <a:cs typeface="Times New Roman" pitchFamily="18" charset="0"/>
              </a:rPr>
              <a:t>Have at least two continuous bars at both top and bottom faces. Continuous bottom bars shall have area not less than 1/4 the maximum area of bottom bars along the span.</a:t>
            </a:r>
          </a:p>
          <a:p>
            <a:pPr marL="652463" lvl="1" indent="-285750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Centaur" panose="02030504050205020304" pitchFamily="18" charset="0"/>
                <a:cs typeface="Times New Roman" pitchFamily="18" charset="0"/>
              </a:rPr>
              <a:t>Positive moment strength at joint face is not to be less than 1/3 of the negative moment strength provided at the face of the point.</a:t>
            </a:r>
          </a:p>
          <a:p>
            <a:pPr marL="652463" lvl="1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Centaur" panose="02030504050205020304" pitchFamily="18" charset="0"/>
                <a:cs typeface="Times New Roman" pitchFamily="18" charset="0"/>
              </a:rPr>
              <a:t>The negative or positive moment at any section along the member is not to be less than 1/5  the maximum moment strength provided at the face of either joint.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5236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838200"/>
                <a:ext cx="8382000" cy="5791199"/>
              </a:xfrm>
            </p:spPr>
            <p:txBody>
              <a:bodyPr/>
              <a:lstStyle/>
              <a:p>
                <a:pPr marL="283464">
                  <a:spcBef>
                    <a:spcPts val="0"/>
                  </a:spcBef>
                </a:pPr>
                <a:r>
                  <a:rPr lang="en-US" sz="2400" b="1" dirty="0" smtClean="0">
                    <a:latin typeface="Times New Roman" pitchFamily="18" charset="0"/>
                    <a:cs typeface="Times New Roman" pitchFamily="18" charset="0"/>
                  </a:rPr>
                  <a:t>Detailing of structural beam</a:t>
                </a:r>
              </a:p>
              <a:p>
                <a:pPr marL="283464" indent="0">
                  <a:spcBef>
                    <a:spcPts val="0"/>
                  </a:spcBef>
                  <a:buNone/>
                </a:pPr>
                <a:endParaRPr lang="en-US" sz="2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283464">
                  <a:spcBef>
                    <a:spcPts val="0"/>
                  </a:spcBef>
                  <a:spcAft>
                    <a:spcPts val="1800"/>
                  </a:spcAft>
                  <a:buFont typeface="Wingdings" panose="05000000000000000000" pitchFamily="2" charset="2"/>
                  <a:buChar char="Ø"/>
                </a:pPr>
                <a:r>
                  <a:rPr lang="en-US" sz="2000" dirty="0" smtClean="0">
                    <a:latin typeface="Centaur" panose="02030504050205020304" pitchFamily="18" charset="0"/>
                    <a:cs typeface="Times New Roman" pitchFamily="18" charset="0"/>
                  </a:rPr>
                  <a:t>Transverse Reinforcement:</a:t>
                </a:r>
              </a:p>
              <a:p>
                <a:pPr marL="377127" lvl="1" indent="0">
                  <a:spcBef>
                    <a:spcPts val="0"/>
                  </a:spcBef>
                  <a:spcAft>
                    <a:spcPts val="1800"/>
                  </a:spcAft>
                  <a:buNone/>
                </a:pPr>
                <a:endParaRPr lang="en-US" sz="1800" dirty="0" smtClean="0">
                  <a:latin typeface="Centaur" panose="02030504050205020304" pitchFamily="18" charset="0"/>
                  <a:cs typeface="Times New Roman" pitchFamily="18" charset="0"/>
                </a:endParaRPr>
              </a:p>
              <a:p>
                <a:pPr marL="283464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endParaRPr lang="en-US" sz="2000" dirty="0" smtClean="0">
                  <a:latin typeface="Centaur" panose="02030504050205020304" pitchFamily="18" charset="0"/>
                  <a:cs typeface="Times New Roman" pitchFamily="18" charset="0"/>
                </a:endParaRPr>
              </a:p>
              <a:p>
                <a:pPr marL="283464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endParaRPr lang="en-US" sz="2000" dirty="0">
                  <a:latin typeface="Centaur" panose="02030504050205020304" pitchFamily="18" charset="0"/>
                  <a:cs typeface="Times New Roman" pitchFamily="18" charset="0"/>
                </a:endParaRPr>
              </a:p>
              <a:p>
                <a:pPr marL="283464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endParaRPr lang="en-US" sz="2000" dirty="0" smtClean="0">
                  <a:latin typeface="Centaur" panose="02030504050205020304" pitchFamily="18" charset="0"/>
                  <a:cs typeface="Times New Roman" pitchFamily="18" charset="0"/>
                </a:endParaRPr>
              </a:p>
              <a:p>
                <a:pPr marL="283464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endParaRPr lang="en-US" sz="2000" dirty="0">
                  <a:latin typeface="Centaur" panose="02030504050205020304" pitchFamily="18" charset="0"/>
                  <a:cs typeface="Times New Roman" pitchFamily="18" charset="0"/>
                </a:endParaRPr>
              </a:p>
              <a:p>
                <a:pPr marL="283464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endParaRPr lang="en-US" sz="2000" dirty="0" smtClean="0">
                  <a:latin typeface="Centaur" panose="02030504050205020304" pitchFamily="18" charset="0"/>
                  <a:cs typeface="Times New Roman" pitchFamily="18" charset="0"/>
                </a:endParaRPr>
              </a:p>
              <a:p>
                <a:pPr marL="283464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endParaRPr lang="en-US" sz="2000" dirty="0">
                  <a:latin typeface="Centaur" panose="02030504050205020304" pitchFamily="18" charset="0"/>
                  <a:cs typeface="Times New Roman" pitchFamily="18" charset="0"/>
                </a:endParaRPr>
              </a:p>
              <a:p>
                <a:pPr marL="283464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endParaRPr lang="en-US" sz="2000" dirty="0" smtClean="0">
                  <a:latin typeface="Centaur" panose="02030504050205020304" pitchFamily="18" charset="0"/>
                  <a:cs typeface="Times New Roman" pitchFamily="18" charset="0"/>
                </a:endParaRPr>
              </a:p>
              <a:p>
                <a:pPr marL="283464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endParaRPr lang="en-US" sz="2000" dirty="0">
                  <a:latin typeface="Centaur" panose="02030504050205020304" pitchFamily="18" charset="0"/>
                  <a:cs typeface="Times New Roman" pitchFamily="18" charset="0"/>
                </a:endParaRPr>
              </a:p>
              <a:p>
                <a:pPr marL="283464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endParaRPr lang="en-US" sz="2000" dirty="0" smtClean="0">
                  <a:latin typeface="Centaur" panose="02030504050205020304" pitchFamily="18" charset="0"/>
                  <a:cs typeface="Times New Roman" pitchFamily="18" charset="0"/>
                </a:endParaRPr>
              </a:p>
              <a:p>
                <a:pPr marL="283464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000" dirty="0" smtClean="0">
                    <a:latin typeface="Centaur" panose="02030504050205020304" pitchFamily="18" charset="0"/>
                    <a:cs typeface="Times New Roman" pitchFamily="18" charset="0"/>
                  </a:rPr>
                  <a:t>Check for beam-column design is needed or not:</a:t>
                </a:r>
              </a:p>
              <a:p>
                <a:pPr marL="650177" lvl="1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ü"/>
                </a:pPr>
                <a:r>
                  <a:rPr lang="en-US" sz="1800" dirty="0" smtClean="0">
                    <a:latin typeface="Centaur" panose="02030504050205020304" pitchFamily="18" charset="0"/>
                    <a:cs typeface="Times New Roman" pitchFamily="18" charset="0"/>
                  </a:rPr>
                  <a:t>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  <a:cs typeface="Times New Roman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  <a:cs typeface="Times New Roman" pitchFamily="18" charset="0"/>
                          </a:rPr>
                          <m:t>𝑢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  <a:cs typeface="Times New Roman" pitchFamily="18" charset="0"/>
                      </a:rPr>
                      <m:t>&gt;</m:t>
                    </m:r>
                    <m:r>
                      <a:rPr lang="en-US" sz="1800" b="0" i="1" smtClean="0">
                        <a:latin typeface="Cambria Math"/>
                        <a:cs typeface="Times New Roman" pitchFamily="18" charset="0"/>
                      </a:rPr>
                      <m:t>0</m:t>
                    </m:r>
                    <m:r>
                      <a:rPr lang="en-US" sz="1800" b="0" i="1" smtClean="0">
                        <a:latin typeface="Cambria Math"/>
                        <a:cs typeface="Times New Roman" pitchFamily="18" charset="0"/>
                      </a:rPr>
                      <m:t>.</m:t>
                    </m:r>
                    <m:r>
                      <a:rPr lang="en-US" sz="1800" b="0" i="1" smtClean="0">
                        <a:latin typeface="Cambria Math"/>
                        <a:cs typeface="Times New Roman" pitchFamily="18" charset="0"/>
                      </a:rPr>
                      <m:t>1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  <a:cs typeface="Times New Roman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  <a:cs typeface="Times New Roman" pitchFamily="18" charset="0"/>
                          </a:rPr>
                          <m:t>𝑔</m:t>
                        </m:r>
                      </m:sub>
                    </m:sSub>
                    <m:acc>
                      <m:accPr>
                        <m:chr m:val="́"/>
                        <m:ctrlPr>
                          <a:rPr lang="en-US" sz="1800" i="1" smtClean="0">
                            <a:latin typeface="Cambria Math"/>
                            <a:cs typeface="Times New Roman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80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  <a:cs typeface="Times New Roman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  <a:cs typeface="Times New Roman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/>
                            <a:cs typeface="Times New Roman" pitchFamily="18" charset="0"/>
                          </a:rPr>
                          <m:t>  </m:t>
                        </m:r>
                      </m:e>
                    </m:acc>
                  </m:oMath>
                </a14:m>
                <a:r>
                  <a:rPr lang="en-US" sz="1800" dirty="0" smtClean="0">
                    <a:latin typeface="Centaur" panose="02030504050205020304" pitchFamily="18" charset="0"/>
                    <a:cs typeface="Times New Roman" pitchFamily="18" charset="0"/>
                  </a:rPr>
                  <a:t>                           Design for axial load is needed.</a:t>
                </a:r>
              </a:p>
              <a:p>
                <a:pPr marL="0" indent="0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838200"/>
                <a:ext cx="8382000" cy="5791199"/>
              </a:xfrm>
              <a:blipFill rotWithShape="1">
                <a:blip r:embed="rId2"/>
                <a:stretch>
                  <a:fillRect l="-655" t="-843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سهم إلى اليمين 1"/>
          <p:cNvSpPr/>
          <p:nvPr/>
        </p:nvSpPr>
        <p:spPr>
          <a:xfrm>
            <a:off x="2743200" y="3657600"/>
            <a:ext cx="12192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57400"/>
            <a:ext cx="7091363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سهم إلى اليمين 3"/>
          <p:cNvSpPr/>
          <p:nvPr/>
        </p:nvSpPr>
        <p:spPr>
          <a:xfrm>
            <a:off x="2895600" y="5791200"/>
            <a:ext cx="11430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86336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35534"/>
            <a:ext cx="8229600" cy="187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152400" y="914400"/>
            <a:ext cx="3581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Detailing sample</a:t>
            </a:r>
            <a:endParaRPr lang="ar-JO" dirty="0"/>
          </a:p>
        </p:txBody>
      </p:sp>
      <p:sp>
        <p:nvSpPr>
          <p:cNvPr id="6" name="مربع نص 5"/>
          <p:cNvSpPr txBox="1"/>
          <p:nvPr/>
        </p:nvSpPr>
        <p:spPr>
          <a:xfrm>
            <a:off x="457200" y="1762926"/>
            <a:ext cx="2590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  V.8</a:t>
            </a:r>
            <a:endParaRPr lang="ar-JO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" y="4572000"/>
            <a:ext cx="899160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مربع نص 9"/>
          <p:cNvSpPr txBox="1"/>
          <p:nvPr/>
        </p:nvSpPr>
        <p:spPr>
          <a:xfrm>
            <a:off x="647700" y="4248218"/>
            <a:ext cx="2590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Girder Beam   V.6</a:t>
            </a:r>
            <a:endParaRPr lang="ar-JO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471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933450"/>
          </a:xfrm>
        </p:spPr>
        <p:txBody>
          <a:bodyPr/>
          <a:lstStyle/>
          <a:p>
            <a:r>
              <a:rPr lang="en-US" sz="3600" b="1" dirty="0" smtClean="0"/>
              <a:t>Design of shear wall : </a:t>
            </a:r>
            <a:endParaRPr lang="ar-SA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4572000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Figure 6.14 below shows the location of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SW6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be checked :</a:t>
            </a:r>
          </a:p>
          <a:p>
            <a:pPr>
              <a:buNone/>
            </a:pPr>
            <a:endParaRPr lang="en-US" dirty="0" smtClean="0"/>
          </a:p>
          <a:p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362200"/>
            <a:ext cx="6096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704850"/>
          </a:xfrm>
        </p:spPr>
        <p:txBody>
          <a:bodyPr/>
          <a:lstStyle/>
          <a:p>
            <a:r>
              <a:rPr lang="en-US" sz="2400" dirty="0" smtClean="0"/>
              <a:t>Shear wall dimensions :</a:t>
            </a:r>
            <a:endParaRPr lang="ar-SA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Length = 5.45 m , thickness = 0.25 m , height = 24.5 m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Find the load on shear wall by section cut :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 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868 KN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Mu = 280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KN.m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Vu =  111 KN .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7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878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2514600"/>
            <a:ext cx="4038600" cy="83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2001"/>
            <a:ext cx="8229600" cy="5562600"/>
          </a:xfrm>
        </p:spPr>
        <p:txBody>
          <a:bodyPr/>
          <a:lstStyle/>
          <a:p>
            <a:r>
              <a:rPr lang="en-US" dirty="0" smtClean="0"/>
              <a:t>Shear wall checks : 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sz="2000" b="1" dirty="0" smtClean="0"/>
              <a:t>Thickness check :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Designing the horizontal steel using Eq.6.14-to- Eq.6.15 :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&gt;  , therefore, use the minimum horizontal steel according to ACI318-11 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ar-SA" sz="2000" dirty="0"/>
          </a:p>
        </p:txBody>
      </p:sp>
      <p:sp>
        <p:nvSpPr>
          <p:cNvPr id="1177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776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2089896"/>
            <a:ext cx="5791200" cy="596153"/>
          </a:xfrm>
          <a:prstGeom prst="rect">
            <a:avLst/>
          </a:prstGeom>
          <a:noFill/>
        </p:spPr>
      </p:pic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776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3657600"/>
            <a:ext cx="5245089" cy="533400"/>
          </a:xfrm>
          <a:prstGeom prst="rect">
            <a:avLst/>
          </a:prstGeom>
          <a:noFill/>
        </p:spPr>
      </p:pic>
      <p:sp>
        <p:nvSpPr>
          <p:cNvPr id="1177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776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9400" y="4419600"/>
            <a:ext cx="3668233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258" y="990600"/>
            <a:ext cx="888274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2001"/>
            <a:ext cx="8229600" cy="5562600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horizontal = 0.0025 b h = 0.0025 (1000)(250) =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615 mm2</a:t>
            </a: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Then, for each face of wall =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313 mm2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3Ø12/1m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1Ø12/300 mm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Designing the longitudinal steel using Eq.5.13, , as follow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Assume cover = 40 mm ,</a:t>
            </a: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7Ø20/1m for each side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1Ø20/150 mm  for each side 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7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673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3124200"/>
            <a:ext cx="5676900" cy="685800"/>
          </a:xfrm>
          <a:prstGeom prst="rect">
            <a:avLst/>
          </a:prstGeom>
          <a:noFill/>
        </p:spPr>
      </p:pic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673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4191000"/>
            <a:ext cx="4140200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23828726_1707857205905551_1015740379_o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2286000"/>
            <a:ext cx="8153400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footing :</a:t>
            </a:r>
            <a:endParaRPr lang="ar-SA" dirty="0"/>
          </a:p>
        </p:txBody>
      </p:sp>
      <p:pic>
        <p:nvPicPr>
          <p:cNvPr id="4" name="عنصر نائب للمحتوى 3" descr="23318612_1693137584044180_1822799418_n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1981200"/>
            <a:ext cx="6248400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5334000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C13 as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single footing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 all = 350 KN/m2 ,,,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P service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=3744  KN ,,, P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ultimate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=6554 KN </a:t>
            </a:r>
          </a:p>
          <a:p>
            <a:pPr>
              <a:buNone/>
            </a:pPr>
            <a:r>
              <a:rPr lang="en-US" sz="2400" dirty="0" smtClean="0"/>
              <a:t>The results :</a:t>
            </a:r>
          </a:p>
          <a:p>
            <a:pPr>
              <a:buNone/>
            </a:pPr>
            <a:r>
              <a:rPr lang="en-US" sz="2400" dirty="0" smtClean="0"/>
              <a:t>Area footing = 3.3 *3.3 </a:t>
            </a:r>
          </a:p>
          <a:p>
            <a:pPr>
              <a:buNone/>
            </a:pPr>
            <a:r>
              <a:rPr lang="en-US" sz="2400" dirty="0" smtClean="0"/>
              <a:t>Q </a:t>
            </a:r>
            <a:r>
              <a:rPr lang="en-US" sz="2400" dirty="0" err="1" smtClean="0"/>
              <a:t>ult</a:t>
            </a:r>
            <a:r>
              <a:rPr lang="en-US" sz="2400" dirty="0" smtClean="0"/>
              <a:t> = 600 KN\m2</a:t>
            </a:r>
          </a:p>
          <a:p>
            <a:pPr>
              <a:buNone/>
            </a:pPr>
            <a:r>
              <a:rPr lang="en-US" sz="2400" dirty="0" smtClean="0"/>
              <a:t>Thickness =</a:t>
            </a:r>
            <a:r>
              <a:rPr lang="ar-SA" sz="2400" smtClean="0"/>
              <a:t>8</a:t>
            </a:r>
            <a:r>
              <a:rPr lang="en-US" sz="2400" smtClean="0"/>
              <a:t>5 </a:t>
            </a:r>
            <a:r>
              <a:rPr lang="en-US" sz="2400" dirty="0" smtClean="0"/>
              <a:t>cm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Solve for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0.0023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= 0.0023* 1000* 800 = 1845 mm^2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min = 0.0018 *1000* 850 = 1530 mm^2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&gt; As min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so As = 1845 mm^2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6 Ø 20 / m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Shrinkage steel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5 Ø 20 / m 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/>
              <a:t> 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25395244_1732501176774487_2020753334_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143000"/>
            <a:ext cx="7964704" cy="3733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of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wall footing 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sz="2000" dirty="0" smtClean="0"/>
              <a:t>Take </a:t>
            </a:r>
            <a:r>
              <a:rPr lang="en-US" sz="2000" b="1" dirty="0" smtClean="0">
                <a:solidFill>
                  <a:srgbClr val="FF0000"/>
                </a:solidFill>
              </a:rPr>
              <a:t>S.W6</a:t>
            </a:r>
            <a:r>
              <a:rPr lang="en-US" sz="2000" dirty="0" smtClean="0"/>
              <a:t> as an example for design :</a:t>
            </a:r>
          </a:p>
          <a:p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Pult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=868 KN  ,,,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Pser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545 KN , </a:t>
            </a:r>
          </a:p>
          <a:p>
            <a:endParaRPr lang="en-US" sz="2000" dirty="0" smtClean="0"/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 results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Area footing = 1.60 *5.45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ult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600 KN\m2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Thickness =35cm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Solve for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ρ = 0.00376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0.00367*1000*300 = 1129 mm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5Ø18 / m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min = 0.0018*1000*350 =630 mm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3Ø18 / m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Total shrinkage steel = 1.60*1*630= 1008 mm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Shrinkage steel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4 Ø 18 / m 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/>
              <a:t> </a:t>
            </a:r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67401"/>
          </a:xfrm>
        </p:spPr>
        <p:txBody>
          <a:bodyPr/>
          <a:lstStyle/>
          <a:p>
            <a:pPr>
              <a:buNone/>
            </a:pPr>
            <a:r>
              <a:rPr lang="en-US" sz="1800" dirty="0" smtClean="0"/>
              <a:t> </a:t>
            </a:r>
          </a:p>
          <a:p>
            <a:pPr lvl="0">
              <a:buNone/>
            </a:pPr>
            <a:r>
              <a:rPr lang="en-US" sz="1800" b="1" u="sng" dirty="0" smtClean="0">
                <a:latin typeface="Times New Roman" pitchFamily="18" charset="0"/>
                <a:cs typeface="Times New Roman" pitchFamily="18" charset="0"/>
              </a:rPr>
              <a:t>Total Area Footing :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Area Footing = Area for Single Footing + Area For Wall Footing 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Area For single Footing = Area Group1 * No. + Area G2 * No. + Area G3 * No.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Area For Wall Footing =  Area Group1 * No. + Area G2 * No. + Area G3 * No.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Approx Area for Single Footing = 44.89 +67.27 + 88.36 = 210 m2 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Approx Area for Wall Footing = 19.2 +36 + 27.6 = 83 m2  .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So ,,,  </a:t>
            </a:r>
          </a:p>
          <a:p>
            <a:pPr lvl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The Total Area for footing = 210 + 83 = 300 m2 .  </a:t>
            </a:r>
          </a:p>
          <a:p>
            <a:pPr lvl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Building Area = 1530 m2  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75% (1530) = 1150 m2</a:t>
            </a:r>
          </a:p>
          <a:p>
            <a:pPr>
              <a:buNone/>
            </a:pPr>
            <a:r>
              <a:rPr lang="en-US" sz="1800" dirty="0" smtClean="0"/>
              <a:t> 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The Area footing is smaller than 75% from Building area  ,,, our Selection is Right 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9600" cy="857250"/>
          </a:xfrm>
        </p:spPr>
        <p:txBody>
          <a:bodyPr/>
          <a:lstStyle/>
          <a:p>
            <a:r>
              <a:rPr lang="en-US" sz="4400" dirty="0" smtClean="0"/>
              <a:t>Design of stairs :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24400"/>
          </a:xfrm>
        </p:spPr>
        <p:txBody>
          <a:bodyPr/>
          <a:lstStyle/>
          <a:p>
            <a:r>
              <a:rPr lang="en-US" sz="2400" dirty="0" smtClean="0"/>
              <a:t>Dimension of stairs:</a:t>
            </a:r>
            <a:endParaRPr lang="en-US" dirty="0" smtClean="0"/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thickness of stair slab is assumed based on ACI deflection table, and checked it with shear constraints</a:t>
            </a:r>
            <a:r>
              <a:rPr lang="en-US" sz="2400" dirty="0" smtClean="0"/>
              <a:t>.</a:t>
            </a:r>
          </a:p>
          <a:p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3048000"/>
            <a:ext cx="5791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Thickness of the flight :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We take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 =20cm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to minimize the deflection .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sp>
        <p:nvSpPr>
          <p:cNvPr id="1208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2083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1828800"/>
            <a:ext cx="1807633" cy="533400"/>
          </a:xfrm>
          <a:prstGeom prst="rect">
            <a:avLst/>
          </a:prstGeom>
          <a:noFill/>
        </p:spPr>
      </p:pic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3276600"/>
            <a:ext cx="571500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9600" cy="78105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3200" dirty="0" smtClean="0"/>
              <a:t>Load on stairs :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24400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total loads on stairs are:</a:t>
            </a:r>
          </a:p>
          <a:p>
            <a:pPr lv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own weight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 stairs = 0.2 ∗ 25  =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 KN/m</a:t>
            </a:r>
            <a:r>
              <a:rPr lang="en-US" sz="20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live load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is assumed =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KN/m2.</a:t>
            </a:r>
          </a:p>
          <a:p>
            <a:pPr lv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SD is summarized in table that shown the value of SD load =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KN/m2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u="sng" dirty="0" smtClean="0"/>
              <a:t>Checks :</a:t>
            </a:r>
          </a:p>
          <a:p>
            <a:pPr>
              <a:buNone/>
            </a:pPr>
            <a:r>
              <a:rPr lang="en-US" sz="2000" dirty="0" smtClean="0"/>
              <a:t>Deflection </a:t>
            </a:r>
            <a:r>
              <a:rPr lang="en-US" dirty="0" smtClean="0"/>
              <a:t>=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Note : the long term deflection is became approximately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8.73 mm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that is smaller than the  allowable deflection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OK </a:t>
            </a:r>
            <a:r>
              <a:rPr lang="en-US" sz="2000" b="1" dirty="0" smtClean="0"/>
              <a:t>.</a:t>
            </a:r>
            <a:endParaRPr lang="en-US" sz="20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29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4038600"/>
            <a:ext cx="5214408" cy="495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533400"/>
          </a:xfrm>
        </p:spPr>
        <p:txBody>
          <a:bodyPr/>
          <a:lstStyle/>
          <a:p>
            <a:pPr eaLnBrk="1" hangingPunct="1"/>
            <a:r>
              <a:rPr lang="en-US" altLang="ar-SA" sz="3000" b="1" u="sng" smtClean="0"/>
              <a:t>Project Description</a:t>
            </a:r>
            <a:endParaRPr lang="ar-SA" altLang="en-US" sz="30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686800" cy="55626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>
                <a:cs typeface="Times New Roman" pitchFamily="18" charset="0"/>
              </a:rPr>
              <a:t>The project is structural analysis and design </a:t>
            </a:r>
            <a:r>
              <a:rPr lang="en-US" sz="2200" dirty="0" smtClean="0">
                <a:cs typeface="Times New Roman" pitchFamily="18" charset="0"/>
              </a:rPr>
              <a:t>of </a:t>
            </a:r>
            <a:r>
              <a:rPr lang="en-US" sz="2200" dirty="0" err="1" smtClean="0">
                <a:cs typeface="Times New Roman" pitchFamily="18" charset="0"/>
              </a:rPr>
              <a:t>Rawabi</a:t>
            </a:r>
            <a:r>
              <a:rPr lang="en-US" sz="2200" dirty="0" smtClean="0">
                <a:cs typeface="Times New Roman" pitchFamily="18" charset="0"/>
              </a:rPr>
              <a:t> commercial building .</a:t>
            </a:r>
            <a:endParaRPr lang="en-US" sz="2200" dirty="0"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>
                <a:cs typeface="Times New Roman" pitchFamily="18" charset="0"/>
              </a:rPr>
              <a:t>The building is </a:t>
            </a:r>
            <a:r>
              <a:rPr lang="en-US" sz="2200" dirty="0" smtClean="0">
                <a:cs typeface="Times New Roman" pitchFamily="18" charset="0"/>
              </a:rPr>
              <a:t> Six floors </a:t>
            </a:r>
            <a:r>
              <a:rPr lang="en-US" sz="2200" dirty="0">
                <a:cs typeface="Times New Roman" pitchFamily="18" charset="0"/>
              </a:rPr>
              <a:t>of reinforced concrete</a:t>
            </a:r>
            <a:r>
              <a:rPr lang="en-US" sz="2200" dirty="0" smtClean="0">
                <a:cs typeface="Times New Roman" pitchFamily="18" charset="0"/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 smtClean="0">
                <a:cs typeface="Times New Roman" pitchFamily="18" charset="0"/>
              </a:rPr>
              <a:t>Contains one Block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 smtClean="0">
                <a:cs typeface="Times New Roman" pitchFamily="18" charset="0"/>
              </a:rPr>
              <a:t>The Area of  building around 1530 m2 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 smtClean="0">
                <a:cs typeface="Times New Roman" pitchFamily="18" charset="0"/>
              </a:rPr>
              <a:t>We added two halls in the last floors  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 smtClean="0">
                <a:cs typeface="Times New Roman" pitchFamily="18" charset="0"/>
              </a:rPr>
              <a:t>The area of hall is around 400 m2 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200" dirty="0" smtClean="0"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200" dirty="0"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533400" y="4038600"/>
          <a:ext cx="8382000" cy="238455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95500"/>
                <a:gridCol w="2095500"/>
                <a:gridCol w="2095500"/>
                <a:gridCol w="2095500"/>
              </a:tblGrid>
              <a:tr h="561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Function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Height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(m)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Area(m2)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Floors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1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Retail, resturant hall and dinning room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3.5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1530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First Floor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1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Offices , corridors , shops and ballrooms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3.5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1530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2400" b="1" baseline="30000" dirty="0">
                          <a:latin typeface="Times New Roman"/>
                          <a:ea typeface="Calibri"/>
                          <a:cs typeface="Arial"/>
                        </a:rPr>
                        <a:t>nd</a:t>
                      </a: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 – 6</a:t>
                      </a:r>
                      <a:r>
                        <a:rPr lang="en-US" sz="2400" b="1" baseline="30000" dirty="0">
                          <a:latin typeface="Times New Roman"/>
                          <a:ea typeface="Calibri"/>
                          <a:cs typeface="Arial"/>
                        </a:rPr>
                        <a:t>th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1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Two Wedding hall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3.5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2 X 400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The Roof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914400"/>
            <a:ext cx="8458200" cy="5943600"/>
          </a:xfrm>
        </p:spPr>
        <p:txBody>
          <a:bodyPr/>
          <a:lstStyle/>
          <a:p>
            <a:r>
              <a:rPr lang="en-US" b="1" u="sng" dirty="0" smtClean="0"/>
              <a:t>Check shear :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Vu = 64 KN 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Since  ΦVC &gt;Vu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112.5 &gt;64 KN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There's  No Need For Shear Reinforcement .</a:t>
            </a:r>
          </a:p>
          <a:p>
            <a:pPr>
              <a:buNone/>
            </a:pPr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2400" b="1" u="sng" dirty="0" smtClean="0"/>
              <a:t>Design for flexural: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the middle M22 (positive) = 27KN.m,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bottom steel in Flight :</a:t>
            </a: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4ϕ14 /m .</a:t>
            </a: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OR ,, Use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∅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12/20 cm) for all longitudinal steel ( main steel ) .</a:t>
            </a: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en-US" sz="2400" u="sng" dirty="0" smtClean="0"/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0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3004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1828800"/>
            <a:ext cx="6278880" cy="533400"/>
          </a:xfrm>
          <a:prstGeom prst="rect">
            <a:avLst/>
          </a:prstGeom>
          <a:noFill/>
        </p:spPr>
      </p:pic>
      <p:sp>
        <p:nvSpPr>
          <p:cNvPr id="130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3005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799" y="4572000"/>
            <a:ext cx="5539619" cy="762000"/>
          </a:xfrm>
          <a:prstGeom prst="rect">
            <a:avLst/>
          </a:prstGeom>
          <a:noFill/>
        </p:spPr>
      </p:pic>
      <p:sp>
        <p:nvSpPr>
          <p:cNvPr id="130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3005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5486400"/>
            <a:ext cx="4277226" cy="333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/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the middle M22 (positive) = 8KN.m,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bottom steel in Landing </a:t>
            </a: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Use minimum steel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As min = 0.0018 *1000*200 = 360 mm2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∅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12/1m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∅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12/25cm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OR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∅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10/20cm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Design for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Transverse steel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with stairs using (M11):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we said we defined the stairs as one way solid slab so the transverse moment is so small =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 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kN.m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 we used: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min= 0.0018 × 200 × 1000 =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360 mm</a:t>
            </a:r>
            <a:r>
              <a:rPr lang="en-US" sz="20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both face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∅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10/20cm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in each layer .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219201"/>
            <a:ext cx="4343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219200"/>
            <a:ext cx="4276725" cy="3329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1" descr="an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938" y="4841875"/>
            <a:ext cx="230346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7" name="Picture 2" descr="thank 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4263" y="1158875"/>
            <a:ext cx="5616575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8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277938"/>
            <a:ext cx="12874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3000" b="1" u="sng" smtClean="0"/>
              <a:t>Analysis and Design Principles</a:t>
            </a:r>
            <a:endParaRPr lang="en-US" altLang="en-US" sz="3000" u="sng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15240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cs typeface="Times New Roman" pitchFamily="18" charset="0"/>
              </a:rPr>
              <a:t>the design will be accomplished according to ACI-318-11 code, while the analysis part will be performed using the structural analysis program “SAP2000” .</a:t>
            </a:r>
          </a:p>
          <a:p>
            <a:pPr>
              <a:defRPr/>
            </a:pPr>
            <a:r>
              <a:rPr lang="en-US" sz="2400" dirty="0" smtClean="0">
                <a:cs typeface="Times New Roman" pitchFamily="18" charset="0"/>
              </a:rPr>
              <a:t>The footings are considered as fixed supports .</a:t>
            </a:r>
          </a:p>
          <a:p>
            <a:pPr marL="25200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500" dirty="0" smtClean="0"/>
          </a:p>
          <a:p>
            <a:pPr marL="25200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500" dirty="0"/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US" sz="2500" dirty="0">
              <a:latin typeface="+mj-lt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971800"/>
            <a:ext cx="7086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052513"/>
            <a:ext cx="8461375" cy="5616575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sz="3500" b="1" u="sng" dirty="0" smtClean="0">
                <a:solidFill>
                  <a:schemeClr val="accent1">
                    <a:lumMod val="75000"/>
                  </a:schemeClr>
                </a:solidFill>
              </a:rPr>
              <a:t>Structural Materials</a:t>
            </a:r>
            <a:endParaRPr lang="en-GB" sz="3400" b="1" i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sz="2900" i="1" u="sng" dirty="0" smtClean="0">
                <a:solidFill>
                  <a:srgbClr val="FF0000"/>
                </a:solidFill>
              </a:rPr>
              <a:t>Concrete: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GB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/>
              <a:t>     The concrete type for all structural Element is </a:t>
            </a:r>
            <a:r>
              <a:rPr lang="en-US" sz="2800" b="1" dirty="0" smtClean="0"/>
              <a:t>B</a:t>
            </a:r>
            <a:r>
              <a:rPr lang="en-US" sz="2800" b="1" dirty="0" smtClean="0">
                <a:latin typeface="+mj-lt"/>
              </a:rPr>
              <a:t>350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b="1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b="1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b="1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sz="2900" i="1" u="sng" dirty="0" smtClean="0">
                <a:solidFill>
                  <a:srgbClr val="FF0000"/>
                </a:solidFill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sz="2900" i="1" u="sng" dirty="0" smtClean="0">
                <a:solidFill>
                  <a:srgbClr val="FF0000"/>
                </a:solidFill>
              </a:rPr>
              <a:t>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>
              <a:solidFill>
                <a:srgbClr val="FF0000"/>
              </a:solidFill>
            </a:endParaRPr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667000"/>
            <a:ext cx="855345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مربع نص 6"/>
          <p:cNvSpPr txBox="1"/>
          <p:nvPr/>
        </p:nvSpPr>
        <p:spPr>
          <a:xfrm>
            <a:off x="304800" y="5105400"/>
            <a:ext cx="8839200" cy="16773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500" i="1" u="sng" dirty="0">
                <a:solidFill>
                  <a:srgbClr val="FF0000"/>
                </a:solidFill>
              </a:rPr>
              <a:t>Steel</a:t>
            </a:r>
            <a:r>
              <a:rPr lang="en-US" sz="2000" i="1" u="sng" dirty="0" smtClean="0">
                <a:solidFill>
                  <a:srgbClr val="FF0000"/>
                </a:solidFill>
              </a:rPr>
              <a:t>:</a:t>
            </a:r>
            <a:endParaRPr lang="en-US" sz="2200" i="1" u="sng" dirty="0">
              <a:solidFill>
                <a:srgbClr val="FF00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000" dirty="0"/>
              <a:t>The steel used in all reinforcements is ASTM A955 Grade 60, and this type has a tensile strength of 620 </a:t>
            </a:r>
            <a:r>
              <a:rPr lang="en-US" sz="2000" dirty="0" err="1"/>
              <a:t>MPa</a:t>
            </a:r>
            <a:r>
              <a:rPr lang="en-US" sz="2000" dirty="0"/>
              <a:t>, yield strength of 420 </a:t>
            </a:r>
            <a:r>
              <a:rPr lang="en-US" sz="2000" dirty="0" err="1"/>
              <a:t>MPa</a:t>
            </a:r>
            <a:r>
              <a:rPr lang="en-US" sz="2000" dirty="0"/>
              <a:t>, and modulus of elasticity of 200 </a:t>
            </a:r>
            <a:r>
              <a:rPr lang="en-US" sz="2000" dirty="0" err="1"/>
              <a:t>GPa</a:t>
            </a:r>
            <a:r>
              <a:rPr lang="en-US" sz="2000" dirty="0"/>
              <a:t>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765175"/>
            <a:ext cx="8229600" cy="5805488"/>
          </a:xfrm>
        </p:spPr>
        <p:txBody>
          <a:bodyPr>
            <a:normAutofit fontScale="85000" lnSpcReduction="20000"/>
          </a:bodyPr>
          <a:lstStyle/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Loads</a:t>
            </a:r>
            <a:endParaRPr lang="en-GB" sz="3600" b="1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3100" b="1" dirty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	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Gravity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loads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: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	</a:t>
            </a:r>
            <a:r>
              <a:rPr lang="en-US" sz="2600" dirty="0">
                <a:solidFill>
                  <a:srgbClr val="FF0000"/>
                </a:solidFill>
                <a:cs typeface="Times New Roman" pitchFamily="18" charset="0"/>
              </a:rPr>
              <a:t>Live load: </a:t>
            </a:r>
            <a:r>
              <a:rPr lang="en-US" sz="2600" dirty="0">
                <a:cs typeface="Times New Roman" pitchFamily="18" charset="0"/>
              </a:rPr>
              <a:t>according to </a:t>
            </a:r>
            <a:r>
              <a:rPr lang="en-US" sz="2600" dirty="0">
                <a:latin typeface="+mj-lt"/>
                <a:cs typeface="Times New Roman" pitchFamily="18" charset="0"/>
              </a:rPr>
              <a:t>UBC97</a:t>
            </a:r>
            <a:r>
              <a:rPr lang="en-US" sz="2600" dirty="0">
                <a:latin typeface="+mj-lt"/>
              </a:rPr>
              <a:t> ,</a:t>
            </a:r>
            <a:r>
              <a:rPr lang="en-US" sz="2600" dirty="0"/>
              <a:t> the following uniform live loads are used</a:t>
            </a: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r>
              <a:rPr lang="en-US" sz="2400" dirty="0" smtClean="0"/>
              <a:t>In this project, The live load of </a:t>
            </a:r>
            <a:r>
              <a:rPr lang="en-US" sz="2400" b="1" dirty="0" smtClean="0"/>
              <a:t> 5 </a:t>
            </a:r>
            <a:r>
              <a:rPr lang="en-US" sz="2400" b="1" dirty="0" err="1" smtClean="0"/>
              <a:t>kN</a:t>
            </a:r>
            <a:r>
              <a:rPr lang="en-US" sz="2400" b="1" dirty="0" smtClean="0"/>
              <a:t>/m</a:t>
            </a:r>
            <a:r>
              <a:rPr lang="en-US" sz="2400" b="1" baseline="30000" dirty="0" smtClean="0"/>
              <a:t>2</a:t>
            </a:r>
            <a:r>
              <a:rPr lang="en-US" sz="2400" dirty="0" smtClean="0"/>
              <a:t> will be used for first slabs , and  </a:t>
            </a:r>
            <a:r>
              <a:rPr lang="en-US" sz="2400" b="1" dirty="0" smtClean="0"/>
              <a:t>4 </a:t>
            </a:r>
            <a:r>
              <a:rPr lang="en-US" sz="2400" b="1" dirty="0" err="1" smtClean="0"/>
              <a:t>kN</a:t>
            </a:r>
            <a:r>
              <a:rPr lang="en-US" sz="2400" b="1" dirty="0" smtClean="0"/>
              <a:t>/m</a:t>
            </a:r>
            <a:r>
              <a:rPr lang="en-US" sz="2400" b="1" baseline="30000" dirty="0" smtClean="0"/>
              <a:t>2</a:t>
            </a:r>
            <a:r>
              <a:rPr lang="en-US" sz="2400" dirty="0" smtClean="0"/>
              <a:t> for another slabs .</a:t>
            </a:r>
            <a:endParaRPr lang="en-US" sz="16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   </a:t>
            </a:r>
            <a:r>
              <a:rPr lang="en-US" sz="2600" dirty="0">
                <a:solidFill>
                  <a:srgbClr val="FF0000"/>
                </a:solidFill>
                <a:cs typeface="Times New Roman" pitchFamily="18" charset="0"/>
              </a:rPr>
              <a:t>Dead load: </a:t>
            </a:r>
            <a:endParaRPr lang="en-US" sz="2600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 	</a:t>
            </a:r>
            <a:r>
              <a:rPr lang="en-US" dirty="0"/>
              <a:t>The super imposed dead load on slabs = </a:t>
            </a:r>
            <a:r>
              <a:rPr lang="en-US" dirty="0" smtClean="0"/>
              <a:t>3.7 </a:t>
            </a:r>
            <a:r>
              <a:rPr lang="en-US" dirty="0" err="1"/>
              <a:t>kN</a:t>
            </a:r>
            <a:r>
              <a:rPr lang="en-US" dirty="0"/>
              <a:t>/m2.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i="1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pPr marL="366713" lvl="1" indent="-366713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GB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GB" dirty="0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971800"/>
            <a:ext cx="63187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7090</TotalTime>
  <Words>2301</Words>
  <Application>Microsoft Office PowerPoint</Application>
  <PresentationFormat>عرض على الشاشة (3:4)‏</PresentationFormat>
  <Paragraphs>550</Paragraphs>
  <Slides>63</Slides>
  <Notes>4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63</vt:i4>
      </vt:variant>
    </vt:vector>
  </HeadingPairs>
  <TitlesOfParts>
    <vt:vector size="64" baseType="lpstr">
      <vt:lpstr>Flow</vt:lpstr>
      <vt:lpstr>An-Najah National University Faculty of Engineering and Information Technology Civil Engineering Department Graduation Project II Structural Design  and Analysis of  Rawabi Commercial Building</vt:lpstr>
      <vt:lpstr>Outline :</vt:lpstr>
      <vt:lpstr>Introduction :</vt:lpstr>
      <vt:lpstr>عرض تقديمي في PowerPoint</vt:lpstr>
      <vt:lpstr>عرض تقديمي في PowerPoint</vt:lpstr>
      <vt:lpstr>Project Description</vt:lpstr>
      <vt:lpstr>Analysis and Design Principles</vt:lpstr>
      <vt:lpstr>عرض تقديمي في PowerPoint</vt:lpstr>
      <vt:lpstr>عرض تقديمي في PowerPoint</vt:lpstr>
      <vt:lpstr>Masses:</vt:lpstr>
      <vt:lpstr>Load combinations</vt:lpstr>
      <vt:lpstr>Load combinations:</vt:lpstr>
      <vt:lpstr>Architectural Drawings Block</vt:lpstr>
      <vt:lpstr>2)  Lateral loads:</vt:lpstr>
      <vt:lpstr>Seismic loads UBC</vt:lpstr>
      <vt:lpstr> UBC Base shear values </vt:lpstr>
      <vt:lpstr>Seismic loads IBC</vt:lpstr>
      <vt:lpstr>عرض تقديمي في PowerPoint</vt:lpstr>
      <vt:lpstr>Comparing between  Base shear values according to codes :</vt:lpstr>
      <vt:lpstr>Comparing between  Base shear values according to codes :</vt:lpstr>
      <vt:lpstr>عرض تقديمي في PowerPoint</vt:lpstr>
      <vt:lpstr>Design of slab :  </vt:lpstr>
      <vt:lpstr>    Waffle Slab  :</vt:lpstr>
      <vt:lpstr>Slab Load :</vt:lpstr>
      <vt:lpstr>  Design of slab :  For Bending Moment  by taking a section cut in Frame at x-direction and y- direction </vt:lpstr>
      <vt:lpstr>عرض تقديمي في PowerPoint</vt:lpstr>
      <vt:lpstr>   Slab cross – section :</vt:lpstr>
      <vt:lpstr>عرض تقديمي في PowerPoint</vt:lpstr>
      <vt:lpstr>Dimension of columns :</vt:lpstr>
      <vt:lpstr>عرض تقديمي في PowerPoint</vt:lpstr>
      <vt:lpstr>Design of column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Design of Beams:</vt:lpstr>
      <vt:lpstr>Design of Beams:</vt:lpstr>
      <vt:lpstr>Design of Beams:</vt:lpstr>
      <vt:lpstr>Design of Beams:</vt:lpstr>
      <vt:lpstr>Design of Beams:</vt:lpstr>
      <vt:lpstr>Design of Beams:</vt:lpstr>
      <vt:lpstr>Design of Beams:</vt:lpstr>
      <vt:lpstr>عرض تقديمي في PowerPoint</vt:lpstr>
      <vt:lpstr>عرض تقديمي في PowerPoint</vt:lpstr>
      <vt:lpstr>عرض تقديمي في PowerPoint</vt:lpstr>
      <vt:lpstr>Design of shear wall : </vt:lpstr>
      <vt:lpstr>Shear wall dimensions :</vt:lpstr>
      <vt:lpstr>عرض تقديمي في PowerPoint</vt:lpstr>
      <vt:lpstr>عرض تقديمي في PowerPoint</vt:lpstr>
      <vt:lpstr>عرض تقديمي في PowerPoint</vt:lpstr>
      <vt:lpstr>Design of footing 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Design of stairs :</vt:lpstr>
      <vt:lpstr>عرض تقديمي في PowerPoint</vt:lpstr>
      <vt:lpstr> Load on stairs : 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</dc:title>
  <dc:creator>abo alrob</dc:creator>
  <cp:lastModifiedBy>hp</cp:lastModifiedBy>
  <cp:revision>166</cp:revision>
  <dcterms:created xsi:type="dcterms:W3CDTF">2015-12-18T09:15:46Z</dcterms:created>
  <dcterms:modified xsi:type="dcterms:W3CDTF">2016-12-19T23:29:34Z</dcterms:modified>
</cp:coreProperties>
</file>