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6">
  <p:sldMasterIdLst>
    <p:sldMasterId id="2147483728" r:id="rId1"/>
  </p:sldMasterIdLst>
  <p:notesMasterIdLst>
    <p:notesMasterId r:id="rId35"/>
  </p:notesMasterIdLst>
  <p:sldIdLst>
    <p:sldId id="256" r:id="rId2"/>
    <p:sldId id="257" r:id="rId3"/>
    <p:sldId id="258" r:id="rId4"/>
    <p:sldId id="286" r:id="rId5"/>
    <p:sldId id="324" r:id="rId6"/>
    <p:sldId id="287" r:id="rId7"/>
    <p:sldId id="259" r:id="rId8"/>
    <p:sldId id="260" r:id="rId9"/>
    <p:sldId id="323" r:id="rId10"/>
    <p:sldId id="261" r:id="rId11"/>
    <p:sldId id="341" r:id="rId12"/>
    <p:sldId id="262" r:id="rId13"/>
    <p:sldId id="340" r:id="rId14"/>
    <p:sldId id="263" r:id="rId15"/>
    <p:sldId id="264" r:id="rId16"/>
    <p:sldId id="265" r:id="rId17"/>
    <p:sldId id="269" r:id="rId18"/>
    <p:sldId id="288" r:id="rId19"/>
    <p:sldId id="272" r:id="rId20"/>
    <p:sldId id="273" r:id="rId21"/>
    <p:sldId id="275" r:id="rId22"/>
    <p:sldId id="276" r:id="rId23"/>
    <p:sldId id="300" r:id="rId24"/>
    <p:sldId id="291" r:id="rId25"/>
    <p:sldId id="293" r:id="rId26"/>
    <p:sldId id="294" r:id="rId27"/>
    <p:sldId id="295" r:id="rId28"/>
    <p:sldId id="297" r:id="rId29"/>
    <p:sldId id="296" r:id="rId30"/>
    <p:sldId id="301" r:id="rId31"/>
    <p:sldId id="302" r:id="rId32"/>
    <p:sldId id="303" r:id="rId33"/>
    <p:sldId id="343"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224D"/>
    <a:srgbClr val="5E2D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62" autoAdjust="0"/>
    <p:restoredTop sz="94660"/>
  </p:normalViewPr>
  <p:slideViewPr>
    <p:cSldViewPr snapToGrid="0">
      <p:cViewPr varScale="1">
        <p:scale>
          <a:sx n="74" d="100"/>
          <a:sy n="74" d="100"/>
        </p:scale>
        <p:origin x="756"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522275-1D64-4512-8664-8C062050A85B}" type="datetimeFigureOut">
              <a:rPr lang="en-US" smtClean="0"/>
              <a:t>12/20/2017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8F3BF7-6F9E-4A77-B094-0E581FB0E390}" type="slidenum">
              <a:rPr lang="en-US" smtClean="0"/>
              <a:t>‹#›</a:t>
            </a:fld>
            <a:endParaRPr lang="en-US"/>
          </a:p>
        </p:txBody>
      </p:sp>
    </p:spTree>
    <p:extLst>
      <p:ext uri="{BB962C8B-B14F-4D97-AF65-F5344CB8AC3E}">
        <p14:creationId xmlns:p14="http://schemas.microsoft.com/office/powerpoint/2010/main" val="1601938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98F3BF7-6F9E-4A77-B094-0E581FB0E390}" type="slidenum">
              <a:rPr lang="en-US" smtClean="0"/>
              <a:t>4</a:t>
            </a:fld>
            <a:endParaRPr lang="en-US"/>
          </a:p>
        </p:txBody>
      </p:sp>
    </p:spTree>
    <p:extLst>
      <p:ext uri="{BB962C8B-B14F-4D97-AF65-F5344CB8AC3E}">
        <p14:creationId xmlns:p14="http://schemas.microsoft.com/office/powerpoint/2010/main" val="3799758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B98F3BF7-6F9E-4A77-B094-0E581FB0E390}" type="slidenum">
              <a:rPr lang="en-US" smtClean="0"/>
              <a:t>7</a:t>
            </a:fld>
            <a:endParaRPr lang="en-US"/>
          </a:p>
        </p:txBody>
      </p:sp>
    </p:spTree>
    <p:extLst>
      <p:ext uri="{BB962C8B-B14F-4D97-AF65-F5344CB8AC3E}">
        <p14:creationId xmlns:p14="http://schemas.microsoft.com/office/powerpoint/2010/main" val="4069483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0E767F-E328-4A46-9658-BF639B883D1D}" type="slidenum">
              <a:rPr lang="en-US" smtClean="0"/>
              <a:t>33</a:t>
            </a:fld>
            <a:endParaRPr lang="en-US"/>
          </a:p>
        </p:txBody>
      </p:sp>
    </p:spTree>
    <p:extLst>
      <p:ext uri="{BB962C8B-B14F-4D97-AF65-F5344CB8AC3E}">
        <p14:creationId xmlns:p14="http://schemas.microsoft.com/office/powerpoint/2010/main" val="40339278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5923F103-BC34-4FE4-A40E-EDDEECFDA5D0}" type="datetimeFigureOut">
              <a:rPr lang="en-US" smtClean="0"/>
              <a:pPr/>
              <a:t>12/20/2017</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smtClean="0"/>
              <a:t>
              </a:t>
            </a:r>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632184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smtClean="0"/>
              <a:pPr/>
              <a:t>12/20/2017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8519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smtClean="0"/>
              <a:pPr/>
              <a:t>12/20/2017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41443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smtClean="0"/>
              <a:pPr/>
              <a:t>12/20/2017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1879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smtClean="0"/>
              <a:pPr/>
              <a:t>12/20/2017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1514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smtClean="0"/>
              <a:pPr/>
              <a:t>12/20/2017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00023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smtClean="0"/>
              <a:pPr/>
              <a:t>12/20/2017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7305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pPr/>
              <a:t>12/20/2017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7641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pPr/>
              <a:t>12/20/2017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6974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pPr/>
              <a:t>12/20/2017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54541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pPr/>
              <a:t>12/20/2017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24390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pPr/>
              <a:t>12/20/2017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39336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pPr/>
              <a:t>12/20/2017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24481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pPr/>
              <a:t>12/20/2017</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63745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pPr/>
              <a:t>12/20/2017</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24134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pPr/>
              <a:t>12/20/2017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13441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pPr/>
              <a:t>12/20/2017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5230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2BE451C3-0FF4-47C4-B829-773ADF60F88C}" type="datetimeFigureOut">
              <a:rPr lang="en-US" smtClean="0"/>
              <a:pPr/>
              <a:t>12/20/2017</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smtClean="0"/>
              <a:t>
              </a:t>
            </a:r>
            <a:endParaRPr lang="en-US" dirty="0"/>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22700070"/>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 id="2147483745"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8741" y="245175"/>
            <a:ext cx="8825658" cy="2677648"/>
          </a:xfrm>
        </p:spPr>
        <p:txBody>
          <a:bodyPr/>
          <a:lstStyle/>
          <a:p>
            <a:r>
              <a:rPr lang="en-US" dirty="0" smtClean="0"/>
              <a:t>soil improvement using shredded rubber tires</a:t>
            </a:r>
            <a:endParaRPr lang="en-US" dirty="0"/>
          </a:p>
        </p:txBody>
      </p:sp>
      <p:sp>
        <p:nvSpPr>
          <p:cNvPr id="3" name="TextBox 2"/>
          <p:cNvSpPr txBox="1"/>
          <p:nvPr/>
        </p:nvSpPr>
        <p:spPr>
          <a:xfrm>
            <a:off x="7863227" y="4932609"/>
            <a:ext cx="2218877" cy="1323439"/>
          </a:xfrm>
          <a:prstGeom prst="rect">
            <a:avLst/>
          </a:prstGeom>
          <a:noFill/>
        </p:spPr>
        <p:txBody>
          <a:bodyPr wrap="none" rtlCol="0">
            <a:spAutoFit/>
          </a:bodyPr>
          <a:lstStyle/>
          <a:p>
            <a:r>
              <a:rPr lang="en-US" sz="1600" dirty="0">
                <a:solidFill>
                  <a:schemeClr val="bg1"/>
                </a:solidFill>
              </a:rPr>
              <a:t> </a:t>
            </a:r>
            <a:r>
              <a:rPr lang="en-US" sz="1600" dirty="0" smtClean="0">
                <a:solidFill>
                  <a:schemeClr val="bg1"/>
                </a:solidFill>
              </a:rPr>
              <a:t>By:  </a:t>
            </a:r>
            <a:r>
              <a:rPr lang="en-US" sz="1600" b="1" dirty="0">
                <a:solidFill>
                  <a:schemeClr val="accent6">
                    <a:lumMod val="20000"/>
                    <a:lumOff val="80000"/>
                  </a:schemeClr>
                </a:solidFill>
              </a:rPr>
              <a:t>Ezedin </a:t>
            </a:r>
            <a:r>
              <a:rPr lang="en-US" sz="1600" b="1" dirty="0" smtClean="0">
                <a:solidFill>
                  <a:schemeClr val="accent6">
                    <a:lumMod val="20000"/>
                    <a:lumOff val="80000"/>
                  </a:schemeClr>
                </a:solidFill>
              </a:rPr>
              <a:t>Hamad</a:t>
            </a:r>
          </a:p>
          <a:p>
            <a:r>
              <a:rPr lang="en-US" sz="1600" dirty="0" smtClean="0">
                <a:solidFill>
                  <a:schemeClr val="accent6">
                    <a:lumMod val="20000"/>
                    <a:lumOff val="80000"/>
                  </a:schemeClr>
                </a:solidFill>
              </a:rPr>
              <a:t>        </a:t>
            </a:r>
            <a:r>
              <a:rPr lang="en-US" sz="1600" b="1" dirty="0">
                <a:solidFill>
                  <a:schemeClr val="accent6">
                    <a:lumMod val="20000"/>
                    <a:lumOff val="80000"/>
                  </a:schemeClr>
                </a:solidFill>
              </a:rPr>
              <a:t>Wael Alaqma</a:t>
            </a:r>
            <a:endParaRPr lang="en-US" sz="1600" dirty="0" smtClean="0">
              <a:solidFill>
                <a:schemeClr val="accent6">
                  <a:lumMod val="20000"/>
                  <a:lumOff val="80000"/>
                </a:schemeClr>
              </a:solidFill>
            </a:endParaRPr>
          </a:p>
          <a:p>
            <a:r>
              <a:rPr lang="en-US" sz="1600" dirty="0" smtClean="0">
                <a:solidFill>
                  <a:schemeClr val="accent6">
                    <a:lumMod val="20000"/>
                    <a:lumOff val="80000"/>
                  </a:schemeClr>
                </a:solidFill>
              </a:rPr>
              <a:t>        </a:t>
            </a:r>
            <a:r>
              <a:rPr lang="en-US" sz="1600" b="1" dirty="0">
                <a:solidFill>
                  <a:schemeClr val="accent6">
                    <a:lumMod val="20000"/>
                    <a:lumOff val="80000"/>
                  </a:schemeClr>
                </a:solidFill>
              </a:rPr>
              <a:t>Ahmad </a:t>
            </a:r>
            <a:r>
              <a:rPr lang="en-US" sz="1600" b="1" dirty="0" smtClean="0">
                <a:solidFill>
                  <a:schemeClr val="accent6">
                    <a:lumMod val="20000"/>
                    <a:lumOff val="80000"/>
                  </a:schemeClr>
                </a:solidFill>
              </a:rPr>
              <a:t>Bdair</a:t>
            </a:r>
          </a:p>
          <a:p>
            <a:r>
              <a:rPr lang="en-US" sz="1600" b="1" dirty="0" smtClean="0">
                <a:solidFill>
                  <a:schemeClr val="accent6">
                    <a:lumMod val="20000"/>
                    <a:lumOff val="80000"/>
                  </a:schemeClr>
                </a:solidFill>
              </a:rPr>
              <a:t>        Bahaa </a:t>
            </a:r>
            <a:r>
              <a:rPr lang="en-US" sz="1600" b="1" dirty="0">
                <a:solidFill>
                  <a:schemeClr val="accent6">
                    <a:lumMod val="20000"/>
                    <a:lumOff val="80000"/>
                  </a:schemeClr>
                </a:solidFill>
              </a:rPr>
              <a:t>Hamdan</a:t>
            </a:r>
            <a:endParaRPr lang="en-US" sz="1600" dirty="0">
              <a:solidFill>
                <a:schemeClr val="accent6">
                  <a:lumMod val="20000"/>
                  <a:lumOff val="80000"/>
                </a:schemeClr>
              </a:solidFill>
            </a:endParaRPr>
          </a:p>
          <a:p>
            <a:endParaRPr lang="en-US" sz="1600" dirty="0">
              <a:solidFill>
                <a:schemeClr val="accent6">
                  <a:lumMod val="20000"/>
                  <a:lumOff val="80000"/>
                </a:schemeClr>
              </a:solidFill>
            </a:endParaRPr>
          </a:p>
        </p:txBody>
      </p:sp>
      <p:sp>
        <p:nvSpPr>
          <p:cNvPr id="4" name="TextBox 3"/>
          <p:cNvSpPr txBox="1"/>
          <p:nvPr/>
        </p:nvSpPr>
        <p:spPr>
          <a:xfrm>
            <a:off x="858741" y="4932609"/>
            <a:ext cx="3634328" cy="923330"/>
          </a:xfrm>
          <a:prstGeom prst="rect">
            <a:avLst/>
          </a:prstGeom>
          <a:noFill/>
        </p:spPr>
        <p:txBody>
          <a:bodyPr wrap="none" rtlCol="0">
            <a:spAutoFit/>
          </a:bodyPr>
          <a:lstStyle/>
          <a:p>
            <a:r>
              <a:rPr lang="en-US" sz="1600" dirty="0">
                <a:solidFill>
                  <a:schemeClr val="bg1"/>
                </a:solidFill>
              </a:rPr>
              <a:t>Supervisor Name :</a:t>
            </a:r>
          </a:p>
          <a:p>
            <a:r>
              <a:rPr lang="en-US" sz="1600" b="1" dirty="0">
                <a:solidFill>
                  <a:schemeClr val="bg1"/>
                </a:solidFill>
                <a:latin typeface="Times New Roman" panose="02020603050405020304" pitchFamily="18" charset="0"/>
                <a:cs typeface="Times New Roman" panose="02020603050405020304" pitchFamily="18" charset="0"/>
              </a:rPr>
              <a:t> </a:t>
            </a:r>
            <a:r>
              <a:rPr lang="en-US" sz="1600" b="1" dirty="0" smtClean="0">
                <a:solidFill>
                  <a:schemeClr val="bg1"/>
                </a:solidFill>
                <a:latin typeface="Times New Roman" panose="02020603050405020304" pitchFamily="18" charset="0"/>
                <a:cs typeface="Times New Roman" panose="02020603050405020304" pitchFamily="18" charset="0"/>
              </a:rPr>
              <a:t>                            </a:t>
            </a:r>
            <a:r>
              <a:rPr lang="en-US" b="1" dirty="0" smtClean="0">
                <a:solidFill>
                  <a:schemeClr val="bg1"/>
                </a:solidFill>
              </a:rPr>
              <a:t>Dr.Isam Jardaneh</a:t>
            </a:r>
            <a:endParaRPr lang="en-US" b="1" dirty="0">
              <a:solidFill>
                <a:schemeClr val="bg1"/>
              </a:solidFill>
              <a:latin typeface="Times New Roman" panose="02020603050405020304" pitchFamily="18" charset="0"/>
              <a:cs typeface="Times New Roman" panose="02020603050405020304" pitchFamily="18" charset="0"/>
            </a:endParaRPr>
          </a:p>
          <a:p>
            <a:endParaRPr lang="en-US" sz="2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6320" y="3027609"/>
            <a:ext cx="2400300" cy="1905000"/>
          </a:xfrm>
          <a:prstGeom prst="rect">
            <a:avLst/>
          </a:prstGeom>
        </p:spPr>
      </p:pic>
    </p:spTree>
    <p:extLst>
      <p:ext uri="{BB962C8B-B14F-4D97-AF65-F5344CB8AC3E}">
        <p14:creationId xmlns:p14="http://schemas.microsoft.com/office/powerpoint/2010/main" val="33219903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870636"/>
            <a:ext cx="8761413" cy="706964"/>
          </a:xfrm>
        </p:spPr>
        <p:txBody>
          <a:bodyPr/>
          <a:lstStyle/>
          <a:p>
            <a:r>
              <a:rPr lang="en-US" dirty="0"/>
              <a:t>Cantilever retaining wall with backfill material </a:t>
            </a:r>
            <a:r>
              <a:rPr lang="en-US" dirty="0">
                <a:solidFill>
                  <a:schemeClr val="tx1"/>
                </a:solidFill>
              </a:rPr>
              <a:t>only</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a:t>The retaining wall will be design in different heights as below </a:t>
            </a:r>
          </a:p>
          <a:p>
            <a:pPr lvl="0">
              <a:buFont typeface="Wingdings" panose="05000000000000000000" pitchFamily="2" charset="2"/>
              <a:buChar char="q"/>
            </a:pPr>
            <a:r>
              <a:rPr lang="en-US" sz="2800" dirty="0"/>
              <a:t>R.W #1=2m</a:t>
            </a:r>
            <a:endParaRPr lang="en-US" sz="2800" dirty="0"/>
          </a:p>
          <a:p>
            <a:pPr>
              <a:buFont typeface="Wingdings" panose="05000000000000000000" pitchFamily="2" charset="2"/>
              <a:buChar char="q"/>
            </a:pPr>
            <a:r>
              <a:rPr lang="en-US" sz="2800" dirty="0"/>
              <a:t>R.W #2=3m</a:t>
            </a:r>
            <a:endParaRPr lang="en-US" sz="2800" dirty="0"/>
          </a:p>
          <a:p>
            <a:pPr lvl="0">
              <a:buFont typeface="Wingdings" panose="05000000000000000000" pitchFamily="2" charset="2"/>
              <a:buChar char="q"/>
            </a:pPr>
            <a:r>
              <a:rPr lang="en-US" sz="2800" dirty="0"/>
              <a:t>R.W #3=4m</a:t>
            </a:r>
            <a:endParaRPr lang="en-US" sz="2800" dirty="0"/>
          </a:p>
          <a:p>
            <a:pPr lvl="0">
              <a:buFont typeface="Wingdings" panose="05000000000000000000" pitchFamily="2" charset="2"/>
              <a:buChar char="q"/>
            </a:pPr>
            <a:r>
              <a:rPr lang="en-US" sz="2800" dirty="0"/>
              <a:t>R.W #4=5m</a:t>
            </a:r>
            <a:endParaRPr lang="en-US" sz="2800" dirty="0"/>
          </a:p>
          <a:p>
            <a:pPr lvl="0">
              <a:buFont typeface="Wingdings" panose="05000000000000000000" pitchFamily="2" charset="2"/>
              <a:buChar char="q"/>
            </a:pPr>
            <a:r>
              <a:rPr lang="en-US" sz="2800" dirty="0"/>
              <a:t>R.W #5=6m</a:t>
            </a:r>
            <a:endParaRPr lang="en-US" sz="2800" dirty="0"/>
          </a:p>
          <a:p>
            <a:pPr lvl="0">
              <a:buFont typeface="Wingdings" panose="05000000000000000000" pitchFamily="2" charset="2"/>
              <a:buChar char="q"/>
            </a:pPr>
            <a:r>
              <a:rPr lang="en-US" sz="2800" dirty="0"/>
              <a:t>R.W #6=7m</a:t>
            </a:r>
            <a:endParaRPr lang="en-US" sz="2800" dirty="0"/>
          </a:p>
          <a:p>
            <a:endParaRPr lang="en-US" sz="2800" dirty="0"/>
          </a:p>
        </p:txBody>
      </p:sp>
    </p:spTree>
    <p:extLst>
      <p:ext uri="{BB962C8B-B14F-4D97-AF65-F5344CB8AC3E}">
        <p14:creationId xmlns:p14="http://schemas.microsoft.com/office/powerpoint/2010/main" val="5032066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Cantilever retaining wall with backfill material </a:t>
            </a:r>
            <a:r>
              <a:rPr lang="en-US" dirty="0">
                <a:solidFill>
                  <a:schemeClr val="tx1"/>
                </a:solidFill>
              </a:rPr>
              <a:t>only</a:t>
            </a:r>
            <a:endParaRPr lang="en-US" dirty="0"/>
          </a:p>
        </p:txBody>
      </p:sp>
      <p:sp>
        <p:nvSpPr>
          <p:cNvPr id="3" name="Content Placeholder 2"/>
          <p:cNvSpPr>
            <a:spLocks noGrp="1"/>
          </p:cNvSpPr>
          <p:nvPr>
            <p:ph idx="1"/>
          </p:nvPr>
        </p:nvSpPr>
        <p:spPr>
          <a:xfrm>
            <a:off x="386366" y="2331075"/>
            <a:ext cx="11114468" cy="3992451"/>
          </a:xfrm>
        </p:spPr>
        <p:txBody>
          <a:bodyPr>
            <a:normAutofit/>
          </a:bodyPr>
          <a:lstStyle/>
          <a:p>
            <a:r>
              <a:rPr lang="en-US" sz="2000" b="1" u="sng" dirty="0" smtClean="0"/>
              <a:t>Assumptions </a:t>
            </a:r>
          </a:p>
          <a:p>
            <a:endParaRPr lang="en-US" sz="2000" b="1" u="sng" dirty="0"/>
          </a:p>
          <a:p>
            <a:pPr lvl="0"/>
            <a:r>
              <a:rPr lang="en-US" sz="2000" dirty="0"/>
              <a:t>No water table and no seepage</a:t>
            </a:r>
            <a:endParaRPr lang="en-US" sz="2000" dirty="0"/>
          </a:p>
          <a:p>
            <a:pPr lvl="0"/>
            <a:r>
              <a:rPr lang="en-US" sz="2000" dirty="0"/>
              <a:t>No shear key , Active pressure not applied on back of shear key for sliding</a:t>
            </a:r>
            <a:endParaRPr lang="en-US" sz="2000" dirty="0"/>
          </a:p>
          <a:p>
            <a:pPr lvl="0"/>
            <a:r>
              <a:rPr lang="en-US" sz="2000" dirty="0"/>
              <a:t>Coulomb theory is applied , no seismic loads  </a:t>
            </a:r>
            <a:endParaRPr lang="en-US" sz="2000" dirty="0"/>
          </a:p>
          <a:p>
            <a:pPr lvl="0"/>
            <a:r>
              <a:rPr lang="en-US" sz="2000" dirty="0"/>
              <a:t>At = .3 m , H3= 0 m</a:t>
            </a:r>
            <a:endParaRPr lang="en-US" sz="2000" dirty="0"/>
          </a:p>
          <a:p>
            <a:pPr lvl="0"/>
            <a:r>
              <a:rPr lang="en-US" sz="2000" dirty="0" err="1"/>
              <a:t>Cov</a:t>
            </a:r>
            <a:r>
              <a:rPr lang="en-US" sz="2000" dirty="0"/>
              <a:t>. wall= 50 mm</a:t>
            </a:r>
            <a:endParaRPr lang="en-US" sz="2000" dirty="0"/>
          </a:p>
          <a:p>
            <a:pPr lvl="0"/>
            <a:r>
              <a:rPr lang="en-US" sz="2000" dirty="0" err="1"/>
              <a:t>Cov</a:t>
            </a:r>
            <a:r>
              <a:rPr lang="en-US" sz="2000" dirty="0"/>
              <a:t>. base= 50 mm</a:t>
            </a:r>
            <a:endParaRPr lang="en-US" sz="2000" dirty="0"/>
          </a:p>
          <a:p>
            <a:pPr lvl="0"/>
            <a:r>
              <a:rPr lang="en-US" sz="2000" dirty="0"/>
              <a:t>W = 10 kn/m</a:t>
            </a:r>
            <a:r>
              <a:rPr lang="en-US" sz="2000" baseline="30000" dirty="0"/>
              <a:t>2</a:t>
            </a:r>
            <a:endParaRPr lang="en-US" sz="2000" dirty="0"/>
          </a:p>
          <a:p>
            <a:pPr>
              <a:buFont typeface="Wingdings" panose="05000000000000000000" pitchFamily="2" charset="2"/>
              <a:buChar char="q"/>
            </a:pPr>
            <a:endParaRPr lang="en-US" sz="2000" b="1" u="sng" dirty="0" smtClean="0"/>
          </a:p>
          <a:p>
            <a:endParaRPr lang="en-US" sz="2000" dirty="0"/>
          </a:p>
        </p:txBody>
      </p:sp>
    </p:spTree>
    <p:extLst>
      <p:ext uri="{BB962C8B-B14F-4D97-AF65-F5344CB8AC3E}">
        <p14:creationId xmlns:p14="http://schemas.microsoft.com/office/powerpoint/2010/main" val="3862546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61" y="2355401"/>
            <a:ext cx="11830491" cy="4502599"/>
          </a:xfrm>
        </p:spPr>
        <p:txBody>
          <a:bodyPr numCol="1">
            <a:normAutofit fontScale="85000" lnSpcReduction="20000"/>
          </a:bodyPr>
          <a:lstStyle/>
          <a:p>
            <a:pPr marL="0" indent="0">
              <a:buNone/>
            </a:pPr>
            <a:r>
              <a:rPr lang="en-US" sz="2800" b="1" u="sng" dirty="0" smtClean="0"/>
              <a:t>Sample design of retaining wall number 5 (6m height)for clay soil under base</a:t>
            </a:r>
            <a:endParaRPr lang="en-US" sz="2800" dirty="0" smtClean="0"/>
          </a:p>
          <a:p>
            <a:pPr>
              <a:buFont typeface="Wingdings" panose="05000000000000000000" pitchFamily="2" charset="2"/>
              <a:buChar char="q"/>
            </a:pPr>
            <a:r>
              <a:rPr lang="en-US" sz="2800" b="1" dirty="0" smtClean="0"/>
              <a:t>Input data :</a:t>
            </a:r>
          </a:p>
          <a:p>
            <a:pPr lvl="0"/>
            <a:r>
              <a:rPr lang="en-US" sz="2000" b="1" dirty="0" smtClean="0"/>
              <a:t>H1=6m  </a:t>
            </a:r>
            <a:r>
              <a:rPr lang="en-US" sz="2000" dirty="0" smtClean="0"/>
              <a:t>(</a:t>
            </a:r>
            <a:r>
              <a:rPr lang="en-US" sz="2000" dirty="0"/>
              <a:t>R.W height</a:t>
            </a:r>
            <a:r>
              <a:rPr lang="en-US" sz="2000" dirty="0"/>
              <a:t>) </a:t>
            </a:r>
            <a:endParaRPr lang="en-US" sz="2000" b="1" dirty="0" smtClean="0"/>
          </a:p>
          <a:p>
            <a:pPr lvl="0"/>
            <a:r>
              <a:rPr lang="en-US" sz="2000" b="1" dirty="0" smtClean="0"/>
              <a:t>H2=0.8m  </a:t>
            </a:r>
            <a:r>
              <a:rPr lang="en-US" sz="2000" dirty="0" smtClean="0"/>
              <a:t>(</a:t>
            </a:r>
            <a:r>
              <a:rPr lang="en-US" sz="2000" dirty="0"/>
              <a:t>height of the soil in front of the wall)</a:t>
            </a:r>
            <a:r>
              <a:rPr lang="en-US" sz="2000" b="1" dirty="0" smtClean="0"/>
              <a:t> </a:t>
            </a:r>
          </a:p>
          <a:p>
            <a:pPr lvl="0"/>
            <a:r>
              <a:rPr lang="en-US" sz="2000" b="1" dirty="0" smtClean="0"/>
              <a:t>B=1.3m  </a:t>
            </a:r>
            <a:r>
              <a:rPr lang="en-US" sz="2000" dirty="0" smtClean="0"/>
              <a:t>(horizontal base dimension in front of the wall)</a:t>
            </a:r>
          </a:p>
          <a:p>
            <a:pPr lvl="0"/>
            <a:r>
              <a:rPr lang="en-US" sz="2000" b="1" dirty="0" smtClean="0"/>
              <a:t>D=1.8m  </a:t>
            </a:r>
            <a:r>
              <a:rPr lang="en-US" sz="2000" dirty="0" smtClean="0"/>
              <a:t>(horizontal base dimension at the back of the wall)</a:t>
            </a:r>
          </a:p>
          <a:p>
            <a:pPr lvl="0"/>
            <a:r>
              <a:rPr lang="en-US" sz="2000" b="1" dirty="0" smtClean="0"/>
              <a:t>C=0.8m  </a:t>
            </a:r>
            <a:r>
              <a:rPr lang="en-US" sz="2000" dirty="0" smtClean="0"/>
              <a:t>(depth of base)</a:t>
            </a:r>
          </a:p>
          <a:p>
            <a:pPr lvl="0"/>
            <a:r>
              <a:rPr lang="en-US" sz="2000" b="1" dirty="0" smtClean="0"/>
              <a:t>At=0.3m</a:t>
            </a:r>
            <a:r>
              <a:rPr lang="en-US" sz="2000" dirty="0" smtClean="0"/>
              <a:t>  (wall thickness at the top)</a:t>
            </a:r>
          </a:p>
          <a:p>
            <a:pPr lvl="0"/>
            <a:r>
              <a:rPr lang="en-US" sz="2000" b="1" dirty="0" err="1" smtClean="0"/>
              <a:t>Ab</a:t>
            </a:r>
            <a:r>
              <a:rPr lang="en-US" sz="2000" b="1" dirty="0" smtClean="0"/>
              <a:t>=0.7m</a:t>
            </a:r>
            <a:r>
              <a:rPr lang="en-US" sz="2000" dirty="0" smtClean="0"/>
              <a:t>  ( wall thickness at the bottom)</a:t>
            </a:r>
          </a:p>
          <a:p>
            <a:pPr lvl="0"/>
            <a:r>
              <a:rPr lang="en-US" sz="2000" b="1" dirty="0" smtClean="0"/>
              <a:t>W=10 kn/m2  </a:t>
            </a:r>
            <a:r>
              <a:rPr lang="en-US" sz="2000" dirty="0" smtClean="0"/>
              <a:t>(distributed load behind the wall)</a:t>
            </a:r>
          </a:p>
          <a:p>
            <a:pPr lvl="0"/>
            <a:r>
              <a:rPr lang="en-US" sz="2000" dirty="0" smtClean="0"/>
              <a:t> </a:t>
            </a:r>
            <a:r>
              <a:rPr lang="en-US" sz="2000" b="1" dirty="0" smtClean="0"/>
              <a:t>ɸ=35°   </a:t>
            </a:r>
            <a:r>
              <a:rPr lang="en-US" sz="2000" dirty="0" smtClean="0"/>
              <a:t>(angle of internal friction)</a:t>
            </a:r>
          </a:p>
          <a:p>
            <a:pPr lvl="0"/>
            <a:r>
              <a:rPr lang="en-US" sz="2000" b="1" dirty="0" smtClean="0"/>
              <a:t>δ=20°   </a:t>
            </a:r>
            <a:r>
              <a:rPr lang="en-US" sz="2000" dirty="0" smtClean="0"/>
              <a:t>(angle of friction between wall and soil)</a:t>
            </a:r>
          </a:p>
          <a:p>
            <a:pPr lvl="0"/>
            <a:r>
              <a:rPr lang="en-US" sz="2000" b="1" dirty="0" smtClean="0"/>
              <a:t>ρ </a:t>
            </a:r>
            <a:r>
              <a:rPr lang="en-US" sz="2000" b="1" dirty="0" err="1" smtClean="0"/>
              <a:t>Conc</a:t>
            </a:r>
            <a:r>
              <a:rPr lang="en-US" sz="2000" b="1" dirty="0" smtClean="0"/>
              <a:t>=25 kn/m</a:t>
            </a:r>
            <a:r>
              <a:rPr lang="en-US" sz="2000" b="1" baseline="30000" dirty="0" smtClean="0"/>
              <a:t>3</a:t>
            </a:r>
            <a:r>
              <a:rPr lang="en-US" sz="2000" dirty="0" smtClean="0"/>
              <a:t>   (density of concrete)</a:t>
            </a:r>
          </a:p>
          <a:p>
            <a:pPr marL="0" lvl="0" indent="0">
              <a:buNone/>
            </a:pPr>
            <a:endParaRPr lang="en-US" sz="2000" b="1" dirty="0" smtClean="0"/>
          </a:p>
          <a:p>
            <a:pPr marL="0" lvl="0" indent="0">
              <a:buNone/>
            </a:pPr>
            <a:endParaRPr lang="en-US" sz="2000" b="1" dirty="0" smtClean="0"/>
          </a:p>
          <a:p>
            <a:pPr marL="0" lvl="0" indent="0">
              <a:buNone/>
            </a:pPr>
            <a:endParaRPr lang="en-US" sz="2000" b="1" dirty="0" smtClean="0"/>
          </a:p>
          <a:p>
            <a:pPr marL="0" lvl="0" indent="0">
              <a:buNone/>
            </a:pPr>
            <a:endParaRPr lang="en-US" sz="2000" b="1" dirty="0" smtClean="0"/>
          </a:p>
          <a:p>
            <a:endParaRPr lang="en-US" sz="2000" b="1" dirty="0"/>
          </a:p>
          <a:p>
            <a:pPr lvl="0"/>
            <a:endParaRPr lang="en-US" sz="2800" dirty="0" smtClean="0"/>
          </a:p>
          <a:p>
            <a:pPr marL="0" indent="0">
              <a:buNone/>
            </a:pPr>
            <a:endParaRPr lang="en-US" sz="2800" b="1" dirty="0"/>
          </a:p>
          <a:p>
            <a:endParaRPr lang="en-US" sz="2800" dirty="0"/>
          </a:p>
          <a:p>
            <a:endParaRPr lang="en-US" sz="2800" dirty="0" smtClean="0"/>
          </a:p>
        </p:txBody>
      </p:sp>
      <p:sp>
        <p:nvSpPr>
          <p:cNvPr id="4" name="Title 1"/>
          <p:cNvSpPr txBox="1">
            <a:spLocks/>
          </p:cNvSpPr>
          <p:nvPr/>
        </p:nvSpPr>
        <p:spPr bwMode="gray">
          <a:xfrm>
            <a:off x="1154954" y="870636"/>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t>Cantilever retaining wall with backfill material </a:t>
            </a:r>
            <a:r>
              <a:rPr lang="en-US">
                <a:solidFill>
                  <a:schemeClr val="tx1"/>
                </a:solidFill>
              </a:rPr>
              <a:t>only</a:t>
            </a:r>
            <a:endParaRPr lang="en-US" dirty="0"/>
          </a:p>
        </p:txBody>
      </p:sp>
      <p:sp>
        <p:nvSpPr>
          <p:cNvPr id="6" name="Rectangle 1"/>
          <p:cNvSpPr>
            <a:spLocks noChangeArrowheads="1"/>
          </p:cNvSpPr>
          <p:nvPr/>
        </p:nvSpPr>
        <p:spPr bwMode="auto">
          <a:xfrm>
            <a:off x="1302451" y="3116449"/>
            <a:ext cx="3010586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Content Placeholder 2"/>
          <p:cNvSpPr txBox="1">
            <a:spLocks/>
          </p:cNvSpPr>
          <p:nvPr/>
        </p:nvSpPr>
        <p:spPr>
          <a:xfrm>
            <a:off x="5325029" y="2386323"/>
            <a:ext cx="5301179" cy="494865"/>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buNone/>
            </a:pPr>
            <a:endParaRPr lang="en-US" sz="2600" dirty="0"/>
          </a:p>
        </p:txBody>
      </p:sp>
    </p:spTree>
    <p:extLst>
      <p:ext uri="{BB962C8B-B14F-4D97-AF65-F5344CB8AC3E}">
        <p14:creationId xmlns:p14="http://schemas.microsoft.com/office/powerpoint/2010/main" val="11801242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Cantilever retaining wall with backfill material </a:t>
            </a:r>
            <a:r>
              <a:rPr lang="en-US" dirty="0">
                <a:solidFill>
                  <a:schemeClr val="tx1"/>
                </a:solidFill>
              </a:rPr>
              <a:t>only</a:t>
            </a:r>
            <a:endParaRPr lang="en-US" dirty="0"/>
          </a:p>
        </p:txBody>
      </p:sp>
      <p:sp>
        <p:nvSpPr>
          <p:cNvPr id="3" name="Content Placeholder 2"/>
          <p:cNvSpPr>
            <a:spLocks noGrp="1"/>
          </p:cNvSpPr>
          <p:nvPr>
            <p:ph idx="1"/>
          </p:nvPr>
        </p:nvSpPr>
        <p:spPr>
          <a:xfrm>
            <a:off x="450761" y="2603499"/>
            <a:ext cx="11217497" cy="3990483"/>
          </a:xfrm>
        </p:spPr>
        <p:txBody>
          <a:bodyPr>
            <a:normAutofit/>
          </a:bodyPr>
          <a:lstStyle/>
          <a:p>
            <a:r>
              <a:rPr lang="en-US" b="1" dirty="0"/>
              <a:t>ρ Soil</a:t>
            </a:r>
            <a:r>
              <a:rPr lang="en-US" dirty="0"/>
              <a:t>= 22.8 kn/m</a:t>
            </a:r>
            <a:r>
              <a:rPr lang="en-US" baseline="30000" dirty="0"/>
              <a:t>3 </a:t>
            </a:r>
            <a:r>
              <a:rPr lang="en-US" dirty="0"/>
              <a:t>( density of soil )</a:t>
            </a:r>
            <a:endParaRPr lang="en-US" b="1" dirty="0"/>
          </a:p>
          <a:p>
            <a:pPr lvl="0"/>
            <a:r>
              <a:rPr lang="en-US" b="1" dirty="0"/>
              <a:t>fc`</a:t>
            </a:r>
            <a:r>
              <a:rPr lang="en-US" dirty="0"/>
              <a:t>=25 Mpa( concrete cube compressive strength)</a:t>
            </a:r>
          </a:p>
          <a:p>
            <a:pPr lvl="0"/>
            <a:r>
              <a:rPr lang="en-US" dirty="0"/>
              <a:t> </a:t>
            </a:r>
            <a:r>
              <a:rPr lang="en-US" b="1" dirty="0" err="1"/>
              <a:t>fy</a:t>
            </a:r>
            <a:r>
              <a:rPr lang="en-US" dirty="0"/>
              <a:t>=450 Mpa( reinforcement yield strength )</a:t>
            </a:r>
          </a:p>
          <a:p>
            <a:pPr lvl="0"/>
            <a:r>
              <a:rPr lang="en-US" b="1" dirty="0"/>
              <a:t>SF overt.</a:t>
            </a:r>
            <a:r>
              <a:rPr lang="en-US" dirty="0"/>
              <a:t> =2-2.5(allowable safety factor for overturning)</a:t>
            </a:r>
          </a:p>
          <a:p>
            <a:pPr lvl="0"/>
            <a:r>
              <a:rPr lang="en-US" b="1" dirty="0"/>
              <a:t>SF slip.</a:t>
            </a:r>
            <a:r>
              <a:rPr lang="en-US" dirty="0"/>
              <a:t> =1.5( allowable safety factor for slip )</a:t>
            </a:r>
          </a:p>
          <a:p>
            <a:pPr lvl="0"/>
            <a:r>
              <a:rPr lang="en-US" b="1" dirty="0"/>
              <a:t>ULS DL Factor</a:t>
            </a:r>
            <a:r>
              <a:rPr lang="en-US" dirty="0"/>
              <a:t>=1.4 (ultimate limit state dead load factor)</a:t>
            </a:r>
          </a:p>
          <a:p>
            <a:pPr lvl="0"/>
            <a:r>
              <a:rPr lang="en-US" b="1" dirty="0"/>
              <a:t>ULS LL Factor</a:t>
            </a:r>
            <a:r>
              <a:rPr lang="en-US" dirty="0"/>
              <a:t>=1.6 (ultimate limit state live load factor)</a:t>
            </a:r>
          </a:p>
          <a:p>
            <a:pPr lvl="0"/>
            <a:r>
              <a:rPr lang="en-US" b="1" dirty="0" err="1"/>
              <a:t>Pmax</a:t>
            </a:r>
            <a:r>
              <a:rPr lang="en-US" dirty="0"/>
              <a:t>=150 </a:t>
            </a:r>
            <a:r>
              <a:rPr lang="en-US" dirty="0" err="1"/>
              <a:t>kpa</a:t>
            </a:r>
            <a:r>
              <a:rPr lang="en-US" dirty="0"/>
              <a:t> (design bearing pressure at serviceability limit state)</a:t>
            </a:r>
          </a:p>
          <a:p>
            <a:pPr lvl="0"/>
            <a:r>
              <a:rPr lang="en-US" b="1" dirty="0"/>
              <a:t>Soil Poisson ʋ</a:t>
            </a:r>
            <a:r>
              <a:rPr lang="en-US" dirty="0"/>
              <a:t>=0.5</a:t>
            </a:r>
          </a:p>
          <a:p>
            <a:pPr lvl="0"/>
            <a:endParaRPr lang="en-US" dirty="0"/>
          </a:p>
          <a:p>
            <a:endParaRPr lang="en-US" dirty="0"/>
          </a:p>
        </p:txBody>
      </p:sp>
    </p:spTree>
    <p:extLst>
      <p:ext uri="{BB962C8B-B14F-4D97-AF65-F5344CB8AC3E}">
        <p14:creationId xmlns:p14="http://schemas.microsoft.com/office/powerpoint/2010/main" val="36770842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Cantilever retaining wall with backfill material </a:t>
            </a:r>
            <a:r>
              <a:rPr lang="en-US" dirty="0">
                <a:solidFill>
                  <a:schemeClr val="tx1"/>
                </a:solidFill>
              </a:rPr>
              <a:t>only</a:t>
            </a:r>
            <a:endParaRPr lang="en-US" dirty="0"/>
          </a:p>
        </p:txBody>
      </p:sp>
      <p:pic>
        <p:nvPicPr>
          <p:cNvPr id="12" name="Content Placeholder 11"/>
          <p:cNvPicPr>
            <a:picLocks noGrp="1" noChangeAspect="1"/>
          </p:cNvPicPr>
          <p:nvPr>
            <p:ph idx="1"/>
          </p:nvPr>
        </p:nvPicPr>
        <p:blipFill>
          <a:blip r:embed="rId2"/>
          <a:stretch>
            <a:fillRect/>
          </a:stretch>
        </p:blipFill>
        <p:spPr>
          <a:xfrm>
            <a:off x="412124" y="2125014"/>
            <a:ext cx="11256135" cy="4732986"/>
          </a:xfrm>
          <a:prstGeom prst="rect">
            <a:avLst/>
          </a:prstGeom>
        </p:spPr>
      </p:pic>
    </p:spTree>
    <p:extLst>
      <p:ext uri="{BB962C8B-B14F-4D97-AF65-F5344CB8AC3E}">
        <p14:creationId xmlns:p14="http://schemas.microsoft.com/office/powerpoint/2010/main" val="32898663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Cantilever retaining wall with backfill material </a:t>
            </a:r>
            <a:r>
              <a:rPr lang="en-US" dirty="0">
                <a:solidFill>
                  <a:schemeClr val="tx1"/>
                </a:solidFill>
              </a:rPr>
              <a:t>only</a:t>
            </a:r>
            <a:endParaRPr lang="en-US" dirty="0"/>
          </a:p>
        </p:txBody>
      </p:sp>
      <p:sp>
        <p:nvSpPr>
          <p:cNvPr id="3" name="Content Placeholder 2"/>
          <p:cNvSpPr>
            <a:spLocks noGrp="1"/>
          </p:cNvSpPr>
          <p:nvPr>
            <p:ph idx="1"/>
          </p:nvPr>
        </p:nvSpPr>
        <p:spPr>
          <a:xfrm>
            <a:off x="206062" y="2603500"/>
            <a:ext cx="11384924" cy="3938968"/>
          </a:xfrm>
        </p:spPr>
        <p:txBody>
          <a:bodyPr/>
          <a:lstStyle/>
          <a:p>
            <a:r>
              <a:rPr lang="en-US" sz="2400" b="1" dirty="0"/>
              <a:t>Design diagram </a:t>
            </a:r>
            <a:endParaRPr lang="en-US" sz="2400" dirty="0"/>
          </a:p>
          <a:p>
            <a:pPr>
              <a:buFont typeface="Wingdings" panose="05000000000000000000" pitchFamily="2" charset="2"/>
              <a:buChar char="q"/>
            </a:pPr>
            <a:r>
              <a:rPr lang="en-US" sz="2000" dirty="0"/>
              <a:t>In design diagram the program will do checks for bearing capacity under base, sliding, </a:t>
            </a:r>
            <a:r>
              <a:rPr lang="en-US" sz="2000" dirty="0" smtClean="0"/>
              <a:t>and overturning.</a:t>
            </a:r>
          </a:p>
          <a:p>
            <a:pPr marL="0" indent="0">
              <a:buNone/>
            </a:pPr>
            <a:endParaRPr lang="en-US" sz="2000" dirty="0" smtClean="0"/>
          </a:p>
          <a:p>
            <a:pPr>
              <a:buFont typeface="Wingdings" panose="05000000000000000000" pitchFamily="2" charset="2"/>
              <a:buChar char="q"/>
            </a:pPr>
            <a:r>
              <a:rPr lang="en-US" sz="2000" dirty="0" smtClean="0"/>
              <a:t>Sliding factor of safety &gt; 1.5 </a:t>
            </a:r>
          </a:p>
          <a:p>
            <a:pPr>
              <a:buFont typeface="Wingdings" panose="05000000000000000000" pitchFamily="2" charset="2"/>
              <a:buChar char="q"/>
            </a:pPr>
            <a:r>
              <a:rPr lang="en-US" sz="2000" dirty="0" smtClean="0"/>
              <a:t>Overturning factor of safety &gt; 2-2.5</a:t>
            </a:r>
          </a:p>
          <a:p>
            <a:pPr>
              <a:buFont typeface="Wingdings" panose="05000000000000000000" pitchFamily="2" charset="2"/>
              <a:buChar char="q"/>
            </a:pPr>
            <a:r>
              <a:rPr lang="en-US" sz="2000" dirty="0" smtClean="0"/>
              <a:t>Pressure acts on soil bearing layer &lt; bearing capacity (</a:t>
            </a:r>
            <a:r>
              <a:rPr lang="en-US" sz="2000" dirty="0" err="1" smtClean="0"/>
              <a:t>Qall</a:t>
            </a:r>
            <a:r>
              <a:rPr lang="en-US" sz="2000" dirty="0" smtClean="0"/>
              <a:t>)</a:t>
            </a:r>
            <a:endParaRPr lang="en-US" sz="2000" dirty="0"/>
          </a:p>
          <a:p>
            <a:endParaRPr lang="en-US" sz="2000" dirty="0"/>
          </a:p>
        </p:txBody>
      </p:sp>
    </p:spTree>
    <p:extLst>
      <p:ext uri="{BB962C8B-B14F-4D97-AF65-F5344CB8AC3E}">
        <p14:creationId xmlns:p14="http://schemas.microsoft.com/office/powerpoint/2010/main" val="26134664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Cantilever retaining wall with backfill material </a:t>
            </a:r>
            <a:r>
              <a:rPr lang="en-US" dirty="0">
                <a:solidFill>
                  <a:schemeClr val="tx1"/>
                </a:solidFill>
              </a:rPr>
              <a:t>only</a:t>
            </a:r>
            <a:endParaRPr lang="en-US" dirty="0"/>
          </a:p>
        </p:txBody>
      </p:sp>
      <p:pic>
        <p:nvPicPr>
          <p:cNvPr id="6" name="Content Placeholder 5"/>
          <p:cNvPicPr>
            <a:picLocks noGrp="1" noChangeAspect="1"/>
          </p:cNvPicPr>
          <p:nvPr>
            <p:ph idx="1"/>
          </p:nvPr>
        </p:nvPicPr>
        <p:blipFill>
          <a:blip r:embed="rId2"/>
          <a:stretch>
            <a:fillRect/>
          </a:stretch>
        </p:blipFill>
        <p:spPr>
          <a:xfrm>
            <a:off x="708338" y="1996225"/>
            <a:ext cx="10444766" cy="4861775"/>
          </a:xfrm>
          <a:prstGeom prst="rect">
            <a:avLst/>
          </a:prstGeom>
        </p:spPr>
      </p:pic>
    </p:spTree>
    <p:extLst>
      <p:ext uri="{BB962C8B-B14F-4D97-AF65-F5344CB8AC3E}">
        <p14:creationId xmlns:p14="http://schemas.microsoft.com/office/powerpoint/2010/main" val="35461183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Cantilever retaining wall with backfill material </a:t>
            </a:r>
            <a:r>
              <a:rPr lang="en-US" dirty="0">
                <a:solidFill>
                  <a:schemeClr val="tx1"/>
                </a:solidFill>
              </a:rPr>
              <a:t>only</a:t>
            </a:r>
            <a:endParaRPr lang="en-US" dirty="0"/>
          </a:p>
        </p:txBody>
      </p:sp>
      <p:sp>
        <p:nvSpPr>
          <p:cNvPr id="9" name="Content Placeholder 8"/>
          <p:cNvSpPr>
            <a:spLocks noGrp="1"/>
          </p:cNvSpPr>
          <p:nvPr>
            <p:ph idx="1"/>
          </p:nvPr>
        </p:nvSpPr>
        <p:spPr>
          <a:xfrm>
            <a:off x="296214" y="2318197"/>
            <a:ext cx="11281893" cy="4340179"/>
          </a:xfrm>
        </p:spPr>
        <p:txBody>
          <a:bodyPr>
            <a:normAutofit/>
          </a:bodyPr>
          <a:lstStyle/>
          <a:p>
            <a:pPr lvl="0"/>
            <a:r>
              <a:rPr lang="en-US" sz="2000" dirty="0" smtClean="0"/>
              <a:t>Checks :</a:t>
            </a:r>
          </a:p>
          <a:p>
            <a:pPr marL="0" lvl="0" indent="0">
              <a:buNone/>
            </a:pPr>
            <a:endParaRPr lang="en-US" sz="2000" dirty="0" smtClean="0"/>
          </a:p>
          <a:p>
            <a:pPr>
              <a:buFont typeface="Wingdings" panose="05000000000000000000" pitchFamily="2" charset="2"/>
              <a:buChar char="ü"/>
            </a:pPr>
            <a:r>
              <a:rPr lang="en-US" sz="2000" dirty="0" smtClean="0"/>
              <a:t>Pressure under base=112.7 </a:t>
            </a:r>
            <a:r>
              <a:rPr lang="en-US" sz="2000" dirty="0" err="1"/>
              <a:t>kpa</a:t>
            </a:r>
            <a:r>
              <a:rPr lang="en-US" sz="2000" dirty="0"/>
              <a:t> &lt; 150 </a:t>
            </a:r>
            <a:r>
              <a:rPr lang="en-US" sz="2000" dirty="0" err="1"/>
              <a:t>kpa</a:t>
            </a:r>
            <a:r>
              <a:rPr lang="en-US" sz="2000" dirty="0"/>
              <a:t>    </a:t>
            </a:r>
            <a:r>
              <a:rPr lang="en-US" sz="2000" dirty="0" smtClean="0"/>
              <a:t>( ok for pressure)</a:t>
            </a:r>
            <a:endParaRPr lang="en-US" sz="2000" dirty="0"/>
          </a:p>
          <a:p>
            <a:pPr marL="0" indent="0">
              <a:buNone/>
            </a:pPr>
            <a:r>
              <a:rPr lang="en-US" sz="2000" dirty="0"/>
              <a:t> </a:t>
            </a:r>
            <a:endParaRPr lang="en-US" sz="2000" dirty="0"/>
          </a:p>
          <a:p>
            <a:pPr lvl="0">
              <a:buFont typeface="Wingdings" panose="05000000000000000000" pitchFamily="2" charset="2"/>
              <a:buChar char="ü"/>
            </a:pPr>
            <a:r>
              <a:rPr lang="en-US" sz="2000" dirty="0" smtClean="0"/>
              <a:t> slipping F.S=3.22 </a:t>
            </a:r>
            <a:r>
              <a:rPr lang="en-US" sz="2000" dirty="0"/>
              <a:t>&gt; </a:t>
            </a:r>
            <a:r>
              <a:rPr lang="en-US" sz="2000" dirty="0" smtClean="0"/>
              <a:t>1.5   (ok </a:t>
            </a:r>
            <a:r>
              <a:rPr lang="en-US" sz="2000" dirty="0"/>
              <a:t>for </a:t>
            </a:r>
            <a:r>
              <a:rPr lang="en-US" sz="2000" dirty="0" smtClean="0"/>
              <a:t>slipping)</a:t>
            </a:r>
            <a:endParaRPr lang="en-US" sz="2000" dirty="0"/>
          </a:p>
          <a:p>
            <a:pPr marL="0" indent="0">
              <a:buNone/>
            </a:pPr>
            <a:r>
              <a:rPr lang="en-US" sz="2000" dirty="0"/>
              <a:t> </a:t>
            </a:r>
            <a:endParaRPr lang="en-US" sz="2000" dirty="0" smtClean="0"/>
          </a:p>
          <a:p>
            <a:pPr lvl="0">
              <a:buFont typeface="Wingdings" panose="05000000000000000000" pitchFamily="2" charset="2"/>
              <a:buChar char="ü"/>
            </a:pPr>
            <a:r>
              <a:rPr lang="en-US" sz="2000" dirty="0" smtClean="0"/>
              <a:t>Overturning F.S=4.41 </a:t>
            </a:r>
            <a:r>
              <a:rPr lang="en-US" sz="2000" dirty="0"/>
              <a:t>&gt; </a:t>
            </a:r>
            <a:r>
              <a:rPr lang="ar-SA" sz="2000" dirty="0" smtClean="0"/>
              <a:t>2</a:t>
            </a:r>
            <a:r>
              <a:rPr lang="en-US" sz="2000" dirty="0" smtClean="0"/>
              <a:t>      (ok </a:t>
            </a:r>
            <a:r>
              <a:rPr lang="en-US" sz="2000" dirty="0"/>
              <a:t>for </a:t>
            </a:r>
            <a:r>
              <a:rPr lang="en-US" sz="2000" dirty="0" smtClean="0"/>
              <a:t>overturning)</a:t>
            </a:r>
            <a:endParaRPr lang="en-US" sz="2000" dirty="0"/>
          </a:p>
          <a:p>
            <a:endParaRPr lang="en-US" sz="2000" dirty="0"/>
          </a:p>
        </p:txBody>
      </p:sp>
      <p:sp>
        <p:nvSpPr>
          <p:cNvPr id="4" name="Title 1"/>
          <p:cNvSpPr txBox="1">
            <a:spLocks/>
          </p:cNvSpPr>
          <p:nvPr/>
        </p:nvSpPr>
        <p:spPr bwMode="gray">
          <a:xfrm>
            <a:off x="1154954" y="722452"/>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solidFill>
                <a:schemeClr val="bg1"/>
              </a:solidFill>
            </a:endParaRPr>
          </a:p>
        </p:txBody>
      </p:sp>
    </p:spTree>
    <p:extLst>
      <p:ext uri="{BB962C8B-B14F-4D97-AF65-F5344CB8AC3E}">
        <p14:creationId xmlns:p14="http://schemas.microsoft.com/office/powerpoint/2010/main" val="33131686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gray">
          <a:xfrm>
            <a:off x="1154954" y="722452"/>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Cantilever retaining wall with backfill material </a:t>
            </a:r>
            <a:r>
              <a:rPr lang="en-US" dirty="0">
                <a:solidFill>
                  <a:schemeClr val="tx1"/>
                </a:solidFill>
              </a:rPr>
              <a:t>only</a:t>
            </a:r>
            <a:endParaRPr lang="en-US" dirty="0">
              <a:solidFill>
                <a:schemeClr val="bg1"/>
              </a:solidFill>
            </a:endParaRPr>
          </a:p>
        </p:txBody>
      </p:sp>
      <p:sp>
        <p:nvSpPr>
          <p:cNvPr id="3" name="Content Placeholder 2"/>
          <p:cNvSpPr>
            <a:spLocks noGrp="1"/>
          </p:cNvSpPr>
          <p:nvPr>
            <p:ph idx="1"/>
          </p:nvPr>
        </p:nvSpPr>
        <p:spPr>
          <a:xfrm>
            <a:off x="334852" y="2603500"/>
            <a:ext cx="11487954" cy="4254500"/>
          </a:xfrm>
        </p:spPr>
        <p:txBody>
          <a:bodyPr>
            <a:normAutofit/>
          </a:bodyPr>
          <a:lstStyle/>
          <a:p>
            <a:r>
              <a:rPr lang="en-US" sz="2000" b="1" dirty="0"/>
              <a:t>Bending schedule </a:t>
            </a:r>
            <a:endParaRPr lang="en-US" sz="2000" b="1" dirty="0" smtClean="0"/>
          </a:p>
          <a:p>
            <a:pPr marL="0" indent="0">
              <a:buNone/>
            </a:pPr>
            <a:endParaRPr lang="en-US" sz="2000" dirty="0"/>
          </a:p>
          <a:p>
            <a:pPr>
              <a:buFont typeface="Wingdings" panose="05000000000000000000" pitchFamily="2" charset="2"/>
              <a:buChar char="q"/>
            </a:pPr>
            <a:r>
              <a:rPr lang="en-US" sz="2000" dirty="0"/>
              <a:t>In bending schedule the program will give atypical rebar for each part of retaining wall and draw the distribution for the reinforcement steel in the retaining </a:t>
            </a:r>
            <a:r>
              <a:rPr lang="en-US" sz="2000" dirty="0" smtClean="0"/>
              <a:t>wall</a:t>
            </a:r>
          </a:p>
          <a:p>
            <a:pPr>
              <a:buFont typeface="Wingdings" panose="05000000000000000000" pitchFamily="2" charset="2"/>
              <a:buChar char="q"/>
            </a:pPr>
            <a:endParaRPr lang="en-US" sz="2000" dirty="0" smtClean="0"/>
          </a:p>
          <a:p>
            <a:pPr>
              <a:buFont typeface="Wingdings" panose="05000000000000000000" pitchFamily="2" charset="2"/>
              <a:buChar char="q"/>
            </a:pPr>
            <a:endParaRPr lang="en-US" sz="2000" dirty="0"/>
          </a:p>
          <a:p>
            <a:pPr lvl="0">
              <a:buFont typeface="Wingdings" panose="05000000000000000000" pitchFamily="2" charset="2"/>
              <a:buChar char="q"/>
            </a:pPr>
            <a:r>
              <a:rPr lang="en-US" sz="2000" b="1" dirty="0"/>
              <a:t>Note</a:t>
            </a:r>
            <a:r>
              <a:rPr lang="en-US" sz="2000" dirty="0"/>
              <a:t> that the entered rebar area </a:t>
            </a:r>
            <a:r>
              <a:rPr lang="en-US" sz="2000" b="1" dirty="0"/>
              <a:t>must not</a:t>
            </a:r>
            <a:r>
              <a:rPr lang="en-US" sz="2000" dirty="0"/>
              <a:t> be less than the required and nominal</a:t>
            </a:r>
            <a:endParaRPr lang="en-US" sz="2000" dirty="0"/>
          </a:p>
          <a:p>
            <a:pPr>
              <a:buFont typeface="Wingdings" panose="05000000000000000000" pitchFamily="2" charset="2"/>
              <a:buChar char="q"/>
            </a:pPr>
            <a:endParaRPr lang="en-US" sz="2000" dirty="0"/>
          </a:p>
          <a:p>
            <a:pPr marL="0" indent="0">
              <a:buNone/>
            </a:pPr>
            <a:endParaRPr lang="en-US" sz="2000" dirty="0" smtClean="0"/>
          </a:p>
          <a:p>
            <a:pPr marL="0" indent="0">
              <a:buNone/>
            </a:pPr>
            <a:endParaRPr lang="en-US" sz="2000" dirty="0"/>
          </a:p>
          <a:p>
            <a:endParaRPr lang="en-US" sz="2000" dirty="0"/>
          </a:p>
        </p:txBody>
      </p:sp>
    </p:spTree>
    <p:extLst>
      <p:ext uri="{BB962C8B-B14F-4D97-AF65-F5344CB8AC3E}">
        <p14:creationId xmlns:p14="http://schemas.microsoft.com/office/powerpoint/2010/main" val="15879823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68334" y="385292"/>
            <a:ext cx="11302955" cy="5634508"/>
          </a:xfrm>
          <a:prstGeom prst="rect">
            <a:avLst/>
          </a:prstGeom>
        </p:spPr>
      </p:pic>
      <p:sp>
        <p:nvSpPr>
          <p:cNvPr id="5" name="Content Placeholder 4"/>
          <p:cNvSpPr>
            <a:spLocks noGrp="1"/>
          </p:cNvSpPr>
          <p:nvPr>
            <p:ph idx="1"/>
          </p:nvPr>
        </p:nvSpPr>
        <p:spPr>
          <a:xfrm>
            <a:off x="468334" y="5924282"/>
            <a:ext cx="9512279" cy="933718"/>
          </a:xfrm>
        </p:spPr>
        <p:txBody>
          <a:bodyPr>
            <a:normAutofit fontScale="92500" lnSpcReduction="10000"/>
          </a:bodyPr>
          <a:lstStyle/>
          <a:p>
            <a:r>
              <a:rPr lang="en-US" dirty="0" smtClean="0"/>
              <a:t>For example , for back vertical bars entered rebar = 2454 mm2 and it is larger than nominal rebar which is 2022 mm2  </a:t>
            </a:r>
          </a:p>
          <a:p>
            <a:pPr lvl="0"/>
            <a:r>
              <a:rPr lang="en-US" dirty="0"/>
              <a:t>The same way of design for the others retaining walls.</a:t>
            </a:r>
            <a:endParaRPr lang="en-US" dirty="0"/>
          </a:p>
          <a:p>
            <a:endParaRPr lang="en-US" dirty="0" smtClean="0"/>
          </a:p>
          <a:p>
            <a:endParaRPr lang="en-US" dirty="0"/>
          </a:p>
        </p:txBody>
      </p:sp>
    </p:spTree>
    <p:extLst>
      <p:ext uri="{BB962C8B-B14F-4D97-AF65-F5344CB8AC3E}">
        <p14:creationId xmlns:p14="http://schemas.microsoft.com/office/powerpoint/2010/main" val="36779297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Outline</a:t>
            </a:r>
            <a:endParaRPr lang="en-US" sz="4400" dirty="0"/>
          </a:p>
        </p:txBody>
      </p:sp>
      <p:sp>
        <p:nvSpPr>
          <p:cNvPr id="3" name="Content Placeholder 2"/>
          <p:cNvSpPr>
            <a:spLocks noGrp="1"/>
          </p:cNvSpPr>
          <p:nvPr>
            <p:ph idx="1"/>
          </p:nvPr>
        </p:nvSpPr>
        <p:spPr/>
        <p:txBody>
          <a:bodyPr>
            <a:normAutofit lnSpcReduction="10000"/>
          </a:bodyPr>
          <a:lstStyle/>
          <a:p>
            <a:r>
              <a:rPr lang="en-US" sz="2800" dirty="0" smtClean="0"/>
              <a:t>Introduction.</a:t>
            </a:r>
          </a:p>
          <a:p>
            <a:r>
              <a:rPr lang="en-US" sz="2800" dirty="0" smtClean="0"/>
              <a:t>Methodology .</a:t>
            </a:r>
          </a:p>
          <a:p>
            <a:r>
              <a:rPr lang="en-US" sz="2800" dirty="0" smtClean="0"/>
              <a:t>Design of R.W with typical backfill </a:t>
            </a:r>
            <a:r>
              <a:rPr lang="en-US" sz="2800" dirty="0" smtClean="0"/>
              <a:t>material only.</a:t>
            </a:r>
            <a:endParaRPr lang="en-US" sz="2800" dirty="0" smtClean="0"/>
          </a:p>
          <a:p>
            <a:r>
              <a:rPr lang="en-US" sz="2800" dirty="0"/>
              <a:t>Design of R.W with typical backfill </a:t>
            </a:r>
            <a:r>
              <a:rPr lang="en-US" sz="2800" dirty="0" smtClean="0"/>
              <a:t>material mixed with shredded tires.</a:t>
            </a:r>
          </a:p>
          <a:p>
            <a:r>
              <a:rPr lang="en-US" sz="2800" dirty="0" smtClean="0"/>
              <a:t>Comparison of cost </a:t>
            </a:r>
            <a:r>
              <a:rPr lang="en-US" sz="2800" dirty="0" smtClean="0"/>
              <a:t>between two cases.</a:t>
            </a:r>
          </a:p>
          <a:p>
            <a:r>
              <a:rPr lang="en-US" sz="2800" dirty="0" smtClean="0"/>
              <a:t>conclusion.</a:t>
            </a:r>
          </a:p>
          <a:p>
            <a:endParaRPr lang="en-US" dirty="0" smtClean="0"/>
          </a:p>
        </p:txBody>
      </p:sp>
    </p:spTree>
    <p:extLst>
      <p:ext uri="{BB962C8B-B14F-4D97-AF65-F5344CB8AC3E}">
        <p14:creationId xmlns:p14="http://schemas.microsoft.com/office/powerpoint/2010/main" val="1112256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4851" y="2408349"/>
            <a:ext cx="11423559" cy="4185633"/>
          </a:xfrm>
        </p:spPr>
        <p:txBody>
          <a:bodyPr>
            <a:normAutofit/>
          </a:bodyPr>
          <a:lstStyle/>
          <a:p>
            <a:pPr lvl="0"/>
            <a:r>
              <a:rPr lang="en-US" sz="2000" u="sng" dirty="0"/>
              <a:t>The same way of design for previous section </a:t>
            </a:r>
            <a:endParaRPr lang="en-US" sz="2000" dirty="0"/>
          </a:p>
          <a:p>
            <a:endParaRPr lang="en-US" sz="3200" dirty="0" smtClean="0"/>
          </a:p>
          <a:p>
            <a:pPr>
              <a:buFont typeface="Wingdings" panose="05000000000000000000" pitchFamily="2" charset="2"/>
              <a:buChar char="q"/>
            </a:pPr>
            <a:r>
              <a:rPr lang="en-US" sz="2000" dirty="0"/>
              <a:t>The obtained dry unit weight for this backfill material mixed with shredded tires is </a:t>
            </a:r>
            <a:r>
              <a:rPr lang="en-US" sz="2000" b="1" dirty="0" err="1" smtClean="0"/>
              <a:t>γ</a:t>
            </a:r>
            <a:r>
              <a:rPr lang="en-US" sz="2000" b="1" baseline="-25000" dirty="0" err="1" smtClean="0"/>
              <a:t>d</a:t>
            </a:r>
            <a:r>
              <a:rPr lang="en-US" sz="1400" dirty="0" err="1" smtClean="0"/>
              <a:t>max</a:t>
            </a:r>
            <a:r>
              <a:rPr lang="en-US" sz="2000" dirty="0" smtClean="0"/>
              <a:t>=</a:t>
            </a:r>
            <a:r>
              <a:rPr lang="en-US" sz="2000" b="1" dirty="0" smtClean="0"/>
              <a:t>1.72</a:t>
            </a:r>
            <a:r>
              <a:rPr lang="en-US" sz="2000" dirty="0" smtClean="0"/>
              <a:t> </a:t>
            </a:r>
            <a:r>
              <a:rPr lang="en-US" sz="2000" dirty="0"/>
              <a:t>gm/cm</a:t>
            </a:r>
            <a:r>
              <a:rPr lang="en-US" sz="2000" baseline="30000" dirty="0"/>
              <a:t>3</a:t>
            </a:r>
            <a:r>
              <a:rPr lang="en-US" sz="2000" dirty="0"/>
              <a:t>=</a:t>
            </a:r>
            <a:r>
              <a:rPr lang="en-US" sz="2000" b="1" dirty="0"/>
              <a:t>17.2</a:t>
            </a:r>
            <a:r>
              <a:rPr lang="en-US" sz="2000" dirty="0"/>
              <a:t> kn/m</a:t>
            </a:r>
            <a:r>
              <a:rPr lang="en-US" sz="2000" baseline="30000" dirty="0"/>
              <a:t>3</a:t>
            </a:r>
            <a:endParaRPr lang="en-US" sz="2000" dirty="0"/>
          </a:p>
          <a:p>
            <a:pPr>
              <a:buFont typeface="Wingdings" panose="05000000000000000000" pitchFamily="2" charset="2"/>
              <a:buChar char="q"/>
            </a:pPr>
            <a:endParaRPr lang="en-US" sz="2000" u="sng" dirty="0" smtClean="0"/>
          </a:p>
          <a:p>
            <a:pPr>
              <a:buFont typeface="Wingdings" panose="05000000000000000000" pitchFamily="2" charset="2"/>
              <a:buChar char="q"/>
            </a:pPr>
            <a:endParaRPr lang="en-US" sz="2000" u="sng" dirty="0"/>
          </a:p>
          <a:p>
            <a:endParaRPr lang="en-US" sz="2000" u="sng" dirty="0"/>
          </a:p>
          <a:p>
            <a:endParaRPr lang="en-US" sz="2000" u="sng" dirty="0"/>
          </a:p>
        </p:txBody>
      </p:sp>
      <p:sp>
        <p:nvSpPr>
          <p:cNvPr id="4" name="Title 1"/>
          <p:cNvSpPr txBox="1">
            <a:spLocks/>
          </p:cNvSpPr>
          <p:nvPr/>
        </p:nvSpPr>
        <p:spPr bwMode="gray">
          <a:xfrm>
            <a:off x="1154954" y="785611"/>
            <a:ext cx="8913813" cy="1047421"/>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Cantilever retaining </a:t>
            </a:r>
            <a:r>
              <a:rPr lang="en-US" dirty="0"/>
              <a:t>wall with backfill material </a:t>
            </a:r>
            <a:r>
              <a:rPr lang="en-US" dirty="0" smtClean="0">
                <a:solidFill>
                  <a:schemeClr val="tx1"/>
                </a:solidFill>
              </a:rPr>
              <a:t>mixed</a:t>
            </a:r>
            <a:r>
              <a:rPr lang="en-US" dirty="0" smtClean="0"/>
              <a:t> with shredded tires</a:t>
            </a:r>
            <a:endParaRPr lang="en-US" dirty="0"/>
          </a:p>
        </p:txBody>
      </p:sp>
    </p:spTree>
    <p:extLst>
      <p:ext uri="{BB962C8B-B14F-4D97-AF65-F5344CB8AC3E}">
        <p14:creationId xmlns:p14="http://schemas.microsoft.com/office/powerpoint/2010/main" val="40212835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7883" y="2228045"/>
            <a:ext cx="11526590" cy="4456090"/>
          </a:xfrm>
        </p:spPr>
        <p:txBody>
          <a:bodyPr>
            <a:normAutofit fontScale="85000" lnSpcReduction="20000"/>
          </a:bodyPr>
          <a:lstStyle/>
          <a:p>
            <a:r>
              <a:rPr lang="en-US" b="1" u="sng" dirty="0"/>
              <a:t>Sample design of retaining wall number 5 (6m height)for clay soil under </a:t>
            </a:r>
            <a:r>
              <a:rPr lang="en-US" b="1" u="sng" dirty="0" smtClean="0"/>
              <a:t>base</a:t>
            </a:r>
          </a:p>
          <a:p>
            <a:pPr>
              <a:buFont typeface="Wingdings" panose="05000000000000000000" pitchFamily="2" charset="2"/>
              <a:buChar char="q"/>
            </a:pPr>
            <a:r>
              <a:rPr lang="en-US" sz="2800" b="1" dirty="0"/>
              <a:t>Input data :</a:t>
            </a:r>
          </a:p>
          <a:p>
            <a:pPr lvl="0"/>
            <a:r>
              <a:rPr lang="en-US" sz="2000" b="1" dirty="0"/>
              <a:t>H1=6m  </a:t>
            </a:r>
            <a:endParaRPr lang="en-US" sz="2000" b="1" dirty="0" smtClean="0"/>
          </a:p>
          <a:p>
            <a:pPr lvl="0"/>
            <a:r>
              <a:rPr lang="en-US" sz="2000" b="1" dirty="0" smtClean="0"/>
              <a:t>H2=0.7m</a:t>
            </a:r>
            <a:endParaRPr lang="en-US" sz="2000" b="1" dirty="0"/>
          </a:p>
          <a:p>
            <a:pPr lvl="0"/>
            <a:r>
              <a:rPr lang="en-US" sz="2000" b="1" dirty="0" smtClean="0"/>
              <a:t>B=1.1m </a:t>
            </a:r>
            <a:endParaRPr lang="en-US" sz="2000" dirty="0" smtClean="0"/>
          </a:p>
          <a:p>
            <a:pPr lvl="0"/>
            <a:r>
              <a:rPr lang="en-US" sz="2000" b="1" dirty="0" smtClean="0"/>
              <a:t>D=1.5m  </a:t>
            </a:r>
          </a:p>
          <a:p>
            <a:pPr lvl="0"/>
            <a:r>
              <a:rPr lang="en-US" sz="2000" b="1" dirty="0" smtClean="0"/>
              <a:t>C=0.7m  </a:t>
            </a:r>
          </a:p>
          <a:p>
            <a:pPr lvl="0"/>
            <a:r>
              <a:rPr lang="en-US" sz="2000" b="1" dirty="0" smtClean="0"/>
              <a:t>At=0.3m</a:t>
            </a:r>
            <a:r>
              <a:rPr lang="en-US" sz="2000" dirty="0" smtClean="0"/>
              <a:t>  </a:t>
            </a:r>
          </a:p>
          <a:p>
            <a:pPr lvl="0"/>
            <a:r>
              <a:rPr lang="en-US" sz="2000" b="1" dirty="0" err="1" smtClean="0"/>
              <a:t>Ab</a:t>
            </a:r>
            <a:r>
              <a:rPr lang="en-US" sz="2000" b="1" dirty="0" smtClean="0"/>
              <a:t>=0..65m</a:t>
            </a:r>
            <a:r>
              <a:rPr lang="en-US" sz="2000" dirty="0" smtClean="0"/>
              <a:t>  </a:t>
            </a:r>
          </a:p>
          <a:p>
            <a:pPr lvl="0"/>
            <a:r>
              <a:rPr lang="en-US" sz="2000" b="1" dirty="0" smtClean="0"/>
              <a:t>W=10 </a:t>
            </a:r>
            <a:r>
              <a:rPr lang="en-US" sz="2000" b="1" dirty="0"/>
              <a:t>kn/m2 </a:t>
            </a:r>
            <a:endParaRPr lang="en-US" sz="2000" b="1" dirty="0" smtClean="0"/>
          </a:p>
          <a:p>
            <a:pPr lvl="0"/>
            <a:r>
              <a:rPr lang="en-US" sz="2000" b="1" dirty="0" smtClean="0"/>
              <a:t>ɸ=35</a:t>
            </a:r>
            <a:r>
              <a:rPr lang="en-US" sz="2000" b="1" dirty="0"/>
              <a:t>°   </a:t>
            </a:r>
            <a:endParaRPr lang="en-US" sz="2000" b="1" dirty="0" smtClean="0"/>
          </a:p>
          <a:p>
            <a:pPr lvl="0"/>
            <a:r>
              <a:rPr lang="en-US" sz="2000" b="1" dirty="0" smtClean="0"/>
              <a:t>δ=20</a:t>
            </a:r>
            <a:r>
              <a:rPr lang="en-US" sz="2000" b="1" dirty="0"/>
              <a:t>°   </a:t>
            </a:r>
            <a:endParaRPr lang="en-US" sz="2000" b="1" dirty="0" smtClean="0"/>
          </a:p>
          <a:p>
            <a:pPr lvl="0"/>
            <a:r>
              <a:rPr lang="en-US" sz="2000" b="1" dirty="0" smtClean="0"/>
              <a:t>ρ </a:t>
            </a:r>
            <a:r>
              <a:rPr lang="en-US" sz="2000" b="1" dirty="0" err="1"/>
              <a:t>Conc</a:t>
            </a:r>
            <a:r>
              <a:rPr lang="en-US" sz="2000" b="1" dirty="0"/>
              <a:t>=25 </a:t>
            </a:r>
            <a:r>
              <a:rPr lang="en-US" sz="2000" b="1" dirty="0" smtClean="0"/>
              <a:t>kn/m</a:t>
            </a:r>
            <a:r>
              <a:rPr lang="en-US" sz="2000" b="1" baseline="30000" dirty="0" smtClean="0"/>
              <a:t>3</a:t>
            </a:r>
            <a:endParaRPr lang="en-US" sz="2000" dirty="0"/>
          </a:p>
          <a:p>
            <a:endParaRPr lang="en-US" sz="2000" dirty="0"/>
          </a:p>
          <a:p>
            <a:endParaRPr lang="en-US" dirty="0"/>
          </a:p>
        </p:txBody>
      </p:sp>
      <p:sp>
        <p:nvSpPr>
          <p:cNvPr id="6" name="Title 1"/>
          <p:cNvSpPr txBox="1">
            <a:spLocks/>
          </p:cNvSpPr>
          <p:nvPr/>
        </p:nvSpPr>
        <p:spPr bwMode="gray">
          <a:xfrm>
            <a:off x="1154954" y="722452"/>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Cantilever retaining wall with backfill material </a:t>
            </a:r>
            <a:r>
              <a:rPr lang="en-US" dirty="0">
                <a:solidFill>
                  <a:schemeClr val="tx1"/>
                </a:solidFill>
              </a:rPr>
              <a:t>mixed</a:t>
            </a:r>
            <a:r>
              <a:rPr lang="en-US" dirty="0"/>
              <a:t> with shredded tires</a:t>
            </a:r>
            <a:endParaRPr lang="en-US" dirty="0"/>
          </a:p>
        </p:txBody>
      </p:sp>
    </p:spTree>
    <p:extLst>
      <p:ext uri="{BB962C8B-B14F-4D97-AF65-F5344CB8AC3E}">
        <p14:creationId xmlns:p14="http://schemas.microsoft.com/office/powerpoint/2010/main" val="9724279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gray">
          <a:xfrm>
            <a:off x="1154954" y="722452"/>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Cantilever retaining wall with backfill material </a:t>
            </a:r>
            <a:r>
              <a:rPr lang="en-US" dirty="0">
                <a:solidFill>
                  <a:schemeClr val="tx1"/>
                </a:solidFill>
              </a:rPr>
              <a:t>mixed</a:t>
            </a:r>
            <a:r>
              <a:rPr lang="en-US" dirty="0"/>
              <a:t> with shredded tires</a:t>
            </a:r>
            <a:endParaRPr lang="en-US" dirty="0"/>
          </a:p>
        </p:txBody>
      </p:sp>
      <p:sp>
        <p:nvSpPr>
          <p:cNvPr id="7" name="Content Placeholder 6"/>
          <p:cNvSpPr>
            <a:spLocks noGrp="1"/>
          </p:cNvSpPr>
          <p:nvPr>
            <p:ph idx="1"/>
          </p:nvPr>
        </p:nvSpPr>
        <p:spPr>
          <a:xfrm>
            <a:off x="463640" y="2603500"/>
            <a:ext cx="11359166" cy="3977604"/>
          </a:xfrm>
        </p:spPr>
        <p:txBody>
          <a:bodyPr>
            <a:normAutofit/>
          </a:bodyPr>
          <a:lstStyle/>
          <a:p>
            <a:r>
              <a:rPr lang="en-US" b="1" dirty="0"/>
              <a:t>ρ Soil</a:t>
            </a:r>
            <a:r>
              <a:rPr lang="en-US" dirty="0"/>
              <a:t>= </a:t>
            </a:r>
            <a:r>
              <a:rPr lang="en-US" dirty="0" smtClean="0"/>
              <a:t>17.2 Kn/m</a:t>
            </a:r>
            <a:r>
              <a:rPr lang="en-US" baseline="30000" dirty="0" smtClean="0"/>
              <a:t>3</a:t>
            </a:r>
            <a:endParaRPr lang="en-US" b="1" dirty="0"/>
          </a:p>
          <a:p>
            <a:pPr lvl="0"/>
            <a:r>
              <a:rPr lang="en-US" b="1" dirty="0"/>
              <a:t>fc`</a:t>
            </a:r>
            <a:r>
              <a:rPr lang="en-US" dirty="0"/>
              <a:t>=25 </a:t>
            </a:r>
            <a:r>
              <a:rPr lang="en-US" dirty="0" smtClean="0"/>
              <a:t>Mpa</a:t>
            </a:r>
            <a:endParaRPr lang="en-US" dirty="0"/>
          </a:p>
          <a:p>
            <a:pPr lvl="0"/>
            <a:r>
              <a:rPr lang="en-US" dirty="0"/>
              <a:t> </a:t>
            </a:r>
            <a:r>
              <a:rPr lang="en-US" b="1" dirty="0" err="1"/>
              <a:t>fy</a:t>
            </a:r>
            <a:r>
              <a:rPr lang="en-US" dirty="0"/>
              <a:t>=450 </a:t>
            </a:r>
            <a:r>
              <a:rPr lang="en-US" dirty="0" smtClean="0"/>
              <a:t>Mpa</a:t>
            </a:r>
          </a:p>
          <a:p>
            <a:pPr lvl="0"/>
            <a:r>
              <a:rPr lang="en-US" b="1" dirty="0" smtClean="0"/>
              <a:t>SF </a:t>
            </a:r>
            <a:r>
              <a:rPr lang="en-US" b="1" dirty="0"/>
              <a:t>overt.</a:t>
            </a:r>
            <a:r>
              <a:rPr lang="en-US" dirty="0"/>
              <a:t> =</a:t>
            </a:r>
            <a:r>
              <a:rPr lang="en-US" dirty="0" smtClean="0"/>
              <a:t>2-2.5</a:t>
            </a:r>
            <a:endParaRPr lang="en-US" dirty="0"/>
          </a:p>
          <a:p>
            <a:pPr lvl="0"/>
            <a:r>
              <a:rPr lang="en-US" b="1" dirty="0"/>
              <a:t>SF slip.</a:t>
            </a:r>
            <a:r>
              <a:rPr lang="en-US" dirty="0"/>
              <a:t> =</a:t>
            </a:r>
            <a:r>
              <a:rPr lang="en-US" dirty="0" smtClean="0"/>
              <a:t>1.5</a:t>
            </a:r>
          </a:p>
          <a:p>
            <a:pPr lvl="0"/>
            <a:r>
              <a:rPr lang="en-US" b="1" dirty="0" smtClean="0"/>
              <a:t>ULS </a:t>
            </a:r>
            <a:r>
              <a:rPr lang="en-US" b="1" dirty="0"/>
              <a:t>DL </a:t>
            </a:r>
            <a:r>
              <a:rPr lang="en-US" b="1" dirty="0" smtClean="0"/>
              <a:t>Factor</a:t>
            </a:r>
            <a:r>
              <a:rPr lang="en-US" dirty="0" smtClean="0"/>
              <a:t>=1.4 </a:t>
            </a:r>
          </a:p>
          <a:p>
            <a:pPr lvl="0"/>
            <a:r>
              <a:rPr lang="en-US" b="1" dirty="0" smtClean="0"/>
              <a:t>ULS </a:t>
            </a:r>
            <a:r>
              <a:rPr lang="en-US" b="1" dirty="0"/>
              <a:t>LL Factor</a:t>
            </a:r>
            <a:r>
              <a:rPr lang="en-US" dirty="0"/>
              <a:t>=1.6 </a:t>
            </a:r>
          </a:p>
          <a:p>
            <a:pPr lvl="0"/>
            <a:r>
              <a:rPr lang="en-US" b="1" dirty="0" err="1"/>
              <a:t>Pmax</a:t>
            </a:r>
            <a:r>
              <a:rPr lang="en-US" dirty="0"/>
              <a:t>=150 </a:t>
            </a:r>
            <a:r>
              <a:rPr lang="en-US" dirty="0" err="1" smtClean="0"/>
              <a:t>kpa</a:t>
            </a:r>
            <a:endParaRPr lang="en-US" dirty="0"/>
          </a:p>
          <a:p>
            <a:pPr lvl="0"/>
            <a:r>
              <a:rPr lang="en-US" b="1" dirty="0"/>
              <a:t>Soil Poisson ʋ</a:t>
            </a:r>
            <a:r>
              <a:rPr lang="en-US" dirty="0"/>
              <a:t>=0.5</a:t>
            </a:r>
          </a:p>
          <a:p>
            <a:pPr marL="0" indent="0">
              <a:buNone/>
            </a:pPr>
            <a:endParaRPr lang="en-US" dirty="0"/>
          </a:p>
        </p:txBody>
      </p:sp>
    </p:spTree>
    <p:extLst>
      <p:ext uri="{BB962C8B-B14F-4D97-AF65-F5344CB8AC3E}">
        <p14:creationId xmlns:p14="http://schemas.microsoft.com/office/powerpoint/2010/main" val="8581795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Cantilever retaining wall with backfill material </a:t>
            </a:r>
            <a:r>
              <a:rPr lang="en-US" dirty="0">
                <a:solidFill>
                  <a:schemeClr val="tx1"/>
                </a:solidFill>
              </a:rPr>
              <a:t>mixed</a:t>
            </a:r>
            <a:r>
              <a:rPr lang="en-US" dirty="0"/>
              <a:t> with shredded tires</a:t>
            </a:r>
            <a:endParaRPr lang="en-US" dirty="0"/>
          </a:p>
        </p:txBody>
      </p:sp>
      <p:pic>
        <p:nvPicPr>
          <p:cNvPr id="5" name="Content Placeholder 4"/>
          <p:cNvPicPr>
            <a:picLocks noGrp="1" noChangeAspect="1"/>
          </p:cNvPicPr>
          <p:nvPr>
            <p:ph idx="1"/>
          </p:nvPr>
        </p:nvPicPr>
        <p:blipFill>
          <a:blip r:embed="rId2"/>
          <a:stretch>
            <a:fillRect/>
          </a:stretch>
        </p:blipFill>
        <p:spPr>
          <a:xfrm>
            <a:off x="553792" y="2150772"/>
            <a:ext cx="11140225" cy="4707228"/>
          </a:xfrm>
          <a:prstGeom prst="rect">
            <a:avLst/>
          </a:prstGeom>
        </p:spPr>
      </p:pic>
    </p:spTree>
    <p:extLst>
      <p:ext uri="{BB962C8B-B14F-4D97-AF65-F5344CB8AC3E}">
        <p14:creationId xmlns:p14="http://schemas.microsoft.com/office/powerpoint/2010/main" val="32659182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gray">
          <a:xfrm>
            <a:off x="1154954" y="722452"/>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Cantilever retaining wall with backfill material </a:t>
            </a:r>
            <a:r>
              <a:rPr lang="en-US" dirty="0">
                <a:solidFill>
                  <a:schemeClr val="tx1"/>
                </a:solidFill>
              </a:rPr>
              <a:t>mixed</a:t>
            </a:r>
            <a:r>
              <a:rPr lang="en-US" dirty="0"/>
              <a:t> with shredded tires</a:t>
            </a:r>
            <a:endParaRPr lang="en-US" dirty="0">
              <a:solidFill>
                <a:schemeClr val="bg1"/>
              </a:solidFill>
            </a:endParaRPr>
          </a:p>
        </p:txBody>
      </p:sp>
      <p:sp>
        <p:nvSpPr>
          <p:cNvPr id="3" name="Content Placeholder 2"/>
          <p:cNvSpPr>
            <a:spLocks noGrp="1"/>
          </p:cNvSpPr>
          <p:nvPr>
            <p:ph idx="1"/>
          </p:nvPr>
        </p:nvSpPr>
        <p:spPr>
          <a:xfrm>
            <a:off x="167425" y="1571223"/>
            <a:ext cx="11912957" cy="5286778"/>
          </a:xfrm>
        </p:spPr>
        <p:txBody>
          <a:bodyPr/>
          <a:lstStyle/>
          <a:p>
            <a:pPr marL="0" indent="0">
              <a:buNone/>
            </a:pPr>
            <a:r>
              <a:rPr lang="en-US" b="1" dirty="0">
                <a:solidFill>
                  <a:schemeClr val="tx1"/>
                </a:solidFill>
              </a:rPr>
              <a:t> </a:t>
            </a:r>
            <a:r>
              <a:rPr lang="en-US" b="1" dirty="0" smtClean="0">
                <a:solidFill>
                  <a:schemeClr val="tx1"/>
                </a:solidFill>
              </a:rPr>
              <a:t>               </a:t>
            </a:r>
            <a:r>
              <a:rPr lang="en-US" b="1" u="sng" dirty="0" smtClean="0">
                <a:solidFill>
                  <a:schemeClr val="tx1"/>
                </a:solidFill>
              </a:rPr>
              <a:t>Design </a:t>
            </a:r>
            <a:r>
              <a:rPr lang="en-US" b="1" u="sng" dirty="0">
                <a:solidFill>
                  <a:schemeClr val="tx1"/>
                </a:solidFill>
              </a:rPr>
              <a:t>diagram </a:t>
            </a:r>
            <a:endParaRPr lang="en-US" b="1" u="sng" dirty="0" smtClean="0">
              <a:solidFill>
                <a:schemeClr val="tx1"/>
              </a:solidFill>
            </a:endParaRPr>
          </a:p>
          <a:p>
            <a:pPr marL="0" indent="0">
              <a:buNone/>
            </a:pPr>
            <a:endParaRPr lang="en-US" u="sng" dirty="0"/>
          </a:p>
          <a:p>
            <a:r>
              <a:rPr lang="en-US" sz="1600" dirty="0" smtClean="0"/>
              <a:t>Slipping F.S=2.9 &gt; 1.5 </a:t>
            </a:r>
          </a:p>
          <a:p>
            <a:pPr marL="0" indent="0">
              <a:buNone/>
            </a:pPr>
            <a:endParaRPr lang="en-US" sz="1600" dirty="0" smtClean="0"/>
          </a:p>
          <a:p>
            <a:r>
              <a:rPr lang="en-US" sz="1600" dirty="0" smtClean="0"/>
              <a:t>Overturning F.S=4.43&gt;2</a:t>
            </a:r>
          </a:p>
          <a:p>
            <a:endParaRPr lang="en-US" sz="1600" dirty="0"/>
          </a:p>
          <a:p>
            <a:r>
              <a:rPr lang="en-US" sz="1600" dirty="0" smtClean="0"/>
              <a:t>Pressure=119.8 </a:t>
            </a:r>
            <a:r>
              <a:rPr lang="en-US" sz="1600" dirty="0" err="1" smtClean="0"/>
              <a:t>kpa</a:t>
            </a:r>
            <a:r>
              <a:rPr lang="en-US" sz="1600" dirty="0" smtClean="0"/>
              <a:t> &lt;150 </a:t>
            </a:r>
            <a:r>
              <a:rPr lang="en-US" sz="1600" dirty="0" err="1" smtClean="0"/>
              <a:t>kpa</a:t>
            </a:r>
            <a:r>
              <a:rPr lang="en-US" sz="1600" dirty="0" smtClean="0"/>
              <a:t> </a:t>
            </a:r>
            <a:endParaRPr lang="en-US" sz="1600" dirty="0"/>
          </a:p>
        </p:txBody>
      </p:sp>
      <p:pic>
        <p:nvPicPr>
          <p:cNvPr id="7" name="Picture 6"/>
          <p:cNvPicPr>
            <a:picLocks noChangeAspect="1"/>
          </p:cNvPicPr>
          <p:nvPr/>
        </p:nvPicPr>
        <p:blipFill>
          <a:blip r:embed="rId2"/>
          <a:stretch>
            <a:fillRect/>
          </a:stretch>
        </p:blipFill>
        <p:spPr>
          <a:xfrm>
            <a:off x="3451537" y="2318196"/>
            <a:ext cx="8358389" cy="4539803"/>
          </a:xfrm>
          <a:prstGeom prst="rect">
            <a:avLst/>
          </a:prstGeom>
        </p:spPr>
      </p:pic>
    </p:spTree>
    <p:extLst>
      <p:ext uri="{BB962C8B-B14F-4D97-AF65-F5344CB8AC3E}">
        <p14:creationId xmlns:p14="http://schemas.microsoft.com/office/powerpoint/2010/main" val="10949117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7833" y="1179730"/>
            <a:ext cx="8761413" cy="706964"/>
          </a:xfrm>
        </p:spPr>
        <p:txBody>
          <a:bodyPr/>
          <a:lstStyle/>
          <a:p>
            <a:r>
              <a:rPr lang="en-US" dirty="0" smtClean="0"/>
              <a:t>Cantilever retaining wall with backfill material </a:t>
            </a:r>
            <a:r>
              <a:rPr lang="en-US" dirty="0" smtClean="0">
                <a:solidFill>
                  <a:schemeClr val="tx1"/>
                </a:solidFill>
              </a:rPr>
              <a:t>mixed</a:t>
            </a:r>
            <a:r>
              <a:rPr lang="en-US" dirty="0" smtClean="0"/>
              <a:t> with shredded tires</a:t>
            </a:r>
            <a:br>
              <a:rPr lang="en-US" dirty="0" smtClean="0"/>
            </a:br>
            <a:r>
              <a:rPr lang="en-US" sz="1800" b="1" u="sng" dirty="0">
                <a:solidFill>
                  <a:schemeClr val="tx1"/>
                </a:solidFill>
              </a:rPr>
              <a:t>Bending schedule </a:t>
            </a:r>
            <a:r>
              <a:rPr lang="en-US" b="1" dirty="0"/>
              <a:t/>
            </a:r>
            <a:br>
              <a:rPr lang="en-US" b="1" dirty="0"/>
            </a:br>
            <a:endParaRPr lang="en-US" dirty="0">
              <a:solidFill>
                <a:schemeClr val="bg1"/>
              </a:solidFill>
            </a:endParaRPr>
          </a:p>
        </p:txBody>
      </p:sp>
      <p:sp>
        <p:nvSpPr>
          <p:cNvPr id="9" name="Content Placeholder 8"/>
          <p:cNvSpPr>
            <a:spLocks noGrp="1"/>
          </p:cNvSpPr>
          <p:nvPr>
            <p:ph idx="1"/>
          </p:nvPr>
        </p:nvSpPr>
        <p:spPr>
          <a:xfrm>
            <a:off x="154546" y="2421228"/>
            <a:ext cx="11912958" cy="4436772"/>
          </a:xfrm>
        </p:spPr>
        <p:txBody>
          <a:bodyPr/>
          <a:lstStyle/>
          <a:p>
            <a:pPr marL="0" indent="0">
              <a:buNone/>
            </a:pPr>
            <a:endParaRPr lang="en-US" b="1" dirty="0"/>
          </a:p>
          <a:p>
            <a:endParaRPr lang="en-US" dirty="0"/>
          </a:p>
        </p:txBody>
      </p:sp>
      <p:pic>
        <p:nvPicPr>
          <p:cNvPr id="11" name="Picture 10"/>
          <p:cNvPicPr>
            <a:picLocks noChangeAspect="1"/>
          </p:cNvPicPr>
          <p:nvPr/>
        </p:nvPicPr>
        <p:blipFill>
          <a:blip r:embed="rId2"/>
          <a:stretch>
            <a:fillRect/>
          </a:stretch>
        </p:blipFill>
        <p:spPr>
          <a:xfrm>
            <a:off x="334851" y="2112134"/>
            <a:ext cx="11642501" cy="4745865"/>
          </a:xfrm>
          <a:prstGeom prst="rect">
            <a:avLst/>
          </a:prstGeom>
        </p:spPr>
      </p:pic>
    </p:spTree>
    <p:extLst>
      <p:ext uri="{BB962C8B-B14F-4D97-AF65-F5344CB8AC3E}">
        <p14:creationId xmlns:p14="http://schemas.microsoft.com/office/powerpoint/2010/main" val="35590631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gray">
          <a:xfrm>
            <a:off x="1213569" y="710728"/>
            <a:ext cx="9076651"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Comparison of cost </a:t>
            </a:r>
            <a:r>
              <a:rPr lang="en-US" dirty="0"/>
              <a:t>between two </a:t>
            </a:r>
            <a:r>
              <a:rPr lang="en-US" dirty="0" smtClean="0"/>
              <a:t>cases</a:t>
            </a:r>
            <a:endParaRPr lang="en-US" dirty="0"/>
          </a:p>
        </p:txBody>
      </p:sp>
      <p:sp>
        <p:nvSpPr>
          <p:cNvPr id="7" name="Content Placeholder 6"/>
          <p:cNvSpPr>
            <a:spLocks noGrp="1"/>
          </p:cNvSpPr>
          <p:nvPr>
            <p:ph idx="1"/>
          </p:nvPr>
        </p:nvSpPr>
        <p:spPr>
          <a:xfrm>
            <a:off x="231820" y="2603500"/>
            <a:ext cx="11487955" cy="4254500"/>
          </a:xfrm>
        </p:spPr>
        <p:txBody>
          <a:bodyPr>
            <a:normAutofit/>
          </a:bodyPr>
          <a:lstStyle/>
          <a:p>
            <a:r>
              <a:rPr lang="en-US" sz="2400" dirty="0"/>
              <a:t>comparison of cost per meter run for retaining walls between the two cases and the cost conclude the two main and most </a:t>
            </a:r>
            <a:r>
              <a:rPr lang="en-US" sz="2400" dirty="0" smtClean="0"/>
              <a:t>expensive parameters:</a:t>
            </a:r>
          </a:p>
          <a:p>
            <a:pPr marL="0" indent="0">
              <a:buNone/>
            </a:pPr>
            <a:endParaRPr lang="en-US" sz="2000" dirty="0" smtClean="0"/>
          </a:p>
          <a:p>
            <a:pPr>
              <a:buFont typeface="Wingdings" panose="05000000000000000000" pitchFamily="2" charset="2"/>
              <a:buChar char="q"/>
            </a:pPr>
            <a:r>
              <a:rPr lang="en-US" sz="2400" dirty="0" smtClean="0"/>
              <a:t>concrete </a:t>
            </a:r>
          </a:p>
          <a:p>
            <a:pPr>
              <a:buFont typeface="Wingdings" panose="05000000000000000000" pitchFamily="2" charset="2"/>
              <a:buChar char="q"/>
            </a:pPr>
            <a:r>
              <a:rPr lang="en-US" sz="2400" dirty="0" smtClean="0"/>
              <a:t>Steel</a:t>
            </a:r>
          </a:p>
          <a:p>
            <a:pPr>
              <a:buFont typeface="Wingdings" panose="05000000000000000000" pitchFamily="2" charset="2"/>
              <a:buChar char="q"/>
            </a:pPr>
            <a:endParaRPr lang="en-US" sz="2400" dirty="0"/>
          </a:p>
          <a:p>
            <a:pPr>
              <a:buFont typeface="Wingdings" panose="05000000000000000000" pitchFamily="2" charset="2"/>
              <a:buChar char="v"/>
            </a:pPr>
            <a:r>
              <a:rPr lang="en-US" sz="2400" dirty="0" smtClean="0"/>
              <a:t>we use </a:t>
            </a:r>
            <a:r>
              <a:rPr lang="en-US" sz="2400" b="1" u="sng" dirty="0" smtClean="0"/>
              <a:t>Excel</a:t>
            </a:r>
            <a:r>
              <a:rPr lang="en-US" sz="2400" dirty="0" smtClean="0"/>
              <a:t> to compute the quantities of concrete and steel , net cost and percent saved .</a:t>
            </a:r>
            <a:endParaRPr lang="en-US" sz="2400" dirty="0"/>
          </a:p>
        </p:txBody>
      </p:sp>
    </p:spTree>
    <p:extLst>
      <p:ext uri="{BB962C8B-B14F-4D97-AF65-F5344CB8AC3E}">
        <p14:creationId xmlns:p14="http://schemas.microsoft.com/office/powerpoint/2010/main" val="18793449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9135266" cy="706964"/>
          </a:xfrm>
        </p:spPr>
        <p:txBody>
          <a:bodyPr/>
          <a:lstStyle/>
          <a:p>
            <a:r>
              <a:rPr lang="en-US" dirty="0" smtClean="0"/>
              <a:t>Comparison of cost between two cases</a:t>
            </a:r>
            <a:endParaRPr lang="en-US" dirty="0"/>
          </a:p>
        </p:txBody>
      </p:sp>
      <p:sp>
        <p:nvSpPr>
          <p:cNvPr id="4" name="Content Placeholder 3"/>
          <p:cNvSpPr>
            <a:spLocks noGrp="1"/>
          </p:cNvSpPr>
          <p:nvPr>
            <p:ph idx="1"/>
          </p:nvPr>
        </p:nvSpPr>
        <p:spPr>
          <a:xfrm>
            <a:off x="193184" y="2343955"/>
            <a:ext cx="11500834" cy="4514045"/>
          </a:xfrm>
        </p:spPr>
        <p:txBody>
          <a:bodyPr>
            <a:normAutofit/>
          </a:bodyPr>
          <a:lstStyle/>
          <a:p>
            <a:r>
              <a:rPr lang="en-US" sz="2400" b="1" u="sng" dirty="0" smtClean="0"/>
              <a:t>For the same wall (6m) before mixing with shredded tires for clay</a:t>
            </a:r>
          </a:p>
          <a:p>
            <a:pPr>
              <a:buFont typeface="Wingdings" panose="05000000000000000000" pitchFamily="2" charset="2"/>
              <a:buChar char="q"/>
            </a:pPr>
            <a:r>
              <a:rPr lang="en-US" sz="2400" b="1" dirty="0" smtClean="0"/>
              <a:t>Concrete cost</a:t>
            </a:r>
          </a:p>
          <a:p>
            <a:pPr>
              <a:buFont typeface="Wingdings" panose="05000000000000000000" pitchFamily="2" charset="2"/>
              <a:buChar char="q"/>
            </a:pPr>
            <a:endParaRPr lang="en-US" sz="2400" b="1" u="sng" dirty="0" smtClean="0"/>
          </a:p>
          <a:p>
            <a:pPr marL="0" indent="0">
              <a:buNone/>
            </a:pPr>
            <a:endParaRPr lang="en-US" sz="2000" dirty="0" smtClean="0"/>
          </a:p>
          <a:p>
            <a:pPr>
              <a:buFont typeface="Wingdings" panose="05000000000000000000" pitchFamily="2" charset="2"/>
              <a:buChar char="q"/>
            </a:pPr>
            <a:endParaRPr lang="en-US" sz="2000" dirty="0" smtClean="0"/>
          </a:p>
          <a:p>
            <a:pPr>
              <a:buFont typeface="Wingdings" panose="05000000000000000000" pitchFamily="2" charset="2"/>
              <a:buChar char="q"/>
            </a:pPr>
            <a:r>
              <a:rPr lang="en-US" sz="2800" b="1" dirty="0" smtClean="0"/>
              <a:t>Steel cost</a:t>
            </a:r>
          </a:p>
          <a:p>
            <a:pPr marL="0" indent="0">
              <a:buNone/>
            </a:pPr>
            <a:endParaRPr lang="en-US" sz="2000" b="1" dirty="0"/>
          </a:p>
        </p:txBody>
      </p:sp>
      <p:sp>
        <p:nvSpPr>
          <p:cNvPr id="6" name="Title 1"/>
          <p:cNvSpPr txBox="1">
            <a:spLocks/>
          </p:cNvSpPr>
          <p:nvPr/>
        </p:nvSpPr>
        <p:spPr bwMode="gray">
          <a:xfrm>
            <a:off x="1178400" y="1149515"/>
            <a:ext cx="8761413" cy="706964"/>
          </a:xfrm>
          <a:prstGeom prst="rect">
            <a:avLst/>
          </a:prstGeom>
        </p:spPr>
        <p:txBody>
          <a:bodyPr vert="horz" lIns="91440" tIns="45720" rIns="91440" bIns="45720" rtlCol="0" anchor="ctr">
            <a:noAutofit/>
          </a:bodyPr>
          <a:lstStyle/>
          <a:p>
            <a:pPr lvl="0">
              <a:spcBef>
                <a:spcPct val="0"/>
              </a:spcBef>
            </a:pPr>
            <a:endParaRPr kumimoji="0" lang="en-US" sz="2600" b="0" i="0" u="none" strike="noStrike" kern="1200" cap="none" spc="0" normalizeH="0" baseline="0" noProof="0" dirty="0">
              <a:ln>
                <a:noFill/>
              </a:ln>
              <a:solidFill>
                <a:schemeClr val="bg2"/>
              </a:solidFill>
              <a:effectLst/>
              <a:uLnTx/>
              <a:uFillTx/>
              <a:latin typeface="+mj-lt"/>
              <a:ea typeface="+mj-ea"/>
              <a:cs typeface="+mj-cs"/>
            </a:endParaRPr>
          </a:p>
        </p:txBody>
      </p:sp>
      <p:graphicFrame>
        <p:nvGraphicFramePr>
          <p:cNvPr id="5" name="Table 4"/>
          <p:cNvGraphicFramePr>
            <a:graphicFrameLocks noGrp="1"/>
          </p:cNvGraphicFramePr>
          <p:nvPr>
            <p:extLst>
              <p:ext uri="{D42A27DB-BD31-4B8C-83A1-F6EECF244321}">
                <p14:modId xmlns:p14="http://schemas.microsoft.com/office/powerpoint/2010/main" val="929763347"/>
              </p:ext>
            </p:extLst>
          </p:nvPr>
        </p:nvGraphicFramePr>
        <p:xfrm>
          <a:off x="257577" y="3296993"/>
          <a:ext cx="11771293" cy="1209920"/>
        </p:xfrm>
        <a:graphic>
          <a:graphicData uri="http://schemas.openxmlformats.org/drawingml/2006/table">
            <a:tbl>
              <a:tblPr firstRow="1" firstCol="1" bandRow="1">
                <a:tableStyleId>{5C22544A-7EE6-4342-B048-85BDC9FD1C3A}</a:tableStyleId>
              </a:tblPr>
              <a:tblGrid>
                <a:gridCol w="1152518"/>
                <a:gridCol w="792356"/>
                <a:gridCol w="864389"/>
                <a:gridCol w="771064"/>
                <a:gridCol w="927279"/>
                <a:gridCol w="894825"/>
                <a:gridCol w="1397615"/>
                <a:gridCol w="862884"/>
                <a:gridCol w="953037"/>
                <a:gridCol w="1732687"/>
                <a:gridCol w="1422639"/>
              </a:tblGrid>
              <a:tr h="619715">
                <a:tc>
                  <a:txBody>
                    <a:bodyPr/>
                    <a:lstStyle/>
                    <a:p>
                      <a:pPr marL="0" marR="0" algn="ctr">
                        <a:lnSpc>
                          <a:spcPct val="107000"/>
                        </a:lnSpc>
                        <a:spcBef>
                          <a:spcPts val="0"/>
                        </a:spcBef>
                        <a:spcAft>
                          <a:spcPts val="0"/>
                        </a:spcAft>
                      </a:pPr>
                      <a:r>
                        <a:rPr lang="en-US" sz="2000" dirty="0">
                          <a:effectLst/>
                        </a:rPr>
                        <a:t>R.W#</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B(m)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C</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D</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H1</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H2</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H1-H2</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At</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err="1" smtClean="0">
                          <a:effectLst/>
                        </a:rPr>
                        <a:t>Ab</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2000" dirty="0">
                          <a:effectLst/>
                        </a:rPr>
                        <a:t>Volume(m3)</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2000">
                          <a:effectLst/>
                        </a:rPr>
                        <a:t>cost(nis)</a:t>
                      </a:r>
                      <a:endPar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r h="590205">
                <a:tc>
                  <a:txBody>
                    <a:bodyPr/>
                    <a:lstStyle/>
                    <a:p>
                      <a:pPr marL="0" marR="0" algn="ctr">
                        <a:lnSpc>
                          <a:spcPct val="107000"/>
                        </a:lnSpc>
                        <a:spcBef>
                          <a:spcPts val="0"/>
                        </a:spcBef>
                        <a:spcAft>
                          <a:spcPts val="0"/>
                        </a:spcAft>
                      </a:pPr>
                      <a:r>
                        <a:rPr lang="en-US" sz="2000" dirty="0" smtClean="0">
                          <a:effectLst/>
                        </a:rPr>
                        <a:t>5(6m</a:t>
                      </a:r>
                      <a:r>
                        <a:rPr lang="en-US" sz="2000" dirty="0">
                          <a:effectLst/>
                        </a:rPr>
                        <a:t>)</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1.3</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a:effectLst/>
                        </a:rPr>
                        <a:t>0.8</a:t>
                      </a:r>
                      <a:endPar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1.8</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a:effectLst/>
                        </a:rPr>
                        <a:t>6</a:t>
                      </a:r>
                      <a:endPar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0.8</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5.2</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0.3</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0.7</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5.64</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1804.8</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64123167"/>
              </p:ext>
            </p:extLst>
          </p:nvPr>
        </p:nvGraphicFramePr>
        <p:xfrm>
          <a:off x="2305319" y="5232605"/>
          <a:ext cx="4971243" cy="1201915"/>
        </p:xfrm>
        <a:graphic>
          <a:graphicData uri="http://schemas.openxmlformats.org/drawingml/2006/table">
            <a:tbl>
              <a:tblPr firstRow="1" firstCol="1" bandRow="1">
                <a:tableStyleId>{5C22544A-7EE6-4342-B048-85BDC9FD1C3A}</a:tableStyleId>
              </a:tblPr>
              <a:tblGrid>
                <a:gridCol w="1072708"/>
                <a:gridCol w="1647649"/>
                <a:gridCol w="393583"/>
                <a:gridCol w="1857303"/>
              </a:tblGrid>
              <a:tr h="554250">
                <a:tc>
                  <a:txBody>
                    <a:bodyPr/>
                    <a:lstStyle/>
                    <a:p>
                      <a:pPr marL="0" marR="0" algn="ctr">
                        <a:lnSpc>
                          <a:spcPct val="107000"/>
                        </a:lnSpc>
                        <a:spcBef>
                          <a:spcPts val="0"/>
                        </a:spcBef>
                        <a:spcAft>
                          <a:spcPts val="0"/>
                        </a:spcAft>
                      </a:pPr>
                      <a:r>
                        <a:rPr lang="en-US" sz="2000" dirty="0">
                          <a:effectLst/>
                        </a:rPr>
                        <a:t>H1(m)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gridSpan="2">
                  <a:txBody>
                    <a:bodyPr/>
                    <a:lstStyle/>
                    <a:p>
                      <a:pPr marL="0" marR="0" algn="ctr">
                        <a:lnSpc>
                          <a:spcPct val="107000"/>
                        </a:lnSpc>
                        <a:spcBef>
                          <a:spcPts val="0"/>
                        </a:spcBef>
                        <a:spcAft>
                          <a:spcPts val="0"/>
                        </a:spcAft>
                      </a:pPr>
                      <a:r>
                        <a:rPr lang="en-US" sz="2400" dirty="0">
                          <a:effectLst/>
                        </a:rPr>
                        <a:t>total weight(kg)</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nSpc>
                          <a:spcPct val="107000"/>
                        </a:lnSpc>
                        <a:spcBef>
                          <a:spcPts val="0"/>
                        </a:spcBef>
                        <a:spcAft>
                          <a:spcPts val="0"/>
                        </a:spcAft>
                      </a:pPr>
                      <a:r>
                        <a:rPr lang="en-US" sz="2400">
                          <a:effectLst/>
                        </a:rPr>
                        <a:t>cost (nis)</a:t>
                      </a:r>
                      <a:endPar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r h="446519">
                <a:tc>
                  <a:txBody>
                    <a:bodyPr/>
                    <a:lstStyle/>
                    <a:p>
                      <a:pPr marL="0" marR="0" algn="ctr">
                        <a:lnSpc>
                          <a:spcPct val="107000"/>
                        </a:lnSpc>
                        <a:spcBef>
                          <a:spcPts val="0"/>
                        </a:spcBef>
                        <a:spcAft>
                          <a:spcPts val="0"/>
                        </a:spcAft>
                      </a:pPr>
                      <a:r>
                        <a:rPr lang="en-US" sz="1800" dirty="0">
                          <a:effectLst/>
                        </a:rPr>
                        <a:t>6</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421.5659</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pPr>
                      <a:endParaRPr lang="en-US" sz="1800" dirty="0">
                        <a:effectLst/>
                        <a:latin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1096.07134</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bl>
          </a:graphicData>
        </a:graphic>
      </p:graphicFrame>
    </p:spTree>
    <p:extLst>
      <p:ext uri="{BB962C8B-B14F-4D97-AF65-F5344CB8AC3E}">
        <p14:creationId xmlns:p14="http://schemas.microsoft.com/office/powerpoint/2010/main" val="26881886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gray">
          <a:xfrm>
            <a:off x="990831" y="621976"/>
            <a:ext cx="9196358" cy="1065156"/>
          </a:xfrm>
          <a:prstGeom prst="rect">
            <a:avLst/>
          </a:prstGeom>
        </p:spPr>
        <p:txBody>
          <a:bodyPr vert="horz" lIns="91440" tIns="45720" rIns="91440" bIns="45720" rtlCol="0" anchor="ctr">
            <a:noAutofit/>
          </a:bodyPr>
          <a:lstStyle/>
          <a:p>
            <a:pPr lvl="0">
              <a:spcBef>
                <a:spcPct val="0"/>
              </a:spcBef>
              <a:defRPr/>
            </a:pPr>
            <a:r>
              <a:rPr lang="en-US" sz="3600" dirty="0">
                <a:solidFill>
                  <a:schemeClr val="bg1"/>
                </a:solidFill>
              </a:rPr>
              <a:t>Comparison of cost between two cases</a:t>
            </a:r>
            <a:endParaRPr lang="en-US" sz="3600" dirty="0">
              <a:solidFill>
                <a:schemeClr val="bg1"/>
              </a:solidFill>
            </a:endParaRPr>
          </a:p>
        </p:txBody>
      </p:sp>
      <p:sp>
        <p:nvSpPr>
          <p:cNvPr id="7" name="Content Placeholder 6"/>
          <p:cNvSpPr>
            <a:spLocks noGrp="1"/>
          </p:cNvSpPr>
          <p:nvPr>
            <p:ph idx="1"/>
          </p:nvPr>
        </p:nvSpPr>
        <p:spPr>
          <a:xfrm>
            <a:off x="180304" y="2603500"/>
            <a:ext cx="11590986" cy="4254500"/>
          </a:xfrm>
        </p:spPr>
        <p:txBody>
          <a:bodyPr>
            <a:normAutofit/>
          </a:bodyPr>
          <a:lstStyle/>
          <a:p>
            <a:r>
              <a:rPr lang="en-US" sz="2800" b="1" u="sng" dirty="0" smtClean="0"/>
              <a:t>Total cost </a:t>
            </a:r>
          </a:p>
          <a:p>
            <a:endParaRPr lang="en-US" sz="2000" b="1" u="sng" dirty="0"/>
          </a:p>
        </p:txBody>
      </p:sp>
      <p:graphicFrame>
        <p:nvGraphicFramePr>
          <p:cNvPr id="8" name="Table 7"/>
          <p:cNvGraphicFramePr>
            <a:graphicFrameLocks noGrp="1"/>
          </p:cNvGraphicFramePr>
          <p:nvPr>
            <p:extLst>
              <p:ext uri="{D42A27DB-BD31-4B8C-83A1-F6EECF244321}">
                <p14:modId xmlns:p14="http://schemas.microsoft.com/office/powerpoint/2010/main" val="3682522989"/>
              </p:ext>
            </p:extLst>
          </p:nvPr>
        </p:nvGraphicFramePr>
        <p:xfrm>
          <a:off x="990830" y="3580328"/>
          <a:ext cx="8423626" cy="847210"/>
        </p:xfrm>
        <a:graphic>
          <a:graphicData uri="http://schemas.openxmlformats.org/drawingml/2006/table">
            <a:tbl>
              <a:tblPr firstRow="1" firstCol="1" bandRow="1">
                <a:tableStyleId>{5C22544A-7EE6-4342-B048-85BDC9FD1C3A}</a:tableStyleId>
              </a:tblPr>
              <a:tblGrid>
                <a:gridCol w="1481077"/>
                <a:gridCol w="2622740"/>
                <a:gridCol w="2190760"/>
                <a:gridCol w="2129049"/>
              </a:tblGrid>
              <a:tr h="433937">
                <a:tc>
                  <a:txBody>
                    <a:bodyPr/>
                    <a:lstStyle/>
                    <a:p>
                      <a:pPr marL="0" marR="0" algn="ctr">
                        <a:lnSpc>
                          <a:spcPct val="107000"/>
                        </a:lnSpc>
                        <a:spcBef>
                          <a:spcPts val="0"/>
                        </a:spcBef>
                        <a:spcAft>
                          <a:spcPts val="0"/>
                        </a:spcAft>
                      </a:pPr>
                      <a:r>
                        <a:rPr lang="en-US" sz="2400" dirty="0">
                          <a:effectLst/>
                        </a:rPr>
                        <a:t>RW#</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2000" dirty="0">
                          <a:effectLst/>
                        </a:rPr>
                        <a:t>concrete cost(</a:t>
                      </a:r>
                      <a:r>
                        <a:rPr lang="en-US" sz="2000" dirty="0" err="1">
                          <a:effectLst/>
                        </a:rPr>
                        <a:t>nis</a:t>
                      </a:r>
                      <a:r>
                        <a:rPr lang="en-US" sz="2000" dirty="0">
                          <a:effectLst/>
                        </a:rPr>
                        <a:t>)</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2000">
                          <a:effectLst/>
                        </a:rPr>
                        <a:t>steel cost(nis)</a:t>
                      </a:r>
                      <a:endParaRPr lang="en-US" sz="2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2000" dirty="0">
                          <a:effectLst/>
                        </a:rPr>
                        <a:t>net cost (</a:t>
                      </a:r>
                      <a:r>
                        <a:rPr lang="en-US" sz="2000" dirty="0" err="1">
                          <a:effectLst/>
                        </a:rPr>
                        <a:t>nis</a:t>
                      </a:r>
                      <a:r>
                        <a:rPr lang="en-US" sz="2000" dirty="0">
                          <a:effectLst/>
                        </a:rPr>
                        <a:t>)</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r h="413273">
                <a:tc>
                  <a:txBody>
                    <a:bodyPr/>
                    <a:lstStyle/>
                    <a:p>
                      <a:pPr marL="0" marR="0" algn="ctr">
                        <a:lnSpc>
                          <a:spcPct val="107000"/>
                        </a:lnSpc>
                        <a:spcBef>
                          <a:spcPts val="0"/>
                        </a:spcBef>
                        <a:spcAft>
                          <a:spcPts val="0"/>
                        </a:spcAft>
                      </a:pPr>
                      <a:r>
                        <a:rPr lang="en-US" sz="2000" dirty="0" smtClean="0">
                          <a:effectLst/>
                        </a:rPr>
                        <a:t>5(6m</a:t>
                      </a:r>
                      <a:r>
                        <a:rPr lang="en-US" sz="2000" dirty="0">
                          <a:effectLst/>
                        </a:rPr>
                        <a:t>)</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2000" dirty="0">
                          <a:effectLst/>
                        </a:rPr>
                        <a:t>1804.8</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2000" dirty="0">
                          <a:effectLst/>
                        </a:rPr>
                        <a:t>1096.07</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2000" dirty="0">
                          <a:effectLst/>
                        </a:rPr>
                        <a:t>2900.87</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bl>
          </a:graphicData>
        </a:graphic>
      </p:graphicFrame>
    </p:spTree>
    <p:extLst>
      <p:ext uri="{BB962C8B-B14F-4D97-AF65-F5344CB8AC3E}">
        <p14:creationId xmlns:p14="http://schemas.microsoft.com/office/powerpoint/2010/main" val="12112369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54954" y="973668"/>
            <a:ext cx="9045114" cy="706964"/>
          </a:xfrm>
        </p:spPr>
        <p:txBody>
          <a:bodyPr/>
          <a:lstStyle/>
          <a:p>
            <a:pPr lvl="0"/>
            <a:r>
              <a:rPr lang="en-US" dirty="0">
                <a:solidFill>
                  <a:schemeClr val="bg1"/>
                </a:solidFill>
              </a:rPr>
              <a:t>Comparison of cost between two cases</a:t>
            </a:r>
            <a:br>
              <a:rPr lang="en-US" dirty="0">
                <a:solidFill>
                  <a:schemeClr val="bg1"/>
                </a:solidFill>
              </a:rPr>
            </a:br>
            <a:endParaRPr lang="en-US" dirty="0"/>
          </a:p>
        </p:txBody>
      </p:sp>
      <p:sp>
        <p:nvSpPr>
          <p:cNvPr id="5" name="Content Placeholder 4"/>
          <p:cNvSpPr>
            <a:spLocks noGrp="1"/>
          </p:cNvSpPr>
          <p:nvPr>
            <p:ph idx="1"/>
          </p:nvPr>
        </p:nvSpPr>
        <p:spPr>
          <a:xfrm>
            <a:off x="193183" y="2343955"/>
            <a:ext cx="11719775" cy="4514045"/>
          </a:xfrm>
        </p:spPr>
        <p:txBody>
          <a:bodyPr>
            <a:normAutofit/>
          </a:bodyPr>
          <a:lstStyle/>
          <a:p>
            <a:r>
              <a:rPr lang="en-US" sz="2000" b="1" u="sng" dirty="0" smtClean="0"/>
              <a:t>After </a:t>
            </a:r>
            <a:r>
              <a:rPr lang="en-US" sz="2000" b="1" u="sng" dirty="0"/>
              <a:t>mixing with shredded tires for </a:t>
            </a:r>
            <a:r>
              <a:rPr lang="en-US" sz="2000" b="1" u="sng" dirty="0" smtClean="0"/>
              <a:t>clay</a:t>
            </a:r>
          </a:p>
          <a:p>
            <a:pPr>
              <a:buFont typeface="Wingdings" panose="05000000000000000000" pitchFamily="2" charset="2"/>
              <a:buChar char="q"/>
            </a:pPr>
            <a:r>
              <a:rPr lang="en-US" sz="2400" b="1" dirty="0"/>
              <a:t>Concrete cost</a:t>
            </a:r>
          </a:p>
          <a:p>
            <a:endParaRPr lang="en-US" sz="2000" b="1" u="sng" dirty="0" smtClean="0"/>
          </a:p>
          <a:p>
            <a:endParaRPr lang="en-US" sz="2000" dirty="0" smtClean="0"/>
          </a:p>
          <a:p>
            <a:endParaRPr lang="en-US" sz="2000" dirty="0"/>
          </a:p>
          <a:p>
            <a:pPr>
              <a:buFont typeface="Wingdings" panose="05000000000000000000" pitchFamily="2" charset="2"/>
              <a:buChar char="q"/>
            </a:pPr>
            <a:r>
              <a:rPr lang="en-US" sz="2400" b="1" dirty="0"/>
              <a:t>Steel cost</a:t>
            </a:r>
          </a:p>
          <a:p>
            <a:pPr marL="0" indent="0">
              <a:buNone/>
            </a:pPr>
            <a:endParaRPr lang="en-US" dirty="0">
              <a:solidFill>
                <a:schemeClr val="dk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616793189"/>
              </p:ext>
            </p:extLst>
          </p:nvPr>
        </p:nvGraphicFramePr>
        <p:xfrm>
          <a:off x="257578" y="3335628"/>
          <a:ext cx="11758413" cy="1146220"/>
        </p:xfrm>
        <a:graphic>
          <a:graphicData uri="http://schemas.openxmlformats.org/drawingml/2006/table">
            <a:tbl>
              <a:tblPr firstRow="1" firstCol="1" bandRow="1">
                <a:tableStyleId>{5C22544A-7EE6-4342-B048-85BDC9FD1C3A}</a:tableStyleId>
              </a:tblPr>
              <a:tblGrid>
                <a:gridCol w="1151257"/>
                <a:gridCol w="839458"/>
                <a:gridCol w="815475"/>
                <a:gridCol w="748378"/>
                <a:gridCol w="914400"/>
                <a:gridCol w="888643"/>
                <a:gridCol w="1326524"/>
                <a:gridCol w="862884"/>
                <a:gridCol w="978795"/>
                <a:gridCol w="1829504"/>
                <a:gridCol w="1403095"/>
              </a:tblGrid>
              <a:tr h="587088">
                <a:tc>
                  <a:txBody>
                    <a:bodyPr/>
                    <a:lstStyle/>
                    <a:p>
                      <a:pPr marL="0" marR="0" algn="ctr">
                        <a:lnSpc>
                          <a:spcPct val="107000"/>
                        </a:lnSpc>
                        <a:spcBef>
                          <a:spcPts val="0"/>
                        </a:spcBef>
                        <a:spcAft>
                          <a:spcPts val="0"/>
                        </a:spcAft>
                      </a:pPr>
                      <a:r>
                        <a:rPr lang="en-US" sz="2400" dirty="0">
                          <a:effectLst/>
                        </a:rPr>
                        <a:t>R.W#</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B(m)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C</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D</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H1</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H2</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H1-H2</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smtClean="0">
                          <a:effectLst/>
                        </a:rPr>
                        <a:t>At</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err="1" smtClean="0">
                          <a:effectLst/>
                        </a:rPr>
                        <a:t>Ab</a:t>
                      </a:r>
                      <a:r>
                        <a:rPr lang="en-US" sz="2000" dirty="0" smtClean="0">
                          <a:effectLst/>
                        </a:rPr>
                        <a:t>(m)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l">
                        <a:lnSpc>
                          <a:spcPct val="107000"/>
                        </a:lnSpc>
                        <a:spcBef>
                          <a:spcPts val="0"/>
                        </a:spcBef>
                        <a:spcAft>
                          <a:spcPts val="0"/>
                        </a:spcAft>
                      </a:pPr>
                      <a:r>
                        <a:rPr lang="en-US" sz="2000" dirty="0">
                          <a:effectLst/>
                        </a:rPr>
                        <a:t>volume(m3)</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l">
                        <a:lnSpc>
                          <a:spcPct val="107000"/>
                        </a:lnSpc>
                        <a:spcBef>
                          <a:spcPts val="0"/>
                        </a:spcBef>
                        <a:spcAft>
                          <a:spcPts val="0"/>
                        </a:spcAft>
                      </a:pPr>
                      <a:r>
                        <a:rPr lang="en-US" sz="2000" dirty="0">
                          <a:effectLst/>
                        </a:rPr>
                        <a:t>cost(</a:t>
                      </a:r>
                      <a:r>
                        <a:rPr lang="en-US" sz="2000" dirty="0" err="1">
                          <a:effectLst/>
                        </a:rPr>
                        <a:t>nis</a:t>
                      </a:r>
                      <a:r>
                        <a:rPr lang="en-US" sz="2000" dirty="0">
                          <a:effectLst/>
                        </a:rPr>
                        <a:t>)</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r h="559132">
                <a:tc>
                  <a:txBody>
                    <a:bodyPr/>
                    <a:lstStyle/>
                    <a:p>
                      <a:pPr marL="0" marR="0" algn="ctr">
                        <a:lnSpc>
                          <a:spcPct val="107000"/>
                        </a:lnSpc>
                        <a:spcBef>
                          <a:spcPts val="0"/>
                        </a:spcBef>
                        <a:spcAft>
                          <a:spcPts val="0"/>
                        </a:spcAft>
                      </a:pPr>
                      <a:r>
                        <a:rPr lang="en-US" sz="2000" dirty="0">
                          <a:effectLst/>
                        </a:rPr>
                        <a:t>6(2m)</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a:effectLst/>
                        </a:rPr>
                        <a:t>1.1</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a:effectLst/>
                        </a:rPr>
                        <a:t>0.7</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a:effectLst/>
                        </a:rPr>
                        <a:t>1.5</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a:effectLst/>
                        </a:rPr>
                        <a:t>6</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a:effectLst/>
                        </a:rPr>
                        <a:t>0.7</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a:effectLst/>
                        </a:rPr>
                        <a:t>5.3</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a:effectLst/>
                        </a:rPr>
                        <a:t>0.3</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a:effectLst/>
                        </a:rPr>
                        <a:t>0.65</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a:effectLst/>
                        </a:rPr>
                        <a:t>4.7925</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2000" dirty="0">
                          <a:effectLst/>
                        </a:rPr>
                        <a:t>1533.6</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892652011"/>
              </p:ext>
            </p:extLst>
          </p:nvPr>
        </p:nvGraphicFramePr>
        <p:xfrm>
          <a:off x="2047742" y="5088835"/>
          <a:ext cx="4713666" cy="1266144"/>
        </p:xfrm>
        <a:graphic>
          <a:graphicData uri="http://schemas.openxmlformats.org/drawingml/2006/table">
            <a:tbl>
              <a:tblPr firstRow="1" firstCol="1" bandRow="1">
                <a:tableStyleId>{5C22544A-7EE6-4342-B048-85BDC9FD1C3A}</a:tableStyleId>
              </a:tblPr>
              <a:tblGrid>
                <a:gridCol w="1088542"/>
                <a:gridCol w="1622370"/>
                <a:gridCol w="337311"/>
                <a:gridCol w="1665443"/>
              </a:tblGrid>
              <a:tr h="608033">
                <a:tc>
                  <a:txBody>
                    <a:bodyPr/>
                    <a:lstStyle/>
                    <a:p>
                      <a:pPr marL="0" marR="0" algn="ctr">
                        <a:lnSpc>
                          <a:spcPct val="107000"/>
                        </a:lnSpc>
                        <a:spcBef>
                          <a:spcPts val="0"/>
                        </a:spcBef>
                        <a:spcAft>
                          <a:spcPts val="0"/>
                        </a:spcAft>
                      </a:pPr>
                      <a:r>
                        <a:rPr lang="en-US" sz="2000" dirty="0">
                          <a:effectLst/>
                        </a:rPr>
                        <a:t>H1(m)</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gridSpan="2">
                  <a:txBody>
                    <a:bodyPr/>
                    <a:lstStyle/>
                    <a:p>
                      <a:pPr marL="0" marR="0" algn="ctr">
                        <a:lnSpc>
                          <a:spcPct val="107000"/>
                        </a:lnSpc>
                        <a:spcBef>
                          <a:spcPts val="0"/>
                        </a:spcBef>
                        <a:spcAft>
                          <a:spcPts val="0"/>
                        </a:spcAft>
                      </a:pPr>
                      <a:r>
                        <a:rPr lang="en-US" sz="2400">
                          <a:effectLst/>
                        </a:rPr>
                        <a:t>total weight(kg)</a:t>
                      </a:r>
                      <a:endParaRPr lang="en-US" sz="20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a:txBody>
                    <a:bodyPr/>
                    <a:lstStyle/>
                    <a:p>
                      <a:pPr marL="0" marR="0">
                        <a:lnSpc>
                          <a:spcPct val="107000"/>
                        </a:lnSpc>
                        <a:spcBef>
                          <a:spcPts val="0"/>
                        </a:spcBef>
                        <a:spcAft>
                          <a:spcPts val="0"/>
                        </a:spcAft>
                      </a:pPr>
                      <a:r>
                        <a:rPr lang="en-US" sz="2400" dirty="0">
                          <a:effectLst/>
                        </a:rPr>
                        <a:t>cost (</a:t>
                      </a:r>
                      <a:r>
                        <a:rPr lang="en-US" sz="2400" dirty="0" err="1">
                          <a:effectLst/>
                        </a:rPr>
                        <a:t>nis</a:t>
                      </a:r>
                      <a:r>
                        <a:rPr lang="en-US" sz="2400" dirty="0">
                          <a:effectLst/>
                        </a:rPr>
                        <a:t>)</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r h="510748">
                <a:tc>
                  <a:txBody>
                    <a:bodyPr/>
                    <a:lstStyle/>
                    <a:p>
                      <a:pPr marL="0" marR="0" algn="ctr">
                        <a:lnSpc>
                          <a:spcPct val="107000"/>
                        </a:lnSpc>
                        <a:spcBef>
                          <a:spcPts val="0"/>
                        </a:spcBef>
                        <a:spcAft>
                          <a:spcPts val="0"/>
                        </a:spcAft>
                      </a:pPr>
                      <a:r>
                        <a:rPr lang="en-US" sz="1800" dirty="0">
                          <a:effectLst/>
                        </a:rPr>
                        <a:t>6</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396.9446</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a:lnSpc>
                          <a:spcPct val="107000"/>
                        </a:lnSpc>
                      </a:pPr>
                      <a:endParaRPr lang="en-US" sz="1800" dirty="0">
                        <a:effectLst/>
                        <a:latin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800" dirty="0">
                          <a:effectLst/>
                        </a:rPr>
                        <a:t>1032.05605</a:t>
                      </a:r>
                      <a:endParaRPr lang="en-US" sz="2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bl>
          </a:graphicData>
        </a:graphic>
      </p:graphicFrame>
    </p:spTree>
    <p:extLst>
      <p:ext uri="{BB962C8B-B14F-4D97-AF65-F5344CB8AC3E}">
        <p14:creationId xmlns:p14="http://schemas.microsoft.com/office/powerpoint/2010/main" val="26698583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8018" y="896248"/>
            <a:ext cx="8761413" cy="706964"/>
          </a:xfrm>
        </p:spPr>
        <p:txBody>
          <a:bodyPr/>
          <a:lstStyle/>
          <a:p>
            <a:r>
              <a:rPr lang="en-US" sz="4400" dirty="0" smtClean="0"/>
              <a:t>Introduction</a:t>
            </a:r>
            <a:r>
              <a:rPr lang="en-US" sz="4400" dirty="0"/>
              <a:t/>
            </a:r>
            <a:br>
              <a:rPr lang="en-US" sz="4400" dirty="0"/>
            </a:br>
            <a:endParaRPr lang="en-US" sz="4400" dirty="0"/>
          </a:p>
        </p:txBody>
      </p:sp>
      <p:sp>
        <p:nvSpPr>
          <p:cNvPr id="3" name="Content Placeholder 2"/>
          <p:cNvSpPr>
            <a:spLocks noGrp="1"/>
          </p:cNvSpPr>
          <p:nvPr>
            <p:ph idx="1"/>
          </p:nvPr>
        </p:nvSpPr>
        <p:spPr>
          <a:xfrm>
            <a:off x="1154954" y="2603499"/>
            <a:ext cx="9374477" cy="3810179"/>
          </a:xfrm>
        </p:spPr>
        <p:txBody>
          <a:bodyPr>
            <a:normAutofit/>
          </a:bodyPr>
          <a:lstStyle/>
          <a:p>
            <a:r>
              <a:rPr lang="en-US" sz="2800" dirty="0" smtClean="0"/>
              <a:t>Soil improvement methods are many , </a:t>
            </a:r>
            <a:r>
              <a:rPr lang="en-US" sz="2800" dirty="0" smtClean="0"/>
              <a:t>one </a:t>
            </a:r>
            <a:r>
              <a:rPr lang="en-US" sz="2800" dirty="0" smtClean="0"/>
              <a:t>of these methods adding lighter material to the fill like polystyrene ,straw , </a:t>
            </a:r>
            <a:r>
              <a:rPr lang="en-US" sz="2800" dirty="0" smtClean="0"/>
              <a:t>plastic ,shredded </a:t>
            </a:r>
            <a:r>
              <a:rPr lang="en-US" sz="2800" dirty="0" smtClean="0"/>
              <a:t>tires ……etc.</a:t>
            </a:r>
          </a:p>
          <a:p>
            <a:r>
              <a:rPr lang="en-US" sz="2800" dirty="0" smtClean="0"/>
              <a:t>Shredded tires application for backfill is one of the cheapest and easiest way for use because old tires are found everywhere and can be shredded if equipment are available </a:t>
            </a:r>
          </a:p>
          <a:p>
            <a:endParaRPr lang="en-US" sz="2800" dirty="0" smtClean="0"/>
          </a:p>
        </p:txBody>
      </p:sp>
    </p:spTree>
    <p:extLst>
      <p:ext uri="{BB962C8B-B14F-4D97-AF65-F5344CB8AC3E}">
        <p14:creationId xmlns:p14="http://schemas.microsoft.com/office/powerpoint/2010/main" val="1335771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9019356" cy="706964"/>
          </a:xfrm>
        </p:spPr>
        <p:txBody>
          <a:bodyPr/>
          <a:lstStyle/>
          <a:p>
            <a:r>
              <a:rPr lang="en-US" dirty="0">
                <a:solidFill>
                  <a:schemeClr val="bg1"/>
                </a:solidFill>
              </a:rPr>
              <a:t>Comparison of cost between two cases</a:t>
            </a:r>
            <a:br>
              <a:rPr lang="en-US" dirty="0">
                <a:solidFill>
                  <a:schemeClr val="bg1"/>
                </a:solidFill>
              </a:rPr>
            </a:br>
            <a:endParaRPr lang="en-US" dirty="0"/>
          </a:p>
        </p:txBody>
      </p:sp>
      <p:sp>
        <p:nvSpPr>
          <p:cNvPr id="3" name="Content Placeholder 2"/>
          <p:cNvSpPr>
            <a:spLocks noGrp="1"/>
          </p:cNvSpPr>
          <p:nvPr>
            <p:ph idx="1"/>
          </p:nvPr>
        </p:nvSpPr>
        <p:spPr>
          <a:xfrm>
            <a:off x="592428" y="2513347"/>
            <a:ext cx="11243258" cy="4170787"/>
          </a:xfrm>
        </p:spPr>
        <p:txBody>
          <a:bodyPr/>
          <a:lstStyle/>
          <a:p>
            <a:r>
              <a:rPr lang="en-US" sz="2800" b="1" u="sng" dirty="0"/>
              <a:t>Total cost </a:t>
            </a:r>
            <a:endParaRPr lang="en-US" sz="2800" b="1" u="sng" dirty="0" smtClean="0"/>
          </a:p>
          <a:p>
            <a:pPr marL="0" indent="0">
              <a:buNone/>
            </a:pPr>
            <a:endParaRPr lang="en-US" sz="2800" b="1" u="sng"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561903237"/>
              </p:ext>
            </p:extLst>
          </p:nvPr>
        </p:nvGraphicFramePr>
        <p:xfrm>
          <a:off x="1545463" y="3709116"/>
          <a:ext cx="8950818" cy="940157"/>
        </p:xfrm>
        <a:graphic>
          <a:graphicData uri="http://schemas.openxmlformats.org/drawingml/2006/table">
            <a:tbl>
              <a:tblPr firstRow="1" firstCol="1" bandRow="1">
                <a:tableStyleId>{5C22544A-7EE6-4342-B048-85BDC9FD1C3A}</a:tableStyleId>
              </a:tblPr>
              <a:tblGrid>
                <a:gridCol w="1476425"/>
                <a:gridCol w="2583740"/>
                <a:gridCol w="2714124"/>
                <a:gridCol w="2176529"/>
              </a:tblGrid>
              <a:tr h="481544">
                <a:tc>
                  <a:txBody>
                    <a:bodyPr/>
                    <a:lstStyle/>
                    <a:p>
                      <a:pPr marL="0" marR="0" algn="ctr">
                        <a:lnSpc>
                          <a:spcPct val="107000"/>
                        </a:lnSpc>
                        <a:spcBef>
                          <a:spcPts val="0"/>
                        </a:spcBef>
                        <a:spcAft>
                          <a:spcPts val="0"/>
                        </a:spcAft>
                      </a:pPr>
                      <a:r>
                        <a:rPr lang="en-US" sz="2400" dirty="0">
                          <a:effectLst/>
                        </a:rPr>
                        <a:t>RW#</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2000" dirty="0">
                          <a:effectLst/>
                        </a:rPr>
                        <a:t>concrete cost(</a:t>
                      </a:r>
                      <a:r>
                        <a:rPr lang="en-US" sz="2000" dirty="0" err="1">
                          <a:effectLst/>
                        </a:rPr>
                        <a:t>nis</a:t>
                      </a:r>
                      <a:r>
                        <a:rPr lang="en-US" sz="2000" dirty="0">
                          <a:effectLst/>
                        </a:rPr>
                        <a:t>)</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2000">
                          <a:effectLst/>
                        </a:rPr>
                        <a:t>steel cost(nis)</a:t>
                      </a:r>
                      <a:endParaRPr lang="en-US" sz="2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2000" dirty="0">
                          <a:effectLst/>
                        </a:rPr>
                        <a:t>net cost (</a:t>
                      </a:r>
                      <a:r>
                        <a:rPr lang="en-US" sz="2000" dirty="0" err="1">
                          <a:effectLst/>
                        </a:rPr>
                        <a:t>nis</a:t>
                      </a:r>
                      <a:r>
                        <a:rPr lang="en-US" sz="2000" dirty="0">
                          <a:effectLst/>
                        </a:rPr>
                        <a:t>)</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r h="458613">
                <a:tc>
                  <a:txBody>
                    <a:bodyPr/>
                    <a:lstStyle/>
                    <a:p>
                      <a:pPr marL="0" marR="0" algn="ctr">
                        <a:lnSpc>
                          <a:spcPct val="107000"/>
                        </a:lnSpc>
                        <a:spcBef>
                          <a:spcPts val="0"/>
                        </a:spcBef>
                        <a:spcAft>
                          <a:spcPts val="0"/>
                        </a:spcAft>
                      </a:pPr>
                      <a:r>
                        <a:rPr lang="en-US" sz="2000">
                          <a:effectLst/>
                        </a:rPr>
                        <a:t>5(6m)</a:t>
                      </a:r>
                      <a:endParaRPr lang="en-US" sz="24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2000" dirty="0">
                          <a:effectLst/>
                        </a:rPr>
                        <a:t>1533.6</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2000" dirty="0">
                          <a:effectLst/>
                        </a:rPr>
                        <a:t>1032.05</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2000" dirty="0">
                          <a:effectLst/>
                        </a:rPr>
                        <a:t>2565.65</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bl>
          </a:graphicData>
        </a:graphic>
      </p:graphicFrame>
    </p:spTree>
    <p:extLst>
      <p:ext uri="{BB962C8B-B14F-4D97-AF65-F5344CB8AC3E}">
        <p14:creationId xmlns:p14="http://schemas.microsoft.com/office/powerpoint/2010/main" val="26698583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9045114" cy="706964"/>
          </a:xfrm>
        </p:spPr>
        <p:txBody>
          <a:bodyPr/>
          <a:lstStyle/>
          <a:p>
            <a:r>
              <a:rPr lang="en-US" dirty="0">
                <a:solidFill>
                  <a:schemeClr val="bg1"/>
                </a:solidFill>
              </a:rPr>
              <a:t>Comparison of cost between two cases</a:t>
            </a:r>
            <a:br>
              <a:rPr lang="en-US" dirty="0">
                <a:solidFill>
                  <a:schemeClr val="bg1"/>
                </a:solidFill>
              </a:rPr>
            </a:br>
            <a:endParaRPr lang="en-US" dirty="0"/>
          </a:p>
        </p:txBody>
      </p:sp>
      <p:sp>
        <p:nvSpPr>
          <p:cNvPr id="3" name="Content Placeholder 2"/>
          <p:cNvSpPr>
            <a:spLocks noGrp="1"/>
          </p:cNvSpPr>
          <p:nvPr>
            <p:ph idx="1"/>
          </p:nvPr>
        </p:nvSpPr>
        <p:spPr>
          <a:xfrm>
            <a:off x="450762" y="2603500"/>
            <a:ext cx="10844010" cy="3887452"/>
          </a:xfrm>
        </p:spPr>
        <p:txBody>
          <a:bodyPr>
            <a:normAutofit/>
          </a:bodyPr>
          <a:lstStyle/>
          <a:p>
            <a:r>
              <a:rPr lang="en-US" sz="2400" b="1" u="sng" dirty="0"/>
              <a:t>Total percent saved </a:t>
            </a:r>
            <a:endParaRPr lang="en-US" sz="2400" b="1" u="sng" dirty="0" smtClean="0"/>
          </a:p>
          <a:p>
            <a:pPr marL="0" indent="0">
              <a:buNone/>
            </a:pPr>
            <a:endParaRPr lang="en-US" sz="2400" b="1" u="sng" dirty="0"/>
          </a:p>
        </p:txBody>
      </p:sp>
      <p:graphicFrame>
        <p:nvGraphicFramePr>
          <p:cNvPr id="4" name="Table 3"/>
          <p:cNvGraphicFramePr>
            <a:graphicFrameLocks noGrp="1"/>
          </p:cNvGraphicFramePr>
          <p:nvPr>
            <p:extLst>
              <p:ext uri="{D42A27DB-BD31-4B8C-83A1-F6EECF244321}">
                <p14:modId xmlns:p14="http://schemas.microsoft.com/office/powerpoint/2010/main" val="2064547757"/>
              </p:ext>
            </p:extLst>
          </p:nvPr>
        </p:nvGraphicFramePr>
        <p:xfrm>
          <a:off x="1154954" y="3618963"/>
          <a:ext cx="8388290" cy="1120462"/>
        </p:xfrm>
        <a:graphic>
          <a:graphicData uri="http://schemas.openxmlformats.org/drawingml/2006/table">
            <a:tbl>
              <a:tblPr firstRow="1" firstCol="1" bandRow="1">
                <a:tableStyleId>{5C22544A-7EE6-4342-B048-85BDC9FD1C3A}</a:tableStyleId>
              </a:tblPr>
              <a:tblGrid>
                <a:gridCol w="1103117"/>
                <a:gridCol w="2321144"/>
                <a:gridCol w="2114309"/>
                <a:gridCol w="1587591"/>
                <a:gridCol w="1262129"/>
              </a:tblGrid>
              <a:tr h="485942">
                <a:tc>
                  <a:txBody>
                    <a:bodyPr/>
                    <a:lstStyle/>
                    <a:p>
                      <a:pPr marL="0" marR="0" algn="ctr">
                        <a:lnSpc>
                          <a:spcPct val="107000"/>
                        </a:lnSpc>
                        <a:spcBef>
                          <a:spcPts val="0"/>
                        </a:spcBef>
                        <a:spcAft>
                          <a:spcPts val="0"/>
                        </a:spcAft>
                      </a:pPr>
                      <a:r>
                        <a:rPr lang="en-US" sz="1800" dirty="0">
                          <a:effectLst/>
                        </a:rPr>
                        <a:t>RW#</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600" dirty="0">
                          <a:effectLst/>
                        </a:rPr>
                        <a:t>Total cost before(</a:t>
                      </a:r>
                      <a:r>
                        <a:rPr lang="en-US" sz="1600" dirty="0" err="1">
                          <a:effectLst/>
                        </a:rPr>
                        <a:t>nis</a:t>
                      </a:r>
                      <a:r>
                        <a:rPr lang="en-US" sz="1600" dirty="0">
                          <a:effectLst/>
                        </a:rPr>
                        <a:t>)</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600" dirty="0">
                          <a:effectLst/>
                        </a:rPr>
                        <a:t>Total cost after(</a:t>
                      </a:r>
                      <a:r>
                        <a:rPr lang="en-US" sz="1600" dirty="0" err="1">
                          <a:effectLst/>
                        </a:rPr>
                        <a:t>nis</a:t>
                      </a:r>
                      <a:r>
                        <a:rPr lang="en-US" sz="1600" dirty="0">
                          <a:effectLst/>
                        </a:rPr>
                        <a:t>)</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600">
                          <a:effectLst/>
                        </a:rPr>
                        <a:t>deference(nis)</a:t>
                      </a:r>
                      <a:endParaRPr lang="en-US" sz="18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nSpc>
                          <a:spcPct val="107000"/>
                        </a:lnSpc>
                        <a:spcBef>
                          <a:spcPts val="0"/>
                        </a:spcBef>
                        <a:spcAft>
                          <a:spcPts val="0"/>
                        </a:spcAft>
                      </a:pPr>
                      <a:r>
                        <a:rPr lang="en-US" sz="1600" dirty="0">
                          <a:effectLst/>
                        </a:rPr>
                        <a:t>%saved</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r h="634520">
                <a:tc>
                  <a:txBody>
                    <a:bodyPr/>
                    <a:lstStyle/>
                    <a:p>
                      <a:pPr marL="0" marR="0" algn="ctr">
                        <a:lnSpc>
                          <a:spcPct val="107000"/>
                        </a:lnSpc>
                        <a:spcBef>
                          <a:spcPts val="0"/>
                        </a:spcBef>
                        <a:spcAft>
                          <a:spcPts val="0"/>
                        </a:spcAft>
                      </a:pPr>
                      <a:r>
                        <a:rPr lang="en-US" sz="1600" dirty="0">
                          <a:effectLst/>
                        </a:rPr>
                        <a:t>5(6m)</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2000" dirty="0">
                          <a:effectLst/>
                        </a:rPr>
                        <a:t>2900.87</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2000" dirty="0">
                          <a:effectLst/>
                        </a:rPr>
                        <a:t>2565.65</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2000" dirty="0">
                          <a:effectLst/>
                        </a:rPr>
                        <a:t>335.22</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r">
                        <a:lnSpc>
                          <a:spcPct val="107000"/>
                        </a:lnSpc>
                        <a:spcBef>
                          <a:spcPts val="0"/>
                        </a:spcBef>
                        <a:spcAft>
                          <a:spcPts val="0"/>
                        </a:spcAft>
                      </a:pPr>
                      <a:r>
                        <a:rPr lang="en-US" sz="2000" dirty="0">
                          <a:effectLst/>
                        </a:rPr>
                        <a:t>11.55584</a:t>
                      </a:r>
                      <a:endPar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bl>
          </a:graphicData>
        </a:graphic>
      </p:graphicFrame>
    </p:spTree>
    <p:extLst>
      <p:ext uri="{BB962C8B-B14F-4D97-AF65-F5344CB8AC3E}">
        <p14:creationId xmlns:p14="http://schemas.microsoft.com/office/powerpoint/2010/main" val="26698583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28789" y="2331076"/>
            <a:ext cx="11706895" cy="4526924"/>
          </a:xfrm>
        </p:spPr>
        <p:txBody>
          <a:bodyPr>
            <a:normAutofit fontScale="92500" lnSpcReduction="10000"/>
          </a:bodyPr>
          <a:lstStyle/>
          <a:p>
            <a:r>
              <a:rPr lang="en-US" dirty="0"/>
              <a:t>we recognized some methods used to improve soil and one of these methods is by using shredded rubber tires and add them to the soil with a certain percent and we obtained by experiment that the best percent is </a:t>
            </a:r>
            <a:r>
              <a:rPr lang="en-US" b="1" dirty="0"/>
              <a:t>10% </a:t>
            </a:r>
            <a:r>
              <a:rPr lang="en-US" dirty="0"/>
              <a:t>which gives the lower dry unit weight equal </a:t>
            </a:r>
            <a:r>
              <a:rPr lang="en-US" b="1" dirty="0"/>
              <a:t>1.72 gm/cm</a:t>
            </a:r>
            <a:r>
              <a:rPr lang="en-US" b="1" baseline="30000" dirty="0"/>
              <a:t>3 </a:t>
            </a:r>
            <a:r>
              <a:rPr lang="en-US" b="1" dirty="0"/>
              <a:t> </a:t>
            </a:r>
            <a:r>
              <a:rPr lang="en-US" dirty="0"/>
              <a:t>and with optimum moisture content equal </a:t>
            </a:r>
            <a:r>
              <a:rPr lang="en-US" b="1" dirty="0"/>
              <a:t>3.6 % </a:t>
            </a:r>
            <a:r>
              <a:rPr lang="en-US" dirty="0"/>
              <a:t>,and this value of dry unit weigh can be decreased more if we use a </a:t>
            </a:r>
            <a:r>
              <a:rPr lang="en-US" b="1" dirty="0"/>
              <a:t>crushed</a:t>
            </a:r>
            <a:r>
              <a:rPr lang="en-US" dirty="0"/>
              <a:t> pieces of tires which make the mix homogeneous more than before but this need a special machines which is not available widely in Palestine (limited) and this is an obstacle if we want to apply this in reality .</a:t>
            </a:r>
          </a:p>
          <a:p>
            <a:r>
              <a:rPr lang="en-US" dirty="0"/>
              <a:t>Then we design retaining walls using PROKON software in two cases, the first case is before we add the shredded tires on the backfill material (backfill only) with the original unit weigh equal </a:t>
            </a:r>
            <a:r>
              <a:rPr lang="en-US" b="1" dirty="0"/>
              <a:t>2.28 gm/cm3</a:t>
            </a:r>
            <a:r>
              <a:rPr lang="en-US" dirty="0"/>
              <a:t> and the second case is after we mix shredded tires with backfill material with the new dry unit weight which equal 1</a:t>
            </a:r>
            <a:r>
              <a:rPr lang="en-US" b="1" dirty="0"/>
              <a:t>.72 gm/cm</a:t>
            </a:r>
            <a:r>
              <a:rPr lang="en-US" b="1" baseline="30000" dirty="0"/>
              <a:t>3</a:t>
            </a:r>
            <a:r>
              <a:rPr lang="en-US" b="1" dirty="0"/>
              <a:t> </a:t>
            </a:r>
            <a:r>
              <a:rPr lang="en-US" dirty="0"/>
              <a:t>and based on the obtained results from the program we conclude that the second case can give us less dimensions for the retaining wall than the first case at same heights for both cases and this is logical because when the density of the backfill decreased this means the lateral loads apply on the wall will decrease .</a:t>
            </a:r>
          </a:p>
          <a:p>
            <a:r>
              <a:rPr lang="en-US" dirty="0"/>
              <a:t>After that, in the we made comparison of cost per meter run for retaining walls between the two cases and the cost conclude the two main and most expensive parameters concrete and steel and then we compute the percent save for each type of soil bearing (clay, marl, rock) and we obtained that the highest percent saved is for retaining wall number 1 (2m height) which is 23% from the old cost.</a:t>
            </a:r>
          </a:p>
          <a:p>
            <a:endParaRPr lang="en-US" dirty="0"/>
          </a:p>
        </p:txBody>
      </p:sp>
      <p:sp>
        <p:nvSpPr>
          <p:cNvPr id="6" name="Title 1"/>
          <p:cNvSpPr txBox="1">
            <a:spLocks/>
          </p:cNvSpPr>
          <p:nvPr/>
        </p:nvSpPr>
        <p:spPr bwMode="gray">
          <a:xfrm>
            <a:off x="1312984" y="1360530"/>
            <a:ext cx="8761413" cy="706964"/>
          </a:xfrm>
          <a:prstGeom prst="rect">
            <a:avLst/>
          </a:prstGeom>
        </p:spPr>
        <p:txBody>
          <a:bodyPr vert="horz" lIns="91440" tIns="45720" rIns="91440" bIns="45720" rtlCol="0" anchor="ctr">
            <a:noAutofit/>
          </a:bodyPr>
          <a:lstStyle/>
          <a:p>
            <a:pPr lvl="0">
              <a:spcBef>
                <a:spcPct val="0"/>
              </a:spcBef>
            </a:pPr>
            <a:endParaRPr kumimoji="0" lang="en-US" sz="2200" i="0" u="none" strike="noStrike" kern="1200" cap="none" spc="0" normalizeH="0" baseline="0" noProof="0" dirty="0">
              <a:ln>
                <a:noFill/>
              </a:ln>
              <a:solidFill>
                <a:schemeClr val="bg2"/>
              </a:solidFill>
              <a:effectLst/>
              <a:uLnTx/>
              <a:uFillTx/>
              <a:latin typeface="+mj-lt"/>
              <a:ea typeface="+mj-ea"/>
              <a:cs typeface="+mj-cs"/>
            </a:endParaRPr>
          </a:p>
        </p:txBody>
      </p:sp>
    </p:spTree>
    <p:extLst>
      <p:ext uri="{BB962C8B-B14F-4D97-AF65-F5344CB8AC3E}">
        <p14:creationId xmlns:p14="http://schemas.microsoft.com/office/powerpoint/2010/main" val="26698583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41582" y="206063"/>
            <a:ext cx="7175351" cy="3830754"/>
          </a:xfrm>
        </p:spPr>
        <p:txBody>
          <a:bodyPr/>
          <a:lstStyle/>
          <a:p>
            <a:pPr algn="ctr">
              <a:buNone/>
            </a:pP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8000" dirty="0">
                <a:latin typeface="Times New Roman" pitchFamily="18" charset="0"/>
                <a:cs typeface="Times New Roman" pitchFamily="18" charset="0"/>
              </a:rPr>
              <a:t>Thank you</a:t>
            </a:r>
            <a:endParaRPr lang="en-US" sz="8000" dirty="0">
              <a:latin typeface="Times New Roman" pitchFamily="18" charset="0"/>
              <a:cs typeface="Times New Roman" pitchFamily="18" charset="0"/>
            </a:endParaRPr>
          </a:p>
        </p:txBody>
      </p:sp>
    </p:spTree>
    <p:extLst>
      <p:ext uri="{BB962C8B-B14F-4D97-AF65-F5344CB8AC3E}">
        <p14:creationId xmlns:p14="http://schemas.microsoft.com/office/powerpoint/2010/main" val="22730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rgbClr val="EBEBEB"/>
                </a:solidFill>
              </a:rPr>
              <a:t>Introduction</a:t>
            </a:r>
            <a:endParaRPr lang="en-US" dirty="0"/>
          </a:p>
        </p:txBody>
      </p:sp>
      <p:sp>
        <p:nvSpPr>
          <p:cNvPr id="3" name="Rectangle 2"/>
          <p:cNvSpPr/>
          <p:nvPr/>
        </p:nvSpPr>
        <p:spPr>
          <a:xfrm>
            <a:off x="926354" y="2254548"/>
            <a:ext cx="10214263" cy="5237011"/>
          </a:xfrm>
          <a:prstGeom prst="rect">
            <a:avLst/>
          </a:prstGeom>
        </p:spPr>
        <p:txBody>
          <a:bodyPr wrap="square">
            <a:spAutoFit/>
          </a:bodyPr>
          <a:lstStyle/>
          <a:p>
            <a:pPr marL="457200" indent="-457200" algn="just">
              <a:lnSpc>
                <a:spcPct val="115000"/>
              </a:lnSpc>
              <a:spcAft>
                <a:spcPts val="450"/>
              </a:spcAft>
              <a:buFont typeface="Wingdings" panose="05000000000000000000" pitchFamily="2" charset="2"/>
              <a:buChar char="q"/>
              <a:tabLst>
                <a:tab pos="-114300" algn="l"/>
                <a:tab pos="-57150" algn="l"/>
              </a:tabLst>
            </a:pPr>
            <a:r>
              <a:rPr lang="en-US" sz="2800" b="1" dirty="0">
                <a:solidFill>
                  <a:srgbClr val="5B9BD5"/>
                </a:solidFill>
                <a:latin typeface="Times New Roman" panose="02020603050405020304" pitchFamily="18" charset="0"/>
                <a:cs typeface="Times New Roman" panose="02020603050405020304" pitchFamily="18" charset="0"/>
              </a:rPr>
              <a:t> </a:t>
            </a:r>
            <a:r>
              <a:rPr lang="en-US" sz="2800" dirty="0" smtClean="0"/>
              <a:t>from the </a:t>
            </a:r>
            <a:r>
              <a:rPr lang="en-US" sz="2800" dirty="0" smtClean="0"/>
              <a:t>previous semester , after do the experiments we obtained that adding shredded tires to the soil will make it lighter and will decrease the dry unit weight at a certain percent </a:t>
            </a:r>
            <a:r>
              <a:rPr lang="en-US" sz="2800" dirty="0" smtClean="0"/>
              <a:t>.</a:t>
            </a:r>
          </a:p>
          <a:p>
            <a:pPr algn="just">
              <a:lnSpc>
                <a:spcPct val="115000"/>
              </a:lnSpc>
              <a:spcAft>
                <a:spcPts val="450"/>
              </a:spcAft>
              <a:tabLst>
                <a:tab pos="-114300" algn="l"/>
                <a:tab pos="-57150" algn="l"/>
              </a:tabLst>
            </a:pPr>
            <a:endParaRPr lang="en-US" sz="2800" dirty="0" smtClean="0"/>
          </a:p>
          <a:p>
            <a:pPr marL="457200" indent="-457200" algn="just">
              <a:lnSpc>
                <a:spcPct val="115000"/>
              </a:lnSpc>
              <a:spcAft>
                <a:spcPts val="450"/>
              </a:spcAft>
              <a:buFont typeface="Wingdings" panose="05000000000000000000" pitchFamily="2" charset="2"/>
              <a:buChar char="q"/>
              <a:tabLst>
                <a:tab pos="-114300" algn="l"/>
                <a:tab pos="-57150" algn="l"/>
              </a:tabLst>
            </a:pPr>
            <a:r>
              <a:rPr lang="en-US" sz="2800" dirty="0" smtClean="0"/>
              <a:t>Dry unit weight had been determined by using modified proctor compaction test .</a:t>
            </a:r>
          </a:p>
          <a:p>
            <a:pPr marL="457200" indent="-457200" algn="just">
              <a:lnSpc>
                <a:spcPct val="115000"/>
              </a:lnSpc>
              <a:spcAft>
                <a:spcPts val="450"/>
              </a:spcAft>
              <a:buFont typeface="Wingdings" panose="05000000000000000000" pitchFamily="2" charset="2"/>
              <a:buChar char="q"/>
              <a:tabLst>
                <a:tab pos="-114300" algn="l"/>
                <a:tab pos="-57150" algn="l"/>
              </a:tabLst>
            </a:pPr>
            <a:endParaRPr lang="en-US" sz="2800" dirty="0" smtClean="0"/>
          </a:p>
          <a:p>
            <a:pPr algn="just">
              <a:lnSpc>
                <a:spcPct val="115000"/>
              </a:lnSpc>
              <a:spcAft>
                <a:spcPts val="450"/>
              </a:spcAft>
              <a:tabLst>
                <a:tab pos="-114300" algn="l"/>
                <a:tab pos="-57150" algn="l"/>
              </a:tabLst>
            </a:pPr>
            <a:endParaRPr lang="en-US" sz="2600" dirty="0">
              <a:latin typeface="Calibri" panose="020F0502020204030204" pitchFamily="34" charset="0"/>
              <a:ea typeface="Calibri" panose="020F0502020204030204" pitchFamily="34" charset="0"/>
              <a:cs typeface="Calibri" panose="020F0502020204030204" pitchFamily="34" charset="0"/>
            </a:endParaRPr>
          </a:p>
          <a:p>
            <a:pPr algn="just">
              <a:lnSpc>
                <a:spcPct val="115000"/>
              </a:lnSpc>
              <a:tabLst>
                <a:tab pos="-114300" algn="l"/>
              </a:tabLst>
            </a:pPr>
            <a:endParaRPr lang="en-US" sz="2400" dirty="0" smtClean="0">
              <a:latin typeface="Calibri" panose="020F0502020204030204" pitchFamily="34" charset="0"/>
              <a:ea typeface="Calibri" panose="020F0502020204030204" pitchFamily="34" charset="0"/>
              <a:cs typeface="Calibri" panose="020F0502020204030204" pitchFamily="34" charset="0"/>
            </a:endParaRPr>
          </a:p>
        </p:txBody>
      </p:sp>
      <p:sp>
        <p:nvSpPr>
          <p:cNvPr id="5" name="TextBox 4"/>
          <p:cNvSpPr txBox="1"/>
          <p:nvPr/>
        </p:nvSpPr>
        <p:spPr>
          <a:xfrm>
            <a:off x="1152144" y="1594618"/>
            <a:ext cx="4108361" cy="369332"/>
          </a:xfrm>
          <a:prstGeom prst="rect">
            <a:avLst/>
          </a:prstGeom>
          <a:noFill/>
        </p:spPr>
        <p:txBody>
          <a:bodyPr wrap="square" rtlCol="0">
            <a:spAutoFit/>
          </a:bodyPr>
          <a:lstStyle/>
          <a:p>
            <a:r>
              <a:rPr lang="en-US" b="1" dirty="0" smtClean="0">
                <a:solidFill>
                  <a:srgbClr val="FFFF00"/>
                </a:solidFill>
              </a:rPr>
              <a:t>Remember from previous semester</a:t>
            </a:r>
            <a:endParaRPr lang="en-US" b="1" dirty="0">
              <a:solidFill>
                <a:srgbClr val="FFFF00"/>
              </a:solidFill>
            </a:endParaRPr>
          </a:p>
        </p:txBody>
      </p:sp>
    </p:spTree>
    <p:extLst>
      <p:ext uri="{BB962C8B-B14F-4D97-AF65-F5344CB8AC3E}">
        <p14:creationId xmlns:p14="http://schemas.microsoft.com/office/powerpoint/2010/main" val="14064441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1000816"/>
            <a:ext cx="8761413" cy="706964"/>
          </a:xfrm>
        </p:spPr>
        <p:txBody>
          <a:bodyPr/>
          <a:lstStyle/>
          <a:p>
            <a:r>
              <a:rPr lang="en-US" dirty="0"/>
              <a:t>Introduction</a:t>
            </a:r>
            <a:br>
              <a:rPr lang="en-US" dirty="0"/>
            </a:br>
            <a:endParaRPr lang="en-US" dirty="0"/>
          </a:p>
        </p:txBody>
      </p:sp>
      <p:sp>
        <p:nvSpPr>
          <p:cNvPr id="3" name="Content Placeholder 2"/>
          <p:cNvSpPr>
            <a:spLocks noGrp="1"/>
          </p:cNvSpPr>
          <p:nvPr>
            <p:ph idx="1"/>
          </p:nvPr>
        </p:nvSpPr>
        <p:spPr>
          <a:xfrm>
            <a:off x="1154954" y="2603499"/>
            <a:ext cx="8825659" cy="4016241"/>
          </a:xfrm>
        </p:spPr>
        <p:txBody>
          <a:bodyPr>
            <a:normAutofit/>
          </a:bodyPr>
          <a:lstStyle/>
          <a:p>
            <a:r>
              <a:rPr lang="en-US" sz="2800" dirty="0" smtClean="0">
                <a:solidFill>
                  <a:schemeClr val="tx1"/>
                </a:solidFill>
              </a:rPr>
              <a:t>Results was as follows :</a:t>
            </a:r>
          </a:p>
          <a:p>
            <a:pPr marL="514350" indent="-514350">
              <a:buFont typeface="+mj-lt"/>
              <a:buAutoNum type="arabicPeriod"/>
            </a:pPr>
            <a:r>
              <a:rPr lang="en-US" sz="2800" dirty="0" smtClean="0">
                <a:solidFill>
                  <a:schemeClr val="tx1"/>
                </a:solidFill>
              </a:rPr>
              <a:t>Before adding shredded tires</a:t>
            </a:r>
          </a:p>
          <a:p>
            <a:pPr marL="514350" indent="-514350">
              <a:buFont typeface="+mj-lt"/>
              <a:buAutoNum type="arabicPeriod"/>
            </a:pPr>
            <a:endParaRPr lang="en-US" sz="2800" dirty="0" smtClean="0">
              <a:solidFill>
                <a:schemeClr val="tx1"/>
              </a:solidFill>
            </a:endParaRPr>
          </a:p>
          <a:p>
            <a:pPr marL="514350" indent="-514350">
              <a:buFont typeface="+mj-lt"/>
              <a:buAutoNum type="arabicPeriod"/>
            </a:pPr>
            <a:endParaRPr lang="en-US" sz="2800" dirty="0">
              <a:solidFill>
                <a:schemeClr val="tx1"/>
              </a:solidFill>
            </a:endParaRPr>
          </a:p>
          <a:p>
            <a:pPr marL="514350" indent="-514350">
              <a:buFont typeface="+mj-lt"/>
              <a:buAutoNum type="arabicPeriod"/>
            </a:pPr>
            <a:r>
              <a:rPr lang="en-US" sz="2800" dirty="0" smtClean="0">
                <a:solidFill>
                  <a:schemeClr val="tx1"/>
                </a:solidFill>
              </a:rPr>
              <a:t>After adding shredded tires (the best value)</a:t>
            </a:r>
          </a:p>
          <a:p>
            <a:pPr marL="0" indent="0">
              <a:buNone/>
            </a:pPr>
            <a:r>
              <a:rPr lang="en-US" sz="2800" dirty="0">
                <a:solidFill>
                  <a:schemeClr val="tx1"/>
                </a:solidFill>
              </a:rPr>
              <a:t> </a:t>
            </a:r>
            <a:r>
              <a:rPr lang="en-US" sz="2800" dirty="0" smtClean="0">
                <a:solidFill>
                  <a:schemeClr val="tx1"/>
                </a:solidFill>
              </a:rPr>
              <a:t>at 10% shredded tires</a:t>
            </a:r>
          </a:p>
          <a:p>
            <a:pPr marL="0" indent="0">
              <a:buNone/>
            </a:pPr>
            <a:endParaRPr lang="en-US" sz="2800" dirty="0">
              <a:solidFill>
                <a:schemeClr val="tx1"/>
              </a:solidFill>
            </a:endParaRPr>
          </a:p>
        </p:txBody>
      </p:sp>
      <p:sp>
        <p:nvSpPr>
          <p:cNvPr id="4" name="TextBox 3"/>
          <p:cNvSpPr txBox="1"/>
          <p:nvPr/>
        </p:nvSpPr>
        <p:spPr>
          <a:xfrm>
            <a:off x="1154954" y="1369193"/>
            <a:ext cx="4063933" cy="369332"/>
          </a:xfrm>
          <a:prstGeom prst="rect">
            <a:avLst/>
          </a:prstGeom>
          <a:noFill/>
        </p:spPr>
        <p:txBody>
          <a:bodyPr wrap="none" rtlCol="0">
            <a:spAutoFit/>
          </a:bodyPr>
          <a:lstStyle/>
          <a:p>
            <a:r>
              <a:rPr lang="en-US" b="1" dirty="0">
                <a:solidFill>
                  <a:srgbClr val="FFFF00"/>
                </a:solidFill>
              </a:rPr>
              <a:t>Remember from previous semester</a:t>
            </a:r>
            <a:endParaRPr lang="en-US" b="1" dirty="0">
              <a:solidFill>
                <a:srgbClr val="FFFF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693897847"/>
              </p:ext>
            </p:extLst>
          </p:nvPr>
        </p:nvGraphicFramePr>
        <p:xfrm>
          <a:off x="7698964" y="2807593"/>
          <a:ext cx="3248077" cy="1171979"/>
        </p:xfrm>
        <a:graphic>
          <a:graphicData uri="http://schemas.openxmlformats.org/drawingml/2006/table">
            <a:tbl>
              <a:tblPr firstRow="1" firstCol="1" bandRow="1">
                <a:tableStyleId>{5C22544A-7EE6-4342-B048-85BDC9FD1C3A}</a:tableStyleId>
              </a:tblPr>
              <a:tblGrid>
                <a:gridCol w="1075287"/>
                <a:gridCol w="1075287"/>
                <a:gridCol w="1097503"/>
              </a:tblGrid>
              <a:tr h="631417">
                <a:tc>
                  <a:txBody>
                    <a:bodyPr/>
                    <a:lstStyle/>
                    <a:p>
                      <a:pPr marL="0" marR="0" algn="ctr">
                        <a:lnSpc>
                          <a:spcPct val="107000"/>
                        </a:lnSpc>
                        <a:spcBef>
                          <a:spcPts val="0"/>
                        </a:spcBef>
                        <a:spcAft>
                          <a:spcPts val="0"/>
                        </a:spcAft>
                      </a:pPr>
                      <a:r>
                        <a:rPr lang="en-US" sz="1600" dirty="0" err="1" smtClean="0">
                          <a:effectLst/>
                        </a:rPr>
                        <a:t>γ</a:t>
                      </a:r>
                      <a:r>
                        <a:rPr lang="en-US" sz="1600" baseline="-25000" dirty="0" err="1" smtClean="0">
                          <a:effectLst/>
                        </a:rPr>
                        <a:t>d</a:t>
                      </a:r>
                      <a:r>
                        <a:rPr lang="en-US" sz="1600" dirty="0" smtClean="0">
                          <a:effectLst/>
                        </a:rPr>
                        <a:t> </a:t>
                      </a:r>
                      <a:r>
                        <a:rPr lang="en-US" sz="1600" dirty="0">
                          <a:effectLst/>
                        </a:rPr>
                        <a:t>max.</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2.28</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l">
                        <a:lnSpc>
                          <a:spcPct val="107000"/>
                        </a:lnSpc>
                        <a:spcBef>
                          <a:spcPts val="0"/>
                        </a:spcBef>
                        <a:spcAft>
                          <a:spcPts val="0"/>
                        </a:spcAft>
                      </a:pPr>
                      <a:r>
                        <a:rPr lang="en-US" sz="1600" dirty="0" err="1">
                          <a:effectLst/>
                        </a:rPr>
                        <a:t>gm</a:t>
                      </a:r>
                      <a:r>
                        <a:rPr lang="en-US" sz="1600" dirty="0">
                          <a:effectLst/>
                        </a:rPr>
                        <a:t>/cm</a:t>
                      </a:r>
                      <a:r>
                        <a:rPr lang="en-US" sz="1600" baseline="30000" dirty="0">
                          <a:effectLst/>
                        </a:rPr>
                        <a:t>3</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r h="540562">
                <a:tc>
                  <a:txBody>
                    <a:bodyPr/>
                    <a:lstStyle/>
                    <a:p>
                      <a:pPr marL="0" marR="0" algn="ctr">
                        <a:lnSpc>
                          <a:spcPct val="107000"/>
                        </a:lnSpc>
                        <a:spcBef>
                          <a:spcPts val="0"/>
                        </a:spcBef>
                        <a:spcAft>
                          <a:spcPts val="0"/>
                        </a:spcAft>
                      </a:pPr>
                      <a:r>
                        <a:rPr lang="en-US" sz="1600">
                          <a:effectLst/>
                        </a:rPr>
                        <a:t>OMC</a:t>
                      </a:r>
                      <a:endParaRPr lang="en-US" sz="16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5.5</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l" rtl="1">
                        <a:lnSpc>
                          <a:spcPct val="107000"/>
                        </a:lnSpc>
                        <a:spcBef>
                          <a:spcPts val="0"/>
                        </a:spcBef>
                        <a:spcAft>
                          <a:spcPts val="0"/>
                        </a:spcAft>
                      </a:pPr>
                      <a:r>
                        <a:rPr lang="ar-SA" sz="1400" dirty="0">
                          <a:effectLst/>
                        </a:rPr>
                        <a:t>%</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233844609"/>
              </p:ext>
            </p:extLst>
          </p:nvPr>
        </p:nvGraphicFramePr>
        <p:xfrm>
          <a:off x="7778473" y="5512158"/>
          <a:ext cx="3193962" cy="1107582"/>
        </p:xfrm>
        <a:graphic>
          <a:graphicData uri="http://schemas.openxmlformats.org/drawingml/2006/table">
            <a:tbl>
              <a:tblPr firstRow="1" firstCol="1" bandRow="1">
                <a:tableStyleId>{5C22544A-7EE6-4342-B048-85BDC9FD1C3A}</a:tableStyleId>
              </a:tblPr>
              <a:tblGrid>
                <a:gridCol w="1057372"/>
                <a:gridCol w="1057372"/>
                <a:gridCol w="1079218"/>
              </a:tblGrid>
              <a:tr h="602662">
                <a:tc>
                  <a:txBody>
                    <a:bodyPr/>
                    <a:lstStyle/>
                    <a:p>
                      <a:pPr marL="0" marR="0" algn="ctr">
                        <a:lnSpc>
                          <a:spcPct val="107000"/>
                        </a:lnSpc>
                        <a:spcBef>
                          <a:spcPts val="0"/>
                        </a:spcBef>
                        <a:spcAft>
                          <a:spcPts val="0"/>
                        </a:spcAft>
                      </a:pPr>
                      <a:r>
                        <a:rPr lang="en-US" sz="1600" dirty="0" err="1">
                          <a:effectLst/>
                        </a:rPr>
                        <a:t>γ</a:t>
                      </a:r>
                      <a:r>
                        <a:rPr lang="en-US" sz="1600" baseline="-25000" dirty="0" err="1">
                          <a:effectLst/>
                        </a:rPr>
                        <a:t>d</a:t>
                      </a:r>
                      <a:r>
                        <a:rPr lang="en-US" sz="1600" dirty="0">
                          <a:effectLst/>
                        </a:rPr>
                        <a:t>  max.</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1.72</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l">
                        <a:lnSpc>
                          <a:spcPct val="107000"/>
                        </a:lnSpc>
                        <a:spcBef>
                          <a:spcPts val="0"/>
                        </a:spcBef>
                        <a:spcAft>
                          <a:spcPts val="0"/>
                        </a:spcAft>
                      </a:pPr>
                      <a:r>
                        <a:rPr lang="en-US" sz="1600" dirty="0" err="1">
                          <a:effectLst/>
                        </a:rPr>
                        <a:t>gm</a:t>
                      </a:r>
                      <a:r>
                        <a:rPr lang="en-US" sz="1600" dirty="0">
                          <a:effectLst/>
                        </a:rPr>
                        <a:t>/cm</a:t>
                      </a:r>
                      <a:r>
                        <a:rPr lang="en-US" sz="1600" baseline="30000" dirty="0">
                          <a:effectLst/>
                        </a:rPr>
                        <a:t>3</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r h="504920">
                <a:tc>
                  <a:txBody>
                    <a:bodyPr/>
                    <a:lstStyle/>
                    <a:p>
                      <a:pPr marL="0" marR="0" algn="ctr">
                        <a:lnSpc>
                          <a:spcPct val="107000"/>
                        </a:lnSpc>
                        <a:spcBef>
                          <a:spcPts val="0"/>
                        </a:spcBef>
                        <a:spcAft>
                          <a:spcPts val="0"/>
                        </a:spcAft>
                      </a:pPr>
                      <a:r>
                        <a:rPr lang="en-US" sz="1600" dirty="0">
                          <a:effectLst/>
                        </a:rPr>
                        <a:t>OMC</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3.6</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l">
                        <a:lnSpc>
                          <a:spcPct val="107000"/>
                        </a:lnSpc>
                        <a:spcBef>
                          <a:spcPts val="0"/>
                        </a:spcBef>
                        <a:spcAft>
                          <a:spcPts val="0"/>
                        </a:spcAft>
                      </a:pPr>
                      <a:r>
                        <a:rPr lang="en-US" sz="1600" dirty="0">
                          <a:effectLst/>
                        </a:rPr>
                        <a:t>%</a:t>
                      </a:r>
                      <a:endParaRPr lang="en-US" sz="16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r>
            </a:tbl>
          </a:graphicData>
        </a:graphic>
      </p:graphicFrame>
    </p:spTree>
    <p:extLst>
      <p:ext uri="{BB962C8B-B14F-4D97-AF65-F5344CB8AC3E}">
        <p14:creationId xmlns:p14="http://schemas.microsoft.com/office/powerpoint/2010/main" val="2287332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gray">
          <a:xfrm>
            <a:off x="1154954" y="722452"/>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chemeClr val="bg1"/>
                </a:solidFill>
              </a:rPr>
              <a:t>Methodology </a:t>
            </a:r>
            <a:endParaRPr lang="en-US" dirty="0">
              <a:solidFill>
                <a:schemeClr val="bg1"/>
              </a:solidFill>
            </a:endParaRPr>
          </a:p>
        </p:txBody>
      </p:sp>
      <p:sp>
        <p:nvSpPr>
          <p:cNvPr id="9" name="Content Placeholder 8"/>
          <p:cNvSpPr>
            <a:spLocks noGrp="1"/>
          </p:cNvSpPr>
          <p:nvPr>
            <p:ph idx="1"/>
          </p:nvPr>
        </p:nvSpPr>
        <p:spPr>
          <a:xfrm>
            <a:off x="1154954" y="2603499"/>
            <a:ext cx="8825659" cy="3900331"/>
          </a:xfrm>
        </p:spPr>
        <p:txBody>
          <a:bodyPr>
            <a:normAutofit/>
          </a:bodyPr>
          <a:lstStyle/>
          <a:p>
            <a:r>
              <a:rPr lang="en-US" sz="2800" dirty="0" smtClean="0">
                <a:solidFill>
                  <a:schemeClr val="tx1"/>
                </a:solidFill>
              </a:rPr>
              <a:t>One of the ways to judge the efficiency of this method of soil improvement is design cantilever retaining wall that carry lateral loads .</a:t>
            </a:r>
          </a:p>
          <a:p>
            <a:pPr marL="0" indent="0">
              <a:buNone/>
            </a:pPr>
            <a:endParaRPr lang="en-US" sz="2800" dirty="0" smtClean="0">
              <a:solidFill>
                <a:schemeClr val="tx1"/>
              </a:solidFill>
            </a:endParaRPr>
          </a:p>
          <a:p>
            <a:r>
              <a:rPr lang="en-US" sz="2800" dirty="0" smtClean="0">
                <a:solidFill>
                  <a:schemeClr val="tx1"/>
                </a:solidFill>
              </a:rPr>
              <a:t>Design done by using </a:t>
            </a:r>
            <a:r>
              <a:rPr lang="en-US" sz="2800" dirty="0" smtClean="0">
                <a:solidFill>
                  <a:srgbClr val="FF0000"/>
                </a:solidFill>
              </a:rPr>
              <a:t>PROKON</a:t>
            </a:r>
            <a:r>
              <a:rPr lang="en-US" sz="2800" dirty="0" smtClean="0">
                <a:solidFill>
                  <a:schemeClr val="tx1"/>
                </a:solidFill>
              </a:rPr>
              <a:t> program </a:t>
            </a:r>
          </a:p>
          <a:p>
            <a:pPr marL="0" indent="0">
              <a:buNone/>
            </a:pPr>
            <a:endParaRPr lang="en-US" sz="2800" dirty="0">
              <a:solidFill>
                <a:schemeClr val="tx1"/>
              </a:solidFill>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9721" y="4893971"/>
            <a:ext cx="9556124" cy="1437129"/>
          </a:xfrm>
          <a:prstGeom prst="rect">
            <a:avLst/>
          </a:prstGeom>
        </p:spPr>
      </p:pic>
    </p:spTree>
    <p:extLst>
      <p:ext uri="{BB962C8B-B14F-4D97-AF65-F5344CB8AC3E}">
        <p14:creationId xmlns:p14="http://schemas.microsoft.com/office/powerpoint/2010/main" val="367013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1481070"/>
            <a:ext cx="8761413" cy="199562"/>
          </a:xfrm>
        </p:spPr>
        <p:txBody>
          <a:bodyPr/>
          <a:lstStyle/>
          <a:p>
            <a:r>
              <a:rPr lang="en-US" dirty="0">
                <a:solidFill>
                  <a:schemeClr val="bg1"/>
                </a:solidFill>
              </a:rPr>
              <a:t>Methodology </a:t>
            </a:r>
            <a:br>
              <a:rPr lang="en-US" dirty="0">
                <a:solidFill>
                  <a:schemeClr val="bg1"/>
                </a:solidFill>
              </a:rPr>
            </a:b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sz="2800" dirty="0" smtClean="0">
                <a:solidFill>
                  <a:schemeClr val="tx1"/>
                </a:solidFill>
              </a:rPr>
              <a:t>Two cases for design:</a:t>
            </a:r>
          </a:p>
          <a:p>
            <a:pPr marL="0" indent="0">
              <a:buNone/>
            </a:pPr>
            <a:endParaRPr lang="en-US" sz="2800" dirty="0" smtClean="0">
              <a:solidFill>
                <a:schemeClr val="tx1"/>
              </a:solidFill>
            </a:endParaRPr>
          </a:p>
          <a:p>
            <a:pPr>
              <a:buFont typeface="Wingdings" panose="05000000000000000000" pitchFamily="2" charset="2"/>
              <a:buChar char="q"/>
            </a:pPr>
            <a:r>
              <a:rPr lang="en-US" sz="2800" dirty="0" smtClean="0">
                <a:solidFill>
                  <a:schemeClr val="tx1"/>
                </a:solidFill>
              </a:rPr>
              <a:t>Retaining wall with backfill material only </a:t>
            </a:r>
          </a:p>
          <a:p>
            <a:pPr>
              <a:buFont typeface="Wingdings" panose="05000000000000000000" pitchFamily="2" charset="2"/>
              <a:buChar char="q"/>
            </a:pPr>
            <a:r>
              <a:rPr lang="en-US" sz="2800" dirty="0" smtClean="0">
                <a:solidFill>
                  <a:schemeClr val="tx1"/>
                </a:solidFill>
              </a:rPr>
              <a:t>Retaining wall with backfill mixed with shredded tires .</a:t>
            </a:r>
            <a:endParaRPr lang="en-US" sz="2800" dirty="0">
              <a:solidFill>
                <a:schemeClr val="tx1"/>
              </a:solidFill>
            </a:endParaRPr>
          </a:p>
        </p:txBody>
      </p:sp>
    </p:spTree>
    <p:extLst>
      <p:ext uri="{BB962C8B-B14F-4D97-AF65-F5344CB8AC3E}">
        <p14:creationId xmlns:p14="http://schemas.microsoft.com/office/powerpoint/2010/main" val="119705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Cantilever retaining wall with backfill material </a:t>
            </a:r>
            <a:r>
              <a:rPr lang="en-US" dirty="0" smtClean="0">
                <a:solidFill>
                  <a:schemeClr val="tx1"/>
                </a:solidFill>
              </a:rPr>
              <a:t>only</a:t>
            </a:r>
            <a:r>
              <a:rPr lang="en-US" dirty="0" smtClean="0"/>
              <a:t> </a:t>
            </a:r>
            <a:r>
              <a:rPr lang="en-US" dirty="0" smtClean="0"/>
              <a:t/>
            </a:r>
            <a:br>
              <a:rPr lang="en-US" dirty="0" smtClean="0"/>
            </a:br>
            <a:endParaRPr lang="en-US" dirty="0"/>
          </a:p>
        </p:txBody>
      </p:sp>
      <p:sp>
        <p:nvSpPr>
          <p:cNvPr id="3" name="Content Placeholder 2"/>
          <p:cNvSpPr>
            <a:spLocks noGrp="1"/>
          </p:cNvSpPr>
          <p:nvPr>
            <p:ph idx="1"/>
          </p:nvPr>
        </p:nvSpPr>
        <p:spPr>
          <a:xfrm>
            <a:off x="643944" y="2603500"/>
            <a:ext cx="9336669" cy="3416300"/>
          </a:xfrm>
        </p:spPr>
        <p:txBody>
          <a:bodyPr>
            <a:normAutofit/>
          </a:bodyPr>
          <a:lstStyle/>
          <a:p>
            <a:r>
              <a:rPr lang="en-US" sz="2800" dirty="0" smtClean="0">
                <a:solidFill>
                  <a:schemeClr val="tx1"/>
                </a:solidFill>
              </a:rPr>
              <a:t>in this case we consider that the dry unit weight of the backfill material </a:t>
            </a:r>
            <a:r>
              <a:rPr lang="en-US" sz="2800" dirty="0">
                <a:solidFill>
                  <a:schemeClr val="tx1"/>
                </a:solidFill>
              </a:rPr>
              <a:t>2.28</a:t>
            </a:r>
            <a:r>
              <a:rPr lang="en-US" sz="2800" u="sng" dirty="0" smtClean="0">
                <a:solidFill>
                  <a:srgbClr val="FF0000"/>
                </a:solidFill>
              </a:rPr>
              <a:t> </a:t>
            </a:r>
            <a:r>
              <a:rPr lang="en-US" sz="2000" u="sng" dirty="0" smtClean="0">
                <a:solidFill>
                  <a:srgbClr val="FF0000"/>
                </a:solidFill>
              </a:rPr>
              <a:t>gm/cm3 </a:t>
            </a:r>
            <a:r>
              <a:rPr lang="en-US" sz="2000" dirty="0" smtClean="0">
                <a:solidFill>
                  <a:srgbClr val="FF0000"/>
                </a:solidFill>
              </a:rPr>
              <a:t>= </a:t>
            </a:r>
            <a:r>
              <a:rPr lang="en-US" sz="2800" dirty="0">
                <a:solidFill>
                  <a:schemeClr val="tx1"/>
                </a:solidFill>
              </a:rPr>
              <a:t>22.8</a:t>
            </a:r>
            <a:r>
              <a:rPr lang="en-US" sz="2000" dirty="0" smtClean="0">
                <a:solidFill>
                  <a:srgbClr val="FF0000"/>
                </a:solidFill>
              </a:rPr>
              <a:t> </a:t>
            </a:r>
            <a:r>
              <a:rPr lang="en-US" sz="2000" u="sng" dirty="0" smtClean="0">
                <a:solidFill>
                  <a:srgbClr val="FF0000"/>
                </a:solidFill>
              </a:rPr>
              <a:t>kn /m3</a:t>
            </a:r>
            <a:endParaRPr lang="en-US" sz="2800" u="sng" dirty="0">
              <a:solidFill>
                <a:srgbClr val="FF0000"/>
              </a:solidFill>
            </a:endParaRPr>
          </a:p>
          <a:p>
            <a:endParaRPr lang="en-US" sz="2800" dirty="0">
              <a:solidFill>
                <a:schemeClr val="tx1"/>
              </a:solidFill>
            </a:endParaRPr>
          </a:p>
        </p:txBody>
      </p:sp>
      <p:pic>
        <p:nvPicPr>
          <p:cNvPr id="4" name="Picture 3"/>
          <p:cNvPicPr>
            <a:picLocks noChangeAspect="1"/>
          </p:cNvPicPr>
          <p:nvPr/>
        </p:nvPicPr>
        <p:blipFill>
          <a:blip r:embed="rId2"/>
          <a:stretch>
            <a:fillRect/>
          </a:stretch>
        </p:blipFill>
        <p:spPr>
          <a:xfrm>
            <a:off x="1796346" y="3515932"/>
            <a:ext cx="7031864" cy="3426736"/>
          </a:xfrm>
          <a:prstGeom prst="rect">
            <a:avLst/>
          </a:prstGeom>
        </p:spPr>
      </p:pic>
    </p:spTree>
    <p:extLst>
      <p:ext uri="{BB962C8B-B14F-4D97-AF65-F5344CB8AC3E}">
        <p14:creationId xmlns:p14="http://schemas.microsoft.com/office/powerpoint/2010/main" val="3676245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870636"/>
            <a:ext cx="8761413" cy="706964"/>
          </a:xfrm>
        </p:spPr>
        <p:txBody>
          <a:bodyPr/>
          <a:lstStyle/>
          <a:p>
            <a:r>
              <a:rPr lang="en-US" dirty="0"/>
              <a:t>Cantilever retaining wall with backfill material </a:t>
            </a:r>
            <a:r>
              <a:rPr lang="en-US" dirty="0">
                <a:solidFill>
                  <a:schemeClr val="tx1"/>
                </a:solidFill>
              </a:rPr>
              <a:t>only</a:t>
            </a:r>
            <a:endParaRPr lang="en-US" dirty="0"/>
          </a:p>
        </p:txBody>
      </p:sp>
      <p:sp>
        <p:nvSpPr>
          <p:cNvPr id="7" name="عنصر نائب للمحتوى 6"/>
          <p:cNvSpPr>
            <a:spLocks noGrp="1"/>
          </p:cNvSpPr>
          <p:nvPr>
            <p:ph idx="1"/>
          </p:nvPr>
        </p:nvSpPr>
        <p:spPr>
          <a:xfrm>
            <a:off x="476518" y="2603500"/>
            <a:ext cx="10947043" cy="4029120"/>
          </a:xfrm>
        </p:spPr>
        <p:txBody>
          <a:bodyPr>
            <a:noAutofit/>
          </a:bodyPr>
          <a:lstStyle/>
          <a:p>
            <a:r>
              <a:rPr lang="en-US" sz="2800" dirty="0"/>
              <a:t>The expected soil under base will </a:t>
            </a:r>
            <a:r>
              <a:rPr lang="en-US" sz="2800" dirty="0" smtClean="0"/>
              <a:t>be:</a:t>
            </a:r>
          </a:p>
          <a:p>
            <a:pPr marL="0" indent="0">
              <a:buNone/>
            </a:pPr>
            <a:endParaRPr lang="en-US" sz="2800" dirty="0"/>
          </a:p>
          <a:p>
            <a:pPr lvl="0">
              <a:buFont typeface="Wingdings" panose="05000000000000000000" pitchFamily="2" charset="2"/>
              <a:buChar char="q"/>
            </a:pPr>
            <a:r>
              <a:rPr lang="en-US" sz="2800" dirty="0"/>
              <a:t>Clay soil (</a:t>
            </a:r>
            <a:r>
              <a:rPr lang="en-US" sz="2800" dirty="0" err="1"/>
              <a:t>Qall</a:t>
            </a:r>
            <a:r>
              <a:rPr lang="en-US" sz="2800" dirty="0"/>
              <a:t>=150 </a:t>
            </a:r>
            <a:r>
              <a:rPr lang="en-US" sz="2800" dirty="0" err="1"/>
              <a:t>kpa</a:t>
            </a:r>
            <a:r>
              <a:rPr lang="en-US" sz="2800" dirty="0"/>
              <a:t>) </a:t>
            </a:r>
            <a:endParaRPr lang="en-US" sz="2800" dirty="0"/>
          </a:p>
          <a:p>
            <a:pPr>
              <a:buFont typeface="Wingdings" panose="05000000000000000000" pitchFamily="2" charset="2"/>
              <a:buChar char="q"/>
            </a:pPr>
            <a:r>
              <a:rPr lang="en-US" sz="2800" dirty="0"/>
              <a:t>Marl (</a:t>
            </a:r>
            <a:r>
              <a:rPr lang="en-US" sz="2800" dirty="0" err="1"/>
              <a:t>Qall</a:t>
            </a:r>
            <a:r>
              <a:rPr lang="en-US" sz="2800" dirty="0"/>
              <a:t>=220 </a:t>
            </a:r>
            <a:r>
              <a:rPr lang="en-US" sz="2800" dirty="0" err="1"/>
              <a:t>kpa</a:t>
            </a:r>
            <a:r>
              <a:rPr lang="en-US" sz="2800" dirty="0"/>
              <a:t>)</a:t>
            </a:r>
            <a:endParaRPr lang="en-US" sz="2800" dirty="0"/>
          </a:p>
          <a:p>
            <a:pPr>
              <a:buFont typeface="Wingdings" panose="05000000000000000000" pitchFamily="2" charset="2"/>
              <a:buChar char="q"/>
            </a:pPr>
            <a:r>
              <a:rPr lang="en-US" sz="2800" dirty="0"/>
              <a:t>Rock (</a:t>
            </a:r>
            <a:r>
              <a:rPr lang="en-US" sz="2800" dirty="0" err="1"/>
              <a:t>Qall</a:t>
            </a:r>
            <a:r>
              <a:rPr lang="en-US" sz="2800" dirty="0"/>
              <a:t>=350 </a:t>
            </a:r>
            <a:r>
              <a:rPr lang="en-US" sz="2800" dirty="0" err="1"/>
              <a:t>kpa</a:t>
            </a:r>
            <a:r>
              <a:rPr lang="en-US" sz="2800" dirty="0"/>
              <a:t>)</a:t>
            </a:r>
            <a:endParaRPr lang="en-US" sz="2800" dirty="0"/>
          </a:p>
          <a:p>
            <a:endParaRPr lang="en-US" sz="2800" dirty="0" smtClean="0"/>
          </a:p>
        </p:txBody>
      </p:sp>
    </p:spTree>
    <p:extLst>
      <p:ext uri="{BB962C8B-B14F-4D97-AF65-F5344CB8AC3E}">
        <p14:creationId xmlns:p14="http://schemas.microsoft.com/office/powerpoint/2010/main" val="27499510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5175</TotalTime>
  <Words>1568</Words>
  <Application>Microsoft Office PowerPoint</Application>
  <PresentationFormat>Widescreen</PresentationFormat>
  <Paragraphs>294</Paragraphs>
  <Slides>33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Century Gothic</vt:lpstr>
      <vt:lpstr>Times New Roman</vt:lpstr>
      <vt:lpstr>Wingdings</vt:lpstr>
      <vt:lpstr>Wingdings 3</vt:lpstr>
      <vt:lpstr>Ion Boardroom</vt:lpstr>
      <vt:lpstr>soil improvement using shredded rubber tires</vt:lpstr>
      <vt:lpstr>Outline</vt:lpstr>
      <vt:lpstr>Introduction </vt:lpstr>
      <vt:lpstr>Introduction</vt:lpstr>
      <vt:lpstr>Introduction </vt:lpstr>
      <vt:lpstr>PowerPoint Presentation</vt:lpstr>
      <vt:lpstr>Methodology   </vt:lpstr>
      <vt:lpstr>Cantilever retaining wall with backfill material only  </vt:lpstr>
      <vt:lpstr>Cantilever retaining wall with backfill material only</vt:lpstr>
      <vt:lpstr>Cantilever retaining wall with backfill material only</vt:lpstr>
      <vt:lpstr>Cantilever retaining wall with backfill material only</vt:lpstr>
      <vt:lpstr>PowerPoint Presentation</vt:lpstr>
      <vt:lpstr>Cantilever retaining wall with backfill material only</vt:lpstr>
      <vt:lpstr>Cantilever retaining wall with backfill material only</vt:lpstr>
      <vt:lpstr>Cantilever retaining wall with backfill material only</vt:lpstr>
      <vt:lpstr>Cantilever retaining wall with backfill material only</vt:lpstr>
      <vt:lpstr>Cantilever retaining wall with backfill material only</vt:lpstr>
      <vt:lpstr>PowerPoint Presentation</vt:lpstr>
      <vt:lpstr>PowerPoint Presentation</vt:lpstr>
      <vt:lpstr>PowerPoint Presentation</vt:lpstr>
      <vt:lpstr>PowerPoint Presentation</vt:lpstr>
      <vt:lpstr>PowerPoint Presentation</vt:lpstr>
      <vt:lpstr>Cantilever retaining wall with backfill material mixed with shredded tires</vt:lpstr>
      <vt:lpstr>PowerPoint Presentation</vt:lpstr>
      <vt:lpstr>Cantilever retaining wall with backfill material mixed with shredded tires Bending schedule  </vt:lpstr>
      <vt:lpstr>PowerPoint Presentation</vt:lpstr>
      <vt:lpstr>Comparison of cost between two cases</vt:lpstr>
      <vt:lpstr>PowerPoint Presentation</vt:lpstr>
      <vt:lpstr>Comparison of cost between two cases </vt:lpstr>
      <vt:lpstr>Comparison of cost between two cases </vt:lpstr>
      <vt:lpstr>Comparison of cost between two cases </vt:lpstr>
      <vt:lpstr>conclusion</vt:lpstr>
      <vt:lpstr> 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Seismic Design of Fatima Al Zahra Mosque</dc:title>
  <dc:creator>eurotec.ps</dc:creator>
  <cp:lastModifiedBy>smilecom</cp:lastModifiedBy>
  <cp:revision>169</cp:revision>
  <dcterms:created xsi:type="dcterms:W3CDTF">2015-04-11T18:18:12Z</dcterms:created>
  <dcterms:modified xsi:type="dcterms:W3CDTF">2017-12-21T07:44:24Z</dcterms:modified>
</cp:coreProperties>
</file>