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00" r:id="rId1"/>
  </p:sldMasterIdLst>
  <p:sldIdLst>
    <p:sldId id="256" r:id="rId2"/>
    <p:sldId id="257" r:id="rId3"/>
    <p:sldId id="258" r:id="rId4"/>
    <p:sldId id="276" r:id="rId5"/>
    <p:sldId id="282" r:id="rId6"/>
    <p:sldId id="277" r:id="rId7"/>
    <p:sldId id="278" r:id="rId8"/>
    <p:sldId id="279" r:id="rId9"/>
    <p:sldId id="287" r:id="rId10"/>
    <p:sldId id="288" r:id="rId11"/>
    <p:sldId id="289" r:id="rId12"/>
    <p:sldId id="290" r:id="rId13"/>
    <p:sldId id="291" r:id="rId14"/>
    <p:sldId id="292" r:id="rId15"/>
    <p:sldId id="280" r:id="rId16"/>
    <p:sldId id="283" r:id="rId17"/>
    <p:sldId id="275" r:id="rId18"/>
    <p:sldId id="284" r:id="rId19"/>
    <p:sldId id="286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6" autoAdjust="0"/>
    <p:restoredTop sz="94660"/>
  </p:normalViewPr>
  <p:slideViewPr>
    <p:cSldViewPr>
      <p:cViewPr>
        <p:scale>
          <a:sx n="70" d="100"/>
          <a:sy n="70" d="100"/>
        </p:scale>
        <p:origin x="-1410" y="-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F5BE9A5-0BE3-4A4B-97AC-532E99744195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BF8C40-8B0C-4035-A06A-5C1402AB61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BE9A5-0BE3-4A4B-97AC-532E99744195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F8C40-8B0C-4035-A06A-5C1402AB61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F5BE9A5-0BE3-4A4B-97AC-532E99744195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DBF8C40-8B0C-4035-A06A-5C1402AB61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BE9A5-0BE3-4A4B-97AC-532E99744195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DBF8C40-8B0C-4035-A06A-5C1402AB61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BE9A5-0BE3-4A4B-97AC-532E99744195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6DBF8C40-8B0C-4035-A06A-5C1402AB61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F5BE9A5-0BE3-4A4B-97AC-532E99744195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DBF8C40-8B0C-4035-A06A-5C1402AB61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F5BE9A5-0BE3-4A4B-97AC-532E99744195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DBF8C40-8B0C-4035-A06A-5C1402AB61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BE9A5-0BE3-4A4B-97AC-532E99744195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DBF8C40-8B0C-4035-A06A-5C1402AB61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BE9A5-0BE3-4A4B-97AC-532E99744195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BF8C40-8B0C-4035-A06A-5C1402AB61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BE9A5-0BE3-4A4B-97AC-532E99744195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DBF8C40-8B0C-4035-A06A-5C1402AB61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F5BE9A5-0BE3-4A4B-97AC-532E99744195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6DBF8C40-8B0C-4035-A06A-5C1402AB61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F5BE9A5-0BE3-4A4B-97AC-532E99744195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DBF8C40-8B0C-4035-A06A-5C1402AB611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1" r:id="rId1"/>
    <p:sldLayoutId id="2147484202" r:id="rId2"/>
    <p:sldLayoutId id="2147484203" r:id="rId3"/>
    <p:sldLayoutId id="2147484204" r:id="rId4"/>
    <p:sldLayoutId id="2147484205" r:id="rId5"/>
    <p:sldLayoutId id="2147484206" r:id="rId6"/>
    <p:sldLayoutId id="2147484207" r:id="rId7"/>
    <p:sldLayoutId id="2147484208" r:id="rId8"/>
    <p:sldLayoutId id="2147484209" r:id="rId9"/>
    <p:sldLayoutId id="2147484210" r:id="rId10"/>
    <p:sldLayoutId id="214748421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5800" y="533400"/>
            <a:ext cx="76200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000" b="1" dirty="0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ar-SA" sz="5000" b="1" dirty="0" smtClean="0">
                <a:latin typeface="Times New Roman" pitchFamily="18" charset="0"/>
                <a:cs typeface="Times New Roman" pitchFamily="18" charset="0"/>
              </a:rPr>
              <a:t>ireless charging </a:t>
            </a:r>
            <a:endParaRPr lang="en-US" sz="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66800" y="2538484"/>
            <a:ext cx="7391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A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N-NAJAH NATIONAL UNIVERSITY</a:t>
            </a:r>
          </a:p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FACULTY OF ENGINEERING AND INFORMATION TECHNOLOGY</a:t>
            </a:r>
          </a:p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ELECTRICAL ENGINEERING DEPARTMENT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6158" y="5173564"/>
            <a:ext cx="36989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Supervised by: Dr.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Moien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Omar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501185" y="5219731"/>
            <a:ext cx="352288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Prepared by:   </a:t>
            </a:r>
            <a:r>
              <a:rPr lang="en-US" sz="2000" b="1" dirty="0" err="1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Maram</a:t>
            </a:r>
            <a:r>
              <a:rPr lang="en-US" sz="2000" b="1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fatouh</a:t>
            </a:r>
            <a:r>
              <a:rPr lang="en-US" sz="2000" b="1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.</a:t>
            </a:r>
          </a:p>
          <a:p>
            <a:r>
              <a:rPr lang="en-US" sz="2000" b="1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                       </a:t>
            </a:r>
            <a:r>
              <a:rPr lang="en-US" sz="2000" b="1" dirty="0" err="1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Amani</a:t>
            </a:r>
            <a:r>
              <a:rPr lang="en-US" sz="2000" b="1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mansour</a:t>
            </a:r>
            <a:r>
              <a:rPr lang="en-US" sz="2000" b="1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. 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73616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988" y="457200"/>
            <a:ext cx="8153400" cy="990600"/>
          </a:xfrm>
        </p:spPr>
        <p:txBody>
          <a:bodyPr>
            <a:normAutofit fontScale="90000"/>
          </a:bodyPr>
          <a:lstStyle/>
          <a:p>
            <a:pPr marL="571500" indent="-571500">
              <a:buFont typeface="Wingdings" pitchFamily="2" charset="2"/>
              <a:buChar char="v"/>
            </a:pP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ar-S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ransisto</a:t>
            </a: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 with heat sink</a:t>
            </a:r>
            <a:b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transistor works  as a switch and  it amplifies the </a:t>
            </a:r>
            <a:r>
              <a:rPr lang="en-US" dirty="0" smtClean="0"/>
              <a:t>current</a:t>
            </a:r>
            <a:r>
              <a:rPr lang="ar-SA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</a:t>
            </a:r>
            <a:r>
              <a:rPr lang="ar-SA" dirty="0" smtClean="0"/>
              <a:t>he heat sink made from aluminum to reduce the heat of transistor.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3141260"/>
            <a:ext cx="2209800" cy="2143125"/>
          </a:xfrm>
          <a:prstGeom prst="rect">
            <a:avLst/>
          </a:prstGeom>
        </p:spPr>
      </p:pic>
      <p:pic>
        <p:nvPicPr>
          <p:cNvPr id="1026" name="Picture 2" descr="نتيجة بحث الصور عن ‪heat sink‬‏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124200"/>
            <a:ext cx="23622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81645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U</a:t>
            </a:r>
            <a:r>
              <a:rPr lang="ar-SA" dirty="0" smtClean="0"/>
              <a:t>se the potentiometer 100 k connected with the timer.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</a:t>
            </a:r>
            <a:r>
              <a:rPr lang="ar-SA" dirty="0" smtClean="0"/>
              <a:t>apacitor to </a:t>
            </a:r>
            <a:r>
              <a:rPr lang="en-US" dirty="0"/>
              <a:t>Store energy in the on area and discharge it in the off </a:t>
            </a:r>
            <a:r>
              <a:rPr lang="en-US" dirty="0" smtClean="0"/>
              <a:t>area</a:t>
            </a:r>
            <a:r>
              <a:rPr lang="ar-SA" dirty="0" smtClean="0"/>
              <a:t>.</a:t>
            </a:r>
            <a:endParaRPr lang="en-US" dirty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3880727"/>
            <a:ext cx="3276600" cy="296703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4114800"/>
            <a:ext cx="3886200" cy="2105025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153400" cy="990600"/>
          </a:xfrm>
        </p:spPr>
        <p:txBody>
          <a:bodyPr>
            <a:normAutofit fontScale="90000"/>
          </a:bodyPr>
          <a:lstStyle/>
          <a:p>
            <a:pPr marL="571500" indent="-571500">
              <a:buFont typeface="Wingdings" pitchFamily="2" charset="2"/>
              <a:buChar char="v"/>
            </a:pP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ar-S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otentiometer &amp; Capacitors</a:t>
            </a:r>
            <a:br>
              <a:rPr lang="ar-S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9876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ar-SA" b="1" dirty="0">
                <a:solidFill>
                  <a:schemeClr val="tx1"/>
                </a:solidFill>
              </a:rPr>
              <a:t>Secondary side </a:t>
            </a:r>
            <a:br>
              <a:rPr lang="ar-SA" b="1" dirty="0">
                <a:solidFill>
                  <a:schemeClr val="tx1"/>
                </a:solidFill>
              </a:rPr>
            </a:b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ar-SA" sz="3200" b="1" dirty="0" smtClean="0">
                <a:latin typeface="Times New Roman" pitchFamily="18" charset="0"/>
                <a:cs typeface="Times New Roman" pitchFamily="18" charset="0"/>
              </a:rPr>
              <a:t>oils 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    Made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from copper.</a:t>
            </a:r>
          </a:p>
          <a:p>
            <a:pPr marL="0" indent="0">
              <a:buNone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ar-SA" sz="26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turns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>
              <a:buNone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    Diameter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wire(</a:t>
            </a:r>
            <a:r>
              <a:rPr lang="ar-SA" sz="2600" dirty="0" smtClean="0">
                <a:latin typeface="Times New Roman" pitchFamily="18" charset="0"/>
                <a:cs typeface="Times New Roman" pitchFamily="18" charset="0"/>
              </a:rPr>
              <a:t>0.1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mm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    With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a base of non conducting </a:t>
            </a:r>
          </a:p>
          <a:p>
            <a:pPr marL="0" indent="0">
              <a:buNone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Magnetic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material</a:t>
            </a:r>
            <a:r>
              <a:rPr lang="ar-SA" sz="2600" dirty="0" smtClean="0">
                <a:latin typeface="Times New Roman" pitchFamily="18" charset="0"/>
                <a:cs typeface="Times New Roman" pitchFamily="18" charset="0"/>
              </a:rPr>
              <a:t> to decrease the losses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ar-SA" sz="26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799" y="1447800"/>
            <a:ext cx="3480179" cy="2762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0575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153400" cy="990600"/>
          </a:xfrm>
        </p:spPr>
        <p:txBody>
          <a:bodyPr>
            <a:normAutofit fontScale="90000"/>
          </a:bodyPr>
          <a:lstStyle/>
          <a:p>
            <a:pPr marL="571500" indent="-571500">
              <a:buFont typeface="Wingdings" pitchFamily="2" charset="2"/>
              <a:buChar char="v"/>
            </a:pP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ar-S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ridge recifier</a:t>
            </a: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consist of 4 diodes 1N4935 </a:t>
            </a:r>
          </a:p>
          <a:p>
            <a:pPr marL="0" indent="0">
              <a:buNone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     Convert from AC to DC.</a:t>
            </a:r>
            <a:endParaRPr lang="ar-SA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ar-SA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3048000"/>
            <a:ext cx="455295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5903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5716" y="381000"/>
            <a:ext cx="8153400" cy="990600"/>
          </a:xfrm>
        </p:spPr>
        <p:txBody>
          <a:bodyPr>
            <a:normAutofit fontScale="90000"/>
          </a:bodyPr>
          <a:lstStyle/>
          <a:p>
            <a:pPr marL="571500" indent="-571500">
              <a:buFont typeface="Wingdings" pitchFamily="2" charset="2"/>
              <a:buChar char="v"/>
            </a:pP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ar-S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uck converter </a:t>
            </a: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step-down converter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is a DC-to-DC power converter which steps down voltage  from its input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ar-SA" sz="2600" dirty="0" smtClean="0">
                <a:latin typeface="Times New Roman" pitchFamily="18" charset="0"/>
                <a:cs typeface="Times New Roman" pitchFamily="18" charset="0"/>
              </a:rPr>
              <a:t>19.3 volt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to its output (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load</a:t>
            </a:r>
            <a:r>
              <a:rPr lang="ar-SA" sz="2600" dirty="0" smtClean="0">
                <a:latin typeface="Times New Roman" pitchFamily="18" charset="0"/>
                <a:cs typeface="Times New Roman" pitchFamily="18" charset="0"/>
              </a:rPr>
              <a:t> 5 volt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It typically containing at least two semiconductors </a:t>
            </a:r>
            <a:r>
              <a:rPr lang="ar-SA" sz="26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diode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and a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transistor</a:t>
            </a:r>
            <a:r>
              <a:rPr lang="ar-SA" sz="2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3886200"/>
            <a:ext cx="6096000" cy="227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8596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228600"/>
            <a:ext cx="8537448" cy="990600"/>
          </a:xfrm>
        </p:spPr>
        <p:txBody>
          <a:bodyPr>
            <a:noAutofit/>
          </a:bodyPr>
          <a:lstStyle/>
          <a:p>
            <a:r>
              <a:rPr lang="en-US" sz="3500" b="1" dirty="0">
                <a:solidFill>
                  <a:schemeClr val="tx1"/>
                </a:solidFill>
              </a:rPr>
              <a:t>parameters affects the wireless charging</a:t>
            </a:r>
            <a:r>
              <a:rPr lang="en-US" sz="4000" dirty="0">
                <a:solidFill>
                  <a:schemeClr val="tx1"/>
                </a:solidFill>
              </a:rPr>
              <a:t/>
            </a:r>
            <a:br>
              <a:rPr lang="en-US" sz="4000" dirty="0">
                <a:solidFill>
                  <a:schemeClr val="tx1"/>
                </a:solidFill>
              </a:rPr>
            </a:b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537448" cy="4495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500" dirty="0" smtClean="0"/>
              <a:t> </a:t>
            </a:r>
            <a:r>
              <a:rPr lang="en-US" sz="4100" b="1" dirty="0" smtClean="0"/>
              <a:t>Distance</a:t>
            </a:r>
          </a:p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Maximum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efficiency is achieved when the devices are relatively close to one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another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ar-SA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The distance </a:t>
            </a:r>
            <a:r>
              <a:rPr lang="ar-SA" sz="2600" dirty="0">
                <a:latin typeface="Times New Roman" pitchFamily="18" charset="0"/>
                <a:cs typeface="Times New Roman" pitchFamily="18" charset="0"/>
              </a:rPr>
              <a:t>between two coil </a:t>
            </a:r>
            <a:r>
              <a:rPr lang="ar-SA" sz="2600" dirty="0" smtClean="0">
                <a:latin typeface="Times New Roman" pitchFamily="18" charset="0"/>
                <a:cs typeface="Times New Roman" pitchFamily="18" charset="0"/>
              </a:rPr>
              <a:t>around(0.5) </a:t>
            </a:r>
            <a:r>
              <a:rPr lang="ar-SA" sz="2600" dirty="0">
                <a:latin typeface="Times New Roman" pitchFamily="18" charset="0"/>
                <a:cs typeface="Times New Roman" pitchFamily="18" charset="0"/>
              </a:rPr>
              <a:t>cm.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5644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613648" cy="1066800"/>
          </a:xfrm>
        </p:spPr>
        <p:txBody>
          <a:bodyPr>
            <a:noAutofit/>
          </a:bodyPr>
          <a:lstStyle/>
          <a:p>
            <a:r>
              <a:rPr lang="en-US" sz="3500" b="1" dirty="0">
                <a:solidFill>
                  <a:schemeClr val="tx1"/>
                </a:solidFill>
              </a:rPr>
              <a:t>parameters affects the wireless </a:t>
            </a:r>
            <a:r>
              <a:rPr lang="en-US" sz="3500" b="1" dirty="0" smtClean="0">
                <a:solidFill>
                  <a:schemeClr val="tx1"/>
                </a:solidFill>
              </a:rPr>
              <a:t>charging</a:t>
            </a:r>
            <a:r>
              <a:rPr lang="en-US" sz="3500" b="1" dirty="0">
                <a:solidFill>
                  <a:schemeClr val="tx1"/>
                </a:solidFill>
              </a:rPr>
              <a:t/>
            </a:r>
            <a:br>
              <a:rPr lang="en-US" sz="3500" b="1" dirty="0">
                <a:solidFill>
                  <a:schemeClr val="tx1"/>
                </a:solidFill>
              </a:rPr>
            </a:br>
            <a:endParaRPr lang="en-US" sz="35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600200"/>
            <a:ext cx="8385048" cy="4495800"/>
          </a:xfrm>
        </p:spPr>
        <p:txBody>
          <a:bodyPr/>
          <a:lstStyle/>
          <a:p>
            <a:pPr marL="0" indent="0">
              <a:buNone/>
            </a:pPr>
            <a:r>
              <a:rPr lang="ar-SA" sz="3200" b="1" dirty="0"/>
              <a:t> </a:t>
            </a:r>
            <a:r>
              <a:rPr lang="ar-SA" sz="3200" b="1" dirty="0" smtClean="0"/>
              <a:t>  </a:t>
            </a:r>
            <a:r>
              <a:rPr lang="en-US" sz="3200" b="1" dirty="0" smtClean="0"/>
              <a:t>Frequency</a:t>
            </a:r>
            <a:endParaRPr lang="en-US" sz="3200" b="1" dirty="0" smtClean="0"/>
          </a:p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    Adjusting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the  frequency of the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timer in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the range of (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40-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50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) kilo hertz that the transferring operation reaches the maximum  status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ar-SA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ar-SA" sz="2600" dirty="0" smtClean="0">
                <a:latin typeface="Times New Roman" pitchFamily="18" charset="0"/>
                <a:cs typeface="Times New Roman" pitchFamily="18" charset="0"/>
              </a:rPr>
              <a:t>hen increase the frequency the volt increaseat the secondry  </a:t>
            </a:r>
          </a:p>
          <a:p>
            <a:pPr marL="0" indent="0">
              <a:buNone/>
            </a:pPr>
            <a:r>
              <a:rPr lang="ar-SA" sz="26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ar-SA" sz="2600" dirty="0" smtClean="0">
                <a:latin typeface="Times New Roman" pitchFamily="18" charset="0"/>
                <a:cs typeface="Times New Roman" pitchFamily="18" charset="0"/>
              </a:rPr>
              <a:t>=  N*4.44*f*flux .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0177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Conclusion </a:t>
            </a:r>
            <a:r>
              <a:rPr lang="en-US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99247" y="2248347"/>
            <a:ext cx="7745505" cy="4076253"/>
          </a:xfrm>
        </p:spPr>
        <p:txBody>
          <a:bodyPr>
            <a:normAutofit/>
          </a:bodyPr>
          <a:lstStyle/>
          <a:p>
            <a:r>
              <a:rPr lang="en-US" sz="3200" b="1" dirty="0"/>
              <a:t>Summary </a:t>
            </a:r>
          </a:p>
          <a:p>
            <a:pPr algn="just">
              <a:buNone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Overall, this finished project met all the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expectations.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It was stated in the proposal to design a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mobile wireless charger that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eases the daily life of people, especially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in the emergency cases, transfer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power wirelessly to charge electronic equipment, vehicles, and other mobile systems</a:t>
            </a:r>
            <a:r>
              <a:rPr lang="en-US" sz="2600" b="1" dirty="0">
                <a:solidFill>
                  <a:schemeClr val="tx1"/>
                </a:solidFill>
                <a:latin typeface="Times New Roman" pitchFamily="18" charset="0"/>
                <a:cs typeface="+mj-cs"/>
              </a:rPr>
              <a:t>.</a:t>
            </a:r>
          </a:p>
          <a:p>
            <a:pPr marL="0" indent="0" algn="justLow">
              <a:buNone/>
            </a:pPr>
            <a:endParaRPr lang="en-US" sz="2500" b="1" dirty="0">
              <a:solidFill>
                <a:schemeClr val="tx1"/>
              </a:solidFill>
              <a:latin typeface="Times New Roman" pitchFamily="18" charset="0"/>
              <a:cs typeface="+mj-cs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5939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Conclusion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/>
            <a:r>
              <a:rPr lang="en-US" sz="3200" b="1" dirty="0"/>
              <a:t>Cost Details and </a:t>
            </a:r>
            <a:r>
              <a:rPr lang="en-US" sz="3200" b="1" dirty="0" smtClean="0"/>
              <a:t>Economical Dimensions</a:t>
            </a:r>
          </a:p>
          <a:p>
            <a:pPr marL="514350" indent="-514350"/>
            <a:endParaRPr lang="en-US" sz="32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85481651"/>
                  </p:ext>
                </p:extLst>
              </p:nvPr>
            </p:nvGraphicFramePr>
            <p:xfrm>
              <a:off x="609599" y="2926100"/>
              <a:ext cx="7696201" cy="3474701"/>
            </p:xfrm>
            <a:graphic>
              <a:graphicData uri="http://schemas.openxmlformats.org/drawingml/2006/table">
                <a:tbl>
                  <a:tblPr firstRow="1">
                    <a:tableStyleId>{5C22544A-7EE6-4342-B048-85BDC9FD1C3A}</a:tableStyleId>
                  </a:tblPr>
                  <a:tblGrid>
                    <a:gridCol w="1526927"/>
                    <a:gridCol w="1526927"/>
                    <a:gridCol w="1525386"/>
                    <a:gridCol w="3116961"/>
                  </a:tblGrid>
                  <a:tr h="335542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 dirty="0">
                              <a:effectLst/>
                            </a:rPr>
                            <a:t>Part number </a:t>
                          </a:r>
                          <a:endParaRPr lang="en-US" sz="1200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Quantity </a:t>
                          </a:r>
                          <a:endParaRPr lang="en-US" sz="1500" dirty="0">
                            <a:solidFill>
                              <a:srgbClr val="E36C0A"/>
                            </a:solidFill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Price/each$ </a:t>
                          </a:r>
                          <a:endParaRPr lang="en-US" sz="1100" dirty="0">
                            <a:solidFill>
                              <a:srgbClr val="E36C0A"/>
                            </a:solidFill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Total cost$ </a:t>
                          </a:r>
                          <a:endParaRPr lang="en-US" sz="1100">
                            <a:solidFill>
                              <a:srgbClr val="E36C0A"/>
                            </a:solidFill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356939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Coil </a:t>
                          </a:r>
                          <a:endParaRPr lang="en-US" sz="1500" dirty="0">
                            <a:solidFill>
                              <a:srgbClr val="E36C0A"/>
                            </a:solidFill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sz="1000" dirty="0">
                            <a:solidFill>
                              <a:srgbClr val="E36C0A"/>
                            </a:solidFill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ar-SA" sz="1000" b="0" i="0" smtClean="0">
                                    <a:effectLst/>
                                    <a:latin typeface="Cambria Math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sz="1000" dirty="0">
                            <a:solidFill>
                              <a:srgbClr val="E36C0A"/>
                            </a:solidFill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ar-SA" sz="1000" dirty="0" smtClean="0">
                              <a:effectLst/>
                            </a:rPr>
                            <a:t>4</a:t>
                          </a:r>
                          <a:endParaRPr lang="en-US" sz="1000" dirty="0">
                            <a:solidFill>
                              <a:srgbClr val="E36C0A"/>
                            </a:solidFill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356939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Resistor </a:t>
                          </a:r>
                          <a:r>
                            <a:rPr lang="ar-SA" sz="1500" dirty="0" smtClean="0">
                              <a:effectLst/>
                            </a:rPr>
                            <a:t>/potentiometer </a:t>
                          </a:r>
                          <a:endParaRPr lang="en-US" sz="1500" dirty="0">
                            <a:solidFill>
                              <a:srgbClr val="E36C0A"/>
                            </a:solidFill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sz="1000" dirty="0">
                            <a:solidFill>
                              <a:srgbClr val="E36C0A"/>
                            </a:solidFill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/>
                                  </a:rPr>
                                  <m:t>0</m:t>
                                </m:r>
                                <m:r>
                                  <a:rPr lang="en-US" sz="1000">
                                    <a:effectLst/>
                                    <a:latin typeface="Cambria Math"/>
                                  </a:rPr>
                                  <m:t>.</m:t>
                                </m:r>
                                <m:r>
                                  <a:rPr lang="en-US" sz="1000">
                                    <a:effectLst/>
                                    <a:latin typeface="Cambria Math"/>
                                  </a:rPr>
                                  <m:t>5</m:t>
                                </m:r>
                              </m:oMath>
                            </m:oMathPara>
                          </a14:m>
                          <a:endParaRPr lang="en-US" sz="1000">
                            <a:solidFill>
                              <a:srgbClr val="E36C0A"/>
                            </a:solidFill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1</a:t>
                          </a:r>
                          <a:endParaRPr lang="en-US" sz="1000">
                            <a:solidFill>
                              <a:srgbClr val="E36C0A"/>
                            </a:solidFill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356939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Capacitor </a:t>
                          </a:r>
                          <a:endParaRPr lang="en-US" sz="1500" dirty="0">
                            <a:solidFill>
                              <a:srgbClr val="E36C0A"/>
                            </a:solidFill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sz="1000" dirty="0">
                            <a:solidFill>
                              <a:srgbClr val="E36C0A"/>
                            </a:solidFill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/>
                                  </a:rPr>
                                  <m:t>0</m:t>
                                </m:r>
                                <m:r>
                                  <a:rPr lang="en-US" sz="1000">
                                    <a:effectLst/>
                                    <a:latin typeface="Cambria Math"/>
                                  </a:rPr>
                                  <m:t>.</m:t>
                                </m:r>
                                <m:r>
                                  <a:rPr lang="en-US" sz="1000">
                                    <a:effectLst/>
                                    <a:latin typeface="Cambria Math"/>
                                  </a:rPr>
                                  <m:t>5</m:t>
                                </m:r>
                              </m:oMath>
                            </m:oMathPara>
                          </a14:m>
                          <a:endParaRPr lang="en-US" sz="1000" dirty="0">
                            <a:solidFill>
                              <a:srgbClr val="E36C0A"/>
                            </a:solidFill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1</a:t>
                          </a:r>
                          <a:endParaRPr lang="en-US" sz="1000">
                            <a:solidFill>
                              <a:srgbClr val="E36C0A"/>
                            </a:solidFill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356939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Transistor </a:t>
                          </a:r>
                          <a:endParaRPr lang="en-US" sz="1500" dirty="0">
                            <a:solidFill>
                              <a:srgbClr val="E36C0A"/>
                            </a:solidFill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ar-SA" sz="1000" b="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Arial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1000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ar-SA" sz="1000" b="0" i="0" smtClean="0">
                                    <a:effectLst/>
                                    <a:latin typeface="Cambria Math"/>
                                  </a:rPr>
                                  <m:t>0</m:t>
                                </m:r>
                                <m:r>
                                  <a:rPr lang="ar-SA" sz="1000" b="0" i="0" smtClean="0">
                                    <a:effectLst/>
                                    <a:latin typeface="Cambria Math"/>
                                  </a:rPr>
                                  <m:t>.</m:t>
                                </m:r>
                                <m:r>
                                  <a:rPr lang="ar-SA" sz="1000" b="0" i="0" smtClean="0">
                                    <a:effectLst/>
                                    <a:latin typeface="Cambria Math"/>
                                  </a:rPr>
                                  <m:t>5</m:t>
                                </m:r>
                              </m:oMath>
                            </m:oMathPara>
                          </a14:m>
                          <a:endParaRPr lang="en-US" sz="1000" dirty="0">
                            <a:solidFill>
                              <a:srgbClr val="E36C0A"/>
                            </a:solidFill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ar-SA" sz="1000" dirty="0" smtClean="0">
                              <a:effectLst/>
                            </a:rPr>
                            <a:t>0.5</a:t>
                          </a:r>
                          <a:endParaRPr lang="en-US" sz="1000" dirty="0">
                            <a:solidFill>
                              <a:srgbClr val="E36C0A"/>
                            </a:solidFill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69248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500" dirty="0" smtClean="0">
                              <a:effectLst/>
                            </a:rPr>
                            <a:t>B</a:t>
                          </a:r>
                          <a:r>
                            <a:rPr lang="ar-SA" sz="1500" dirty="0" smtClean="0">
                              <a:effectLst/>
                            </a:rPr>
                            <a:t>uck converter</a:t>
                          </a:r>
                          <a:endParaRPr lang="en-US" sz="1500" dirty="0">
                            <a:solidFill>
                              <a:srgbClr val="E36C0A"/>
                            </a:solidFill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1000" dirty="0">
                            <a:solidFill>
                              <a:srgbClr val="E36C0A"/>
                            </a:solidFill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 dirty="0">
                              <a:effectLst/>
                            </a:rPr>
                            <a:t>           </a:t>
                          </a:r>
                          <a:r>
                            <a:rPr lang="ar-SA" sz="1000" dirty="0" smtClean="0">
                              <a:effectLst/>
                            </a:rPr>
                            <a:t>     </a:t>
                          </a:r>
                          <a:r>
                            <a:rPr lang="en-US" sz="1000" dirty="0" smtClean="0">
                              <a:effectLst/>
                            </a:rPr>
                            <a:t> </a:t>
                          </a:r>
                          <a:r>
                            <a:rPr lang="ar-SA" sz="1000" dirty="0" smtClean="0">
                              <a:effectLst/>
                            </a:rPr>
                            <a:t>1</a:t>
                          </a:r>
                          <a:endParaRPr lang="en-US" sz="1000" dirty="0">
                            <a:solidFill>
                              <a:srgbClr val="E36C0A"/>
                            </a:solidFill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ar-SA" sz="1000" dirty="0" smtClean="0">
                              <a:effectLst/>
                            </a:rPr>
                            <a:t>1</a:t>
                          </a:r>
                          <a:endParaRPr lang="en-US" sz="1000" dirty="0">
                            <a:solidFill>
                              <a:srgbClr val="E36C0A"/>
                            </a:solidFill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356939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ar-SA" sz="1500" dirty="0" smtClean="0">
                              <a:effectLst/>
                            </a:rPr>
                            <a:t>timer</a:t>
                          </a:r>
                          <a:endParaRPr lang="en-US" sz="1500" dirty="0">
                            <a:solidFill>
                              <a:srgbClr val="E36C0A"/>
                            </a:solidFill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1000" dirty="0">
                            <a:solidFill>
                              <a:srgbClr val="E36C0A"/>
                            </a:solidFill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ar-SA" sz="1000" b="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Arial"/>
                                  </a:rPr>
                                  <m:t>0</m:t>
                                </m:r>
                                <m:r>
                                  <a:rPr lang="ar-SA" sz="1000" b="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Arial"/>
                                  </a:rPr>
                                  <m:t>.</m:t>
                                </m:r>
                                <m:r>
                                  <a:rPr lang="ar-SA" sz="1000" b="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Arial"/>
                                  </a:rPr>
                                  <m:t>5</m:t>
                                </m:r>
                              </m:oMath>
                            </m:oMathPara>
                          </a14:m>
                          <a:endParaRPr lang="en-US" sz="1000" dirty="0">
                            <a:solidFill>
                              <a:srgbClr val="E36C0A"/>
                            </a:solidFill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ar-SA" sz="10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0.5</a:t>
                          </a:r>
                          <a:endParaRPr lang="en-US" sz="1000" dirty="0">
                            <a:solidFill>
                              <a:srgbClr val="E36C0A"/>
                            </a:solidFill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64333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Wire </a:t>
                          </a:r>
                        </a:p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Bridge rectifier </a:t>
                          </a:r>
                          <a:endParaRPr lang="en-US" sz="1500" dirty="0">
                            <a:solidFill>
                              <a:srgbClr val="E36C0A"/>
                            </a:solidFill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1000" dirty="0">
                            <a:effectLst/>
                          </a:endParaRPr>
                        </a:p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 dirty="0">
                              <a:effectLst/>
                            </a:rPr>
                            <a:t>          </a:t>
                          </a:r>
                          <a:r>
                            <a:rPr lang="ar-SA" sz="1000" dirty="0" smtClean="0">
                              <a:effectLst/>
                            </a:rPr>
                            <a:t>       </a:t>
                          </a:r>
                          <a:r>
                            <a:rPr lang="en-US" sz="1000" dirty="0" smtClean="0">
                              <a:effectLst/>
                            </a:rPr>
                            <a:t>  </a:t>
                          </a:r>
                          <a:r>
                            <a:rPr lang="ar-SA" sz="1000" dirty="0" smtClean="0">
                              <a:effectLst/>
                            </a:rPr>
                            <a:t>1</a:t>
                          </a:r>
                          <a:endParaRPr lang="en-US" sz="1000" dirty="0">
                            <a:solidFill>
                              <a:srgbClr val="E36C0A"/>
                            </a:solidFill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ar-SA" sz="1000" b="0" i="1" smtClean="0">
                                    <a:effectLst/>
                                    <a:latin typeface="Cambria Math"/>
                                  </a:rPr>
                                  <m:t>0</m:t>
                                </m:r>
                                <m:r>
                                  <a:rPr lang="ar-SA" sz="1000" b="0" i="1" smtClean="0">
                                    <a:effectLst/>
                                    <a:latin typeface="Cambria Math"/>
                                  </a:rPr>
                                  <m:t>.</m:t>
                                </m:r>
                                <m:r>
                                  <a:rPr lang="ar-SA" sz="1000" b="0" i="1" smtClean="0">
                                    <a:effectLst/>
                                    <a:latin typeface="Cambria Math"/>
                                  </a:rPr>
                                  <m:t>5</m:t>
                                </m:r>
                              </m:oMath>
                            </m:oMathPara>
                          </a14:m>
                          <a:endParaRPr lang="en-US" sz="1000" dirty="0">
                            <a:effectLst/>
                          </a:endParaRPr>
                        </a:p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 dirty="0">
                              <a:effectLst/>
                            </a:rPr>
                            <a:t>            </a:t>
                          </a:r>
                          <a:r>
                            <a:rPr lang="ar-SA" sz="1000" dirty="0" smtClean="0">
                              <a:effectLst/>
                            </a:rPr>
                            <a:t>     </a:t>
                          </a:r>
                          <a:r>
                            <a:rPr lang="en-US" sz="1000" dirty="0" smtClean="0">
                              <a:effectLst/>
                            </a:rPr>
                            <a:t> </a:t>
                          </a:r>
                          <a:r>
                            <a:rPr lang="ar-SA" sz="1000" dirty="0" smtClean="0">
                              <a:effectLst/>
                            </a:rPr>
                            <a:t>1</a:t>
                          </a:r>
                          <a:endParaRPr lang="en-US" sz="1000" dirty="0">
                            <a:solidFill>
                              <a:srgbClr val="E36C0A"/>
                            </a:solidFill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ar-SA" sz="1000" dirty="0" smtClean="0">
                              <a:effectLst/>
                            </a:rPr>
                            <a:t>0.5</a:t>
                          </a:r>
                          <a:endParaRPr lang="en-US" sz="1000" dirty="0">
                            <a:effectLst/>
                          </a:endParaRPr>
                        </a:p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 dirty="0">
                              <a:effectLst/>
                            </a:rPr>
                            <a:t>1</a:t>
                          </a:r>
                          <a:endParaRPr lang="en-US" sz="1000" dirty="0">
                            <a:solidFill>
                              <a:srgbClr val="E36C0A"/>
                            </a:solidFill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85481651"/>
                  </p:ext>
                </p:extLst>
              </p:nvPr>
            </p:nvGraphicFramePr>
            <p:xfrm>
              <a:off x="609599" y="2926100"/>
              <a:ext cx="7696201" cy="3474701"/>
            </p:xfrm>
            <a:graphic>
              <a:graphicData uri="http://schemas.openxmlformats.org/drawingml/2006/table">
                <a:tbl>
                  <a:tblPr firstRow="1">
                    <a:tableStyleId>{5C22544A-7EE6-4342-B048-85BDC9FD1C3A}</a:tableStyleId>
                  </a:tblPr>
                  <a:tblGrid>
                    <a:gridCol w="1526927"/>
                    <a:gridCol w="1526927"/>
                    <a:gridCol w="1525386"/>
                    <a:gridCol w="3116961"/>
                  </a:tblGrid>
                  <a:tr h="335542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 dirty="0">
                              <a:effectLst/>
                            </a:rPr>
                            <a:t>Part number </a:t>
                          </a:r>
                          <a:endParaRPr lang="en-US" sz="1200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Quantity </a:t>
                          </a:r>
                          <a:endParaRPr lang="en-US" sz="1500" dirty="0">
                            <a:solidFill>
                              <a:srgbClr val="E36C0A"/>
                            </a:solidFill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Price/each$ </a:t>
                          </a:r>
                          <a:endParaRPr lang="en-US" sz="1100" dirty="0">
                            <a:solidFill>
                              <a:srgbClr val="E36C0A"/>
                            </a:solidFill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Total cost$ </a:t>
                          </a:r>
                          <a:endParaRPr lang="en-US" sz="1100">
                            <a:solidFill>
                              <a:srgbClr val="E36C0A"/>
                            </a:solidFill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356939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Coil </a:t>
                          </a:r>
                          <a:endParaRPr lang="en-US" sz="1500" dirty="0">
                            <a:solidFill>
                              <a:srgbClr val="E36C0A"/>
                            </a:solidFill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00400" t="-103390" r="-304800" b="-8033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00400" t="-103390" r="-204800" b="-8033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ar-SA" sz="1000" dirty="0" smtClean="0">
                              <a:effectLst/>
                            </a:rPr>
                            <a:t>4</a:t>
                          </a:r>
                          <a:endParaRPr lang="en-US" sz="1000" dirty="0">
                            <a:solidFill>
                              <a:srgbClr val="E36C0A"/>
                            </a:solidFill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508889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Resistor </a:t>
                          </a:r>
                          <a:r>
                            <a:rPr lang="ar-SA" sz="1500" dirty="0" smtClean="0">
                              <a:effectLst/>
                            </a:rPr>
                            <a:t>/potentiometer </a:t>
                          </a:r>
                          <a:endParaRPr lang="en-US" sz="1500" dirty="0">
                            <a:solidFill>
                              <a:srgbClr val="E36C0A"/>
                            </a:solidFill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00400" t="-144578" r="-304800" b="-47108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00400" t="-144578" r="-204800" b="-47108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1</a:t>
                          </a:r>
                          <a:endParaRPr lang="en-US" sz="1000">
                            <a:solidFill>
                              <a:srgbClr val="E36C0A"/>
                            </a:solidFill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356939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Capacitor </a:t>
                          </a:r>
                          <a:endParaRPr lang="en-US" sz="1500" dirty="0">
                            <a:solidFill>
                              <a:srgbClr val="E36C0A"/>
                            </a:solidFill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00400" t="-344068" r="-304800" b="-5627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00400" t="-344068" r="-204800" b="-5627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</a:rPr>
                            <a:t>1</a:t>
                          </a:r>
                          <a:endParaRPr lang="en-US" sz="1000">
                            <a:solidFill>
                              <a:srgbClr val="E36C0A"/>
                            </a:solidFill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356939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Transistor </a:t>
                          </a:r>
                          <a:endParaRPr lang="en-US" sz="1500" dirty="0">
                            <a:solidFill>
                              <a:srgbClr val="E36C0A"/>
                            </a:solidFill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00400" t="-451724" r="-304800" b="-4724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00400" t="-451724" r="-204800" b="-4724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ar-SA" sz="1000" dirty="0" smtClean="0">
                              <a:effectLst/>
                            </a:rPr>
                            <a:t>0.5</a:t>
                          </a:r>
                          <a:endParaRPr lang="en-US" sz="1000" dirty="0">
                            <a:solidFill>
                              <a:srgbClr val="E36C0A"/>
                            </a:solidFill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69248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500" dirty="0" smtClean="0">
                              <a:effectLst/>
                            </a:rPr>
                            <a:t>B</a:t>
                          </a:r>
                          <a:r>
                            <a:rPr lang="ar-SA" sz="1500" dirty="0" smtClean="0">
                              <a:effectLst/>
                            </a:rPr>
                            <a:t>uck converter</a:t>
                          </a:r>
                          <a:endParaRPr lang="en-US" sz="1500" dirty="0">
                            <a:solidFill>
                              <a:srgbClr val="E36C0A"/>
                            </a:solidFill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00400" t="-280702" r="-304800" b="-1403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 dirty="0">
                              <a:effectLst/>
                            </a:rPr>
                            <a:t>           </a:t>
                          </a:r>
                          <a:r>
                            <a:rPr lang="ar-SA" sz="1000" dirty="0" smtClean="0">
                              <a:effectLst/>
                            </a:rPr>
                            <a:t>     </a:t>
                          </a:r>
                          <a:r>
                            <a:rPr lang="en-US" sz="1000" dirty="0" smtClean="0">
                              <a:effectLst/>
                            </a:rPr>
                            <a:t> </a:t>
                          </a:r>
                          <a:r>
                            <a:rPr lang="ar-SA" sz="1000" dirty="0" smtClean="0">
                              <a:effectLst/>
                            </a:rPr>
                            <a:t>1</a:t>
                          </a:r>
                          <a:endParaRPr lang="en-US" sz="1000" dirty="0">
                            <a:solidFill>
                              <a:srgbClr val="E36C0A"/>
                            </a:solidFill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ar-SA" sz="1000" dirty="0" smtClean="0">
                              <a:effectLst/>
                            </a:rPr>
                            <a:t>1</a:t>
                          </a:r>
                          <a:endParaRPr lang="en-US" sz="1000" dirty="0">
                            <a:solidFill>
                              <a:srgbClr val="E36C0A"/>
                            </a:solidFill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356939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ar-SA" sz="1500" dirty="0" smtClean="0">
                              <a:effectLst/>
                            </a:rPr>
                            <a:t>timer</a:t>
                          </a:r>
                          <a:endParaRPr lang="en-US" sz="1500" dirty="0">
                            <a:solidFill>
                              <a:srgbClr val="E36C0A"/>
                            </a:solidFill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00400" t="-748276" r="-304800" b="-1758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00400" t="-748276" r="-204800" b="-1758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ar-SA" sz="10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0.5</a:t>
                          </a:r>
                          <a:endParaRPr lang="en-US" sz="1000" dirty="0">
                            <a:solidFill>
                              <a:srgbClr val="E36C0A"/>
                            </a:solidFill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51003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Wire </a:t>
                          </a:r>
                        </a:p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500" dirty="0">
                              <a:effectLst/>
                            </a:rPr>
                            <a:t>Bridge rectifier </a:t>
                          </a:r>
                          <a:endParaRPr lang="en-US" sz="1500" dirty="0">
                            <a:solidFill>
                              <a:srgbClr val="E36C0A"/>
                            </a:solidFill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00400" t="-585714" r="-304800" b="-214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00400" t="-585714" r="-204800" b="-214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ar-SA" sz="1000" dirty="0" smtClean="0">
                              <a:effectLst/>
                            </a:rPr>
                            <a:t>0.5</a:t>
                          </a:r>
                          <a:endParaRPr lang="en-US" sz="1000" dirty="0">
                            <a:effectLst/>
                          </a:endParaRPr>
                        </a:p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00" dirty="0">
                              <a:effectLst/>
                            </a:rPr>
                            <a:t>1</a:t>
                          </a:r>
                          <a:endParaRPr lang="en-US" sz="1000" dirty="0">
                            <a:solidFill>
                              <a:srgbClr val="E36C0A"/>
                            </a:solidFill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3400" y="2132856"/>
            <a:ext cx="886653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49525" algn="l"/>
              </a:tabLst>
            </a:pP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following table shows all the elements and their related cost:</a:t>
            </a:r>
            <a:endParaRPr kumimoji="0" lang="en-US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49525" algn="l"/>
              </a:tabLst>
            </a:pPr>
            <a:endParaRPr kumimoji="0" lang="en-US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62521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Conclusion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524000"/>
            <a:ext cx="8153400" cy="44958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Future </a:t>
            </a:r>
            <a:r>
              <a:rPr lang="en-US" sz="3200" b="1" dirty="0" smtClean="0"/>
              <a:t>Work</a:t>
            </a:r>
          </a:p>
          <a:p>
            <a:pPr marL="0" indent="0">
              <a:buNone/>
            </a:pPr>
            <a:r>
              <a:rPr lang="en-US" sz="3000" dirty="0"/>
              <a:t>It  can improve the project in many ways</a:t>
            </a:r>
            <a:r>
              <a:rPr lang="en-US" sz="3000" dirty="0" smtClean="0"/>
              <a:t>:</a:t>
            </a:r>
          </a:p>
          <a:p>
            <a:r>
              <a:rPr lang="en-US" sz="3000" dirty="0" smtClean="0"/>
              <a:t>Display the charger at more distance between the coils.</a:t>
            </a:r>
          </a:p>
          <a:p>
            <a:r>
              <a:rPr lang="en-US" sz="3000" dirty="0" smtClean="0"/>
              <a:t>Increase the efficiency by increasing the output power</a:t>
            </a:r>
            <a:endParaRPr lang="en-US" sz="3000" dirty="0"/>
          </a:p>
          <a:p>
            <a:endParaRPr lang="en-US" sz="32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740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756263" cy="1054250"/>
          </a:xfrm>
        </p:spPr>
        <p:txBody>
          <a:bodyPr/>
          <a:lstStyle/>
          <a:p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Outlines</a:t>
            </a:r>
            <a:endParaRPr lang="en-US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133600"/>
            <a:ext cx="7745505" cy="43434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The importance of this project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General view about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ar-SA" sz="2600" dirty="0" smtClean="0">
                <a:latin typeface="Times New Roman" pitchFamily="18" charset="0"/>
                <a:cs typeface="Times New Roman" pitchFamily="18" charset="0"/>
              </a:rPr>
              <a:t>he project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Hard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ware</a:t>
            </a:r>
            <a:r>
              <a:rPr lang="ar-SA" sz="2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ar-SA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Results.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Conclusions(summary , cost , future work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ar-SA" sz="2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614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7756263" cy="1054250"/>
          </a:xfrm>
        </p:spPr>
        <p:txBody>
          <a:bodyPr/>
          <a:lstStyle/>
          <a:p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Introduction </a:t>
            </a:r>
            <a:endParaRPr lang="en-US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600200"/>
            <a:ext cx="7745505" cy="4381053"/>
          </a:xfrm>
        </p:spPr>
        <p:txBody>
          <a:bodyPr>
            <a:normAutofit/>
          </a:bodyPr>
          <a:lstStyle/>
          <a:p>
            <a:r>
              <a:rPr lang="en-US" sz="2600" dirty="0">
                <a:solidFill>
                  <a:schemeClr val="tx1"/>
                </a:solidFill>
              </a:rPr>
              <a:t>Charging is the process of transferring electrons from one device to another one</a:t>
            </a:r>
            <a:r>
              <a:rPr lang="en-US" sz="2600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US" sz="2600" dirty="0" smtClean="0"/>
              <a:t>Wireless </a:t>
            </a:r>
            <a:r>
              <a:rPr lang="en-US" sz="2600" dirty="0"/>
              <a:t>charging is </a:t>
            </a:r>
            <a:r>
              <a:rPr lang="en-US" sz="2600" dirty="0" smtClean="0"/>
              <a:t>one methods </a:t>
            </a:r>
            <a:r>
              <a:rPr lang="en-US" sz="2600" dirty="0"/>
              <a:t>of </a:t>
            </a:r>
            <a:r>
              <a:rPr lang="en-US" sz="2600" dirty="0" smtClean="0"/>
              <a:t>charging </a:t>
            </a:r>
            <a:r>
              <a:rPr lang="en-US" sz="2600" dirty="0"/>
              <a:t>batteries without </a:t>
            </a:r>
            <a:r>
              <a:rPr lang="en-US" sz="2600" dirty="0" smtClean="0"/>
              <a:t>using cable which called inductive coupling. </a:t>
            </a:r>
          </a:p>
          <a:p>
            <a:pPr marL="0" indent="0">
              <a:buNone/>
            </a:pPr>
            <a:endParaRPr lang="en-US" sz="2500" b="1" dirty="0" smtClean="0">
              <a:solidFill>
                <a:schemeClr val="tx1"/>
              </a:solidFill>
              <a:cs typeface="+mj-cs"/>
            </a:endParaRPr>
          </a:p>
          <a:p>
            <a:endParaRPr lang="en-US" sz="2500" b="1" dirty="0">
              <a:solidFill>
                <a:schemeClr val="tx1"/>
              </a:solidFill>
              <a:cs typeface="+mj-cs"/>
            </a:endParaRPr>
          </a:p>
        </p:txBody>
      </p:sp>
      <p:pic>
        <p:nvPicPr>
          <p:cNvPr id="1026" name="Picture 2" descr="C:\Users\hi\Desktop\Qi-Wireless-Charging-Inductive-Charger-Coi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3951027"/>
            <a:ext cx="5410200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3666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28600"/>
            <a:ext cx="7756263" cy="105425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tx1"/>
                </a:solidFill>
              </a:rPr>
              <a:t>The importance of this project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/>
              <a:t>The main objective of </a:t>
            </a:r>
            <a:r>
              <a:rPr lang="en-US" sz="3200" b="1" dirty="0" smtClean="0"/>
              <a:t>the wireless charging:</a:t>
            </a:r>
          </a:p>
          <a:p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Suitable for emergency cases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Reliable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Efficient.</a:t>
            </a:r>
          </a:p>
          <a:p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Fast.</a:t>
            </a:r>
          </a:p>
          <a:p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Low maintenance cost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ar-SA" sz="2600" dirty="0">
              <a:latin typeface="Times New Roman" pitchFamily="18" charset="0"/>
              <a:cs typeface="Times New Roman" pitchFamily="18" charset="0"/>
            </a:endParaRPr>
          </a:p>
          <a:p>
            <a:endParaRPr lang="ar-SA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7579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Advantages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Greater convenience for the charging of everyday electronic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devices</a:t>
            </a:r>
            <a:endParaRPr lang="ar-SA" sz="25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ar-SA" sz="2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No </a:t>
            </a: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wires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2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Reduce cost.</a:t>
            </a:r>
          </a:p>
          <a:p>
            <a:endParaRPr lang="en-US" sz="2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Safe power transfer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500" dirty="0">
              <a:latin typeface="Times New Roman" pitchFamily="18" charset="0"/>
              <a:cs typeface="Times New Roman" pitchFamily="18" charset="0"/>
            </a:endParaRPr>
          </a:p>
          <a:p>
            <a:endParaRPr lang="en-US" sz="2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Eliminate sparks and debits associated with wired contact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5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7600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381000"/>
            <a:ext cx="8153400" cy="990600"/>
          </a:xfrm>
        </p:spPr>
        <p:txBody>
          <a:bodyPr>
            <a:noAutofit/>
          </a:bodyPr>
          <a:lstStyle/>
          <a:p>
            <a:r>
              <a:rPr lang="en-US" sz="4000" b="1" dirty="0">
                <a:solidFill>
                  <a:schemeClr val="tx1"/>
                </a:solidFill>
              </a:rPr>
              <a:t>General view about the </a:t>
            </a:r>
            <a:r>
              <a:rPr lang="en-US" sz="4000" b="1" dirty="0" smtClean="0">
                <a:solidFill>
                  <a:schemeClr val="tx1"/>
                </a:solidFill>
              </a:rPr>
              <a:t>project</a:t>
            </a:r>
            <a:r>
              <a:rPr lang="en-US" sz="4000" b="1" dirty="0">
                <a:solidFill>
                  <a:schemeClr val="tx1"/>
                </a:solidFill>
              </a:rPr>
              <a:t/>
            </a:r>
            <a:br>
              <a:rPr lang="en-US" sz="4000" b="1" dirty="0">
                <a:solidFill>
                  <a:schemeClr val="tx1"/>
                </a:solidFill>
              </a:rPr>
            </a:b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600" dirty="0"/>
              <a:t>The project work as the below figure show </a:t>
            </a:r>
            <a:r>
              <a:rPr lang="en-US" sz="2600" dirty="0" smtClean="0"/>
              <a:t>:</a:t>
            </a:r>
            <a:endParaRPr lang="ar-SA" sz="2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6000"/>
            <a:ext cx="9144000" cy="4437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798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Main scheme diagram of wireless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charging</a:t>
            </a:r>
            <a:endParaRPr lang="ar-SA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ar-SA" dirty="0" smtClean="0"/>
              <a:t> </a:t>
            </a:r>
            <a:endParaRPr lang="ar-SA" dirty="0"/>
          </a:p>
          <a:p>
            <a:endParaRPr lang="ar-S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048000"/>
            <a:ext cx="3505200" cy="22764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0737" y="3048000"/>
            <a:ext cx="4191000" cy="227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6372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Hard ware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ar-SA" sz="4000" b="1" dirty="0" smtClean="0">
                <a:latin typeface="Times New Roman" pitchFamily="18" charset="0"/>
                <a:cs typeface="Times New Roman" pitchFamily="18" charset="0"/>
              </a:rPr>
              <a:t>rimary side </a:t>
            </a:r>
          </a:p>
          <a:p>
            <a:pPr>
              <a:buFont typeface="Wingdings" pitchFamily="2" charset="2"/>
              <a:buChar char="v"/>
            </a:pPr>
            <a:r>
              <a:rPr lang="en-US" b="1" dirty="0" smtClean="0"/>
              <a:t>C</a:t>
            </a:r>
            <a:r>
              <a:rPr lang="ar-SA" b="1" dirty="0" smtClean="0"/>
              <a:t>oil</a:t>
            </a:r>
            <a:r>
              <a:rPr lang="en-US" b="1" dirty="0" smtClean="0"/>
              <a:t>s: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Made from copper.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0 turns. 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iameter of the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wire(</a:t>
            </a:r>
            <a:r>
              <a:rPr lang="ar-SA" sz="2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mm).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With a base of non conducting </a:t>
            </a:r>
          </a:p>
          <a:p>
            <a:pPr marL="0" indent="0">
              <a:buNone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  Magnetic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material</a:t>
            </a:r>
            <a:r>
              <a:rPr lang="ar-SA" sz="2600" dirty="0" smtClean="0">
                <a:latin typeface="Times New Roman" pitchFamily="18" charset="0"/>
                <a:cs typeface="Times New Roman" pitchFamily="18" charset="0"/>
              </a:rPr>
              <a:t> to decrease the losses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ar-SA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2572" y="1524000"/>
            <a:ext cx="3352801" cy="3226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7419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153400" cy="990600"/>
          </a:xfrm>
        </p:spPr>
        <p:txBody>
          <a:bodyPr>
            <a:normAutofit fontScale="90000"/>
          </a:bodyPr>
          <a:lstStyle/>
          <a:p>
            <a:pPr marL="571500" indent="-571500">
              <a:buFont typeface="Wingdings" pitchFamily="2" charset="2"/>
              <a:buChar char="v"/>
            </a:pP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NE555P IC (Timer):</a:t>
            </a:r>
            <a:b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2500" dirty="0" smtClean="0"/>
              <a:t>To </a:t>
            </a:r>
            <a:r>
              <a:rPr lang="en-US" sz="2500" dirty="0"/>
              <a:t>create  high frequency </a:t>
            </a:r>
            <a:r>
              <a:rPr lang="en-US" sz="2500" dirty="0" smtClean="0"/>
              <a:t>pulses(40-50 </a:t>
            </a:r>
            <a:r>
              <a:rPr lang="en-US" sz="2500" dirty="0"/>
              <a:t>KHZ), then </a:t>
            </a:r>
            <a:r>
              <a:rPr lang="en-US" sz="2500" dirty="0" smtClean="0"/>
              <a:t>          this </a:t>
            </a:r>
            <a:r>
              <a:rPr lang="en-US" sz="2500" dirty="0"/>
              <a:t>pulses drive a transistor which switches on and off are at the primary  winding of the coil</a:t>
            </a:r>
            <a:r>
              <a:rPr lang="en-US" sz="2500" dirty="0" smtClean="0"/>
              <a:t>.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733800"/>
            <a:ext cx="5714999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59913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3748</TotalTime>
  <Words>630</Words>
  <Application>Microsoft Office PowerPoint</Application>
  <PresentationFormat>On-screen Show (4:3)</PresentationFormat>
  <Paragraphs>132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Median</vt:lpstr>
      <vt:lpstr>PowerPoint Presentation</vt:lpstr>
      <vt:lpstr>Outlines</vt:lpstr>
      <vt:lpstr>Introduction </vt:lpstr>
      <vt:lpstr>The importance of this project</vt:lpstr>
      <vt:lpstr>Advantages</vt:lpstr>
      <vt:lpstr>General view about the project </vt:lpstr>
      <vt:lpstr>Design </vt:lpstr>
      <vt:lpstr>Hard ware</vt:lpstr>
      <vt:lpstr>NE555P IC (Timer): </vt:lpstr>
      <vt:lpstr>Transistor with heat sink </vt:lpstr>
      <vt:lpstr>Potentiometer &amp; Capacitors </vt:lpstr>
      <vt:lpstr>Secondary side  </vt:lpstr>
      <vt:lpstr>Bridge recifier </vt:lpstr>
      <vt:lpstr>Buck converter  </vt:lpstr>
      <vt:lpstr>parameters affects the wireless charging </vt:lpstr>
      <vt:lpstr>parameters affects the wireless charging </vt:lpstr>
      <vt:lpstr>Conclusion  </vt:lpstr>
      <vt:lpstr>Conclusion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hi</dc:creator>
  <cp:lastModifiedBy>hi</cp:lastModifiedBy>
  <cp:revision>92</cp:revision>
  <dcterms:created xsi:type="dcterms:W3CDTF">2016-12-20T12:34:21Z</dcterms:created>
  <dcterms:modified xsi:type="dcterms:W3CDTF">2017-05-23T21:48:45Z</dcterms:modified>
</cp:coreProperties>
</file>